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0.jpg" ContentType="image/jpg"/>
  <Override PartName="/ppt/media/image52.jpg" ContentType="image/jpg"/>
  <Override PartName="/ppt/notesSlides/notesSlide8.xml" ContentType="application/vnd.openxmlformats-officedocument.presentationml.notesSlide+xml"/>
  <Override PartName="/ppt/media/image60.jpg" ContentType="image/jpg"/>
  <Override PartName="/ppt/notesSlides/notesSlide9.xml" ContentType="application/vnd.openxmlformats-officedocument.presentationml.notesSlide+xml"/>
  <Override PartName="/ppt/media/image87.jpg" ContentType="image/jpg"/>
  <Override PartName="/ppt/media/image88.jpg" ContentType="image/jpg"/>
  <Override PartName="/ppt/media/image89.jpg" ContentType="image/jpg"/>
  <Override PartName="/ppt/media/image90.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474_2C290F40.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58"/>
  </p:notesMasterIdLst>
  <p:handoutMasterIdLst>
    <p:handoutMasterId r:id="rId59"/>
  </p:handoutMasterIdLst>
  <p:sldIdLst>
    <p:sldId id="554" r:id="rId5"/>
    <p:sldId id="2091" r:id="rId6"/>
    <p:sldId id="819" r:id="rId7"/>
    <p:sldId id="843" r:id="rId8"/>
    <p:sldId id="1159" r:id="rId9"/>
    <p:sldId id="1176" r:id="rId10"/>
    <p:sldId id="2095" r:id="rId11"/>
    <p:sldId id="5979" r:id="rId12"/>
    <p:sldId id="5977" r:id="rId13"/>
    <p:sldId id="5980" r:id="rId14"/>
    <p:sldId id="366" r:id="rId15"/>
    <p:sldId id="371" r:id="rId16"/>
    <p:sldId id="1181" r:id="rId17"/>
    <p:sldId id="1111" r:id="rId18"/>
    <p:sldId id="5987" r:id="rId19"/>
    <p:sldId id="2093" r:id="rId20"/>
    <p:sldId id="2096" r:id="rId21"/>
    <p:sldId id="1152" r:id="rId22"/>
    <p:sldId id="1140" r:id="rId23"/>
    <p:sldId id="267" r:id="rId24"/>
    <p:sldId id="268" r:id="rId25"/>
    <p:sldId id="5983" r:id="rId26"/>
    <p:sldId id="5982" r:id="rId27"/>
    <p:sldId id="1142" r:id="rId28"/>
    <p:sldId id="2099" r:id="rId29"/>
    <p:sldId id="1154" r:id="rId30"/>
    <p:sldId id="770" r:id="rId31"/>
    <p:sldId id="2094" r:id="rId32"/>
    <p:sldId id="820" r:id="rId33"/>
    <p:sldId id="5985" r:id="rId34"/>
    <p:sldId id="5984" r:id="rId35"/>
    <p:sldId id="841" r:id="rId36"/>
    <p:sldId id="840" r:id="rId37"/>
    <p:sldId id="838" r:id="rId38"/>
    <p:sldId id="830" r:id="rId39"/>
    <p:sldId id="569" r:id="rId40"/>
    <p:sldId id="5981" r:id="rId41"/>
    <p:sldId id="836" r:id="rId42"/>
    <p:sldId id="277" r:id="rId43"/>
    <p:sldId id="278" r:id="rId44"/>
    <p:sldId id="279" r:id="rId45"/>
    <p:sldId id="1158" r:id="rId46"/>
    <p:sldId id="1139" r:id="rId47"/>
    <p:sldId id="2097" r:id="rId48"/>
    <p:sldId id="839" r:id="rId49"/>
    <p:sldId id="1162" r:id="rId50"/>
    <p:sldId id="1163" r:id="rId51"/>
    <p:sldId id="368" r:id="rId52"/>
    <p:sldId id="1115" r:id="rId53"/>
    <p:sldId id="1113" r:id="rId54"/>
    <p:sldId id="1141" r:id="rId55"/>
    <p:sldId id="1114" r:id="rId56"/>
    <p:sldId id="837" r:id="rId57"/>
  </p:sldIdLst>
  <p:sldSz cx="12192000" cy="6858000"/>
  <p:notesSz cx="6858000" cy="9144000"/>
  <p:embeddedFontLst>
    <p:embeddedFont>
      <p:font typeface="ＭＳ Ｐゴシック" panose="020B0600070205080204" pitchFamily="34" charset="-128"/>
      <p:regular r:id="rId60"/>
    </p:embeddedFont>
    <p:embeddedFont>
      <p:font typeface="Aptos Narrow" panose="020B000402020202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Cambria Math" panose="02040503050406030204" pitchFamily="18" charset="0"/>
      <p:regular r:id="rId69"/>
    </p:embeddedFont>
    <p:embeddedFont>
      <p:font typeface="Corbel" panose="020B0503020204020204" pitchFamily="34" charset="0"/>
      <p:regular r:id="rId70"/>
      <p:bold r:id="rId71"/>
      <p:italic r:id="rId72"/>
      <p:boldItalic r:id="rId73"/>
    </p:embeddedFont>
    <p:embeddedFont>
      <p:font typeface="Verdana" panose="020B060403050404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B5A9"/>
    <a:srgbClr val="E0BD9D"/>
    <a:srgbClr val="D56FD4"/>
    <a:srgbClr val="D4D46F"/>
    <a:srgbClr val="6ED66F"/>
    <a:srgbClr val="2C36D5"/>
    <a:srgbClr val="DB7B4C"/>
    <a:srgbClr val="F78A20"/>
    <a:srgbClr val="FECC33"/>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81"/>
    <p:restoredTop sz="94558"/>
  </p:normalViewPr>
  <p:slideViewPr>
    <p:cSldViewPr snapToGrid="0">
      <p:cViewPr>
        <p:scale>
          <a:sx n="180" d="100"/>
          <a:sy n="180" d="100"/>
        </p:scale>
        <p:origin x="144" y="9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s>
</file>

<file path=ppt/comments/modernComment_474_2C290F40.xml><?xml version="1.0" encoding="utf-8"?>
<p188:cmLst xmlns:a="http://schemas.openxmlformats.org/drawingml/2006/main" xmlns:r="http://schemas.openxmlformats.org/officeDocument/2006/relationships" xmlns:p188="http://schemas.microsoft.com/office/powerpoint/2018/8/main">
  <p188:cm id="{1C67DDA4-2301-4599-8FD9-A85BB7637914}" authorId="{6F2A4C67-898F-1666-8622-BB07CFFE5F1E}" created="2025-09-02T08:20:48.856">
    <ac:txMkLst xmlns:ac="http://schemas.microsoft.com/office/drawing/2013/main/command">
      <pc:docMk xmlns:pc="http://schemas.microsoft.com/office/powerpoint/2013/main/command"/>
      <pc:sldMk xmlns:pc="http://schemas.microsoft.com/office/powerpoint/2013/main/command" cId="740888384" sldId="1140"/>
      <ac:spMk id="3" creationId="{93B36A71-47A2-3A96-D575-843A52F09180}"/>
      <ac:txMk cp="197" len="83">
        <ac:context len="600" hash="263394394"/>
      </ac:txMk>
    </ac:txMkLst>
    <p188:pos x="4829175" y="2246396"/>
    <p188:txBody>
      <a:bodyPr/>
      <a:lstStyle/>
      <a:p>
        <a:r>
          <a:rPr lang="en-US"/>
          <a:t>Input from Dan / Roland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35C532-7310-4D0E-A33E-9CFB32DA3130}" type="datetimeFigureOut">
              <a:rPr lang="en-US" smtClean="0"/>
              <a:t>12/5/25</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32042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770294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400657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165759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17</a:t>
            </a:fld>
            <a:endParaRPr lang="en-US"/>
          </a:p>
        </p:txBody>
      </p:sp>
    </p:spTree>
    <p:extLst>
      <p:ext uri="{BB962C8B-B14F-4D97-AF65-F5344CB8AC3E}">
        <p14:creationId xmlns:p14="http://schemas.microsoft.com/office/powerpoint/2010/main" val="57030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18</a:t>
            </a:fld>
            <a:endParaRPr lang="en-US"/>
          </a:p>
        </p:txBody>
      </p:sp>
    </p:spTree>
    <p:extLst>
      <p:ext uri="{BB962C8B-B14F-4D97-AF65-F5344CB8AC3E}">
        <p14:creationId xmlns:p14="http://schemas.microsoft.com/office/powerpoint/2010/main" val="331757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132457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23</a:t>
            </a:fld>
            <a:endParaRPr lang="en-US"/>
          </a:p>
        </p:txBody>
      </p:sp>
    </p:spTree>
    <p:extLst>
      <p:ext uri="{BB962C8B-B14F-4D97-AF65-F5344CB8AC3E}">
        <p14:creationId xmlns:p14="http://schemas.microsoft.com/office/powerpoint/2010/main" val="186377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25</a:t>
            </a:fld>
            <a:endParaRPr lang="en-US"/>
          </a:p>
        </p:txBody>
      </p:sp>
    </p:spTree>
    <p:extLst>
      <p:ext uri="{BB962C8B-B14F-4D97-AF65-F5344CB8AC3E}">
        <p14:creationId xmlns:p14="http://schemas.microsoft.com/office/powerpoint/2010/main" val="3611988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Organization</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a:t>
            </a:r>
          </a:p>
        </p:txBody>
      </p:sp>
      <p:sp>
        <p:nvSpPr>
          <p:cNvPr id="4" name="TextBox 3">
            <a:extLst>
              <a:ext uri="{FF2B5EF4-FFF2-40B4-BE49-F238E27FC236}">
                <a16:creationId xmlns:a16="http://schemas.microsoft.com/office/drawing/2014/main" id="{3ACFD060-E09E-7067-B04E-00A8A44F9672}"/>
              </a:ext>
            </a:extLst>
          </p:cNvPr>
          <p:cNvSpPr txBox="1"/>
          <p:nvPr userDrawn="1"/>
        </p:nvSpPr>
        <p:spPr>
          <a:xfrm>
            <a:off x="502920" y="5040923"/>
            <a:ext cx="5989320" cy="101566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Incremental Design and Safety Review</a:t>
            </a:r>
            <a:br>
              <a:rPr lang="en-US" sz="2000" dirty="0">
                <a:solidFill>
                  <a:schemeClr val="bg1"/>
                </a:solidFill>
              </a:rPr>
            </a:br>
            <a:r>
              <a:rPr lang="en-US" sz="2000" dirty="0">
                <a:solidFill>
                  <a:schemeClr val="bg1"/>
                </a:solidFill>
              </a:rPr>
              <a:t>of the </a:t>
            </a:r>
            <a:r>
              <a:rPr lang="en-US" sz="2000" dirty="0" err="1">
                <a:solidFill>
                  <a:schemeClr val="bg1"/>
                </a:solidFill>
              </a:rPr>
              <a:t>ePIC</a:t>
            </a:r>
            <a:r>
              <a:rPr lang="en-US" sz="2000" dirty="0">
                <a:solidFill>
                  <a:schemeClr val="bg1"/>
                </a:solidFill>
              </a:rPr>
              <a:t> Outer and Inner Support Structures</a:t>
            </a:r>
            <a:br>
              <a:rPr lang="en-US" sz="2000" dirty="0">
                <a:solidFill>
                  <a:schemeClr val="bg1"/>
                </a:solidFill>
              </a:rPr>
            </a:br>
            <a:r>
              <a:rPr lang="en-US" sz="2000" dirty="0">
                <a:solidFill>
                  <a:schemeClr val="bg1"/>
                </a:solidFill>
              </a:rPr>
              <a:t>Dec 8-9, 2025</a:t>
            </a:r>
          </a:p>
        </p:txBody>
      </p:sp>
    </p:spTree>
    <p:extLst>
      <p:ext uri="{BB962C8B-B14F-4D97-AF65-F5344CB8AC3E}">
        <p14:creationId xmlns:p14="http://schemas.microsoft.com/office/powerpoint/2010/main" val="3419946361"/>
      </p:ext>
    </p:extLst>
  </p:cSld>
  <p:clrMapOvr>
    <a:masterClrMapping/>
  </p:clrMapOvr>
  <p:extLst mod="1">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36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396628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77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830179"/>
            <a:ext cx="5181600" cy="5418221"/>
          </a:xfrm>
          <a:prstGeom prst="rect">
            <a:avLst/>
          </a:prstGeom>
        </p:spPr>
        <p:txBody>
          <a:bodyPr vert="horz" lIns="91440" tIns="45720" rIns="91440" bIns="45720" rtlCol="0">
            <a:normAutofit/>
          </a:bodyPr>
          <a:lstStyle>
            <a:lvl1pPr marL="230188" indent="-230188">
              <a:lnSpc>
                <a:spcPct val="100000"/>
              </a:lnSpc>
              <a:spcBef>
                <a:spcPts val="600"/>
              </a:spcBef>
              <a:spcAft>
                <a:spcPts val="600"/>
              </a:spcAft>
              <a:tabLst/>
              <a:defRPr lang="en-US" dirty="0">
                <a:latin typeface="Calibri" panose="020F0502020204030204" pitchFamily="34" charset="0"/>
                <a:cs typeface="Calibri" panose="020F0502020204030204" pitchFamily="34" charset="0"/>
              </a:defRPr>
            </a:lvl1pPr>
            <a:lvl2pPr>
              <a:spcBef>
                <a:spcPts val="600"/>
              </a:spcBef>
              <a:spcAft>
                <a:spcPts val="600"/>
              </a:spcAft>
              <a:defRPr lang="en-US" dirty="0">
                <a:latin typeface="Calibri" panose="020F0502020204030204" pitchFamily="34" charset="0"/>
                <a:cs typeface="Calibri" panose="020F0502020204030204" pitchFamily="34" charset="0"/>
              </a:defRPr>
            </a:lvl2pPr>
            <a:lvl3pPr>
              <a:spcBef>
                <a:spcPts val="600"/>
              </a:spcBef>
              <a:spcAft>
                <a:spcPts val="600"/>
              </a:spcAft>
              <a:defRPr lang="en-US" dirty="0">
                <a:latin typeface="Calibri" panose="020F0502020204030204" pitchFamily="34" charset="0"/>
                <a:cs typeface="Calibri" panose="020F0502020204030204" pitchFamily="34" charset="0"/>
              </a:defRPr>
            </a:lvl3pPr>
            <a:lvl4pPr>
              <a:spcBef>
                <a:spcPts val="600"/>
              </a:spcBef>
              <a:spcAft>
                <a:spcPts val="600"/>
              </a:spcAft>
              <a:defRPr lang="en-US" dirty="0">
                <a:latin typeface="Calibri" panose="020F0502020204030204" pitchFamily="34" charset="0"/>
                <a:cs typeface="Calibri" panose="020F0502020204030204" pitchFamily="34" charset="0"/>
              </a:defRPr>
            </a:lvl4pPr>
            <a:lvl5pPr>
              <a:spcBef>
                <a:spcPts val="600"/>
              </a:spcBef>
              <a:spcAft>
                <a:spcPts val="600"/>
              </a:spcAft>
              <a:defRPr lang="en-US" dirty="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830179"/>
            <a:ext cx="5181600" cy="5418221"/>
          </a:xfrm>
          <a:prstGeom prst="rect">
            <a:avLst/>
          </a:prstGeom>
        </p:spPr>
        <p:txBody>
          <a:bodyPr vert="horz" lIns="91440" tIns="45720" rIns="91440" bIns="45720" rtlCol="0">
            <a:normAutofit/>
          </a:bodyPr>
          <a:lstStyle>
            <a:lvl1pPr marL="230188" indent="-230188">
              <a:lnSpc>
                <a:spcPct val="100000"/>
              </a:lnSpc>
              <a:spcBef>
                <a:spcPts val="600"/>
              </a:spcBef>
              <a:spcAft>
                <a:spcPts val="600"/>
              </a:spcAft>
              <a:tabLst/>
              <a:defRPr lang="en-US" dirty="0">
                <a:latin typeface="Calibri" panose="020F0502020204030204" pitchFamily="34" charset="0"/>
                <a:cs typeface="Calibri" panose="020F0502020204030204" pitchFamily="34" charset="0"/>
              </a:defRPr>
            </a:lvl1pPr>
            <a:lvl2pPr>
              <a:spcBef>
                <a:spcPts val="600"/>
              </a:spcBef>
              <a:spcAft>
                <a:spcPts val="600"/>
              </a:spcAft>
              <a:defRPr lang="en-US" dirty="0">
                <a:latin typeface="Calibri" panose="020F0502020204030204" pitchFamily="34" charset="0"/>
                <a:cs typeface="Calibri" panose="020F0502020204030204" pitchFamily="34" charset="0"/>
              </a:defRPr>
            </a:lvl2pPr>
            <a:lvl3pPr>
              <a:spcBef>
                <a:spcPts val="600"/>
              </a:spcBef>
              <a:spcAft>
                <a:spcPts val="600"/>
              </a:spcAft>
              <a:defRPr lang="en-US" dirty="0">
                <a:latin typeface="Calibri" panose="020F0502020204030204" pitchFamily="34" charset="0"/>
                <a:cs typeface="Calibri" panose="020F0502020204030204" pitchFamily="34" charset="0"/>
              </a:defRPr>
            </a:lvl3pPr>
            <a:lvl4pPr>
              <a:spcBef>
                <a:spcPts val="600"/>
              </a:spcBef>
              <a:spcAft>
                <a:spcPts val="600"/>
              </a:spcAft>
              <a:defRPr lang="en-US" dirty="0">
                <a:latin typeface="Calibri" panose="020F0502020204030204" pitchFamily="34" charset="0"/>
                <a:cs typeface="Calibri" panose="020F0502020204030204" pitchFamily="34" charset="0"/>
              </a:defRPr>
            </a:lvl4pPr>
            <a:lvl5pPr>
              <a:spcBef>
                <a:spcPts val="600"/>
              </a:spcBef>
              <a:spcAft>
                <a:spcPts val="600"/>
              </a:spcAft>
              <a:defRPr lang="en-US" dirty="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6">
            <a:extLst>
              <a:ext uri="{FF2B5EF4-FFF2-40B4-BE49-F238E27FC236}">
                <a16:creationId xmlns:a16="http://schemas.microsoft.com/office/drawing/2014/main" id="{EB3CA301-B15F-4483-A740-7D8A58B2123C}"/>
              </a:ext>
            </a:extLst>
          </p:cNvPr>
          <p:cNvSpPr>
            <a:spLocks noGrp="1"/>
          </p:cNvSpPr>
          <p:nvPr>
            <p:ph type="sldNum" sz="quarter" idx="4"/>
          </p:nvPr>
        </p:nvSpPr>
        <p:spPr>
          <a:xfrm>
            <a:off x="9304121" y="6468757"/>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FEAC52E-AE7D-49A7-BFEA-A2B957F44B65}" type="slidenum">
              <a:rPr lang="en-US" smtClean="0"/>
              <a:pPr/>
              <a:t>‹#›</a:t>
            </a:fld>
            <a:endParaRPr lang="en-US"/>
          </a:p>
        </p:txBody>
      </p:sp>
      <p:sp>
        <p:nvSpPr>
          <p:cNvPr id="7" name="Title 3">
            <a:extLst>
              <a:ext uri="{FF2B5EF4-FFF2-40B4-BE49-F238E27FC236}">
                <a16:creationId xmlns:a16="http://schemas.microsoft.com/office/drawing/2014/main" id="{B1C0FEE4-ED1A-4DA8-B83F-76B715BA08B6}"/>
              </a:ext>
            </a:extLst>
          </p:cNvPr>
          <p:cNvSpPr>
            <a:spLocks noGrp="1"/>
          </p:cNvSpPr>
          <p:nvPr>
            <p:ph type="title"/>
          </p:nvPr>
        </p:nvSpPr>
        <p:spPr>
          <a:xfrm>
            <a:off x="1961147" y="120317"/>
            <a:ext cx="7964906" cy="481262"/>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885301657"/>
      </p:ext>
    </p:extLst>
  </p:cSld>
  <p:clrMapOvr>
    <a:masterClrMapping/>
  </p:clrMapOvr>
  <p:extLst>
    <p:ext uri="{DCECCB84-F9BA-43D5-87BE-67443E8EF086}">
      <p15:sldGuideLst xmlns:p15="http://schemas.microsoft.com/office/powerpoint/2012/main">
        <p15:guide id="1" orient="horz" pos="393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BF10D7A-B08C-D044-B03E-FB414BACB4FE}"/>
              </a:ext>
            </a:extLst>
          </p:cNvPr>
          <p:cNvSpPr>
            <a:spLocks noGrp="1"/>
          </p:cNvSpPr>
          <p:nvPr>
            <p:ph idx="1" hasCustomPrompt="1"/>
          </p:nvPr>
        </p:nvSpPr>
        <p:spPr>
          <a:xfrm>
            <a:off x="838200" y="942975"/>
            <a:ext cx="10515600" cy="5074890"/>
          </a:xfrm>
          <a:prstGeom prst="rect">
            <a:avLst/>
          </a:prstGeom>
        </p:spPr>
        <p:txBody>
          <a:bodyPr vert="horz" lIns="91440" tIns="45720" rIns="91440" bIns="45720" rtlCol="0">
            <a:normAutofit/>
          </a:bodyPr>
          <a:lstStyle>
            <a:lvl1pPr marL="230188" marR="0" indent="-230188" algn="l" defTabSz="914377" rtl="0" eaLnBrk="1" fontAlgn="auto" latinLnBrk="0" hangingPunct="1">
              <a:lnSpc>
                <a:spcPct val="100000"/>
              </a:lnSpc>
              <a:spcBef>
                <a:spcPts val="600"/>
              </a:spcBef>
              <a:spcAft>
                <a:spcPts val="600"/>
              </a:spcAft>
              <a:buClrTx/>
              <a:buSzPct val="80000"/>
              <a:buFontTx/>
              <a:buBlip>
                <a:blip r:embed="rId2">
                  <a:extLst>
                    <a:ext uri="{96DAC541-7B7A-43D3-8B79-37D633B846F1}">
                      <asvg:svgBlip xmlns:asvg="http://schemas.microsoft.com/office/drawing/2016/SVG/main" r:embed="rId3"/>
                    </a:ext>
                  </a:extLst>
                </a:blip>
              </a:buBlip>
              <a:tabLst/>
              <a:defRPr lang="en-US" dirty="0">
                <a:latin typeface="Calibri" panose="020F0502020204030204" pitchFamily="34" charset="0"/>
                <a:cs typeface="Calibri" panose="020F0502020204030204" pitchFamily="34" charset="0"/>
              </a:defRPr>
            </a:lvl1pPr>
            <a:lvl2pPr marL="685783" marR="0" indent="-228594" algn="l" defTabSz="914377" rtl="0" eaLnBrk="1" fontAlgn="auto" latinLnBrk="0" hangingPunct="1">
              <a:lnSpc>
                <a:spcPct val="100000"/>
              </a:lnSpc>
              <a:spcBef>
                <a:spcPts val="600"/>
              </a:spcBef>
              <a:spcAft>
                <a:spcPts val="600"/>
              </a:spcAft>
              <a:buClrTx/>
              <a:buSzPct val="80000"/>
              <a:buFontTx/>
              <a:buBlip>
                <a:blip r:embed="rId2">
                  <a:extLst>
                    <a:ext uri="{96DAC541-7B7A-43D3-8B79-37D633B846F1}">
                      <asvg:svgBlip xmlns:asvg="http://schemas.microsoft.com/office/drawing/2016/SVG/main" r:embed="rId3"/>
                    </a:ext>
                  </a:extLst>
                </a:blip>
              </a:buBlip>
              <a:tabLst/>
              <a:defRPr lang="en-US" dirty="0">
                <a:latin typeface="Calibri" panose="020F0502020204030204" pitchFamily="34" charset="0"/>
                <a:cs typeface="Calibri" panose="020F0502020204030204" pitchFamily="34" charset="0"/>
              </a:defRPr>
            </a:lvl2pPr>
            <a:lvl3pPr marL="1142971" marR="0" indent="-228594" algn="l" defTabSz="914377" rtl="0" eaLnBrk="1" fontAlgn="auto" latinLnBrk="0" hangingPunct="1">
              <a:lnSpc>
                <a:spcPct val="100000"/>
              </a:lnSpc>
              <a:spcBef>
                <a:spcPts val="600"/>
              </a:spcBef>
              <a:spcAft>
                <a:spcPts val="600"/>
              </a:spcAft>
              <a:buClrTx/>
              <a:buSzPct val="80000"/>
              <a:buFontTx/>
              <a:buBlip>
                <a:blip r:embed="rId2">
                  <a:extLst>
                    <a:ext uri="{96DAC541-7B7A-43D3-8B79-37D633B846F1}">
                      <asvg:svgBlip xmlns:asvg="http://schemas.microsoft.com/office/drawing/2016/SVG/main" r:embed="rId3"/>
                    </a:ext>
                  </a:extLst>
                </a:blip>
              </a:buBlip>
              <a:tabLst/>
              <a:defRPr lang="en-US" dirty="0">
                <a:latin typeface="Calibri" panose="020F0502020204030204" pitchFamily="34" charset="0"/>
                <a:cs typeface="Calibri" panose="020F0502020204030204" pitchFamily="34" charset="0"/>
              </a:defRPr>
            </a:lvl3pPr>
            <a:lvl4pPr marL="1600160" marR="0" indent="-228594" algn="l" defTabSz="914377" rtl="0" eaLnBrk="1" fontAlgn="auto" latinLnBrk="0" hangingPunct="1">
              <a:lnSpc>
                <a:spcPct val="100000"/>
              </a:lnSpc>
              <a:spcBef>
                <a:spcPts val="600"/>
              </a:spcBef>
              <a:spcAft>
                <a:spcPts val="600"/>
              </a:spcAft>
              <a:buClrTx/>
              <a:buSzPct val="80000"/>
              <a:buFontTx/>
              <a:buBlip>
                <a:blip r:embed="rId2">
                  <a:extLst>
                    <a:ext uri="{96DAC541-7B7A-43D3-8B79-37D633B846F1}">
                      <asvg:svgBlip xmlns:asvg="http://schemas.microsoft.com/office/drawing/2016/SVG/main" r:embed="rId3"/>
                    </a:ext>
                  </a:extLst>
                </a:blip>
              </a:buBlip>
              <a:tabLst/>
              <a:defRPr lang="en-US" dirty="0">
                <a:latin typeface="Calibri" panose="020F0502020204030204" pitchFamily="34" charset="0"/>
                <a:cs typeface="Calibri" panose="020F0502020204030204" pitchFamily="34" charset="0"/>
              </a:defRPr>
            </a:lvl4pPr>
            <a:lvl5pPr marL="2057349" marR="0" indent="-228594" algn="l" defTabSz="914377" rtl="0" eaLnBrk="1" fontAlgn="auto" latinLnBrk="0" hangingPunct="1">
              <a:lnSpc>
                <a:spcPct val="100000"/>
              </a:lnSpc>
              <a:spcBef>
                <a:spcPts val="600"/>
              </a:spcBef>
              <a:spcAft>
                <a:spcPts val="600"/>
              </a:spcAft>
              <a:buClrTx/>
              <a:buSzPct val="80000"/>
              <a:buFontTx/>
              <a:buBlip>
                <a:blip r:embed="rId2">
                  <a:extLst>
                    <a:ext uri="{96DAC541-7B7A-43D3-8B79-37D633B846F1}">
                      <asvg:svgBlip xmlns:asvg="http://schemas.microsoft.com/office/drawing/2016/SVG/main" r:embed="rId3"/>
                    </a:ext>
                  </a:extLst>
                </a:blip>
              </a:buBlip>
              <a:tabLst/>
              <a:defRPr lang="en-US" dirty="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6">
            <a:extLst>
              <a:ext uri="{FF2B5EF4-FFF2-40B4-BE49-F238E27FC236}">
                <a16:creationId xmlns:a16="http://schemas.microsoft.com/office/drawing/2014/main" id="{CE7D6E0F-64EB-465A-9306-D74A98076E6F}"/>
              </a:ext>
            </a:extLst>
          </p:cNvPr>
          <p:cNvSpPr>
            <a:spLocks noGrp="1"/>
          </p:cNvSpPr>
          <p:nvPr>
            <p:ph type="sldNum" sz="quarter" idx="4"/>
          </p:nvPr>
        </p:nvSpPr>
        <p:spPr>
          <a:xfrm>
            <a:off x="9304121" y="6468757"/>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FEAC52E-AE7D-49A7-BFEA-A2B957F44B65}" type="slidenum">
              <a:rPr lang="en-US" smtClean="0"/>
              <a:pPr/>
              <a:t>‹#›</a:t>
            </a:fld>
            <a:endParaRPr lang="en-US"/>
          </a:p>
        </p:txBody>
      </p:sp>
      <p:sp>
        <p:nvSpPr>
          <p:cNvPr id="6" name="Title 3">
            <a:extLst>
              <a:ext uri="{FF2B5EF4-FFF2-40B4-BE49-F238E27FC236}">
                <a16:creationId xmlns:a16="http://schemas.microsoft.com/office/drawing/2014/main" id="{EA279E96-F297-464C-BC29-76C5D2A00711}"/>
              </a:ext>
            </a:extLst>
          </p:cNvPr>
          <p:cNvSpPr>
            <a:spLocks noGrp="1"/>
          </p:cNvSpPr>
          <p:nvPr>
            <p:ph type="title"/>
          </p:nvPr>
        </p:nvSpPr>
        <p:spPr>
          <a:xfrm>
            <a:off x="1961147" y="120317"/>
            <a:ext cx="7964906" cy="481262"/>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673257477"/>
      </p:ext>
    </p:extLst>
  </p:cSld>
  <p:clrMapOvr>
    <a:masterClrMapping/>
  </p:clrMapOvr>
  <p:extLst>
    <p:ext uri="{DCECCB84-F9BA-43D5-87BE-67443E8EF086}">
      <p15:sldGuideLst xmlns:p15="http://schemas.microsoft.com/office/powerpoint/2012/main">
        <p15:guide id="1" orient="horz" pos="2160">
          <p15:clr>
            <a:srgbClr val="FBAE40"/>
          </p15:clr>
        </p15:guide>
        <p15:guide id="2" pos="75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ADF47-D765-97C7-58B6-8746CA70C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A990D-FCA0-D7E1-66FA-F5EEE0C9F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D8E54-54E4-2F4D-E31E-CB83CA7EBA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00ADA75-BB53-C921-47D7-8AADC1823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713D3-4ED1-A899-0AAC-C1939E6850A7}"/>
              </a:ext>
            </a:extLst>
          </p:cNvPr>
          <p:cNvSpPr>
            <a:spLocks noGrp="1"/>
          </p:cNvSpPr>
          <p:nvPr>
            <p:ph type="sldNum" sz="quarter" idx="12"/>
          </p:nvPr>
        </p:nvSpPr>
        <p:spPr/>
        <p:txBody>
          <a:bodyPr/>
          <a:lstStyle/>
          <a:p>
            <a:fld id="{3768DCB9-77F2-44BC-8F14-12EF56A87144}" type="slidenum">
              <a:rPr lang="en-US" smtClean="0"/>
              <a:t>‹#›</a:t>
            </a:fld>
            <a:endParaRPr lang="en-US"/>
          </a:p>
        </p:txBody>
      </p:sp>
    </p:spTree>
    <p:extLst>
      <p:ext uri="{BB962C8B-B14F-4D97-AF65-F5344CB8AC3E}">
        <p14:creationId xmlns:p14="http://schemas.microsoft.com/office/powerpoint/2010/main" val="251416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963" y="930274"/>
            <a:ext cx="11521440" cy="5212080"/>
          </a:xfrm>
        </p:spPr>
        <p:txBody>
          <a:bodyPr>
            <a:normAutofit/>
          </a:bodyPr>
          <a:lstStyle>
            <a:lvl1pPr marL="346075" indent="-346075">
              <a:buFont typeface="+mj-lt"/>
              <a:buAutoNum type="arabicPeriod"/>
              <a:defRPr sz="2000"/>
            </a:lvl1pPr>
            <a:lvl2pPr marL="684212" indent="-457200">
              <a:buFont typeface="+mj-lt"/>
              <a:buAutoNum type="alphaUcPeriod"/>
              <a:defRPr/>
            </a:lvl2pPr>
            <a:lvl3pPr marL="803275" indent="-342900">
              <a:buFont typeface="+mj-lt"/>
              <a:buAutoNum type="romanLcPeriod"/>
              <a:defRPr/>
            </a:lvl3pPr>
            <a:lvl4pPr marL="1030287" indent="-342900">
              <a:buFont typeface="+mj-lt"/>
              <a:buAutoNum type="alphaLcPeriod"/>
              <a:defRPr/>
            </a:lvl4pPr>
            <a:lvl5pPr marL="1257300" indent="-342900">
              <a:buFont typeface="+mj-lt"/>
              <a:buAutoNum type="arabicPeriod"/>
              <a:defRPr/>
            </a:lvl5pPr>
          </a:lstStyle>
          <a:p>
            <a:pPr lvl="0"/>
            <a:r>
              <a:rPr lang="en-US"/>
              <a:t>Charges – Arial 20</a:t>
            </a:r>
          </a:p>
        </p:txBody>
      </p:sp>
      <p:sp>
        <p:nvSpPr>
          <p:cNvPr id="2" name="Title 1">
            <a:extLst>
              <a:ext uri="{FF2B5EF4-FFF2-40B4-BE49-F238E27FC236}">
                <a16:creationId xmlns:a16="http://schemas.microsoft.com/office/drawing/2014/main" id="{37E601E0-56E9-DDEA-8450-036620793ECE}"/>
              </a:ext>
            </a:extLst>
          </p:cNvPr>
          <p:cNvSpPr>
            <a:spLocks noGrp="1"/>
          </p:cNvSpPr>
          <p:nvPr>
            <p:ph type="title" hasCustomPrompt="1"/>
          </p:nvPr>
        </p:nvSpPr>
        <p:spPr>
          <a:xfrm>
            <a:off x="461963" y="-16778"/>
            <a:ext cx="11499234" cy="402670"/>
          </a:xfrm>
        </p:spPr>
        <p:txBody>
          <a:bodyPr/>
          <a:lstStyle>
            <a:lvl1pPr>
              <a:defRPr/>
            </a:lvl1pPr>
          </a:lstStyle>
          <a:p>
            <a:r>
              <a:rPr lang="en-US" dirty="0"/>
              <a:t>Charge Questions Addressed</a:t>
            </a:r>
          </a:p>
        </p:txBody>
      </p:sp>
    </p:spTree>
    <p:extLst>
      <p:ext uri="{BB962C8B-B14F-4D97-AF65-F5344CB8AC3E}">
        <p14:creationId xmlns:p14="http://schemas.microsoft.com/office/powerpoint/2010/main" val="269555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2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Text Placeholder 4">
            <a:extLst>
              <a:ext uri="{FF2B5EF4-FFF2-40B4-BE49-F238E27FC236}">
                <a16:creationId xmlns:a16="http://schemas.microsoft.com/office/drawing/2014/main" id="{4ECC0389-6BCD-C4BC-4A17-EA2DACAE7E9B}"/>
              </a:ext>
            </a:extLst>
          </p:cNvPr>
          <p:cNvSpPr>
            <a:spLocks noGrp="1"/>
          </p:cNvSpPr>
          <p:nvPr>
            <p:ph type="body" sz="quarter" idx="11" hasCustomPrompt="1"/>
          </p:nvPr>
        </p:nvSpPr>
        <p:spPr>
          <a:xfrm>
            <a:off x="461963" y="3606002"/>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372671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3 – Bulleted] </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Text Placeholder 4">
            <a:extLst>
              <a:ext uri="{FF2B5EF4-FFF2-40B4-BE49-F238E27FC236}">
                <a16:creationId xmlns:a16="http://schemas.microsoft.com/office/drawing/2014/main" id="{1508D84F-3665-CC5D-F2A2-B3A6B09A700F}"/>
              </a:ext>
            </a:extLst>
          </p:cNvPr>
          <p:cNvSpPr>
            <a:spLocks noGrp="1"/>
          </p:cNvSpPr>
          <p:nvPr>
            <p:ph type="body" sz="quarter" idx="11" hasCustomPrompt="1"/>
          </p:nvPr>
        </p:nvSpPr>
        <p:spPr>
          <a:xfrm>
            <a:off x="6291917" y="930199"/>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26128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5869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2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2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41A4CDE2-F4A5-3B66-CC2E-03CEF69ADB2E}"/>
              </a:ext>
            </a:extLst>
          </p:cNvPr>
          <p:cNvSpPr>
            <a:spLocks noGrp="1"/>
          </p:cNvSpPr>
          <p:nvPr>
            <p:ph type="body" sz="quarter" idx="11" hasCustomPrompt="1"/>
          </p:nvPr>
        </p:nvSpPr>
        <p:spPr>
          <a:xfrm>
            <a:off x="461963" y="3600611"/>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28183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3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6E5A896B-E227-B141-AB5C-4CC68DDA8338}"/>
              </a:ext>
            </a:extLst>
          </p:cNvPr>
          <p:cNvSpPr>
            <a:spLocks noGrp="1"/>
          </p:cNvSpPr>
          <p:nvPr>
            <p:ph type="body" sz="quarter" idx="11" hasCustomPrompt="1"/>
          </p:nvPr>
        </p:nvSpPr>
        <p:spPr>
          <a:xfrm>
            <a:off x="6291917"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57609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205F73-77C7-B0F0-5AC5-70E193F51141}"/>
              </a:ext>
            </a:extLst>
          </p:cNvPr>
          <p:cNvSpPr>
            <a:spLocks noGrp="1"/>
          </p:cNvSpPr>
          <p:nvPr>
            <p:ph type="title" hasCustomPrompt="1"/>
          </p:nvPr>
        </p:nvSpPr>
        <p:spPr>
          <a:xfrm>
            <a:off x="461963" y="-16778"/>
            <a:ext cx="11499234" cy="402670"/>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307777"/>
          </a:xfrm>
          <a:prstGeom prst="rect">
            <a:avLst/>
          </a:prstGeom>
          <a:noFill/>
        </p:spPr>
        <p:txBody>
          <a:bodyPr wrap="square">
            <a:spAutoFit/>
          </a:bodyPr>
          <a:lstStyle/>
          <a:p>
            <a:pPr algn="l"/>
            <a:r>
              <a:rPr lang="en-US" sz="1400" dirty="0" err="1"/>
              <a:t>ePIC</a:t>
            </a:r>
            <a:r>
              <a:rPr lang="en-US" sz="1400" dirty="0"/>
              <a:t> Outer and Inner Support Structures Review, December 8-9,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16778"/>
            <a:ext cx="11499234" cy="402670"/>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299483" y="773283"/>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1" r:id="rId2"/>
    <p:sldLayoutId id="2147483682" r:id="rId3"/>
    <p:sldLayoutId id="2147483691" r:id="rId4"/>
    <p:sldLayoutId id="2147483690" r:id="rId5"/>
    <p:sldLayoutId id="2147483686" r:id="rId6"/>
    <p:sldLayoutId id="2147483692" r:id="rId7"/>
    <p:sldLayoutId id="2147483693" r:id="rId8"/>
    <p:sldLayoutId id="2147483699" r:id="rId9"/>
    <p:sldLayoutId id="2147483685" r:id="rId10"/>
    <p:sldLayoutId id="2147483700" r:id="rId11"/>
    <p:sldLayoutId id="2147483702" r:id="rId12"/>
    <p:sldLayoutId id="2147483704" r:id="rId13"/>
    <p:sldLayoutId id="2147483705" r:id="rId14"/>
  </p:sldLayoutIdLst>
  <p:hf sldNum="0" hdr="0" ftr="0" dt="0"/>
  <p:txStyles>
    <p:title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microsoft.com/office/2018/10/relationships/comments" Target="../comments/modernComment_474_2C290F40.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4.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18/10/relationships/comments" Target="../comments/modernComment_474_2C290F40.xml"/><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6.png"/><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6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69.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image" Target="../media/image620.png"/><Relationship Id="rId1" Type="http://schemas.openxmlformats.org/officeDocument/2006/relationships/slideLayout" Target="../slideLayouts/slideLayout3.xml"/><Relationship Id="rId6" Type="http://schemas.openxmlformats.org/officeDocument/2006/relationships/image" Target="../media/image79.jpeg"/><Relationship Id="rId11" Type="http://schemas.openxmlformats.org/officeDocument/2006/relationships/image" Target="../media/image84.jp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hyperlink" Target="https://www.purdue.edu/ehps/rem/index.html" TargetMode="External"/><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605C-14FF-72CF-95A5-801CFFC13F12}"/>
              </a:ext>
            </a:extLst>
          </p:cNvPr>
          <p:cNvSpPr>
            <a:spLocks noGrp="1"/>
          </p:cNvSpPr>
          <p:nvPr>
            <p:ph type="ctrTitle"/>
          </p:nvPr>
        </p:nvSpPr>
        <p:spPr/>
        <p:txBody>
          <a:bodyPr>
            <a:normAutofit fontScale="90000"/>
          </a:bodyPr>
          <a:lstStyle/>
          <a:p>
            <a:r>
              <a:rPr lang="en-US" dirty="0"/>
              <a:t>Global Support Structure (GST) and interfaces</a:t>
            </a:r>
          </a:p>
        </p:txBody>
      </p:sp>
      <p:sp>
        <p:nvSpPr>
          <p:cNvPr id="3" name="Text Placeholder 2">
            <a:extLst>
              <a:ext uri="{FF2B5EF4-FFF2-40B4-BE49-F238E27FC236}">
                <a16:creationId xmlns:a16="http://schemas.microsoft.com/office/drawing/2014/main" id="{E28AB3B4-8DC5-1AF6-7BD1-C67DD6872F0B}"/>
              </a:ext>
            </a:extLst>
          </p:cNvPr>
          <p:cNvSpPr>
            <a:spLocks noGrp="1"/>
          </p:cNvSpPr>
          <p:nvPr>
            <p:ph type="body" sz="quarter" idx="10"/>
          </p:nvPr>
        </p:nvSpPr>
        <p:spPr/>
        <p:txBody>
          <a:bodyPr/>
          <a:lstStyle/>
          <a:p>
            <a:r>
              <a:rPr lang="en-US" dirty="0"/>
              <a:t>Andreas Jung</a:t>
            </a:r>
          </a:p>
        </p:txBody>
      </p:sp>
      <p:sp>
        <p:nvSpPr>
          <p:cNvPr id="4" name="Text Placeholder 3">
            <a:extLst>
              <a:ext uri="{FF2B5EF4-FFF2-40B4-BE49-F238E27FC236}">
                <a16:creationId xmlns:a16="http://schemas.microsoft.com/office/drawing/2014/main" id="{886A4188-0FA1-B5A7-B51F-5045A091222E}"/>
              </a:ext>
            </a:extLst>
          </p:cNvPr>
          <p:cNvSpPr>
            <a:spLocks noGrp="1"/>
          </p:cNvSpPr>
          <p:nvPr>
            <p:ph type="body" sz="quarter" idx="11"/>
          </p:nvPr>
        </p:nvSpPr>
        <p:spPr/>
        <p:txBody>
          <a:bodyPr>
            <a:normAutofit lnSpcReduction="10000"/>
          </a:bodyPr>
          <a:lstStyle/>
          <a:p>
            <a:r>
              <a:rPr lang="en-US" dirty="0"/>
              <a:t>Covers both GST and interface mechanics</a:t>
            </a:r>
          </a:p>
        </p:txBody>
      </p:sp>
      <p:sp>
        <p:nvSpPr>
          <p:cNvPr id="5" name="Text Placeholder 4">
            <a:extLst>
              <a:ext uri="{FF2B5EF4-FFF2-40B4-BE49-F238E27FC236}">
                <a16:creationId xmlns:a16="http://schemas.microsoft.com/office/drawing/2014/main" id="{BA2B20DE-D89D-2D9E-9C72-5FD5E853B91F}"/>
              </a:ext>
            </a:extLst>
          </p:cNvPr>
          <p:cNvSpPr>
            <a:spLocks noGrp="1"/>
          </p:cNvSpPr>
          <p:nvPr>
            <p:ph type="body" sz="quarter" idx="12"/>
          </p:nvPr>
        </p:nvSpPr>
        <p:spPr/>
        <p:txBody>
          <a:bodyPr/>
          <a:lstStyle/>
          <a:p>
            <a:r>
              <a:rPr lang="en-US" dirty="0"/>
              <a:t>Purdue University</a:t>
            </a:r>
          </a:p>
        </p:txBody>
      </p:sp>
      <p:sp>
        <p:nvSpPr>
          <p:cNvPr id="6" name="Text Placeholder 5">
            <a:extLst>
              <a:ext uri="{FF2B5EF4-FFF2-40B4-BE49-F238E27FC236}">
                <a16:creationId xmlns:a16="http://schemas.microsoft.com/office/drawing/2014/main" id="{C5A39F22-FA97-3F37-DB7D-E2665FD67C22}"/>
              </a:ext>
            </a:extLst>
          </p:cNvPr>
          <p:cNvSpPr>
            <a:spLocks noGrp="1"/>
          </p:cNvSpPr>
          <p:nvPr>
            <p:ph type="body" sz="quarter" idx="13"/>
          </p:nvPr>
        </p:nvSpPr>
        <p:spPr/>
        <p:txBody>
          <a:bodyPr>
            <a:normAutofit lnSpcReduction="10000"/>
          </a:bodyPr>
          <a:lstStyle/>
          <a:p>
            <a:r>
              <a:rPr lang="en-US" dirty="0"/>
              <a:t>Physicist</a:t>
            </a:r>
          </a:p>
        </p:txBody>
      </p:sp>
    </p:spTree>
    <p:extLst>
      <p:ext uri="{BB962C8B-B14F-4D97-AF65-F5344CB8AC3E}">
        <p14:creationId xmlns:p14="http://schemas.microsoft.com/office/powerpoint/2010/main" val="380076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58D-B78D-1639-C24F-D5391734FA01}"/>
              </a:ext>
            </a:extLst>
          </p:cNvPr>
          <p:cNvSpPr>
            <a:spLocks noGrp="1"/>
          </p:cNvSpPr>
          <p:nvPr>
            <p:ph type="title"/>
          </p:nvPr>
        </p:nvSpPr>
        <p:spPr/>
        <p:txBody>
          <a:bodyPr>
            <a:normAutofit fontScale="90000"/>
          </a:bodyPr>
          <a:lstStyle/>
          <a:p>
            <a:r>
              <a:rPr lang="en-US" dirty="0" err="1"/>
              <a:t>hpDIRC</a:t>
            </a:r>
            <a:r>
              <a:rPr lang="en-US" dirty="0"/>
              <a:t> Detector Design</a:t>
            </a:r>
          </a:p>
        </p:txBody>
      </p:sp>
      <p:sp>
        <p:nvSpPr>
          <p:cNvPr id="17" name="Content Placeholder 3">
            <a:extLst>
              <a:ext uri="{FF2B5EF4-FFF2-40B4-BE49-F238E27FC236}">
                <a16:creationId xmlns:a16="http://schemas.microsoft.com/office/drawing/2014/main" id="{551C2691-090C-F58D-710E-943383BA6B1B}"/>
              </a:ext>
            </a:extLst>
          </p:cNvPr>
          <p:cNvSpPr txBox="1">
            <a:spLocks/>
          </p:cNvSpPr>
          <p:nvPr/>
        </p:nvSpPr>
        <p:spPr>
          <a:xfrm>
            <a:off x="462579" y="570368"/>
            <a:ext cx="11499925" cy="565835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ct val="0"/>
              </a:spcAft>
              <a:buNone/>
            </a:pPr>
            <a:endParaRPr lang="en-US" altLang="en-US" dirty="0">
              <a:latin typeface="Arial" panose="020B0604020202020204" pitchFamily="34" charset="0"/>
            </a:endParaRPr>
          </a:p>
        </p:txBody>
      </p:sp>
      <p:grpSp>
        <p:nvGrpSpPr>
          <p:cNvPr id="9" name="Group 8">
            <a:extLst>
              <a:ext uri="{FF2B5EF4-FFF2-40B4-BE49-F238E27FC236}">
                <a16:creationId xmlns:a16="http://schemas.microsoft.com/office/drawing/2014/main" id="{EBC02753-798F-F947-8AC4-E1DDEFD1B486}"/>
              </a:ext>
            </a:extLst>
          </p:cNvPr>
          <p:cNvGrpSpPr/>
          <p:nvPr/>
        </p:nvGrpSpPr>
        <p:grpSpPr>
          <a:xfrm>
            <a:off x="5760818" y="1246448"/>
            <a:ext cx="6442140" cy="4579732"/>
            <a:chOff x="3633134" y="2619664"/>
            <a:chExt cx="5157605" cy="3921319"/>
          </a:xfrm>
        </p:grpSpPr>
        <p:pic>
          <p:nvPicPr>
            <p:cNvPr id="10" name="Picture 9" descr="Chart, sunburst chart&#10;&#10;AI-generated content may be incorrect.">
              <a:extLst>
                <a:ext uri="{FF2B5EF4-FFF2-40B4-BE49-F238E27FC236}">
                  <a16:creationId xmlns:a16="http://schemas.microsoft.com/office/drawing/2014/main" id="{934F13FF-C2B7-9345-916E-FC6EADDE651B}"/>
                </a:ext>
              </a:extLst>
            </p:cNvPr>
            <p:cNvPicPr>
              <a:picLocks noChangeAspect="1"/>
            </p:cNvPicPr>
            <p:nvPr/>
          </p:nvPicPr>
          <p:blipFill>
            <a:blip r:embed="rId3">
              <a:extLst>
                <a:ext uri="{28A0092B-C50C-407E-A947-70E740481C1C}">
                  <a14:useLocalDpi xmlns:a14="http://schemas.microsoft.com/office/drawing/2010/main" val="0"/>
                </a:ext>
              </a:extLst>
            </a:blip>
            <a:srcRect l="19442" t="11487" r="21712" b="4257"/>
            <a:stretch/>
          </p:blipFill>
          <p:spPr>
            <a:xfrm>
              <a:off x="3633134" y="2754208"/>
              <a:ext cx="4804117" cy="3786775"/>
            </a:xfrm>
            <a:prstGeom prst="rect">
              <a:avLst/>
            </a:prstGeom>
          </p:spPr>
        </p:pic>
        <p:cxnSp>
          <p:nvCxnSpPr>
            <p:cNvPr id="11" name="Straight Arrow Connector 10">
              <a:extLst>
                <a:ext uri="{FF2B5EF4-FFF2-40B4-BE49-F238E27FC236}">
                  <a16:creationId xmlns:a16="http://schemas.microsoft.com/office/drawing/2014/main" id="{126743E2-F605-B24D-86C1-7FB4A169F8CE}"/>
                </a:ext>
              </a:extLst>
            </p:cNvPr>
            <p:cNvCxnSpPr/>
            <p:nvPr/>
          </p:nvCxnSpPr>
          <p:spPr>
            <a:xfrm>
              <a:off x="5738191" y="2915444"/>
              <a:ext cx="119270" cy="4903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087BE12-9AF7-984E-9041-9C7E9AB0716A}"/>
                </a:ext>
              </a:extLst>
            </p:cNvPr>
            <p:cNvCxnSpPr/>
            <p:nvPr/>
          </p:nvCxnSpPr>
          <p:spPr>
            <a:xfrm flipH="1" flipV="1">
              <a:off x="4300330" y="4647595"/>
              <a:ext cx="1080053" cy="50750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798035CB-03ED-6448-BFF8-EF2D49A751BF}"/>
                </a:ext>
              </a:extLst>
            </p:cNvPr>
            <p:cNvCxnSpPr>
              <a:cxnSpLocks/>
            </p:cNvCxnSpPr>
            <p:nvPr/>
          </p:nvCxnSpPr>
          <p:spPr>
            <a:xfrm>
              <a:off x="7255565" y="2915444"/>
              <a:ext cx="119270" cy="7554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A97AFAE0-276E-7248-AECA-95E32459FEC9}"/>
                </a:ext>
              </a:extLst>
            </p:cNvPr>
            <p:cNvCxnSpPr>
              <a:cxnSpLocks/>
            </p:cNvCxnSpPr>
            <p:nvPr/>
          </p:nvCxnSpPr>
          <p:spPr>
            <a:xfrm>
              <a:off x="6908816" y="3266627"/>
              <a:ext cx="346749" cy="5930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E3730FC2-AAA0-5340-BE3B-551DD8D111A4}"/>
                </a:ext>
              </a:extLst>
            </p:cNvPr>
            <p:cNvCxnSpPr>
              <a:cxnSpLocks/>
            </p:cNvCxnSpPr>
            <p:nvPr/>
          </p:nvCxnSpPr>
          <p:spPr>
            <a:xfrm flipH="1">
              <a:off x="6506817" y="5736527"/>
              <a:ext cx="289355" cy="5913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D12ED904-A57E-AF49-ADDC-79B0D98414AA}"/>
                </a:ext>
              </a:extLst>
            </p:cNvPr>
            <p:cNvSpPr txBox="1"/>
            <p:nvPr/>
          </p:nvSpPr>
          <p:spPr>
            <a:xfrm rot="1515624">
              <a:off x="3798527" y="4276534"/>
              <a:ext cx="1003608" cy="369332"/>
            </a:xfrm>
            <a:prstGeom prst="rect">
              <a:avLst/>
            </a:prstGeom>
            <a:noFill/>
          </p:spPr>
          <p:txBody>
            <a:bodyPr wrap="none" rtlCol="0">
              <a:spAutoFit/>
            </a:bodyPr>
            <a:lstStyle/>
            <a:p>
              <a:r>
                <a:rPr lang="en-US" dirty="0"/>
                <a:t>Forward</a:t>
              </a:r>
            </a:p>
          </p:txBody>
        </p:sp>
        <p:sp>
          <p:nvSpPr>
            <p:cNvPr id="23" name="TextBox 22">
              <a:extLst>
                <a:ext uri="{FF2B5EF4-FFF2-40B4-BE49-F238E27FC236}">
                  <a16:creationId xmlns:a16="http://schemas.microsoft.com/office/drawing/2014/main" id="{7DCE92B5-5CBB-954F-BF2D-3DD407F19660}"/>
                </a:ext>
              </a:extLst>
            </p:cNvPr>
            <p:cNvSpPr txBox="1"/>
            <p:nvPr/>
          </p:nvSpPr>
          <p:spPr>
            <a:xfrm rot="1515624">
              <a:off x="5045027" y="4901084"/>
              <a:ext cx="1174296" cy="369332"/>
            </a:xfrm>
            <a:prstGeom prst="rect">
              <a:avLst/>
            </a:prstGeom>
            <a:noFill/>
          </p:spPr>
          <p:txBody>
            <a:bodyPr wrap="none" rtlCol="0">
              <a:spAutoFit/>
            </a:bodyPr>
            <a:lstStyle/>
            <a:p>
              <a:r>
                <a:rPr lang="en-US"/>
                <a:t>Backward</a:t>
              </a:r>
            </a:p>
          </p:txBody>
        </p:sp>
        <p:sp>
          <p:nvSpPr>
            <p:cNvPr id="24" name="TextBox 23">
              <a:extLst>
                <a:ext uri="{FF2B5EF4-FFF2-40B4-BE49-F238E27FC236}">
                  <a16:creationId xmlns:a16="http://schemas.microsoft.com/office/drawing/2014/main" id="{E2EF2E8E-FBC0-8640-9498-3951D4488C8B}"/>
                </a:ext>
              </a:extLst>
            </p:cNvPr>
            <p:cNvSpPr txBox="1"/>
            <p:nvPr/>
          </p:nvSpPr>
          <p:spPr>
            <a:xfrm>
              <a:off x="5257187" y="2622501"/>
              <a:ext cx="935962" cy="369332"/>
            </a:xfrm>
            <a:prstGeom prst="rect">
              <a:avLst/>
            </a:prstGeom>
            <a:noFill/>
          </p:spPr>
          <p:txBody>
            <a:bodyPr wrap="none" rtlCol="0">
              <a:spAutoFit/>
            </a:bodyPr>
            <a:lstStyle/>
            <a:p>
              <a:r>
                <a:rPr lang="en-US"/>
                <a:t>Bar Box</a:t>
              </a:r>
            </a:p>
          </p:txBody>
        </p:sp>
        <p:sp>
          <p:nvSpPr>
            <p:cNvPr id="25" name="TextBox 24">
              <a:extLst>
                <a:ext uri="{FF2B5EF4-FFF2-40B4-BE49-F238E27FC236}">
                  <a16:creationId xmlns:a16="http://schemas.microsoft.com/office/drawing/2014/main" id="{D9CC7AB2-A7CA-A84A-949F-B5682B937506}"/>
                </a:ext>
              </a:extLst>
            </p:cNvPr>
            <p:cNvSpPr txBox="1"/>
            <p:nvPr/>
          </p:nvSpPr>
          <p:spPr>
            <a:xfrm>
              <a:off x="6120600" y="2970588"/>
              <a:ext cx="1167756" cy="369332"/>
            </a:xfrm>
            <a:prstGeom prst="rect">
              <a:avLst/>
            </a:prstGeom>
            <a:noFill/>
          </p:spPr>
          <p:txBody>
            <a:bodyPr wrap="none" rtlCol="0">
              <a:spAutoFit/>
            </a:bodyPr>
            <a:lstStyle/>
            <a:p>
              <a:r>
                <a:rPr lang="en-US"/>
                <a:t>Prism Box</a:t>
              </a:r>
            </a:p>
          </p:txBody>
        </p:sp>
        <p:sp>
          <p:nvSpPr>
            <p:cNvPr id="26" name="TextBox 25">
              <a:extLst>
                <a:ext uri="{FF2B5EF4-FFF2-40B4-BE49-F238E27FC236}">
                  <a16:creationId xmlns:a16="http://schemas.microsoft.com/office/drawing/2014/main" id="{3AA64DC6-3FAF-054D-8776-EBBA223516B6}"/>
                </a:ext>
              </a:extLst>
            </p:cNvPr>
            <p:cNvSpPr txBox="1"/>
            <p:nvPr/>
          </p:nvSpPr>
          <p:spPr>
            <a:xfrm>
              <a:off x="6501862" y="2619664"/>
              <a:ext cx="1460656" cy="369332"/>
            </a:xfrm>
            <a:prstGeom prst="rect">
              <a:avLst/>
            </a:prstGeom>
            <a:noFill/>
          </p:spPr>
          <p:txBody>
            <a:bodyPr wrap="none" rtlCol="0">
              <a:spAutoFit/>
            </a:bodyPr>
            <a:lstStyle/>
            <a:p>
              <a:r>
                <a:rPr lang="en-US"/>
                <a:t>Support Ring</a:t>
              </a:r>
            </a:p>
          </p:txBody>
        </p:sp>
        <p:sp>
          <p:nvSpPr>
            <p:cNvPr id="27" name="TextBox 26">
              <a:extLst>
                <a:ext uri="{FF2B5EF4-FFF2-40B4-BE49-F238E27FC236}">
                  <a16:creationId xmlns:a16="http://schemas.microsoft.com/office/drawing/2014/main" id="{1E155F68-6879-774D-88AA-A2CA9B8F6D52}"/>
                </a:ext>
              </a:extLst>
            </p:cNvPr>
            <p:cNvSpPr txBox="1"/>
            <p:nvPr/>
          </p:nvSpPr>
          <p:spPr>
            <a:xfrm>
              <a:off x="6704478" y="5788117"/>
              <a:ext cx="2086261" cy="292653"/>
            </a:xfrm>
            <a:prstGeom prst="rect">
              <a:avLst/>
            </a:prstGeom>
            <a:noFill/>
          </p:spPr>
          <p:txBody>
            <a:bodyPr wrap="square" rtlCol="0">
              <a:spAutoFit/>
            </a:bodyPr>
            <a:lstStyle/>
            <a:p>
              <a:r>
                <a:rPr lang="en-US" dirty="0"/>
                <a:t>Connection to ePIC Barrel</a:t>
              </a:r>
            </a:p>
          </p:txBody>
        </p:sp>
      </p:grpSp>
      <p:sp>
        <p:nvSpPr>
          <p:cNvPr id="28" name="Content Placeholder 2">
            <a:extLst>
              <a:ext uri="{FF2B5EF4-FFF2-40B4-BE49-F238E27FC236}">
                <a16:creationId xmlns:a16="http://schemas.microsoft.com/office/drawing/2014/main" id="{63AFFAC0-5B6B-F349-8757-05ABC7136028}"/>
              </a:ext>
            </a:extLst>
          </p:cNvPr>
          <p:cNvSpPr txBox="1">
            <a:spLocks/>
          </p:cNvSpPr>
          <p:nvPr/>
        </p:nvSpPr>
        <p:spPr>
          <a:xfrm>
            <a:off x="342882" y="839287"/>
            <a:ext cx="5290273" cy="4799514"/>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buClr>
                <a:schemeClr val="tx1"/>
              </a:buClr>
              <a:buSzPct val="75000"/>
              <a:buFont typeface="Wingdings" pitchFamily="2" charset="2"/>
              <a:buChar char="Ø"/>
            </a:pPr>
            <a:endParaRPr lang="en-US" sz="1800" kern="0" dirty="0"/>
          </a:p>
        </p:txBody>
      </p:sp>
      <p:sp>
        <p:nvSpPr>
          <p:cNvPr id="4" name="Rectangle 3">
            <a:extLst>
              <a:ext uri="{FF2B5EF4-FFF2-40B4-BE49-F238E27FC236}">
                <a16:creationId xmlns:a16="http://schemas.microsoft.com/office/drawing/2014/main" id="{3C870FC2-ACFE-7C48-B851-BB37D9921C28}"/>
              </a:ext>
            </a:extLst>
          </p:cNvPr>
          <p:cNvSpPr/>
          <p:nvPr/>
        </p:nvSpPr>
        <p:spPr>
          <a:xfrm>
            <a:off x="4507980" y="4819088"/>
            <a:ext cx="4253145" cy="1384995"/>
          </a:xfrm>
          <a:prstGeom prst="rect">
            <a:avLst/>
          </a:prstGeom>
        </p:spPr>
        <p:txBody>
          <a:bodyPr wrap="square">
            <a:spAutoFit/>
          </a:bodyPr>
          <a:lstStyle/>
          <a:p>
            <a:pPr>
              <a:buClr>
                <a:schemeClr val="tx1"/>
              </a:buClr>
              <a:buSzPct val="75000"/>
            </a:pPr>
            <a:r>
              <a:rPr lang="en-US" sz="1400" kern="0" dirty="0">
                <a:solidFill>
                  <a:srgbClr val="C00000"/>
                </a:solidFill>
              </a:rPr>
              <a:t>Readout Box</a:t>
            </a:r>
          </a:p>
          <a:p>
            <a:pPr marL="358775" indent="-269875">
              <a:buClr>
                <a:schemeClr val="tx1"/>
              </a:buClr>
              <a:buSzPct val="80000"/>
              <a:buFont typeface="Wingdings" pitchFamily="2" charset="2"/>
              <a:buChar char="Ø"/>
            </a:pPr>
            <a:r>
              <a:rPr lang="en-US" sz="1400" kern="0" dirty="0">
                <a:solidFill>
                  <a:schemeClr val="accent6"/>
                </a:solidFill>
              </a:rPr>
              <a:t>Box shell</a:t>
            </a:r>
          </a:p>
          <a:p>
            <a:pPr marL="358775" lvl="1" indent="-269875">
              <a:buClr>
                <a:schemeClr val="tx1"/>
              </a:buClr>
              <a:buSzPct val="80000"/>
              <a:buFont typeface="Wingdings" pitchFamily="2" charset="2"/>
              <a:buChar char="Ø"/>
            </a:pPr>
            <a:r>
              <a:rPr lang="en-US" sz="1400" kern="0" dirty="0"/>
              <a:t>Current Material: CFRP with thickness 5 mm</a:t>
            </a:r>
          </a:p>
          <a:p>
            <a:pPr marL="358775" indent="-269875">
              <a:buClr>
                <a:schemeClr val="tx1"/>
              </a:buClr>
              <a:buSzPct val="80000"/>
              <a:buFont typeface="Wingdings" pitchFamily="2" charset="2"/>
              <a:buChar char="Ø"/>
            </a:pPr>
            <a:r>
              <a:rPr lang="en-US" sz="1400" kern="0" dirty="0">
                <a:solidFill>
                  <a:schemeClr val="accent6"/>
                </a:solidFill>
              </a:rPr>
              <a:t>Contains expansion prism, calibration laser</a:t>
            </a:r>
          </a:p>
          <a:p>
            <a:pPr marL="358775" indent="-269875">
              <a:buClr>
                <a:schemeClr val="tx1"/>
              </a:buClr>
              <a:buSzPct val="80000"/>
              <a:buFont typeface="Wingdings" pitchFamily="2" charset="2"/>
              <a:buChar char="Ø"/>
            </a:pPr>
            <a:r>
              <a:rPr lang="en-US" sz="1400" kern="0" dirty="0">
                <a:solidFill>
                  <a:schemeClr val="accent6"/>
                </a:solidFill>
              </a:rPr>
              <a:t>Supports sensors, readout electronics, and associated services</a:t>
            </a:r>
          </a:p>
        </p:txBody>
      </p:sp>
      <p:pic>
        <p:nvPicPr>
          <p:cNvPr id="6" name="Picture 5">
            <a:extLst>
              <a:ext uri="{FF2B5EF4-FFF2-40B4-BE49-F238E27FC236}">
                <a16:creationId xmlns:a16="http://schemas.microsoft.com/office/drawing/2014/main" id="{3790F214-A8FB-E04D-A734-AC20C8B38490}"/>
              </a:ext>
            </a:extLst>
          </p:cNvPr>
          <p:cNvPicPr>
            <a:picLocks noChangeAspect="1"/>
          </p:cNvPicPr>
          <p:nvPr/>
        </p:nvPicPr>
        <p:blipFill>
          <a:blip r:embed="rId4"/>
          <a:stretch>
            <a:fillRect/>
          </a:stretch>
        </p:blipFill>
        <p:spPr>
          <a:xfrm>
            <a:off x="364024" y="3688229"/>
            <a:ext cx="3903502" cy="2475391"/>
          </a:xfrm>
          <a:prstGeom prst="rect">
            <a:avLst/>
          </a:prstGeom>
        </p:spPr>
      </p:pic>
      <p:sp>
        <p:nvSpPr>
          <p:cNvPr id="50" name="Content Placeholder 2">
            <a:extLst>
              <a:ext uri="{FF2B5EF4-FFF2-40B4-BE49-F238E27FC236}">
                <a16:creationId xmlns:a16="http://schemas.microsoft.com/office/drawing/2014/main" id="{C450D222-FA4C-AE41-A301-29AC09B9FDFD}"/>
              </a:ext>
            </a:extLst>
          </p:cNvPr>
          <p:cNvSpPr txBox="1">
            <a:spLocks/>
          </p:cNvSpPr>
          <p:nvPr/>
        </p:nvSpPr>
        <p:spPr>
          <a:xfrm>
            <a:off x="421944" y="877806"/>
            <a:ext cx="5539887" cy="5179427"/>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Clr>
                <a:schemeClr val="tx1"/>
              </a:buClr>
              <a:buSzPct val="75000"/>
              <a:buNone/>
            </a:pPr>
            <a:r>
              <a:rPr lang="en-US" sz="2000" kern="0" dirty="0">
                <a:solidFill>
                  <a:srgbClr val="C00000"/>
                </a:solidFill>
              </a:rPr>
              <a:t>Bar Boxes:</a:t>
            </a:r>
          </a:p>
          <a:p>
            <a:pPr>
              <a:buClr>
                <a:schemeClr val="tx1"/>
              </a:buClr>
              <a:buSzPct val="80000"/>
              <a:buFont typeface="Wingdings" pitchFamily="2" charset="2"/>
              <a:buChar char="Ø"/>
            </a:pPr>
            <a:r>
              <a:rPr lang="en-US" sz="1800" kern="0" dirty="0" err="1">
                <a:solidFill>
                  <a:schemeClr val="accent6"/>
                </a:solidFill>
              </a:rPr>
              <a:t>CFRP</a:t>
            </a:r>
            <a:r>
              <a:rPr lang="en-US" sz="1800" kern="0" dirty="0">
                <a:solidFill>
                  <a:schemeClr val="accent6"/>
                </a:solidFill>
              </a:rPr>
              <a:t> Shell</a:t>
            </a:r>
          </a:p>
          <a:p>
            <a:pPr lvl="1">
              <a:buClr>
                <a:schemeClr val="tx1"/>
              </a:buClr>
              <a:buSzPct val="80000"/>
              <a:buFont typeface="Wingdings" pitchFamily="2" charset="2"/>
              <a:buChar char="Ø"/>
            </a:pPr>
            <a:r>
              <a:rPr lang="en-US" sz="1800" kern="0" dirty="0"/>
              <a:t>Approximately 4.6m Long</a:t>
            </a:r>
          </a:p>
          <a:p>
            <a:pPr lvl="1">
              <a:buClr>
                <a:schemeClr val="tx1"/>
              </a:buClr>
              <a:buSzPct val="80000"/>
              <a:buFont typeface="Wingdings" pitchFamily="2" charset="2"/>
              <a:buChar char="Ø"/>
            </a:pPr>
            <a:r>
              <a:rPr lang="en-US" sz="1800" kern="0" dirty="0"/>
              <a:t>Thickness: 1.5 mm – 3 mm (thicker at times)</a:t>
            </a:r>
          </a:p>
          <a:p>
            <a:pPr>
              <a:buClr>
                <a:schemeClr val="tx1"/>
              </a:buClr>
              <a:buSzPct val="80000"/>
              <a:buFont typeface="Wingdings" pitchFamily="2" charset="2"/>
              <a:buChar char="Ø"/>
            </a:pPr>
            <a:r>
              <a:rPr lang="en-US" sz="1800" kern="0" dirty="0">
                <a:solidFill>
                  <a:schemeClr val="accent6"/>
                </a:solidFill>
              </a:rPr>
              <a:t>Contains Quartz Radiator Bars, Mirrors, and Lenses</a:t>
            </a:r>
          </a:p>
          <a:p>
            <a:pPr lvl="1">
              <a:buClr>
                <a:schemeClr val="tx1"/>
              </a:buClr>
              <a:buSzPct val="80000"/>
              <a:buFont typeface="Wingdings" pitchFamily="2" charset="2"/>
              <a:buChar char="Ø"/>
            </a:pPr>
            <a:r>
              <a:rPr lang="en-US" sz="1800" kern="0" dirty="0"/>
              <a:t>10 long bars each formed by 3 short bars and a Light Guide section</a:t>
            </a:r>
          </a:p>
          <a:p>
            <a:pPr lvl="2">
              <a:buClr>
                <a:schemeClr val="tx1"/>
              </a:buClr>
              <a:buSzPct val="75000"/>
              <a:buFont typeface="Wingdings" pitchFamily="2" charset="2"/>
              <a:buChar char="Ø"/>
            </a:pPr>
            <a:endParaRPr lang="en-US" sz="1800" kern="0" dirty="0"/>
          </a:p>
          <a:p>
            <a:pPr lvl="1">
              <a:buClr>
                <a:schemeClr val="tx1"/>
              </a:buClr>
              <a:buSzPct val="75000"/>
              <a:buFont typeface="Wingdings" pitchFamily="2" charset="2"/>
              <a:buChar char="Ø"/>
            </a:pPr>
            <a:endParaRPr lang="en-US" sz="1800" kern="0" dirty="0"/>
          </a:p>
        </p:txBody>
      </p:sp>
    </p:spTree>
    <p:extLst>
      <p:ext uri="{BB962C8B-B14F-4D97-AF65-F5344CB8AC3E}">
        <p14:creationId xmlns:p14="http://schemas.microsoft.com/office/powerpoint/2010/main" val="1149479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AE932-72AA-369F-0427-FCC4D0538D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9C4202-F36F-5D99-DBB3-1C7006153A31}"/>
              </a:ext>
            </a:extLst>
          </p:cNvPr>
          <p:cNvSpPr>
            <a:spLocks noGrp="1"/>
          </p:cNvSpPr>
          <p:nvPr>
            <p:ph type="title"/>
          </p:nvPr>
        </p:nvSpPr>
        <p:spPr/>
        <p:txBody>
          <a:bodyPr>
            <a:normAutofit fontScale="90000"/>
          </a:bodyPr>
          <a:lstStyle/>
          <a:p>
            <a:r>
              <a:rPr lang="en-US" dirty="0">
                <a:solidFill>
                  <a:schemeClr val="tx2">
                    <a:lumMod val="75000"/>
                  </a:schemeClr>
                </a:solidFill>
              </a:rPr>
              <a:t>Outer MPGD (</a:t>
            </a:r>
            <a:r>
              <a:rPr lang="en-US" dirty="0" err="1">
                <a:solidFill>
                  <a:schemeClr val="tx2">
                    <a:lumMod val="75000"/>
                  </a:schemeClr>
                </a:solidFill>
              </a:rPr>
              <a:t>μRWELL</a:t>
            </a:r>
            <a:r>
              <a:rPr lang="en-US" dirty="0">
                <a:solidFill>
                  <a:schemeClr val="tx2">
                    <a:lumMod val="75000"/>
                  </a:schemeClr>
                </a:solidFill>
              </a:rPr>
              <a:t>-BOT) and Inner MPGD aka </a:t>
            </a:r>
            <a:r>
              <a:rPr lang="en-US" dirty="0" err="1">
                <a:solidFill>
                  <a:schemeClr val="tx2">
                    <a:lumMod val="75000"/>
                  </a:schemeClr>
                </a:solidFill>
              </a:rPr>
              <a:t>CyMBaL</a:t>
            </a:r>
            <a:endParaRPr lang="en-US" dirty="0">
              <a:solidFill>
                <a:schemeClr val="tx2">
                  <a:lumMod val="75000"/>
                </a:schemeClr>
              </a:solidFill>
            </a:endParaRPr>
          </a:p>
        </p:txBody>
      </p:sp>
      <p:sp>
        <p:nvSpPr>
          <p:cNvPr id="5" name="Rectangle 1">
            <a:extLst>
              <a:ext uri="{FF2B5EF4-FFF2-40B4-BE49-F238E27FC236}">
                <a16:creationId xmlns:a16="http://schemas.microsoft.com/office/drawing/2014/main" id="{F7129ED5-A911-423F-FB0C-AA3CF6E9BA75}"/>
              </a:ext>
            </a:extLst>
          </p:cNvPr>
          <p:cNvSpPr/>
          <p:nvPr/>
        </p:nvSpPr>
        <p:spPr>
          <a:xfrm>
            <a:off x="462579" y="892563"/>
            <a:ext cx="7723478" cy="32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1" strike="noStrike" spc="-1" dirty="0">
                <a:solidFill>
                  <a:srgbClr val="262626"/>
                </a:solidFill>
                <a:ea typeface="DejaVu Sans"/>
              </a:rPr>
              <a:t>New design for inner MPGD (</a:t>
            </a:r>
            <a:r>
              <a:rPr lang="en-US" sz="1800" b="1" strike="noStrike" spc="-1" dirty="0" err="1">
                <a:solidFill>
                  <a:srgbClr val="262626"/>
                </a:solidFill>
                <a:ea typeface="DejaVu Sans"/>
              </a:rPr>
              <a:t>CyMBal</a:t>
            </a:r>
            <a:r>
              <a:rPr lang="en-US" sz="1800" b="1" strike="noStrike" spc="-1" dirty="0">
                <a:solidFill>
                  <a:srgbClr val="262626"/>
                </a:solidFill>
                <a:ea typeface="DejaVu Sans"/>
              </a:rPr>
              <a:t>): 12 sectors with </a:t>
            </a:r>
            <a:r>
              <a:rPr lang="en-US" sz="1800" b="1" strike="noStrike" spc="-1" dirty="0">
                <a:solidFill>
                  <a:srgbClr val="0070C0"/>
                </a:solidFill>
                <a:ea typeface="DejaVu Sans"/>
              </a:rPr>
              <a:t>fish scale overlaps</a:t>
            </a:r>
            <a:endParaRPr lang="en-US" sz="1800" b="0" strike="noStrike" spc="-1" dirty="0">
              <a:solidFill>
                <a:srgbClr val="000000"/>
              </a:solidFill>
            </a:endParaRPr>
          </a:p>
        </p:txBody>
      </p:sp>
      <p:sp>
        <p:nvSpPr>
          <p:cNvPr id="6" name="Rectangle 2">
            <a:extLst>
              <a:ext uri="{FF2B5EF4-FFF2-40B4-BE49-F238E27FC236}">
                <a16:creationId xmlns:a16="http://schemas.microsoft.com/office/drawing/2014/main" id="{03D4A257-8126-F863-DDB7-3CD5383D9E92}"/>
              </a:ext>
            </a:extLst>
          </p:cNvPr>
          <p:cNvSpPr/>
          <p:nvPr/>
        </p:nvSpPr>
        <p:spPr>
          <a:xfrm>
            <a:off x="3940188" y="1219084"/>
            <a:ext cx="8121183" cy="2175480"/>
          </a:xfrm>
          <a:prstGeom prst="rect">
            <a:avLst/>
          </a:prstGeom>
          <a:noFill/>
          <a:ln w="12600">
            <a:noFill/>
          </a:ln>
        </p:spPr>
        <p:style>
          <a:lnRef idx="0">
            <a:scrgbClr r="0" g="0" b="0"/>
          </a:lnRef>
          <a:fillRef idx="0">
            <a:scrgbClr r="0" g="0" b="0"/>
          </a:fillRef>
          <a:effectRef idx="0">
            <a:scrgbClr r="0" g="0" b="0"/>
          </a:effectRef>
          <a:fontRef idx="minor"/>
        </p:style>
        <p:txBody>
          <a:bodyPr lIns="96120" tIns="51120" rIns="96120" bIns="51120" anchor="t">
            <a:noAutofit/>
          </a:bodyPr>
          <a:lstStyle/>
          <a:p>
            <a:pPr marL="285750" indent="-285750">
              <a:buFont typeface="Arial" panose="020B0604020202020204" pitchFamily="34" charset="0"/>
              <a:buChar char="•"/>
            </a:pPr>
            <a:r>
              <a:rPr lang="en-US" sz="1600" dirty="0"/>
              <a:t>New design with 12 sectors for better integration, installation and maintenance together with the barrel time of flight detector</a:t>
            </a:r>
          </a:p>
          <a:p>
            <a:pPr marL="742950" lvl="1" indent="-285750">
              <a:buFont typeface="Arial" panose="020B0604020202020204" pitchFamily="34" charset="0"/>
              <a:buChar char="•"/>
            </a:pPr>
            <a:r>
              <a:rPr lang="en-US" sz="1600" dirty="0"/>
              <a:t>48 tiles: 12 in </a:t>
            </a:r>
            <a:r>
              <a:rPr lang="el-GR" sz="1600" dirty="0" err="1"/>
              <a:t>ϕ</a:t>
            </a:r>
            <a:r>
              <a:rPr lang="el-GR" sz="1600" dirty="0"/>
              <a:t> × 4 </a:t>
            </a:r>
            <a:r>
              <a:rPr lang="en-US" sz="1600" dirty="0"/>
              <a:t>in z</a:t>
            </a:r>
          </a:p>
          <a:p>
            <a:pPr marL="285750" indent="-285750">
              <a:buFont typeface="Arial" panose="020B0604020202020204" pitchFamily="34" charset="0"/>
              <a:buChar char="•"/>
            </a:pPr>
            <a:r>
              <a:rPr lang="en-US" sz="1600" dirty="0"/>
              <a:t>GST (and TOF trays) provides 4 mount points to inner MPGD (cymbal) per z-side</a:t>
            </a:r>
          </a:p>
          <a:p>
            <a:pPr marL="742950" lvl="1" indent="-285750">
              <a:buFont typeface="Arial" panose="020B0604020202020204" pitchFamily="34" charset="0"/>
              <a:buChar char="•"/>
            </a:pPr>
            <a:r>
              <a:rPr lang="en-US" sz="1600" dirty="0"/>
              <a:t>All services route within </a:t>
            </a:r>
            <a:r>
              <a:rPr lang="en-US" sz="1600" dirty="0" err="1"/>
              <a:t>iMPGD</a:t>
            </a:r>
            <a:r>
              <a:rPr lang="en-US" sz="1600" dirty="0"/>
              <a:t> envelope to outside, TOF is outermost radii and </a:t>
            </a:r>
            <a:r>
              <a:rPr lang="en-US" sz="1600" dirty="0" err="1"/>
              <a:t>iMPGD</a:t>
            </a:r>
            <a:r>
              <a:rPr lang="en-US" sz="1600" dirty="0"/>
              <a:t> is below that as far as services go</a:t>
            </a:r>
          </a:p>
        </p:txBody>
      </p:sp>
      <p:pic>
        <p:nvPicPr>
          <p:cNvPr id="9" name="Image 2">
            <a:extLst>
              <a:ext uri="{FF2B5EF4-FFF2-40B4-BE49-F238E27FC236}">
                <a16:creationId xmlns:a16="http://schemas.microsoft.com/office/drawing/2014/main" id="{DE29FEAD-74D5-B8BD-05EF-67F58A8EB4CB}"/>
              </a:ext>
            </a:extLst>
          </p:cNvPr>
          <p:cNvPicPr/>
          <p:nvPr/>
        </p:nvPicPr>
        <p:blipFill>
          <a:blip r:embed="rId2"/>
          <a:stretch/>
        </p:blipFill>
        <p:spPr>
          <a:xfrm>
            <a:off x="803033" y="1286468"/>
            <a:ext cx="3137155" cy="2142532"/>
          </a:xfrm>
          <a:prstGeom prst="rect">
            <a:avLst/>
          </a:prstGeom>
          <a:ln w="0">
            <a:noFill/>
          </a:ln>
        </p:spPr>
      </p:pic>
      <p:grpSp>
        <p:nvGrpSpPr>
          <p:cNvPr id="36" name="Group 35">
            <a:extLst>
              <a:ext uri="{FF2B5EF4-FFF2-40B4-BE49-F238E27FC236}">
                <a16:creationId xmlns:a16="http://schemas.microsoft.com/office/drawing/2014/main" id="{F55727E6-F3AE-9F44-AC64-497E1BC7C095}"/>
              </a:ext>
            </a:extLst>
          </p:cNvPr>
          <p:cNvGrpSpPr/>
          <p:nvPr/>
        </p:nvGrpSpPr>
        <p:grpSpPr>
          <a:xfrm>
            <a:off x="401422" y="4108174"/>
            <a:ext cx="8292004" cy="1951161"/>
            <a:chOff x="233639" y="790195"/>
            <a:chExt cx="9420838" cy="2553863"/>
          </a:xfrm>
        </p:grpSpPr>
        <p:grpSp>
          <p:nvGrpSpPr>
            <p:cNvPr id="38" name="Group 37">
              <a:extLst>
                <a:ext uri="{FF2B5EF4-FFF2-40B4-BE49-F238E27FC236}">
                  <a16:creationId xmlns:a16="http://schemas.microsoft.com/office/drawing/2014/main" id="{266C9427-8E83-BC4D-A4E8-A807F0BE0C9A}"/>
                </a:ext>
              </a:extLst>
            </p:cNvPr>
            <p:cNvGrpSpPr/>
            <p:nvPr/>
          </p:nvGrpSpPr>
          <p:grpSpPr>
            <a:xfrm>
              <a:off x="233639" y="790195"/>
              <a:ext cx="3840480" cy="2545062"/>
              <a:chOff x="233639" y="790195"/>
              <a:chExt cx="3840480" cy="2545062"/>
            </a:xfrm>
          </p:grpSpPr>
          <p:grpSp>
            <p:nvGrpSpPr>
              <p:cNvPr id="51" name="Group 50">
                <a:extLst>
                  <a:ext uri="{FF2B5EF4-FFF2-40B4-BE49-F238E27FC236}">
                    <a16:creationId xmlns:a16="http://schemas.microsoft.com/office/drawing/2014/main" id="{487A5CBB-B293-9B45-B3EC-E3D5B6AA9E1C}"/>
                  </a:ext>
                </a:extLst>
              </p:cNvPr>
              <p:cNvGrpSpPr>
                <a:grpSpLocks noChangeAspect="1"/>
              </p:cNvGrpSpPr>
              <p:nvPr/>
            </p:nvGrpSpPr>
            <p:grpSpPr>
              <a:xfrm>
                <a:off x="233639" y="1042022"/>
                <a:ext cx="3840480" cy="2293235"/>
                <a:chOff x="334515" y="663815"/>
                <a:chExt cx="3324065" cy="1839975"/>
              </a:xfrm>
            </p:grpSpPr>
            <p:grpSp>
              <p:nvGrpSpPr>
                <p:cNvPr id="53" name="Group 52">
                  <a:extLst>
                    <a:ext uri="{FF2B5EF4-FFF2-40B4-BE49-F238E27FC236}">
                      <a16:creationId xmlns:a16="http://schemas.microsoft.com/office/drawing/2014/main" id="{E96AEB73-4BE2-6C41-9688-B0F52E1B6C86}"/>
                    </a:ext>
                  </a:extLst>
                </p:cNvPr>
                <p:cNvGrpSpPr/>
                <p:nvPr/>
              </p:nvGrpSpPr>
              <p:grpSpPr>
                <a:xfrm>
                  <a:off x="334515" y="663815"/>
                  <a:ext cx="3324065" cy="1839975"/>
                  <a:chOff x="530409" y="739719"/>
                  <a:chExt cx="3475756" cy="2450534"/>
                </a:xfrm>
              </p:grpSpPr>
              <p:pic>
                <p:nvPicPr>
                  <p:cNvPr id="55" name="Picture 54" descr="A yellow and black tennis racket&#10;&#10;AI-generated content may be incorrect.">
                    <a:extLst>
                      <a:ext uri="{FF2B5EF4-FFF2-40B4-BE49-F238E27FC236}">
                        <a16:creationId xmlns:a16="http://schemas.microsoft.com/office/drawing/2014/main" id="{A5DB6F04-411E-C442-9D57-D472203B8523}"/>
                      </a:ext>
                    </a:extLst>
                  </p:cNvPr>
                  <p:cNvPicPr>
                    <a:picLocks noChangeAspect="1"/>
                  </p:cNvPicPr>
                  <p:nvPr/>
                </p:nvPicPr>
                <p:blipFill>
                  <a:blip r:embed="rId3"/>
                  <a:srcRect l="31063" t="15055" r="24575" b="12783"/>
                  <a:stretch/>
                </p:blipFill>
                <p:spPr>
                  <a:xfrm>
                    <a:off x="530409" y="739719"/>
                    <a:ext cx="3475756" cy="2450534"/>
                  </a:xfrm>
                  <a:prstGeom prst="rect">
                    <a:avLst/>
                  </a:prstGeom>
                </p:spPr>
              </p:pic>
              <p:sp>
                <p:nvSpPr>
                  <p:cNvPr id="56" name="TextBox 55">
                    <a:extLst>
                      <a:ext uri="{FF2B5EF4-FFF2-40B4-BE49-F238E27FC236}">
                        <a16:creationId xmlns:a16="http://schemas.microsoft.com/office/drawing/2014/main" id="{8881048E-665C-444A-8DEA-CB6767971FFB}"/>
                      </a:ext>
                    </a:extLst>
                  </p:cNvPr>
                  <p:cNvSpPr txBox="1">
                    <a:spLocks/>
                  </p:cNvSpPr>
                  <p:nvPr/>
                </p:nvSpPr>
                <p:spPr>
                  <a:xfrm rot="1200000">
                    <a:off x="2166338" y="1740030"/>
                    <a:ext cx="784424" cy="328888"/>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Module</a:t>
                    </a:r>
                  </a:p>
                </p:txBody>
              </p:sp>
            </p:grpSp>
            <p:sp>
              <p:nvSpPr>
                <p:cNvPr id="54" name="TextBox 53">
                  <a:extLst>
                    <a:ext uri="{FF2B5EF4-FFF2-40B4-BE49-F238E27FC236}">
                      <a16:creationId xmlns:a16="http://schemas.microsoft.com/office/drawing/2014/main" id="{A215CCDB-BC75-1848-93C7-B000A71EB735}"/>
                    </a:ext>
                  </a:extLst>
                </p:cNvPr>
                <p:cNvSpPr txBox="1">
                  <a:spLocks/>
                </p:cNvSpPr>
                <p:nvPr/>
              </p:nvSpPr>
              <p:spPr>
                <a:xfrm rot="1200000">
                  <a:off x="817449" y="1049283"/>
                  <a:ext cx="750190" cy="246945"/>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Module</a:t>
                  </a:r>
                </a:p>
              </p:txBody>
            </p:sp>
          </p:grpSp>
          <p:sp>
            <p:nvSpPr>
              <p:cNvPr id="52" name="Rectangle 20">
                <a:extLst>
                  <a:ext uri="{FF2B5EF4-FFF2-40B4-BE49-F238E27FC236}">
                    <a16:creationId xmlns:a16="http://schemas.microsoft.com/office/drawing/2014/main" id="{B7F8008C-FF91-B24F-B07B-1F6195441F37}"/>
                  </a:ext>
                </a:extLst>
              </p:cNvPr>
              <p:cNvSpPr/>
              <p:nvPr/>
            </p:nvSpPr>
            <p:spPr>
              <a:xfrm>
                <a:off x="1246423" y="790195"/>
                <a:ext cx="2641128" cy="26144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chorCtr="0">
                <a:noAutofit/>
              </a:bodyPr>
              <a:lstStyle/>
              <a:p>
                <a:pPr algn="ctr">
                  <a:lnSpc>
                    <a:spcPct val="100000"/>
                  </a:lnSpc>
                </a:pPr>
                <a:r>
                  <a:rPr lang="en-US" b="1" strike="noStrike" spc="-1" dirty="0">
                    <a:solidFill>
                      <a:schemeClr val="tx2">
                        <a:lumMod val="75000"/>
                      </a:schemeClr>
                    </a:solidFill>
                    <a:ea typeface="DejaVu Sans"/>
                    <a:cs typeface="Times New Roman" panose="02020603050405020304" pitchFamily="18" charset="0"/>
                  </a:rPr>
                  <a:t>µRWELL-BOT</a:t>
                </a:r>
                <a:r>
                  <a:rPr lang="en-US" b="1" spc="-1" dirty="0">
                    <a:solidFill>
                      <a:schemeClr val="tx2">
                        <a:lumMod val="75000"/>
                      </a:schemeClr>
                    </a:solidFill>
                    <a:ea typeface="DejaVu Sans"/>
                    <a:cs typeface="Times New Roman" panose="02020603050405020304" pitchFamily="18" charset="0"/>
                  </a:rPr>
                  <a:t> layout</a:t>
                </a:r>
                <a:endParaRPr lang="en-US" b="1" strike="noStrike" spc="-1" dirty="0">
                  <a:solidFill>
                    <a:schemeClr val="tx2">
                      <a:lumMod val="75000"/>
                    </a:schemeClr>
                  </a:solidFill>
                  <a:ea typeface="DejaVu Sans"/>
                  <a:cs typeface="Times New Roman" panose="02020603050405020304" pitchFamily="18" charset="0"/>
                </a:endParaRPr>
              </a:p>
            </p:txBody>
          </p:sp>
        </p:grpSp>
        <p:grpSp>
          <p:nvGrpSpPr>
            <p:cNvPr id="40" name="Group 39">
              <a:extLst>
                <a:ext uri="{FF2B5EF4-FFF2-40B4-BE49-F238E27FC236}">
                  <a16:creationId xmlns:a16="http://schemas.microsoft.com/office/drawing/2014/main" id="{7D7350FA-AABE-124A-91B7-43A453BE4D90}"/>
                </a:ext>
              </a:extLst>
            </p:cNvPr>
            <p:cNvGrpSpPr/>
            <p:nvPr/>
          </p:nvGrpSpPr>
          <p:grpSpPr>
            <a:xfrm>
              <a:off x="4168077" y="1053440"/>
              <a:ext cx="5486400" cy="2290618"/>
              <a:chOff x="4168077" y="1053440"/>
              <a:chExt cx="5486400" cy="2290618"/>
            </a:xfrm>
          </p:grpSpPr>
          <p:pic>
            <p:nvPicPr>
              <p:cNvPr id="49" name="Picture 48">
                <a:extLst>
                  <a:ext uri="{FF2B5EF4-FFF2-40B4-BE49-F238E27FC236}">
                    <a16:creationId xmlns:a16="http://schemas.microsoft.com/office/drawing/2014/main" id="{EF0D5EF0-0DC3-C94D-9CCD-D80241AABD8B}"/>
                  </a:ext>
                </a:extLst>
              </p:cNvPr>
              <p:cNvPicPr>
                <a:picLocks noChangeAspect="1"/>
              </p:cNvPicPr>
              <p:nvPr/>
            </p:nvPicPr>
            <p:blipFill>
              <a:blip r:embed="rId4"/>
              <a:stretch>
                <a:fillRect/>
              </a:stretch>
            </p:blipFill>
            <p:spPr>
              <a:xfrm>
                <a:off x="4168077" y="1053440"/>
                <a:ext cx="5486400" cy="2290618"/>
              </a:xfrm>
              <a:prstGeom prst="rect">
                <a:avLst/>
              </a:prstGeom>
            </p:spPr>
          </p:pic>
          <p:sp>
            <p:nvSpPr>
              <p:cNvPr id="50" name="Rectangle 56">
                <a:extLst>
                  <a:ext uri="{FF2B5EF4-FFF2-40B4-BE49-F238E27FC236}">
                    <a16:creationId xmlns:a16="http://schemas.microsoft.com/office/drawing/2014/main" id="{6241D139-B157-DD43-AA44-7B27D06FAB39}"/>
                  </a:ext>
                </a:extLst>
              </p:cNvPr>
              <p:cNvSpPr/>
              <p:nvPr/>
            </p:nvSpPr>
            <p:spPr>
              <a:xfrm>
                <a:off x="4512087" y="1108272"/>
                <a:ext cx="4798381" cy="2811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chorCtr="0">
                <a:noAutofit/>
              </a:bodyPr>
              <a:lstStyle/>
              <a:p>
                <a:pPr algn="ctr">
                  <a:lnSpc>
                    <a:spcPct val="100000"/>
                  </a:lnSpc>
                </a:pPr>
                <a:r>
                  <a:rPr lang="en-US" b="1" strike="noStrike" spc="-1" dirty="0">
                    <a:solidFill>
                      <a:schemeClr val="tx2">
                        <a:lumMod val="75000"/>
                      </a:schemeClr>
                    </a:solidFill>
                    <a:ea typeface="DejaVu Sans"/>
                    <a:cs typeface="Times New Roman" panose="02020603050405020304" pitchFamily="18" charset="0"/>
                  </a:rPr>
                  <a:t>Module design</a:t>
                </a:r>
                <a:endParaRPr lang="en-US" b="1" strike="noStrike" spc="-1" dirty="0">
                  <a:solidFill>
                    <a:schemeClr val="tx2">
                      <a:lumMod val="75000"/>
                    </a:schemeClr>
                  </a:solidFill>
                  <a:cs typeface="Times New Roman" panose="02020603050405020304" pitchFamily="18" charset="0"/>
                </a:endParaRPr>
              </a:p>
            </p:txBody>
          </p:sp>
        </p:grpSp>
      </p:grpSp>
      <p:sp>
        <p:nvSpPr>
          <p:cNvPr id="7" name="Rectangle 6">
            <a:extLst>
              <a:ext uri="{FF2B5EF4-FFF2-40B4-BE49-F238E27FC236}">
                <a16:creationId xmlns:a16="http://schemas.microsoft.com/office/drawing/2014/main" id="{228926A8-87DE-0E41-A8D2-B7C9C3F4E650}"/>
              </a:ext>
            </a:extLst>
          </p:cNvPr>
          <p:cNvSpPr/>
          <p:nvPr/>
        </p:nvSpPr>
        <p:spPr>
          <a:xfrm>
            <a:off x="8761675" y="4441747"/>
            <a:ext cx="3430325" cy="1533690"/>
          </a:xfrm>
          <a:prstGeom prst="rect">
            <a:avLst/>
          </a:prstGeom>
        </p:spPr>
        <p:txBody>
          <a:bodyPr wrap="square">
            <a:spAutoFit/>
          </a:bodyPr>
          <a:lstStyle/>
          <a:p>
            <a:pPr>
              <a:buClr>
                <a:srgbClr val="000000"/>
              </a:buClr>
              <a:buSzPct val="45000"/>
            </a:pPr>
            <a:r>
              <a:rPr lang="en-US" sz="1600" b="1" spc="-1" dirty="0">
                <a:solidFill>
                  <a:schemeClr val="tx2">
                    <a:lumMod val="75000"/>
                  </a:schemeClr>
                </a:solidFill>
                <a:ea typeface="DejaVu Sans"/>
                <a:cs typeface="Times New Roman" panose="02020603050405020304" pitchFamily="18" charset="0"/>
              </a:rPr>
              <a:t>24 planar detector modules </a:t>
            </a:r>
          </a:p>
          <a:p>
            <a:pPr marL="285750" indent="-285750">
              <a:lnSpc>
                <a:spcPct val="150000"/>
              </a:lnSpc>
              <a:buClr>
                <a:srgbClr val="000000"/>
              </a:buClr>
              <a:buSzPct val="100000"/>
              <a:buFont typeface="Arial" panose="020B0604020202020204" pitchFamily="34" charset="0"/>
              <a:buChar char="•"/>
            </a:pPr>
            <a:r>
              <a:rPr lang="en-US" spc="-1" dirty="0">
                <a:solidFill>
                  <a:srgbClr val="000000"/>
                </a:solidFill>
                <a:ea typeface="DejaVu Sans"/>
                <a:cs typeface="Times New Roman" panose="02020603050405020304" pitchFamily="18" charset="0"/>
              </a:rPr>
              <a:t>12 sectors in r*</a:t>
            </a:r>
            <a:r>
              <a:rPr lang="el-GR" spc="-1" dirty="0">
                <a:solidFill>
                  <a:srgbClr val="000000"/>
                </a:solidFill>
                <a:ea typeface="DejaVu Sans"/>
                <a:cs typeface="Times New Roman" panose="02020603050405020304" pitchFamily="18" charset="0"/>
              </a:rPr>
              <a:t>φ</a:t>
            </a:r>
            <a:r>
              <a:rPr lang="en-US" spc="-1" dirty="0">
                <a:solidFill>
                  <a:srgbClr val="000000"/>
                </a:solidFill>
                <a:ea typeface="DejaVu Sans"/>
                <a:cs typeface="Times New Roman" panose="02020603050405020304" pitchFamily="18" charset="0"/>
              </a:rPr>
              <a:t>  × 2 modules in z </a:t>
            </a:r>
            <a:r>
              <a:rPr lang="en-US" spc="-1" dirty="0">
                <a:solidFill>
                  <a:srgbClr val="000000"/>
                </a:solidFill>
                <a:ea typeface="DejaVu Sans"/>
                <a:cs typeface="Times New Roman" panose="02020603050405020304" pitchFamily="18" charset="0"/>
                <a:sym typeface="Wingdings" panose="05000000000000000000" pitchFamily="2" charset="2"/>
              </a:rPr>
              <a:t> N</a:t>
            </a:r>
            <a:r>
              <a:rPr lang="en-US" spc="-1" dirty="0">
                <a:solidFill>
                  <a:srgbClr val="000000"/>
                </a:solidFill>
                <a:ea typeface="DejaVu Sans"/>
                <a:cs typeface="Times New Roman" panose="02020603050405020304" pitchFamily="18" charset="0"/>
              </a:rPr>
              <a:t>o overlaps</a:t>
            </a:r>
            <a:endParaRPr lang="en-US" spc="-1" dirty="0">
              <a:solidFill>
                <a:srgbClr val="000000"/>
              </a:solidFill>
              <a:cs typeface="Times New Roman" panose="02020603050405020304" pitchFamily="18" charset="0"/>
            </a:endParaRPr>
          </a:p>
          <a:p>
            <a:pPr marL="285750" indent="-285750">
              <a:lnSpc>
                <a:spcPct val="150000"/>
              </a:lnSpc>
              <a:buClr>
                <a:srgbClr val="000000"/>
              </a:buClr>
              <a:buSzPct val="100000"/>
              <a:buFont typeface="Arial" panose="020B0604020202020204" pitchFamily="34" charset="0"/>
              <a:buChar char="•"/>
            </a:pPr>
            <a:r>
              <a:rPr lang="en-US" spc="-1" dirty="0" err="1">
                <a:ea typeface="DejaVu Sans"/>
                <a:cs typeface="Times New Roman" panose="02020603050405020304" pitchFamily="18" charset="0"/>
              </a:rPr>
              <a:t>R</a:t>
            </a:r>
            <a:r>
              <a:rPr lang="en-US" spc="-1" baseline="-25000" dirty="0" err="1">
                <a:ea typeface="DejaVu Sans"/>
                <a:cs typeface="Times New Roman" panose="02020603050405020304" pitchFamily="18" charset="0"/>
              </a:rPr>
              <a:t>min</a:t>
            </a:r>
            <a:r>
              <a:rPr lang="en-US" spc="-1" dirty="0">
                <a:ea typeface="DejaVu Sans"/>
                <a:cs typeface="Times New Roman" panose="02020603050405020304" pitchFamily="18" charset="0"/>
              </a:rPr>
              <a:t> = 72.5 cm; </a:t>
            </a:r>
            <a:r>
              <a:rPr lang="en-US" spc="-1" dirty="0" err="1">
                <a:ea typeface="DejaVu Sans"/>
                <a:cs typeface="Times New Roman" panose="02020603050405020304" pitchFamily="18" charset="0"/>
              </a:rPr>
              <a:t>R</a:t>
            </a:r>
            <a:r>
              <a:rPr lang="en-US" spc="-1" baseline="-25000" dirty="0" err="1">
                <a:ea typeface="DejaVu Sans"/>
                <a:cs typeface="Times New Roman" panose="02020603050405020304" pitchFamily="18" charset="0"/>
              </a:rPr>
              <a:t>max</a:t>
            </a:r>
            <a:r>
              <a:rPr lang="en-US" spc="-1" dirty="0">
                <a:ea typeface="DejaVu Sans"/>
                <a:cs typeface="Times New Roman" panose="02020603050405020304" pitchFamily="18" charset="0"/>
              </a:rPr>
              <a:t> = 75 cm</a:t>
            </a:r>
          </a:p>
        </p:txBody>
      </p:sp>
      <p:pic>
        <p:nvPicPr>
          <p:cNvPr id="4" name="Picture 3">
            <a:extLst>
              <a:ext uri="{FF2B5EF4-FFF2-40B4-BE49-F238E27FC236}">
                <a16:creationId xmlns:a16="http://schemas.microsoft.com/office/drawing/2014/main" id="{59F0EF70-9010-4B46-BDE5-93C357A5924F}"/>
              </a:ext>
            </a:extLst>
          </p:cNvPr>
          <p:cNvPicPr>
            <a:picLocks noChangeAspect="1"/>
          </p:cNvPicPr>
          <p:nvPr/>
        </p:nvPicPr>
        <p:blipFill>
          <a:blip r:embed="rId5"/>
          <a:stretch>
            <a:fillRect/>
          </a:stretch>
        </p:blipFill>
        <p:spPr>
          <a:xfrm>
            <a:off x="4778282" y="2793654"/>
            <a:ext cx="6444994" cy="1447297"/>
          </a:xfrm>
          <a:prstGeom prst="rect">
            <a:avLst/>
          </a:prstGeom>
        </p:spPr>
      </p:pic>
    </p:spTree>
    <p:extLst>
      <p:ext uri="{BB962C8B-B14F-4D97-AF65-F5344CB8AC3E}">
        <p14:creationId xmlns:p14="http://schemas.microsoft.com/office/powerpoint/2010/main" val="402246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E7E58-53FB-7B95-7D29-74B345A444D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1BF49C4-F88A-F90B-345C-A09677FE2025}"/>
              </a:ext>
            </a:extLst>
          </p:cNvPr>
          <p:cNvGrpSpPr/>
          <p:nvPr/>
        </p:nvGrpSpPr>
        <p:grpSpPr>
          <a:xfrm>
            <a:off x="1914223" y="1723093"/>
            <a:ext cx="3626334" cy="2247863"/>
            <a:chOff x="4609390" y="2070364"/>
            <a:chExt cx="7575380" cy="3895774"/>
          </a:xfrm>
        </p:grpSpPr>
        <p:pic>
          <p:nvPicPr>
            <p:cNvPr id="5" name="Picture 2" descr="A close-up of a machine&#10;&#10;Description automatically generated">
              <a:extLst>
                <a:ext uri="{FF2B5EF4-FFF2-40B4-BE49-F238E27FC236}">
                  <a16:creationId xmlns:a16="http://schemas.microsoft.com/office/drawing/2014/main" id="{D87958C7-C902-9A75-F242-AA65BCE62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90" y="2070364"/>
              <a:ext cx="7575380" cy="358153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4BE3260B-B778-E8C7-363D-2E8B25D34AC1}"/>
                </a:ext>
              </a:extLst>
            </p:cNvPr>
            <p:cNvCxnSpPr>
              <a:cxnSpLocks/>
            </p:cNvCxnSpPr>
            <p:nvPr/>
          </p:nvCxnSpPr>
          <p:spPr>
            <a:xfrm flipH="1" flipV="1">
              <a:off x="5977865" y="4747875"/>
              <a:ext cx="1265003" cy="1218263"/>
            </a:xfrm>
            <a:prstGeom prst="straightConnector1">
              <a:avLst/>
            </a:prstGeom>
            <a:ln w="254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C978D4-5EB5-002B-03B3-28756061274E}"/>
                </a:ext>
              </a:extLst>
            </p:cNvPr>
            <p:cNvCxnSpPr>
              <a:cxnSpLocks/>
            </p:cNvCxnSpPr>
            <p:nvPr/>
          </p:nvCxnSpPr>
          <p:spPr>
            <a:xfrm flipH="1" flipV="1">
              <a:off x="6218333" y="4747875"/>
              <a:ext cx="1066367" cy="1218263"/>
            </a:xfrm>
            <a:prstGeom prst="straightConnector1">
              <a:avLst/>
            </a:prstGeom>
            <a:ln w="254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B37AFC-3067-9058-CEA5-EC32608EDD5F}"/>
                </a:ext>
              </a:extLst>
            </p:cNvPr>
            <p:cNvCxnSpPr>
              <a:cxnSpLocks/>
            </p:cNvCxnSpPr>
            <p:nvPr/>
          </p:nvCxnSpPr>
          <p:spPr>
            <a:xfrm flipV="1">
              <a:off x="9211431" y="4475477"/>
              <a:ext cx="2274884" cy="1490661"/>
            </a:xfrm>
            <a:prstGeom prst="straightConnector1">
              <a:avLst/>
            </a:prstGeom>
            <a:ln w="254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F0E92AD-E390-55A5-ECBE-CE6813592CE6}"/>
                </a:ext>
              </a:extLst>
            </p:cNvPr>
            <p:cNvCxnSpPr>
              <a:cxnSpLocks/>
            </p:cNvCxnSpPr>
            <p:nvPr/>
          </p:nvCxnSpPr>
          <p:spPr>
            <a:xfrm flipV="1">
              <a:off x="9211431" y="4439158"/>
              <a:ext cx="2005666" cy="1501810"/>
            </a:xfrm>
            <a:prstGeom prst="straightConnector1">
              <a:avLst/>
            </a:prstGeom>
            <a:ln w="254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C640278D-3C41-7EED-1721-A203EFD4DA5D}"/>
              </a:ext>
            </a:extLst>
          </p:cNvPr>
          <p:cNvSpPr>
            <a:spLocks noGrp="1"/>
          </p:cNvSpPr>
          <p:nvPr>
            <p:ph type="title"/>
          </p:nvPr>
        </p:nvSpPr>
        <p:spPr/>
        <p:txBody>
          <a:bodyPr>
            <a:normAutofit fontScale="90000"/>
          </a:bodyPr>
          <a:lstStyle/>
          <a:p>
            <a:r>
              <a:rPr lang="en-US" dirty="0">
                <a:solidFill>
                  <a:schemeClr val="tx2">
                    <a:lumMod val="75000"/>
                  </a:schemeClr>
                </a:solidFill>
              </a:rPr>
              <a:t>MPGD discs (</a:t>
            </a:r>
            <a:r>
              <a:rPr lang="en-US" dirty="0" err="1">
                <a:solidFill>
                  <a:schemeClr val="tx2">
                    <a:lumMod val="75000"/>
                  </a:schemeClr>
                </a:solidFill>
              </a:rPr>
              <a:t>μRWELL</a:t>
            </a:r>
            <a:r>
              <a:rPr lang="en-US" dirty="0">
                <a:solidFill>
                  <a:schemeClr val="tx2">
                    <a:lumMod val="75000"/>
                  </a:schemeClr>
                </a:solidFill>
              </a:rPr>
              <a:t>-ECT)</a:t>
            </a:r>
            <a:endParaRPr lang="en-US" dirty="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B271C4B6-69E4-FCD3-C17F-04EBFE418E37}"/>
                  </a:ext>
                </a:extLst>
              </p:cNvPr>
              <p:cNvSpPr txBox="1"/>
              <p:nvPr/>
            </p:nvSpPr>
            <p:spPr>
              <a:xfrm>
                <a:off x="7435204" y="833738"/>
                <a:ext cx="4621201" cy="5282856"/>
              </a:xfrm>
              <a:prstGeom prst="rect">
                <a:avLst/>
              </a:prstGeom>
              <a:noFill/>
            </p:spPr>
            <p:txBody>
              <a:bodyPr wrap="square" rtlCol="0">
                <a:spAutoFit/>
              </a:bodyPr>
              <a:lstStyle/>
              <a:p>
                <a:pPr>
                  <a:lnSpc>
                    <a:spcPct val="150000"/>
                  </a:lnSpc>
                </a:pPr>
                <a:r>
                  <a:rPr lang="en-US" sz="2400" b="1" dirty="0">
                    <a:solidFill>
                      <a:schemeClr val="tx2">
                        <a:lumMod val="75000"/>
                      </a:schemeClr>
                    </a:solidFill>
                    <a:cs typeface="Times New Roman" panose="02020603050405020304" pitchFamily="18" charset="0"/>
                  </a:rPr>
                  <a:t>16 Quadrant modules</a:t>
                </a:r>
              </a:p>
              <a:p>
                <a:pPr marL="285750" indent="-285750">
                  <a:lnSpc>
                    <a:spcPct val="150000"/>
                  </a:lnSpc>
                  <a:buFont typeface="Arial" panose="020B0604020202020204" pitchFamily="34" charset="0"/>
                  <a:buChar char="•"/>
                </a:pPr>
                <a:r>
                  <a:rPr lang="en-US" sz="2000" dirty="0"/>
                  <a:t>GEM- </a:t>
                </a:r>
                <a14:m>
                  <m:oMath xmlns:m="http://schemas.openxmlformats.org/officeDocument/2006/math">
                    <m:r>
                      <a:rPr lang="en-US" sz="2000" i="1" smtClean="0">
                        <a:latin typeface="Cambria Math" panose="02040503050406030204" pitchFamily="18" charset="0"/>
                        <a:ea typeface="Cambria Math" panose="02040503050406030204" pitchFamily="18" charset="0"/>
                      </a:rPr>
                      <m:t>𝜇</m:t>
                    </m:r>
                  </m:oMath>
                </a14:m>
                <a:r>
                  <a:rPr lang="en-US" sz="2000" dirty="0"/>
                  <a:t>Rwell hybrid configuration guarantees gain higher than 10</a:t>
                </a:r>
                <a:r>
                  <a:rPr lang="en-US" sz="2000" baseline="30000" dirty="0"/>
                  <a:t>4</a:t>
                </a:r>
                <a:endParaRPr lang="en-US" sz="2000" dirty="0"/>
              </a:p>
              <a:p>
                <a:pPr marL="285750" indent="-285750">
                  <a:lnSpc>
                    <a:spcPct val="150000"/>
                  </a:lnSpc>
                  <a:buFont typeface="Arial" panose="020B0604020202020204" pitchFamily="34" charset="0"/>
                  <a:buChar char="•"/>
                </a:pPr>
                <a:r>
                  <a:rPr lang="en-US" sz="2000" dirty="0">
                    <a:cs typeface="Arial" panose="020B0604020202020204" pitchFamily="34" charset="0"/>
                  </a:rPr>
                  <a:t>2D strip read-out  a “COMPASS-like” scheme</a:t>
                </a:r>
              </a:p>
              <a:p>
                <a:pPr marL="285750" indent="-285750">
                  <a:lnSpc>
                    <a:spcPct val="150000"/>
                  </a:lnSpc>
                  <a:buFont typeface="Arial" panose="020B0604020202020204" pitchFamily="34" charset="0"/>
                  <a:buChar char="•"/>
                </a:pPr>
                <a:r>
                  <a:rPr lang="en-US" sz="2000" dirty="0"/>
                  <a:t>&lt;150 𝜇m intrinsic spatial resolution for perpendicular tracks</a:t>
                </a:r>
              </a:p>
              <a:p>
                <a:pPr marL="285750" indent="-285750">
                  <a:lnSpc>
                    <a:spcPct val="150000"/>
                  </a:lnSpc>
                  <a:buFont typeface="Arial" panose="020B0604020202020204" pitchFamily="34" charset="0"/>
                  <a:buChar char="•"/>
                </a:pPr>
                <a:r>
                  <a:rPr lang="en-US" sz="2000" dirty="0"/>
                  <a:t>Time resolution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10 </m:t>
                    </m:r>
                    <m:r>
                      <a:rPr lang="en-US" sz="2000" b="0" i="1" smtClean="0">
                        <a:latin typeface="Cambria Math" panose="02040503050406030204" pitchFamily="18" charset="0"/>
                        <a:ea typeface="Cambria Math" panose="02040503050406030204" pitchFamily="18" charset="0"/>
                      </a:rPr>
                      <m:t>𝑛𝑠</m:t>
                    </m:r>
                  </m:oMath>
                </a14:m>
                <a:endParaRPr lang="en-US" sz="2000" dirty="0"/>
              </a:p>
              <a:p>
                <a:pPr marL="285750" indent="-285750">
                  <a:lnSpc>
                    <a:spcPct val="150000"/>
                  </a:lnSpc>
                  <a:buFont typeface="Arial" panose="020B0604020202020204" pitchFamily="34" charset="0"/>
                  <a:buChar char="•"/>
                </a:pPr>
                <a:r>
                  <a:rPr lang="en-US" sz="2000" dirty="0"/>
                  <a:t>Material Budget </a:t>
                </a:r>
                <a:r>
                  <a:rPr lang="en-US" dirty="0"/>
                  <a:t>&lt;1 % X</a:t>
                </a:r>
                <a:r>
                  <a:rPr lang="en-US" baseline="-25000" dirty="0"/>
                  <a:t>0</a:t>
                </a:r>
                <a:endParaRPr lang="en-US" sz="2000" dirty="0"/>
              </a:p>
              <a:p>
                <a:pPr>
                  <a:lnSpc>
                    <a:spcPct val="150000"/>
                  </a:lnSpc>
                  <a:spcBef>
                    <a:spcPts val="600"/>
                  </a:spcBef>
                </a:pPr>
                <a:r>
                  <a:rPr lang="en-US" sz="2000" dirty="0">
                    <a:solidFill>
                      <a:srgbClr val="0070C0"/>
                    </a:solidFill>
                    <a:cs typeface="Times New Roman" panose="02020603050405020304" pitchFamily="18" charset="0"/>
                  </a:rPr>
                  <a:t>On-detector Front End Boards (FEBs) </a:t>
                </a:r>
                <a:r>
                  <a:rPr lang="en-US" sz="2000" dirty="0">
                    <a:cs typeface="Times New Roman" panose="02020603050405020304" pitchFamily="18" charset="0"/>
                  </a:rPr>
                  <a:t>based on SALSA chips</a:t>
                </a:r>
              </a:p>
            </p:txBody>
          </p:sp>
        </mc:Choice>
        <mc:Fallback xmlns="">
          <p:sp>
            <p:nvSpPr>
              <p:cNvPr id="176" name="TextBox 175">
                <a:extLst>
                  <a:ext uri="{FF2B5EF4-FFF2-40B4-BE49-F238E27FC236}">
                    <a16:creationId xmlns:a16="http://schemas.microsoft.com/office/drawing/2014/main" id="{B271C4B6-69E4-FCD3-C17F-04EBFE418E37}"/>
                  </a:ext>
                </a:extLst>
              </p:cNvPr>
              <p:cNvSpPr txBox="1">
                <a:spLocks noRot="1" noChangeAspect="1" noMove="1" noResize="1" noEditPoints="1" noAdjustHandles="1" noChangeArrowheads="1" noChangeShapeType="1" noTextEdit="1"/>
              </p:cNvSpPr>
              <p:nvPr/>
            </p:nvSpPr>
            <p:spPr>
              <a:xfrm>
                <a:off x="7435204" y="833738"/>
                <a:ext cx="4621201" cy="5282856"/>
              </a:xfrm>
              <a:prstGeom prst="rect">
                <a:avLst/>
              </a:prstGeom>
              <a:blipFill>
                <a:blip r:embed="rId3"/>
                <a:stretch>
                  <a:fillRect l="-2192" r="-2466" b="-1199"/>
                </a:stretch>
              </a:blipFill>
            </p:spPr>
            <p:txBody>
              <a:bodyPr/>
              <a:lstStyle/>
              <a:p>
                <a:r>
                  <a:rPr lang="en-US">
                    <a:noFill/>
                  </a:rPr>
                  <a:t> </a:t>
                </a:r>
              </a:p>
            </p:txBody>
          </p:sp>
        </mc:Fallback>
      </mc:AlternateContent>
      <p:sp>
        <p:nvSpPr>
          <p:cNvPr id="177" name="TextBox 176">
            <a:extLst>
              <a:ext uri="{FF2B5EF4-FFF2-40B4-BE49-F238E27FC236}">
                <a16:creationId xmlns:a16="http://schemas.microsoft.com/office/drawing/2014/main" id="{5023D069-0DA8-1EF1-A58B-FC10E3670C49}"/>
              </a:ext>
            </a:extLst>
          </p:cNvPr>
          <p:cNvSpPr txBox="1"/>
          <p:nvPr/>
        </p:nvSpPr>
        <p:spPr>
          <a:xfrm>
            <a:off x="357838" y="4602972"/>
            <a:ext cx="6911480" cy="923330"/>
          </a:xfrm>
          <a:prstGeom prst="rect">
            <a:avLst/>
          </a:prstGeom>
          <a:noFill/>
        </p:spPr>
        <p:txBody>
          <a:bodyPr wrap="square" rtlCol="0">
            <a:spAutoFit/>
          </a:bodyPr>
          <a:lstStyle/>
          <a:p>
            <a:r>
              <a:rPr lang="en-US" b="1" dirty="0"/>
              <a:t>Two MPGD Endcap Tracking (ECT) disks </a:t>
            </a:r>
            <a:r>
              <a:rPr lang="en-US" dirty="0"/>
              <a:t>both in the </a:t>
            </a:r>
            <a:r>
              <a:rPr lang="en-US" b="1" dirty="0"/>
              <a:t>hadronic</a:t>
            </a:r>
            <a:r>
              <a:rPr lang="en-US" dirty="0"/>
              <a:t> and in the </a:t>
            </a:r>
            <a:r>
              <a:rPr lang="en-US" b="1" dirty="0"/>
              <a:t>leptonic regions </a:t>
            </a:r>
            <a:r>
              <a:rPr lang="en-US" dirty="0"/>
              <a:t>increase the number of hits in the </a:t>
            </a:r>
            <a:br>
              <a:rPr lang="en-US" dirty="0"/>
            </a:br>
            <a:r>
              <a:rPr lang="en-US" dirty="0">
                <a:solidFill>
                  <a:srgbClr val="C00000"/>
                </a:solidFill>
              </a:rPr>
              <a:t>|η| &gt; 2 </a:t>
            </a:r>
            <a:r>
              <a:rPr lang="en-US" dirty="0"/>
              <a:t>region to improve pattern recognition.</a:t>
            </a:r>
            <a:endParaRPr lang="en-US" b="1" dirty="0">
              <a:latin typeface="Times New Roman" panose="02020603050405020304" pitchFamily="18" charset="0"/>
              <a:cs typeface="Times New Roman" panose="02020603050405020304" pitchFamily="18" charset="0"/>
            </a:endParaRPr>
          </a:p>
        </p:txBody>
      </p:sp>
      <p:grpSp>
        <p:nvGrpSpPr>
          <p:cNvPr id="221" name="Gruppo 92">
            <a:extLst>
              <a:ext uri="{FF2B5EF4-FFF2-40B4-BE49-F238E27FC236}">
                <a16:creationId xmlns:a16="http://schemas.microsoft.com/office/drawing/2014/main" id="{926513E6-F7BA-5134-9E91-9482D2E93A59}"/>
              </a:ext>
            </a:extLst>
          </p:cNvPr>
          <p:cNvGrpSpPr/>
          <p:nvPr/>
        </p:nvGrpSpPr>
        <p:grpSpPr>
          <a:xfrm>
            <a:off x="5773655" y="1308858"/>
            <a:ext cx="1495662" cy="2235083"/>
            <a:chOff x="4700380" y="886362"/>
            <a:chExt cx="2253951" cy="2902064"/>
          </a:xfrm>
        </p:grpSpPr>
        <p:pic>
          <p:nvPicPr>
            <p:cNvPr id="222" name="Immagine 85">
              <a:extLst>
                <a:ext uri="{FF2B5EF4-FFF2-40B4-BE49-F238E27FC236}">
                  <a16:creationId xmlns:a16="http://schemas.microsoft.com/office/drawing/2014/main" id="{090F5180-1876-ED67-396E-09C67D79C854}"/>
                </a:ext>
              </a:extLst>
            </p:cNvPr>
            <p:cNvPicPr>
              <a:picLocks noChangeAspect="1"/>
            </p:cNvPicPr>
            <p:nvPr/>
          </p:nvPicPr>
          <p:blipFill>
            <a:blip r:embed="rId4"/>
            <a:stretch>
              <a:fillRect/>
            </a:stretch>
          </p:blipFill>
          <p:spPr>
            <a:xfrm>
              <a:off x="4700380" y="886362"/>
              <a:ext cx="2253951" cy="2902064"/>
            </a:xfrm>
            <a:prstGeom prst="rect">
              <a:avLst/>
            </a:prstGeom>
          </p:spPr>
        </p:pic>
        <p:sp>
          <p:nvSpPr>
            <p:cNvPr id="223" name="Rettangolo 86">
              <a:extLst>
                <a:ext uri="{FF2B5EF4-FFF2-40B4-BE49-F238E27FC236}">
                  <a16:creationId xmlns:a16="http://schemas.microsoft.com/office/drawing/2014/main" id="{F801336D-17F4-728C-FFF7-07390829DF97}"/>
                </a:ext>
              </a:extLst>
            </p:cNvPr>
            <p:cNvSpPr/>
            <p:nvPr/>
          </p:nvSpPr>
          <p:spPr>
            <a:xfrm>
              <a:off x="5321994" y="1754396"/>
              <a:ext cx="345835" cy="49531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24" name="Rettangolo 87">
              <a:extLst>
                <a:ext uri="{FF2B5EF4-FFF2-40B4-BE49-F238E27FC236}">
                  <a16:creationId xmlns:a16="http://schemas.microsoft.com/office/drawing/2014/main" id="{69113FCA-3334-BB11-B92E-6A3F38804FC6}"/>
                </a:ext>
              </a:extLst>
            </p:cNvPr>
            <p:cNvSpPr/>
            <p:nvPr/>
          </p:nvSpPr>
          <p:spPr>
            <a:xfrm>
              <a:off x="5834394" y="1944429"/>
              <a:ext cx="345835" cy="49531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25" name="Rettangolo 88">
              <a:extLst>
                <a:ext uri="{FF2B5EF4-FFF2-40B4-BE49-F238E27FC236}">
                  <a16:creationId xmlns:a16="http://schemas.microsoft.com/office/drawing/2014/main" id="{208C9568-1067-62B5-0755-283AF6BC694A}"/>
                </a:ext>
              </a:extLst>
            </p:cNvPr>
            <p:cNvSpPr/>
            <p:nvPr/>
          </p:nvSpPr>
          <p:spPr>
            <a:xfrm>
              <a:off x="5486400" y="2210533"/>
              <a:ext cx="188128" cy="9302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ettangolo 89">
              <a:extLst>
                <a:ext uri="{FF2B5EF4-FFF2-40B4-BE49-F238E27FC236}">
                  <a16:creationId xmlns:a16="http://schemas.microsoft.com/office/drawing/2014/main" id="{29998E50-6D4B-12BC-8D9F-9F983DBE2AD2}"/>
                </a:ext>
              </a:extLst>
            </p:cNvPr>
            <p:cNvSpPr/>
            <p:nvPr/>
          </p:nvSpPr>
          <p:spPr>
            <a:xfrm rot="19809548">
              <a:off x="6140348" y="1920542"/>
              <a:ext cx="130039" cy="42020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27" name="Rettangolo 90">
              <a:extLst>
                <a:ext uri="{FF2B5EF4-FFF2-40B4-BE49-F238E27FC236}">
                  <a16:creationId xmlns:a16="http://schemas.microsoft.com/office/drawing/2014/main" id="{6FEE16EB-3C15-08EB-E7EC-1251745B6E32}"/>
                </a:ext>
              </a:extLst>
            </p:cNvPr>
            <p:cNvSpPr/>
            <p:nvPr/>
          </p:nvSpPr>
          <p:spPr>
            <a:xfrm rot="19652359">
              <a:off x="6330862" y="2046743"/>
              <a:ext cx="45719" cy="150597"/>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28" name="Rettangolo 91">
              <a:extLst>
                <a:ext uri="{FF2B5EF4-FFF2-40B4-BE49-F238E27FC236}">
                  <a16:creationId xmlns:a16="http://schemas.microsoft.com/office/drawing/2014/main" id="{046E4C49-03C7-E975-B551-3A3684EDAC74}"/>
                </a:ext>
              </a:extLst>
            </p:cNvPr>
            <p:cNvSpPr/>
            <p:nvPr/>
          </p:nvSpPr>
          <p:spPr>
            <a:xfrm rot="20069242">
              <a:off x="6333760" y="2097113"/>
              <a:ext cx="45719" cy="99197"/>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9" name="Connettore diritto a freccia 94">
            <a:extLst>
              <a:ext uri="{FF2B5EF4-FFF2-40B4-BE49-F238E27FC236}">
                <a16:creationId xmlns:a16="http://schemas.microsoft.com/office/drawing/2014/main" id="{10A3DDD5-25AA-BA2B-32CF-92BB0E2D2D7C}"/>
              </a:ext>
            </a:extLst>
          </p:cNvPr>
          <p:cNvCxnSpPr>
            <a:cxnSpLocks/>
          </p:cNvCxnSpPr>
          <p:nvPr/>
        </p:nvCxnSpPr>
        <p:spPr>
          <a:xfrm flipH="1">
            <a:off x="5143233" y="2237525"/>
            <a:ext cx="988860" cy="26074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30" name="Gruppo 100">
            <a:extLst>
              <a:ext uri="{FF2B5EF4-FFF2-40B4-BE49-F238E27FC236}">
                <a16:creationId xmlns:a16="http://schemas.microsoft.com/office/drawing/2014/main" id="{A65D085F-BF91-C342-9EDC-B68A6BF92FD7}"/>
              </a:ext>
            </a:extLst>
          </p:cNvPr>
          <p:cNvGrpSpPr/>
          <p:nvPr/>
        </p:nvGrpSpPr>
        <p:grpSpPr>
          <a:xfrm>
            <a:off x="229496" y="1308857"/>
            <a:ext cx="1614008" cy="2227285"/>
            <a:chOff x="4700379" y="886362"/>
            <a:chExt cx="2253951" cy="2902064"/>
          </a:xfrm>
        </p:grpSpPr>
        <p:pic>
          <p:nvPicPr>
            <p:cNvPr id="231" name="Immagine 101">
              <a:extLst>
                <a:ext uri="{FF2B5EF4-FFF2-40B4-BE49-F238E27FC236}">
                  <a16:creationId xmlns:a16="http://schemas.microsoft.com/office/drawing/2014/main" id="{7B305AE1-439B-5B72-FBF0-261138F6A0F2}"/>
                </a:ext>
              </a:extLst>
            </p:cNvPr>
            <p:cNvPicPr>
              <a:picLocks noChangeAspect="1"/>
            </p:cNvPicPr>
            <p:nvPr/>
          </p:nvPicPr>
          <p:blipFill>
            <a:blip r:embed="rId4"/>
            <a:stretch>
              <a:fillRect/>
            </a:stretch>
          </p:blipFill>
          <p:spPr>
            <a:xfrm>
              <a:off x="4700379" y="886362"/>
              <a:ext cx="2253951" cy="2902064"/>
            </a:xfrm>
            <a:prstGeom prst="rect">
              <a:avLst/>
            </a:prstGeom>
          </p:spPr>
        </p:pic>
        <p:sp>
          <p:nvSpPr>
            <p:cNvPr id="232" name="Rettangolo 102">
              <a:extLst>
                <a:ext uri="{FF2B5EF4-FFF2-40B4-BE49-F238E27FC236}">
                  <a16:creationId xmlns:a16="http://schemas.microsoft.com/office/drawing/2014/main" id="{09B10AF1-C3E6-17C8-04CB-2B4D77FF8DFE}"/>
                </a:ext>
              </a:extLst>
            </p:cNvPr>
            <p:cNvSpPr/>
            <p:nvPr/>
          </p:nvSpPr>
          <p:spPr>
            <a:xfrm>
              <a:off x="5321994" y="1754396"/>
              <a:ext cx="345835" cy="49531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33" name="Rettangolo 103">
              <a:extLst>
                <a:ext uri="{FF2B5EF4-FFF2-40B4-BE49-F238E27FC236}">
                  <a16:creationId xmlns:a16="http://schemas.microsoft.com/office/drawing/2014/main" id="{871ACC28-1164-A4ED-6021-3DBCADA85BD7}"/>
                </a:ext>
              </a:extLst>
            </p:cNvPr>
            <p:cNvSpPr/>
            <p:nvPr/>
          </p:nvSpPr>
          <p:spPr>
            <a:xfrm>
              <a:off x="5834394" y="1944429"/>
              <a:ext cx="345835" cy="49531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34" name="Rettangolo 104">
              <a:extLst>
                <a:ext uri="{FF2B5EF4-FFF2-40B4-BE49-F238E27FC236}">
                  <a16:creationId xmlns:a16="http://schemas.microsoft.com/office/drawing/2014/main" id="{D9C9B77F-A2B7-E75C-4328-8E6D23525170}"/>
                </a:ext>
              </a:extLst>
            </p:cNvPr>
            <p:cNvSpPr/>
            <p:nvPr/>
          </p:nvSpPr>
          <p:spPr>
            <a:xfrm>
              <a:off x="5486400" y="2210533"/>
              <a:ext cx="188128" cy="9302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ttangolo 105">
              <a:extLst>
                <a:ext uri="{FF2B5EF4-FFF2-40B4-BE49-F238E27FC236}">
                  <a16:creationId xmlns:a16="http://schemas.microsoft.com/office/drawing/2014/main" id="{1401CA2A-E364-BC01-19AE-255BE9A94900}"/>
                </a:ext>
              </a:extLst>
            </p:cNvPr>
            <p:cNvSpPr/>
            <p:nvPr/>
          </p:nvSpPr>
          <p:spPr>
            <a:xfrm rot="19809548">
              <a:off x="6140348" y="1920542"/>
              <a:ext cx="130039" cy="42020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36" name="Rettangolo 106">
              <a:extLst>
                <a:ext uri="{FF2B5EF4-FFF2-40B4-BE49-F238E27FC236}">
                  <a16:creationId xmlns:a16="http://schemas.microsoft.com/office/drawing/2014/main" id="{DBB1B295-70DB-DF02-7416-63A595801C44}"/>
                </a:ext>
              </a:extLst>
            </p:cNvPr>
            <p:cNvSpPr/>
            <p:nvPr/>
          </p:nvSpPr>
          <p:spPr>
            <a:xfrm rot="19652359">
              <a:off x="6330862" y="2046743"/>
              <a:ext cx="45719" cy="150597"/>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37" name="Rettangolo 107">
              <a:extLst>
                <a:ext uri="{FF2B5EF4-FFF2-40B4-BE49-F238E27FC236}">
                  <a16:creationId xmlns:a16="http://schemas.microsoft.com/office/drawing/2014/main" id="{80C0301A-AD19-8DB4-99D0-E46BD4047B92}"/>
                </a:ext>
              </a:extLst>
            </p:cNvPr>
            <p:cNvSpPr/>
            <p:nvPr/>
          </p:nvSpPr>
          <p:spPr>
            <a:xfrm rot="20069242">
              <a:off x="6333760" y="2097113"/>
              <a:ext cx="45719" cy="99197"/>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38" name="Connettore diritto a freccia 98">
            <a:extLst>
              <a:ext uri="{FF2B5EF4-FFF2-40B4-BE49-F238E27FC236}">
                <a16:creationId xmlns:a16="http://schemas.microsoft.com/office/drawing/2014/main" id="{E2802413-3B21-2946-F778-DF33094E3690}"/>
              </a:ext>
            </a:extLst>
          </p:cNvPr>
          <p:cNvCxnSpPr>
            <a:cxnSpLocks/>
          </p:cNvCxnSpPr>
          <p:nvPr/>
        </p:nvCxnSpPr>
        <p:spPr>
          <a:xfrm>
            <a:off x="1473954" y="2223064"/>
            <a:ext cx="989275" cy="27520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9" name="CasellaDiTesto 110">
            <a:extLst>
              <a:ext uri="{FF2B5EF4-FFF2-40B4-BE49-F238E27FC236}">
                <a16:creationId xmlns:a16="http://schemas.microsoft.com/office/drawing/2014/main" id="{DC01ACB3-0288-D724-D4D2-00E27853EB69}"/>
              </a:ext>
            </a:extLst>
          </p:cNvPr>
          <p:cNvSpPr txBox="1"/>
          <p:nvPr/>
        </p:nvSpPr>
        <p:spPr>
          <a:xfrm>
            <a:off x="357837" y="3536142"/>
            <a:ext cx="1574085" cy="584775"/>
          </a:xfrm>
          <a:prstGeom prst="rect">
            <a:avLst/>
          </a:prstGeom>
          <a:noFill/>
        </p:spPr>
        <p:txBody>
          <a:bodyPr wrap="square" rtlCol="0">
            <a:spAutoFit/>
          </a:bodyPr>
          <a:lstStyle/>
          <a:p>
            <a:r>
              <a:rPr lang="en-US" sz="1600" dirty="0"/>
              <a:t>Lepton Endcap</a:t>
            </a:r>
          </a:p>
          <a:p>
            <a:r>
              <a:rPr lang="en-US" sz="1600" dirty="0"/>
              <a:t>Disks</a:t>
            </a:r>
          </a:p>
        </p:txBody>
      </p:sp>
      <p:sp>
        <p:nvSpPr>
          <p:cNvPr id="240" name="CasellaDiTesto 111">
            <a:extLst>
              <a:ext uri="{FF2B5EF4-FFF2-40B4-BE49-F238E27FC236}">
                <a16:creationId xmlns:a16="http://schemas.microsoft.com/office/drawing/2014/main" id="{01F50275-A0CD-6E5A-34A9-ADB95AB1BE89}"/>
              </a:ext>
            </a:extLst>
          </p:cNvPr>
          <p:cNvSpPr txBox="1"/>
          <p:nvPr/>
        </p:nvSpPr>
        <p:spPr>
          <a:xfrm>
            <a:off x="5651356" y="3503939"/>
            <a:ext cx="1618520" cy="584775"/>
          </a:xfrm>
          <a:prstGeom prst="rect">
            <a:avLst/>
          </a:prstGeom>
          <a:noFill/>
        </p:spPr>
        <p:txBody>
          <a:bodyPr wrap="square" rtlCol="0">
            <a:spAutoFit/>
          </a:bodyPr>
          <a:lstStyle/>
          <a:p>
            <a:r>
              <a:rPr lang="en-US" sz="1600" dirty="0"/>
              <a:t>Hadron Endcap</a:t>
            </a:r>
          </a:p>
          <a:p>
            <a:r>
              <a:rPr lang="en-US" sz="1600" dirty="0"/>
              <a:t>Disks</a:t>
            </a:r>
          </a:p>
        </p:txBody>
      </p:sp>
      <p:sp>
        <p:nvSpPr>
          <p:cNvPr id="17" name="TextBox 16">
            <a:extLst>
              <a:ext uri="{FF2B5EF4-FFF2-40B4-BE49-F238E27FC236}">
                <a16:creationId xmlns:a16="http://schemas.microsoft.com/office/drawing/2014/main" id="{969BA189-D230-735C-A8A2-1BD5C465DABA}"/>
              </a:ext>
            </a:extLst>
          </p:cNvPr>
          <p:cNvSpPr txBox="1"/>
          <p:nvPr/>
        </p:nvSpPr>
        <p:spPr>
          <a:xfrm>
            <a:off x="2948559" y="4073914"/>
            <a:ext cx="1917069" cy="369332"/>
          </a:xfrm>
          <a:prstGeom prst="rect">
            <a:avLst/>
          </a:prstGeom>
          <a:noFill/>
        </p:spPr>
        <p:txBody>
          <a:bodyPr wrap="square">
            <a:spAutoFit/>
          </a:bodyPr>
          <a:lstStyle/>
          <a:p>
            <a:r>
              <a:rPr lang="en-US" dirty="0"/>
              <a:t>μRWELL-ECT</a:t>
            </a:r>
          </a:p>
        </p:txBody>
      </p:sp>
    </p:spTree>
    <p:extLst>
      <p:ext uri="{BB962C8B-B14F-4D97-AF65-F5344CB8AC3E}">
        <p14:creationId xmlns:p14="http://schemas.microsoft.com/office/powerpoint/2010/main" val="161205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98FF-EC93-5DAB-B7B5-289CBFE61AEF}"/>
              </a:ext>
            </a:extLst>
          </p:cNvPr>
          <p:cNvSpPr>
            <a:spLocks noGrp="1"/>
          </p:cNvSpPr>
          <p:nvPr>
            <p:ph type="title"/>
          </p:nvPr>
        </p:nvSpPr>
        <p:spPr/>
        <p:txBody>
          <a:bodyPr>
            <a:normAutofit fontScale="90000"/>
          </a:bodyPr>
          <a:lstStyle/>
          <a:p>
            <a:r>
              <a:rPr lang="en-US" dirty="0"/>
              <a:t>TOF Sub-Systems</a:t>
            </a:r>
          </a:p>
        </p:txBody>
      </p:sp>
      <p:sp>
        <p:nvSpPr>
          <p:cNvPr id="17" name="TextBox 16">
            <a:extLst>
              <a:ext uri="{FF2B5EF4-FFF2-40B4-BE49-F238E27FC236}">
                <a16:creationId xmlns:a16="http://schemas.microsoft.com/office/drawing/2014/main" id="{241B5C82-2963-E74E-A896-608456BD27AC}"/>
              </a:ext>
            </a:extLst>
          </p:cNvPr>
          <p:cNvSpPr txBox="1"/>
          <p:nvPr/>
        </p:nvSpPr>
        <p:spPr>
          <a:xfrm>
            <a:off x="4543981" y="90183"/>
            <a:ext cx="5173211" cy="646331"/>
          </a:xfrm>
          <a:prstGeom prst="rect">
            <a:avLst/>
          </a:prstGeom>
          <a:noFill/>
          <a:ln>
            <a:solidFill>
              <a:srgbClr val="FF0000"/>
            </a:solidFill>
          </a:ln>
        </p:spPr>
        <p:txBody>
          <a:bodyPr wrap="none" rtlCol="0">
            <a:spAutoFit/>
          </a:bodyPr>
          <a:lstStyle/>
          <a:p>
            <a:r>
              <a:rPr lang="en-US" dirty="0"/>
              <a:t>To ease maintenance and integration the </a:t>
            </a:r>
          </a:p>
          <a:p>
            <a:r>
              <a:rPr lang="en-US" dirty="0"/>
              <a:t>inner detectors follow a 30 degree segmentation!</a:t>
            </a:r>
          </a:p>
        </p:txBody>
      </p:sp>
      <p:pic>
        <p:nvPicPr>
          <p:cNvPr id="23" name="Picture 22">
            <a:extLst>
              <a:ext uri="{FF2B5EF4-FFF2-40B4-BE49-F238E27FC236}">
                <a16:creationId xmlns:a16="http://schemas.microsoft.com/office/drawing/2014/main" id="{1CB7C71F-ABCF-8E48-BA99-D2A537108EC3}"/>
              </a:ext>
            </a:extLst>
          </p:cNvPr>
          <p:cNvPicPr>
            <a:picLocks noChangeAspect="1"/>
          </p:cNvPicPr>
          <p:nvPr/>
        </p:nvPicPr>
        <p:blipFill>
          <a:blip r:embed="rId3"/>
          <a:stretch>
            <a:fillRect/>
          </a:stretch>
        </p:blipFill>
        <p:spPr>
          <a:xfrm>
            <a:off x="5072743" y="865183"/>
            <a:ext cx="7043057" cy="3178608"/>
          </a:xfrm>
          <a:prstGeom prst="rect">
            <a:avLst/>
          </a:prstGeom>
        </p:spPr>
      </p:pic>
      <p:pic>
        <p:nvPicPr>
          <p:cNvPr id="78" name="Content Placeholder 5">
            <a:extLst>
              <a:ext uri="{FF2B5EF4-FFF2-40B4-BE49-F238E27FC236}">
                <a16:creationId xmlns:a16="http://schemas.microsoft.com/office/drawing/2014/main" id="{FDB929E8-77C9-FB45-8901-68300255704E}"/>
              </a:ext>
            </a:extLst>
          </p:cNvPr>
          <p:cNvPicPr>
            <a:picLocks noChangeAspect="1"/>
          </p:cNvPicPr>
          <p:nvPr/>
        </p:nvPicPr>
        <p:blipFill rotWithShape="1">
          <a:blip r:embed="rId4"/>
          <a:srcRect l="1436" t="5842" r="1306" b="7726"/>
          <a:stretch/>
        </p:blipFill>
        <p:spPr>
          <a:xfrm>
            <a:off x="945581" y="4172460"/>
            <a:ext cx="3948812" cy="1985514"/>
          </a:xfrm>
          <a:prstGeom prst="rect">
            <a:avLst/>
          </a:prstGeom>
        </p:spPr>
      </p:pic>
      <p:sp>
        <p:nvSpPr>
          <p:cNvPr id="79" name="Text Placeholder 2">
            <a:extLst>
              <a:ext uri="{FF2B5EF4-FFF2-40B4-BE49-F238E27FC236}">
                <a16:creationId xmlns:a16="http://schemas.microsoft.com/office/drawing/2014/main" id="{286DA5DE-739C-9545-A625-68A2746B2367}"/>
              </a:ext>
            </a:extLst>
          </p:cNvPr>
          <p:cNvSpPr txBox="1">
            <a:spLocks/>
          </p:cNvSpPr>
          <p:nvPr/>
        </p:nvSpPr>
        <p:spPr>
          <a:xfrm>
            <a:off x="451234" y="865183"/>
            <a:ext cx="4366891" cy="5127633"/>
          </a:xfrm>
          <a:prstGeom prst="rect">
            <a:avLst/>
          </a:prstGeom>
        </p:spPr>
        <p:txBody>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TOF detector provides particle ID for EPIC</a:t>
            </a:r>
          </a:p>
          <a:p>
            <a:r>
              <a:rPr lang="en-US" dirty="0"/>
              <a:t>Consists of AC-LGAD’s</a:t>
            </a:r>
          </a:p>
          <a:p>
            <a:r>
              <a:rPr lang="en-US" dirty="0"/>
              <a:t>Barrel “</a:t>
            </a:r>
            <a:r>
              <a:rPr lang="en-US" dirty="0" err="1"/>
              <a:t>stavelet</a:t>
            </a:r>
            <a:r>
              <a:rPr lang="en-US" dirty="0"/>
              <a:t>” base unit</a:t>
            </a:r>
          </a:p>
          <a:p>
            <a:pPr lvl="1"/>
            <a:r>
              <a:rPr lang="en-US" dirty="0"/>
              <a:t>60mm wide, 160mm long</a:t>
            </a:r>
          </a:p>
          <a:p>
            <a:pPr lvl="1"/>
            <a:r>
              <a:rPr lang="en-US" dirty="0"/>
              <a:t>2 x 8 </a:t>
            </a:r>
            <a:r>
              <a:rPr lang="en-US" dirty="0" err="1"/>
              <a:t>stavelets</a:t>
            </a:r>
            <a:r>
              <a:rPr lang="en-US" dirty="0"/>
              <a:t> per half-stave of 1270mm (z+) and 1370 (z-) length</a:t>
            </a:r>
          </a:p>
          <a:p>
            <a:pPr lvl="2"/>
            <a:r>
              <a:rPr lang="en-US" dirty="0"/>
              <a:t>Includes space for </a:t>
            </a:r>
            <a:r>
              <a:rPr lang="en-US" dirty="0" err="1"/>
              <a:t>portcards</a:t>
            </a:r>
            <a:r>
              <a:rPr lang="en-US" dirty="0"/>
              <a:t> and </a:t>
            </a:r>
            <a:r>
              <a:rPr lang="en-US" dirty="0" err="1"/>
              <a:t>patchpanel</a:t>
            </a:r>
            <a:r>
              <a:rPr lang="en-US" dirty="0"/>
              <a:t> on z-</a:t>
            </a:r>
          </a:p>
          <a:p>
            <a:pPr lvl="1"/>
            <a:endParaRPr lang="en-US" dirty="0"/>
          </a:p>
          <a:p>
            <a:pPr lvl="1"/>
            <a:endParaRPr lang="en-US" dirty="0"/>
          </a:p>
          <a:p>
            <a:endParaRPr lang="en-US" dirty="0"/>
          </a:p>
        </p:txBody>
      </p:sp>
      <p:sp>
        <p:nvSpPr>
          <p:cNvPr id="80" name="Rectangle 79">
            <a:extLst>
              <a:ext uri="{FF2B5EF4-FFF2-40B4-BE49-F238E27FC236}">
                <a16:creationId xmlns:a16="http://schemas.microsoft.com/office/drawing/2014/main" id="{64C20628-182F-D544-9D8E-4B48EC5691BA}"/>
              </a:ext>
            </a:extLst>
          </p:cNvPr>
          <p:cNvSpPr/>
          <p:nvPr/>
        </p:nvSpPr>
        <p:spPr>
          <a:xfrm>
            <a:off x="380433" y="4108929"/>
            <a:ext cx="4692310" cy="369332"/>
          </a:xfrm>
          <a:prstGeom prst="rect">
            <a:avLst/>
          </a:prstGeom>
          <a:solidFill>
            <a:schemeClr val="bg1"/>
          </a:solidFill>
        </p:spPr>
        <p:txBody>
          <a:bodyPr wrap="none">
            <a:spAutoFit/>
          </a:bodyPr>
          <a:lstStyle/>
          <a:p>
            <a:pPr lvl="1"/>
            <a:r>
              <a:rPr lang="en-US" dirty="0">
                <a:sym typeface="Wingdings" pitchFamily="2" charset="2"/>
              </a:rPr>
              <a:t> </a:t>
            </a:r>
            <a:r>
              <a:rPr lang="en-US" dirty="0"/>
              <a:t>288 half staves yields 4608 </a:t>
            </a:r>
            <a:r>
              <a:rPr lang="en-US" dirty="0" err="1"/>
              <a:t>stavelets</a:t>
            </a:r>
            <a:endParaRPr lang="en-US" dirty="0"/>
          </a:p>
        </p:txBody>
      </p:sp>
      <p:sp>
        <p:nvSpPr>
          <p:cNvPr id="81" name="Text Placeholder 2">
            <a:extLst>
              <a:ext uri="{FF2B5EF4-FFF2-40B4-BE49-F238E27FC236}">
                <a16:creationId xmlns:a16="http://schemas.microsoft.com/office/drawing/2014/main" id="{E8109AD7-069E-B842-93D2-A48489FCB94B}"/>
              </a:ext>
            </a:extLst>
          </p:cNvPr>
          <p:cNvSpPr txBox="1">
            <a:spLocks/>
          </p:cNvSpPr>
          <p:nvPr/>
        </p:nvSpPr>
        <p:spPr>
          <a:xfrm>
            <a:off x="5190432" y="4070775"/>
            <a:ext cx="3289540" cy="2087199"/>
          </a:xfrm>
          <a:prstGeom prst="rect">
            <a:avLst/>
          </a:prstGeom>
        </p:spPr>
        <p:txBody>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Forward TOF (disc)</a:t>
            </a:r>
          </a:p>
          <a:p>
            <a:r>
              <a:rPr lang="en-US" dirty="0"/>
              <a:t>Sandwich structure with cooling pipes</a:t>
            </a:r>
          </a:p>
          <a:p>
            <a:r>
              <a:rPr lang="en-US" dirty="0"/>
              <a:t>Kinematic mount to PST - GST</a:t>
            </a:r>
          </a:p>
          <a:p>
            <a:pPr lvl="1"/>
            <a:endParaRPr lang="en-US" dirty="0"/>
          </a:p>
          <a:p>
            <a:pPr lvl="1"/>
            <a:endParaRPr lang="en-US" dirty="0"/>
          </a:p>
          <a:p>
            <a:endParaRPr lang="en-US" dirty="0"/>
          </a:p>
        </p:txBody>
      </p:sp>
      <p:pic>
        <p:nvPicPr>
          <p:cNvPr id="82" name="Picture 81" descr="A building with many windows&#10;&#10;Description automatically generated">
            <a:extLst>
              <a:ext uri="{FF2B5EF4-FFF2-40B4-BE49-F238E27FC236}">
                <a16:creationId xmlns:a16="http://schemas.microsoft.com/office/drawing/2014/main" id="{7471BB95-D8BF-D543-AF09-C7790A83EA19}"/>
              </a:ext>
            </a:extLst>
          </p:cNvPr>
          <p:cNvPicPr>
            <a:picLocks noChangeAspect="1"/>
          </p:cNvPicPr>
          <p:nvPr/>
        </p:nvPicPr>
        <p:blipFill>
          <a:blip r:embed="rId5"/>
          <a:stretch>
            <a:fillRect/>
          </a:stretch>
        </p:blipFill>
        <p:spPr>
          <a:xfrm>
            <a:off x="8464521" y="4192320"/>
            <a:ext cx="1538375" cy="776879"/>
          </a:xfrm>
          <a:prstGeom prst="rect">
            <a:avLst/>
          </a:prstGeom>
          <a:noFill/>
        </p:spPr>
      </p:pic>
      <p:pic>
        <p:nvPicPr>
          <p:cNvPr id="83" name="Picture 82">
            <a:extLst>
              <a:ext uri="{FF2B5EF4-FFF2-40B4-BE49-F238E27FC236}">
                <a16:creationId xmlns:a16="http://schemas.microsoft.com/office/drawing/2014/main" id="{D5D919C0-9D03-B246-91B4-EE996FAED6D7}"/>
              </a:ext>
            </a:extLst>
          </p:cNvPr>
          <p:cNvPicPr>
            <a:picLocks noChangeAspect="1"/>
          </p:cNvPicPr>
          <p:nvPr/>
        </p:nvPicPr>
        <p:blipFill>
          <a:blip r:embed="rId6"/>
          <a:stretch>
            <a:fillRect/>
          </a:stretch>
        </p:blipFill>
        <p:spPr>
          <a:xfrm>
            <a:off x="10002896" y="4192320"/>
            <a:ext cx="2006777" cy="1965654"/>
          </a:xfrm>
          <a:prstGeom prst="rect">
            <a:avLst/>
          </a:prstGeom>
        </p:spPr>
      </p:pic>
      <p:sp>
        <p:nvSpPr>
          <p:cNvPr id="84" name="Rectangle: Rounded Corners 3">
            <a:extLst>
              <a:ext uri="{FF2B5EF4-FFF2-40B4-BE49-F238E27FC236}">
                <a16:creationId xmlns:a16="http://schemas.microsoft.com/office/drawing/2014/main" id="{F34C5A3E-77D5-A245-8BF2-0B2CAA8C4FDE}"/>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a:t>
            </a:r>
          </a:p>
        </p:txBody>
      </p:sp>
    </p:spTree>
    <p:extLst>
      <p:ext uri="{BB962C8B-B14F-4D97-AF65-F5344CB8AC3E}">
        <p14:creationId xmlns:p14="http://schemas.microsoft.com/office/powerpoint/2010/main" val="3202575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FCFFECC-5F4C-CD05-5310-EB421715731B}"/>
              </a:ext>
            </a:extLst>
          </p:cNvPr>
          <p:cNvPicPr>
            <a:picLocks noGrp="1" noChangeAspect="1"/>
          </p:cNvPicPr>
          <p:nvPr>
            <p:ph sz="half" idx="2"/>
          </p:nvPr>
        </p:nvPicPr>
        <p:blipFill>
          <a:blip r:embed="rId2"/>
          <a:stretch>
            <a:fillRect/>
          </a:stretch>
        </p:blipFill>
        <p:spPr>
          <a:xfrm>
            <a:off x="3387180" y="3364395"/>
            <a:ext cx="2248687" cy="1114845"/>
          </a:xfrm>
          <a:prstGeom prst="rect">
            <a:avLst/>
          </a:prstGeom>
        </p:spPr>
      </p:pic>
      <p:sp>
        <p:nvSpPr>
          <p:cNvPr id="4" name="Title 3">
            <a:extLst>
              <a:ext uri="{FF2B5EF4-FFF2-40B4-BE49-F238E27FC236}">
                <a16:creationId xmlns:a16="http://schemas.microsoft.com/office/drawing/2014/main" id="{B6736DAD-1400-41DD-8A9C-2445366591C4}"/>
              </a:ext>
            </a:extLst>
          </p:cNvPr>
          <p:cNvSpPr>
            <a:spLocks noGrp="1"/>
          </p:cNvSpPr>
          <p:nvPr>
            <p:ph type="title"/>
          </p:nvPr>
        </p:nvSpPr>
        <p:spPr/>
        <p:txBody>
          <a:bodyPr>
            <a:normAutofit fontScale="90000"/>
          </a:bodyPr>
          <a:lstStyle/>
          <a:p>
            <a:r>
              <a:rPr lang="en-US" dirty="0"/>
              <a:t>Barrel TOF &amp; inner MPGD supports</a:t>
            </a:r>
          </a:p>
        </p:txBody>
      </p:sp>
      <p:sp>
        <p:nvSpPr>
          <p:cNvPr id="3" name="Rectangle 2">
            <a:extLst>
              <a:ext uri="{FF2B5EF4-FFF2-40B4-BE49-F238E27FC236}">
                <a16:creationId xmlns:a16="http://schemas.microsoft.com/office/drawing/2014/main" id="{13615F01-D55D-F24D-963C-0ADD9CA8E580}"/>
              </a:ext>
            </a:extLst>
          </p:cNvPr>
          <p:cNvSpPr/>
          <p:nvPr/>
        </p:nvSpPr>
        <p:spPr>
          <a:xfrm>
            <a:off x="4915725" y="4192274"/>
            <a:ext cx="821932" cy="39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22D0ACE-EDDE-FD4A-A0F0-93296313B02E}"/>
              </a:ext>
            </a:extLst>
          </p:cNvPr>
          <p:cNvSpPr/>
          <p:nvPr/>
        </p:nvSpPr>
        <p:spPr>
          <a:xfrm>
            <a:off x="5232952" y="3364395"/>
            <a:ext cx="8824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7F9F3A-F7A1-A948-B65C-C06D518E617C}"/>
              </a:ext>
            </a:extLst>
          </p:cNvPr>
          <p:cNvSpPr txBox="1"/>
          <p:nvPr/>
        </p:nvSpPr>
        <p:spPr>
          <a:xfrm>
            <a:off x="3387180" y="4436227"/>
            <a:ext cx="1926825" cy="369332"/>
          </a:xfrm>
          <a:prstGeom prst="rect">
            <a:avLst/>
          </a:prstGeom>
          <a:noFill/>
        </p:spPr>
        <p:txBody>
          <a:bodyPr wrap="square" rtlCol="0">
            <a:spAutoFit/>
          </a:bodyPr>
          <a:lstStyle/>
          <a:p>
            <a:r>
              <a:rPr lang="en-US" dirty="0"/>
              <a:t>2mm overlap</a:t>
            </a:r>
          </a:p>
        </p:txBody>
      </p:sp>
      <p:pic>
        <p:nvPicPr>
          <p:cNvPr id="12" name="Content Placeholder 5">
            <a:extLst>
              <a:ext uri="{FF2B5EF4-FFF2-40B4-BE49-F238E27FC236}">
                <a16:creationId xmlns:a16="http://schemas.microsoft.com/office/drawing/2014/main" id="{511F7E7F-6C41-0448-B4DD-6148A1CC1511}"/>
              </a:ext>
            </a:extLst>
          </p:cNvPr>
          <p:cNvPicPr>
            <a:picLocks noChangeAspect="1"/>
          </p:cNvPicPr>
          <p:nvPr/>
        </p:nvPicPr>
        <p:blipFill rotWithShape="1">
          <a:blip r:embed="rId3"/>
          <a:srcRect t="9775" b="5289"/>
          <a:stretch/>
        </p:blipFill>
        <p:spPr>
          <a:xfrm>
            <a:off x="4336864" y="4834280"/>
            <a:ext cx="1299003" cy="1025122"/>
          </a:xfrm>
          <a:prstGeom prst="rect">
            <a:avLst/>
          </a:prstGeom>
        </p:spPr>
      </p:pic>
      <p:pic>
        <p:nvPicPr>
          <p:cNvPr id="14" name="Content Placeholder 5">
            <a:extLst>
              <a:ext uri="{FF2B5EF4-FFF2-40B4-BE49-F238E27FC236}">
                <a16:creationId xmlns:a16="http://schemas.microsoft.com/office/drawing/2014/main" id="{77AFD7EF-337B-B34D-996E-DEA138047DE8}"/>
              </a:ext>
            </a:extLst>
          </p:cNvPr>
          <p:cNvPicPr>
            <a:picLocks noChangeAspect="1"/>
          </p:cNvPicPr>
          <p:nvPr/>
        </p:nvPicPr>
        <p:blipFill>
          <a:blip r:embed="rId4"/>
          <a:stretch>
            <a:fillRect/>
          </a:stretch>
        </p:blipFill>
        <p:spPr>
          <a:xfrm>
            <a:off x="6096000" y="869388"/>
            <a:ext cx="5814713" cy="2877156"/>
          </a:xfrm>
          <a:prstGeom prst="rect">
            <a:avLst/>
          </a:prstGeom>
        </p:spPr>
      </p:pic>
      <p:pic>
        <p:nvPicPr>
          <p:cNvPr id="15" name="Content Placeholder 7">
            <a:extLst>
              <a:ext uri="{FF2B5EF4-FFF2-40B4-BE49-F238E27FC236}">
                <a16:creationId xmlns:a16="http://schemas.microsoft.com/office/drawing/2014/main" id="{20F87C5A-E27D-044B-9D2E-23719DB2C01E}"/>
              </a:ext>
            </a:extLst>
          </p:cNvPr>
          <p:cNvPicPr>
            <a:picLocks noChangeAspect="1"/>
          </p:cNvPicPr>
          <p:nvPr/>
        </p:nvPicPr>
        <p:blipFill rotWithShape="1">
          <a:blip r:embed="rId5"/>
          <a:srcRect l="9550" t="8448" r="6597"/>
          <a:stretch/>
        </p:blipFill>
        <p:spPr>
          <a:xfrm>
            <a:off x="467309" y="3434138"/>
            <a:ext cx="2733849" cy="2770150"/>
          </a:xfrm>
          <a:prstGeom prst="rect">
            <a:avLst/>
          </a:prstGeom>
        </p:spPr>
      </p:pic>
      <p:sp>
        <p:nvSpPr>
          <p:cNvPr id="16" name="Text Placeholder 2">
            <a:extLst>
              <a:ext uri="{FF2B5EF4-FFF2-40B4-BE49-F238E27FC236}">
                <a16:creationId xmlns:a16="http://schemas.microsoft.com/office/drawing/2014/main" id="{C2DFF81D-3C50-AB4D-9913-77224B07B086}"/>
              </a:ext>
            </a:extLst>
          </p:cNvPr>
          <p:cNvSpPr txBox="1">
            <a:spLocks/>
          </p:cNvSpPr>
          <p:nvPr/>
        </p:nvSpPr>
        <p:spPr>
          <a:xfrm>
            <a:off x="369732" y="869388"/>
            <a:ext cx="4745853" cy="2295811"/>
          </a:xfrm>
          <a:prstGeom prst="rect">
            <a:avLst/>
          </a:prstGeom>
        </p:spPr>
        <p:txBody>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Tray mounts via top rails to GST</a:t>
            </a:r>
          </a:p>
          <a:p>
            <a:pPr lvl="1"/>
            <a:r>
              <a:rPr lang="en-US" dirty="0"/>
              <a:t>Thin line “tracks” a TOF tray, open space inside is for services of TOF</a:t>
            </a:r>
          </a:p>
          <a:p>
            <a:pPr lvl="1"/>
            <a:r>
              <a:rPr lang="en-US" dirty="0"/>
              <a:t>Designed for 2mm overlap</a:t>
            </a:r>
          </a:p>
          <a:p>
            <a:r>
              <a:rPr lang="en-US" sz="2000" dirty="0"/>
              <a:t>Other solidly filled areas are “reserved” for service of </a:t>
            </a:r>
            <a:r>
              <a:rPr lang="en-US" sz="2000" dirty="0" err="1">
                <a:solidFill>
                  <a:srgbClr val="DB7B4C"/>
                </a:solidFill>
              </a:rPr>
              <a:t>SVT+oMPGD</a:t>
            </a:r>
            <a:r>
              <a:rPr lang="en-US" sz="2000" dirty="0"/>
              <a:t> and </a:t>
            </a:r>
            <a:r>
              <a:rPr lang="en-US" sz="2000" dirty="0" err="1">
                <a:solidFill>
                  <a:srgbClr val="2C36D5"/>
                </a:solidFill>
              </a:rPr>
              <a:t>TOF+iMPGD</a:t>
            </a:r>
            <a:endParaRPr lang="en-US" sz="2000" dirty="0">
              <a:solidFill>
                <a:srgbClr val="2C36D5"/>
              </a:solidFill>
            </a:endParaRPr>
          </a:p>
        </p:txBody>
      </p:sp>
      <p:sp>
        <p:nvSpPr>
          <p:cNvPr id="20" name="Rectangle 19">
            <a:extLst>
              <a:ext uri="{FF2B5EF4-FFF2-40B4-BE49-F238E27FC236}">
                <a16:creationId xmlns:a16="http://schemas.microsoft.com/office/drawing/2014/main" id="{97451461-4616-E44B-9CA4-36F6223477FC}"/>
              </a:ext>
            </a:extLst>
          </p:cNvPr>
          <p:cNvSpPr/>
          <p:nvPr/>
        </p:nvSpPr>
        <p:spPr>
          <a:xfrm>
            <a:off x="6433457" y="3897086"/>
            <a:ext cx="5291234" cy="2177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Updated drawing for support of inner MPGD:</a:t>
            </a:r>
          </a:p>
          <a:p>
            <a:pPr algn="ctr"/>
            <a:r>
              <a:rPr lang="en-US" dirty="0"/>
              <a:t>Example from CMS “trays”</a:t>
            </a:r>
          </a:p>
          <a:p>
            <a:pPr algn="ctr"/>
            <a:endParaRPr lang="en-US" dirty="0"/>
          </a:p>
          <a:p>
            <a:pPr algn="ctr"/>
            <a:endParaRPr lang="en-US" dirty="0"/>
          </a:p>
          <a:p>
            <a:pPr algn="ctr"/>
            <a:endParaRPr lang="en-US" dirty="0"/>
          </a:p>
          <a:p>
            <a:pPr algn="ctr"/>
            <a:endParaRPr lang="en-US" dirty="0"/>
          </a:p>
          <a:p>
            <a:pPr algn="ctr"/>
            <a:endParaRPr lang="en-US" dirty="0"/>
          </a:p>
        </p:txBody>
      </p:sp>
      <p:pic>
        <p:nvPicPr>
          <p:cNvPr id="21" name="Picture 20">
            <a:extLst>
              <a:ext uri="{FF2B5EF4-FFF2-40B4-BE49-F238E27FC236}">
                <a16:creationId xmlns:a16="http://schemas.microsoft.com/office/drawing/2014/main" id="{A6E427F6-AB86-5046-B32B-7F8297A4186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654971" y="4665912"/>
            <a:ext cx="2255742" cy="1408317"/>
          </a:xfrm>
          <a:prstGeom prst="rect">
            <a:avLst/>
          </a:prstGeom>
          <a:noFill/>
        </p:spPr>
      </p:pic>
      <p:sp>
        <p:nvSpPr>
          <p:cNvPr id="22" name="Rectangle: Rounded Corners 3">
            <a:extLst>
              <a:ext uri="{FF2B5EF4-FFF2-40B4-BE49-F238E27FC236}">
                <a16:creationId xmlns:a16="http://schemas.microsoft.com/office/drawing/2014/main" id="{B70328F4-979B-F34F-9658-EE8D5B094A02}"/>
              </a:ext>
            </a:extLst>
          </p:cNvPr>
          <p:cNvSpPr/>
          <p:nvPr/>
        </p:nvSpPr>
        <p:spPr>
          <a:xfrm>
            <a:off x="10294701" y="415284"/>
            <a:ext cx="1687761"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 6</a:t>
            </a:r>
          </a:p>
        </p:txBody>
      </p:sp>
      <p:sp>
        <p:nvSpPr>
          <p:cNvPr id="23" name="TextBox 22">
            <a:extLst>
              <a:ext uri="{FF2B5EF4-FFF2-40B4-BE49-F238E27FC236}">
                <a16:creationId xmlns:a16="http://schemas.microsoft.com/office/drawing/2014/main" id="{DCEA24B7-F127-B743-B22F-1D5A808F1355}"/>
              </a:ext>
            </a:extLst>
          </p:cNvPr>
          <p:cNvSpPr txBox="1"/>
          <p:nvPr/>
        </p:nvSpPr>
        <p:spPr>
          <a:xfrm>
            <a:off x="6281057" y="2612571"/>
            <a:ext cx="2953685"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a:t>GST and TOF trays provide 4 mount points to inner MPGD (cymbal) per z-side</a:t>
            </a:r>
          </a:p>
          <a:p>
            <a:pPr marL="285750" indent="-285750">
              <a:buFont typeface="Arial" panose="020B0604020202020204" pitchFamily="34" charset="0"/>
              <a:buChar char="•"/>
            </a:pPr>
            <a:r>
              <a:rPr lang="en-US" sz="1200" dirty="0"/>
              <a:t>All services route within </a:t>
            </a:r>
            <a:r>
              <a:rPr lang="en-US" sz="1200" dirty="0" err="1"/>
              <a:t>iMPGD</a:t>
            </a:r>
            <a:r>
              <a:rPr lang="en-US" sz="1200" dirty="0"/>
              <a:t> envelope to outside, TOF is outermost radii and </a:t>
            </a:r>
            <a:r>
              <a:rPr lang="en-US" sz="1200" dirty="0" err="1"/>
              <a:t>iMPGD</a:t>
            </a:r>
            <a:r>
              <a:rPr lang="en-US" sz="1200" dirty="0"/>
              <a:t> is below that as far as services go</a:t>
            </a:r>
          </a:p>
        </p:txBody>
      </p:sp>
    </p:spTree>
    <p:extLst>
      <p:ext uri="{BB962C8B-B14F-4D97-AF65-F5344CB8AC3E}">
        <p14:creationId xmlns:p14="http://schemas.microsoft.com/office/powerpoint/2010/main" val="1128452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E845FE-C921-4549-A616-1D0EDDF35E4D}"/>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D1902D5B-1E06-CB42-B43C-1AB35D5093CF}"/>
              </a:ext>
            </a:extLst>
          </p:cNvPr>
          <p:cNvSpPr>
            <a:spLocks noGrp="1"/>
          </p:cNvSpPr>
          <p:nvPr>
            <p:ph type="title"/>
          </p:nvPr>
        </p:nvSpPr>
        <p:spPr/>
        <p:txBody>
          <a:bodyPr>
            <a:normAutofit fontScale="90000"/>
          </a:bodyPr>
          <a:lstStyle/>
          <a:p>
            <a:endParaRPr lang="en-US"/>
          </a:p>
        </p:txBody>
      </p:sp>
      <p:pic>
        <p:nvPicPr>
          <p:cNvPr id="5" name="Content Placeholder 7">
            <a:extLst>
              <a:ext uri="{FF2B5EF4-FFF2-40B4-BE49-F238E27FC236}">
                <a16:creationId xmlns:a16="http://schemas.microsoft.com/office/drawing/2014/main" id="{7F240DBD-9DB7-CD46-A07A-41C70B979506}"/>
              </a:ext>
            </a:extLst>
          </p:cNvPr>
          <p:cNvPicPr>
            <a:picLocks noChangeAspect="1"/>
          </p:cNvPicPr>
          <p:nvPr/>
        </p:nvPicPr>
        <p:blipFill rotWithShape="1">
          <a:blip r:embed="rId2"/>
          <a:srcRect l="35074" t="8448" r="6598" b="54039"/>
          <a:stretch/>
        </p:blipFill>
        <p:spPr>
          <a:xfrm>
            <a:off x="949842" y="893136"/>
            <a:ext cx="8194376" cy="4890976"/>
          </a:xfrm>
          <a:prstGeom prst="rect">
            <a:avLst/>
          </a:prstGeom>
        </p:spPr>
      </p:pic>
      <p:pic>
        <p:nvPicPr>
          <p:cNvPr id="7" name="Content Placeholder 6">
            <a:extLst>
              <a:ext uri="{FF2B5EF4-FFF2-40B4-BE49-F238E27FC236}">
                <a16:creationId xmlns:a16="http://schemas.microsoft.com/office/drawing/2014/main" id="{5D5D1BFF-5593-334A-8710-3CBF7D74DF16}"/>
              </a:ext>
            </a:extLst>
          </p:cNvPr>
          <p:cNvPicPr>
            <a:picLocks noGrp="1" noChangeAspect="1"/>
          </p:cNvPicPr>
          <p:nvPr>
            <p:ph sz="half" idx="1"/>
          </p:nvPr>
        </p:nvPicPr>
        <p:blipFill>
          <a:blip r:embed="rId3"/>
          <a:stretch>
            <a:fillRect/>
          </a:stretch>
        </p:blipFill>
        <p:spPr>
          <a:xfrm>
            <a:off x="7965559" y="943593"/>
            <a:ext cx="4226441" cy="2316715"/>
          </a:xfrm>
        </p:spPr>
      </p:pic>
    </p:spTree>
    <p:extLst>
      <p:ext uri="{BB962C8B-B14F-4D97-AF65-F5344CB8AC3E}">
        <p14:creationId xmlns:p14="http://schemas.microsoft.com/office/powerpoint/2010/main" val="89665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39789-231B-0304-92A4-BE07F30A6C01}"/>
              </a:ext>
            </a:extLst>
          </p:cNvPr>
          <p:cNvSpPr>
            <a:spLocks noGrp="1"/>
          </p:cNvSpPr>
          <p:nvPr>
            <p:ph type="body" sz="quarter" idx="10"/>
          </p:nvPr>
        </p:nvSpPr>
        <p:spPr>
          <a:xfrm>
            <a:off x="461963" y="930274"/>
            <a:ext cx="11521440" cy="5212080"/>
          </a:xfrm>
        </p:spPr>
        <p:txBody>
          <a:bodyPr/>
          <a:lstStyle/>
          <a:p>
            <a:r>
              <a:rPr lang="en-US" dirty="0"/>
              <a:t>Presentation Section 2: </a:t>
            </a:r>
          </a:p>
          <a:p>
            <a:r>
              <a:rPr lang="en-US" dirty="0"/>
              <a:t>Global Support Tube (GST)</a:t>
            </a:r>
          </a:p>
        </p:txBody>
      </p:sp>
    </p:spTree>
    <p:extLst>
      <p:ext uri="{BB962C8B-B14F-4D97-AF65-F5344CB8AC3E}">
        <p14:creationId xmlns:p14="http://schemas.microsoft.com/office/powerpoint/2010/main" val="413946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B94BE0-7317-B94D-8A7F-64DACD627154}"/>
              </a:ext>
            </a:extLst>
          </p:cNvPr>
          <p:cNvSpPr txBox="1">
            <a:spLocks/>
          </p:cNvSpPr>
          <p:nvPr/>
        </p:nvSpPr>
        <p:spPr>
          <a:xfrm>
            <a:off x="399144" y="861802"/>
            <a:ext cx="4778603" cy="5353759"/>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GST supports the 2 “outer” detector systems (</a:t>
            </a:r>
            <a:r>
              <a:rPr lang="en-US" sz="1800" dirty="0" err="1"/>
              <a:t>hpDIRC</a:t>
            </a:r>
            <a:r>
              <a:rPr lang="en-US" sz="1800" dirty="0"/>
              <a:t> &amp; </a:t>
            </a:r>
            <a:r>
              <a:rPr lang="en-US" sz="1800" dirty="0" err="1"/>
              <a:t>oMPGD</a:t>
            </a:r>
            <a:r>
              <a:rPr lang="en-US" sz="1800" dirty="0"/>
              <a:t>) and all inner detectors, all supported by the Global Support Tube</a:t>
            </a:r>
          </a:p>
          <a:p>
            <a:pPr lvl="1"/>
            <a:r>
              <a:rPr lang="en-US" sz="1600" dirty="0"/>
              <a:t>Total weight GST + inner and outer detectors + services: ~ 5600kg</a:t>
            </a:r>
          </a:p>
          <a:p>
            <a:pPr lvl="1"/>
            <a:r>
              <a:rPr lang="en-US" sz="1600" dirty="0"/>
              <a:t>For comparison: CMS is similar!</a:t>
            </a:r>
          </a:p>
          <a:p>
            <a:r>
              <a:rPr lang="en-US" sz="1800" dirty="0"/>
              <a:t>“Double-decker” sandwich structure with internal beams and I-beam cells</a:t>
            </a:r>
          </a:p>
          <a:p>
            <a:pPr lvl="1"/>
            <a:r>
              <a:rPr lang="en-US" sz="1400" dirty="0"/>
              <a:t>Made from honeycomb core and two face sheets on either side bonded to it + 5mm skin further out</a:t>
            </a:r>
          </a:p>
          <a:p>
            <a:pPr lvl="1"/>
            <a:r>
              <a:rPr lang="en-US" sz="1600" dirty="0"/>
              <a:t>2mm face sheets +6mm core</a:t>
            </a:r>
          </a:p>
          <a:p>
            <a:pPr lvl="1"/>
            <a:r>
              <a:rPr lang="en-US" sz="1600" dirty="0"/>
              <a:t>~425kg self weight</a:t>
            </a:r>
          </a:p>
          <a:p>
            <a:r>
              <a:rPr lang="en-US" sz="1800" dirty="0"/>
              <a:t>Two Inner detector support rails:</a:t>
            </a:r>
          </a:p>
          <a:p>
            <a:pPr lvl="1"/>
            <a:r>
              <a:rPr lang="en-US" sz="1600" dirty="0"/>
              <a:t>5.3m long (or 2.65m x 2); ~14x20mm cross section</a:t>
            </a:r>
          </a:p>
          <a:p>
            <a:pPr lvl="1"/>
            <a:r>
              <a:rPr lang="en-US" sz="1600" dirty="0"/>
              <a:t>Support ~</a:t>
            </a:r>
            <a:r>
              <a:rPr lang="en-US" sz="1600" b="1" dirty="0"/>
              <a:t>3100 kg</a:t>
            </a:r>
            <a:r>
              <a:rPr lang="en-US" sz="1600" dirty="0"/>
              <a:t> inner detectors</a:t>
            </a:r>
          </a:p>
        </p:txBody>
      </p:sp>
      <p:sp>
        <p:nvSpPr>
          <p:cNvPr id="7" name="Rectangle 6">
            <a:extLst>
              <a:ext uri="{FF2B5EF4-FFF2-40B4-BE49-F238E27FC236}">
                <a16:creationId xmlns:a16="http://schemas.microsoft.com/office/drawing/2014/main" id="{CFC16247-80BE-784E-AB9A-EC9864745126}"/>
              </a:ext>
            </a:extLst>
          </p:cNvPr>
          <p:cNvSpPr/>
          <p:nvPr/>
        </p:nvSpPr>
        <p:spPr>
          <a:xfrm>
            <a:off x="9953452" y="996850"/>
            <a:ext cx="2007745" cy="738664"/>
          </a:xfrm>
          <a:prstGeom prst="rect">
            <a:avLst/>
          </a:prstGeom>
          <a:ln>
            <a:solidFill>
              <a:schemeClr val="tx1"/>
            </a:solidFill>
          </a:ln>
        </p:spPr>
        <p:txBody>
          <a:bodyPr wrap="square">
            <a:spAutoFit/>
          </a:bodyPr>
          <a:lstStyle/>
          <a:p>
            <a:r>
              <a:rPr lang="en-US" sz="1400" u="sng" dirty="0">
                <a:solidFill>
                  <a:prstClr val="black"/>
                </a:solidFill>
                <a:latin typeface="Calibri" panose="020F0502020204030204"/>
              </a:rPr>
              <a:t>Face sheets: </a:t>
            </a:r>
          </a:p>
          <a:p>
            <a:r>
              <a:rPr lang="en-US" sz="1400" dirty="0">
                <a:solidFill>
                  <a:prstClr val="black"/>
                </a:solidFill>
                <a:latin typeface="Calibri" panose="020F0502020204030204"/>
              </a:rPr>
              <a:t>“Carbon Fiber Reinforced Polymer” or CFRP</a:t>
            </a:r>
          </a:p>
        </p:txBody>
      </p:sp>
      <p:sp>
        <p:nvSpPr>
          <p:cNvPr id="8" name="Title 1">
            <a:extLst>
              <a:ext uri="{FF2B5EF4-FFF2-40B4-BE49-F238E27FC236}">
                <a16:creationId xmlns:a16="http://schemas.microsoft.com/office/drawing/2014/main" id="{2FB91CAA-F630-434D-AA69-C21C6F19AB7D}"/>
              </a:ext>
            </a:extLst>
          </p:cNvPr>
          <p:cNvSpPr txBox="1">
            <a:spLocks/>
          </p:cNvSpPr>
          <p:nvPr/>
        </p:nvSpPr>
        <p:spPr>
          <a:xfrm>
            <a:off x="461963" y="-16778"/>
            <a:ext cx="11499234" cy="40267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dirty="0"/>
              <a:t>Global Support Structure (GST)</a:t>
            </a:r>
          </a:p>
        </p:txBody>
      </p:sp>
      <p:pic>
        <p:nvPicPr>
          <p:cNvPr id="9" name="Picture 8">
            <a:extLst>
              <a:ext uri="{FF2B5EF4-FFF2-40B4-BE49-F238E27FC236}">
                <a16:creationId xmlns:a16="http://schemas.microsoft.com/office/drawing/2014/main" id="{158C20D7-6E5F-0943-9314-B7F2D903E861}"/>
              </a:ext>
            </a:extLst>
          </p:cNvPr>
          <p:cNvPicPr>
            <a:picLocks noChangeAspect="1"/>
          </p:cNvPicPr>
          <p:nvPr/>
        </p:nvPicPr>
        <p:blipFill>
          <a:blip r:embed="rId3"/>
          <a:stretch>
            <a:fillRect/>
          </a:stretch>
        </p:blipFill>
        <p:spPr>
          <a:xfrm>
            <a:off x="5646501" y="1013728"/>
            <a:ext cx="4648200" cy="723900"/>
          </a:xfrm>
          <a:prstGeom prst="rect">
            <a:avLst/>
          </a:prstGeom>
        </p:spPr>
      </p:pic>
      <p:sp>
        <p:nvSpPr>
          <p:cNvPr id="14" name="Rectangle 13">
            <a:extLst>
              <a:ext uri="{FF2B5EF4-FFF2-40B4-BE49-F238E27FC236}">
                <a16:creationId xmlns:a16="http://schemas.microsoft.com/office/drawing/2014/main" id="{E571BFE0-CD23-6E42-997F-D0961AAF14EE}"/>
              </a:ext>
            </a:extLst>
          </p:cNvPr>
          <p:cNvSpPr/>
          <p:nvPr/>
        </p:nvSpPr>
        <p:spPr>
          <a:xfrm>
            <a:off x="5583622" y="1752857"/>
            <a:ext cx="3046197" cy="1631216"/>
          </a:xfrm>
          <a:prstGeom prst="rect">
            <a:avLst/>
          </a:prstGeom>
        </p:spPr>
        <p:txBody>
          <a:bodyPr wrap="square">
            <a:spAutoFit/>
          </a:bodyPr>
          <a:lstStyle/>
          <a:p>
            <a:r>
              <a:rPr lang="en-US" sz="1600" u="sng" dirty="0"/>
              <a:t>Dimensions:</a:t>
            </a:r>
          </a:p>
          <a:p>
            <a:pPr marL="285750" indent="-285750">
              <a:buFont typeface="Arial" panose="020B0604020202020204" pitchFamily="34" charset="0"/>
              <a:buChar char="•"/>
            </a:pPr>
            <a:r>
              <a:rPr lang="en-US" sz="1400" dirty="0"/>
              <a:t>Structure is 5050 mm long; with the outer being shorter 4600 mm </a:t>
            </a:r>
          </a:p>
          <a:p>
            <a:pPr marL="285750" indent="-285750">
              <a:buFont typeface="Arial" panose="020B0604020202020204" pitchFamily="34" charset="0"/>
              <a:buChar char="•"/>
            </a:pPr>
            <a:r>
              <a:rPr lang="en-US" sz="1400" dirty="0"/>
              <a:t>Sandwich tube: 1430mm ID, 1450mm OD</a:t>
            </a:r>
          </a:p>
          <a:p>
            <a:pPr marL="285750" indent="-285750">
              <a:buFont typeface="Arial" panose="020B0604020202020204" pitchFamily="34" charset="0"/>
              <a:buChar char="•"/>
            </a:pPr>
            <a:r>
              <a:rPr lang="en-US" sz="1400" dirty="0"/>
              <a:t>Outer tube: 5mm skin between 1610mm and 1620mm</a:t>
            </a:r>
          </a:p>
        </p:txBody>
      </p:sp>
      <p:grpSp>
        <p:nvGrpSpPr>
          <p:cNvPr id="17" name="Group 16">
            <a:extLst>
              <a:ext uri="{FF2B5EF4-FFF2-40B4-BE49-F238E27FC236}">
                <a16:creationId xmlns:a16="http://schemas.microsoft.com/office/drawing/2014/main" id="{5E4FF87D-A37A-0049-A69B-3253AACFDEF8}"/>
              </a:ext>
            </a:extLst>
          </p:cNvPr>
          <p:cNvGrpSpPr/>
          <p:nvPr/>
        </p:nvGrpSpPr>
        <p:grpSpPr>
          <a:xfrm>
            <a:off x="6211580" y="3611845"/>
            <a:ext cx="2655017" cy="2232428"/>
            <a:chOff x="5539213" y="3612775"/>
            <a:chExt cx="2174709" cy="1909480"/>
          </a:xfrm>
        </p:grpSpPr>
        <p:pic>
          <p:nvPicPr>
            <p:cNvPr id="15" name="Content Placeholder 6">
              <a:extLst>
                <a:ext uri="{FF2B5EF4-FFF2-40B4-BE49-F238E27FC236}">
                  <a16:creationId xmlns:a16="http://schemas.microsoft.com/office/drawing/2014/main" id="{4D74F32E-DABA-9C43-BFF2-6A4F710D16B7}"/>
                </a:ext>
              </a:extLst>
            </p:cNvPr>
            <p:cNvPicPr>
              <a:picLocks noChangeAspect="1"/>
            </p:cNvPicPr>
            <p:nvPr/>
          </p:nvPicPr>
          <p:blipFill rotWithShape="1">
            <a:blip r:embed="rId4"/>
            <a:srcRect l="46664" b="51207"/>
            <a:stretch/>
          </p:blipFill>
          <p:spPr>
            <a:xfrm rot="16200000">
              <a:off x="5553618" y="3598370"/>
              <a:ext cx="1315924" cy="1344734"/>
            </a:xfrm>
            <a:prstGeom prst="rect">
              <a:avLst/>
            </a:prstGeom>
          </p:spPr>
        </p:pic>
        <p:sp>
          <p:nvSpPr>
            <p:cNvPr id="16" name="Oval 15">
              <a:extLst>
                <a:ext uri="{FF2B5EF4-FFF2-40B4-BE49-F238E27FC236}">
                  <a16:creationId xmlns:a16="http://schemas.microsoft.com/office/drawing/2014/main" id="{1A02B00D-9FC3-4A4C-9743-062DCDE9FCF4}"/>
                </a:ext>
              </a:extLst>
            </p:cNvPr>
            <p:cNvSpPr/>
            <p:nvPr/>
          </p:nvSpPr>
          <p:spPr>
            <a:xfrm>
              <a:off x="5976130" y="4028958"/>
              <a:ext cx="1737792" cy="1493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Content Placeholder 6">
            <a:extLst>
              <a:ext uri="{FF2B5EF4-FFF2-40B4-BE49-F238E27FC236}">
                <a16:creationId xmlns:a16="http://schemas.microsoft.com/office/drawing/2014/main" id="{9232042A-E1DD-934D-A4F5-7751CDA64F6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59837" y="2432234"/>
            <a:ext cx="5021567" cy="3783327"/>
          </a:xfrm>
          <a:prstGeom prst="rect">
            <a:avLst/>
          </a:prstGeom>
        </p:spPr>
      </p:pic>
      <p:cxnSp>
        <p:nvCxnSpPr>
          <p:cNvPr id="19" name="Straight Arrow Connector 18">
            <a:extLst>
              <a:ext uri="{FF2B5EF4-FFF2-40B4-BE49-F238E27FC236}">
                <a16:creationId xmlns:a16="http://schemas.microsoft.com/office/drawing/2014/main" id="{C139F5F8-BC1D-8E40-8BC9-E052B0BDC9D5}"/>
              </a:ext>
            </a:extLst>
          </p:cNvPr>
          <p:cNvCxnSpPr/>
          <p:nvPr/>
        </p:nvCxnSpPr>
        <p:spPr>
          <a:xfrm>
            <a:off x="4849402" y="3133618"/>
            <a:ext cx="1362178" cy="1200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B18DFE4F-0E05-E54A-BE03-93FD11093DA0}"/>
              </a:ext>
            </a:extLst>
          </p:cNvPr>
          <p:cNvSpPr/>
          <p:nvPr/>
        </p:nvSpPr>
        <p:spPr>
          <a:xfrm>
            <a:off x="10294701" y="415284"/>
            <a:ext cx="1687761"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 6</a:t>
            </a:r>
          </a:p>
        </p:txBody>
      </p:sp>
    </p:spTree>
    <p:extLst>
      <p:ext uri="{BB962C8B-B14F-4D97-AF65-F5344CB8AC3E}">
        <p14:creationId xmlns:p14="http://schemas.microsoft.com/office/powerpoint/2010/main" val="1295101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8">
            <a:extLst>
              <a:ext uri="{FF2B5EF4-FFF2-40B4-BE49-F238E27FC236}">
                <a16:creationId xmlns:a16="http://schemas.microsoft.com/office/drawing/2014/main" id="{12F05476-9718-FA47-A2C8-EA18D2C3875C}"/>
              </a:ext>
            </a:extLst>
          </p:cNvPr>
          <p:cNvPicPr>
            <a:picLocks noChangeAspect="1"/>
          </p:cNvPicPr>
          <p:nvPr/>
        </p:nvPicPr>
        <p:blipFill>
          <a:blip r:embed="rId3"/>
          <a:stretch>
            <a:fillRect/>
          </a:stretch>
        </p:blipFill>
        <p:spPr>
          <a:xfrm>
            <a:off x="8542010" y="3848165"/>
            <a:ext cx="3399617" cy="2385445"/>
          </a:xfrm>
          <a:prstGeom prst="rect">
            <a:avLst/>
          </a:prstGeom>
        </p:spPr>
      </p:pic>
      <p:pic>
        <p:nvPicPr>
          <p:cNvPr id="12" name="Content Placeholder 8">
            <a:extLst>
              <a:ext uri="{FF2B5EF4-FFF2-40B4-BE49-F238E27FC236}">
                <a16:creationId xmlns:a16="http://schemas.microsoft.com/office/drawing/2014/main" id="{1DCD6553-7138-1240-AFF1-819A80F65B0C}"/>
              </a:ext>
            </a:extLst>
          </p:cNvPr>
          <p:cNvPicPr>
            <a:picLocks noChangeAspect="1"/>
          </p:cNvPicPr>
          <p:nvPr/>
        </p:nvPicPr>
        <p:blipFill>
          <a:blip r:embed="rId4"/>
          <a:stretch>
            <a:fillRect/>
          </a:stretch>
        </p:blipFill>
        <p:spPr>
          <a:xfrm rot="1616357">
            <a:off x="865470" y="2145805"/>
            <a:ext cx="4034232" cy="3269784"/>
          </a:xfrm>
          <a:prstGeom prst="rect">
            <a:avLst/>
          </a:prstGeom>
        </p:spPr>
      </p:pic>
      <p:sp>
        <p:nvSpPr>
          <p:cNvPr id="5" name="Title 4">
            <a:extLst>
              <a:ext uri="{FF2B5EF4-FFF2-40B4-BE49-F238E27FC236}">
                <a16:creationId xmlns:a16="http://schemas.microsoft.com/office/drawing/2014/main" id="{8608B72D-9344-D855-5B49-AB8AAE40E4E2}"/>
              </a:ext>
            </a:extLst>
          </p:cNvPr>
          <p:cNvSpPr>
            <a:spLocks noGrp="1"/>
          </p:cNvSpPr>
          <p:nvPr>
            <p:ph type="title"/>
          </p:nvPr>
        </p:nvSpPr>
        <p:spPr/>
        <p:txBody>
          <a:bodyPr>
            <a:normAutofit fontScale="90000"/>
          </a:bodyPr>
          <a:lstStyle/>
          <a:p>
            <a:r>
              <a:rPr lang="en-US" dirty="0"/>
              <a:t>GST – internal rip structure</a:t>
            </a:r>
          </a:p>
        </p:txBody>
      </p:sp>
      <p:pic>
        <p:nvPicPr>
          <p:cNvPr id="7" name="Content Placeholder 8">
            <a:extLst>
              <a:ext uri="{FF2B5EF4-FFF2-40B4-BE49-F238E27FC236}">
                <a16:creationId xmlns:a16="http://schemas.microsoft.com/office/drawing/2014/main" id="{DE921DBE-7B64-1C4F-A703-64F06D73201D}"/>
              </a:ext>
            </a:extLst>
          </p:cNvPr>
          <p:cNvPicPr>
            <a:picLocks noChangeAspect="1"/>
          </p:cNvPicPr>
          <p:nvPr/>
        </p:nvPicPr>
        <p:blipFill>
          <a:blip r:embed="rId5"/>
          <a:stretch>
            <a:fillRect/>
          </a:stretch>
        </p:blipFill>
        <p:spPr>
          <a:xfrm>
            <a:off x="8963054" y="942975"/>
            <a:ext cx="2978573" cy="2279196"/>
          </a:xfrm>
          <a:prstGeom prst="rect">
            <a:avLst/>
          </a:prstGeom>
        </p:spPr>
      </p:pic>
      <p:pic>
        <p:nvPicPr>
          <p:cNvPr id="9" name="Content Placeholder 6">
            <a:extLst>
              <a:ext uri="{FF2B5EF4-FFF2-40B4-BE49-F238E27FC236}">
                <a16:creationId xmlns:a16="http://schemas.microsoft.com/office/drawing/2014/main" id="{D4DF6324-0328-A146-A587-06A38E43175D}"/>
              </a:ext>
            </a:extLst>
          </p:cNvPr>
          <p:cNvPicPr>
            <a:picLocks noChangeAspect="1"/>
          </p:cNvPicPr>
          <p:nvPr/>
        </p:nvPicPr>
        <p:blipFill rotWithShape="1">
          <a:blip r:embed="rId6"/>
          <a:srcRect l="1" t="-1" r="6898" b="504"/>
          <a:stretch/>
        </p:blipFill>
        <p:spPr>
          <a:xfrm>
            <a:off x="6377505" y="3319159"/>
            <a:ext cx="3165117" cy="2304824"/>
          </a:xfrm>
          <a:prstGeom prst="snip2DiagRect">
            <a:avLst>
              <a:gd name="adj1" fmla="val 50000"/>
              <a:gd name="adj2" fmla="val 10055"/>
            </a:avLst>
          </a:prstGeom>
        </p:spPr>
      </p:pic>
      <p:pic>
        <p:nvPicPr>
          <p:cNvPr id="11" name="Content Placeholder 6">
            <a:extLst>
              <a:ext uri="{FF2B5EF4-FFF2-40B4-BE49-F238E27FC236}">
                <a16:creationId xmlns:a16="http://schemas.microsoft.com/office/drawing/2014/main" id="{DE709671-AC9D-4E42-9951-BB6C2E400B62}"/>
              </a:ext>
            </a:extLst>
          </p:cNvPr>
          <p:cNvPicPr>
            <a:picLocks noChangeAspect="1"/>
          </p:cNvPicPr>
          <p:nvPr/>
        </p:nvPicPr>
        <p:blipFill>
          <a:blip r:embed="rId7"/>
          <a:stretch>
            <a:fillRect/>
          </a:stretch>
        </p:blipFill>
        <p:spPr>
          <a:xfrm>
            <a:off x="6529813" y="1104895"/>
            <a:ext cx="2905888" cy="2172487"/>
          </a:xfrm>
          <a:prstGeom prst="rect">
            <a:avLst/>
          </a:prstGeom>
        </p:spPr>
      </p:pic>
      <p:pic>
        <p:nvPicPr>
          <p:cNvPr id="14" name="Content Placeholder 8">
            <a:extLst>
              <a:ext uri="{FF2B5EF4-FFF2-40B4-BE49-F238E27FC236}">
                <a16:creationId xmlns:a16="http://schemas.microsoft.com/office/drawing/2014/main" id="{A541B012-70AD-654B-AA69-898670DF693F}"/>
              </a:ext>
            </a:extLst>
          </p:cNvPr>
          <p:cNvPicPr>
            <a:picLocks noChangeAspect="1"/>
          </p:cNvPicPr>
          <p:nvPr/>
        </p:nvPicPr>
        <p:blipFill>
          <a:blip r:embed="rId8"/>
          <a:stretch>
            <a:fillRect/>
          </a:stretch>
        </p:blipFill>
        <p:spPr>
          <a:xfrm>
            <a:off x="5298095" y="2887713"/>
            <a:ext cx="1643041" cy="1385811"/>
          </a:xfrm>
          <a:prstGeom prst="rect">
            <a:avLst/>
          </a:prstGeom>
        </p:spPr>
      </p:pic>
      <p:sp>
        <p:nvSpPr>
          <p:cNvPr id="15" name="Rectangle: Rounded Corners 3">
            <a:extLst>
              <a:ext uri="{FF2B5EF4-FFF2-40B4-BE49-F238E27FC236}">
                <a16:creationId xmlns:a16="http://schemas.microsoft.com/office/drawing/2014/main" id="{D795F382-6D4D-3747-8794-BD7DD1086D57}"/>
              </a:ext>
            </a:extLst>
          </p:cNvPr>
          <p:cNvSpPr/>
          <p:nvPr/>
        </p:nvSpPr>
        <p:spPr>
          <a:xfrm>
            <a:off x="10294701" y="415284"/>
            <a:ext cx="1687761"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 6</a:t>
            </a:r>
          </a:p>
        </p:txBody>
      </p:sp>
      <p:sp>
        <p:nvSpPr>
          <p:cNvPr id="2" name="Content Placeholder 1">
            <a:extLst>
              <a:ext uri="{FF2B5EF4-FFF2-40B4-BE49-F238E27FC236}">
                <a16:creationId xmlns:a16="http://schemas.microsoft.com/office/drawing/2014/main" id="{B45C2D22-4569-6B4B-9A2A-09AF92FB77D1}"/>
              </a:ext>
            </a:extLst>
          </p:cNvPr>
          <p:cNvSpPr>
            <a:spLocks noGrp="1"/>
          </p:cNvSpPr>
          <p:nvPr>
            <p:ph idx="1"/>
          </p:nvPr>
        </p:nvSpPr>
        <p:spPr>
          <a:xfrm>
            <a:off x="838201" y="942975"/>
            <a:ext cx="5943599" cy="5794708"/>
          </a:xfrm>
        </p:spPr>
        <p:txBody>
          <a:bodyPr>
            <a:normAutofit/>
          </a:bodyPr>
          <a:lstStyle/>
          <a:p>
            <a:pPr>
              <a:buFont typeface="Arial" panose="020B0604020202020204" pitchFamily="34" charset="0"/>
              <a:buChar char="•"/>
            </a:pPr>
            <a:r>
              <a:rPr lang="en-US" dirty="0"/>
              <a:t>Internal rip structure to stiffen GST as needed to support &gt;5t</a:t>
            </a:r>
          </a:p>
          <a:p>
            <a:pPr>
              <a:buFont typeface="Arial" panose="020B0604020202020204" pitchFamily="34" charset="0"/>
              <a:buChar char="•"/>
            </a:pPr>
            <a:r>
              <a:rPr lang="en-US" dirty="0"/>
              <a:t>End rings to provide support for GST bracket and to distribute load, more rings in </a:t>
            </a:r>
            <a:r>
              <a:rPr lang="en-US" dirty="0" err="1"/>
              <a:t>EEEMCal</a:t>
            </a:r>
            <a:r>
              <a:rPr lang="en-US" dirty="0"/>
              <a:t> area</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GST support rails for PST feet</a:t>
            </a:r>
          </a:p>
          <a:p>
            <a:pPr>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2F25879B-E03B-E443-9577-BD0D32002DE3}"/>
              </a:ext>
            </a:extLst>
          </p:cNvPr>
          <p:cNvSpPr txBox="1"/>
          <p:nvPr/>
        </p:nvSpPr>
        <p:spPr>
          <a:xfrm>
            <a:off x="957436" y="4677343"/>
            <a:ext cx="1808508" cy="523220"/>
          </a:xfrm>
          <a:prstGeom prst="rect">
            <a:avLst/>
          </a:prstGeom>
          <a:noFill/>
        </p:spPr>
        <p:txBody>
          <a:bodyPr wrap="none" rtlCol="0">
            <a:spAutoFit/>
          </a:bodyPr>
          <a:lstStyle/>
          <a:p>
            <a:r>
              <a:rPr lang="en-US" sz="1400" dirty="0"/>
              <a:t>Electron direction </a:t>
            </a:r>
          </a:p>
          <a:p>
            <a:r>
              <a:rPr lang="en-US" sz="1400" dirty="0"/>
              <a:t>(</a:t>
            </a:r>
            <a:r>
              <a:rPr lang="en-US" sz="1400" dirty="0" err="1"/>
              <a:t>EEEMCal</a:t>
            </a:r>
            <a:r>
              <a:rPr lang="en-US" sz="1400" dirty="0"/>
              <a:t> direction)</a:t>
            </a:r>
          </a:p>
        </p:txBody>
      </p:sp>
      <p:pic>
        <p:nvPicPr>
          <p:cNvPr id="16" name="Picture 15">
            <a:extLst>
              <a:ext uri="{FF2B5EF4-FFF2-40B4-BE49-F238E27FC236}">
                <a16:creationId xmlns:a16="http://schemas.microsoft.com/office/drawing/2014/main" id="{E53DC0AD-4C3C-6F4D-8078-0A663B7E7619}"/>
              </a:ext>
            </a:extLst>
          </p:cNvPr>
          <p:cNvPicPr>
            <a:picLocks noChangeAspect="1"/>
          </p:cNvPicPr>
          <p:nvPr/>
        </p:nvPicPr>
        <p:blipFill rotWithShape="1">
          <a:blip r:embed="rId9"/>
          <a:srcRect l="17278" t="33975" r="38341" b="28303"/>
          <a:stretch/>
        </p:blipFill>
        <p:spPr>
          <a:xfrm>
            <a:off x="3599023" y="5040887"/>
            <a:ext cx="1359700" cy="583096"/>
          </a:xfrm>
          <a:prstGeom prst="rect">
            <a:avLst/>
          </a:prstGeom>
        </p:spPr>
      </p:pic>
      <p:cxnSp>
        <p:nvCxnSpPr>
          <p:cNvPr id="17" name="Straight Arrow Connector 16">
            <a:extLst>
              <a:ext uri="{FF2B5EF4-FFF2-40B4-BE49-F238E27FC236}">
                <a16:creationId xmlns:a16="http://schemas.microsoft.com/office/drawing/2014/main" id="{31D203CA-6FD3-194B-B93D-7842CE9247A5}"/>
              </a:ext>
            </a:extLst>
          </p:cNvPr>
          <p:cNvCxnSpPr/>
          <p:nvPr/>
        </p:nvCxnSpPr>
        <p:spPr>
          <a:xfrm flipV="1">
            <a:off x="2438400" y="5332435"/>
            <a:ext cx="1840473" cy="413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4BAC017-A5EC-AA41-9584-6E13B5C9C52D}"/>
              </a:ext>
            </a:extLst>
          </p:cNvPr>
          <p:cNvSpPr/>
          <p:nvPr/>
        </p:nvSpPr>
        <p:spPr>
          <a:xfrm>
            <a:off x="4639529" y="5268713"/>
            <a:ext cx="1737976" cy="461665"/>
          </a:xfrm>
          <a:prstGeom prst="rect">
            <a:avLst/>
          </a:prstGeom>
        </p:spPr>
        <p:txBody>
          <a:bodyPr wrap="none">
            <a:spAutoFit/>
          </a:bodyPr>
          <a:lstStyle/>
          <a:p>
            <a:r>
              <a:rPr lang="en-US" sz="1200" dirty="0"/>
              <a:t>Massive CFRP</a:t>
            </a:r>
          </a:p>
          <a:p>
            <a:r>
              <a:rPr lang="en-US" sz="1200" dirty="0"/>
              <a:t>20 x 14mm, full length</a:t>
            </a:r>
          </a:p>
        </p:txBody>
      </p:sp>
    </p:spTree>
    <p:extLst>
      <p:ext uri="{BB962C8B-B14F-4D97-AF65-F5344CB8AC3E}">
        <p14:creationId xmlns:p14="http://schemas.microsoft.com/office/powerpoint/2010/main" val="8871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36A71-47A2-3A96-D575-843A52F09180}"/>
              </a:ext>
            </a:extLst>
          </p:cNvPr>
          <p:cNvSpPr>
            <a:spLocks noGrp="1"/>
          </p:cNvSpPr>
          <p:nvPr>
            <p:ph sz="half" idx="2"/>
          </p:nvPr>
        </p:nvSpPr>
        <p:spPr>
          <a:xfrm>
            <a:off x="6172200" y="830179"/>
            <a:ext cx="5465618" cy="2513431"/>
          </a:xfrm>
        </p:spPr>
        <p:txBody>
          <a:bodyPr>
            <a:normAutofit fontScale="70000" lnSpcReduction="20000"/>
          </a:bodyPr>
          <a:lstStyle/>
          <a:p>
            <a:pPr>
              <a:lnSpc>
                <a:spcPct val="120000"/>
              </a:lnSpc>
              <a:spcBef>
                <a:spcPts val="0"/>
              </a:spcBef>
              <a:spcAft>
                <a:spcPts val="0"/>
              </a:spcAft>
              <a:buFont typeface="Arial" panose="020B0604020202020204" pitchFamily="34" charset="0"/>
              <a:buChar char="•"/>
            </a:pPr>
            <a:r>
              <a:rPr lang="en-US" dirty="0"/>
              <a:t>Envelope inner radius is 715 to 725mm </a:t>
            </a:r>
          </a:p>
          <a:p>
            <a:pPr>
              <a:lnSpc>
                <a:spcPct val="120000"/>
              </a:lnSpc>
              <a:spcBef>
                <a:spcPts val="0"/>
              </a:spcBef>
              <a:spcAft>
                <a:spcPts val="0"/>
              </a:spcAft>
              <a:buFont typeface="Arial" panose="020B0604020202020204" pitchFamily="34" charset="0"/>
              <a:buChar char="•"/>
            </a:pPr>
            <a:r>
              <a:rPr lang="en-US" dirty="0"/>
              <a:t>Inner installation clearance is 710 to 715 mm</a:t>
            </a:r>
          </a:p>
          <a:p>
            <a:pPr>
              <a:lnSpc>
                <a:spcPct val="120000"/>
              </a:lnSpc>
              <a:spcBef>
                <a:spcPts val="0"/>
              </a:spcBef>
              <a:spcAft>
                <a:spcPts val="0"/>
              </a:spcAft>
              <a:buFont typeface="Arial" panose="020B0604020202020204" pitchFamily="34" charset="0"/>
              <a:buChar char="•"/>
            </a:pPr>
            <a:r>
              <a:rPr lang="en-US" dirty="0"/>
              <a:t>Inner cylinder (sandwich) is z= -1900 mm to +3125mm</a:t>
            </a:r>
          </a:p>
          <a:p>
            <a:pPr>
              <a:lnSpc>
                <a:spcPct val="120000"/>
              </a:lnSpc>
              <a:spcBef>
                <a:spcPts val="0"/>
              </a:spcBef>
              <a:spcAft>
                <a:spcPts val="0"/>
              </a:spcAft>
              <a:buFont typeface="Arial" panose="020B0604020202020204" pitchFamily="34" charset="0"/>
              <a:buChar char="•"/>
            </a:pPr>
            <a:r>
              <a:rPr lang="en-US" dirty="0"/>
              <a:t>Envelope outer radius = 805 to 810 mm </a:t>
            </a:r>
          </a:p>
          <a:p>
            <a:pPr>
              <a:lnSpc>
                <a:spcPct val="120000"/>
              </a:lnSpc>
              <a:spcBef>
                <a:spcPts val="0"/>
              </a:spcBef>
              <a:spcAft>
                <a:spcPts val="0"/>
              </a:spcAft>
              <a:buFont typeface="Arial" panose="020B0604020202020204" pitchFamily="34" charset="0"/>
              <a:buChar char="•"/>
            </a:pPr>
            <a:r>
              <a:rPr lang="en-US" dirty="0"/>
              <a:t>Outer installation clearance = 810 to 820 mm</a:t>
            </a:r>
            <a:r>
              <a:rPr lang="en-US" dirty="0">
                <a:solidFill>
                  <a:srgbClr val="FF0000"/>
                </a:solidFill>
              </a:rPr>
              <a:t> </a:t>
            </a:r>
            <a:r>
              <a:rPr lang="en-US" dirty="0"/>
              <a:t>(this is the clearance between GST and the barrel </a:t>
            </a:r>
            <a:r>
              <a:rPr lang="en-US" dirty="0" err="1"/>
              <a:t>EMcal</a:t>
            </a:r>
            <a:r>
              <a:rPr lang="en-US" dirty="0"/>
              <a:t> (BIC)</a:t>
            </a:r>
          </a:p>
          <a:p>
            <a:pPr>
              <a:lnSpc>
                <a:spcPct val="120000"/>
              </a:lnSpc>
              <a:spcBef>
                <a:spcPts val="0"/>
              </a:spcBef>
              <a:spcAft>
                <a:spcPts val="0"/>
              </a:spcAft>
            </a:pPr>
            <a:r>
              <a:rPr lang="en-US" dirty="0"/>
              <a:t>Outer Cylinder (CFRP) z= -1900 to +2700 mm</a:t>
            </a:r>
          </a:p>
          <a:p>
            <a:pPr marL="0" indent="0">
              <a:lnSpc>
                <a:spcPct val="120000"/>
              </a:lnSpc>
              <a:spcBef>
                <a:spcPts val="0"/>
              </a:spcBef>
              <a:spcAft>
                <a:spcPts val="0"/>
              </a:spcAft>
              <a:buNone/>
            </a:pPr>
            <a:endParaRPr lang="en-US" dirty="0"/>
          </a:p>
        </p:txBody>
      </p:sp>
      <p:sp>
        <p:nvSpPr>
          <p:cNvPr id="5" name="Title 4">
            <a:extLst>
              <a:ext uri="{FF2B5EF4-FFF2-40B4-BE49-F238E27FC236}">
                <a16:creationId xmlns:a16="http://schemas.microsoft.com/office/drawing/2014/main" id="{C1346B8B-CA5A-0CCA-5457-7803B78E827D}"/>
              </a:ext>
            </a:extLst>
          </p:cNvPr>
          <p:cNvSpPr>
            <a:spLocks noGrp="1"/>
          </p:cNvSpPr>
          <p:nvPr>
            <p:ph type="title"/>
          </p:nvPr>
        </p:nvSpPr>
        <p:spPr/>
        <p:txBody>
          <a:bodyPr>
            <a:normAutofit fontScale="90000"/>
          </a:bodyPr>
          <a:lstStyle/>
          <a:p>
            <a:r>
              <a:rPr lang="en-US" dirty="0"/>
              <a:t>GST tolerances/constraints and mount points</a:t>
            </a: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0A3FDCB7-5B80-B541-B148-4204EAB1B849}"/>
                  </a:ext>
                </a:extLst>
              </p:cNvPr>
              <p:cNvSpPr>
                <a:spLocks noGrp="1"/>
              </p:cNvSpPr>
              <p:nvPr>
                <p:ph sz="half" idx="1"/>
              </p:nvPr>
            </p:nvSpPr>
            <p:spPr>
              <a:xfrm>
                <a:off x="391886" y="830179"/>
                <a:ext cx="5627914" cy="5418221"/>
              </a:xfrm>
            </p:spPr>
            <p:txBody>
              <a:bodyPr/>
              <a:lstStyle/>
              <a:p>
                <a:pPr>
                  <a:spcBef>
                    <a:spcPts val="0"/>
                  </a:spcBef>
                  <a:spcAft>
                    <a:spcPts val="0"/>
                  </a:spcAft>
                </a:pPr>
                <a:r>
                  <a:rPr lang="en-US" dirty="0"/>
                  <a:t>Variety of support rails are provided by GST to support </a:t>
                </a:r>
              </a:p>
              <a:p>
                <a:pPr lvl="1">
                  <a:spcBef>
                    <a:spcPts val="0"/>
                  </a:spcBef>
                  <a:spcAft>
                    <a:spcPts val="0"/>
                  </a:spcAft>
                </a:pPr>
                <a:r>
                  <a:rPr lang="en-US" dirty="0"/>
                  <a:t>PST feet</a:t>
                </a:r>
              </a:p>
              <a:p>
                <a:pPr lvl="1">
                  <a:spcBef>
                    <a:spcPts val="0"/>
                  </a:spcBef>
                  <a:spcAft>
                    <a:spcPts val="0"/>
                  </a:spcAft>
                </a:pPr>
                <a:r>
                  <a:rPr lang="en-US" dirty="0"/>
                  <a:t>Mountpoints for </a:t>
                </a:r>
                <a:r>
                  <a:rPr lang="en-US" dirty="0" err="1"/>
                  <a:t>pfRICH</a:t>
                </a:r>
                <a:r>
                  <a:rPr lang="en-US" dirty="0"/>
                  <a:t>, EEEMCAL</a:t>
                </a:r>
              </a:p>
              <a:p>
                <a:pPr lvl="1">
                  <a:spcBef>
                    <a:spcPts val="0"/>
                  </a:spcBef>
                  <a:spcAft>
                    <a:spcPts val="0"/>
                  </a:spcAft>
                </a:pPr>
                <a:r>
                  <a:rPr lang="en-US" dirty="0"/>
                  <a:t>GST itself is mounted to HCAL and EMC</a:t>
                </a:r>
              </a:p>
              <a:p>
                <a:pPr lvl="1">
                  <a:spcBef>
                    <a:spcPts val="0"/>
                  </a:spcBef>
                  <a:spcAft>
                    <a:spcPts val="0"/>
                  </a:spcAft>
                </a:pPr>
                <a:r>
                  <a:rPr lang="en-US" dirty="0"/>
                  <a:t>End rings (50mm massive CRRP) to distribute load of “brackets” for GST support </a:t>
                </a:r>
              </a:p>
              <a:p>
                <a:pPr>
                  <a:spcBef>
                    <a:spcPts val="0"/>
                  </a:spcBef>
                  <a:spcAft>
                    <a:spcPts val="0"/>
                  </a:spcAft>
                </a:pPr>
                <a:r>
                  <a:rPr lang="en-US" dirty="0"/>
                  <a:t>Adjustability of PST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3</m:t>
                    </m:r>
                  </m:oMath>
                </a14:m>
                <a:r>
                  <a:rPr lang="en-US" dirty="0"/>
                  <a:t>mm and of GST </a:t>
                </a:r>
                <a14:m>
                  <m:oMath xmlns:m="http://schemas.openxmlformats.org/officeDocument/2006/math">
                    <m:r>
                      <a:rPr lang="en-US" i="1">
                        <a:latin typeface="Cambria Math" panose="02040503050406030204" pitchFamily="18" charset="0"/>
                      </a:rPr>
                      <m:t>±</m:t>
                    </m:r>
                  </m:oMath>
                </a14:m>
                <a:r>
                  <a:rPr lang="en-US" dirty="0"/>
                  <a:t>10mm</a:t>
                </a:r>
              </a:p>
            </p:txBody>
          </p:sp>
        </mc:Choice>
        <mc:Fallback xmlns="">
          <p:sp>
            <p:nvSpPr>
              <p:cNvPr id="18" name="Content Placeholder 17">
                <a:extLst>
                  <a:ext uri="{FF2B5EF4-FFF2-40B4-BE49-F238E27FC236}">
                    <a16:creationId xmlns:a16="http://schemas.microsoft.com/office/drawing/2014/main" id="{0A3FDCB7-5B80-B541-B148-4204EAB1B849}"/>
                  </a:ext>
                </a:extLst>
              </p:cNvPr>
              <p:cNvSpPr>
                <a:spLocks noGrp="1" noRot="1" noChangeAspect="1" noMove="1" noResize="1" noEditPoints="1" noAdjustHandles="1" noChangeArrowheads="1" noChangeShapeType="1" noTextEdit="1"/>
              </p:cNvSpPr>
              <p:nvPr>
                <p:ph sz="half" idx="1"/>
              </p:nvPr>
            </p:nvSpPr>
            <p:spPr>
              <a:xfrm>
                <a:off x="391886" y="830179"/>
                <a:ext cx="5627914" cy="5418221"/>
              </a:xfrm>
              <a:blipFill>
                <a:blip r:embed="rId5"/>
                <a:stretch>
                  <a:fillRect l="-1351" t="-701"/>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520EBD77-43D7-0745-8303-1CE1568EA7C4}"/>
              </a:ext>
            </a:extLst>
          </p:cNvPr>
          <p:cNvPicPr>
            <a:picLocks noChangeAspect="1"/>
          </p:cNvPicPr>
          <p:nvPr/>
        </p:nvPicPr>
        <p:blipFill>
          <a:blip r:embed="rId6"/>
          <a:stretch>
            <a:fillRect/>
          </a:stretch>
        </p:blipFill>
        <p:spPr>
          <a:xfrm>
            <a:off x="6172200" y="2982877"/>
            <a:ext cx="5144558" cy="3142921"/>
          </a:xfrm>
          <a:prstGeom prst="rect">
            <a:avLst/>
          </a:prstGeom>
        </p:spPr>
      </p:pic>
      <p:sp>
        <p:nvSpPr>
          <p:cNvPr id="23" name="Rectangle: Rounded Corners 3">
            <a:extLst>
              <a:ext uri="{FF2B5EF4-FFF2-40B4-BE49-F238E27FC236}">
                <a16:creationId xmlns:a16="http://schemas.microsoft.com/office/drawing/2014/main" id="{C617BA45-635A-2E43-9F78-E29B27BB52AD}"/>
              </a:ext>
            </a:extLst>
          </p:cNvPr>
          <p:cNvSpPr/>
          <p:nvPr/>
        </p:nvSpPr>
        <p:spPr>
          <a:xfrm>
            <a:off x="10294701" y="415284"/>
            <a:ext cx="1687761"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 6</a:t>
            </a:r>
          </a:p>
        </p:txBody>
      </p:sp>
      <p:pic>
        <p:nvPicPr>
          <p:cNvPr id="11" name="Picture 10">
            <a:extLst>
              <a:ext uri="{FF2B5EF4-FFF2-40B4-BE49-F238E27FC236}">
                <a16:creationId xmlns:a16="http://schemas.microsoft.com/office/drawing/2014/main" id="{BCD85939-A573-7C49-B0AF-DF5796D6625D}"/>
              </a:ext>
            </a:extLst>
          </p:cNvPr>
          <p:cNvPicPr>
            <a:picLocks noChangeAspect="1"/>
          </p:cNvPicPr>
          <p:nvPr/>
        </p:nvPicPr>
        <p:blipFill>
          <a:blip r:embed="rId7"/>
          <a:stretch>
            <a:fillRect/>
          </a:stretch>
        </p:blipFill>
        <p:spPr>
          <a:xfrm>
            <a:off x="4592913" y="4001386"/>
            <a:ext cx="1503087" cy="1913021"/>
          </a:xfrm>
          <a:prstGeom prst="rect">
            <a:avLst/>
          </a:prstGeom>
        </p:spPr>
      </p:pic>
      <p:grpSp>
        <p:nvGrpSpPr>
          <p:cNvPr id="12" name="Group 11">
            <a:extLst>
              <a:ext uri="{FF2B5EF4-FFF2-40B4-BE49-F238E27FC236}">
                <a16:creationId xmlns:a16="http://schemas.microsoft.com/office/drawing/2014/main" id="{3581A20F-8077-CA49-A4FF-6537CF7D8AB1}"/>
              </a:ext>
            </a:extLst>
          </p:cNvPr>
          <p:cNvGrpSpPr/>
          <p:nvPr/>
        </p:nvGrpSpPr>
        <p:grpSpPr>
          <a:xfrm>
            <a:off x="517140" y="4113895"/>
            <a:ext cx="3606835" cy="1712627"/>
            <a:chOff x="531791" y="3259947"/>
            <a:chExt cx="5257800" cy="2631478"/>
          </a:xfrm>
        </p:grpSpPr>
        <p:pic>
          <p:nvPicPr>
            <p:cNvPr id="13" name="Picture 12">
              <a:extLst>
                <a:ext uri="{FF2B5EF4-FFF2-40B4-BE49-F238E27FC236}">
                  <a16:creationId xmlns:a16="http://schemas.microsoft.com/office/drawing/2014/main" id="{0547564C-7EE9-3C49-8199-DF180FA020C1}"/>
                </a:ext>
              </a:extLst>
            </p:cNvPr>
            <p:cNvPicPr>
              <a:picLocks noChangeAspect="1"/>
            </p:cNvPicPr>
            <p:nvPr/>
          </p:nvPicPr>
          <p:blipFill rotWithShape="1">
            <a:blip r:embed="rId8"/>
            <a:srcRect l="12036" r="25692" b="9186"/>
            <a:stretch/>
          </p:blipFill>
          <p:spPr>
            <a:xfrm>
              <a:off x="531791" y="3259947"/>
              <a:ext cx="2634226" cy="2631478"/>
            </a:xfrm>
            <a:prstGeom prst="rect">
              <a:avLst/>
            </a:prstGeom>
          </p:spPr>
        </p:pic>
        <p:pic>
          <p:nvPicPr>
            <p:cNvPr id="14" name="Picture 13">
              <a:extLst>
                <a:ext uri="{FF2B5EF4-FFF2-40B4-BE49-F238E27FC236}">
                  <a16:creationId xmlns:a16="http://schemas.microsoft.com/office/drawing/2014/main" id="{E3A5767D-44DD-024E-A09E-8EC6244EF62A}"/>
                </a:ext>
              </a:extLst>
            </p:cNvPr>
            <p:cNvPicPr>
              <a:picLocks noChangeAspect="1"/>
            </p:cNvPicPr>
            <p:nvPr/>
          </p:nvPicPr>
          <p:blipFill rotWithShape="1">
            <a:blip r:embed="rId9"/>
            <a:srcRect l="6373" r="23219"/>
            <a:stretch/>
          </p:blipFill>
          <p:spPr>
            <a:xfrm>
              <a:off x="3429000" y="3292603"/>
              <a:ext cx="2360591" cy="2528333"/>
            </a:xfrm>
            <a:prstGeom prst="rect">
              <a:avLst/>
            </a:prstGeom>
          </p:spPr>
        </p:pic>
      </p:grpSp>
    </p:spTree>
    <p:extLst>
      <p:ext uri="{BB962C8B-B14F-4D97-AF65-F5344CB8AC3E}">
        <p14:creationId xmlns:p14="http://schemas.microsoft.com/office/powerpoint/2010/main" val="1314674499"/>
      </p:ext>
    </p:extLst>
  </p:cSld>
  <p:clrMapOvr>
    <a:masterClrMapping/>
  </p:clrMapOvr>
  <p:extLst mod="1">
    <p:ext uri="{6950BFC3-D8DA-4A85-94F7-54DA5524770B}">
      <p188:commentRel xmlns="" xmlns:p188="http://schemas.microsoft.com/office/powerpoint/2018/8/main" r:id="rId10"/>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9DFDA-1E7E-AE1E-F508-DDE920617CF7}"/>
              </a:ext>
            </a:extLst>
          </p:cNvPr>
          <p:cNvSpPr>
            <a:spLocks noGrp="1"/>
          </p:cNvSpPr>
          <p:nvPr>
            <p:ph type="title"/>
          </p:nvPr>
        </p:nvSpPr>
        <p:spPr/>
        <p:txBody>
          <a:bodyPr>
            <a:normAutofit fontScale="90000"/>
          </a:bodyPr>
          <a:lstStyle/>
          <a:p>
            <a:r>
              <a:rPr lang="en-US" dirty="0"/>
              <a:t>Charge Questions Addressed</a:t>
            </a:r>
          </a:p>
        </p:txBody>
      </p:sp>
      <p:sp>
        <p:nvSpPr>
          <p:cNvPr id="3" name="Rectangle 2">
            <a:extLst>
              <a:ext uri="{FF2B5EF4-FFF2-40B4-BE49-F238E27FC236}">
                <a16:creationId xmlns:a16="http://schemas.microsoft.com/office/drawing/2014/main" id="{DE55B71E-62CA-B845-936B-A8B1931EB6E4}"/>
              </a:ext>
            </a:extLst>
          </p:cNvPr>
          <p:cNvSpPr/>
          <p:nvPr/>
        </p:nvSpPr>
        <p:spPr>
          <a:xfrm>
            <a:off x="484169" y="889843"/>
            <a:ext cx="11499234" cy="4247317"/>
          </a:xfrm>
          <a:prstGeom prst="rect">
            <a:avLst/>
          </a:prstGeom>
        </p:spPr>
        <p:txBody>
          <a:bodyPr wrap="square">
            <a:spAutoFit/>
          </a:bodyPr>
          <a:lstStyle/>
          <a:p>
            <a:pPr marL="342900" indent="-342900" algn="just">
              <a:buFont typeface="+mj-lt"/>
              <a:buAutoNum type="arabicPeriod"/>
            </a:pPr>
            <a:r>
              <a:rPr lang="en-US" dirty="0"/>
              <a:t>Is the progress and design maturity for all detector systems, support structures, and moving mechanisms technically sound, feasible, and sufficiently mature to advance toward final design and aligned with being baselined in June 2026 (&gt;60% maturity is required)?</a:t>
            </a:r>
          </a:p>
          <a:p>
            <a:pPr marL="342900" indent="-342900" algn="just">
              <a:buFont typeface="+mj-lt"/>
              <a:buAutoNum type="arabicPeriod"/>
            </a:pPr>
            <a:r>
              <a:rPr lang="en-US" dirty="0">
                <a:solidFill>
                  <a:schemeClr val="bg1">
                    <a:lumMod val="75000"/>
                  </a:schemeClr>
                </a:solidFill>
              </a:rPr>
              <a:t>Have the required building and facility modifications (floor loading, rails, crane capacity, utilities, service routing, etc.) been adequately analyzed, addressed, or planned?</a:t>
            </a:r>
          </a:p>
          <a:p>
            <a:pPr marL="342900" indent="-342900" algn="just">
              <a:buFont typeface="+mj-lt"/>
              <a:buAutoNum type="arabicPeriod"/>
            </a:pPr>
            <a:r>
              <a:rPr lang="en-US" dirty="0">
                <a:solidFill>
                  <a:schemeClr val="bg1">
                    <a:lumMod val="75000"/>
                  </a:schemeClr>
                </a:solidFill>
              </a:rPr>
              <a:t>Have ES&amp;H and QA considerations been adequately incorporated into the designs at their present stage?</a:t>
            </a:r>
          </a:p>
          <a:p>
            <a:pPr marL="342900" indent="-342900" algn="just">
              <a:buFont typeface="+mj-lt"/>
              <a:buAutoNum type="arabicPeriod"/>
            </a:pPr>
            <a:r>
              <a:rPr lang="en-US" dirty="0"/>
              <a:t>Do the designs and installation plans for the Outer Detectors (Barrel HCAL, Barrel EMCAL, Magnet), Inner Detectors within the </a:t>
            </a:r>
            <a:r>
              <a:rPr lang="en-US" b="1" dirty="0"/>
              <a:t>GST</a:t>
            </a:r>
            <a:r>
              <a:rPr lang="en-US" dirty="0"/>
              <a:t> (DIRC, MPGD, </a:t>
            </a:r>
            <a:r>
              <a:rPr lang="en-US" b="1" dirty="0"/>
              <a:t>TOF</a:t>
            </a:r>
            <a:r>
              <a:rPr lang="en-US" dirty="0"/>
              <a:t>, Silicon, EEEMCAL, </a:t>
            </a:r>
            <a:r>
              <a:rPr lang="en-US" dirty="0" err="1"/>
              <a:t>pfRICH</a:t>
            </a:r>
            <a:r>
              <a:rPr lang="en-US" dirty="0"/>
              <a:t>), and the Endcaps (Forward EMCAL/HCAL) </a:t>
            </a:r>
            <a:r>
              <a:rPr lang="en-US" b="1" dirty="0"/>
              <a:t>meet support, alignment, movement, access, and integration requirements within building/rail constraints?</a:t>
            </a:r>
          </a:p>
          <a:p>
            <a:pPr marL="342900" indent="-342900" algn="just">
              <a:buFont typeface="+mj-lt"/>
              <a:buAutoNum type="arabicPeriod"/>
            </a:pPr>
            <a:r>
              <a:rPr lang="en-US" dirty="0">
                <a:solidFill>
                  <a:schemeClr val="bg1">
                    <a:lumMod val="75000"/>
                  </a:schemeClr>
                </a:solidFill>
              </a:rPr>
              <a:t>Are preliminary cooling schemes adequately developed and documented, do they meet thermal and reliability requirements, and are interfaces across subsystems and to facility cooling/HVAC clearly defined?</a:t>
            </a:r>
          </a:p>
          <a:p>
            <a:pPr marL="342900" indent="-342900" algn="just">
              <a:buFont typeface="+mj-lt"/>
              <a:buAutoNum type="arabicPeriod"/>
            </a:pPr>
            <a:r>
              <a:rPr lang="en-US" dirty="0"/>
              <a:t>Is the </a:t>
            </a:r>
            <a:r>
              <a:rPr lang="en-US" b="1" dirty="0"/>
              <a:t>project team ready to proceed to final design </a:t>
            </a:r>
            <a:r>
              <a:rPr lang="en-US" dirty="0"/>
              <a:t>for the scope under review, and what recommendations should be addressed beforehand?</a:t>
            </a:r>
          </a:p>
          <a:p>
            <a:pPr marL="342900" indent="-342900" algn="just">
              <a:buFont typeface="+mj-lt"/>
              <a:buAutoNum type="arabicPeriod"/>
            </a:pPr>
            <a:r>
              <a:rPr lang="en-US" dirty="0"/>
              <a:t>Have the recommendations from previous reviews been adequately addressed?</a:t>
            </a:r>
          </a:p>
        </p:txBody>
      </p:sp>
    </p:spTree>
    <p:extLst>
      <p:ext uri="{BB962C8B-B14F-4D97-AF65-F5344CB8AC3E}">
        <p14:creationId xmlns:p14="http://schemas.microsoft.com/office/powerpoint/2010/main" val="411648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52514"/>
            <a:ext cx="9956800" cy="677621"/>
          </a:xfrm>
          <a:prstGeom prst="rect">
            <a:avLst/>
          </a:prstGeom>
        </p:spPr>
        <p:txBody>
          <a:bodyPr vert="horz" wrap="square" lIns="0" tIns="122428" rIns="0" bIns="0" rtlCol="0" anchor="ctr">
            <a:spAutoFit/>
          </a:bodyPr>
          <a:lstStyle/>
          <a:p>
            <a:pPr marL="1376680">
              <a:spcBef>
                <a:spcPts val="100"/>
              </a:spcBef>
            </a:pPr>
            <a:r>
              <a:rPr dirty="0"/>
              <a:t>Periphery</a:t>
            </a:r>
            <a:r>
              <a:rPr spc="-80" dirty="0"/>
              <a:t> </a:t>
            </a:r>
            <a:r>
              <a:rPr spc="-10" dirty="0"/>
              <a:t>interface</a:t>
            </a:r>
            <a:r>
              <a:rPr spc="-70" dirty="0"/>
              <a:t> </a:t>
            </a:r>
            <a:r>
              <a:rPr spc="-10" dirty="0"/>
              <a:t>mapping</a:t>
            </a:r>
          </a:p>
        </p:txBody>
      </p:sp>
      <p:sp>
        <p:nvSpPr>
          <p:cNvPr id="3" name="object 3"/>
          <p:cNvSpPr txBox="1"/>
          <p:nvPr/>
        </p:nvSpPr>
        <p:spPr>
          <a:xfrm>
            <a:off x="513910" y="739148"/>
            <a:ext cx="10606947" cy="1163139"/>
          </a:xfrm>
          <a:prstGeom prst="rect">
            <a:avLst/>
          </a:prstGeom>
        </p:spPr>
        <p:txBody>
          <a:bodyPr vert="horz" wrap="square" lIns="0" tIns="113030" rIns="0" bIns="0" rtlCol="0">
            <a:spAutoFit/>
          </a:bodyPr>
          <a:lstStyle/>
          <a:p>
            <a:pPr marL="240665" indent="-227965">
              <a:spcBef>
                <a:spcPts val="890"/>
              </a:spcBef>
              <a:buFont typeface="Arial"/>
              <a:buChar char="•"/>
              <a:tabLst>
                <a:tab pos="240665" algn="l"/>
              </a:tabLst>
            </a:pPr>
            <a:r>
              <a:rPr lang="en-US" dirty="0">
                <a:latin typeface="Calibri"/>
                <a:cs typeface="Calibri"/>
              </a:rPr>
              <a:t>Best existing design via CMS, adopted for EPIC as needed</a:t>
            </a:r>
          </a:p>
          <a:p>
            <a:pPr marL="240665" indent="-227965">
              <a:spcBef>
                <a:spcPts val="890"/>
              </a:spcBef>
              <a:buFont typeface="Arial"/>
              <a:buChar char="•"/>
              <a:tabLst>
                <a:tab pos="240665" algn="l"/>
              </a:tabLst>
            </a:pPr>
            <a:r>
              <a:rPr dirty="0">
                <a:latin typeface="Calibri"/>
                <a:cs typeface="Calibri"/>
              </a:rPr>
              <a:t>The</a:t>
            </a:r>
            <a:r>
              <a:rPr spc="-45" dirty="0">
                <a:latin typeface="Calibri"/>
                <a:cs typeface="Calibri"/>
              </a:rPr>
              <a:t> </a:t>
            </a:r>
            <a:r>
              <a:rPr dirty="0">
                <a:latin typeface="Calibri"/>
                <a:cs typeface="Calibri"/>
              </a:rPr>
              <a:t>four</a:t>
            </a:r>
            <a:r>
              <a:rPr spc="-40" dirty="0">
                <a:latin typeface="Calibri"/>
                <a:cs typeface="Calibri"/>
              </a:rPr>
              <a:t> </a:t>
            </a:r>
            <a:r>
              <a:rPr spc="-25" dirty="0">
                <a:latin typeface="Calibri"/>
                <a:cs typeface="Calibri"/>
              </a:rPr>
              <a:t>Tracker</a:t>
            </a:r>
            <a:r>
              <a:rPr spc="-45" dirty="0">
                <a:latin typeface="Calibri"/>
                <a:cs typeface="Calibri"/>
              </a:rPr>
              <a:t> </a:t>
            </a:r>
            <a:r>
              <a:rPr spc="-10" dirty="0">
                <a:latin typeface="Calibri"/>
                <a:cs typeface="Calibri"/>
              </a:rPr>
              <a:t>brackets</a:t>
            </a:r>
            <a:r>
              <a:rPr spc="-35" dirty="0">
                <a:latin typeface="Calibri"/>
                <a:cs typeface="Calibri"/>
              </a:rPr>
              <a:t> </a:t>
            </a:r>
            <a:r>
              <a:rPr dirty="0">
                <a:latin typeface="Calibri"/>
                <a:cs typeface="Calibri"/>
              </a:rPr>
              <a:t>support</a:t>
            </a:r>
            <a:r>
              <a:rPr spc="-50" dirty="0">
                <a:latin typeface="Calibri"/>
                <a:cs typeface="Calibri"/>
              </a:rPr>
              <a:t> </a:t>
            </a:r>
            <a:r>
              <a:rPr dirty="0">
                <a:latin typeface="Calibri"/>
                <a:cs typeface="Calibri"/>
              </a:rPr>
              <a:t>the</a:t>
            </a:r>
            <a:r>
              <a:rPr spc="-30" dirty="0">
                <a:latin typeface="Calibri"/>
                <a:cs typeface="Calibri"/>
              </a:rPr>
              <a:t> </a:t>
            </a:r>
            <a:r>
              <a:rPr lang="en-US" dirty="0">
                <a:latin typeface="Calibri"/>
                <a:cs typeface="Calibri"/>
              </a:rPr>
              <a:t>GST</a:t>
            </a:r>
            <a:r>
              <a:rPr spc="-60" dirty="0">
                <a:latin typeface="Calibri"/>
                <a:cs typeface="Calibri"/>
              </a:rPr>
              <a:t> </a:t>
            </a:r>
            <a:r>
              <a:rPr dirty="0">
                <a:latin typeface="Calibri"/>
                <a:cs typeface="Calibri"/>
              </a:rPr>
              <a:t>in</a:t>
            </a:r>
            <a:r>
              <a:rPr spc="-35" dirty="0">
                <a:latin typeface="Calibri"/>
                <a:cs typeface="Calibri"/>
              </a:rPr>
              <a:t> </a:t>
            </a:r>
            <a:r>
              <a:rPr dirty="0">
                <a:latin typeface="Calibri"/>
                <a:cs typeface="Calibri"/>
              </a:rPr>
              <a:t>its</a:t>
            </a:r>
            <a:r>
              <a:rPr spc="-50" dirty="0">
                <a:latin typeface="Calibri"/>
                <a:cs typeface="Calibri"/>
              </a:rPr>
              <a:t> </a:t>
            </a:r>
            <a:r>
              <a:rPr dirty="0">
                <a:latin typeface="Calibri"/>
                <a:cs typeface="Calibri"/>
              </a:rPr>
              <a:t>final</a:t>
            </a:r>
            <a:r>
              <a:rPr spc="-30" dirty="0">
                <a:latin typeface="Calibri"/>
                <a:cs typeface="Calibri"/>
              </a:rPr>
              <a:t> </a:t>
            </a:r>
            <a:r>
              <a:rPr dirty="0">
                <a:latin typeface="Calibri"/>
                <a:cs typeface="Calibri"/>
              </a:rPr>
              <a:t>position</a:t>
            </a:r>
            <a:r>
              <a:rPr spc="-35" dirty="0">
                <a:latin typeface="Calibri"/>
                <a:cs typeface="Calibri"/>
              </a:rPr>
              <a:t> </a:t>
            </a:r>
            <a:r>
              <a:rPr dirty="0">
                <a:latin typeface="Calibri"/>
                <a:cs typeface="Calibri"/>
              </a:rPr>
              <a:t>inside</a:t>
            </a:r>
            <a:r>
              <a:rPr spc="-35" dirty="0">
                <a:latin typeface="Calibri"/>
                <a:cs typeface="Calibri"/>
              </a:rPr>
              <a:t> </a:t>
            </a:r>
            <a:r>
              <a:rPr lang="en-US" spc="-35" dirty="0">
                <a:latin typeface="Calibri"/>
                <a:cs typeface="Calibri"/>
              </a:rPr>
              <a:t>E</a:t>
            </a:r>
            <a:r>
              <a:rPr lang="en-US" spc="-25" dirty="0">
                <a:latin typeface="Calibri"/>
                <a:cs typeface="Calibri"/>
              </a:rPr>
              <a:t>PIC</a:t>
            </a:r>
            <a:endParaRPr dirty="0">
              <a:latin typeface="Calibri"/>
              <a:cs typeface="Calibri"/>
            </a:endParaRPr>
          </a:p>
          <a:p>
            <a:pPr marL="240665" indent="-227965">
              <a:spcBef>
                <a:spcPts val="795"/>
              </a:spcBef>
              <a:buFont typeface="Arial"/>
              <a:buChar char="•"/>
              <a:tabLst>
                <a:tab pos="240665" algn="l"/>
              </a:tabLst>
            </a:pPr>
            <a:r>
              <a:rPr dirty="0">
                <a:latin typeface="Calibri"/>
                <a:cs typeface="Calibri"/>
              </a:rPr>
              <a:t>The</a:t>
            </a:r>
            <a:r>
              <a:rPr spc="-50" dirty="0">
                <a:latin typeface="Calibri"/>
                <a:cs typeface="Calibri"/>
              </a:rPr>
              <a:t> </a:t>
            </a:r>
            <a:r>
              <a:rPr dirty="0">
                <a:latin typeface="Calibri"/>
                <a:cs typeface="Calibri"/>
              </a:rPr>
              <a:t>spherical</a:t>
            </a:r>
            <a:r>
              <a:rPr spc="-40" dirty="0">
                <a:latin typeface="Calibri"/>
                <a:cs typeface="Calibri"/>
              </a:rPr>
              <a:t> </a:t>
            </a:r>
            <a:r>
              <a:rPr dirty="0">
                <a:latin typeface="Calibri"/>
                <a:cs typeface="Calibri"/>
              </a:rPr>
              <a:t>joint</a:t>
            </a:r>
            <a:r>
              <a:rPr spc="-40" dirty="0">
                <a:latin typeface="Calibri"/>
                <a:cs typeface="Calibri"/>
              </a:rPr>
              <a:t> </a:t>
            </a:r>
            <a:r>
              <a:rPr dirty="0">
                <a:latin typeface="Calibri"/>
                <a:cs typeface="Calibri"/>
              </a:rPr>
              <a:t>allows</a:t>
            </a:r>
            <a:r>
              <a:rPr spc="-30" dirty="0">
                <a:latin typeface="Calibri"/>
                <a:cs typeface="Calibri"/>
              </a:rPr>
              <a:t> </a:t>
            </a:r>
            <a:r>
              <a:rPr dirty="0">
                <a:latin typeface="Calibri"/>
                <a:cs typeface="Calibri"/>
              </a:rPr>
              <a:t>the</a:t>
            </a:r>
            <a:r>
              <a:rPr spc="-45" dirty="0">
                <a:latin typeface="Calibri"/>
                <a:cs typeface="Calibri"/>
              </a:rPr>
              <a:t> </a:t>
            </a:r>
            <a:r>
              <a:rPr spc="-10" dirty="0">
                <a:latin typeface="Calibri"/>
                <a:cs typeface="Calibri"/>
              </a:rPr>
              <a:t>tracker</a:t>
            </a:r>
            <a:r>
              <a:rPr spc="-35" dirty="0">
                <a:latin typeface="Calibri"/>
                <a:cs typeface="Calibri"/>
              </a:rPr>
              <a:t> </a:t>
            </a:r>
            <a:r>
              <a:rPr dirty="0">
                <a:latin typeface="Calibri"/>
                <a:cs typeface="Calibri"/>
              </a:rPr>
              <a:t>to</a:t>
            </a:r>
            <a:r>
              <a:rPr spc="-50" dirty="0">
                <a:latin typeface="Calibri"/>
                <a:cs typeface="Calibri"/>
              </a:rPr>
              <a:t> </a:t>
            </a:r>
            <a:r>
              <a:rPr spc="-20" dirty="0">
                <a:latin typeface="Calibri"/>
                <a:cs typeface="Calibri"/>
              </a:rPr>
              <a:t>”settle”</a:t>
            </a:r>
            <a:r>
              <a:rPr spc="-55" dirty="0">
                <a:latin typeface="Calibri"/>
                <a:cs typeface="Calibri"/>
              </a:rPr>
              <a:t> </a:t>
            </a:r>
            <a:r>
              <a:rPr dirty="0">
                <a:latin typeface="Calibri"/>
                <a:cs typeface="Calibri"/>
              </a:rPr>
              <a:t>without</a:t>
            </a:r>
            <a:r>
              <a:rPr spc="-35" dirty="0">
                <a:latin typeface="Calibri"/>
                <a:cs typeface="Calibri"/>
              </a:rPr>
              <a:t> </a:t>
            </a:r>
            <a:r>
              <a:rPr spc="-10" dirty="0">
                <a:latin typeface="Calibri"/>
                <a:cs typeface="Calibri"/>
              </a:rPr>
              <a:t>overconstraining</a:t>
            </a:r>
            <a:endParaRPr dirty="0">
              <a:latin typeface="Calibri"/>
              <a:cs typeface="Calibri"/>
            </a:endParaRPr>
          </a:p>
        </p:txBody>
      </p:sp>
      <p:grpSp>
        <p:nvGrpSpPr>
          <p:cNvPr id="4" name="object 4"/>
          <p:cNvGrpSpPr/>
          <p:nvPr/>
        </p:nvGrpSpPr>
        <p:grpSpPr>
          <a:xfrm>
            <a:off x="1676020" y="2579687"/>
            <a:ext cx="3207385" cy="2967990"/>
            <a:chOff x="533019" y="2579687"/>
            <a:chExt cx="3207385" cy="2967990"/>
          </a:xfrm>
        </p:grpSpPr>
        <p:pic>
          <p:nvPicPr>
            <p:cNvPr id="5" name="object 5"/>
            <p:cNvPicPr/>
            <p:nvPr/>
          </p:nvPicPr>
          <p:blipFill>
            <a:blip r:embed="rId2" cstate="print"/>
            <a:stretch>
              <a:fillRect/>
            </a:stretch>
          </p:blipFill>
          <p:spPr>
            <a:xfrm>
              <a:off x="542544" y="2589275"/>
              <a:ext cx="3188208" cy="2948940"/>
            </a:xfrm>
            <a:prstGeom prst="rect">
              <a:avLst/>
            </a:prstGeom>
          </p:spPr>
        </p:pic>
        <p:sp>
          <p:nvSpPr>
            <p:cNvPr id="6" name="object 6"/>
            <p:cNvSpPr/>
            <p:nvPr/>
          </p:nvSpPr>
          <p:spPr>
            <a:xfrm>
              <a:off x="537781" y="2584450"/>
              <a:ext cx="3197860" cy="2958465"/>
            </a:xfrm>
            <a:custGeom>
              <a:avLst/>
              <a:gdLst/>
              <a:ahLst/>
              <a:cxnLst/>
              <a:rect l="l" t="t" r="r" b="b"/>
              <a:pathLst>
                <a:path w="3197860" h="2958465">
                  <a:moveTo>
                    <a:pt x="0" y="2958465"/>
                  </a:moveTo>
                  <a:lnTo>
                    <a:pt x="3197733" y="2958465"/>
                  </a:lnTo>
                  <a:lnTo>
                    <a:pt x="3197733" y="0"/>
                  </a:lnTo>
                  <a:lnTo>
                    <a:pt x="0" y="0"/>
                  </a:lnTo>
                  <a:lnTo>
                    <a:pt x="0" y="2958465"/>
                  </a:lnTo>
                  <a:close/>
                </a:path>
              </a:pathLst>
            </a:custGeom>
            <a:ln w="9525">
              <a:solidFill>
                <a:srgbClr val="000000"/>
              </a:solidFill>
            </a:ln>
          </p:spPr>
          <p:txBody>
            <a:bodyPr wrap="square" lIns="0" tIns="0" rIns="0" bIns="0" rtlCol="0"/>
            <a:lstStyle/>
            <a:p>
              <a:endParaRPr/>
            </a:p>
          </p:txBody>
        </p:sp>
      </p:grpSp>
      <p:sp>
        <p:nvSpPr>
          <p:cNvPr id="7" name="object 7"/>
          <p:cNvSpPr txBox="1"/>
          <p:nvPr/>
        </p:nvSpPr>
        <p:spPr>
          <a:xfrm>
            <a:off x="1892808" y="2831592"/>
            <a:ext cx="495300" cy="221856"/>
          </a:xfrm>
          <a:prstGeom prst="rect">
            <a:avLst/>
          </a:prstGeom>
          <a:solidFill>
            <a:srgbClr val="FFFFFF"/>
          </a:solidFill>
          <a:ln w="12700">
            <a:solidFill>
              <a:srgbClr val="000000"/>
            </a:solidFill>
          </a:ln>
        </p:spPr>
        <p:txBody>
          <a:bodyPr vert="horz" wrap="square" lIns="0" tIns="36830" rIns="0" bIns="0" rtlCol="0">
            <a:spAutoFit/>
          </a:bodyPr>
          <a:lstStyle/>
          <a:p>
            <a:pPr marL="90805">
              <a:spcBef>
                <a:spcPts val="290"/>
              </a:spcBef>
            </a:pPr>
            <a:r>
              <a:rPr sz="1200" spc="-20" dirty="0">
                <a:latin typeface="Calibri"/>
                <a:cs typeface="Calibri"/>
              </a:rPr>
              <a:t>BTST</a:t>
            </a:r>
            <a:endParaRPr sz="1200">
              <a:latin typeface="Calibri"/>
              <a:cs typeface="Calibri"/>
            </a:endParaRPr>
          </a:p>
        </p:txBody>
      </p:sp>
      <p:sp>
        <p:nvSpPr>
          <p:cNvPr id="8" name="object 8"/>
          <p:cNvSpPr txBox="1"/>
          <p:nvPr/>
        </p:nvSpPr>
        <p:spPr>
          <a:xfrm>
            <a:off x="1744980" y="5807964"/>
            <a:ext cx="647700" cy="406522"/>
          </a:xfrm>
          <a:prstGeom prst="rect">
            <a:avLst/>
          </a:prstGeom>
          <a:ln w="12700">
            <a:solidFill>
              <a:srgbClr val="000000"/>
            </a:solidFill>
          </a:ln>
        </p:spPr>
        <p:txBody>
          <a:bodyPr vert="horz" wrap="square" lIns="0" tIns="36830" rIns="0" bIns="0" rtlCol="0">
            <a:spAutoFit/>
          </a:bodyPr>
          <a:lstStyle/>
          <a:p>
            <a:pPr marL="92075">
              <a:spcBef>
                <a:spcPts val="290"/>
              </a:spcBef>
            </a:pPr>
            <a:r>
              <a:rPr sz="1200" spc="-20" dirty="0">
                <a:latin typeface="Calibri"/>
                <a:cs typeface="Calibri"/>
              </a:rPr>
              <a:t>BTST</a:t>
            </a:r>
            <a:endParaRPr sz="1200">
              <a:latin typeface="Calibri"/>
              <a:cs typeface="Calibri"/>
            </a:endParaRPr>
          </a:p>
          <a:p>
            <a:pPr marL="92075"/>
            <a:r>
              <a:rPr sz="1200" spc="-10" dirty="0">
                <a:latin typeface="Calibri"/>
                <a:cs typeface="Calibri"/>
              </a:rPr>
              <a:t>Banana</a:t>
            </a:r>
            <a:endParaRPr sz="1200">
              <a:latin typeface="Calibri"/>
              <a:cs typeface="Calibri"/>
            </a:endParaRPr>
          </a:p>
        </p:txBody>
      </p:sp>
      <p:sp>
        <p:nvSpPr>
          <p:cNvPr id="9" name="object 9"/>
          <p:cNvSpPr/>
          <p:nvPr/>
        </p:nvSpPr>
        <p:spPr>
          <a:xfrm>
            <a:off x="3160777" y="5807964"/>
            <a:ext cx="1275715" cy="462280"/>
          </a:xfrm>
          <a:custGeom>
            <a:avLst/>
            <a:gdLst/>
            <a:ahLst/>
            <a:cxnLst/>
            <a:rect l="l" t="t" r="r" b="b"/>
            <a:pathLst>
              <a:path w="1275714" h="462279">
                <a:moveTo>
                  <a:pt x="0" y="461772"/>
                </a:moveTo>
                <a:lnTo>
                  <a:pt x="1275588" y="461772"/>
                </a:lnTo>
                <a:lnTo>
                  <a:pt x="1275588" y="0"/>
                </a:lnTo>
                <a:lnTo>
                  <a:pt x="0" y="0"/>
                </a:lnTo>
                <a:lnTo>
                  <a:pt x="0" y="461772"/>
                </a:lnTo>
                <a:close/>
              </a:path>
            </a:pathLst>
          </a:custGeom>
          <a:ln w="12700">
            <a:solidFill>
              <a:srgbClr val="000000"/>
            </a:solidFill>
          </a:ln>
        </p:spPr>
        <p:txBody>
          <a:bodyPr wrap="square" lIns="0" tIns="0" rIns="0" bIns="0" rtlCol="0"/>
          <a:lstStyle/>
          <a:p>
            <a:endParaRPr/>
          </a:p>
        </p:txBody>
      </p:sp>
      <p:sp>
        <p:nvSpPr>
          <p:cNvPr id="10" name="object 10"/>
          <p:cNvSpPr txBox="1"/>
          <p:nvPr/>
        </p:nvSpPr>
        <p:spPr>
          <a:xfrm>
            <a:off x="3239770" y="5832450"/>
            <a:ext cx="1079500" cy="391795"/>
          </a:xfrm>
          <a:prstGeom prst="rect">
            <a:avLst/>
          </a:prstGeom>
        </p:spPr>
        <p:txBody>
          <a:bodyPr vert="horz" wrap="square" lIns="0" tIns="12700" rIns="0" bIns="0" rtlCol="0">
            <a:spAutoFit/>
          </a:bodyPr>
          <a:lstStyle/>
          <a:p>
            <a:pPr marL="12700">
              <a:spcBef>
                <a:spcPts val="100"/>
              </a:spcBef>
            </a:pPr>
            <a:r>
              <a:rPr sz="1200" dirty="0">
                <a:latin typeface="Calibri"/>
                <a:cs typeface="Calibri"/>
              </a:rPr>
              <a:t>TK</a:t>
            </a:r>
            <a:r>
              <a:rPr sz="1200" spc="-10" dirty="0">
                <a:latin typeface="Calibri"/>
                <a:cs typeface="Calibri"/>
              </a:rPr>
              <a:t> Bracket</a:t>
            </a:r>
            <a:endParaRPr sz="1200">
              <a:latin typeface="Calibri"/>
              <a:cs typeface="Calibri"/>
            </a:endParaRPr>
          </a:p>
          <a:p>
            <a:pPr marL="12700"/>
            <a:r>
              <a:rPr sz="1200" dirty="0">
                <a:latin typeface="Calibri"/>
                <a:cs typeface="Calibri"/>
              </a:rPr>
              <a:t>Connection</a:t>
            </a:r>
            <a:r>
              <a:rPr sz="1200" spc="-55" dirty="0">
                <a:latin typeface="Calibri"/>
                <a:cs typeface="Calibri"/>
              </a:rPr>
              <a:t> </a:t>
            </a:r>
            <a:r>
              <a:rPr sz="1200" spc="-20" dirty="0">
                <a:latin typeface="Calibri"/>
                <a:cs typeface="Calibri"/>
              </a:rPr>
              <a:t>Plate</a:t>
            </a:r>
            <a:endParaRPr sz="1200">
              <a:latin typeface="Calibri"/>
              <a:cs typeface="Calibri"/>
            </a:endParaRPr>
          </a:p>
        </p:txBody>
      </p:sp>
      <p:grpSp>
        <p:nvGrpSpPr>
          <p:cNvPr id="11" name="object 11"/>
          <p:cNvGrpSpPr/>
          <p:nvPr/>
        </p:nvGrpSpPr>
        <p:grpSpPr>
          <a:xfrm>
            <a:off x="2063979" y="1808989"/>
            <a:ext cx="8432165" cy="4733925"/>
            <a:chOff x="920978" y="1808988"/>
            <a:chExt cx="8432165" cy="4733925"/>
          </a:xfrm>
        </p:grpSpPr>
        <p:sp>
          <p:nvSpPr>
            <p:cNvPr id="12" name="object 12"/>
            <p:cNvSpPr/>
            <p:nvPr/>
          </p:nvSpPr>
          <p:spPr>
            <a:xfrm>
              <a:off x="920978" y="4683251"/>
              <a:ext cx="1297305" cy="1127125"/>
            </a:xfrm>
            <a:custGeom>
              <a:avLst/>
              <a:gdLst/>
              <a:ahLst/>
              <a:cxnLst/>
              <a:rect l="l" t="t" r="r" b="b"/>
              <a:pathLst>
                <a:path w="1297305" h="1127125">
                  <a:moveTo>
                    <a:pt x="599719" y="0"/>
                  </a:moveTo>
                  <a:lnTo>
                    <a:pt x="530377" y="49530"/>
                  </a:lnTo>
                  <a:lnTo>
                    <a:pt x="558482" y="64414"/>
                  </a:lnTo>
                  <a:lnTo>
                    <a:pt x="0" y="1120851"/>
                  </a:lnTo>
                  <a:lnTo>
                    <a:pt x="11226" y="1126782"/>
                  </a:lnTo>
                  <a:lnTo>
                    <a:pt x="569734" y="70370"/>
                  </a:lnTo>
                  <a:lnTo>
                    <a:pt x="597814" y="85217"/>
                  </a:lnTo>
                  <a:lnTo>
                    <a:pt x="598525" y="53213"/>
                  </a:lnTo>
                  <a:lnTo>
                    <a:pt x="599719" y="0"/>
                  </a:lnTo>
                  <a:close/>
                </a:path>
                <a:path w="1297305" h="1127125">
                  <a:moveTo>
                    <a:pt x="1297076" y="110236"/>
                  </a:moveTo>
                  <a:lnTo>
                    <a:pt x="1290891" y="90678"/>
                  </a:lnTo>
                  <a:lnTo>
                    <a:pt x="1271422" y="28956"/>
                  </a:lnTo>
                  <a:lnTo>
                    <a:pt x="1221765" y="98171"/>
                  </a:lnTo>
                  <a:lnTo>
                    <a:pt x="1253159" y="103212"/>
                  </a:lnTo>
                  <a:lnTo>
                    <a:pt x="1090574" y="1122819"/>
                  </a:lnTo>
                  <a:lnTo>
                    <a:pt x="1103020" y="1124813"/>
                  </a:lnTo>
                  <a:lnTo>
                    <a:pt x="1265618" y="105206"/>
                  </a:lnTo>
                  <a:lnTo>
                    <a:pt x="1297076" y="110236"/>
                  </a:lnTo>
                  <a:close/>
                </a:path>
              </a:pathLst>
            </a:custGeom>
            <a:solidFill>
              <a:srgbClr val="000000"/>
            </a:solidFill>
          </p:spPr>
          <p:txBody>
            <a:bodyPr wrap="square" lIns="0" tIns="0" rIns="0" bIns="0" rtlCol="0"/>
            <a:lstStyle/>
            <a:p>
              <a:endParaRPr/>
            </a:p>
          </p:txBody>
        </p:sp>
        <p:pic>
          <p:nvPicPr>
            <p:cNvPr id="13" name="object 13"/>
            <p:cNvPicPr/>
            <p:nvPr/>
          </p:nvPicPr>
          <p:blipFill>
            <a:blip r:embed="rId3" cstate="print"/>
            <a:stretch>
              <a:fillRect/>
            </a:stretch>
          </p:blipFill>
          <p:spPr>
            <a:xfrm>
              <a:off x="6751752" y="1808988"/>
              <a:ext cx="2601035" cy="4733544"/>
            </a:xfrm>
            <a:prstGeom prst="rect">
              <a:avLst/>
            </a:prstGeom>
          </p:spPr>
        </p:pic>
        <p:sp>
          <p:nvSpPr>
            <p:cNvPr id="14" name="object 14"/>
            <p:cNvSpPr/>
            <p:nvPr/>
          </p:nvSpPr>
          <p:spPr>
            <a:xfrm>
              <a:off x="1394459" y="1981200"/>
              <a:ext cx="2596515" cy="4001135"/>
            </a:xfrm>
            <a:custGeom>
              <a:avLst/>
              <a:gdLst/>
              <a:ahLst/>
              <a:cxnLst/>
              <a:rect l="l" t="t" r="r" b="b"/>
              <a:pathLst>
                <a:path w="2596515" h="4001135">
                  <a:moveTo>
                    <a:pt x="0" y="1949958"/>
                  </a:moveTo>
                  <a:lnTo>
                    <a:pt x="1582" y="1888151"/>
                  </a:lnTo>
                  <a:lnTo>
                    <a:pt x="6238" y="1827901"/>
                  </a:lnTo>
                  <a:lnTo>
                    <a:pt x="13830" y="1769446"/>
                  </a:lnTo>
                  <a:lnTo>
                    <a:pt x="24223" y="1713028"/>
                  </a:lnTo>
                  <a:lnTo>
                    <a:pt x="37278" y="1658884"/>
                  </a:lnTo>
                  <a:lnTo>
                    <a:pt x="52860" y="1607255"/>
                  </a:lnTo>
                  <a:lnTo>
                    <a:pt x="70831" y="1558380"/>
                  </a:lnTo>
                  <a:lnTo>
                    <a:pt x="91055" y="1512498"/>
                  </a:lnTo>
                  <a:lnTo>
                    <a:pt x="113395" y="1469850"/>
                  </a:lnTo>
                  <a:lnTo>
                    <a:pt x="137713" y="1430674"/>
                  </a:lnTo>
                  <a:lnTo>
                    <a:pt x="163875" y="1395210"/>
                  </a:lnTo>
                  <a:lnTo>
                    <a:pt x="191741" y="1363697"/>
                  </a:lnTo>
                  <a:lnTo>
                    <a:pt x="221177" y="1336376"/>
                  </a:lnTo>
                  <a:lnTo>
                    <a:pt x="252044" y="1313485"/>
                  </a:lnTo>
                  <a:lnTo>
                    <a:pt x="317527" y="1281952"/>
                  </a:lnTo>
                  <a:lnTo>
                    <a:pt x="387096" y="1271015"/>
                  </a:lnTo>
                  <a:lnTo>
                    <a:pt x="422322" y="1273790"/>
                  </a:lnTo>
                  <a:lnTo>
                    <a:pt x="489985" y="1295264"/>
                  </a:lnTo>
                  <a:lnTo>
                    <a:pt x="553014" y="1336376"/>
                  </a:lnTo>
                  <a:lnTo>
                    <a:pt x="582450" y="1363697"/>
                  </a:lnTo>
                  <a:lnTo>
                    <a:pt x="610316" y="1395210"/>
                  </a:lnTo>
                  <a:lnTo>
                    <a:pt x="636478" y="1430674"/>
                  </a:lnTo>
                  <a:lnTo>
                    <a:pt x="660796" y="1469850"/>
                  </a:lnTo>
                  <a:lnTo>
                    <a:pt x="683136" y="1512498"/>
                  </a:lnTo>
                  <a:lnTo>
                    <a:pt x="703360" y="1558380"/>
                  </a:lnTo>
                  <a:lnTo>
                    <a:pt x="721331" y="1607255"/>
                  </a:lnTo>
                  <a:lnTo>
                    <a:pt x="736913" y="1658884"/>
                  </a:lnTo>
                  <a:lnTo>
                    <a:pt x="749968" y="1713028"/>
                  </a:lnTo>
                  <a:lnTo>
                    <a:pt x="760361" y="1769446"/>
                  </a:lnTo>
                  <a:lnTo>
                    <a:pt x="767953" y="1827901"/>
                  </a:lnTo>
                  <a:lnTo>
                    <a:pt x="772609" y="1888151"/>
                  </a:lnTo>
                  <a:lnTo>
                    <a:pt x="774191" y="1949958"/>
                  </a:lnTo>
                  <a:lnTo>
                    <a:pt x="772609" y="2011764"/>
                  </a:lnTo>
                  <a:lnTo>
                    <a:pt x="767953" y="2072014"/>
                  </a:lnTo>
                  <a:lnTo>
                    <a:pt x="760361" y="2130469"/>
                  </a:lnTo>
                  <a:lnTo>
                    <a:pt x="749968" y="2186887"/>
                  </a:lnTo>
                  <a:lnTo>
                    <a:pt x="736913" y="2241031"/>
                  </a:lnTo>
                  <a:lnTo>
                    <a:pt x="721331" y="2292660"/>
                  </a:lnTo>
                  <a:lnTo>
                    <a:pt x="703360" y="2341535"/>
                  </a:lnTo>
                  <a:lnTo>
                    <a:pt x="683136" y="2387417"/>
                  </a:lnTo>
                  <a:lnTo>
                    <a:pt x="660796" y="2430065"/>
                  </a:lnTo>
                  <a:lnTo>
                    <a:pt x="636478" y="2469241"/>
                  </a:lnTo>
                  <a:lnTo>
                    <a:pt x="610316" y="2504705"/>
                  </a:lnTo>
                  <a:lnTo>
                    <a:pt x="582450" y="2536218"/>
                  </a:lnTo>
                  <a:lnTo>
                    <a:pt x="553014" y="2563539"/>
                  </a:lnTo>
                  <a:lnTo>
                    <a:pt x="522147" y="2586430"/>
                  </a:lnTo>
                  <a:lnTo>
                    <a:pt x="456664" y="2617963"/>
                  </a:lnTo>
                  <a:lnTo>
                    <a:pt x="387096" y="2628900"/>
                  </a:lnTo>
                  <a:lnTo>
                    <a:pt x="351869" y="2626125"/>
                  </a:lnTo>
                  <a:lnTo>
                    <a:pt x="284206" y="2604651"/>
                  </a:lnTo>
                  <a:lnTo>
                    <a:pt x="221177" y="2563539"/>
                  </a:lnTo>
                  <a:lnTo>
                    <a:pt x="191741" y="2536218"/>
                  </a:lnTo>
                  <a:lnTo>
                    <a:pt x="163875" y="2504705"/>
                  </a:lnTo>
                  <a:lnTo>
                    <a:pt x="137713" y="2469241"/>
                  </a:lnTo>
                  <a:lnTo>
                    <a:pt x="113395" y="2430065"/>
                  </a:lnTo>
                  <a:lnTo>
                    <a:pt x="91055" y="2387417"/>
                  </a:lnTo>
                  <a:lnTo>
                    <a:pt x="70831" y="2341535"/>
                  </a:lnTo>
                  <a:lnTo>
                    <a:pt x="52860" y="2292660"/>
                  </a:lnTo>
                  <a:lnTo>
                    <a:pt x="37278" y="2241031"/>
                  </a:lnTo>
                  <a:lnTo>
                    <a:pt x="24223" y="2186887"/>
                  </a:lnTo>
                  <a:lnTo>
                    <a:pt x="13830" y="2130469"/>
                  </a:lnTo>
                  <a:lnTo>
                    <a:pt x="6238" y="2072014"/>
                  </a:lnTo>
                  <a:lnTo>
                    <a:pt x="1582" y="2011764"/>
                  </a:lnTo>
                  <a:lnTo>
                    <a:pt x="0" y="1949958"/>
                  </a:lnTo>
                  <a:close/>
                </a:path>
                <a:path w="2596515" h="4001135">
                  <a:moveTo>
                    <a:pt x="283464" y="1299337"/>
                  </a:moveTo>
                  <a:lnTo>
                    <a:pt x="2596515" y="0"/>
                  </a:lnTo>
                </a:path>
                <a:path w="2596515" h="4001135">
                  <a:moveTo>
                    <a:pt x="217931" y="2572512"/>
                  </a:moveTo>
                  <a:lnTo>
                    <a:pt x="2593720" y="4001071"/>
                  </a:lnTo>
                </a:path>
              </a:pathLst>
            </a:custGeom>
            <a:ln w="12700">
              <a:solidFill>
                <a:srgbClr val="FF0000"/>
              </a:solidFill>
            </a:ln>
          </p:spPr>
          <p:txBody>
            <a:bodyPr wrap="square" lIns="0" tIns="0" rIns="0" bIns="0" rtlCol="0"/>
            <a:lstStyle/>
            <a:p>
              <a:endParaRPr/>
            </a:p>
          </p:txBody>
        </p:sp>
        <p:sp>
          <p:nvSpPr>
            <p:cNvPr id="15" name="object 15"/>
            <p:cNvSpPr/>
            <p:nvPr/>
          </p:nvSpPr>
          <p:spPr>
            <a:xfrm>
              <a:off x="1952244" y="2043684"/>
              <a:ext cx="1678305" cy="277495"/>
            </a:xfrm>
            <a:custGeom>
              <a:avLst/>
              <a:gdLst/>
              <a:ahLst/>
              <a:cxnLst/>
              <a:rect l="l" t="t" r="r" b="b"/>
              <a:pathLst>
                <a:path w="1678304" h="277494">
                  <a:moveTo>
                    <a:pt x="1677924" y="0"/>
                  </a:moveTo>
                  <a:lnTo>
                    <a:pt x="0" y="0"/>
                  </a:lnTo>
                  <a:lnTo>
                    <a:pt x="0" y="277367"/>
                  </a:lnTo>
                  <a:lnTo>
                    <a:pt x="1677924" y="277367"/>
                  </a:lnTo>
                  <a:lnTo>
                    <a:pt x="1677924"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3095245" y="2043683"/>
            <a:ext cx="1678305" cy="221856"/>
          </a:xfrm>
          <a:prstGeom prst="rect">
            <a:avLst/>
          </a:prstGeom>
          <a:ln w="12700">
            <a:solidFill>
              <a:srgbClr val="000000"/>
            </a:solidFill>
          </a:ln>
        </p:spPr>
        <p:txBody>
          <a:bodyPr vert="horz" wrap="square" lIns="0" tIns="36830" rIns="0" bIns="0" rtlCol="0">
            <a:spAutoFit/>
          </a:bodyPr>
          <a:lstStyle/>
          <a:p>
            <a:pPr marL="90805">
              <a:spcBef>
                <a:spcPts val="290"/>
              </a:spcBef>
            </a:pPr>
            <a:r>
              <a:rPr sz="1200" dirty="0">
                <a:latin typeface="Calibri"/>
                <a:cs typeface="Calibri"/>
              </a:rPr>
              <a:t>Spherical</a:t>
            </a:r>
            <a:r>
              <a:rPr sz="1200" spc="-50" dirty="0">
                <a:latin typeface="Calibri"/>
                <a:cs typeface="Calibri"/>
              </a:rPr>
              <a:t> </a:t>
            </a:r>
            <a:r>
              <a:rPr sz="1200" dirty="0">
                <a:latin typeface="Calibri"/>
                <a:cs typeface="Calibri"/>
              </a:rPr>
              <a:t>joint</a:t>
            </a:r>
            <a:r>
              <a:rPr sz="1200" spc="-45" dirty="0">
                <a:latin typeface="Calibri"/>
                <a:cs typeface="Calibri"/>
              </a:rPr>
              <a:t> </a:t>
            </a:r>
            <a:r>
              <a:rPr sz="1200" spc="-10" dirty="0">
                <a:latin typeface="Calibri"/>
                <a:cs typeface="Calibri"/>
              </a:rPr>
              <a:t>assembly</a:t>
            </a:r>
            <a:endParaRPr sz="1200">
              <a:latin typeface="Calibri"/>
              <a:cs typeface="Calibri"/>
            </a:endParaRPr>
          </a:p>
        </p:txBody>
      </p:sp>
      <p:grpSp>
        <p:nvGrpSpPr>
          <p:cNvPr id="17" name="object 17"/>
          <p:cNvGrpSpPr/>
          <p:nvPr/>
        </p:nvGrpSpPr>
        <p:grpSpPr>
          <a:xfrm>
            <a:off x="3092958" y="2318386"/>
            <a:ext cx="5051425" cy="2931795"/>
            <a:chOff x="1949957" y="2318385"/>
            <a:chExt cx="5051425" cy="2931795"/>
          </a:xfrm>
        </p:grpSpPr>
        <p:sp>
          <p:nvSpPr>
            <p:cNvPr id="18" name="object 18"/>
            <p:cNvSpPr/>
            <p:nvPr/>
          </p:nvSpPr>
          <p:spPr>
            <a:xfrm>
              <a:off x="1949957" y="2318385"/>
              <a:ext cx="542290" cy="1148715"/>
            </a:xfrm>
            <a:custGeom>
              <a:avLst/>
              <a:gdLst/>
              <a:ahLst/>
              <a:cxnLst/>
              <a:rect l="l" t="t" r="r" b="b"/>
              <a:pathLst>
                <a:path w="542289" h="1148714">
                  <a:moveTo>
                    <a:pt x="0" y="1063625"/>
                  </a:moveTo>
                  <a:lnTo>
                    <a:pt x="2286" y="1148714"/>
                  </a:lnTo>
                  <a:lnTo>
                    <a:pt x="68961" y="1095755"/>
                  </a:lnTo>
                  <a:lnTo>
                    <a:pt x="64872" y="1093851"/>
                  </a:lnTo>
                  <a:lnTo>
                    <a:pt x="34925" y="1093851"/>
                  </a:lnTo>
                  <a:lnTo>
                    <a:pt x="23368" y="1088516"/>
                  </a:lnTo>
                  <a:lnTo>
                    <a:pt x="28729" y="1077011"/>
                  </a:lnTo>
                  <a:lnTo>
                    <a:pt x="0" y="1063625"/>
                  </a:lnTo>
                  <a:close/>
                </a:path>
                <a:path w="542289" h="1148714">
                  <a:moveTo>
                    <a:pt x="28729" y="1077011"/>
                  </a:moveTo>
                  <a:lnTo>
                    <a:pt x="23368" y="1088516"/>
                  </a:lnTo>
                  <a:lnTo>
                    <a:pt x="34925" y="1093851"/>
                  </a:lnTo>
                  <a:lnTo>
                    <a:pt x="40267" y="1082386"/>
                  </a:lnTo>
                  <a:lnTo>
                    <a:pt x="28729" y="1077011"/>
                  </a:lnTo>
                  <a:close/>
                </a:path>
                <a:path w="542289" h="1148714">
                  <a:moveTo>
                    <a:pt x="40267" y="1082386"/>
                  </a:moveTo>
                  <a:lnTo>
                    <a:pt x="34925" y="1093851"/>
                  </a:lnTo>
                  <a:lnTo>
                    <a:pt x="64872" y="1093851"/>
                  </a:lnTo>
                  <a:lnTo>
                    <a:pt x="40267" y="1082386"/>
                  </a:lnTo>
                  <a:close/>
                </a:path>
                <a:path w="542289" h="1148714">
                  <a:moveTo>
                    <a:pt x="530606" y="0"/>
                  </a:moveTo>
                  <a:lnTo>
                    <a:pt x="28729" y="1077011"/>
                  </a:lnTo>
                  <a:lnTo>
                    <a:pt x="40267" y="1082386"/>
                  </a:lnTo>
                  <a:lnTo>
                    <a:pt x="542163" y="5334"/>
                  </a:lnTo>
                  <a:lnTo>
                    <a:pt x="530606" y="0"/>
                  </a:lnTo>
                  <a:close/>
                </a:path>
              </a:pathLst>
            </a:custGeom>
            <a:solidFill>
              <a:srgbClr val="000000"/>
            </a:solidFill>
          </p:spPr>
          <p:txBody>
            <a:bodyPr wrap="square" lIns="0" tIns="0" rIns="0" bIns="0" rtlCol="0"/>
            <a:lstStyle/>
            <a:p>
              <a:endParaRPr/>
            </a:p>
          </p:txBody>
        </p:sp>
        <p:pic>
          <p:nvPicPr>
            <p:cNvPr id="19" name="object 19"/>
            <p:cNvPicPr/>
            <p:nvPr/>
          </p:nvPicPr>
          <p:blipFill>
            <a:blip r:embed="rId4" cstate="print"/>
            <a:stretch>
              <a:fillRect/>
            </a:stretch>
          </p:blipFill>
          <p:spPr>
            <a:xfrm>
              <a:off x="4067555" y="2886456"/>
              <a:ext cx="2933700" cy="2363724"/>
            </a:xfrm>
            <a:prstGeom prst="rect">
              <a:avLst/>
            </a:prstGeom>
          </p:spPr>
        </p:pic>
      </p:grpSp>
      <p:sp>
        <p:nvSpPr>
          <p:cNvPr id="20" name="object 20"/>
          <p:cNvSpPr txBox="1"/>
          <p:nvPr/>
        </p:nvSpPr>
        <p:spPr>
          <a:xfrm>
            <a:off x="5477255" y="2383535"/>
            <a:ext cx="472440" cy="221214"/>
          </a:xfrm>
          <a:prstGeom prst="rect">
            <a:avLst/>
          </a:prstGeom>
          <a:ln w="12700">
            <a:solidFill>
              <a:srgbClr val="000000"/>
            </a:solidFill>
          </a:ln>
        </p:spPr>
        <p:txBody>
          <a:bodyPr vert="horz" wrap="square" lIns="0" tIns="36195" rIns="0" bIns="0" rtlCol="0">
            <a:spAutoFit/>
          </a:bodyPr>
          <a:lstStyle/>
          <a:p>
            <a:pPr marL="91440">
              <a:spcBef>
                <a:spcPts val="285"/>
              </a:spcBef>
            </a:pPr>
            <a:r>
              <a:rPr sz="1200" spc="-25" dirty="0">
                <a:latin typeface="Calibri"/>
                <a:cs typeface="Calibri"/>
              </a:rPr>
              <a:t>M10</a:t>
            </a:r>
            <a:endParaRPr sz="1200">
              <a:latin typeface="Calibri"/>
              <a:cs typeface="Calibri"/>
            </a:endParaRPr>
          </a:p>
        </p:txBody>
      </p:sp>
      <p:sp>
        <p:nvSpPr>
          <p:cNvPr id="21" name="object 21"/>
          <p:cNvSpPr txBox="1"/>
          <p:nvPr/>
        </p:nvSpPr>
        <p:spPr>
          <a:xfrm>
            <a:off x="5544312" y="5201411"/>
            <a:ext cx="1283335" cy="223138"/>
          </a:xfrm>
          <a:prstGeom prst="rect">
            <a:avLst/>
          </a:prstGeom>
          <a:ln w="12700">
            <a:solidFill>
              <a:srgbClr val="000000"/>
            </a:solidFill>
          </a:ln>
        </p:spPr>
        <p:txBody>
          <a:bodyPr vert="horz" wrap="square" lIns="0" tIns="38100" rIns="0" bIns="0" rtlCol="0">
            <a:spAutoFit/>
          </a:bodyPr>
          <a:lstStyle/>
          <a:p>
            <a:pPr marL="90805">
              <a:spcBef>
                <a:spcPts val="300"/>
              </a:spcBef>
            </a:pPr>
            <a:r>
              <a:rPr sz="1200" dirty="0">
                <a:latin typeface="Calibri"/>
                <a:cs typeface="Calibri"/>
              </a:rPr>
              <a:t>Belleville</a:t>
            </a:r>
            <a:r>
              <a:rPr sz="1200" spc="-35" dirty="0">
                <a:latin typeface="Calibri"/>
                <a:cs typeface="Calibri"/>
              </a:rPr>
              <a:t> </a:t>
            </a:r>
            <a:r>
              <a:rPr sz="1200" spc="-10" dirty="0">
                <a:latin typeface="Calibri"/>
                <a:cs typeface="Calibri"/>
              </a:rPr>
              <a:t>Springs</a:t>
            </a:r>
            <a:endParaRPr sz="1200">
              <a:latin typeface="Calibri"/>
              <a:cs typeface="Calibri"/>
            </a:endParaRPr>
          </a:p>
        </p:txBody>
      </p:sp>
      <p:sp>
        <p:nvSpPr>
          <p:cNvPr id="22" name="object 22"/>
          <p:cNvSpPr txBox="1"/>
          <p:nvPr/>
        </p:nvSpPr>
        <p:spPr>
          <a:xfrm>
            <a:off x="6219444" y="5590032"/>
            <a:ext cx="1216660" cy="221856"/>
          </a:xfrm>
          <a:prstGeom prst="rect">
            <a:avLst/>
          </a:prstGeom>
          <a:ln w="12700">
            <a:solidFill>
              <a:srgbClr val="000000"/>
            </a:solidFill>
          </a:ln>
        </p:spPr>
        <p:txBody>
          <a:bodyPr vert="horz" wrap="square" lIns="0" tIns="36830" rIns="0" bIns="0" rtlCol="0">
            <a:spAutoFit/>
          </a:bodyPr>
          <a:lstStyle/>
          <a:p>
            <a:pPr marL="92075">
              <a:spcBef>
                <a:spcPts val="290"/>
              </a:spcBef>
            </a:pPr>
            <a:r>
              <a:rPr sz="1200" dirty="0">
                <a:latin typeface="Calibri"/>
                <a:cs typeface="Calibri"/>
              </a:rPr>
              <a:t>Preload</a:t>
            </a:r>
            <a:r>
              <a:rPr sz="1200" spc="-60" dirty="0">
                <a:latin typeface="Calibri"/>
                <a:cs typeface="Calibri"/>
              </a:rPr>
              <a:t> </a:t>
            </a:r>
            <a:r>
              <a:rPr sz="1200" spc="-10" dirty="0">
                <a:latin typeface="Calibri"/>
                <a:cs typeface="Calibri"/>
              </a:rPr>
              <a:t>spacer</a:t>
            </a:r>
            <a:endParaRPr sz="1200">
              <a:latin typeface="Calibri"/>
              <a:cs typeface="Calibri"/>
            </a:endParaRPr>
          </a:p>
        </p:txBody>
      </p:sp>
      <p:sp>
        <p:nvSpPr>
          <p:cNvPr id="23" name="object 23"/>
          <p:cNvSpPr txBox="1"/>
          <p:nvPr/>
        </p:nvSpPr>
        <p:spPr>
          <a:xfrm>
            <a:off x="7466076" y="3057145"/>
            <a:ext cx="593090" cy="222497"/>
          </a:xfrm>
          <a:prstGeom prst="rect">
            <a:avLst/>
          </a:prstGeom>
          <a:solidFill>
            <a:srgbClr val="FFFFFF"/>
          </a:solidFill>
          <a:ln w="12700">
            <a:solidFill>
              <a:srgbClr val="000000"/>
            </a:solidFill>
          </a:ln>
        </p:spPr>
        <p:txBody>
          <a:bodyPr vert="horz" wrap="square" lIns="0" tIns="37465" rIns="0" bIns="0" rtlCol="0">
            <a:spAutoFit/>
          </a:bodyPr>
          <a:lstStyle/>
          <a:p>
            <a:pPr marL="91440">
              <a:spcBef>
                <a:spcPts val="295"/>
              </a:spcBef>
            </a:pPr>
            <a:r>
              <a:rPr sz="1200" spc="-20" dirty="0">
                <a:latin typeface="Calibri"/>
                <a:cs typeface="Calibri"/>
              </a:rPr>
              <a:t>Cover</a:t>
            </a:r>
            <a:endParaRPr sz="1200">
              <a:latin typeface="Calibri"/>
              <a:cs typeface="Calibri"/>
            </a:endParaRPr>
          </a:p>
        </p:txBody>
      </p:sp>
      <p:sp>
        <p:nvSpPr>
          <p:cNvPr id="24" name="object 24"/>
          <p:cNvSpPr/>
          <p:nvPr/>
        </p:nvSpPr>
        <p:spPr>
          <a:xfrm>
            <a:off x="7568184" y="5471160"/>
            <a:ext cx="394970" cy="277495"/>
          </a:xfrm>
          <a:custGeom>
            <a:avLst/>
            <a:gdLst/>
            <a:ahLst/>
            <a:cxnLst/>
            <a:rect l="l" t="t" r="r" b="b"/>
            <a:pathLst>
              <a:path w="394970" h="277495">
                <a:moveTo>
                  <a:pt x="394715" y="0"/>
                </a:moveTo>
                <a:lnTo>
                  <a:pt x="0" y="0"/>
                </a:lnTo>
                <a:lnTo>
                  <a:pt x="0" y="277367"/>
                </a:lnTo>
                <a:lnTo>
                  <a:pt x="394715" y="277367"/>
                </a:lnTo>
                <a:lnTo>
                  <a:pt x="394715" y="0"/>
                </a:lnTo>
                <a:close/>
              </a:path>
            </a:pathLst>
          </a:custGeom>
          <a:solidFill>
            <a:srgbClr val="FFFFFF"/>
          </a:solidFill>
        </p:spPr>
        <p:txBody>
          <a:bodyPr wrap="square" lIns="0" tIns="0" rIns="0" bIns="0" rtlCol="0"/>
          <a:lstStyle/>
          <a:p>
            <a:endParaRPr/>
          </a:p>
        </p:txBody>
      </p:sp>
      <p:sp>
        <p:nvSpPr>
          <p:cNvPr id="25" name="object 25"/>
          <p:cNvSpPr txBox="1"/>
          <p:nvPr/>
        </p:nvSpPr>
        <p:spPr>
          <a:xfrm>
            <a:off x="7568184" y="5471160"/>
            <a:ext cx="394970" cy="222497"/>
          </a:xfrm>
          <a:prstGeom prst="rect">
            <a:avLst/>
          </a:prstGeom>
          <a:ln w="12700">
            <a:solidFill>
              <a:srgbClr val="000000"/>
            </a:solidFill>
          </a:ln>
        </p:spPr>
        <p:txBody>
          <a:bodyPr vert="horz" wrap="square" lIns="0" tIns="37465" rIns="0" bIns="0" rtlCol="0">
            <a:spAutoFit/>
          </a:bodyPr>
          <a:lstStyle/>
          <a:p>
            <a:pPr marL="91440">
              <a:spcBef>
                <a:spcPts val="295"/>
              </a:spcBef>
            </a:pPr>
            <a:r>
              <a:rPr sz="1200" spc="-25" dirty="0">
                <a:latin typeface="Calibri"/>
                <a:cs typeface="Calibri"/>
              </a:rPr>
              <a:t>M8</a:t>
            </a:r>
            <a:endParaRPr sz="1200">
              <a:latin typeface="Calibri"/>
              <a:cs typeface="Calibri"/>
            </a:endParaRPr>
          </a:p>
        </p:txBody>
      </p:sp>
      <p:sp>
        <p:nvSpPr>
          <p:cNvPr id="26" name="object 26"/>
          <p:cNvSpPr/>
          <p:nvPr/>
        </p:nvSpPr>
        <p:spPr>
          <a:xfrm>
            <a:off x="5597018" y="2597912"/>
            <a:ext cx="2174875" cy="2874645"/>
          </a:xfrm>
          <a:custGeom>
            <a:avLst/>
            <a:gdLst/>
            <a:ahLst/>
            <a:cxnLst/>
            <a:rect l="l" t="t" r="r" b="b"/>
            <a:pathLst>
              <a:path w="2174875" h="2874645">
                <a:moveTo>
                  <a:pt x="122682" y="62611"/>
                </a:moveTo>
                <a:lnTo>
                  <a:pt x="110109" y="60325"/>
                </a:lnTo>
                <a:lnTo>
                  <a:pt x="31267" y="483616"/>
                </a:lnTo>
                <a:lnTo>
                  <a:pt x="0" y="477774"/>
                </a:lnTo>
                <a:lnTo>
                  <a:pt x="23495" y="559562"/>
                </a:lnTo>
                <a:lnTo>
                  <a:pt x="69913" y="498348"/>
                </a:lnTo>
                <a:lnTo>
                  <a:pt x="74930" y="491744"/>
                </a:lnTo>
                <a:lnTo>
                  <a:pt x="43713" y="485927"/>
                </a:lnTo>
                <a:lnTo>
                  <a:pt x="122682" y="62611"/>
                </a:lnTo>
                <a:close/>
              </a:path>
              <a:path w="2174875" h="2874645">
                <a:moveTo>
                  <a:pt x="915416" y="7112"/>
                </a:moveTo>
                <a:lnTo>
                  <a:pt x="904875" y="0"/>
                </a:lnTo>
                <a:lnTo>
                  <a:pt x="595337" y="465239"/>
                </a:lnTo>
                <a:lnTo>
                  <a:pt x="568960" y="447675"/>
                </a:lnTo>
                <a:lnTo>
                  <a:pt x="558419" y="532257"/>
                </a:lnTo>
                <a:lnTo>
                  <a:pt x="632333" y="489839"/>
                </a:lnTo>
                <a:lnTo>
                  <a:pt x="621830" y="482854"/>
                </a:lnTo>
                <a:lnTo>
                  <a:pt x="605955" y="472300"/>
                </a:lnTo>
                <a:lnTo>
                  <a:pt x="915416" y="7112"/>
                </a:lnTo>
                <a:close/>
              </a:path>
              <a:path w="2174875" h="2874645">
                <a:moveTo>
                  <a:pt x="1182624" y="2106676"/>
                </a:moveTo>
                <a:lnTo>
                  <a:pt x="1100455" y="2129155"/>
                </a:lnTo>
                <a:lnTo>
                  <a:pt x="1121562" y="2152764"/>
                </a:lnTo>
                <a:lnTo>
                  <a:pt x="641096" y="2582672"/>
                </a:lnTo>
                <a:lnTo>
                  <a:pt x="649478" y="2592197"/>
                </a:lnTo>
                <a:lnTo>
                  <a:pt x="1130084" y="2162276"/>
                </a:lnTo>
                <a:lnTo>
                  <a:pt x="1151255" y="2185924"/>
                </a:lnTo>
                <a:lnTo>
                  <a:pt x="1167739" y="2144268"/>
                </a:lnTo>
                <a:lnTo>
                  <a:pt x="1182624" y="2106676"/>
                </a:lnTo>
                <a:close/>
              </a:path>
              <a:path w="2174875" h="2874645">
                <a:moveTo>
                  <a:pt x="1412113" y="939292"/>
                </a:moveTo>
                <a:lnTo>
                  <a:pt x="1403350" y="930148"/>
                </a:lnTo>
                <a:lnTo>
                  <a:pt x="902157" y="1402537"/>
                </a:lnTo>
                <a:lnTo>
                  <a:pt x="880364" y="1379347"/>
                </a:lnTo>
                <a:lnTo>
                  <a:pt x="851027" y="1459357"/>
                </a:lnTo>
                <a:lnTo>
                  <a:pt x="932561" y="1434846"/>
                </a:lnTo>
                <a:lnTo>
                  <a:pt x="918933" y="1420368"/>
                </a:lnTo>
                <a:lnTo>
                  <a:pt x="910780" y="1411693"/>
                </a:lnTo>
                <a:lnTo>
                  <a:pt x="1412113" y="939292"/>
                </a:lnTo>
                <a:close/>
              </a:path>
              <a:path w="2174875" h="2874645">
                <a:moveTo>
                  <a:pt x="2171827" y="738124"/>
                </a:moveTo>
                <a:lnTo>
                  <a:pt x="2159508" y="735076"/>
                </a:lnTo>
                <a:lnTo>
                  <a:pt x="1997544" y="1370939"/>
                </a:lnTo>
                <a:lnTo>
                  <a:pt x="1966722" y="1363091"/>
                </a:lnTo>
                <a:lnTo>
                  <a:pt x="1984883" y="1446276"/>
                </a:lnTo>
                <a:lnTo>
                  <a:pt x="2036775" y="1386332"/>
                </a:lnTo>
                <a:lnTo>
                  <a:pt x="2040636" y="1381887"/>
                </a:lnTo>
                <a:lnTo>
                  <a:pt x="2009851" y="1374063"/>
                </a:lnTo>
                <a:lnTo>
                  <a:pt x="2171827" y="738124"/>
                </a:lnTo>
                <a:close/>
              </a:path>
              <a:path w="2174875" h="2874645">
                <a:moveTo>
                  <a:pt x="2174875" y="2870835"/>
                </a:moveTo>
                <a:lnTo>
                  <a:pt x="2108174" y="2657551"/>
                </a:lnTo>
                <a:lnTo>
                  <a:pt x="2138426" y="2648077"/>
                </a:lnTo>
                <a:lnTo>
                  <a:pt x="2135848" y="2645410"/>
                </a:lnTo>
                <a:lnTo>
                  <a:pt x="2079371" y="2586736"/>
                </a:lnTo>
                <a:lnTo>
                  <a:pt x="2065782" y="2670810"/>
                </a:lnTo>
                <a:lnTo>
                  <a:pt x="2095982" y="2661361"/>
                </a:lnTo>
                <a:lnTo>
                  <a:pt x="2162683" y="2874645"/>
                </a:lnTo>
                <a:lnTo>
                  <a:pt x="2174875" y="2870835"/>
                </a:lnTo>
                <a:close/>
              </a:path>
            </a:pathLst>
          </a:custGeom>
          <a:solidFill>
            <a:srgbClr val="000000"/>
          </a:solidFill>
        </p:spPr>
        <p:txBody>
          <a:bodyPr wrap="square" lIns="0" tIns="0" rIns="0" bIns="0" rtlCol="0"/>
          <a:lstStyle/>
          <a:p>
            <a:endParaRPr/>
          </a:p>
        </p:txBody>
      </p:sp>
      <p:sp>
        <p:nvSpPr>
          <p:cNvPr id="27" name="object 27"/>
          <p:cNvSpPr txBox="1"/>
          <p:nvPr/>
        </p:nvSpPr>
        <p:spPr>
          <a:xfrm>
            <a:off x="6510528" y="2311907"/>
            <a:ext cx="1376680" cy="221856"/>
          </a:xfrm>
          <a:prstGeom prst="rect">
            <a:avLst/>
          </a:prstGeom>
          <a:ln w="12700">
            <a:solidFill>
              <a:srgbClr val="000000"/>
            </a:solidFill>
          </a:ln>
        </p:spPr>
        <p:txBody>
          <a:bodyPr vert="horz" wrap="square" lIns="0" tIns="36830" rIns="0" bIns="0" rtlCol="0">
            <a:spAutoFit/>
          </a:bodyPr>
          <a:lstStyle/>
          <a:p>
            <a:pPr marL="90805">
              <a:spcBef>
                <a:spcPts val="290"/>
              </a:spcBef>
            </a:pPr>
            <a:r>
              <a:rPr sz="1200" dirty="0">
                <a:latin typeface="Calibri"/>
                <a:cs typeface="Calibri"/>
              </a:rPr>
              <a:t>Connection</a:t>
            </a:r>
            <a:r>
              <a:rPr sz="1200" spc="-55" dirty="0">
                <a:latin typeface="Calibri"/>
                <a:cs typeface="Calibri"/>
              </a:rPr>
              <a:t> </a:t>
            </a:r>
            <a:r>
              <a:rPr sz="1200" spc="-10" dirty="0">
                <a:latin typeface="Calibri"/>
                <a:cs typeface="Calibri"/>
              </a:rPr>
              <a:t>Block</a:t>
            </a:r>
            <a:endParaRPr sz="1200">
              <a:latin typeface="Calibri"/>
              <a:cs typeface="Calibri"/>
            </a:endParaRPr>
          </a:p>
        </p:txBody>
      </p:sp>
      <p:sp>
        <p:nvSpPr>
          <p:cNvPr id="28" name="object 28"/>
          <p:cNvSpPr txBox="1"/>
          <p:nvPr/>
        </p:nvSpPr>
        <p:spPr>
          <a:xfrm>
            <a:off x="6595871" y="3323845"/>
            <a:ext cx="721360" cy="222497"/>
          </a:xfrm>
          <a:prstGeom prst="rect">
            <a:avLst/>
          </a:prstGeom>
          <a:solidFill>
            <a:srgbClr val="FFFFFF"/>
          </a:solidFill>
          <a:ln w="12700">
            <a:solidFill>
              <a:srgbClr val="000000"/>
            </a:solidFill>
          </a:ln>
        </p:spPr>
        <p:txBody>
          <a:bodyPr vert="horz" wrap="square" lIns="0" tIns="37465" rIns="0" bIns="0" rtlCol="0">
            <a:spAutoFit/>
          </a:bodyPr>
          <a:lstStyle/>
          <a:p>
            <a:pPr marL="92710">
              <a:spcBef>
                <a:spcPts val="295"/>
              </a:spcBef>
            </a:pPr>
            <a:r>
              <a:rPr sz="1200" spc="-10" dirty="0">
                <a:latin typeface="Calibri"/>
                <a:cs typeface="Calibri"/>
              </a:rPr>
              <a:t>Coupler</a:t>
            </a:r>
            <a:endParaRPr sz="1200">
              <a:latin typeface="Calibri"/>
              <a:cs typeface="Calibri"/>
            </a:endParaRPr>
          </a:p>
        </p:txBody>
      </p:sp>
      <p:grpSp>
        <p:nvGrpSpPr>
          <p:cNvPr id="29" name="object 29"/>
          <p:cNvGrpSpPr/>
          <p:nvPr/>
        </p:nvGrpSpPr>
        <p:grpSpPr>
          <a:xfrm>
            <a:off x="5123435" y="1976374"/>
            <a:ext cx="3086735" cy="4007485"/>
            <a:chOff x="3980434" y="1976373"/>
            <a:chExt cx="3086735" cy="4007485"/>
          </a:xfrm>
        </p:grpSpPr>
        <p:sp>
          <p:nvSpPr>
            <p:cNvPr id="30" name="object 30"/>
            <p:cNvSpPr/>
            <p:nvPr/>
          </p:nvSpPr>
          <p:spPr>
            <a:xfrm>
              <a:off x="5894578" y="4776216"/>
              <a:ext cx="136525" cy="824865"/>
            </a:xfrm>
            <a:custGeom>
              <a:avLst/>
              <a:gdLst/>
              <a:ahLst/>
              <a:cxnLst/>
              <a:rect l="l" t="t" r="r" b="b"/>
              <a:pathLst>
                <a:path w="136525" h="824864">
                  <a:moveTo>
                    <a:pt x="92170" y="74853"/>
                  </a:moveTo>
                  <a:lnTo>
                    <a:pt x="0" y="822871"/>
                  </a:lnTo>
                  <a:lnTo>
                    <a:pt x="12700" y="824433"/>
                  </a:lnTo>
                  <a:lnTo>
                    <a:pt x="104743" y="76395"/>
                  </a:lnTo>
                  <a:lnTo>
                    <a:pt x="92170" y="74853"/>
                  </a:lnTo>
                  <a:close/>
                </a:path>
                <a:path w="136525" h="824864">
                  <a:moveTo>
                    <a:pt x="129879" y="62229"/>
                  </a:moveTo>
                  <a:lnTo>
                    <a:pt x="93725" y="62229"/>
                  </a:lnTo>
                  <a:lnTo>
                    <a:pt x="106299" y="63753"/>
                  </a:lnTo>
                  <a:lnTo>
                    <a:pt x="104743" y="76395"/>
                  </a:lnTo>
                  <a:lnTo>
                    <a:pt x="136271" y="80263"/>
                  </a:lnTo>
                  <a:lnTo>
                    <a:pt x="129879" y="62229"/>
                  </a:lnTo>
                  <a:close/>
                </a:path>
                <a:path w="136525" h="824864">
                  <a:moveTo>
                    <a:pt x="93725" y="62229"/>
                  </a:moveTo>
                  <a:lnTo>
                    <a:pt x="92170" y="74853"/>
                  </a:lnTo>
                  <a:lnTo>
                    <a:pt x="104743" y="76395"/>
                  </a:lnTo>
                  <a:lnTo>
                    <a:pt x="106299" y="63753"/>
                  </a:lnTo>
                  <a:lnTo>
                    <a:pt x="93725" y="62229"/>
                  </a:lnTo>
                  <a:close/>
                </a:path>
                <a:path w="136525" h="824864">
                  <a:moveTo>
                    <a:pt x="107823" y="0"/>
                  </a:moveTo>
                  <a:lnTo>
                    <a:pt x="60706" y="70992"/>
                  </a:lnTo>
                  <a:lnTo>
                    <a:pt x="92170" y="74853"/>
                  </a:lnTo>
                  <a:lnTo>
                    <a:pt x="93725" y="62229"/>
                  </a:lnTo>
                  <a:lnTo>
                    <a:pt x="129879" y="62229"/>
                  </a:lnTo>
                  <a:lnTo>
                    <a:pt x="107823" y="0"/>
                  </a:lnTo>
                  <a:close/>
                </a:path>
              </a:pathLst>
            </a:custGeom>
            <a:solidFill>
              <a:srgbClr val="000000"/>
            </a:solidFill>
          </p:spPr>
          <p:txBody>
            <a:bodyPr wrap="square" lIns="0" tIns="0" rIns="0" bIns="0" rtlCol="0"/>
            <a:lstStyle/>
            <a:p>
              <a:endParaRPr/>
            </a:p>
          </p:txBody>
        </p:sp>
        <p:sp>
          <p:nvSpPr>
            <p:cNvPr id="31" name="object 31"/>
            <p:cNvSpPr/>
            <p:nvPr/>
          </p:nvSpPr>
          <p:spPr>
            <a:xfrm>
              <a:off x="3986784" y="1982723"/>
              <a:ext cx="3074035" cy="3994785"/>
            </a:xfrm>
            <a:custGeom>
              <a:avLst/>
              <a:gdLst/>
              <a:ahLst/>
              <a:cxnLst/>
              <a:rect l="l" t="t" r="r" b="b"/>
              <a:pathLst>
                <a:path w="3074034" h="3994785">
                  <a:moveTo>
                    <a:pt x="0" y="3994404"/>
                  </a:moveTo>
                  <a:lnTo>
                    <a:pt x="3073908" y="3994404"/>
                  </a:lnTo>
                  <a:lnTo>
                    <a:pt x="3073908" y="0"/>
                  </a:lnTo>
                  <a:lnTo>
                    <a:pt x="0" y="0"/>
                  </a:lnTo>
                  <a:lnTo>
                    <a:pt x="0" y="3994404"/>
                  </a:lnTo>
                  <a:close/>
                </a:path>
              </a:pathLst>
            </a:custGeom>
            <a:ln w="12700">
              <a:solidFill>
                <a:srgbClr val="FF0000"/>
              </a:solidFill>
            </a:ln>
          </p:spPr>
          <p:txBody>
            <a:bodyPr wrap="square" lIns="0" tIns="0" rIns="0" bIns="0" rtlCol="0"/>
            <a:lstStyle/>
            <a:p>
              <a:endParaRPr/>
            </a:p>
          </p:txBody>
        </p:sp>
      </p:grpSp>
    </p:spTree>
    <p:extLst>
      <p:ext uri="{BB962C8B-B14F-4D97-AF65-F5344CB8AC3E}">
        <p14:creationId xmlns:p14="http://schemas.microsoft.com/office/powerpoint/2010/main" val="284185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52514"/>
            <a:ext cx="9956800" cy="677621"/>
          </a:xfrm>
          <a:prstGeom prst="rect">
            <a:avLst/>
          </a:prstGeom>
        </p:spPr>
        <p:txBody>
          <a:bodyPr vert="horz" wrap="square" lIns="0" tIns="122428" rIns="0" bIns="0" rtlCol="0" anchor="ctr">
            <a:spAutoFit/>
          </a:bodyPr>
          <a:lstStyle/>
          <a:p>
            <a:pPr marL="1376680">
              <a:spcBef>
                <a:spcPts val="100"/>
              </a:spcBef>
            </a:pPr>
            <a:r>
              <a:rPr dirty="0"/>
              <a:t>Periphery</a:t>
            </a:r>
            <a:r>
              <a:rPr spc="-80" dirty="0"/>
              <a:t> </a:t>
            </a:r>
            <a:r>
              <a:rPr spc="-10" dirty="0"/>
              <a:t>interface</a:t>
            </a:r>
            <a:r>
              <a:rPr spc="-70" dirty="0"/>
              <a:t> </a:t>
            </a:r>
            <a:r>
              <a:rPr spc="-10" dirty="0"/>
              <a:t>mapping</a:t>
            </a:r>
          </a:p>
        </p:txBody>
      </p:sp>
      <p:sp>
        <p:nvSpPr>
          <p:cNvPr id="3" name="object 3"/>
          <p:cNvSpPr txBox="1"/>
          <p:nvPr/>
        </p:nvSpPr>
        <p:spPr>
          <a:xfrm>
            <a:off x="1902969" y="728916"/>
            <a:ext cx="7058659" cy="1427314"/>
          </a:xfrm>
          <a:prstGeom prst="rect">
            <a:avLst/>
          </a:prstGeom>
        </p:spPr>
        <p:txBody>
          <a:bodyPr vert="horz" wrap="square" lIns="0" tIns="113030" rIns="0" bIns="0" rtlCol="0">
            <a:spAutoFit/>
          </a:bodyPr>
          <a:lstStyle/>
          <a:p>
            <a:pPr marL="240665" indent="-227965">
              <a:spcBef>
                <a:spcPts val="890"/>
              </a:spcBef>
              <a:buFont typeface="Arial"/>
              <a:buChar char="•"/>
              <a:tabLst>
                <a:tab pos="240665" algn="l"/>
              </a:tabLst>
            </a:pPr>
            <a:r>
              <a:rPr dirty="0">
                <a:latin typeface="Calibri"/>
                <a:cs typeface="Calibri"/>
              </a:rPr>
              <a:t>The</a:t>
            </a:r>
            <a:r>
              <a:rPr spc="-45" dirty="0">
                <a:latin typeface="Calibri"/>
                <a:cs typeface="Calibri"/>
              </a:rPr>
              <a:t> </a:t>
            </a:r>
            <a:r>
              <a:rPr dirty="0">
                <a:latin typeface="Calibri"/>
                <a:cs typeface="Calibri"/>
              </a:rPr>
              <a:t>four</a:t>
            </a:r>
            <a:r>
              <a:rPr spc="-40" dirty="0">
                <a:latin typeface="Calibri"/>
                <a:cs typeface="Calibri"/>
              </a:rPr>
              <a:t> </a:t>
            </a:r>
            <a:r>
              <a:rPr spc="-25" dirty="0">
                <a:latin typeface="Calibri"/>
                <a:cs typeface="Calibri"/>
              </a:rPr>
              <a:t>Tracker</a:t>
            </a:r>
            <a:r>
              <a:rPr spc="-45" dirty="0">
                <a:latin typeface="Calibri"/>
                <a:cs typeface="Calibri"/>
              </a:rPr>
              <a:t> </a:t>
            </a:r>
            <a:r>
              <a:rPr spc="-10" dirty="0">
                <a:latin typeface="Calibri"/>
                <a:cs typeface="Calibri"/>
              </a:rPr>
              <a:t>brackets</a:t>
            </a:r>
            <a:r>
              <a:rPr spc="-35" dirty="0">
                <a:latin typeface="Calibri"/>
                <a:cs typeface="Calibri"/>
              </a:rPr>
              <a:t> </a:t>
            </a:r>
            <a:r>
              <a:rPr dirty="0">
                <a:latin typeface="Calibri"/>
                <a:cs typeface="Calibri"/>
              </a:rPr>
              <a:t>support</a:t>
            </a:r>
            <a:r>
              <a:rPr spc="-50" dirty="0">
                <a:latin typeface="Calibri"/>
                <a:cs typeface="Calibri"/>
              </a:rPr>
              <a:t> </a:t>
            </a:r>
            <a:r>
              <a:rPr dirty="0">
                <a:latin typeface="Calibri"/>
                <a:cs typeface="Calibri"/>
              </a:rPr>
              <a:t>the</a:t>
            </a:r>
            <a:r>
              <a:rPr spc="-30" dirty="0">
                <a:latin typeface="Calibri"/>
                <a:cs typeface="Calibri"/>
              </a:rPr>
              <a:t> </a:t>
            </a:r>
            <a:r>
              <a:rPr lang="en-US" dirty="0">
                <a:latin typeface="Calibri"/>
                <a:cs typeface="Calibri"/>
              </a:rPr>
              <a:t>GST</a:t>
            </a:r>
            <a:r>
              <a:rPr spc="-60" dirty="0">
                <a:latin typeface="Calibri"/>
                <a:cs typeface="Calibri"/>
              </a:rPr>
              <a:t> </a:t>
            </a:r>
            <a:r>
              <a:rPr dirty="0">
                <a:latin typeface="Calibri"/>
                <a:cs typeface="Calibri"/>
              </a:rPr>
              <a:t>in</a:t>
            </a:r>
            <a:r>
              <a:rPr spc="-35" dirty="0">
                <a:latin typeface="Calibri"/>
                <a:cs typeface="Calibri"/>
              </a:rPr>
              <a:t> </a:t>
            </a:r>
            <a:r>
              <a:rPr dirty="0">
                <a:latin typeface="Calibri"/>
                <a:cs typeface="Calibri"/>
              </a:rPr>
              <a:t>its</a:t>
            </a:r>
            <a:r>
              <a:rPr spc="-50" dirty="0">
                <a:latin typeface="Calibri"/>
                <a:cs typeface="Calibri"/>
              </a:rPr>
              <a:t> </a:t>
            </a:r>
            <a:r>
              <a:rPr dirty="0">
                <a:latin typeface="Calibri"/>
                <a:cs typeface="Calibri"/>
              </a:rPr>
              <a:t>final</a:t>
            </a:r>
            <a:r>
              <a:rPr spc="-30" dirty="0">
                <a:latin typeface="Calibri"/>
                <a:cs typeface="Calibri"/>
              </a:rPr>
              <a:t> </a:t>
            </a:r>
            <a:r>
              <a:rPr dirty="0">
                <a:latin typeface="Calibri"/>
                <a:cs typeface="Calibri"/>
              </a:rPr>
              <a:t>position</a:t>
            </a:r>
            <a:r>
              <a:rPr spc="-35" dirty="0">
                <a:latin typeface="Calibri"/>
                <a:cs typeface="Calibri"/>
              </a:rPr>
              <a:t> </a:t>
            </a:r>
            <a:r>
              <a:rPr dirty="0">
                <a:latin typeface="Calibri"/>
                <a:cs typeface="Calibri"/>
              </a:rPr>
              <a:t>inside</a:t>
            </a:r>
            <a:r>
              <a:rPr spc="-35" dirty="0">
                <a:latin typeface="Calibri"/>
                <a:cs typeface="Calibri"/>
              </a:rPr>
              <a:t> </a:t>
            </a:r>
            <a:r>
              <a:rPr lang="en-US" spc="-35" dirty="0">
                <a:latin typeface="Calibri"/>
                <a:cs typeface="Calibri"/>
              </a:rPr>
              <a:t>E</a:t>
            </a:r>
            <a:r>
              <a:rPr lang="en-US" spc="-25" dirty="0">
                <a:latin typeface="Calibri"/>
                <a:cs typeface="Calibri"/>
              </a:rPr>
              <a:t>PIC</a:t>
            </a:r>
            <a:endParaRPr dirty="0">
              <a:latin typeface="Calibri"/>
              <a:cs typeface="Calibri"/>
            </a:endParaRPr>
          </a:p>
          <a:p>
            <a:pPr marL="240665" indent="-227965">
              <a:spcBef>
                <a:spcPts val="795"/>
              </a:spcBef>
              <a:buFont typeface="Arial"/>
              <a:buChar char="•"/>
              <a:tabLst>
                <a:tab pos="240665" algn="l"/>
              </a:tabLst>
            </a:pPr>
            <a:r>
              <a:rPr dirty="0">
                <a:latin typeface="Calibri"/>
                <a:cs typeface="Calibri"/>
              </a:rPr>
              <a:t>The</a:t>
            </a:r>
            <a:r>
              <a:rPr spc="-50" dirty="0">
                <a:latin typeface="Calibri"/>
                <a:cs typeface="Calibri"/>
              </a:rPr>
              <a:t> </a:t>
            </a:r>
            <a:r>
              <a:rPr dirty="0">
                <a:latin typeface="Calibri"/>
                <a:cs typeface="Calibri"/>
              </a:rPr>
              <a:t>spherical</a:t>
            </a:r>
            <a:r>
              <a:rPr spc="-40" dirty="0">
                <a:latin typeface="Calibri"/>
                <a:cs typeface="Calibri"/>
              </a:rPr>
              <a:t> </a:t>
            </a:r>
            <a:r>
              <a:rPr dirty="0">
                <a:latin typeface="Calibri"/>
                <a:cs typeface="Calibri"/>
              </a:rPr>
              <a:t>joint</a:t>
            </a:r>
            <a:r>
              <a:rPr spc="-40" dirty="0">
                <a:latin typeface="Calibri"/>
                <a:cs typeface="Calibri"/>
              </a:rPr>
              <a:t> </a:t>
            </a:r>
            <a:r>
              <a:rPr dirty="0">
                <a:latin typeface="Calibri"/>
                <a:cs typeface="Calibri"/>
              </a:rPr>
              <a:t>allows</a:t>
            </a:r>
            <a:r>
              <a:rPr spc="-30" dirty="0">
                <a:latin typeface="Calibri"/>
                <a:cs typeface="Calibri"/>
              </a:rPr>
              <a:t> </a:t>
            </a:r>
            <a:r>
              <a:rPr dirty="0">
                <a:latin typeface="Calibri"/>
                <a:cs typeface="Calibri"/>
              </a:rPr>
              <a:t>the</a:t>
            </a:r>
            <a:r>
              <a:rPr spc="-45" dirty="0">
                <a:latin typeface="Calibri"/>
                <a:cs typeface="Calibri"/>
              </a:rPr>
              <a:t> </a:t>
            </a:r>
            <a:r>
              <a:rPr spc="-10" dirty="0">
                <a:latin typeface="Calibri"/>
                <a:cs typeface="Calibri"/>
              </a:rPr>
              <a:t>tracker</a:t>
            </a:r>
            <a:r>
              <a:rPr spc="-35" dirty="0">
                <a:latin typeface="Calibri"/>
                <a:cs typeface="Calibri"/>
              </a:rPr>
              <a:t> </a:t>
            </a:r>
            <a:r>
              <a:rPr dirty="0">
                <a:latin typeface="Calibri"/>
                <a:cs typeface="Calibri"/>
              </a:rPr>
              <a:t>to</a:t>
            </a:r>
            <a:r>
              <a:rPr spc="-50" dirty="0">
                <a:latin typeface="Calibri"/>
                <a:cs typeface="Calibri"/>
              </a:rPr>
              <a:t> </a:t>
            </a:r>
            <a:r>
              <a:rPr spc="-20" dirty="0">
                <a:latin typeface="Calibri"/>
                <a:cs typeface="Calibri"/>
              </a:rPr>
              <a:t>”settle”</a:t>
            </a:r>
            <a:r>
              <a:rPr spc="-55" dirty="0">
                <a:latin typeface="Calibri"/>
                <a:cs typeface="Calibri"/>
              </a:rPr>
              <a:t> </a:t>
            </a:r>
            <a:r>
              <a:rPr dirty="0">
                <a:latin typeface="Calibri"/>
                <a:cs typeface="Calibri"/>
              </a:rPr>
              <a:t>without</a:t>
            </a:r>
            <a:r>
              <a:rPr spc="-35" dirty="0">
                <a:latin typeface="Calibri"/>
                <a:cs typeface="Calibri"/>
              </a:rPr>
              <a:t> </a:t>
            </a:r>
            <a:r>
              <a:rPr spc="-10" dirty="0" err="1">
                <a:latin typeface="Calibri"/>
                <a:cs typeface="Calibri"/>
              </a:rPr>
              <a:t>overconstraining</a:t>
            </a:r>
            <a:endParaRPr lang="en-US" spc="-10" dirty="0">
              <a:latin typeface="Calibri"/>
              <a:cs typeface="Calibri"/>
            </a:endParaRPr>
          </a:p>
          <a:p>
            <a:pPr marL="240665" indent="-227965">
              <a:spcBef>
                <a:spcPts val="795"/>
              </a:spcBef>
              <a:buFont typeface="Arial"/>
              <a:buChar char="•"/>
              <a:tabLst>
                <a:tab pos="240665" algn="l"/>
              </a:tabLst>
            </a:pPr>
            <a:r>
              <a:rPr lang="en-US" spc="-10" dirty="0">
                <a:latin typeface="Calibri"/>
                <a:cs typeface="Calibri"/>
              </a:rPr>
              <a:t>The mechanism on the right allows “alignment” by set screws which then gets “mounted” in position with the below mechanism </a:t>
            </a:r>
            <a:endParaRPr dirty="0">
              <a:latin typeface="Calibri"/>
              <a:cs typeface="Calibri"/>
            </a:endParaRPr>
          </a:p>
        </p:txBody>
      </p:sp>
      <p:grpSp>
        <p:nvGrpSpPr>
          <p:cNvPr id="4" name="object 4"/>
          <p:cNvGrpSpPr/>
          <p:nvPr/>
        </p:nvGrpSpPr>
        <p:grpSpPr>
          <a:xfrm>
            <a:off x="837498" y="1808989"/>
            <a:ext cx="8539480" cy="4733925"/>
            <a:chOff x="813435" y="1808988"/>
            <a:chExt cx="8539480" cy="4733925"/>
          </a:xfrm>
        </p:grpSpPr>
        <p:pic>
          <p:nvPicPr>
            <p:cNvPr id="5" name="object 5"/>
            <p:cNvPicPr/>
            <p:nvPr/>
          </p:nvPicPr>
          <p:blipFill>
            <a:blip r:embed="rId2" cstate="print"/>
            <a:stretch>
              <a:fillRect/>
            </a:stretch>
          </p:blipFill>
          <p:spPr>
            <a:xfrm>
              <a:off x="6751752" y="1808988"/>
              <a:ext cx="2601035" cy="4733544"/>
            </a:xfrm>
            <a:prstGeom prst="rect">
              <a:avLst/>
            </a:prstGeom>
          </p:spPr>
        </p:pic>
        <p:pic>
          <p:nvPicPr>
            <p:cNvPr id="6" name="object 6"/>
            <p:cNvPicPr/>
            <p:nvPr/>
          </p:nvPicPr>
          <p:blipFill>
            <a:blip r:embed="rId3" cstate="print"/>
            <a:stretch>
              <a:fillRect/>
            </a:stretch>
          </p:blipFill>
          <p:spPr>
            <a:xfrm>
              <a:off x="822960" y="3447288"/>
              <a:ext cx="2510028" cy="2645664"/>
            </a:xfrm>
            <a:prstGeom prst="rect">
              <a:avLst/>
            </a:prstGeom>
          </p:spPr>
        </p:pic>
        <p:sp>
          <p:nvSpPr>
            <p:cNvPr id="7" name="object 7"/>
            <p:cNvSpPr/>
            <p:nvPr/>
          </p:nvSpPr>
          <p:spPr>
            <a:xfrm>
              <a:off x="818197" y="3442525"/>
              <a:ext cx="2519680" cy="2655570"/>
            </a:xfrm>
            <a:custGeom>
              <a:avLst/>
              <a:gdLst/>
              <a:ahLst/>
              <a:cxnLst/>
              <a:rect l="l" t="t" r="r" b="b"/>
              <a:pathLst>
                <a:path w="2519679" h="2655570">
                  <a:moveTo>
                    <a:pt x="0" y="2655189"/>
                  </a:moveTo>
                  <a:lnTo>
                    <a:pt x="2519553" y="2655189"/>
                  </a:lnTo>
                  <a:lnTo>
                    <a:pt x="2519553" y="0"/>
                  </a:lnTo>
                  <a:lnTo>
                    <a:pt x="0" y="0"/>
                  </a:lnTo>
                  <a:lnTo>
                    <a:pt x="0" y="2655189"/>
                  </a:lnTo>
                  <a:close/>
                </a:path>
              </a:pathLst>
            </a:custGeom>
            <a:ln w="9525">
              <a:solidFill>
                <a:srgbClr val="000000"/>
              </a:solidFill>
            </a:ln>
          </p:spPr>
          <p:txBody>
            <a:bodyPr wrap="square" lIns="0" tIns="0" rIns="0" bIns="0" rtlCol="0"/>
            <a:lstStyle/>
            <a:p>
              <a:endParaRPr/>
            </a:p>
          </p:txBody>
        </p:sp>
        <p:pic>
          <p:nvPicPr>
            <p:cNvPr id="8" name="object 8"/>
            <p:cNvPicPr/>
            <p:nvPr/>
          </p:nvPicPr>
          <p:blipFill>
            <a:blip r:embed="rId4" cstate="print"/>
            <a:stretch>
              <a:fillRect/>
            </a:stretch>
          </p:blipFill>
          <p:spPr>
            <a:xfrm>
              <a:off x="4087368" y="3450336"/>
              <a:ext cx="2514599" cy="2651760"/>
            </a:xfrm>
            <a:prstGeom prst="rect">
              <a:avLst/>
            </a:prstGeom>
          </p:spPr>
        </p:pic>
        <p:sp>
          <p:nvSpPr>
            <p:cNvPr id="9" name="object 9"/>
            <p:cNvSpPr/>
            <p:nvPr/>
          </p:nvSpPr>
          <p:spPr>
            <a:xfrm>
              <a:off x="4082542" y="3445573"/>
              <a:ext cx="2524125" cy="2661285"/>
            </a:xfrm>
            <a:custGeom>
              <a:avLst/>
              <a:gdLst/>
              <a:ahLst/>
              <a:cxnLst/>
              <a:rect l="l" t="t" r="r" b="b"/>
              <a:pathLst>
                <a:path w="2524125" h="2661285">
                  <a:moveTo>
                    <a:pt x="0" y="2661285"/>
                  </a:moveTo>
                  <a:lnTo>
                    <a:pt x="2524125" y="2661285"/>
                  </a:lnTo>
                  <a:lnTo>
                    <a:pt x="2524125" y="0"/>
                  </a:lnTo>
                  <a:lnTo>
                    <a:pt x="0" y="0"/>
                  </a:lnTo>
                  <a:lnTo>
                    <a:pt x="0" y="2661285"/>
                  </a:lnTo>
                  <a:close/>
                </a:path>
              </a:pathLst>
            </a:custGeom>
            <a:ln w="9525">
              <a:solidFill>
                <a:srgbClr val="000000"/>
              </a:solidFill>
            </a:ln>
          </p:spPr>
          <p:txBody>
            <a:bodyPr wrap="square" lIns="0" tIns="0" rIns="0" bIns="0" rtlCol="0"/>
            <a:lstStyle/>
            <a:p>
              <a:endParaRPr/>
            </a:p>
          </p:txBody>
        </p:sp>
        <p:sp>
          <p:nvSpPr>
            <p:cNvPr id="10" name="object 10"/>
            <p:cNvSpPr/>
            <p:nvPr/>
          </p:nvSpPr>
          <p:spPr>
            <a:xfrm>
              <a:off x="3332988" y="3439667"/>
              <a:ext cx="754380" cy="2646045"/>
            </a:xfrm>
            <a:custGeom>
              <a:avLst/>
              <a:gdLst/>
              <a:ahLst/>
              <a:cxnLst/>
              <a:rect l="l" t="t" r="r" b="b"/>
              <a:pathLst>
                <a:path w="754379" h="2646045">
                  <a:moveTo>
                    <a:pt x="754379" y="0"/>
                  </a:moveTo>
                  <a:lnTo>
                    <a:pt x="0" y="0"/>
                  </a:lnTo>
                  <a:lnTo>
                    <a:pt x="0" y="2645663"/>
                  </a:lnTo>
                  <a:lnTo>
                    <a:pt x="754379" y="2645663"/>
                  </a:lnTo>
                  <a:lnTo>
                    <a:pt x="754379" y="0"/>
                  </a:lnTo>
                  <a:close/>
                </a:path>
              </a:pathLst>
            </a:custGeom>
            <a:solidFill>
              <a:srgbClr val="000000"/>
            </a:solidFill>
          </p:spPr>
          <p:txBody>
            <a:bodyPr wrap="square" lIns="0" tIns="0" rIns="0" bIns="0" rtlCol="0"/>
            <a:lstStyle/>
            <a:p>
              <a:endParaRPr/>
            </a:p>
          </p:txBody>
        </p:sp>
        <p:sp>
          <p:nvSpPr>
            <p:cNvPr id="11" name="object 11"/>
            <p:cNvSpPr/>
            <p:nvPr/>
          </p:nvSpPr>
          <p:spPr>
            <a:xfrm>
              <a:off x="3332988" y="3439667"/>
              <a:ext cx="754380" cy="2646045"/>
            </a:xfrm>
            <a:custGeom>
              <a:avLst/>
              <a:gdLst/>
              <a:ahLst/>
              <a:cxnLst/>
              <a:rect l="l" t="t" r="r" b="b"/>
              <a:pathLst>
                <a:path w="754379" h="2646045">
                  <a:moveTo>
                    <a:pt x="0" y="2645663"/>
                  </a:moveTo>
                  <a:lnTo>
                    <a:pt x="754379" y="2645663"/>
                  </a:lnTo>
                  <a:lnTo>
                    <a:pt x="754379" y="0"/>
                  </a:lnTo>
                  <a:lnTo>
                    <a:pt x="0" y="0"/>
                  </a:lnTo>
                  <a:lnTo>
                    <a:pt x="0" y="2645663"/>
                  </a:lnTo>
                  <a:close/>
                </a:path>
              </a:pathLst>
            </a:custGeom>
            <a:ln w="12699">
              <a:solidFill>
                <a:srgbClr val="6FAC46"/>
              </a:solidFill>
            </a:ln>
          </p:spPr>
          <p:txBody>
            <a:bodyPr wrap="square" lIns="0" tIns="0" rIns="0" bIns="0" rtlCol="0"/>
            <a:lstStyle/>
            <a:p>
              <a:endParaRPr/>
            </a:p>
          </p:txBody>
        </p:sp>
        <p:sp>
          <p:nvSpPr>
            <p:cNvPr id="12" name="object 12"/>
            <p:cNvSpPr/>
            <p:nvPr/>
          </p:nvSpPr>
          <p:spPr>
            <a:xfrm>
              <a:off x="3709416" y="3276600"/>
              <a:ext cx="0" cy="3145155"/>
            </a:xfrm>
            <a:custGeom>
              <a:avLst/>
              <a:gdLst/>
              <a:ahLst/>
              <a:cxnLst/>
              <a:rect l="l" t="t" r="r" b="b"/>
              <a:pathLst>
                <a:path h="3145154">
                  <a:moveTo>
                    <a:pt x="0" y="0"/>
                  </a:moveTo>
                  <a:lnTo>
                    <a:pt x="0" y="3144558"/>
                  </a:lnTo>
                </a:path>
              </a:pathLst>
            </a:custGeom>
            <a:ln w="9525">
              <a:solidFill>
                <a:srgbClr val="FF0000"/>
              </a:solidFill>
              <a:prstDash val="sysDash"/>
            </a:ln>
          </p:spPr>
          <p:txBody>
            <a:bodyPr wrap="square" lIns="0" tIns="0" rIns="0" bIns="0" rtlCol="0"/>
            <a:lstStyle/>
            <a:p>
              <a:endParaRPr/>
            </a:p>
          </p:txBody>
        </p:sp>
      </p:grpSp>
      <p:sp>
        <p:nvSpPr>
          <p:cNvPr id="13" name="object 13"/>
          <p:cNvSpPr txBox="1"/>
          <p:nvPr/>
        </p:nvSpPr>
        <p:spPr>
          <a:xfrm>
            <a:off x="292287" y="2183893"/>
            <a:ext cx="2161540" cy="776495"/>
          </a:xfrm>
          <a:prstGeom prst="rect">
            <a:avLst/>
          </a:prstGeom>
          <a:ln w="12700">
            <a:solidFill>
              <a:srgbClr val="000000"/>
            </a:solidFill>
          </a:ln>
        </p:spPr>
        <p:txBody>
          <a:bodyPr vert="horz" wrap="square" lIns="0" tIns="37465" rIns="0" bIns="0" rtlCol="0">
            <a:spAutoFit/>
          </a:bodyPr>
          <a:lstStyle/>
          <a:p>
            <a:pPr marL="90805" marR="92075">
              <a:spcBef>
                <a:spcPts val="295"/>
              </a:spcBef>
            </a:pPr>
            <a:r>
              <a:rPr sz="1200" spc="-10" dirty="0">
                <a:latin typeface="Calibri"/>
                <a:cs typeface="Calibri"/>
              </a:rPr>
              <a:t>Adjusting</a:t>
            </a:r>
            <a:r>
              <a:rPr sz="1200" spc="-45" dirty="0">
                <a:latin typeface="Calibri"/>
                <a:cs typeface="Calibri"/>
              </a:rPr>
              <a:t> </a:t>
            </a:r>
            <a:r>
              <a:rPr sz="1200" dirty="0">
                <a:latin typeface="Calibri"/>
                <a:cs typeface="Calibri"/>
              </a:rPr>
              <a:t>the</a:t>
            </a:r>
            <a:r>
              <a:rPr sz="1200" spc="-30" dirty="0">
                <a:latin typeface="Calibri"/>
                <a:cs typeface="Calibri"/>
              </a:rPr>
              <a:t> </a:t>
            </a:r>
            <a:r>
              <a:rPr sz="1200" dirty="0">
                <a:latin typeface="Calibri"/>
                <a:cs typeface="Calibri"/>
              </a:rPr>
              <a:t>orange</a:t>
            </a:r>
            <a:r>
              <a:rPr sz="1200" spc="-15" dirty="0">
                <a:latin typeface="Calibri"/>
                <a:cs typeface="Calibri"/>
              </a:rPr>
              <a:t> </a:t>
            </a:r>
            <a:r>
              <a:rPr sz="1200" dirty="0">
                <a:latin typeface="Calibri"/>
                <a:cs typeface="Calibri"/>
              </a:rPr>
              <a:t>spacer</a:t>
            </a:r>
            <a:r>
              <a:rPr sz="1200" spc="-20" dirty="0">
                <a:latin typeface="Calibri"/>
                <a:cs typeface="Calibri"/>
              </a:rPr>
              <a:t> </a:t>
            </a:r>
            <a:r>
              <a:rPr sz="1200" spc="-25" dirty="0">
                <a:latin typeface="Calibri"/>
                <a:cs typeface="Calibri"/>
              </a:rPr>
              <a:t>or </a:t>
            </a:r>
            <a:r>
              <a:rPr sz="1200" dirty="0">
                <a:latin typeface="Calibri"/>
                <a:cs typeface="Calibri"/>
              </a:rPr>
              <a:t>amount</a:t>
            </a:r>
            <a:r>
              <a:rPr sz="1200" spc="-40" dirty="0">
                <a:latin typeface="Calibri"/>
                <a:cs typeface="Calibri"/>
              </a:rPr>
              <a:t> </a:t>
            </a:r>
            <a:r>
              <a:rPr sz="1200" dirty="0">
                <a:latin typeface="Calibri"/>
                <a:cs typeface="Calibri"/>
              </a:rPr>
              <a:t>of</a:t>
            </a:r>
            <a:r>
              <a:rPr sz="1200" spc="-25" dirty="0">
                <a:latin typeface="Calibri"/>
                <a:cs typeface="Calibri"/>
              </a:rPr>
              <a:t> </a:t>
            </a:r>
            <a:r>
              <a:rPr sz="1200" dirty="0">
                <a:latin typeface="Calibri"/>
                <a:cs typeface="Calibri"/>
              </a:rPr>
              <a:t>Belleville</a:t>
            </a:r>
            <a:r>
              <a:rPr sz="1200" spc="-30" dirty="0">
                <a:latin typeface="Calibri"/>
                <a:cs typeface="Calibri"/>
              </a:rPr>
              <a:t> </a:t>
            </a:r>
            <a:r>
              <a:rPr sz="1200" spc="-10" dirty="0">
                <a:latin typeface="Calibri"/>
                <a:cs typeface="Calibri"/>
              </a:rPr>
              <a:t>washers</a:t>
            </a:r>
            <a:r>
              <a:rPr sz="1200" spc="-25" dirty="0">
                <a:latin typeface="Calibri"/>
                <a:cs typeface="Calibri"/>
              </a:rPr>
              <a:t> on </a:t>
            </a:r>
            <a:r>
              <a:rPr sz="1200" dirty="0">
                <a:latin typeface="Calibri"/>
                <a:cs typeface="Calibri"/>
              </a:rPr>
              <a:t>one</a:t>
            </a:r>
            <a:r>
              <a:rPr sz="1200" spc="-20" dirty="0">
                <a:latin typeface="Calibri"/>
                <a:cs typeface="Calibri"/>
              </a:rPr>
              <a:t> </a:t>
            </a:r>
            <a:r>
              <a:rPr sz="1200" u="sng" dirty="0">
                <a:uFill>
                  <a:solidFill>
                    <a:srgbClr val="000000"/>
                  </a:solidFill>
                </a:uFill>
                <a:latin typeface="Calibri"/>
                <a:cs typeface="Calibri"/>
              </a:rPr>
              <a:t>or</a:t>
            </a:r>
            <a:r>
              <a:rPr sz="1200" spc="-10" dirty="0">
                <a:latin typeface="Calibri"/>
                <a:cs typeface="Calibri"/>
              </a:rPr>
              <a:t> </a:t>
            </a:r>
            <a:r>
              <a:rPr sz="1200" dirty="0">
                <a:latin typeface="Calibri"/>
                <a:cs typeface="Calibri"/>
              </a:rPr>
              <a:t>both</a:t>
            </a:r>
            <a:r>
              <a:rPr sz="1200" spc="-40" dirty="0">
                <a:latin typeface="Calibri"/>
                <a:cs typeface="Calibri"/>
              </a:rPr>
              <a:t> </a:t>
            </a:r>
            <a:r>
              <a:rPr sz="1200" dirty="0">
                <a:latin typeface="Calibri"/>
                <a:cs typeface="Calibri"/>
              </a:rPr>
              <a:t>ENDs</a:t>
            </a:r>
            <a:r>
              <a:rPr sz="1200" spc="-15" dirty="0">
                <a:latin typeface="Calibri"/>
                <a:cs typeface="Calibri"/>
              </a:rPr>
              <a:t> </a:t>
            </a:r>
            <a:r>
              <a:rPr sz="1200" dirty="0">
                <a:latin typeface="Calibri"/>
                <a:cs typeface="Calibri"/>
              </a:rPr>
              <a:t>adjusts</a:t>
            </a:r>
            <a:r>
              <a:rPr sz="1200" spc="-35" dirty="0">
                <a:latin typeface="Calibri"/>
                <a:cs typeface="Calibri"/>
              </a:rPr>
              <a:t> </a:t>
            </a:r>
            <a:r>
              <a:rPr sz="1200" dirty="0">
                <a:latin typeface="Calibri"/>
                <a:cs typeface="Calibri"/>
              </a:rPr>
              <a:t>the</a:t>
            </a:r>
            <a:r>
              <a:rPr sz="1200" spc="-30" dirty="0">
                <a:latin typeface="Calibri"/>
                <a:cs typeface="Calibri"/>
              </a:rPr>
              <a:t> </a:t>
            </a:r>
            <a:r>
              <a:rPr sz="1200" spc="-50" dirty="0">
                <a:latin typeface="Calibri"/>
                <a:cs typeface="Calibri"/>
              </a:rPr>
              <a:t>Z </a:t>
            </a:r>
            <a:r>
              <a:rPr sz="1200" dirty="0">
                <a:latin typeface="Calibri"/>
                <a:cs typeface="Calibri"/>
              </a:rPr>
              <a:t>position</a:t>
            </a:r>
            <a:r>
              <a:rPr sz="1200" spc="-25" dirty="0">
                <a:latin typeface="Calibri"/>
                <a:cs typeface="Calibri"/>
              </a:rPr>
              <a:t> </a:t>
            </a:r>
            <a:r>
              <a:rPr sz="1200" dirty="0">
                <a:latin typeface="Calibri"/>
                <a:cs typeface="Calibri"/>
              </a:rPr>
              <a:t>of</a:t>
            </a:r>
            <a:r>
              <a:rPr sz="1200" spc="-15" dirty="0">
                <a:latin typeface="Calibri"/>
                <a:cs typeface="Calibri"/>
              </a:rPr>
              <a:t> </a:t>
            </a:r>
            <a:r>
              <a:rPr sz="1200" dirty="0">
                <a:latin typeface="Calibri"/>
                <a:cs typeface="Calibri"/>
              </a:rPr>
              <a:t>the</a:t>
            </a:r>
            <a:r>
              <a:rPr sz="1200" spc="-15" dirty="0">
                <a:latin typeface="Calibri"/>
                <a:cs typeface="Calibri"/>
              </a:rPr>
              <a:t> </a:t>
            </a:r>
            <a:r>
              <a:rPr sz="1200" spc="-10" dirty="0">
                <a:latin typeface="Calibri"/>
                <a:cs typeface="Calibri"/>
              </a:rPr>
              <a:t>Tracker</a:t>
            </a:r>
            <a:endParaRPr sz="1200">
              <a:latin typeface="Calibri"/>
              <a:cs typeface="Calibri"/>
            </a:endParaRPr>
          </a:p>
        </p:txBody>
      </p:sp>
      <p:sp>
        <p:nvSpPr>
          <p:cNvPr id="14" name="object 14"/>
          <p:cNvSpPr txBox="1"/>
          <p:nvPr/>
        </p:nvSpPr>
        <p:spPr>
          <a:xfrm>
            <a:off x="380678" y="4402836"/>
            <a:ext cx="184666" cy="696595"/>
          </a:xfrm>
          <a:prstGeom prst="rect">
            <a:avLst/>
          </a:prstGeom>
          <a:ln w="12700">
            <a:solidFill>
              <a:srgbClr val="000000"/>
            </a:solidFill>
          </a:ln>
        </p:spPr>
        <p:txBody>
          <a:bodyPr vert="vert270" wrap="square" lIns="0" tIns="36830" rIns="0" bIns="0" rtlCol="0">
            <a:spAutoFit/>
          </a:bodyPr>
          <a:lstStyle/>
          <a:p>
            <a:pPr marL="89535">
              <a:spcBef>
                <a:spcPts val="290"/>
              </a:spcBef>
            </a:pPr>
            <a:r>
              <a:rPr sz="1200" dirty="0">
                <a:latin typeface="Calibri"/>
                <a:cs typeface="Calibri"/>
              </a:rPr>
              <a:t>-Z</a:t>
            </a:r>
            <a:r>
              <a:rPr sz="1200" spc="-15" dirty="0">
                <a:latin typeface="Calibri"/>
                <a:cs typeface="Calibri"/>
              </a:rPr>
              <a:t> </a:t>
            </a:r>
            <a:r>
              <a:rPr sz="1200" spc="-25" dirty="0">
                <a:latin typeface="Calibri"/>
                <a:cs typeface="Calibri"/>
              </a:rPr>
              <a:t>END</a:t>
            </a:r>
            <a:endParaRPr sz="1200">
              <a:latin typeface="Calibri"/>
              <a:cs typeface="Calibri"/>
            </a:endParaRPr>
          </a:p>
        </p:txBody>
      </p:sp>
      <p:grpSp>
        <p:nvGrpSpPr>
          <p:cNvPr id="15" name="object 15"/>
          <p:cNvGrpSpPr/>
          <p:nvPr/>
        </p:nvGrpSpPr>
        <p:grpSpPr>
          <a:xfrm>
            <a:off x="6770557" y="4376673"/>
            <a:ext cx="290195" cy="749300"/>
            <a:chOff x="6746493" y="4376673"/>
            <a:chExt cx="290195" cy="749300"/>
          </a:xfrm>
        </p:grpSpPr>
        <p:sp>
          <p:nvSpPr>
            <p:cNvPr id="16" name="object 16"/>
            <p:cNvSpPr/>
            <p:nvPr/>
          </p:nvSpPr>
          <p:spPr>
            <a:xfrm>
              <a:off x="6752843" y="4383023"/>
              <a:ext cx="277495" cy="736600"/>
            </a:xfrm>
            <a:custGeom>
              <a:avLst/>
              <a:gdLst/>
              <a:ahLst/>
              <a:cxnLst/>
              <a:rect l="l" t="t" r="r" b="b"/>
              <a:pathLst>
                <a:path w="277495" h="736600">
                  <a:moveTo>
                    <a:pt x="277368" y="0"/>
                  </a:moveTo>
                  <a:lnTo>
                    <a:pt x="0" y="0"/>
                  </a:lnTo>
                  <a:lnTo>
                    <a:pt x="0" y="736092"/>
                  </a:lnTo>
                  <a:lnTo>
                    <a:pt x="277368" y="736092"/>
                  </a:lnTo>
                  <a:lnTo>
                    <a:pt x="277368" y="0"/>
                  </a:lnTo>
                  <a:close/>
                </a:path>
              </a:pathLst>
            </a:custGeom>
            <a:solidFill>
              <a:srgbClr val="FFFFFF"/>
            </a:solidFill>
          </p:spPr>
          <p:txBody>
            <a:bodyPr wrap="square" lIns="0" tIns="0" rIns="0" bIns="0" rtlCol="0"/>
            <a:lstStyle/>
            <a:p>
              <a:endParaRPr/>
            </a:p>
          </p:txBody>
        </p:sp>
        <p:sp>
          <p:nvSpPr>
            <p:cNvPr id="17" name="object 17"/>
            <p:cNvSpPr/>
            <p:nvPr/>
          </p:nvSpPr>
          <p:spPr>
            <a:xfrm>
              <a:off x="6752843" y="4383023"/>
              <a:ext cx="277495" cy="736600"/>
            </a:xfrm>
            <a:custGeom>
              <a:avLst/>
              <a:gdLst/>
              <a:ahLst/>
              <a:cxnLst/>
              <a:rect l="l" t="t" r="r" b="b"/>
              <a:pathLst>
                <a:path w="277495" h="736600">
                  <a:moveTo>
                    <a:pt x="0" y="736092"/>
                  </a:moveTo>
                  <a:lnTo>
                    <a:pt x="277368" y="736092"/>
                  </a:lnTo>
                  <a:lnTo>
                    <a:pt x="277368" y="0"/>
                  </a:lnTo>
                  <a:lnTo>
                    <a:pt x="0" y="0"/>
                  </a:lnTo>
                  <a:lnTo>
                    <a:pt x="0" y="736092"/>
                  </a:lnTo>
                  <a:close/>
                </a:path>
              </a:pathLst>
            </a:custGeom>
            <a:ln w="12700">
              <a:solidFill>
                <a:srgbClr val="000000"/>
              </a:solidFill>
            </a:ln>
          </p:spPr>
          <p:txBody>
            <a:bodyPr wrap="square" lIns="0" tIns="0" rIns="0" bIns="0" rtlCol="0"/>
            <a:lstStyle/>
            <a:p>
              <a:endParaRPr/>
            </a:p>
          </p:txBody>
        </p:sp>
      </p:grpSp>
      <p:sp>
        <p:nvSpPr>
          <p:cNvPr id="18" name="object 18"/>
          <p:cNvSpPr txBox="1"/>
          <p:nvPr/>
        </p:nvSpPr>
        <p:spPr>
          <a:xfrm>
            <a:off x="6840407" y="4566241"/>
            <a:ext cx="156005" cy="475615"/>
          </a:xfrm>
          <a:prstGeom prst="rect">
            <a:avLst/>
          </a:prstGeom>
        </p:spPr>
        <p:txBody>
          <a:bodyPr vert="vert270" wrap="square" lIns="0" tIns="0" rIns="0" bIns="0" rtlCol="0">
            <a:spAutoFit/>
          </a:bodyPr>
          <a:lstStyle/>
          <a:p>
            <a:pPr marL="12700">
              <a:lnSpc>
                <a:spcPts val="1240"/>
              </a:lnSpc>
            </a:pPr>
            <a:r>
              <a:rPr sz="1200" dirty="0">
                <a:latin typeface="Calibri"/>
                <a:cs typeface="Calibri"/>
              </a:rPr>
              <a:t>+Z</a:t>
            </a:r>
            <a:r>
              <a:rPr sz="1200" spc="-15" dirty="0">
                <a:latin typeface="Calibri"/>
                <a:cs typeface="Calibri"/>
              </a:rPr>
              <a:t> </a:t>
            </a:r>
            <a:r>
              <a:rPr sz="1200" spc="-25" dirty="0">
                <a:latin typeface="Calibri"/>
                <a:cs typeface="Calibri"/>
              </a:rPr>
              <a:t>END</a:t>
            </a:r>
            <a:endParaRPr sz="1200">
              <a:latin typeface="Calibri"/>
              <a:cs typeface="Calibri"/>
            </a:endParaRPr>
          </a:p>
        </p:txBody>
      </p:sp>
      <p:sp>
        <p:nvSpPr>
          <p:cNvPr id="19" name="object 19"/>
          <p:cNvSpPr txBox="1"/>
          <p:nvPr/>
        </p:nvSpPr>
        <p:spPr>
          <a:xfrm>
            <a:off x="3364672" y="2266188"/>
            <a:ext cx="710565" cy="221214"/>
          </a:xfrm>
          <a:prstGeom prst="rect">
            <a:avLst/>
          </a:prstGeom>
          <a:ln w="12700">
            <a:solidFill>
              <a:srgbClr val="FF0000"/>
            </a:solidFill>
          </a:ln>
        </p:spPr>
        <p:txBody>
          <a:bodyPr vert="horz" wrap="square" lIns="0" tIns="36195" rIns="0" bIns="0" rtlCol="0">
            <a:spAutoFit/>
          </a:bodyPr>
          <a:lstStyle/>
          <a:p>
            <a:pPr marL="90805">
              <a:spcBef>
                <a:spcPts val="285"/>
              </a:spcBef>
            </a:pPr>
            <a:r>
              <a:rPr sz="1200" spc="-10" dirty="0">
                <a:solidFill>
                  <a:srgbClr val="FF0000"/>
                </a:solidFill>
                <a:latin typeface="Calibri"/>
                <a:cs typeface="Calibri"/>
              </a:rPr>
              <a:t>Z=0mm</a:t>
            </a:r>
            <a:endParaRPr sz="1200">
              <a:latin typeface="Calibri"/>
              <a:cs typeface="Calibri"/>
            </a:endParaRPr>
          </a:p>
        </p:txBody>
      </p:sp>
      <p:sp>
        <p:nvSpPr>
          <p:cNvPr id="20" name="object 20"/>
          <p:cNvSpPr txBox="1"/>
          <p:nvPr/>
        </p:nvSpPr>
        <p:spPr>
          <a:xfrm>
            <a:off x="3206174" y="2764535"/>
            <a:ext cx="1026160" cy="221856"/>
          </a:xfrm>
          <a:prstGeom prst="rect">
            <a:avLst/>
          </a:prstGeom>
          <a:ln w="12700">
            <a:solidFill>
              <a:srgbClr val="000000"/>
            </a:solidFill>
          </a:ln>
        </p:spPr>
        <p:txBody>
          <a:bodyPr vert="horz" wrap="square" lIns="0" tIns="36830" rIns="0" bIns="0" rtlCol="0">
            <a:spAutoFit/>
          </a:bodyPr>
          <a:lstStyle/>
          <a:p>
            <a:pPr marL="92710">
              <a:spcBef>
                <a:spcPts val="290"/>
              </a:spcBef>
            </a:pPr>
            <a:r>
              <a:rPr sz="1200" dirty="0">
                <a:latin typeface="Calibri"/>
                <a:cs typeface="Calibri"/>
              </a:rPr>
              <a:t>BTST</a:t>
            </a:r>
            <a:r>
              <a:rPr sz="1200" spc="-70" dirty="0">
                <a:latin typeface="Calibri"/>
                <a:cs typeface="Calibri"/>
              </a:rPr>
              <a:t> </a:t>
            </a:r>
            <a:r>
              <a:rPr sz="1200" spc="-10" dirty="0">
                <a:latin typeface="Calibri"/>
                <a:cs typeface="Calibri"/>
              </a:rPr>
              <a:t>(~6m)</a:t>
            </a:r>
            <a:endParaRPr sz="1200">
              <a:latin typeface="Calibri"/>
              <a:cs typeface="Calibri"/>
            </a:endParaRPr>
          </a:p>
        </p:txBody>
      </p:sp>
      <p:sp>
        <p:nvSpPr>
          <p:cNvPr id="21" name="object 21"/>
          <p:cNvSpPr/>
          <p:nvPr/>
        </p:nvSpPr>
        <p:spPr>
          <a:xfrm>
            <a:off x="4932866" y="2281427"/>
            <a:ext cx="2161540" cy="646430"/>
          </a:xfrm>
          <a:custGeom>
            <a:avLst/>
            <a:gdLst/>
            <a:ahLst/>
            <a:cxnLst/>
            <a:rect l="l" t="t" r="r" b="b"/>
            <a:pathLst>
              <a:path w="2161540" h="646430">
                <a:moveTo>
                  <a:pt x="2161031" y="0"/>
                </a:moveTo>
                <a:lnTo>
                  <a:pt x="0" y="0"/>
                </a:lnTo>
                <a:lnTo>
                  <a:pt x="0" y="646176"/>
                </a:lnTo>
                <a:lnTo>
                  <a:pt x="2161031" y="646176"/>
                </a:lnTo>
                <a:lnTo>
                  <a:pt x="2161031" y="0"/>
                </a:lnTo>
                <a:close/>
              </a:path>
            </a:pathLst>
          </a:custGeom>
          <a:solidFill>
            <a:srgbClr val="FFFFFF"/>
          </a:solidFill>
        </p:spPr>
        <p:txBody>
          <a:bodyPr wrap="square" lIns="0" tIns="0" rIns="0" bIns="0" rtlCol="0"/>
          <a:lstStyle/>
          <a:p>
            <a:endParaRPr/>
          </a:p>
        </p:txBody>
      </p:sp>
      <p:sp>
        <p:nvSpPr>
          <p:cNvPr id="22" name="object 22"/>
          <p:cNvSpPr txBox="1"/>
          <p:nvPr/>
        </p:nvSpPr>
        <p:spPr>
          <a:xfrm>
            <a:off x="4932866" y="2281427"/>
            <a:ext cx="2161540" cy="590546"/>
          </a:xfrm>
          <a:prstGeom prst="rect">
            <a:avLst/>
          </a:prstGeom>
          <a:ln w="12700">
            <a:solidFill>
              <a:srgbClr val="000000"/>
            </a:solidFill>
          </a:ln>
        </p:spPr>
        <p:txBody>
          <a:bodyPr vert="horz" wrap="square" lIns="0" tIns="36195" rIns="0" bIns="0" rtlCol="0">
            <a:spAutoFit/>
          </a:bodyPr>
          <a:lstStyle/>
          <a:p>
            <a:pPr marL="91440" marR="233045" algn="just">
              <a:spcBef>
                <a:spcPts val="285"/>
              </a:spcBef>
            </a:pPr>
            <a:r>
              <a:rPr sz="1200" dirty="0">
                <a:latin typeface="Calibri"/>
                <a:cs typeface="Calibri"/>
              </a:rPr>
              <a:t>Z</a:t>
            </a:r>
            <a:r>
              <a:rPr sz="1200" spc="-20" dirty="0">
                <a:latin typeface="Calibri"/>
                <a:cs typeface="Calibri"/>
              </a:rPr>
              <a:t> </a:t>
            </a:r>
            <a:r>
              <a:rPr sz="1200" dirty="0">
                <a:latin typeface="Calibri"/>
                <a:cs typeface="Calibri"/>
              </a:rPr>
              <a:t>position</a:t>
            </a:r>
            <a:r>
              <a:rPr sz="1200" spc="-40" dirty="0">
                <a:latin typeface="Calibri"/>
                <a:cs typeface="Calibri"/>
              </a:rPr>
              <a:t> </a:t>
            </a:r>
            <a:r>
              <a:rPr sz="1200" dirty="0">
                <a:latin typeface="Calibri"/>
                <a:cs typeface="Calibri"/>
              </a:rPr>
              <a:t>can</a:t>
            </a:r>
            <a:r>
              <a:rPr sz="1200" spc="-20" dirty="0">
                <a:latin typeface="Calibri"/>
                <a:cs typeface="Calibri"/>
              </a:rPr>
              <a:t> </a:t>
            </a:r>
            <a:r>
              <a:rPr sz="1200" dirty="0">
                <a:latin typeface="Calibri"/>
                <a:cs typeface="Calibri"/>
              </a:rPr>
              <a:t>be</a:t>
            </a:r>
            <a:r>
              <a:rPr sz="1200" spc="-30" dirty="0">
                <a:latin typeface="Calibri"/>
                <a:cs typeface="Calibri"/>
              </a:rPr>
              <a:t> </a:t>
            </a:r>
            <a:r>
              <a:rPr sz="1200" dirty="0">
                <a:latin typeface="Calibri"/>
                <a:cs typeface="Calibri"/>
              </a:rPr>
              <a:t>measured</a:t>
            </a:r>
            <a:r>
              <a:rPr sz="1200" spc="-35" dirty="0">
                <a:latin typeface="Calibri"/>
                <a:cs typeface="Calibri"/>
              </a:rPr>
              <a:t> </a:t>
            </a:r>
            <a:r>
              <a:rPr sz="1200" spc="-50" dirty="0">
                <a:latin typeface="Calibri"/>
                <a:cs typeface="Calibri"/>
              </a:rPr>
              <a:t>/ </a:t>
            </a:r>
            <a:r>
              <a:rPr sz="1200" dirty="0">
                <a:latin typeface="Calibri"/>
                <a:cs typeface="Calibri"/>
              </a:rPr>
              <a:t>surveyed</a:t>
            </a:r>
            <a:r>
              <a:rPr sz="1200" spc="-50" dirty="0">
                <a:latin typeface="Calibri"/>
                <a:cs typeface="Calibri"/>
              </a:rPr>
              <a:t> </a:t>
            </a:r>
            <a:r>
              <a:rPr sz="1200" dirty="0">
                <a:latin typeface="Calibri"/>
                <a:cs typeface="Calibri"/>
              </a:rPr>
              <a:t>from</a:t>
            </a:r>
            <a:r>
              <a:rPr sz="1200" spc="-35" dirty="0">
                <a:latin typeface="Calibri"/>
                <a:cs typeface="Calibri"/>
              </a:rPr>
              <a:t> </a:t>
            </a:r>
            <a:r>
              <a:rPr sz="1200" dirty="0">
                <a:latin typeface="Calibri"/>
                <a:cs typeface="Calibri"/>
              </a:rPr>
              <a:t>the</a:t>
            </a:r>
            <a:r>
              <a:rPr sz="1200" spc="-50" dirty="0">
                <a:latin typeface="Calibri"/>
                <a:cs typeface="Calibri"/>
              </a:rPr>
              <a:t> </a:t>
            </a:r>
            <a:r>
              <a:rPr sz="1200" spc="-10" dirty="0">
                <a:latin typeface="Calibri"/>
                <a:cs typeface="Calibri"/>
              </a:rPr>
              <a:t>protruding </a:t>
            </a:r>
            <a:r>
              <a:rPr sz="1200" dirty="0">
                <a:latin typeface="Calibri"/>
                <a:cs typeface="Calibri"/>
              </a:rPr>
              <a:t>part</a:t>
            </a:r>
            <a:r>
              <a:rPr sz="1200" spc="-25"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the</a:t>
            </a:r>
            <a:r>
              <a:rPr sz="1200" spc="-30" dirty="0">
                <a:latin typeface="Calibri"/>
                <a:cs typeface="Calibri"/>
              </a:rPr>
              <a:t> </a:t>
            </a:r>
            <a:r>
              <a:rPr sz="1200" spc="-25" dirty="0">
                <a:latin typeface="Calibri"/>
                <a:cs typeface="Calibri"/>
              </a:rPr>
              <a:t>cup</a:t>
            </a:r>
            <a:endParaRPr sz="1200">
              <a:latin typeface="Calibri"/>
              <a:cs typeface="Calibri"/>
            </a:endParaRPr>
          </a:p>
        </p:txBody>
      </p:sp>
      <p:grpSp>
        <p:nvGrpSpPr>
          <p:cNvPr id="23" name="object 23"/>
          <p:cNvGrpSpPr/>
          <p:nvPr/>
        </p:nvGrpSpPr>
        <p:grpSpPr>
          <a:xfrm>
            <a:off x="1358832" y="2308605"/>
            <a:ext cx="4803140" cy="2273300"/>
            <a:chOff x="1334769" y="2308605"/>
            <a:chExt cx="4803140" cy="2273300"/>
          </a:xfrm>
        </p:grpSpPr>
        <p:sp>
          <p:nvSpPr>
            <p:cNvPr id="24" name="object 24"/>
            <p:cNvSpPr/>
            <p:nvPr/>
          </p:nvSpPr>
          <p:spPr>
            <a:xfrm>
              <a:off x="1334770" y="2927095"/>
              <a:ext cx="4803140" cy="1654810"/>
            </a:xfrm>
            <a:custGeom>
              <a:avLst/>
              <a:gdLst/>
              <a:ahLst/>
              <a:cxnLst/>
              <a:rect l="l" t="t" r="r" b="b"/>
              <a:pathLst>
                <a:path w="4803140" h="1654810">
                  <a:moveTo>
                    <a:pt x="113157" y="1397254"/>
                  </a:moveTo>
                  <a:lnTo>
                    <a:pt x="81508" y="1399209"/>
                  </a:lnTo>
                  <a:lnTo>
                    <a:pt x="12738" y="281305"/>
                  </a:lnTo>
                  <a:lnTo>
                    <a:pt x="12700" y="280543"/>
                  </a:lnTo>
                  <a:lnTo>
                    <a:pt x="0" y="281305"/>
                  </a:lnTo>
                  <a:lnTo>
                    <a:pt x="68643" y="1397254"/>
                  </a:lnTo>
                  <a:lnTo>
                    <a:pt x="68770" y="1399209"/>
                  </a:lnTo>
                  <a:lnTo>
                    <a:pt x="68808" y="1399997"/>
                  </a:lnTo>
                  <a:lnTo>
                    <a:pt x="37084" y="1401953"/>
                  </a:lnTo>
                  <a:lnTo>
                    <a:pt x="79883" y="1475613"/>
                  </a:lnTo>
                  <a:lnTo>
                    <a:pt x="106629" y="1412621"/>
                  </a:lnTo>
                  <a:lnTo>
                    <a:pt x="113157" y="1397254"/>
                  </a:lnTo>
                  <a:close/>
                </a:path>
                <a:path w="4803140" h="1654810">
                  <a:moveTo>
                    <a:pt x="4803140" y="1575943"/>
                  </a:moveTo>
                  <a:lnTo>
                    <a:pt x="4771504" y="1578165"/>
                  </a:lnTo>
                  <a:lnTo>
                    <a:pt x="4660951" y="889"/>
                  </a:lnTo>
                  <a:lnTo>
                    <a:pt x="4660900" y="0"/>
                  </a:lnTo>
                  <a:lnTo>
                    <a:pt x="4648200" y="889"/>
                  </a:lnTo>
                  <a:lnTo>
                    <a:pt x="4758741" y="1578165"/>
                  </a:lnTo>
                  <a:lnTo>
                    <a:pt x="4758804" y="1579067"/>
                  </a:lnTo>
                  <a:lnTo>
                    <a:pt x="4727194" y="1581277"/>
                  </a:lnTo>
                  <a:lnTo>
                    <a:pt x="4770501" y="1654683"/>
                  </a:lnTo>
                  <a:lnTo>
                    <a:pt x="4796548" y="1591818"/>
                  </a:lnTo>
                  <a:lnTo>
                    <a:pt x="4803140" y="1575943"/>
                  </a:lnTo>
                  <a:close/>
                </a:path>
              </a:pathLst>
            </a:custGeom>
            <a:solidFill>
              <a:srgbClr val="FF0000"/>
            </a:solidFill>
          </p:spPr>
          <p:txBody>
            <a:bodyPr wrap="square" lIns="0" tIns="0" rIns="0" bIns="0" rtlCol="0"/>
            <a:lstStyle/>
            <a:p>
              <a:endParaRPr/>
            </a:p>
          </p:txBody>
        </p:sp>
        <p:sp>
          <p:nvSpPr>
            <p:cNvPr id="25" name="object 25"/>
            <p:cNvSpPr/>
            <p:nvPr/>
          </p:nvSpPr>
          <p:spPr>
            <a:xfrm>
              <a:off x="3726180" y="2639567"/>
              <a:ext cx="767080" cy="76200"/>
            </a:xfrm>
            <a:custGeom>
              <a:avLst/>
              <a:gdLst/>
              <a:ahLst/>
              <a:cxnLst/>
              <a:rect l="l" t="t" r="r" b="b"/>
              <a:pathLst>
                <a:path w="767079" h="76200">
                  <a:moveTo>
                    <a:pt x="690880" y="0"/>
                  </a:moveTo>
                  <a:lnTo>
                    <a:pt x="690880" y="76200"/>
                  </a:lnTo>
                  <a:lnTo>
                    <a:pt x="754380" y="44450"/>
                  </a:lnTo>
                  <a:lnTo>
                    <a:pt x="703580" y="44450"/>
                  </a:lnTo>
                  <a:lnTo>
                    <a:pt x="703580" y="31750"/>
                  </a:lnTo>
                  <a:lnTo>
                    <a:pt x="754380" y="31750"/>
                  </a:lnTo>
                  <a:lnTo>
                    <a:pt x="690880" y="0"/>
                  </a:lnTo>
                  <a:close/>
                </a:path>
                <a:path w="767079" h="76200">
                  <a:moveTo>
                    <a:pt x="690880" y="31750"/>
                  </a:moveTo>
                  <a:lnTo>
                    <a:pt x="0" y="31750"/>
                  </a:lnTo>
                  <a:lnTo>
                    <a:pt x="0" y="44450"/>
                  </a:lnTo>
                  <a:lnTo>
                    <a:pt x="690880" y="44450"/>
                  </a:lnTo>
                  <a:lnTo>
                    <a:pt x="690880" y="31750"/>
                  </a:lnTo>
                  <a:close/>
                </a:path>
                <a:path w="767079" h="76200">
                  <a:moveTo>
                    <a:pt x="754380" y="31750"/>
                  </a:moveTo>
                  <a:lnTo>
                    <a:pt x="703580" y="31750"/>
                  </a:lnTo>
                  <a:lnTo>
                    <a:pt x="703580" y="44450"/>
                  </a:lnTo>
                  <a:lnTo>
                    <a:pt x="754380" y="44450"/>
                  </a:lnTo>
                  <a:lnTo>
                    <a:pt x="767080" y="38100"/>
                  </a:lnTo>
                  <a:lnTo>
                    <a:pt x="754380" y="31750"/>
                  </a:lnTo>
                  <a:close/>
                </a:path>
              </a:pathLst>
            </a:custGeom>
            <a:solidFill>
              <a:srgbClr val="000000"/>
            </a:solidFill>
          </p:spPr>
          <p:txBody>
            <a:bodyPr wrap="square" lIns="0" tIns="0" rIns="0" bIns="0" rtlCol="0"/>
            <a:lstStyle/>
            <a:p>
              <a:endParaRPr/>
            </a:p>
          </p:txBody>
        </p:sp>
        <p:sp>
          <p:nvSpPr>
            <p:cNvPr id="26" name="object 26"/>
            <p:cNvSpPr/>
            <p:nvPr/>
          </p:nvSpPr>
          <p:spPr>
            <a:xfrm>
              <a:off x="4300727" y="2314955"/>
              <a:ext cx="279400" cy="277495"/>
            </a:xfrm>
            <a:custGeom>
              <a:avLst/>
              <a:gdLst/>
              <a:ahLst/>
              <a:cxnLst/>
              <a:rect l="l" t="t" r="r" b="b"/>
              <a:pathLst>
                <a:path w="279400" h="277494">
                  <a:moveTo>
                    <a:pt x="0" y="277367"/>
                  </a:moveTo>
                  <a:lnTo>
                    <a:pt x="278891" y="277367"/>
                  </a:lnTo>
                  <a:lnTo>
                    <a:pt x="278891" y="0"/>
                  </a:lnTo>
                  <a:lnTo>
                    <a:pt x="0" y="0"/>
                  </a:lnTo>
                  <a:lnTo>
                    <a:pt x="0" y="277367"/>
                  </a:lnTo>
                  <a:close/>
                </a:path>
              </a:pathLst>
            </a:custGeom>
            <a:ln w="12700">
              <a:solidFill>
                <a:srgbClr val="000000"/>
              </a:solidFill>
            </a:ln>
          </p:spPr>
          <p:txBody>
            <a:bodyPr wrap="square" lIns="0" tIns="0" rIns="0" bIns="0" rtlCol="0"/>
            <a:lstStyle/>
            <a:p>
              <a:endParaRPr/>
            </a:p>
          </p:txBody>
        </p:sp>
      </p:grpSp>
      <p:sp>
        <p:nvSpPr>
          <p:cNvPr id="27" name="object 27"/>
          <p:cNvSpPr txBox="1"/>
          <p:nvPr/>
        </p:nvSpPr>
        <p:spPr>
          <a:xfrm>
            <a:off x="4404421" y="2339721"/>
            <a:ext cx="97155" cy="197490"/>
          </a:xfrm>
          <a:prstGeom prst="rect">
            <a:avLst/>
          </a:prstGeom>
        </p:spPr>
        <p:txBody>
          <a:bodyPr vert="horz" wrap="square" lIns="0" tIns="12700" rIns="0" bIns="0" rtlCol="0">
            <a:spAutoFit/>
          </a:bodyPr>
          <a:lstStyle/>
          <a:p>
            <a:pPr marL="12700">
              <a:spcBef>
                <a:spcPts val="100"/>
              </a:spcBef>
            </a:pPr>
            <a:r>
              <a:rPr sz="1200" spc="-50" dirty="0">
                <a:latin typeface="Calibri"/>
                <a:cs typeface="Calibri"/>
              </a:rPr>
              <a:t>Z</a:t>
            </a:r>
            <a:endParaRPr sz="1200">
              <a:latin typeface="Calibri"/>
              <a:cs typeface="Calibri"/>
            </a:endParaRPr>
          </a:p>
        </p:txBody>
      </p:sp>
      <p:grpSp>
        <p:nvGrpSpPr>
          <p:cNvPr id="28" name="object 28"/>
          <p:cNvGrpSpPr/>
          <p:nvPr/>
        </p:nvGrpSpPr>
        <p:grpSpPr>
          <a:xfrm>
            <a:off x="3349431" y="3138788"/>
            <a:ext cx="3856661" cy="3267454"/>
            <a:chOff x="3332988" y="3104388"/>
            <a:chExt cx="3856661" cy="3267454"/>
          </a:xfrm>
        </p:grpSpPr>
        <p:sp>
          <p:nvSpPr>
            <p:cNvPr id="29" name="object 29"/>
            <p:cNvSpPr/>
            <p:nvPr/>
          </p:nvSpPr>
          <p:spPr>
            <a:xfrm>
              <a:off x="3332988" y="3104388"/>
              <a:ext cx="754380" cy="253365"/>
            </a:xfrm>
            <a:custGeom>
              <a:avLst/>
              <a:gdLst/>
              <a:ahLst/>
              <a:cxnLst/>
              <a:rect l="l" t="t" r="r" b="b"/>
              <a:pathLst>
                <a:path w="754379" h="253364">
                  <a:moveTo>
                    <a:pt x="0" y="252984"/>
                  </a:moveTo>
                  <a:lnTo>
                    <a:pt x="1650" y="203751"/>
                  </a:lnTo>
                  <a:lnTo>
                    <a:pt x="6159" y="163544"/>
                  </a:lnTo>
                  <a:lnTo>
                    <a:pt x="12858" y="136433"/>
                  </a:lnTo>
                  <a:lnTo>
                    <a:pt x="21082" y="126491"/>
                  </a:lnTo>
                  <a:lnTo>
                    <a:pt x="356108" y="126491"/>
                  </a:lnTo>
                  <a:lnTo>
                    <a:pt x="364331" y="116550"/>
                  </a:lnTo>
                  <a:lnTo>
                    <a:pt x="371030" y="89439"/>
                  </a:lnTo>
                  <a:lnTo>
                    <a:pt x="375538" y="49232"/>
                  </a:lnTo>
                  <a:lnTo>
                    <a:pt x="377189" y="0"/>
                  </a:lnTo>
                  <a:lnTo>
                    <a:pt x="378840" y="49232"/>
                  </a:lnTo>
                  <a:lnTo>
                    <a:pt x="383349" y="89439"/>
                  </a:lnTo>
                  <a:lnTo>
                    <a:pt x="390048" y="116550"/>
                  </a:lnTo>
                  <a:lnTo>
                    <a:pt x="398272" y="126491"/>
                  </a:lnTo>
                  <a:lnTo>
                    <a:pt x="733298" y="126491"/>
                  </a:lnTo>
                  <a:lnTo>
                    <a:pt x="741521" y="136433"/>
                  </a:lnTo>
                  <a:lnTo>
                    <a:pt x="748220" y="163544"/>
                  </a:lnTo>
                  <a:lnTo>
                    <a:pt x="752728" y="203751"/>
                  </a:lnTo>
                  <a:lnTo>
                    <a:pt x="754379" y="252984"/>
                  </a:lnTo>
                </a:path>
              </a:pathLst>
            </a:custGeom>
            <a:ln w="6349">
              <a:solidFill>
                <a:srgbClr val="000000"/>
              </a:solidFill>
            </a:ln>
          </p:spPr>
          <p:txBody>
            <a:bodyPr wrap="square" lIns="0" tIns="0" rIns="0" bIns="0" rtlCol="0"/>
            <a:lstStyle/>
            <a:p>
              <a:endParaRPr/>
            </a:p>
          </p:txBody>
        </p:sp>
        <p:sp>
          <p:nvSpPr>
            <p:cNvPr id="30" name="object 30"/>
            <p:cNvSpPr/>
            <p:nvPr/>
          </p:nvSpPr>
          <p:spPr>
            <a:xfrm>
              <a:off x="5476419" y="5909562"/>
              <a:ext cx="1713230" cy="462280"/>
            </a:xfrm>
            <a:custGeom>
              <a:avLst/>
              <a:gdLst/>
              <a:ahLst/>
              <a:cxnLst/>
              <a:rect l="l" t="t" r="r" b="b"/>
              <a:pathLst>
                <a:path w="1713229" h="462279">
                  <a:moveTo>
                    <a:pt x="1712976" y="0"/>
                  </a:moveTo>
                  <a:lnTo>
                    <a:pt x="0" y="0"/>
                  </a:lnTo>
                  <a:lnTo>
                    <a:pt x="0" y="461772"/>
                  </a:lnTo>
                  <a:lnTo>
                    <a:pt x="1712976" y="461772"/>
                  </a:lnTo>
                  <a:lnTo>
                    <a:pt x="1712976" y="0"/>
                  </a:lnTo>
                  <a:close/>
                </a:path>
              </a:pathLst>
            </a:custGeom>
            <a:solidFill>
              <a:srgbClr val="FFFFFF"/>
            </a:solidFill>
          </p:spPr>
          <p:txBody>
            <a:bodyPr wrap="square" lIns="0" tIns="0" rIns="0" bIns="0" rtlCol="0"/>
            <a:lstStyle/>
            <a:p>
              <a:endParaRPr/>
            </a:p>
          </p:txBody>
        </p:sp>
      </p:grpSp>
      <p:sp>
        <p:nvSpPr>
          <p:cNvPr id="31" name="object 31"/>
          <p:cNvSpPr txBox="1"/>
          <p:nvPr/>
        </p:nvSpPr>
        <p:spPr>
          <a:xfrm>
            <a:off x="5505671" y="5990592"/>
            <a:ext cx="1713230" cy="406522"/>
          </a:xfrm>
          <a:prstGeom prst="rect">
            <a:avLst/>
          </a:prstGeom>
          <a:ln w="12700">
            <a:solidFill>
              <a:srgbClr val="000000"/>
            </a:solidFill>
          </a:ln>
        </p:spPr>
        <p:txBody>
          <a:bodyPr vert="horz" wrap="square" lIns="0" tIns="36830" rIns="0" bIns="0" rtlCol="0">
            <a:spAutoFit/>
          </a:bodyPr>
          <a:lstStyle/>
          <a:p>
            <a:pPr marL="92710">
              <a:spcBef>
                <a:spcPts val="290"/>
              </a:spcBef>
            </a:pPr>
            <a:r>
              <a:rPr sz="1200" spc="-10" dirty="0">
                <a:latin typeface="Calibri"/>
                <a:cs typeface="Calibri"/>
              </a:rPr>
              <a:t>X-</a:t>
            </a:r>
            <a:r>
              <a:rPr sz="1200" dirty="0">
                <a:latin typeface="Calibri"/>
                <a:cs typeface="Calibri"/>
              </a:rPr>
              <a:t>Y</a:t>
            </a:r>
            <a:r>
              <a:rPr sz="1200" spc="-15" dirty="0">
                <a:latin typeface="Calibri"/>
                <a:cs typeface="Calibri"/>
              </a:rPr>
              <a:t> </a:t>
            </a:r>
            <a:r>
              <a:rPr sz="1200" dirty="0">
                <a:latin typeface="Calibri"/>
                <a:cs typeface="Calibri"/>
              </a:rPr>
              <a:t>–position</a:t>
            </a:r>
            <a:r>
              <a:rPr sz="1200" spc="-25" dirty="0">
                <a:latin typeface="Calibri"/>
                <a:cs typeface="Calibri"/>
              </a:rPr>
              <a:t> </a:t>
            </a:r>
            <a:r>
              <a:rPr sz="1200" dirty="0">
                <a:latin typeface="Calibri"/>
                <a:cs typeface="Calibri"/>
              </a:rPr>
              <a:t>is </a:t>
            </a:r>
            <a:r>
              <a:rPr sz="1200" spc="-10" dirty="0">
                <a:latin typeface="Calibri"/>
                <a:cs typeface="Calibri"/>
              </a:rPr>
              <a:t>adjusted</a:t>
            </a:r>
            <a:endParaRPr sz="1200">
              <a:latin typeface="Calibri"/>
              <a:cs typeface="Calibri"/>
            </a:endParaRPr>
          </a:p>
          <a:p>
            <a:pPr marL="92710"/>
            <a:r>
              <a:rPr sz="1200" dirty="0">
                <a:latin typeface="Calibri"/>
                <a:cs typeface="Calibri"/>
              </a:rPr>
              <a:t>by</a:t>
            </a:r>
            <a:r>
              <a:rPr sz="1200" spc="-30" dirty="0">
                <a:latin typeface="Calibri"/>
                <a:cs typeface="Calibri"/>
              </a:rPr>
              <a:t> </a:t>
            </a:r>
            <a:r>
              <a:rPr sz="1200" dirty="0">
                <a:latin typeface="Calibri"/>
                <a:cs typeface="Calibri"/>
              </a:rPr>
              <a:t>position</a:t>
            </a:r>
            <a:r>
              <a:rPr sz="1200" spc="-20" dirty="0">
                <a:latin typeface="Calibri"/>
                <a:cs typeface="Calibri"/>
              </a:rPr>
              <a:t> </a:t>
            </a:r>
            <a:r>
              <a:rPr sz="1200" dirty="0">
                <a:latin typeface="Calibri"/>
                <a:cs typeface="Calibri"/>
              </a:rPr>
              <a:t>of the</a:t>
            </a:r>
            <a:r>
              <a:rPr sz="1200" spc="-20" dirty="0">
                <a:latin typeface="Calibri"/>
                <a:cs typeface="Calibri"/>
              </a:rPr>
              <a:t> hole</a:t>
            </a:r>
            <a:endParaRPr sz="1200">
              <a:latin typeface="Calibri"/>
              <a:cs typeface="Calibri"/>
            </a:endParaRPr>
          </a:p>
        </p:txBody>
      </p:sp>
      <p:sp>
        <p:nvSpPr>
          <p:cNvPr id="32" name="object 32"/>
          <p:cNvSpPr/>
          <p:nvPr/>
        </p:nvSpPr>
        <p:spPr>
          <a:xfrm>
            <a:off x="5734491" y="5079491"/>
            <a:ext cx="896239" cy="855343"/>
          </a:xfrm>
          <a:custGeom>
            <a:avLst/>
            <a:gdLst/>
            <a:ahLst/>
            <a:cxnLst/>
            <a:rect l="l" t="t" r="r" b="b"/>
            <a:pathLst>
              <a:path w="1543050" h="1111250">
                <a:moveTo>
                  <a:pt x="65553" y="39284"/>
                </a:moveTo>
                <a:lnTo>
                  <a:pt x="58179" y="49565"/>
                </a:lnTo>
                <a:lnTo>
                  <a:pt x="1535556" y="1111135"/>
                </a:lnTo>
                <a:lnTo>
                  <a:pt x="1542923" y="1100823"/>
                </a:lnTo>
                <a:lnTo>
                  <a:pt x="65553" y="39284"/>
                </a:lnTo>
                <a:close/>
              </a:path>
              <a:path w="1543050" h="1111250">
                <a:moveTo>
                  <a:pt x="0" y="0"/>
                </a:moveTo>
                <a:lnTo>
                  <a:pt x="39624" y="75437"/>
                </a:lnTo>
                <a:lnTo>
                  <a:pt x="58179" y="49565"/>
                </a:lnTo>
                <a:lnTo>
                  <a:pt x="47879" y="42163"/>
                </a:lnTo>
                <a:lnTo>
                  <a:pt x="55245" y="31876"/>
                </a:lnTo>
                <a:lnTo>
                  <a:pt x="70866" y="31876"/>
                </a:lnTo>
                <a:lnTo>
                  <a:pt x="84074" y="13461"/>
                </a:lnTo>
                <a:lnTo>
                  <a:pt x="0" y="0"/>
                </a:lnTo>
                <a:close/>
              </a:path>
              <a:path w="1543050" h="1111250">
                <a:moveTo>
                  <a:pt x="55245" y="31876"/>
                </a:moveTo>
                <a:lnTo>
                  <a:pt x="47879" y="42163"/>
                </a:lnTo>
                <a:lnTo>
                  <a:pt x="58179" y="49565"/>
                </a:lnTo>
                <a:lnTo>
                  <a:pt x="65553" y="39284"/>
                </a:lnTo>
                <a:lnTo>
                  <a:pt x="55245" y="31876"/>
                </a:lnTo>
                <a:close/>
              </a:path>
              <a:path w="1543050" h="1111250">
                <a:moveTo>
                  <a:pt x="70866" y="31876"/>
                </a:moveTo>
                <a:lnTo>
                  <a:pt x="55245" y="31876"/>
                </a:lnTo>
                <a:lnTo>
                  <a:pt x="65553" y="39284"/>
                </a:lnTo>
                <a:lnTo>
                  <a:pt x="70866" y="31876"/>
                </a:lnTo>
                <a:close/>
              </a:path>
            </a:pathLst>
          </a:custGeom>
          <a:solidFill>
            <a:srgbClr val="FF0000"/>
          </a:solidFill>
        </p:spPr>
        <p:txBody>
          <a:bodyPr wrap="square" lIns="0" tIns="0" rIns="0" bIns="0" rtlCol="0"/>
          <a:lstStyle/>
          <a:p>
            <a:endParaRPr/>
          </a:p>
        </p:txBody>
      </p:sp>
      <p:pic>
        <p:nvPicPr>
          <p:cNvPr id="36" name="Picture 35">
            <a:extLst>
              <a:ext uri="{FF2B5EF4-FFF2-40B4-BE49-F238E27FC236}">
                <a16:creationId xmlns:a16="http://schemas.microsoft.com/office/drawing/2014/main" id="{250412E9-1893-184F-B364-FAF663548F7F}"/>
              </a:ext>
            </a:extLst>
          </p:cNvPr>
          <p:cNvPicPr>
            <a:picLocks noChangeAspect="1"/>
          </p:cNvPicPr>
          <p:nvPr/>
        </p:nvPicPr>
        <p:blipFill>
          <a:blip r:embed="rId5"/>
          <a:stretch>
            <a:fillRect/>
          </a:stretch>
        </p:blipFill>
        <p:spPr>
          <a:xfrm>
            <a:off x="9290305" y="976650"/>
            <a:ext cx="2787124" cy="3547249"/>
          </a:xfrm>
          <a:prstGeom prst="rect">
            <a:avLst/>
          </a:prstGeom>
        </p:spPr>
      </p:pic>
    </p:spTree>
    <p:extLst>
      <p:ext uri="{BB962C8B-B14F-4D97-AF65-F5344CB8AC3E}">
        <p14:creationId xmlns:p14="http://schemas.microsoft.com/office/powerpoint/2010/main" val="115838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7818" y="80213"/>
            <a:ext cx="11835246" cy="622222"/>
          </a:xfrm>
          <a:prstGeom prst="rect">
            <a:avLst/>
          </a:prstGeom>
        </p:spPr>
        <p:txBody>
          <a:bodyPr vert="horz" wrap="square" lIns="0" tIns="122428" rIns="0" bIns="0" rtlCol="0" anchor="ctr">
            <a:spAutoFit/>
          </a:bodyPr>
          <a:lstStyle/>
          <a:p>
            <a:pPr marL="1329690">
              <a:spcBef>
                <a:spcPts val="100"/>
              </a:spcBef>
            </a:pPr>
            <a:r>
              <a:rPr lang="en-US" spc="-20" dirty="0"/>
              <a:t>Detailed drawings on GST adjustment &amp; support</a:t>
            </a:r>
            <a:endParaRPr spc="-10" dirty="0"/>
          </a:p>
        </p:txBody>
      </p:sp>
      <p:pic>
        <p:nvPicPr>
          <p:cNvPr id="23" name="Picture 22">
            <a:extLst>
              <a:ext uri="{FF2B5EF4-FFF2-40B4-BE49-F238E27FC236}">
                <a16:creationId xmlns:a16="http://schemas.microsoft.com/office/drawing/2014/main" id="{6D665716-D384-E140-9886-82900C7B2032}"/>
              </a:ext>
            </a:extLst>
          </p:cNvPr>
          <p:cNvPicPr>
            <a:picLocks noChangeAspect="1"/>
          </p:cNvPicPr>
          <p:nvPr/>
        </p:nvPicPr>
        <p:blipFill>
          <a:blip r:embed="rId2"/>
          <a:stretch>
            <a:fillRect/>
          </a:stretch>
        </p:blipFill>
        <p:spPr>
          <a:xfrm>
            <a:off x="2314280" y="1386130"/>
            <a:ext cx="3497604" cy="2141911"/>
          </a:xfrm>
          <a:prstGeom prst="rect">
            <a:avLst/>
          </a:prstGeom>
        </p:spPr>
      </p:pic>
      <p:pic>
        <p:nvPicPr>
          <p:cNvPr id="25" name="Picture 24">
            <a:extLst>
              <a:ext uri="{FF2B5EF4-FFF2-40B4-BE49-F238E27FC236}">
                <a16:creationId xmlns:a16="http://schemas.microsoft.com/office/drawing/2014/main" id="{EEE48FEC-7924-734B-ADA5-2C4A2CF16B3D}"/>
              </a:ext>
            </a:extLst>
          </p:cNvPr>
          <p:cNvPicPr>
            <a:picLocks noChangeAspect="1"/>
          </p:cNvPicPr>
          <p:nvPr/>
        </p:nvPicPr>
        <p:blipFill>
          <a:blip r:embed="rId3"/>
          <a:stretch>
            <a:fillRect/>
          </a:stretch>
        </p:blipFill>
        <p:spPr>
          <a:xfrm>
            <a:off x="2237385" y="3781999"/>
            <a:ext cx="4426554" cy="2277430"/>
          </a:xfrm>
          <a:prstGeom prst="rect">
            <a:avLst/>
          </a:prstGeom>
        </p:spPr>
      </p:pic>
      <p:pic>
        <p:nvPicPr>
          <p:cNvPr id="27" name="Picture 26">
            <a:extLst>
              <a:ext uri="{FF2B5EF4-FFF2-40B4-BE49-F238E27FC236}">
                <a16:creationId xmlns:a16="http://schemas.microsoft.com/office/drawing/2014/main" id="{24707B04-80E6-E941-9D77-EEAE6E0BA318}"/>
              </a:ext>
            </a:extLst>
          </p:cNvPr>
          <p:cNvPicPr>
            <a:picLocks noChangeAspect="1"/>
          </p:cNvPicPr>
          <p:nvPr/>
        </p:nvPicPr>
        <p:blipFill>
          <a:blip r:embed="rId4"/>
          <a:stretch>
            <a:fillRect/>
          </a:stretch>
        </p:blipFill>
        <p:spPr>
          <a:xfrm>
            <a:off x="6806582" y="1109252"/>
            <a:ext cx="3904907" cy="2394563"/>
          </a:xfrm>
          <a:prstGeom prst="rect">
            <a:avLst/>
          </a:prstGeom>
        </p:spPr>
      </p:pic>
      <p:pic>
        <p:nvPicPr>
          <p:cNvPr id="29" name="Picture 28">
            <a:extLst>
              <a:ext uri="{FF2B5EF4-FFF2-40B4-BE49-F238E27FC236}">
                <a16:creationId xmlns:a16="http://schemas.microsoft.com/office/drawing/2014/main" id="{2C99C6F6-F914-7247-9AC5-254697C58945}"/>
              </a:ext>
            </a:extLst>
          </p:cNvPr>
          <p:cNvPicPr>
            <a:picLocks noChangeAspect="1"/>
          </p:cNvPicPr>
          <p:nvPr/>
        </p:nvPicPr>
        <p:blipFill>
          <a:blip r:embed="rId5"/>
          <a:stretch>
            <a:fillRect/>
          </a:stretch>
        </p:blipFill>
        <p:spPr>
          <a:xfrm>
            <a:off x="7025694" y="3873147"/>
            <a:ext cx="3859359" cy="2277431"/>
          </a:xfrm>
          <a:prstGeom prst="rect">
            <a:avLst/>
          </a:prstGeom>
        </p:spPr>
      </p:pic>
      <p:sp>
        <p:nvSpPr>
          <p:cNvPr id="30" name="Rectangle 29">
            <a:extLst>
              <a:ext uri="{FF2B5EF4-FFF2-40B4-BE49-F238E27FC236}">
                <a16:creationId xmlns:a16="http://schemas.microsoft.com/office/drawing/2014/main" id="{0DCB12FB-5508-CD48-AE48-C9AA0970CB8E}"/>
              </a:ext>
            </a:extLst>
          </p:cNvPr>
          <p:cNvSpPr/>
          <p:nvPr/>
        </p:nvSpPr>
        <p:spPr>
          <a:xfrm>
            <a:off x="7025694" y="3503815"/>
            <a:ext cx="3170099" cy="369332"/>
          </a:xfrm>
          <a:prstGeom prst="rect">
            <a:avLst/>
          </a:prstGeom>
        </p:spPr>
        <p:txBody>
          <a:bodyPr wrap="none">
            <a:spAutoFit/>
          </a:bodyPr>
          <a:lstStyle/>
          <a:p>
            <a:r>
              <a:rPr lang="en-US" spc="-20" dirty="0"/>
              <a:t>Bracket</a:t>
            </a:r>
            <a:r>
              <a:rPr lang="en-US" spc="-90" dirty="0"/>
              <a:t> </a:t>
            </a:r>
            <a:r>
              <a:rPr lang="en-US" dirty="0"/>
              <a:t>Spherical</a:t>
            </a:r>
            <a:r>
              <a:rPr lang="en-US" spc="-90" dirty="0"/>
              <a:t> </a:t>
            </a:r>
            <a:r>
              <a:rPr lang="en-US" spc="-10" dirty="0"/>
              <a:t>Connection</a:t>
            </a:r>
            <a:endParaRPr lang="en-US" dirty="0"/>
          </a:p>
        </p:txBody>
      </p:sp>
      <p:sp>
        <p:nvSpPr>
          <p:cNvPr id="31" name="Rectangle 30">
            <a:extLst>
              <a:ext uri="{FF2B5EF4-FFF2-40B4-BE49-F238E27FC236}">
                <a16:creationId xmlns:a16="http://schemas.microsoft.com/office/drawing/2014/main" id="{183053EB-69DD-F04A-9391-604A1389FF52}"/>
              </a:ext>
            </a:extLst>
          </p:cNvPr>
          <p:cNvSpPr/>
          <p:nvPr/>
        </p:nvSpPr>
        <p:spPr>
          <a:xfrm>
            <a:off x="6806582" y="892438"/>
            <a:ext cx="1489190" cy="369332"/>
          </a:xfrm>
          <a:prstGeom prst="rect">
            <a:avLst/>
          </a:prstGeom>
        </p:spPr>
        <p:txBody>
          <a:bodyPr wrap="none">
            <a:spAutoFit/>
          </a:bodyPr>
          <a:lstStyle/>
          <a:p>
            <a:r>
              <a:rPr lang="en-US" dirty="0"/>
              <a:t>GST</a:t>
            </a:r>
            <a:r>
              <a:rPr lang="en-US" spc="-135" dirty="0"/>
              <a:t> </a:t>
            </a:r>
            <a:r>
              <a:rPr lang="en-US" spc="-10" dirty="0"/>
              <a:t>Banana</a:t>
            </a:r>
            <a:endParaRPr lang="en-US" dirty="0"/>
          </a:p>
        </p:txBody>
      </p:sp>
      <p:sp>
        <p:nvSpPr>
          <p:cNvPr id="32" name="Rectangle 31">
            <a:extLst>
              <a:ext uri="{FF2B5EF4-FFF2-40B4-BE49-F238E27FC236}">
                <a16:creationId xmlns:a16="http://schemas.microsoft.com/office/drawing/2014/main" id="{4129DFD3-D8BF-A740-8A34-6394925BA529}"/>
              </a:ext>
            </a:extLst>
          </p:cNvPr>
          <p:cNvSpPr/>
          <p:nvPr/>
        </p:nvSpPr>
        <p:spPr>
          <a:xfrm>
            <a:off x="2314280" y="924586"/>
            <a:ext cx="3042179" cy="369332"/>
          </a:xfrm>
          <a:prstGeom prst="rect">
            <a:avLst/>
          </a:prstGeom>
        </p:spPr>
        <p:txBody>
          <a:bodyPr wrap="none">
            <a:spAutoFit/>
          </a:bodyPr>
          <a:lstStyle/>
          <a:p>
            <a:r>
              <a:rPr lang="en-US" dirty="0"/>
              <a:t>GST</a:t>
            </a:r>
            <a:r>
              <a:rPr lang="en-US" spc="-60" dirty="0"/>
              <a:t> </a:t>
            </a:r>
            <a:r>
              <a:rPr lang="en-US" dirty="0"/>
              <a:t>B</a:t>
            </a:r>
            <a:r>
              <a:rPr lang="en-US" spc="-10" dirty="0"/>
              <a:t>racket</a:t>
            </a:r>
            <a:r>
              <a:rPr lang="en-US" spc="-70" dirty="0"/>
              <a:t> </a:t>
            </a:r>
            <a:r>
              <a:rPr lang="en-US" dirty="0"/>
              <a:t>Spherical</a:t>
            </a:r>
            <a:r>
              <a:rPr lang="en-US" spc="-45" dirty="0"/>
              <a:t> </a:t>
            </a:r>
            <a:r>
              <a:rPr lang="en-US" spc="-10" dirty="0"/>
              <a:t>Joint</a:t>
            </a:r>
            <a:endParaRPr lang="en-US" dirty="0"/>
          </a:p>
        </p:txBody>
      </p:sp>
      <p:sp>
        <p:nvSpPr>
          <p:cNvPr id="33" name="Rectangle 32">
            <a:extLst>
              <a:ext uri="{FF2B5EF4-FFF2-40B4-BE49-F238E27FC236}">
                <a16:creationId xmlns:a16="http://schemas.microsoft.com/office/drawing/2014/main" id="{BE9BC9D8-6765-D545-B63A-B705EF8E7E2C}"/>
              </a:ext>
            </a:extLst>
          </p:cNvPr>
          <p:cNvSpPr/>
          <p:nvPr/>
        </p:nvSpPr>
        <p:spPr>
          <a:xfrm>
            <a:off x="2189785" y="3528041"/>
            <a:ext cx="3030317" cy="369332"/>
          </a:xfrm>
          <a:prstGeom prst="rect">
            <a:avLst/>
          </a:prstGeom>
        </p:spPr>
        <p:txBody>
          <a:bodyPr wrap="none">
            <a:spAutoFit/>
          </a:bodyPr>
          <a:lstStyle/>
          <a:p>
            <a:r>
              <a:rPr lang="en-US" dirty="0"/>
              <a:t>Periphery</a:t>
            </a:r>
            <a:r>
              <a:rPr lang="en-US" spc="-80" dirty="0"/>
              <a:t> </a:t>
            </a:r>
            <a:r>
              <a:rPr lang="en-US" spc="-10" dirty="0"/>
              <a:t>interface</a:t>
            </a:r>
            <a:r>
              <a:rPr lang="en-US" spc="-70" dirty="0"/>
              <a:t> </a:t>
            </a:r>
            <a:r>
              <a:rPr lang="en-US" spc="-10" dirty="0"/>
              <a:t>mapping</a:t>
            </a:r>
            <a:endParaRPr lang="en-US" dirty="0"/>
          </a:p>
        </p:txBody>
      </p:sp>
    </p:spTree>
    <p:extLst>
      <p:ext uri="{BB962C8B-B14F-4D97-AF65-F5344CB8AC3E}">
        <p14:creationId xmlns:p14="http://schemas.microsoft.com/office/powerpoint/2010/main" val="39491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36314B1-011F-F54D-9F28-988E063E8242}"/>
              </a:ext>
            </a:extLst>
          </p:cNvPr>
          <p:cNvGrpSpPr/>
          <p:nvPr/>
        </p:nvGrpSpPr>
        <p:grpSpPr>
          <a:xfrm>
            <a:off x="7349341" y="913908"/>
            <a:ext cx="4450773" cy="2005937"/>
            <a:chOff x="531791" y="3259947"/>
            <a:chExt cx="5257800" cy="2631478"/>
          </a:xfrm>
        </p:grpSpPr>
        <p:pic>
          <p:nvPicPr>
            <p:cNvPr id="6" name="Picture 5">
              <a:extLst>
                <a:ext uri="{FF2B5EF4-FFF2-40B4-BE49-F238E27FC236}">
                  <a16:creationId xmlns:a16="http://schemas.microsoft.com/office/drawing/2014/main" id="{7B1BB952-E8DC-F34B-ACE8-595CA87D4B77}"/>
                </a:ext>
              </a:extLst>
            </p:cNvPr>
            <p:cNvPicPr>
              <a:picLocks noChangeAspect="1"/>
            </p:cNvPicPr>
            <p:nvPr/>
          </p:nvPicPr>
          <p:blipFill rotWithShape="1">
            <a:blip r:embed="rId3"/>
            <a:srcRect l="12036" r="25692" b="9186"/>
            <a:stretch/>
          </p:blipFill>
          <p:spPr>
            <a:xfrm>
              <a:off x="531791" y="3259947"/>
              <a:ext cx="2634226" cy="2631478"/>
            </a:xfrm>
            <a:prstGeom prst="rect">
              <a:avLst/>
            </a:prstGeom>
          </p:spPr>
        </p:pic>
        <p:pic>
          <p:nvPicPr>
            <p:cNvPr id="9" name="Picture 8">
              <a:extLst>
                <a:ext uri="{FF2B5EF4-FFF2-40B4-BE49-F238E27FC236}">
                  <a16:creationId xmlns:a16="http://schemas.microsoft.com/office/drawing/2014/main" id="{D9ED6EBF-8C0D-624B-96D2-AF045F77193D}"/>
                </a:ext>
              </a:extLst>
            </p:cNvPr>
            <p:cNvPicPr>
              <a:picLocks noChangeAspect="1"/>
            </p:cNvPicPr>
            <p:nvPr/>
          </p:nvPicPr>
          <p:blipFill rotWithShape="1">
            <a:blip r:embed="rId4"/>
            <a:srcRect l="6373" r="23219"/>
            <a:stretch/>
          </p:blipFill>
          <p:spPr>
            <a:xfrm>
              <a:off x="3429000" y="3292603"/>
              <a:ext cx="2360591" cy="2528333"/>
            </a:xfrm>
            <a:prstGeom prst="rect">
              <a:avLst/>
            </a:prstGeom>
          </p:spPr>
        </p:pic>
      </p:grpSp>
      <p:sp>
        <p:nvSpPr>
          <p:cNvPr id="5" name="Title 4">
            <a:extLst>
              <a:ext uri="{FF2B5EF4-FFF2-40B4-BE49-F238E27FC236}">
                <a16:creationId xmlns:a16="http://schemas.microsoft.com/office/drawing/2014/main" id="{C1346B8B-CA5A-0CCA-5457-7803B78E827D}"/>
              </a:ext>
            </a:extLst>
          </p:cNvPr>
          <p:cNvSpPr>
            <a:spLocks noGrp="1"/>
          </p:cNvSpPr>
          <p:nvPr>
            <p:ph type="title"/>
          </p:nvPr>
        </p:nvSpPr>
        <p:spPr/>
        <p:txBody>
          <a:bodyPr>
            <a:normAutofit fontScale="90000"/>
          </a:bodyPr>
          <a:lstStyle/>
          <a:p>
            <a:r>
              <a:rPr lang="en-US" dirty="0"/>
              <a:t>Support of the Global Support Tube</a:t>
            </a:r>
          </a:p>
        </p:txBody>
      </p:sp>
      <p:sp>
        <p:nvSpPr>
          <p:cNvPr id="18" name="Content Placeholder 17">
            <a:extLst>
              <a:ext uri="{FF2B5EF4-FFF2-40B4-BE49-F238E27FC236}">
                <a16:creationId xmlns:a16="http://schemas.microsoft.com/office/drawing/2014/main" id="{0A3FDCB7-5B80-B541-B148-4204EAB1B849}"/>
              </a:ext>
            </a:extLst>
          </p:cNvPr>
          <p:cNvSpPr>
            <a:spLocks noGrp="1"/>
          </p:cNvSpPr>
          <p:nvPr>
            <p:ph sz="half" idx="1"/>
          </p:nvPr>
        </p:nvSpPr>
        <p:spPr>
          <a:xfrm>
            <a:off x="391886" y="830179"/>
            <a:ext cx="6621978" cy="5418221"/>
          </a:xfrm>
        </p:spPr>
        <p:txBody>
          <a:bodyPr/>
          <a:lstStyle/>
          <a:p>
            <a:pPr>
              <a:spcBef>
                <a:spcPts val="0"/>
              </a:spcBef>
              <a:spcAft>
                <a:spcPts val="0"/>
              </a:spcAft>
            </a:pPr>
            <a:r>
              <a:rPr lang="en-US" dirty="0"/>
              <a:t>Mechanism to support GST is in final design adjustments</a:t>
            </a:r>
          </a:p>
          <a:p>
            <a:pPr>
              <a:spcBef>
                <a:spcPts val="0"/>
              </a:spcBef>
              <a:spcAft>
                <a:spcPts val="0"/>
              </a:spcAft>
            </a:pPr>
            <a:r>
              <a:rPr lang="en-US" dirty="0"/>
              <a:t>Connector on GST end ring supported by “bracket”</a:t>
            </a:r>
          </a:p>
          <a:p>
            <a:pPr>
              <a:spcBef>
                <a:spcPts val="0"/>
              </a:spcBef>
              <a:spcAft>
                <a:spcPts val="0"/>
              </a:spcAft>
            </a:pPr>
            <a:r>
              <a:rPr lang="en-US" dirty="0"/>
              <a:t>Bracket allows for adjustability as presented on previous slides</a:t>
            </a:r>
          </a:p>
        </p:txBody>
      </p:sp>
      <p:sp>
        <p:nvSpPr>
          <p:cNvPr id="23" name="Rectangle: Rounded Corners 3">
            <a:extLst>
              <a:ext uri="{FF2B5EF4-FFF2-40B4-BE49-F238E27FC236}">
                <a16:creationId xmlns:a16="http://schemas.microsoft.com/office/drawing/2014/main" id="{C617BA45-635A-2E43-9F78-E29B27BB52AD}"/>
              </a:ext>
            </a:extLst>
          </p:cNvPr>
          <p:cNvSpPr/>
          <p:nvPr/>
        </p:nvSpPr>
        <p:spPr>
          <a:xfrm>
            <a:off x="10294701" y="415284"/>
            <a:ext cx="1687761"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 6</a:t>
            </a:r>
          </a:p>
        </p:txBody>
      </p:sp>
      <p:pic>
        <p:nvPicPr>
          <p:cNvPr id="7" name="Picture 6">
            <a:extLst>
              <a:ext uri="{FF2B5EF4-FFF2-40B4-BE49-F238E27FC236}">
                <a16:creationId xmlns:a16="http://schemas.microsoft.com/office/drawing/2014/main" id="{AE936A1A-55BA-A947-9AFB-F328E4D786E0}"/>
              </a:ext>
            </a:extLst>
          </p:cNvPr>
          <p:cNvPicPr>
            <a:picLocks noChangeAspect="1"/>
          </p:cNvPicPr>
          <p:nvPr/>
        </p:nvPicPr>
        <p:blipFill>
          <a:blip r:embed="rId5"/>
          <a:stretch>
            <a:fillRect/>
          </a:stretch>
        </p:blipFill>
        <p:spPr>
          <a:xfrm>
            <a:off x="7060097" y="3077602"/>
            <a:ext cx="4674684" cy="3076819"/>
          </a:xfrm>
          <a:prstGeom prst="rect">
            <a:avLst/>
          </a:prstGeom>
        </p:spPr>
      </p:pic>
      <p:pic>
        <p:nvPicPr>
          <p:cNvPr id="14" name="object 2">
            <a:extLst>
              <a:ext uri="{FF2B5EF4-FFF2-40B4-BE49-F238E27FC236}">
                <a16:creationId xmlns:a16="http://schemas.microsoft.com/office/drawing/2014/main" id="{39481AAB-2BC2-5846-83FE-68E3ED8F46E1}"/>
              </a:ext>
            </a:extLst>
          </p:cNvPr>
          <p:cNvPicPr/>
          <p:nvPr/>
        </p:nvPicPr>
        <p:blipFill rotWithShape="1">
          <a:blip r:embed="rId6" cstate="print"/>
          <a:srcRect l="6546" t="20443" r="24852" b="26785"/>
          <a:stretch/>
        </p:blipFill>
        <p:spPr>
          <a:xfrm>
            <a:off x="685800" y="3310302"/>
            <a:ext cx="4520045" cy="2817485"/>
          </a:xfrm>
          <a:prstGeom prst="rect">
            <a:avLst/>
          </a:prstGeom>
        </p:spPr>
      </p:pic>
      <p:cxnSp>
        <p:nvCxnSpPr>
          <p:cNvPr id="12" name="Straight Arrow Connector 11">
            <a:extLst>
              <a:ext uri="{FF2B5EF4-FFF2-40B4-BE49-F238E27FC236}">
                <a16:creationId xmlns:a16="http://schemas.microsoft.com/office/drawing/2014/main" id="{CDEB0CEF-16D5-D545-8A45-325EE95CD27F}"/>
              </a:ext>
            </a:extLst>
          </p:cNvPr>
          <p:cNvCxnSpPr/>
          <p:nvPr/>
        </p:nvCxnSpPr>
        <p:spPr>
          <a:xfrm flipV="1">
            <a:off x="3702875" y="4616011"/>
            <a:ext cx="3903270" cy="5170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520C0F-18C0-9640-B85D-070C45FD746F}"/>
              </a:ext>
            </a:extLst>
          </p:cNvPr>
          <p:cNvSpPr txBox="1"/>
          <p:nvPr/>
        </p:nvSpPr>
        <p:spPr>
          <a:xfrm>
            <a:off x="5250269" y="5005552"/>
            <a:ext cx="1719170" cy="523220"/>
          </a:xfrm>
          <a:prstGeom prst="rect">
            <a:avLst/>
          </a:prstGeom>
          <a:noFill/>
        </p:spPr>
        <p:txBody>
          <a:bodyPr wrap="square" rtlCol="0">
            <a:spAutoFit/>
          </a:bodyPr>
          <a:lstStyle/>
          <a:p>
            <a:r>
              <a:rPr lang="en-US" sz="1400" dirty="0"/>
              <a:t>Support bracket via C-channel of EMC</a:t>
            </a:r>
          </a:p>
        </p:txBody>
      </p:sp>
    </p:spTree>
    <p:extLst>
      <p:ext uri="{BB962C8B-B14F-4D97-AF65-F5344CB8AC3E}">
        <p14:creationId xmlns:p14="http://schemas.microsoft.com/office/powerpoint/2010/main" val="1532926366"/>
      </p:ext>
    </p:extLst>
  </p:cSld>
  <p:clrMapOvr>
    <a:masterClrMapping/>
  </p:clrMapOvr>
  <p:extLst mod="1">
    <p:ext uri="{6950BFC3-D8DA-4A85-94F7-54DA5524770B}">
      <p188:commentRel xmlns="" xmlns:p188="http://schemas.microsoft.com/office/powerpoint/2018/8/main" r:id="rId8"/>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48A4AD-AD53-7D4C-B7E1-BB0E49CFA603}"/>
              </a:ext>
            </a:extLst>
          </p:cNvPr>
          <p:cNvSpPr>
            <a:spLocks noGrp="1"/>
          </p:cNvSpPr>
          <p:nvPr>
            <p:ph sz="half" idx="1"/>
          </p:nvPr>
        </p:nvSpPr>
        <p:spPr/>
        <p:txBody>
          <a:bodyPr/>
          <a:lstStyle/>
          <a:p>
            <a:r>
              <a:rPr lang="en-US" dirty="0"/>
              <a:t>2mm clearance on installation of the trays into the 12 sectors between the GST inner and outer skins</a:t>
            </a:r>
          </a:p>
          <a:p>
            <a:r>
              <a:rPr lang="en-US" dirty="0"/>
              <a:t>GST support “Cavities”</a:t>
            </a:r>
          </a:p>
          <a:p>
            <a:pPr lvl="1"/>
            <a:r>
              <a:rPr lang="en-US" dirty="0"/>
              <a:t>GST consists of supports for HP-DIRC and outer MPGD in between inner sandwich and outer skin</a:t>
            </a:r>
          </a:p>
          <a:p>
            <a:pPr lvl="1"/>
            <a:r>
              <a:rPr lang="en-US" dirty="0"/>
              <a:t>Provide a temporary mounting plate for interfacing to external rails for integration of </a:t>
            </a:r>
            <a:r>
              <a:rPr lang="en-US" dirty="0" err="1"/>
              <a:t>hpDIRC</a:t>
            </a:r>
            <a:r>
              <a:rPr lang="en-US" dirty="0"/>
              <a:t> and </a:t>
            </a:r>
            <a:r>
              <a:rPr lang="en-US" dirty="0" err="1"/>
              <a:t>oMPGD</a:t>
            </a:r>
            <a:endParaRPr lang="en-US" dirty="0"/>
          </a:p>
          <a:p>
            <a:r>
              <a:rPr lang="en-US" dirty="0"/>
              <a:t>Inner beams for Insertion trays for barrel TOF and </a:t>
            </a:r>
            <a:r>
              <a:rPr lang="en-US" dirty="0" err="1"/>
              <a:t>iMPGD</a:t>
            </a:r>
            <a:r>
              <a:rPr lang="en-US" dirty="0"/>
              <a:t> (</a:t>
            </a:r>
            <a:r>
              <a:rPr lang="en-US" dirty="0" err="1"/>
              <a:t>CyMBal</a:t>
            </a:r>
            <a:r>
              <a:rPr lang="en-US" dirty="0"/>
              <a:t>)</a:t>
            </a:r>
          </a:p>
          <a:p>
            <a:pPr lvl="1"/>
            <a:r>
              <a:rPr lang="en-US" dirty="0"/>
              <a:t>See details on </a:t>
            </a:r>
            <a:r>
              <a:rPr lang="en-US" dirty="0" err="1"/>
              <a:t>sl</a:t>
            </a:r>
            <a:r>
              <a:rPr lang="en-US" dirty="0"/>
              <a:t> 14</a:t>
            </a:r>
          </a:p>
          <a:p>
            <a:endParaRPr lang="en-US" dirty="0"/>
          </a:p>
        </p:txBody>
      </p:sp>
      <p:pic>
        <p:nvPicPr>
          <p:cNvPr id="7" name="Content Placeholder 6">
            <a:extLst>
              <a:ext uri="{FF2B5EF4-FFF2-40B4-BE49-F238E27FC236}">
                <a16:creationId xmlns:a16="http://schemas.microsoft.com/office/drawing/2014/main" id="{DBAF0E24-8B0E-9E05-F2F4-928E6D52EF47}"/>
              </a:ext>
            </a:extLst>
          </p:cNvPr>
          <p:cNvPicPr>
            <a:picLocks noGrp="1" noChangeAspect="1"/>
          </p:cNvPicPr>
          <p:nvPr>
            <p:ph sz="half" idx="2"/>
          </p:nvPr>
        </p:nvPicPr>
        <p:blipFill>
          <a:blip r:embed="rId2"/>
          <a:stretch>
            <a:fillRect/>
          </a:stretch>
        </p:blipFill>
        <p:spPr>
          <a:xfrm>
            <a:off x="6172200" y="1155965"/>
            <a:ext cx="5181600" cy="2954117"/>
          </a:xfrm>
        </p:spPr>
      </p:pic>
      <p:sp>
        <p:nvSpPr>
          <p:cNvPr id="5" name="Title 4">
            <a:extLst>
              <a:ext uri="{FF2B5EF4-FFF2-40B4-BE49-F238E27FC236}">
                <a16:creationId xmlns:a16="http://schemas.microsoft.com/office/drawing/2014/main" id="{087CFAD7-B336-649C-7437-9B13D663C562}"/>
              </a:ext>
            </a:extLst>
          </p:cNvPr>
          <p:cNvSpPr>
            <a:spLocks noGrp="1"/>
          </p:cNvSpPr>
          <p:nvPr>
            <p:ph type="title"/>
          </p:nvPr>
        </p:nvSpPr>
        <p:spPr/>
        <p:txBody>
          <a:bodyPr>
            <a:normAutofit fontScale="90000"/>
          </a:bodyPr>
          <a:lstStyle/>
          <a:p>
            <a:r>
              <a:rPr lang="en-US" dirty="0"/>
              <a:t>HPDIRC and </a:t>
            </a:r>
            <a:r>
              <a:rPr lang="en-US" dirty="0" err="1"/>
              <a:t>oMPGD</a:t>
            </a:r>
            <a:r>
              <a:rPr lang="en-US" dirty="0"/>
              <a:t> support by GST</a:t>
            </a:r>
          </a:p>
        </p:txBody>
      </p:sp>
      <p:sp>
        <p:nvSpPr>
          <p:cNvPr id="3" name="Parallelogram 2">
            <a:extLst>
              <a:ext uri="{FF2B5EF4-FFF2-40B4-BE49-F238E27FC236}">
                <a16:creationId xmlns:a16="http://schemas.microsoft.com/office/drawing/2014/main" id="{6BBC1A21-1969-8041-B806-068944DD2A08}"/>
              </a:ext>
            </a:extLst>
          </p:cNvPr>
          <p:cNvSpPr/>
          <p:nvPr/>
        </p:nvSpPr>
        <p:spPr>
          <a:xfrm rot="3309049">
            <a:off x="9986890" y="1624031"/>
            <a:ext cx="121860" cy="277145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7FBCFE6F-1093-764B-8B56-51E44AF5402B}"/>
              </a:ext>
            </a:extLst>
          </p:cNvPr>
          <p:cNvSpPr/>
          <p:nvPr/>
        </p:nvSpPr>
        <p:spPr>
          <a:xfrm rot="3309049">
            <a:off x="7549991" y="2280030"/>
            <a:ext cx="153164" cy="230577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E4D7328-BAEF-4F4B-B1BF-5C025394EFDF}"/>
              </a:ext>
            </a:extLst>
          </p:cNvPr>
          <p:cNvSpPr/>
          <p:nvPr/>
        </p:nvSpPr>
        <p:spPr>
          <a:xfrm rot="3309049">
            <a:off x="8537509" y="3502513"/>
            <a:ext cx="129519" cy="49618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ADAA8CE-B055-6540-A339-A6BD8863BA5F}"/>
              </a:ext>
            </a:extLst>
          </p:cNvPr>
          <p:cNvGrpSpPr/>
          <p:nvPr/>
        </p:nvGrpSpPr>
        <p:grpSpPr>
          <a:xfrm>
            <a:off x="6443764" y="4052719"/>
            <a:ext cx="5179667" cy="1942375"/>
            <a:chOff x="6443764" y="4052719"/>
            <a:chExt cx="5179667" cy="1942375"/>
          </a:xfrm>
        </p:grpSpPr>
        <p:pic>
          <p:nvPicPr>
            <p:cNvPr id="6" name="Picture 5">
              <a:extLst>
                <a:ext uri="{FF2B5EF4-FFF2-40B4-BE49-F238E27FC236}">
                  <a16:creationId xmlns:a16="http://schemas.microsoft.com/office/drawing/2014/main" id="{F4D572F5-AF86-3941-A638-93CCC09E28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43764" y="4052719"/>
              <a:ext cx="5179667" cy="1942375"/>
            </a:xfrm>
            <a:prstGeom prst="rect">
              <a:avLst/>
            </a:prstGeom>
          </p:spPr>
        </p:pic>
        <p:grpSp>
          <p:nvGrpSpPr>
            <p:cNvPr id="12" name="Group 11">
              <a:extLst>
                <a:ext uri="{FF2B5EF4-FFF2-40B4-BE49-F238E27FC236}">
                  <a16:creationId xmlns:a16="http://schemas.microsoft.com/office/drawing/2014/main" id="{53CAD119-916C-B34A-B97E-469B19B8568F}"/>
                </a:ext>
              </a:extLst>
            </p:cNvPr>
            <p:cNvGrpSpPr/>
            <p:nvPr/>
          </p:nvGrpSpPr>
          <p:grpSpPr>
            <a:xfrm>
              <a:off x="7467602" y="4900246"/>
              <a:ext cx="234460" cy="187570"/>
              <a:chOff x="7467602" y="4900246"/>
              <a:chExt cx="234460" cy="187570"/>
            </a:xfrm>
          </p:grpSpPr>
          <p:sp>
            <p:nvSpPr>
              <p:cNvPr id="4" name="Rectangle 3">
                <a:extLst>
                  <a:ext uri="{FF2B5EF4-FFF2-40B4-BE49-F238E27FC236}">
                    <a16:creationId xmlns:a16="http://schemas.microsoft.com/office/drawing/2014/main" id="{4D56F154-D9A8-534E-9774-DBDA6495EE99}"/>
                  </a:ext>
                </a:extLst>
              </p:cNvPr>
              <p:cNvSpPr/>
              <p:nvPr/>
            </p:nvSpPr>
            <p:spPr>
              <a:xfrm rot="20757833">
                <a:off x="7631723" y="4900246"/>
                <a:ext cx="70339" cy="140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3ACCAE-AF7A-4A46-8DE2-D5ED622C2619}"/>
                  </a:ext>
                </a:extLst>
              </p:cNvPr>
              <p:cNvSpPr/>
              <p:nvPr/>
            </p:nvSpPr>
            <p:spPr>
              <a:xfrm rot="20757833">
                <a:off x="7467602" y="4947139"/>
                <a:ext cx="70339" cy="140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5EDD46F-DBDA-E646-AC6D-8DF0169771D1}"/>
                </a:ext>
              </a:extLst>
            </p:cNvPr>
            <p:cNvGrpSpPr/>
            <p:nvPr/>
          </p:nvGrpSpPr>
          <p:grpSpPr>
            <a:xfrm rot="1900578">
              <a:off x="9826768" y="4911970"/>
              <a:ext cx="234460" cy="187570"/>
              <a:chOff x="7467602" y="4900246"/>
              <a:chExt cx="234460" cy="187570"/>
            </a:xfrm>
          </p:grpSpPr>
          <p:sp>
            <p:nvSpPr>
              <p:cNvPr id="14" name="Rectangle 13">
                <a:extLst>
                  <a:ext uri="{FF2B5EF4-FFF2-40B4-BE49-F238E27FC236}">
                    <a16:creationId xmlns:a16="http://schemas.microsoft.com/office/drawing/2014/main" id="{360F65BD-00A6-5443-821D-908F2911ECAB}"/>
                  </a:ext>
                </a:extLst>
              </p:cNvPr>
              <p:cNvSpPr/>
              <p:nvPr/>
            </p:nvSpPr>
            <p:spPr>
              <a:xfrm rot="20757833">
                <a:off x="7631723" y="4900246"/>
                <a:ext cx="70339" cy="140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4E322E-41F6-DC4C-955C-86C93E6DF8E9}"/>
                  </a:ext>
                </a:extLst>
              </p:cNvPr>
              <p:cNvSpPr/>
              <p:nvPr/>
            </p:nvSpPr>
            <p:spPr>
              <a:xfrm rot="20757833">
                <a:off x="7467602" y="4947139"/>
                <a:ext cx="70339" cy="140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a:extLst>
              <a:ext uri="{FF2B5EF4-FFF2-40B4-BE49-F238E27FC236}">
                <a16:creationId xmlns:a16="http://schemas.microsoft.com/office/drawing/2014/main" id="{A9E713AB-32B4-9243-B085-A8AD0FC99D22}"/>
              </a:ext>
            </a:extLst>
          </p:cNvPr>
          <p:cNvSpPr txBox="1"/>
          <p:nvPr/>
        </p:nvSpPr>
        <p:spPr>
          <a:xfrm>
            <a:off x="6810906" y="5565308"/>
            <a:ext cx="4063933" cy="646331"/>
          </a:xfrm>
          <a:prstGeom prst="rect">
            <a:avLst/>
          </a:prstGeom>
          <a:noFill/>
        </p:spPr>
        <p:txBody>
          <a:bodyPr wrap="none" rtlCol="0">
            <a:spAutoFit/>
          </a:bodyPr>
          <a:lstStyle/>
          <a:p>
            <a:pPr marL="285750" indent="-285750">
              <a:buFont typeface="Arial" panose="020B0604020202020204" pitchFamily="34" charset="0"/>
              <a:buChar char="•"/>
            </a:pPr>
            <a:r>
              <a:rPr lang="en-US" dirty="0"/>
              <a:t>Rails to support </a:t>
            </a:r>
            <a:r>
              <a:rPr lang="en-US" dirty="0" err="1"/>
              <a:t>hpDIRC</a:t>
            </a:r>
            <a:r>
              <a:rPr lang="en-US" dirty="0"/>
              <a:t> &amp; </a:t>
            </a:r>
            <a:r>
              <a:rPr lang="en-US" dirty="0" err="1"/>
              <a:t>oMPGD</a:t>
            </a:r>
            <a:endParaRPr lang="en-US" dirty="0"/>
          </a:p>
          <a:p>
            <a:pPr marL="285750" indent="-285750">
              <a:buFont typeface="Arial" panose="020B0604020202020204" pitchFamily="34" charset="0"/>
              <a:buChar char="•"/>
            </a:pPr>
            <a:r>
              <a:rPr lang="en-US" dirty="0"/>
              <a:t>Pin holes for interfacing temp rails</a:t>
            </a:r>
          </a:p>
        </p:txBody>
      </p:sp>
    </p:spTree>
    <p:extLst>
      <p:ext uri="{BB962C8B-B14F-4D97-AF65-F5344CB8AC3E}">
        <p14:creationId xmlns:p14="http://schemas.microsoft.com/office/powerpoint/2010/main" val="1299865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B358-01A5-95F6-0356-E8A3738259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572AF34-0160-7173-0C6C-71BCBD78AF7D}"/>
              </a:ext>
            </a:extLst>
          </p:cNvPr>
          <p:cNvSpPr>
            <a:spLocks noGrp="1"/>
          </p:cNvSpPr>
          <p:nvPr>
            <p:ph type="title"/>
          </p:nvPr>
        </p:nvSpPr>
        <p:spPr>
          <a:xfrm>
            <a:off x="411829" y="132348"/>
            <a:ext cx="10162618" cy="481262"/>
          </a:xfrm>
        </p:spPr>
        <p:txBody>
          <a:bodyPr>
            <a:normAutofit fontScale="90000"/>
          </a:bodyPr>
          <a:lstStyle/>
          <a:p>
            <a:r>
              <a:rPr lang="en-US" dirty="0"/>
              <a:t>FEA: Loads of detector systems supported by GST</a:t>
            </a:r>
          </a:p>
        </p:txBody>
      </p:sp>
      <p:sp>
        <p:nvSpPr>
          <p:cNvPr id="26" name="Text Placeholder 2">
            <a:extLst>
              <a:ext uri="{FF2B5EF4-FFF2-40B4-BE49-F238E27FC236}">
                <a16:creationId xmlns:a16="http://schemas.microsoft.com/office/drawing/2014/main" id="{B7417BAF-B786-BA46-BEC6-607AE8E742E6}"/>
              </a:ext>
            </a:extLst>
          </p:cNvPr>
          <p:cNvSpPr txBox="1">
            <a:spLocks/>
          </p:cNvSpPr>
          <p:nvPr/>
        </p:nvSpPr>
        <p:spPr>
          <a:xfrm>
            <a:off x="461964" y="930274"/>
            <a:ext cx="5055968" cy="5212080"/>
          </a:xfrm>
          <a:prstGeom prst="rect">
            <a:avLst/>
          </a:prstGeom>
        </p:spPr>
        <p:txBody>
          <a:bodyPr>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Total weight is 5,675 kg</a:t>
            </a:r>
          </a:p>
          <a:p>
            <a:pPr lvl="1"/>
            <a:r>
              <a:rPr lang="en-US" dirty="0"/>
              <a:t>Comparable to CMS timing layer + all of the tracker</a:t>
            </a:r>
          </a:p>
          <a:p>
            <a:r>
              <a:rPr lang="en-US" dirty="0"/>
              <a:t>Services are included in the respective detector subsystem</a:t>
            </a:r>
          </a:p>
          <a:p>
            <a:pPr lvl="1"/>
            <a:r>
              <a:rPr lang="en-US" dirty="0"/>
              <a:t>Additional service mass outside the respective detector volume is added in addition</a:t>
            </a:r>
          </a:p>
          <a:p>
            <a:r>
              <a:rPr lang="en-US" dirty="0"/>
              <a:t>GST properties: </a:t>
            </a:r>
          </a:p>
          <a:p>
            <a:pPr lvl="1"/>
            <a:r>
              <a:rPr lang="en-US" dirty="0"/>
              <a:t>weight is ~ 420 kg</a:t>
            </a:r>
          </a:p>
          <a:p>
            <a:pPr lvl="1"/>
            <a:r>
              <a:rPr lang="en-US" dirty="0"/>
              <a:t>CFRP rails are 5 kg</a:t>
            </a:r>
          </a:p>
          <a:p>
            <a:pPr lvl="1"/>
            <a:r>
              <a:rPr lang="en-US" dirty="0"/>
              <a:t>For comparison if made in stainless steel GST weight is 3082 kg (7x GST), and in Al it would 1040 kg (2x GST)</a:t>
            </a:r>
          </a:p>
          <a:p>
            <a:endParaRPr lang="en-US" dirty="0"/>
          </a:p>
          <a:p>
            <a:endParaRPr lang="en-US" dirty="0"/>
          </a:p>
        </p:txBody>
      </p:sp>
      <p:graphicFrame>
        <p:nvGraphicFramePr>
          <p:cNvPr id="27" name="Content Placeholder 6">
            <a:extLst>
              <a:ext uri="{FF2B5EF4-FFF2-40B4-BE49-F238E27FC236}">
                <a16:creationId xmlns:a16="http://schemas.microsoft.com/office/drawing/2014/main" id="{793946EB-B4F4-AF4B-84C5-A20FDC0C021F}"/>
              </a:ext>
            </a:extLst>
          </p:cNvPr>
          <p:cNvGraphicFramePr>
            <a:graphicFrameLocks/>
          </p:cNvGraphicFramePr>
          <p:nvPr>
            <p:extLst>
              <p:ext uri="{D42A27DB-BD31-4B8C-83A1-F6EECF244321}">
                <p14:modId xmlns:p14="http://schemas.microsoft.com/office/powerpoint/2010/main" val="525586029"/>
              </p:ext>
            </p:extLst>
          </p:nvPr>
        </p:nvGraphicFramePr>
        <p:xfrm>
          <a:off x="5755015" y="1256029"/>
          <a:ext cx="6258494" cy="4560570"/>
        </p:xfrm>
        <a:graphic>
          <a:graphicData uri="http://schemas.openxmlformats.org/drawingml/2006/table">
            <a:tbl>
              <a:tblPr>
                <a:tableStyleId>{2D5ABB26-0587-4C30-8999-92F81FD0307C}</a:tableStyleId>
              </a:tblPr>
              <a:tblGrid>
                <a:gridCol w="1008759">
                  <a:extLst>
                    <a:ext uri="{9D8B030D-6E8A-4147-A177-3AD203B41FA5}">
                      <a16:colId xmlns:a16="http://schemas.microsoft.com/office/drawing/2014/main" val="103197222"/>
                    </a:ext>
                  </a:extLst>
                </a:gridCol>
                <a:gridCol w="2500882">
                  <a:extLst>
                    <a:ext uri="{9D8B030D-6E8A-4147-A177-3AD203B41FA5}">
                      <a16:colId xmlns:a16="http://schemas.microsoft.com/office/drawing/2014/main" val="2956151038"/>
                    </a:ext>
                  </a:extLst>
                </a:gridCol>
                <a:gridCol w="1345012">
                  <a:extLst>
                    <a:ext uri="{9D8B030D-6E8A-4147-A177-3AD203B41FA5}">
                      <a16:colId xmlns:a16="http://schemas.microsoft.com/office/drawing/2014/main" val="1406439210"/>
                    </a:ext>
                  </a:extLst>
                </a:gridCol>
                <a:gridCol w="1403841">
                  <a:extLst>
                    <a:ext uri="{9D8B030D-6E8A-4147-A177-3AD203B41FA5}">
                      <a16:colId xmlns:a16="http://schemas.microsoft.com/office/drawing/2014/main" val="2663940608"/>
                    </a:ext>
                  </a:extLst>
                </a:gridCol>
              </a:tblGrid>
              <a:tr h="190500">
                <a:tc>
                  <a:txBody>
                    <a:bodyPr/>
                    <a:lstStyle/>
                    <a:p>
                      <a:pPr algn="ctr" fontAlgn="b">
                        <a:buNone/>
                      </a:pP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z-coordinate</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Mass (kg)</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8913148"/>
                  </a:ext>
                </a:extLst>
              </a:tr>
              <a:tr h="190500">
                <a:tc>
                  <a:txBody>
                    <a:bodyPr/>
                    <a:lstStyle/>
                    <a:p>
                      <a:pPr algn="ctr" fontAlgn="b">
                        <a:buNone/>
                      </a:pPr>
                      <a:r>
                        <a:rPr lang="en-US" sz="1600" u="none" strike="noStrike" dirty="0">
                          <a:effectLst/>
                        </a:rPr>
                        <a:t>1</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err="1">
                          <a:effectLst/>
                        </a:rPr>
                        <a:t>EEEMCal</a:t>
                      </a:r>
                      <a:r>
                        <a:rPr lang="en-US" sz="1600" u="none" strike="noStrike" dirty="0">
                          <a:effectLst/>
                        </a:rPr>
                        <a:t> Crystals</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1842.5</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2000</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6578738"/>
                  </a:ext>
                </a:extLst>
              </a:tr>
              <a:tr h="190500">
                <a:tc>
                  <a:txBody>
                    <a:bodyPr/>
                    <a:lstStyle/>
                    <a:p>
                      <a:pPr algn="ctr" fontAlgn="b">
                        <a:buNone/>
                      </a:pPr>
                      <a:r>
                        <a:rPr lang="en-US" sz="1600" u="none" strike="noStrike" dirty="0">
                          <a:effectLst/>
                        </a:rPr>
                        <a:t>2</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err="1">
                          <a:effectLst/>
                        </a:rPr>
                        <a:t>EEEMCal</a:t>
                      </a:r>
                      <a:r>
                        <a:rPr lang="en-US" sz="1600" u="none" strike="noStrike" dirty="0">
                          <a:effectLst/>
                        </a:rPr>
                        <a:t> Electronics</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2212.5</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500</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01234"/>
                  </a:ext>
                </a:extLst>
              </a:tr>
              <a:tr h="190500">
                <a:tc>
                  <a:txBody>
                    <a:bodyPr/>
                    <a:lstStyle/>
                    <a:p>
                      <a:pPr algn="ctr" fontAlgn="b">
                        <a:buNone/>
                      </a:pPr>
                      <a:r>
                        <a:rPr lang="en-US" sz="1600" u="none" strike="noStrike" dirty="0">
                          <a:effectLst/>
                        </a:rPr>
                        <a:t>3</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HPDIRC Bars</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425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1400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610518"/>
                  </a:ext>
                </a:extLst>
              </a:tr>
              <a:tr h="190500">
                <a:tc>
                  <a:txBody>
                    <a:bodyPr/>
                    <a:lstStyle/>
                    <a:p>
                      <a:pPr algn="ctr" fontAlgn="b">
                        <a:buNone/>
                      </a:pPr>
                      <a:r>
                        <a:rPr lang="en-US" sz="1600" u="none" strike="noStrike" dirty="0">
                          <a:effectLst/>
                        </a:rPr>
                        <a:t>4</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HPDIRC Prisms</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3060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400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715770"/>
                  </a:ext>
                </a:extLst>
              </a:tr>
              <a:tr h="190500">
                <a:tc>
                  <a:txBody>
                    <a:bodyPr/>
                    <a:lstStyle/>
                    <a:p>
                      <a:pPr algn="ctr" fontAlgn="b">
                        <a:buNone/>
                      </a:pPr>
                      <a:r>
                        <a:rPr lang="en-US" sz="1600" u="none" strike="noStrike" dirty="0">
                          <a:effectLst/>
                        </a:rPr>
                        <a:t>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err="1">
                          <a:effectLst/>
                        </a:rPr>
                        <a:t>oMPGD</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125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100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945498"/>
                  </a:ext>
                </a:extLst>
              </a:tr>
              <a:tr h="190500">
                <a:tc>
                  <a:txBody>
                    <a:bodyPr/>
                    <a:lstStyle/>
                    <a:p>
                      <a:pPr algn="ctr" fontAlgn="b">
                        <a:buNone/>
                      </a:pPr>
                      <a:r>
                        <a:rPr lang="en-US" sz="1600" u="none" strike="noStrike" dirty="0">
                          <a:effectLst/>
                        </a:rPr>
                        <a:t>6</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AC LGAD TOF</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-212.5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150</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169930"/>
                  </a:ext>
                </a:extLst>
              </a:tr>
              <a:tr h="190500">
                <a:tc>
                  <a:txBody>
                    <a:bodyPr/>
                    <a:lstStyle/>
                    <a:p>
                      <a:pPr algn="ctr" fontAlgn="b">
                        <a:buNone/>
                      </a:pPr>
                      <a:r>
                        <a:rPr lang="en-US" sz="1600" u="none" strike="noStrike">
                          <a:effectLst/>
                        </a:rPr>
                        <a:t>7</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Cymbal</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-212.5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150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5601050"/>
                  </a:ext>
                </a:extLst>
              </a:tr>
              <a:tr h="190500">
                <a:tc>
                  <a:txBody>
                    <a:bodyPr/>
                    <a:lstStyle/>
                    <a:p>
                      <a:pPr algn="ctr" fontAlgn="b">
                        <a:buNone/>
                      </a:pPr>
                      <a:r>
                        <a:rPr lang="en-US" sz="1600" u="none" strike="noStrike" dirty="0">
                          <a:effectLst/>
                        </a:rPr>
                        <a:t>8</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SVT</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-100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285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688336"/>
                  </a:ext>
                </a:extLst>
              </a:tr>
              <a:tr h="190500">
                <a:tc>
                  <a:txBody>
                    <a:bodyPr/>
                    <a:lstStyle/>
                    <a:p>
                      <a:pPr algn="ctr" fontAlgn="b">
                        <a:buNone/>
                      </a:pPr>
                      <a:r>
                        <a:rPr lang="en-US" sz="1600" u="none" strike="noStrike">
                          <a:effectLst/>
                        </a:rPr>
                        <a:t>9</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err="1">
                          <a:effectLst/>
                        </a:rPr>
                        <a:t>pfRICH</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1500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97</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726627"/>
                  </a:ext>
                </a:extLst>
              </a:tr>
              <a:tr h="190500">
                <a:tc>
                  <a:txBody>
                    <a:bodyPr/>
                    <a:lstStyle/>
                    <a:p>
                      <a:pPr algn="ctr" fontAlgn="b">
                        <a:buNone/>
                      </a:pPr>
                      <a:r>
                        <a:rPr lang="en-US" sz="1600" u="none" strike="noStrike" dirty="0">
                          <a:effectLst/>
                        </a:rPr>
                        <a:t>10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pfRICH Services</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2437.5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13</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8061714"/>
                  </a:ext>
                </a:extLst>
              </a:tr>
              <a:tr h="190500">
                <a:tc>
                  <a:txBody>
                    <a:bodyPr/>
                    <a:lstStyle/>
                    <a:p>
                      <a:pPr algn="ctr" fontAlgn="b">
                        <a:buNone/>
                      </a:pPr>
                      <a:r>
                        <a:rPr lang="en-US" sz="1600" u="none" strike="noStrike">
                          <a:effectLst/>
                        </a:rPr>
                        <a:t>11</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SVT Services </a:t>
                      </a:r>
                      <a:r>
                        <a:rPr lang="en-US" sz="1600" u="none" strike="noStrike" dirty="0" err="1">
                          <a:effectLst/>
                        </a:rPr>
                        <a:t>Zp</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2187.5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50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7283139"/>
                  </a:ext>
                </a:extLst>
              </a:tr>
              <a:tr h="190500">
                <a:tc>
                  <a:txBody>
                    <a:bodyPr/>
                    <a:lstStyle/>
                    <a:p>
                      <a:pPr algn="ctr" fontAlgn="b">
                        <a:buNone/>
                      </a:pPr>
                      <a:r>
                        <a:rPr lang="en-US" sz="1600" u="none" strike="noStrike">
                          <a:effectLst/>
                        </a:rPr>
                        <a:t>12</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SVT Services </a:t>
                      </a:r>
                      <a:r>
                        <a:rPr lang="en-US" sz="1600" u="none" strike="noStrike" dirty="0" err="1">
                          <a:effectLst/>
                        </a:rPr>
                        <a:t>Zm</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-1725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637692"/>
                  </a:ext>
                </a:extLst>
              </a:tr>
              <a:tr h="190500">
                <a:tc>
                  <a:txBody>
                    <a:bodyPr/>
                    <a:lstStyle/>
                    <a:p>
                      <a:pPr algn="ctr" fontAlgn="b">
                        <a:buNone/>
                      </a:pPr>
                      <a:r>
                        <a:rPr lang="en-US" sz="1600" u="none" strike="noStrike">
                          <a:effectLst/>
                        </a:rPr>
                        <a:t>13</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Cymbal TOF Services Zp</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2150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50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125818"/>
                  </a:ext>
                </a:extLst>
              </a:tr>
              <a:tr h="190500">
                <a:tc>
                  <a:txBody>
                    <a:bodyPr/>
                    <a:lstStyle/>
                    <a:p>
                      <a:pPr algn="ctr" fontAlgn="b">
                        <a:buNone/>
                      </a:pPr>
                      <a:r>
                        <a:rPr lang="en-US" sz="1600" u="none" strike="noStrike">
                          <a:effectLst/>
                        </a:rPr>
                        <a:t>14</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Cymbal TOF Services Zm</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-1725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15</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015139"/>
                  </a:ext>
                </a:extLst>
              </a:tr>
              <a:tr h="190500">
                <a:tc>
                  <a:txBody>
                    <a:bodyPr/>
                    <a:lstStyle/>
                    <a:p>
                      <a:pPr algn="ctr" fontAlgn="b">
                        <a:buNone/>
                      </a:pPr>
                      <a:r>
                        <a:rPr lang="en-US" sz="1600" u="none" strike="noStrike">
                          <a:effectLst/>
                        </a:rPr>
                        <a:t>15</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EEEMCal Services Zp</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2815</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30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258509"/>
                  </a:ext>
                </a:extLst>
              </a:tr>
              <a:tr h="190500">
                <a:tc>
                  <a:txBody>
                    <a:bodyPr/>
                    <a:lstStyle/>
                    <a:p>
                      <a:pPr algn="ctr" fontAlgn="b">
                        <a:buNone/>
                      </a:pPr>
                      <a:r>
                        <a:rPr lang="en-US" sz="1600" u="none" strike="noStrike">
                          <a:effectLst/>
                        </a:rPr>
                        <a:t>16</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GST self weight</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a:effectLst/>
                        </a:rPr>
                        <a:t>xx</a:t>
                      </a: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dirty="0">
                          <a:effectLst/>
                        </a:rPr>
                        <a:t>420</a:t>
                      </a:r>
                      <a:endParaRPr lang="en-US" sz="16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4581053"/>
                  </a:ext>
                </a:extLst>
              </a:tr>
              <a:tr h="190500">
                <a:tc>
                  <a:txBody>
                    <a:bodyPr/>
                    <a:lstStyle/>
                    <a:p>
                      <a:pPr algn="ctr" fontAlgn="b">
                        <a:buNone/>
                      </a:pP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US" sz="16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1" u="none" strike="noStrike" dirty="0">
                          <a:effectLst/>
                        </a:rPr>
                        <a:t>TOTAL</a:t>
                      </a:r>
                      <a:endParaRPr lang="en-US" sz="16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b="1" u="none" strike="noStrike" dirty="0">
                          <a:effectLst/>
                        </a:rPr>
                        <a:t>5675</a:t>
                      </a:r>
                      <a:endParaRPr lang="en-US" sz="16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8979870"/>
                  </a:ext>
                </a:extLst>
              </a:tr>
            </a:tbl>
          </a:graphicData>
        </a:graphic>
      </p:graphicFrame>
      <p:sp>
        <p:nvSpPr>
          <p:cNvPr id="2" name="TextBox 1">
            <a:extLst>
              <a:ext uri="{FF2B5EF4-FFF2-40B4-BE49-F238E27FC236}">
                <a16:creationId xmlns:a16="http://schemas.microsoft.com/office/drawing/2014/main" id="{F4C663E5-B65F-444C-BEED-DE574460BA1E}"/>
              </a:ext>
            </a:extLst>
          </p:cNvPr>
          <p:cNvSpPr txBox="1"/>
          <p:nvPr/>
        </p:nvSpPr>
        <p:spPr>
          <a:xfrm>
            <a:off x="9284677" y="930274"/>
            <a:ext cx="1308371" cy="276999"/>
          </a:xfrm>
          <a:prstGeom prst="rect">
            <a:avLst/>
          </a:prstGeom>
          <a:noFill/>
          <a:ln>
            <a:solidFill>
              <a:srgbClr val="FF0000"/>
            </a:solidFill>
          </a:ln>
        </p:spPr>
        <p:txBody>
          <a:bodyPr wrap="none" rtlCol="0">
            <a:spAutoFit/>
          </a:bodyPr>
          <a:lstStyle/>
          <a:p>
            <a:r>
              <a:rPr lang="en-US" sz="1200" dirty="0"/>
              <a:t>Load distribution</a:t>
            </a:r>
          </a:p>
        </p:txBody>
      </p:sp>
    </p:spTree>
    <p:extLst>
      <p:ext uri="{BB962C8B-B14F-4D97-AF65-F5344CB8AC3E}">
        <p14:creationId xmlns:p14="http://schemas.microsoft.com/office/powerpoint/2010/main" val="254705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BDEE-EC9D-31CA-D92D-5F44389F4994}"/>
              </a:ext>
            </a:extLst>
          </p:cNvPr>
          <p:cNvSpPr>
            <a:spLocks noGrp="1"/>
          </p:cNvSpPr>
          <p:nvPr>
            <p:ph type="title"/>
          </p:nvPr>
        </p:nvSpPr>
        <p:spPr/>
        <p:txBody>
          <a:bodyPr>
            <a:normAutofit fontScale="90000"/>
          </a:bodyPr>
          <a:lstStyle/>
          <a:p>
            <a:r>
              <a:rPr lang="en-US" dirty="0"/>
              <a:t>Finite element analysis of GST</a:t>
            </a:r>
          </a:p>
        </p:txBody>
      </p:sp>
      <p:pic>
        <p:nvPicPr>
          <p:cNvPr id="17" name="Content Placeholder 6">
            <a:extLst>
              <a:ext uri="{FF2B5EF4-FFF2-40B4-BE49-F238E27FC236}">
                <a16:creationId xmlns:a16="http://schemas.microsoft.com/office/drawing/2014/main" id="{D3D7B614-9C84-BD43-96F6-021888DB89E4}"/>
              </a:ext>
            </a:extLst>
          </p:cNvPr>
          <p:cNvPicPr>
            <a:picLocks noChangeAspect="1"/>
          </p:cNvPicPr>
          <p:nvPr/>
        </p:nvPicPr>
        <p:blipFill>
          <a:blip r:embed="rId2"/>
          <a:stretch>
            <a:fillRect/>
          </a:stretch>
        </p:blipFill>
        <p:spPr>
          <a:xfrm>
            <a:off x="10126573" y="191828"/>
            <a:ext cx="1924344" cy="2149580"/>
          </a:xfrm>
          <a:prstGeom prst="rect">
            <a:avLst/>
          </a:prstGeom>
        </p:spPr>
      </p:pic>
      <p:sp>
        <p:nvSpPr>
          <p:cNvPr id="3" name="TextBox 2">
            <a:extLst>
              <a:ext uri="{FF2B5EF4-FFF2-40B4-BE49-F238E27FC236}">
                <a16:creationId xmlns:a16="http://schemas.microsoft.com/office/drawing/2014/main" id="{E618DB25-A955-A943-91D1-43CE625F9EFE}"/>
              </a:ext>
            </a:extLst>
          </p:cNvPr>
          <p:cNvSpPr txBox="1"/>
          <p:nvPr/>
        </p:nvSpPr>
        <p:spPr>
          <a:xfrm>
            <a:off x="10126573" y="2599500"/>
            <a:ext cx="1120820" cy="369332"/>
          </a:xfrm>
          <a:prstGeom prst="rect">
            <a:avLst/>
          </a:prstGeom>
          <a:noFill/>
        </p:spPr>
        <p:txBody>
          <a:bodyPr wrap="none" rtlCol="0">
            <a:spAutoFit/>
          </a:bodyPr>
          <a:lstStyle/>
          <a:p>
            <a:r>
              <a:rPr lang="en-US" dirty="0"/>
              <a:t>BCs in z-</a:t>
            </a:r>
          </a:p>
        </p:txBody>
      </p:sp>
      <p:pic>
        <p:nvPicPr>
          <p:cNvPr id="20" name="Content Placeholder 8">
            <a:extLst>
              <a:ext uri="{FF2B5EF4-FFF2-40B4-BE49-F238E27FC236}">
                <a16:creationId xmlns:a16="http://schemas.microsoft.com/office/drawing/2014/main" id="{D322E83E-35DC-C642-9B2E-A038E0F5553F}"/>
              </a:ext>
            </a:extLst>
          </p:cNvPr>
          <p:cNvPicPr>
            <a:picLocks noGrp="1" noChangeAspect="1"/>
          </p:cNvPicPr>
          <p:nvPr>
            <p:ph idx="1"/>
          </p:nvPr>
        </p:nvPicPr>
        <p:blipFill rotWithShape="1">
          <a:blip r:embed="rId3"/>
          <a:srcRect r="50387"/>
          <a:stretch/>
        </p:blipFill>
        <p:spPr>
          <a:xfrm>
            <a:off x="6211580" y="2341408"/>
            <a:ext cx="5650971" cy="3838621"/>
          </a:xfrm>
          <a:prstGeom prst="rect">
            <a:avLst/>
          </a:prstGeom>
        </p:spPr>
      </p:pic>
      <p:pic>
        <p:nvPicPr>
          <p:cNvPr id="21" name="Content Placeholder 8">
            <a:extLst>
              <a:ext uri="{FF2B5EF4-FFF2-40B4-BE49-F238E27FC236}">
                <a16:creationId xmlns:a16="http://schemas.microsoft.com/office/drawing/2014/main" id="{114CF2D4-98FD-DF43-891A-4FD50FA58B52}"/>
              </a:ext>
            </a:extLst>
          </p:cNvPr>
          <p:cNvPicPr>
            <a:picLocks noChangeAspect="1"/>
          </p:cNvPicPr>
          <p:nvPr/>
        </p:nvPicPr>
        <p:blipFill rotWithShape="1">
          <a:blip r:embed="rId4"/>
          <a:srcRect r="50000"/>
          <a:stretch/>
        </p:blipFill>
        <p:spPr>
          <a:xfrm>
            <a:off x="817984" y="3253344"/>
            <a:ext cx="4405624" cy="3000203"/>
          </a:xfrm>
          <a:prstGeom prst="rect">
            <a:avLst/>
          </a:prstGeom>
        </p:spPr>
      </p:pic>
      <p:pic>
        <p:nvPicPr>
          <p:cNvPr id="23" name="Picture 22">
            <a:extLst>
              <a:ext uri="{FF2B5EF4-FFF2-40B4-BE49-F238E27FC236}">
                <a16:creationId xmlns:a16="http://schemas.microsoft.com/office/drawing/2014/main" id="{7758F3F4-A6C7-654E-AFFF-58A6D6A3BEAB}"/>
              </a:ext>
            </a:extLst>
          </p:cNvPr>
          <p:cNvPicPr>
            <a:picLocks noChangeAspect="1"/>
          </p:cNvPicPr>
          <p:nvPr/>
        </p:nvPicPr>
        <p:blipFill>
          <a:blip r:embed="rId5"/>
          <a:stretch>
            <a:fillRect/>
          </a:stretch>
        </p:blipFill>
        <p:spPr>
          <a:xfrm>
            <a:off x="10517143" y="3766228"/>
            <a:ext cx="1460500" cy="1663700"/>
          </a:xfrm>
          <a:prstGeom prst="rect">
            <a:avLst/>
          </a:prstGeom>
        </p:spPr>
      </p:pic>
      <p:sp>
        <p:nvSpPr>
          <p:cNvPr id="24" name="Rectangle 23">
            <a:extLst>
              <a:ext uri="{FF2B5EF4-FFF2-40B4-BE49-F238E27FC236}">
                <a16:creationId xmlns:a16="http://schemas.microsoft.com/office/drawing/2014/main" id="{D1A8D71A-AE7D-6F4B-86BE-111F674E84CC}"/>
              </a:ext>
            </a:extLst>
          </p:cNvPr>
          <p:cNvSpPr/>
          <p:nvPr/>
        </p:nvSpPr>
        <p:spPr>
          <a:xfrm>
            <a:off x="6211580" y="2341408"/>
            <a:ext cx="1261275" cy="1424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
            <a:extLst>
              <a:ext uri="{FF2B5EF4-FFF2-40B4-BE49-F238E27FC236}">
                <a16:creationId xmlns:a16="http://schemas.microsoft.com/office/drawing/2014/main" id="{ED480F3E-1F78-EF44-80CA-CC09A2DB04C5}"/>
              </a:ext>
            </a:extLst>
          </p:cNvPr>
          <p:cNvSpPr txBox="1">
            <a:spLocks/>
          </p:cNvSpPr>
          <p:nvPr/>
        </p:nvSpPr>
        <p:spPr>
          <a:xfrm>
            <a:off x="426836" y="818164"/>
            <a:ext cx="9274212" cy="2456726"/>
          </a:xfrm>
          <a:prstGeom prst="rect">
            <a:avLst/>
          </a:prstGeom>
        </p:spPr>
        <p:txBody>
          <a:bodyPr>
            <a:normAutofit fontScale="92500"/>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The current GST design of a composite “double-decker” Carbon Fiber tube can support all inner detector masses within </a:t>
            </a:r>
            <a:r>
              <a:rPr lang="en-US" b="1" dirty="0"/>
              <a:t>2.5mm deflection</a:t>
            </a:r>
          </a:p>
          <a:p>
            <a:pPr marL="285750" indent="-285750"/>
            <a:r>
              <a:rPr lang="en-US" dirty="0">
                <a:sym typeface="Wingdings" pitchFamily="2" charset="2"/>
              </a:rPr>
              <a:t>Currently assumed: HM63 + EX1515 matrix (fairly stiff, other choices exist) – Material properties are in backup</a:t>
            </a:r>
          </a:p>
          <a:p>
            <a:pPr marL="285750" indent="-285750"/>
            <a:r>
              <a:rPr lang="en-US" b="1" dirty="0">
                <a:sym typeface="Wingdings" pitchFamily="2" charset="2"/>
              </a:rPr>
              <a:t>Sufficient within the envelope!</a:t>
            </a:r>
            <a:endParaRPr lang="en-US" b="1" dirty="0"/>
          </a:p>
          <a:p>
            <a:pPr marL="285750" indent="-285750"/>
            <a:r>
              <a:rPr lang="en-US" b="1" dirty="0">
                <a:solidFill>
                  <a:srgbClr val="FF0000"/>
                </a:solidFill>
              </a:rPr>
              <a:t>To come</a:t>
            </a:r>
            <a:r>
              <a:rPr lang="en-US" dirty="0"/>
              <a:t>: Alternative materials and alternative sandwich</a:t>
            </a:r>
          </a:p>
          <a:p>
            <a:pPr marL="285750" indent="-285750"/>
            <a:endParaRPr lang="en-US" dirty="0"/>
          </a:p>
        </p:txBody>
      </p:sp>
    </p:spTree>
    <p:extLst>
      <p:ext uri="{BB962C8B-B14F-4D97-AF65-F5344CB8AC3E}">
        <p14:creationId xmlns:p14="http://schemas.microsoft.com/office/powerpoint/2010/main" val="2845395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E6D4-85AA-447B-BD91-28375FD86A22}"/>
              </a:ext>
            </a:extLst>
          </p:cNvPr>
          <p:cNvSpPr>
            <a:spLocks noGrp="1"/>
          </p:cNvSpPr>
          <p:nvPr>
            <p:ph type="title"/>
          </p:nvPr>
        </p:nvSpPr>
        <p:spPr/>
        <p:txBody>
          <a:bodyPr>
            <a:normAutofit fontScale="90000"/>
          </a:bodyPr>
          <a:lstStyle/>
          <a:p>
            <a:r>
              <a:rPr lang="en-US" dirty="0"/>
              <a:t>GST envelope and constraints</a:t>
            </a:r>
          </a:p>
        </p:txBody>
      </p:sp>
      <mc:AlternateContent xmlns:mc="http://schemas.openxmlformats.org/markup-compatibility/2006">
        <mc:Choice xmlns:a14="http://schemas.microsoft.com/office/drawing/2010/main" Requires="a14">
          <p:sp>
            <p:nvSpPr>
              <p:cNvPr id="12" name="Content Placeholder 2">
                <a:extLst>
                  <a:ext uri="{FF2B5EF4-FFF2-40B4-BE49-F238E27FC236}">
                    <a16:creationId xmlns:a16="http://schemas.microsoft.com/office/drawing/2014/main" id="{6E8D091E-8991-1541-AB4D-265B072BED03}"/>
                  </a:ext>
                </a:extLst>
              </p:cNvPr>
              <p:cNvSpPr>
                <a:spLocks noGrp="1"/>
              </p:cNvSpPr>
              <p:nvPr>
                <p:ph sz="half" idx="1"/>
              </p:nvPr>
            </p:nvSpPr>
            <p:spPr>
              <a:xfrm>
                <a:off x="461963" y="944649"/>
                <a:ext cx="7189119" cy="5109309"/>
              </a:xfrm>
            </p:spPr>
            <p:txBody>
              <a:bodyPr>
                <a:normAutofit/>
              </a:bodyPr>
              <a:lstStyle/>
              <a:p>
                <a:r>
                  <a:rPr lang="en-US" dirty="0"/>
                  <a:t>Expected deflections, tolerances, geometric tolerances: </a:t>
                </a:r>
              </a:p>
              <a:p>
                <a:pPr lvl="1"/>
                <a:r>
                  <a:rPr lang="en-US" dirty="0"/>
                  <a:t>Deflections in final operation setup: </a:t>
                </a:r>
                <a14:m>
                  <m:oMath xmlns:m="http://schemas.openxmlformats.org/officeDocument/2006/math">
                    <m:r>
                      <a:rPr lang="en-US" i="1">
                        <a:latin typeface="Cambria Math" panose="02040503050406030204" pitchFamily="18" charset="0"/>
                      </a:rPr>
                      <m:t>±</m:t>
                    </m:r>
                  </m:oMath>
                </a14:m>
                <a:r>
                  <a:rPr lang="en-US" dirty="0"/>
                  <a:t>2.5 vs </a:t>
                </a:r>
                <a14:m>
                  <m:oMath xmlns:m="http://schemas.openxmlformats.org/officeDocument/2006/math">
                    <m:r>
                      <a:rPr lang="en-US" i="1">
                        <a:latin typeface="Cambria Math" panose="02040503050406030204" pitchFamily="18" charset="0"/>
                      </a:rPr>
                      <m:t>±</m:t>
                    </m:r>
                  </m:oMath>
                </a14:m>
                <a:r>
                  <a:rPr lang="en-US" dirty="0"/>
                  <a:t>2.0 mm</a:t>
                </a:r>
              </a:p>
              <a:p>
                <a:pPr lvl="1"/>
                <a:r>
                  <a:rPr lang="en-US" dirty="0"/>
                  <a:t>Manufacturing: </a:t>
                </a:r>
                <a14:m>
                  <m:oMath xmlns:m="http://schemas.openxmlformats.org/officeDocument/2006/math">
                    <m:r>
                      <a:rPr lang="en-US" b="0" i="1" smtClean="0">
                        <a:latin typeface="Cambria Math" panose="02040503050406030204" pitchFamily="18" charset="0"/>
                      </a:rPr>
                      <m:t>±</m:t>
                    </m:r>
                  </m:oMath>
                </a14:m>
                <a:r>
                  <a:rPr lang="en-US" dirty="0"/>
                  <a:t>1.5mm, Core: </a:t>
                </a:r>
                <a14:m>
                  <m:oMath xmlns:m="http://schemas.openxmlformats.org/officeDocument/2006/math">
                    <m:r>
                      <a:rPr lang="en-US" i="1">
                        <a:latin typeface="Cambria Math" panose="02040503050406030204" pitchFamily="18" charset="0"/>
                      </a:rPr>
                      <m:t>±</m:t>
                    </m:r>
                  </m:oMath>
                </a14:m>
                <a:r>
                  <a:rPr lang="en-US" dirty="0"/>
                  <a:t>0.5mm &amp; Cylindricity of </a:t>
                </a:r>
                <a14:m>
                  <m:oMath xmlns:m="http://schemas.openxmlformats.org/officeDocument/2006/math">
                    <m:r>
                      <a:rPr lang="en-US" b="0" i="0" smtClean="0">
                        <a:latin typeface="Cambria Math" panose="02040503050406030204" pitchFamily="18" charset="0"/>
                      </a:rPr>
                      <m:t>2</m:t>
                    </m:r>
                  </m:oMath>
                </a14:m>
                <a:r>
                  <a:rPr lang="en-US" dirty="0"/>
                  <a:t>mm</a:t>
                </a:r>
              </a:p>
              <a:p>
                <a:pPr lvl="2"/>
                <a:r>
                  <a:rPr lang="en-US" dirty="0"/>
                  <a:t>Face sheets: </a:t>
                </a:r>
                <a14:m>
                  <m:oMath xmlns:m="http://schemas.openxmlformats.org/officeDocument/2006/math">
                    <m:r>
                      <a:rPr lang="en-US" i="1">
                        <a:latin typeface="Cambria Math" panose="02040503050406030204" pitchFamily="18" charset="0"/>
                      </a:rPr>
                      <m:t>±</m:t>
                    </m:r>
                  </m:oMath>
                </a14:m>
                <a:r>
                  <a:rPr lang="en-US" dirty="0"/>
                  <a:t>0.1mm + Core yields </a:t>
                </a:r>
                <a14:m>
                  <m:oMath xmlns:m="http://schemas.openxmlformats.org/officeDocument/2006/math">
                    <m:r>
                      <a:rPr lang="en-US" i="1">
                        <a:latin typeface="Cambria Math" panose="02040503050406030204" pitchFamily="18" charset="0"/>
                      </a:rPr>
                      <m:t>±</m:t>
                    </m:r>
                  </m:oMath>
                </a14:m>
                <a:r>
                  <a:rPr lang="en-US" dirty="0"/>
                  <a:t>0.7mm max deviation</a:t>
                </a:r>
              </a:p>
              <a:p>
                <a:pPr lvl="1"/>
                <a:r>
                  <a:rPr lang="en-US" dirty="0"/>
                  <a:t>Geometric to fit within envelope in worst case: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1.5</m:t>
                    </m:r>
                  </m:oMath>
                </a14:m>
                <a:r>
                  <a:rPr lang="en-US" dirty="0"/>
                  <a:t>mm</a:t>
                </a:r>
              </a:p>
              <a:p>
                <a:r>
                  <a:rPr lang="en-US" dirty="0"/>
                  <a:t>Envelope is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10</m:t>
                    </m:r>
                  </m:oMath>
                </a14:m>
                <a:r>
                  <a:rPr lang="en-US" dirty="0"/>
                  <a:t>mm for insertion</a:t>
                </a:r>
              </a:p>
              <a:p>
                <a:pPr lvl="1"/>
                <a:r>
                  <a:rPr lang="en-US" dirty="0"/>
                  <a:t>Worst case: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1.5</m:t>
                    </m:r>
                  </m:oMath>
                </a14:m>
                <a:r>
                  <a:rPr lang="en-US" dirty="0"/>
                  <a:t>mm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2.5</m:t>
                    </m:r>
                  </m:oMath>
                </a14:m>
                <a:r>
                  <a:rPr lang="en-US" dirty="0"/>
                  <a:t>/2.0mm =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4</m:t>
                    </m:r>
                  </m:oMath>
                </a14:m>
                <a:r>
                  <a:rPr lang="en-US" dirty="0"/>
                  <a:t>/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3.5</m:t>
                    </m:r>
                  </m:oMath>
                </a14:m>
                <a:r>
                  <a:rPr lang="en-US" dirty="0"/>
                  <a:t>mm</a:t>
                </a:r>
              </a:p>
              <a:p>
                <a:pPr lvl="1"/>
                <a:r>
                  <a:rPr lang="en-US" dirty="0"/>
                  <a:t>Can consider more local add. stiffening structures</a:t>
                </a:r>
              </a:p>
              <a:p>
                <a:endParaRPr lang="en-US" dirty="0"/>
              </a:p>
            </p:txBody>
          </p:sp>
        </mc:Choice>
        <mc:Fallback>
          <p:sp>
            <p:nvSpPr>
              <p:cNvPr id="12" name="Content Placeholder 2">
                <a:extLst>
                  <a:ext uri="{FF2B5EF4-FFF2-40B4-BE49-F238E27FC236}">
                    <a16:creationId xmlns:a16="http://schemas.microsoft.com/office/drawing/2014/main" id="{6E8D091E-8991-1541-AB4D-265B072BED03}"/>
                  </a:ext>
                </a:extLst>
              </p:cNvPr>
              <p:cNvSpPr>
                <a:spLocks noGrp="1" noRot="1" noChangeAspect="1" noMove="1" noResize="1" noEditPoints="1" noAdjustHandles="1" noChangeArrowheads="1" noChangeShapeType="1" noTextEdit="1"/>
              </p:cNvSpPr>
              <p:nvPr>
                <p:ph sz="half" idx="1"/>
              </p:nvPr>
            </p:nvSpPr>
            <p:spPr>
              <a:xfrm>
                <a:off x="461963" y="944649"/>
                <a:ext cx="7189119" cy="5109309"/>
              </a:xfrm>
              <a:blipFill>
                <a:blip r:embed="rId2"/>
                <a:stretch>
                  <a:fillRect l="-1237" t="-743"/>
                </a:stretch>
              </a:blipFill>
            </p:spPr>
            <p:txBody>
              <a:bodyPr/>
              <a:lstStyle/>
              <a:p>
                <a:r>
                  <a:rPr lang="en-US">
                    <a:noFill/>
                  </a:rPr>
                  <a:t> </a:t>
                </a:r>
              </a:p>
            </p:txBody>
          </p:sp>
        </mc:Fallback>
      </mc:AlternateContent>
      <p:pic>
        <p:nvPicPr>
          <p:cNvPr id="8" name="Picture 7" descr="A computer generated image of a train&#10;&#10;AI-generated content may be incorrect.">
            <a:extLst>
              <a:ext uri="{FF2B5EF4-FFF2-40B4-BE49-F238E27FC236}">
                <a16:creationId xmlns:a16="http://schemas.microsoft.com/office/drawing/2014/main" id="{27ACB879-C56D-9047-8C2D-073F2DAC9B76}"/>
              </a:ext>
            </a:extLst>
          </p:cNvPr>
          <p:cNvPicPr>
            <a:picLocks noChangeAspect="1"/>
          </p:cNvPicPr>
          <p:nvPr/>
        </p:nvPicPr>
        <p:blipFill>
          <a:blip r:embed="rId3"/>
          <a:srcRect l="12455" t="29960" r="11925" b="22234"/>
          <a:stretch>
            <a:fillRect/>
          </a:stretch>
        </p:blipFill>
        <p:spPr>
          <a:xfrm>
            <a:off x="7434586" y="944649"/>
            <a:ext cx="4648557" cy="1717569"/>
          </a:xfrm>
          <a:prstGeom prst="rect">
            <a:avLst/>
          </a:prstGeom>
        </p:spPr>
      </p:pic>
      <p:pic>
        <p:nvPicPr>
          <p:cNvPr id="10" name="Picture 9">
            <a:extLst>
              <a:ext uri="{FF2B5EF4-FFF2-40B4-BE49-F238E27FC236}">
                <a16:creationId xmlns:a16="http://schemas.microsoft.com/office/drawing/2014/main" id="{C5434037-8319-A74B-9AF6-FC156F22B5A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686777" y="2645527"/>
            <a:ext cx="3367200" cy="3408431"/>
          </a:xfrm>
          <a:prstGeom prst="rect">
            <a:avLst/>
          </a:prstGeom>
        </p:spPr>
      </p:pic>
      <p:sp>
        <p:nvSpPr>
          <p:cNvPr id="11" name="Rectangle 10">
            <a:extLst>
              <a:ext uri="{FF2B5EF4-FFF2-40B4-BE49-F238E27FC236}">
                <a16:creationId xmlns:a16="http://schemas.microsoft.com/office/drawing/2014/main" id="{0C2C254F-64E9-F940-865F-AEC695F61E34}"/>
              </a:ext>
            </a:extLst>
          </p:cNvPr>
          <p:cNvSpPr/>
          <p:nvPr/>
        </p:nvSpPr>
        <p:spPr>
          <a:xfrm>
            <a:off x="7434586" y="3051029"/>
            <a:ext cx="1545393" cy="2862322"/>
          </a:xfrm>
          <a:prstGeom prst="rect">
            <a:avLst/>
          </a:prstGeom>
        </p:spPr>
        <p:txBody>
          <a:bodyPr wrap="square">
            <a:spAutoFit/>
          </a:bodyPr>
          <a:lstStyle/>
          <a:p>
            <a:pPr>
              <a:defRPr/>
            </a:pPr>
            <a:r>
              <a:rPr lang="en-US" dirty="0">
                <a:solidFill>
                  <a:prstClr val="black"/>
                </a:solidFill>
                <a:latin typeface="Aptos" panose="02110004020202020204"/>
              </a:rPr>
              <a:t>Key:</a:t>
            </a:r>
          </a:p>
          <a:p>
            <a:pPr>
              <a:defRPr/>
            </a:pPr>
            <a:r>
              <a:rPr lang="en-US" dirty="0" err="1">
                <a:solidFill>
                  <a:srgbClr val="C0B5A9"/>
                </a:solidFill>
                <a:latin typeface="Aptos" panose="02110004020202020204"/>
              </a:rPr>
              <a:t>hpDIRC</a:t>
            </a:r>
            <a:r>
              <a:rPr lang="en-US" dirty="0">
                <a:solidFill>
                  <a:srgbClr val="C0B5A9"/>
                </a:solidFill>
                <a:latin typeface="Aptos" panose="02110004020202020204"/>
              </a:rPr>
              <a:t> Prism</a:t>
            </a:r>
          </a:p>
          <a:p>
            <a:pPr>
              <a:defRPr/>
            </a:pPr>
            <a:r>
              <a:rPr lang="en-US" dirty="0" err="1">
                <a:solidFill>
                  <a:srgbClr val="E0BD9D"/>
                </a:solidFill>
                <a:latin typeface="Aptos" panose="02110004020202020204"/>
              </a:rPr>
              <a:t>hpDIRC</a:t>
            </a:r>
            <a:r>
              <a:rPr lang="en-US" dirty="0">
                <a:solidFill>
                  <a:srgbClr val="E0BD9D"/>
                </a:solidFill>
                <a:latin typeface="Aptos" panose="02110004020202020204"/>
              </a:rPr>
              <a:t> &amp; </a:t>
            </a:r>
            <a:r>
              <a:rPr lang="en-US" dirty="0" err="1">
                <a:solidFill>
                  <a:srgbClr val="E0BD9D"/>
                </a:solidFill>
                <a:latin typeface="Aptos" panose="02110004020202020204"/>
              </a:rPr>
              <a:t>oMPGD</a:t>
            </a:r>
            <a:endParaRPr lang="en-US" dirty="0">
              <a:solidFill>
                <a:srgbClr val="E0BD9D"/>
              </a:solidFill>
              <a:latin typeface="Aptos" panose="02110004020202020204"/>
            </a:endParaRPr>
          </a:p>
          <a:p>
            <a:pPr>
              <a:defRPr/>
            </a:pPr>
            <a:r>
              <a:rPr lang="en-US" dirty="0">
                <a:solidFill>
                  <a:srgbClr val="D56FD4"/>
                </a:solidFill>
                <a:latin typeface="Aptos" panose="02110004020202020204"/>
              </a:rPr>
              <a:t>Services</a:t>
            </a:r>
          </a:p>
          <a:p>
            <a:pPr>
              <a:defRPr/>
            </a:pPr>
            <a:r>
              <a:rPr lang="en-US" dirty="0">
                <a:solidFill>
                  <a:srgbClr val="D4D46F"/>
                </a:solidFill>
                <a:latin typeface="Aptos" panose="02110004020202020204"/>
              </a:rPr>
              <a:t>Barrel TOF</a:t>
            </a:r>
          </a:p>
          <a:p>
            <a:pPr>
              <a:defRPr/>
            </a:pPr>
            <a:r>
              <a:rPr lang="en-US" dirty="0" err="1">
                <a:solidFill>
                  <a:srgbClr val="6ED66F"/>
                </a:solidFill>
                <a:latin typeface="Aptos" panose="02110004020202020204"/>
              </a:rPr>
              <a:t>iMPGD</a:t>
            </a:r>
            <a:endParaRPr lang="en-US" dirty="0">
              <a:solidFill>
                <a:srgbClr val="6ED66F"/>
              </a:solidFill>
              <a:latin typeface="Aptos" panose="02110004020202020204"/>
            </a:endParaRPr>
          </a:p>
          <a:p>
            <a:pPr>
              <a:defRPr/>
            </a:pPr>
            <a:r>
              <a:rPr lang="en-US" dirty="0">
                <a:solidFill>
                  <a:prstClr val="black"/>
                </a:solidFill>
                <a:latin typeface="Aptos" panose="02110004020202020204"/>
              </a:rPr>
              <a:t>Support tubes</a:t>
            </a:r>
          </a:p>
          <a:p>
            <a:pPr>
              <a:defRPr/>
            </a:pPr>
            <a:r>
              <a:rPr lang="en-US" dirty="0">
                <a:solidFill>
                  <a:prstClr val="black"/>
                </a:solidFill>
                <a:latin typeface="Aptos" panose="02110004020202020204"/>
              </a:rPr>
              <a:t>- GST &amp; PST	</a:t>
            </a: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863A0EFD-E00C-444E-9794-D829448BB061}"/>
                  </a:ext>
                </a:extLst>
              </p:cNvPr>
              <p:cNvSpPr/>
              <p:nvPr/>
            </p:nvSpPr>
            <p:spPr>
              <a:xfrm>
                <a:off x="432797" y="4751701"/>
                <a:ext cx="5457584" cy="1200329"/>
              </a:xfrm>
              <a:prstGeom prst="rect">
                <a:avLst/>
              </a:prstGeom>
            </p:spPr>
            <p:txBody>
              <a:bodyPr wrap="none">
                <a:spAutoFit/>
              </a:bodyPr>
              <a:lstStyle/>
              <a:p>
                <a:pPr marL="285750" indent="-285750">
                  <a:spcBef>
                    <a:spcPts val="0"/>
                  </a:spcBef>
                  <a:spcAft>
                    <a:spcPts val="0"/>
                  </a:spcAft>
                  <a:buFont typeface="Wingdings" pitchFamily="2" charset="2"/>
                  <a:buChar char="à"/>
                </a:pPr>
                <a:r>
                  <a:rPr lang="en-US" dirty="0"/>
                  <a:t>Adjustability of PST </a:t>
                </a:r>
                <a14:m>
                  <m:oMath xmlns:m="http://schemas.openxmlformats.org/officeDocument/2006/math">
                    <m:r>
                      <a:rPr lang="en-US" i="1">
                        <a:latin typeface="Cambria Math" panose="02040503050406030204" pitchFamily="18" charset="0"/>
                      </a:rPr>
                      <m:t>±</m:t>
                    </m:r>
                    <m:r>
                      <a:rPr lang="en-US">
                        <a:latin typeface="Cambria Math" panose="02040503050406030204" pitchFamily="18" charset="0"/>
                      </a:rPr>
                      <m:t>3</m:t>
                    </m:r>
                  </m:oMath>
                </a14:m>
                <a:r>
                  <a:rPr lang="en-US" dirty="0"/>
                  <a:t>mm in x-y and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5</m:t>
                    </m:r>
                  </m:oMath>
                </a14:m>
                <a:r>
                  <a:rPr lang="en-US" dirty="0"/>
                  <a:t>mm in z</a:t>
                </a:r>
              </a:p>
              <a:p>
                <a:pPr marL="742950" lvl="1" indent="-285750">
                  <a:buFont typeface="Wingdings" pitchFamily="2" charset="2"/>
                  <a:buChar char="à"/>
                </a:pPr>
                <a:r>
                  <a:rPr lang="en-US" dirty="0"/>
                  <a:t>Tolerance is </a:t>
                </a:r>
                <a14:m>
                  <m:oMath xmlns:m="http://schemas.openxmlformats.org/officeDocument/2006/math">
                    <m:r>
                      <a:rPr lang="en-US" i="1">
                        <a:latin typeface="Cambria Math" panose="02040503050406030204" pitchFamily="18" charset="0"/>
                      </a:rPr>
                      <m:t>±</m:t>
                    </m:r>
                    <m:r>
                      <a:rPr lang="en-US" b="0" i="0" smtClean="0">
                        <a:latin typeface="Cambria Math" panose="02040503050406030204" pitchFamily="18" charset="0"/>
                      </a:rPr>
                      <m:t>1</m:t>
                    </m:r>
                  </m:oMath>
                </a14:m>
                <a:r>
                  <a:rPr lang="en-US" dirty="0"/>
                  <a:t>mm</a:t>
                </a:r>
              </a:p>
              <a:p>
                <a:pPr marL="285750" indent="-285750">
                  <a:spcBef>
                    <a:spcPts val="0"/>
                  </a:spcBef>
                  <a:spcAft>
                    <a:spcPts val="0"/>
                  </a:spcAft>
                  <a:buFont typeface="Wingdings" pitchFamily="2" charset="2"/>
                  <a:buChar char="à"/>
                </a:pPr>
                <a:r>
                  <a:rPr lang="en-US" dirty="0"/>
                  <a:t>Adjustability of GST </a:t>
                </a:r>
                <a14:m>
                  <m:oMath xmlns:m="http://schemas.openxmlformats.org/officeDocument/2006/math">
                    <m:r>
                      <a:rPr lang="en-US" i="1">
                        <a:latin typeface="Cambria Math" panose="02040503050406030204" pitchFamily="18" charset="0"/>
                      </a:rPr>
                      <m:t>±</m:t>
                    </m:r>
                  </m:oMath>
                </a14:m>
                <a:r>
                  <a:rPr lang="en-US" dirty="0"/>
                  <a:t>10mm in all directions</a:t>
                </a:r>
              </a:p>
              <a:p>
                <a:pPr marL="742950" lvl="1" indent="-285750">
                  <a:buFont typeface="Wingdings" pitchFamily="2" charset="2"/>
                  <a:buChar char="à"/>
                </a:pPr>
                <a:r>
                  <a:rPr lang="en-US" dirty="0"/>
                  <a:t>Tolerance is </a:t>
                </a:r>
                <a14:m>
                  <m:oMath xmlns:m="http://schemas.openxmlformats.org/officeDocument/2006/math">
                    <m:r>
                      <a:rPr lang="en-US" i="1">
                        <a:latin typeface="Cambria Math" panose="02040503050406030204" pitchFamily="18" charset="0"/>
                      </a:rPr>
                      <m:t>±</m:t>
                    </m:r>
                    <m:r>
                      <a:rPr lang="en-US">
                        <a:latin typeface="Cambria Math" panose="02040503050406030204" pitchFamily="18" charset="0"/>
                      </a:rPr>
                      <m:t>3</m:t>
                    </m:r>
                  </m:oMath>
                </a14:m>
                <a:r>
                  <a:rPr lang="en-US" dirty="0"/>
                  <a:t>mm</a:t>
                </a:r>
              </a:p>
            </p:txBody>
          </p:sp>
        </mc:Choice>
        <mc:Fallback>
          <p:sp>
            <p:nvSpPr>
              <p:cNvPr id="3" name="Rectangle 2">
                <a:extLst>
                  <a:ext uri="{FF2B5EF4-FFF2-40B4-BE49-F238E27FC236}">
                    <a16:creationId xmlns:a16="http://schemas.microsoft.com/office/drawing/2014/main" id="{863A0EFD-E00C-444E-9794-D829448BB061}"/>
                  </a:ext>
                </a:extLst>
              </p:cNvPr>
              <p:cNvSpPr>
                <a:spLocks noRot="1" noChangeAspect="1" noMove="1" noResize="1" noEditPoints="1" noAdjustHandles="1" noChangeArrowheads="1" noChangeShapeType="1" noTextEdit="1"/>
              </p:cNvSpPr>
              <p:nvPr/>
            </p:nvSpPr>
            <p:spPr>
              <a:xfrm>
                <a:off x="432797" y="4751701"/>
                <a:ext cx="5457584" cy="1200329"/>
              </a:xfrm>
              <a:prstGeom prst="rect">
                <a:avLst/>
              </a:prstGeom>
              <a:blipFill>
                <a:blip r:embed="rId5"/>
                <a:stretch>
                  <a:fillRect l="-464" t="-1042" b="-6250"/>
                </a:stretch>
              </a:blipFill>
            </p:spPr>
            <p:txBody>
              <a:bodyPr/>
              <a:lstStyle/>
              <a:p>
                <a:r>
                  <a:rPr lang="en-US">
                    <a:noFill/>
                  </a:rPr>
                  <a:t> </a:t>
                </a:r>
              </a:p>
            </p:txBody>
          </p:sp>
        </mc:Fallback>
      </mc:AlternateContent>
    </p:spTree>
    <p:extLst>
      <p:ext uri="{BB962C8B-B14F-4D97-AF65-F5344CB8AC3E}">
        <p14:creationId xmlns:p14="http://schemas.microsoft.com/office/powerpoint/2010/main" val="52521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39789-231B-0304-92A4-BE07F30A6C01}"/>
              </a:ext>
            </a:extLst>
          </p:cNvPr>
          <p:cNvSpPr>
            <a:spLocks noGrp="1"/>
          </p:cNvSpPr>
          <p:nvPr>
            <p:ph type="body" sz="quarter" idx="10"/>
          </p:nvPr>
        </p:nvSpPr>
        <p:spPr>
          <a:xfrm>
            <a:off x="461963" y="930274"/>
            <a:ext cx="11521440" cy="5212080"/>
          </a:xfrm>
        </p:spPr>
        <p:txBody>
          <a:bodyPr/>
          <a:lstStyle/>
          <a:p>
            <a:r>
              <a:rPr lang="en-US" dirty="0"/>
              <a:t>Presentation Section 3: </a:t>
            </a:r>
          </a:p>
          <a:p>
            <a:r>
              <a:rPr lang="en-US" dirty="0"/>
              <a:t>Integration and Insertion/Assembly</a:t>
            </a:r>
          </a:p>
          <a:p>
            <a:endParaRPr lang="en-US" dirty="0"/>
          </a:p>
          <a:p>
            <a:r>
              <a:rPr lang="en-US" dirty="0"/>
              <a:t>See also talk by Dan </a:t>
            </a:r>
            <a:r>
              <a:rPr lang="en-US" dirty="0" err="1"/>
              <a:t>Cacace</a:t>
            </a:r>
            <a:r>
              <a:rPr lang="en-US" dirty="0"/>
              <a:t> </a:t>
            </a:r>
          </a:p>
        </p:txBody>
      </p:sp>
    </p:spTree>
    <p:extLst>
      <p:ext uri="{BB962C8B-B14F-4D97-AF65-F5344CB8AC3E}">
        <p14:creationId xmlns:p14="http://schemas.microsoft.com/office/powerpoint/2010/main" val="4166728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pPr lvl="0">
              <a:defRPr/>
            </a:pPr>
            <a:r>
              <a:rPr lang="en-US" b="0" dirty="0" err="1">
                <a:solidFill>
                  <a:prstClr val="black"/>
                </a:solidFill>
                <a:latin typeface="Aptos Display" panose="02110004020202020204"/>
              </a:rPr>
              <a:t>ePIC</a:t>
            </a:r>
            <a:r>
              <a:rPr lang="en-US" b="0" dirty="0">
                <a:solidFill>
                  <a:prstClr val="black"/>
                </a:solidFill>
                <a:latin typeface="Aptos Display" panose="02110004020202020204"/>
              </a:rPr>
              <a:t> Detector Support Hierarchy Y-Z View</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461963" y="930274"/>
            <a:ext cx="5083814" cy="5212080"/>
          </a:xfrm>
        </p:spPr>
        <p:txBody>
          <a:bodyPr/>
          <a:lstStyle/>
          <a:p>
            <a:pPr marL="400050"/>
            <a:r>
              <a:rPr lang="en-US" dirty="0"/>
              <a:t>Details are on the next slide</a:t>
            </a:r>
          </a:p>
          <a:p>
            <a:pPr marL="400050"/>
            <a:r>
              <a:rPr lang="en-US" dirty="0"/>
              <a:t>Two large sub-assemblies independently integrated </a:t>
            </a:r>
          </a:p>
          <a:p>
            <a:pPr marL="800100" lvl="1"/>
            <a:r>
              <a:rPr lang="en-US" dirty="0"/>
              <a:t>PST-SVT sub-assembly staying in one physical location</a:t>
            </a:r>
          </a:p>
          <a:p>
            <a:pPr marL="800100" lvl="1"/>
            <a:r>
              <a:rPr lang="en-US" dirty="0"/>
              <a:t>GST with subdetectors installed in EPIC ready to receive SVT sub-assembly</a:t>
            </a:r>
          </a:p>
          <a:p>
            <a:endParaRPr lang="en-US" dirty="0"/>
          </a:p>
        </p:txBody>
      </p:sp>
      <p:sp>
        <p:nvSpPr>
          <p:cNvPr id="5" name="TextBox 4">
            <a:extLst>
              <a:ext uri="{FF2B5EF4-FFF2-40B4-BE49-F238E27FC236}">
                <a16:creationId xmlns:a16="http://schemas.microsoft.com/office/drawing/2014/main" id="{B2157E64-7E2A-5449-8CD8-91FFC5745455}"/>
              </a:ext>
            </a:extLst>
          </p:cNvPr>
          <p:cNvSpPr txBox="1"/>
          <p:nvPr/>
        </p:nvSpPr>
        <p:spPr>
          <a:xfrm>
            <a:off x="5904935" y="887472"/>
            <a:ext cx="5303490" cy="1754326"/>
          </a:xfrm>
          <a:prstGeom prst="rect">
            <a:avLst/>
          </a:prstGeom>
          <a:noFill/>
        </p:spPr>
        <p:txBody>
          <a:bodyPr wrap="square" rtlCol="0">
            <a:spAutoFit/>
          </a:bodyPr>
          <a:lstStyle/>
          <a:p>
            <a:r>
              <a:rPr lang="en-US" u="sng" dirty="0"/>
              <a:t>Side remarks:</a:t>
            </a:r>
          </a:p>
          <a:p>
            <a:pPr marL="285750" indent="-285750">
              <a:buFont typeface="Arial" panose="020B0604020202020204" pitchFamily="34" charset="0"/>
              <a:buChar char="•"/>
            </a:pPr>
            <a:r>
              <a:rPr lang="en-US" dirty="0"/>
              <a:t>Substantial amount of temporary supports needed for beam-pipe, service, cooling, </a:t>
            </a:r>
            <a:r>
              <a:rPr lang="en-US" dirty="0" err="1"/>
              <a:t>etc</a:t>
            </a:r>
            <a:endParaRPr lang="en-US" dirty="0"/>
          </a:p>
          <a:p>
            <a:pPr marL="285750" indent="-285750">
              <a:buFont typeface="Arial" panose="020B0604020202020204" pitchFamily="34" charset="0"/>
              <a:buChar char="•"/>
            </a:pPr>
            <a:r>
              <a:rPr lang="en-US" dirty="0"/>
              <a:t>Temporary structures needed to “slide” / integrate sub-assemblies together and also for final step into EPIC GST structure</a:t>
            </a:r>
          </a:p>
        </p:txBody>
      </p:sp>
      <p:sp>
        <p:nvSpPr>
          <p:cNvPr id="8" name="Rectangle: Rounded Corners 3">
            <a:extLst>
              <a:ext uri="{FF2B5EF4-FFF2-40B4-BE49-F238E27FC236}">
                <a16:creationId xmlns:a16="http://schemas.microsoft.com/office/drawing/2014/main" id="{DB7A43BA-3F8A-E946-8C00-50B14F14FB68}"/>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6</a:t>
            </a:r>
          </a:p>
        </p:txBody>
      </p:sp>
    </p:spTree>
    <p:extLst>
      <p:ext uri="{BB962C8B-B14F-4D97-AF65-F5344CB8AC3E}">
        <p14:creationId xmlns:p14="http://schemas.microsoft.com/office/powerpoint/2010/main" val="52022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a:t>Outline</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p:txBody>
          <a:bodyPr/>
          <a:lstStyle/>
          <a:p>
            <a:r>
              <a:rPr lang="en-US" dirty="0"/>
              <a:t>Introduction</a:t>
            </a:r>
          </a:p>
          <a:p>
            <a:r>
              <a:rPr lang="en-US" dirty="0"/>
              <a:t>TOF-LGAD mechanics</a:t>
            </a:r>
          </a:p>
          <a:p>
            <a:pPr lvl="1"/>
            <a:r>
              <a:rPr lang="en-US" dirty="0"/>
              <a:t>LGAD-TOF Barrel and Discs</a:t>
            </a:r>
          </a:p>
          <a:p>
            <a:pPr lvl="1"/>
            <a:r>
              <a:rPr lang="en-US" dirty="0"/>
              <a:t>TOF tray Integration</a:t>
            </a:r>
          </a:p>
          <a:p>
            <a:r>
              <a:rPr lang="en-US" dirty="0"/>
              <a:t>Global Support Tube</a:t>
            </a:r>
          </a:p>
          <a:p>
            <a:pPr lvl="1"/>
            <a:r>
              <a:rPr lang="en-US" dirty="0"/>
              <a:t>Design</a:t>
            </a:r>
          </a:p>
          <a:p>
            <a:pPr lvl="1"/>
            <a:r>
              <a:rPr lang="en-US" dirty="0"/>
              <a:t>Envelopes &amp; Loads</a:t>
            </a:r>
          </a:p>
          <a:p>
            <a:pPr lvl="1"/>
            <a:r>
              <a:rPr lang="en-US" dirty="0"/>
              <a:t>FEA simulations</a:t>
            </a:r>
          </a:p>
          <a:p>
            <a:r>
              <a:rPr lang="en-US" dirty="0"/>
              <a:t>Integration &amp; Assembly</a:t>
            </a:r>
          </a:p>
          <a:p>
            <a:pPr lvl="1"/>
            <a:r>
              <a:rPr lang="en-US" dirty="0"/>
              <a:t>Inner Detectors + GST</a:t>
            </a:r>
          </a:p>
          <a:p>
            <a:pPr lvl="1"/>
            <a:r>
              <a:rPr lang="en-US" dirty="0"/>
              <a:t>For PST+SVT: see Ben’s talk</a:t>
            </a:r>
          </a:p>
          <a:p>
            <a:r>
              <a:rPr lang="en-US" dirty="0"/>
              <a:t>QA/QC, ES&amp;H</a:t>
            </a:r>
          </a:p>
          <a:p>
            <a:r>
              <a:rPr lang="en-US" dirty="0"/>
              <a:t>Summary</a:t>
            </a:r>
          </a:p>
          <a:p>
            <a:endParaRPr lang="en-US" dirty="0"/>
          </a:p>
        </p:txBody>
      </p:sp>
      <p:pic>
        <p:nvPicPr>
          <p:cNvPr id="13" name="Picture 12">
            <a:extLst>
              <a:ext uri="{FF2B5EF4-FFF2-40B4-BE49-F238E27FC236}">
                <a16:creationId xmlns:a16="http://schemas.microsoft.com/office/drawing/2014/main" id="{E60967FF-444F-3143-8B01-BA34ACE5B16D}"/>
              </a:ext>
            </a:extLst>
          </p:cNvPr>
          <p:cNvPicPr>
            <a:picLocks noChangeAspect="1"/>
          </p:cNvPicPr>
          <p:nvPr/>
        </p:nvPicPr>
        <p:blipFill>
          <a:blip r:embed="rId2"/>
          <a:stretch>
            <a:fillRect/>
          </a:stretch>
        </p:blipFill>
        <p:spPr>
          <a:xfrm>
            <a:off x="5909951" y="1721556"/>
            <a:ext cx="6072512" cy="4420797"/>
          </a:xfrm>
          <a:prstGeom prst="rect">
            <a:avLst/>
          </a:prstGeom>
          <a:effectLst>
            <a:outerShdw blurRad="50800" dist="38100" dir="2700000" algn="tl" rotWithShape="0">
              <a:prstClr val="black">
                <a:alpha val="40000"/>
              </a:prstClr>
            </a:outerShdw>
          </a:effectLst>
        </p:spPr>
      </p:pic>
      <p:sp>
        <p:nvSpPr>
          <p:cNvPr id="15" name="Rectangle: Rounded Corners 3">
            <a:extLst>
              <a:ext uri="{FF2B5EF4-FFF2-40B4-BE49-F238E27FC236}">
                <a16:creationId xmlns:a16="http://schemas.microsoft.com/office/drawing/2014/main" id="{66F04259-432B-A54B-BDE2-64F87E461A16}"/>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a:t>
            </a:r>
          </a:p>
        </p:txBody>
      </p:sp>
    </p:spTree>
    <p:extLst>
      <p:ext uri="{BB962C8B-B14F-4D97-AF65-F5344CB8AC3E}">
        <p14:creationId xmlns:p14="http://schemas.microsoft.com/office/powerpoint/2010/main" val="1211327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a:t>Assembly sequence</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461962" y="919388"/>
            <a:ext cx="7425475" cy="5212080"/>
          </a:xfrm>
        </p:spPr>
        <p:txBody>
          <a:bodyPr>
            <a:normAutofit/>
          </a:bodyPr>
          <a:lstStyle/>
          <a:p>
            <a:pPr marL="457200" indent="-457200">
              <a:buFont typeface="+mj-lt"/>
              <a:buAutoNum type="arabicPeriod"/>
            </a:pPr>
            <a:r>
              <a:rPr lang="en-US" sz="2000" dirty="0"/>
              <a:t>GST gets integrated with outer MPGD and </a:t>
            </a:r>
            <a:r>
              <a:rPr lang="en-US" sz="2000" dirty="0" err="1"/>
              <a:t>hpDIRC</a:t>
            </a:r>
            <a:endParaRPr lang="en-US" sz="2000" dirty="0"/>
          </a:p>
          <a:p>
            <a:pPr marL="457200" indent="-457200">
              <a:buFont typeface="+mj-lt"/>
              <a:buAutoNum type="arabicPeriod"/>
            </a:pPr>
            <a:r>
              <a:rPr lang="en-US" sz="2000" dirty="0"/>
              <a:t>Moved inside assembly hall and mounted</a:t>
            </a:r>
          </a:p>
          <a:p>
            <a:pPr marL="457200" indent="-457200">
              <a:buFont typeface="+mj-lt"/>
              <a:buAutoNum type="arabicPeriod"/>
            </a:pPr>
            <a:r>
              <a:rPr lang="en-US" sz="2000" dirty="0" err="1"/>
              <a:t>pfRICH</a:t>
            </a:r>
            <a:r>
              <a:rPr lang="en-US" sz="2000" dirty="0"/>
              <a:t> and </a:t>
            </a:r>
            <a:r>
              <a:rPr lang="en-US" sz="2000" dirty="0" err="1"/>
              <a:t>EEEMCal</a:t>
            </a:r>
            <a:r>
              <a:rPr lang="en-US" sz="2000" dirty="0"/>
              <a:t> installed without services to measure deflection</a:t>
            </a:r>
          </a:p>
          <a:p>
            <a:pPr marL="457200" indent="-457200">
              <a:buFont typeface="+mj-lt"/>
              <a:buAutoNum type="arabicPeriod"/>
            </a:pPr>
            <a:r>
              <a:rPr lang="en-US" sz="2000" dirty="0"/>
              <a:t>Remove </a:t>
            </a:r>
            <a:r>
              <a:rPr lang="en-US" sz="2000" dirty="0" err="1"/>
              <a:t>pfRICH</a:t>
            </a:r>
            <a:r>
              <a:rPr lang="en-US" sz="2000" dirty="0"/>
              <a:t> and </a:t>
            </a:r>
            <a:r>
              <a:rPr lang="en-US" sz="2000" dirty="0" err="1"/>
              <a:t>EEEMCal</a:t>
            </a:r>
            <a:endParaRPr lang="en-US" sz="2000"/>
          </a:p>
          <a:p>
            <a:pPr marL="457200" indent="-457200">
              <a:buFont typeface="+mj-lt"/>
              <a:buAutoNum type="arabicPeriod"/>
            </a:pPr>
            <a:r>
              <a:rPr lang="en-US" sz="2000" dirty="0"/>
              <a:t>Install PST and SVT package with beam pipe and align</a:t>
            </a:r>
          </a:p>
          <a:p>
            <a:pPr marL="457200" indent="-457200">
              <a:buFont typeface="+mj-lt"/>
              <a:buAutoNum type="arabicPeriod"/>
            </a:pPr>
            <a:r>
              <a:rPr lang="en-US" sz="2000" dirty="0"/>
              <a:t>Install TOF and inner MPGD (cymbal)</a:t>
            </a:r>
          </a:p>
          <a:p>
            <a:pPr marL="457200" indent="-457200">
              <a:buFont typeface="+mj-lt"/>
              <a:buAutoNum type="arabicPeriod"/>
            </a:pPr>
            <a:r>
              <a:rPr lang="en-US" sz="2000" dirty="0"/>
              <a:t>Put PST front feet in the GST rails</a:t>
            </a:r>
          </a:p>
          <a:p>
            <a:pPr marL="744538" lvl="1" indent="-457200">
              <a:buFont typeface="+mj-lt"/>
              <a:buAutoNum type="arabicPeriod"/>
            </a:pPr>
            <a:r>
              <a:rPr lang="en-US" sz="1600" dirty="0"/>
              <a:t>Back of PST rests on external supports</a:t>
            </a:r>
          </a:p>
          <a:p>
            <a:pPr marL="744538" lvl="1" indent="-457200">
              <a:buFont typeface="+mj-lt"/>
              <a:buAutoNum type="arabicPeriod"/>
            </a:pPr>
            <a:r>
              <a:rPr lang="en-US" sz="1600" dirty="0"/>
              <a:t>See Dan Cacace for details</a:t>
            </a:r>
          </a:p>
          <a:p>
            <a:pPr marL="457200" indent="-457200">
              <a:buFont typeface="+mj-lt"/>
              <a:buAutoNum type="arabicPeriod"/>
            </a:pPr>
            <a:r>
              <a:rPr lang="en-US" sz="2000" dirty="0"/>
              <a:t>⁠Install </a:t>
            </a:r>
            <a:r>
              <a:rPr lang="en-US" sz="2000" dirty="0" err="1"/>
              <a:t>pfRICH</a:t>
            </a:r>
            <a:r>
              <a:rPr lang="en-US" sz="2000" dirty="0"/>
              <a:t> </a:t>
            </a:r>
          </a:p>
          <a:p>
            <a:pPr marL="457200" indent="-457200">
              <a:buFont typeface="+mj-lt"/>
              <a:buAutoNum type="arabicPeriod"/>
            </a:pPr>
            <a:r>
              <a:rPr lang="en-US" sz="2000" dirty="0"/>
              <a:t>⁠Install </a:t>
            </a:r>
            <a:r>
              <a:rPr lang="en-US" sz="2000" dirty="0" err="1"/>
              <a:t>EEEMCal</a:t>
            </a:r>
            <a:r>
              <a:rPr lang="en-US" sz="2000" dirty="0"/>
              <a:t> </a:t>
            </a:r>
          </a:p>
          <a:p>
            <a:pPr marL="457200" indent="-457200">
              <a:buFont typeface="+mj-lt"/>
              <a:buAutoNum type="arabicPeriod"/>
            </a:pPr>
            <a:r>
              <a:rPr lang="en-US" sz="2000" dirty="0"/>
              <a:t>⁠TOF disc</a:t>
            </a:r>
          </a:p>
        </p:txBody>
      </p:sp>
      <p:sp>
        <p:nvSpPr>
          <p:cNvPr id="17" name="Rectangle: Rounded Corners 3">
            <a:extLst>
              <a:ext uri="{FF2B5EF4-FFF2-40B4-BE49-F238E27FC236}">
                <a16:creationId xmlns:a16="http://schemas.microsoft.com/office/drawing/2014/main" id="{18341A4E-E481-F549-8B06-4BF1C81FEF1F}"/>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 6</a:t>
            </a:r>
          </a:p>
        </p:txBody>
      </p:sp>
      <p:grpSp>
        <p:nvGrpSpPr>
          <p:cNvPr id="5" name="Group 4">
            <a:extLst>
              <a:ext uri="{FF2B5EF4-FFF2-40B4-BE49-F238E27FC236}">
                <a16:creationId xmlns:a16="http://schemas.microsoft.com/office/drawing/2014/main" id="{006D43A1-BD37-F258-36FE-850AB40D0200}"/>
              </a:ext>
            </a:extLst>
          </p:cNvPr>
          <p:cNvGrpSpPr/>
          <p:nvPr/>
        </p:nvGrpSpPr>
        <p:grpSpPr>
          <a:xfrm>
            <a:off x="7480382" y="919388"/>
            <a:ext cx="8715351" cy="3451852"/>
            <a:chOff x="-3251098" y="-42785"/>
            <a:chExt cx="12289589" cy="5252044"/>
          </a:xfrm>
        </p:grpSpPr>
        <p:pic>
          <p:nvPicPr>
            <p:cNvPr id="6" name="Picture 5" descr="A computer generated image of a machine&#10;&#10;AI-generated content may be incorrect.">
              <a:extLst>
                <a:ext uri="{FF2B5EF4-FFF2-40B4-BE49-F238E27FC236}">
                  <a16:creationId xmlns:a16="http://schemas.microsoft.com/office/drawing/2014/main" id="{48231266-59E8-2BD1-0CCA-91B76DDA6ACE}"/>
                </a:ext>
              </a:extLst>
            </p:cNvPr>
            <p:cNvPicPr>
              <a:picLocks noChangeAspect="1"/>
            </p:cNvPicPr>
            <p:nvPr/>
          </p:nvPicPr>
          <p:blipFill>
            <a:blip r:embed="rId2"/>
            <a:stretch>
              <a:fillRect/>
            </a:stretch>
          </p:blipFill>
          <p:spPr>
            <a:xfrm>
              <a:off x="-3251098" y="-42785"/>
              <a:ext cx="6650736" cy="5252044"/>
            </a:xfrm>
            <a:prstGeom prst="rect">
              <a:avLst/>
            </a:prstGeom>
          </p:spPr>
        </p:pic>
        <p:sp>
          <p:nvSpPr>
            <p:cNvPr id="10" name="TextBox 9">
              <a:extLst>
                <a:ext uri="{FF2B5EF4-FFF2-40B4-BE49-F238E27FC236}">
                  <a16:creationId xmlns:a16="http://schemas.microsoft.com/office/drawing/2014/main" id="{E83EBBA9-9374-DDFD-13D7-F62BA525ED29}"/>
                </a:ext>
              </a:extLst>
            </p:cNvPr>
            <p:cNvSpPr txBox="1"/>
            <p:nvPr/>
          </p:nvSpPr>
          <p:spPr>
            <a:xfrm>
              <a:off x="8282562" y="2055986"/>
              <a:ext cx="755929" cy="695796"/>
            </a:xfrm>
            <a:prstGeom prst="rect">
              <a:avLst/>
            </a:prstGeom>
            <a:noFill/>
          </p:spPr>
          <p:txBody>
            <a:bodyPr wrap="square">
              <a:spAutoFit/>
            </a:bodyPr>
            <a:lstStyle/>
            <a:p>
              <a:endParaRPr lang="en-US">
                <a:solidFill>
                  <a:srgbClr val="FF0000"/>
                </a:solidFill>
              </a:endParaRPr>
            </a:p>
          </p:txBody>
        </p:sp>
      </p:grpSp>
      <p:pic>
        <p:nvPicPr>
          <p:cNvPr id="1026" name="Picture 2">
            <a:extLst>
              <a:ext uri="{FF2B5EF4-FFF2-40B4-BE49-F238E27FC236}">
                <a16:creationId xmlns:a16="http://schemas.microsoft.com/office/drawing/2014/main" id="{3724EA47-0260-B4B3-1C58-7B35F092493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411" b="93866" l="20072" r="78125">
                        <a14:foregroundMark x1="46875" y1="14551" x2="46875" y2="14551"/>
                        <a14:foregroundMark x1="49519" y1="12411" x2="52885" y2="16690"/>
                        <a14:foregroundMark x1="38221" y1="12839" x2="34135" y2="14551"/>
                        <a14:foregroundMark x1="71875" y1="75178" x2="67788" y2="81598"/>
                        <a14:foregroundMark x1="51442" y1="93866" x2="46875" y2="93866"/>
                        <a14:foregroundMark x1="20072" y1="47932" x2="20192" y2="45792"/>
                      </a14:backgroundRemoval>
                    </a14:imgEffect>
                  </a14:imgLayer>
                </a14:imgProps>
              </a:ext>
              <a:ext uri="{28A0092B-C50C-407E-A947-70E740481C1C}">
                <a14:useLocalDpi xmlns:a14="http://schemas.microsoft.com/office/drawing/2010/main" val="0"/>
              </a:ext>
            </a:extLst>
          </a:blip>
          <a:srcRect l="17397" t="6422" r="15034" b="3024"/>
          <a:stretch>
            <a:fillRect/>
          </a:stretch>
        </p:blipFill>
        <p:spPr bwMode="auto">
          <a:xfrm rot="160384">
            <a:off x="10114172" y="4078846"/>
            <a:ext cx="1892247" cy="21366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B5DBE0-B825-3DD5-E979-2D026CB1F3C0}"/>
              </a:ext>
            </a:extLst>
          </p:cNvPr>
          <p:cNvSpPr txBox="1"/>
          <p:nvPr/>
        </p:nvSpPr>
        <p:spPr>
          <a:xfrm>
            <a:off x="9093680" y="5762136"/>
            <a:ext cx="1230133" cy="369332"/>
          </a:xfrm>
          <a:prstGeom prst="rect">
            <a:avLst/>
          </a:prstGeom>
          <a:noFill/>
        </p:spPr>
        <p:txBody>
          <a:bodyPr wrap="square" rtlCol="0">
            <a:spAutoFit/>
          </a:bodyPr>
          <a:lstStyle/>
          <a:p>
            <a:r>
              <a:rPr lang="en-US" err="1"/>
              <a:t>EEEMCal</a:t>
            </a:r>
            <a:endParaRPr lang="en-US"/>
          </a:p>
        </p:txBody>
      </p:sp>
      <p:pic>
        <p:nvPicPr>
          <p:cNvPr id="1030" name="Picture 6" descr="A computer generated image of a train&#10;&#10;AI-generated content may be incorrect.">
            <a:extLst>
              <a:ext uri="{FF2B5EF4-FFF2-40B4-BE49-F238E27FC236}">
                <a16:creationId xmlns:a16="http://schemas.microsoft.com/office/drawing/2014/main" id="{2744F4EA-BE4C-2E28-DD4A-9911E0C03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267" y="4186102"/>
            <a:ext cx="4162425" cy="15335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0004F65C-9636-3EDE-88ED-878DB04711B7}"/>
              </a:ext>
            </a:extLst>
          </p:cNvPr>
          <p:cNvCxnSpPr>
            <a:cxnSpLocks/>
          </p:cNvCxnSpPr>
          <p:nvPr/>
        </p:nvCxnSpPr>
        <p:spPr>
          <a:xfrm flipH="1">
            <a:off x="4544966" y="2347943"/>
            <a:ext cx="3952965" cy="1838159"/>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5B5155-0682-CD27-726C-8550A441828B}"/>
              </a:ext>
            </a:extLst>
          </p:cNvPr>
          <p:cNvCxnSpPr>
            <a:cxnSpLocks/>
            <a:endCxn id="1030" idx="3"/>
          </p:cNvCxnSpPr>
          <p:nvPr/>
        </p:nvCxnSpPr>
        <p:spPr>
          <a:xfrm flipH="1">
            <a:off x="8635692" y="2896583"/>
            <a:ext cx="915976" cy="205628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114B6CB-68BC-D455-06C1-ED3167E008E5}"/>
              </a:ext>
            </a:extLst>
          </p:cNvPr>
          <p:cNvSpPr txBox="1"/>
          <p:nvPr/>
        </p:nvSpPr>
        <p:spPr>
          <a:xfrm>
            <a:off x="5879649" y="5841284"/>
            <a:ext cx="2055505" cy="369332"/>
          </a:xfrm>
          <a:prstGeom prst="rect">
            <a:avLst/>
          </a:prstGeom>
          <a:noFill/>
        </p:spPr>
        <p:txBody>
          <a:bodyPr wrap="square">
            <a:spAutoFit/>
          </a:bodyPr>
          <a:lstStyle/>
          <a:p>
            <a:r>
              <a:rPr lang="en-US" dirty="0">
                <a:solidFill>
                  <a:srgbClr val="FF0000"/>
                </a:solidFill>
              </a:rPr>
              <a:t>GST	   TOF</a:t>
            </a:r>
          </a:p>
        </p:txBody>
      </p:sp>
      <p:cxnSp>
        <p:nvCxnSpPr>
          <p:cNvPr id="28" name="Straight Arrow Connector 27">
            <a:extLst>
              <a:ext uri="{FF2B5EF4-FFF2-40B4-BE49-F238E27FC236}">
                <a16:creationId xmlns:a16="http://schemas.microsoft.com/office/drawing/2014/main" id="{878E3D10-FA85-1C48-CD95-2A0092C415A4}"/>
              </a:ext>
            </a:extLst>
          </p:cNvPr>
          <p:cNvCxnSpPr>
            <a:cxnSpLocks/>
          </p:cNvCxnSpPr>
          <p:nvPr/>
        </p:nvCxnSpPr>
        <p:spPr>
          <a:xfrm flipH="1" flipV="1">
            <a:off x="6052262" y="5694623"/>
            <a:ext cx="43738" cy="1852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9B44CE8-6199-8753-A9FE-10B5FF1F0399}"/>
              </a:ext>
            </a:extLst>
          </p:cNvPr>
          <p:cNvCxnSpPr>
            <a:cxnSpLocks/>
          </p:cNvCxnSpPr>
          <p:nvPr/>
        </p:nvCxnSpPr>
        <p:spPr>
          <a:xfrm flipH="1" flipV="1">
            <a:off x="6968238" y="5394200"/>
            <a:ext cx="377965" cy="447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21FC92D-081C-F19A-B0CD-4C7F7DED6790}"/>
              </a:ext>
            </a:extLst>
          </p:cNvPr>
          <p:cNvCxnSpPr>
            <a:cxnSpLocks/>
          </p:cNvCxnSpPr>
          <p:nvPr/>
        </p:nvCxnSpPr>
        <p:spPr>
          <a:xfrm flipV="1">
            <a:off x="7329434" y="5218408"/>
            <a:ext cx="744831" cy="613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44CCD8D-0E61-FC30-3E40-8D3E14A11D74}"/>
              </a:ext>
            </a:extLst>
          </p:cNvPr>
          <p:cNvCxnSpPr>
            <a:cxnSpLocks/>
          </p:cNvCxnSpPr>
          <p:nvPr/>
        </p:nvCxnSpPr>
        <p:spPr>
          <a:xfrm flipH="1">
            <a:off x="5645683" y="4104354"/>
            <a:ext cx="233966" cy="485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5AAC18B-4AD9-30CB-1357-DF7A299B1B34}"/>
              </a:ext>
            </a:extLst>
          </p:cNvPr>
          <p:cNvSpPr txBox="1"/>
          <p:nvPr/>
        </p:nvSpPr>
        <p:spPr>
          <a:xfrm>
            <a:off x="5374150" y="3785266"/>
            <a:ext cx="1062047" cy="646331"/>
          </a:xfrm>
          <a:prstGeom prst="rect">
            <a:avLst/>
          </a:prstGeom>
          <a:noFill/>
        </p:spPr>
        <p:txBody>
          <a:bodyPr wrap="square">
            <a:spAutoFit/>
          </a:bodyPr>
          <a:lstStyle/>
          <a:p>
            <a:r>
              <a:rPr lang="en-US" dirty="0" err="1">
                <a:solidFill>
                  <a:srgbClr val="FF0000"/>
                </a:solidFill>
              </a:rPr>
              <a:t>pfRICH</a:t>
            </a:r>
            <a:r>
              <a:rPr lang="en-US" dirty="0">
                <a:solidFill>
                  <a:srgbClr val="FF0000"/>
                </a:solidFill>
              </a:rPr>
              <a:t>	</a:t>
            </a:r>
          </a:p>
        </p:txBody>
      </p:sp>
      <p:cxnSp>
        <p:nvCxnSpPr>
          <p:cNvPr id="38" name="Straight Arrow Connector 37">
            <a:extLst>
              <a:ext uri="{FF2B5EF4-FFF2-40B4-BE49-F238E27FC236}">
                <a16:creationId xmlns:a16="http://schemas.microsoft.com/office/drawing/2014/main" id="{340704B3-CC4E-C4C7-9EE0-A7FFDD06D092}"/>
              </a:ext>
            </a:extLst>
          </p:cNvPr>
          <p:cNvCxnSpPr>
            <a:cxnSpLocks/>
          </p:cNvCxnSpPr>
          <p:nvPr/>
        </p:nvCxnSpPr>
        <p:spPr>
          <a:xfrm flipH="1">
            <a:off x="6869888" y="4117537"/>
            <a:ext cx="96785" cy="5944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683882-9D53-011B-879C-3A7C745B93CA}"/>
              </a:ext>
            </a:extLst>
          </p:cNvPr>
          <p:cNvSpPr txBox="1"/>
          <p:nvPr/>
        </p:nvSpPr>
        <p:spPr>
          <a:xfrm>
            <a:off x="6580393" y="3777196"/>
            <a:ext cx="755792" cy="369332"/>
          </a:xfrm>
          <a:prstGeom prst="rect">
            <a:avLst/>
          </a:prstGeom>
          <a:noFill/>
        </p:spPr>
        <p:txBody>
          <a:bodyPr wrap="square">
            <a:spAutoFit/>
          </a:bodyPr>
          <a:lstStyle/>
          <a:p>
            <a:r>
              <a:rPr lang="en-US" dirty="0">
                <a:solidFill>
                  <a:srgbClr val="FF0000"/>
                </a:solidFill>
              </a:rPr>
              <a:t> SVT</a:t>
            </a:r>
            <a:endParaRPr lang="en-US" dirty="0"/>
          </a:p>
        </p:txBody>
      </p:sp>
      <p:cxnSp>
        <p:nvCxnSpPr>
          <p:cNvPr id="44" name="Straight Arrow Connector 43">
            <a:extLst>
              <a:ext uri="{FF2B5EF4-FFF2-40B4-BE49-F238E27FC236}">
                <a16:creationId xmlns:a16="http://schemas.microsoft.com/office/drawing/2014/main" id="{5C5B7C7B-7019-F195-515C-13A6DACE89FE}"/>
              </a:ext>
            </a:extLst>
          </p:cNvPr>
          <p:cNvCxnSpPr>
            <a:cxnSpLocks/>
          </p:cNvCxnSpPr>
          <p:nvPr/>
        </p:nvCxnSpPr>
        <p:spPr>
          <a:xfrm>
            <a:off x="4056038" y="4930659"/>
            <a:ext cx="830827" cy="1545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33F3C25-C074-622F-147C-78B68C079101}"/>
              </a:ext>
            </a:extLst>
          </p:cNvPr>
          <p:cNvSpPr txBox="1"/>
          <p:nvPr/>
        </p:nvSpPr>
        <p:spPr>
          <a:xfrm>
            <a:off x="3403928" y="4590318"/>
            <a:ext cx="1021622" cy="369332"/>
          </a:xfrm>
          <a:prstGeom prst="rect">
            <a:avLst/>
          </a:prstGeom>
          <a:noFill/>
        </p:spPr>
        <p:txBody>
          <a:bodyPr wrap="square">
            <a:spAutoFit/>
          </a:bodyPr>
          <a:lstStyle/>
          <a:p>
            <a:r>
              <a:rPr lang="en-US" dirty="0">
                <a:solidFill>
                  <a:srgbClr val="FF0000"/>
                </a:solidFill>
              </a:rPr>
              <a:t>EMCAL</a:t>
            </a:r>
            <a:endParaRPr lang="en-US" dirty="0"/>
          </a:p>
        </p:txBody>
      </p:sp>
    </p:spTree>
    <p:extLst>
      <p:ext uri="{BB962C8B-B14F-4D97-AF65-F5344CB8AC3E}">
        <p14:creationId xmlns:p14="http://schemas.microsoft.com/office/powerpoint/2010/main" val="2566619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a:t>Assembly sequence</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461962" y="919388"/>
            <a:ext cx="7425475" cy="5212080"/>
          </a:xfrm>
        </p:spPr>
        <p:txBody>
          <a:bodyPr>
            <a:normAutofit/>
          </a:bodyPr>
          <a:lstStyle/>
          <a:p>
            <a:pPr marL="457200" indent="-457200">
              <a:buFont typeface="+mj-lt"/>
              <a:buAutoNum type="arabicPeriod"/>
            </a:pPr>
            <a:r>
              <a:rPr lang="en-US" sz="2000" dirty="0"/>
              <a:t>GST gets integrated with outer MPGD and </a:t>
            </a:r>
            <a:r>
              <a:rPr lang="en-US" sz="2000" dirty="0" err="1"/>
              <a:t>hpDIRC</a:t>
            </a:r>
            <a:endParaRPr lang="en-US" sz="2000" dirty="0"/>
          </a:p>
          <a:p>
            <a:pPr marL="457200" indent="-457200">
              <a:buFont typeface="+mj-lt"/>
              <a:buAutoNum type="arabicPeriod"/>
            </a:pPr>
            <a:r>
              <a:rPr lang="en-US" sz="2000" dirty="0"/>
              <a:t>Moved inside assembly hall and mounted</a:t>
            </a:r>
          </a:p>
          <a:p>
            <a:pPr marL="457200" indent="-457200">
              <a:buFont typeface="+mj-lt"/>
              <a:buAutoNum type="arabicPeriod"/>
            </a:pPr>
            <a:r>
              <a:rPr lang="en-US" sz="2000" dirty="0" err="1"/>
              <a:t>pfRICH</a:t>
            </a:r>
            <a:r>
              <a:rPr lang="en-US" sz="2000" dirty="0"/>
              <a:t> and </a:t>
            </a:r>
            <a:r>
              <a:rPr lang="en-US" sz="2000" dirty="0" err="1"/>
              <a:t>EEEMCal</a:t>
            </a:r>
            <a:r>
              <a:rPr lang="en-US" sz="2000" dirty="0"/>
              <a:t> installed without services to measure deflection</a:t>
            </a:r>
          </a:p>
          <a:p>
            <a:pPr marL="457200" indent="-457200">
              <a:buFont typeface="+mj-lt"/>
              <a:buAutoNum type="arabicPeriod"/>
            </a:pPr>
            <a:r>
              <a:rPr lang="en-US" sz="2000" dirty="0"/>
              <a:t>Remove </a:t>
            </a:r>
            <a:r>
              <a:rPr lang="en-US" sz="2000" dirty="0" err="1"/>
              <a:t>pfRICH</a:t>
            </a:r>
            <a:r>
              <a:rPr lang="en-US" sz="2000" dirty="0"/>
              <a:t> and </a:t>
            </a:r>
            <a:r>
              <a:rPr lang="en-US" sz="2000" dirty="0" err="1"/>
              <a:t>EEEMCal</a:t>
            </a:r>
            <a:endParaRPr lang="en-US" sz="2000"/>
          </a:p>
          <a:p>
            <a:pPr marL="457200" indent="-457200">
              <a:buFont typeface="+mj-lt"/>
              <a:buAutoNum type="arabicPeriod"/>
            </a:pPr>
            <a:r>
              <a:rPr lang="en-US" sz="2000" dirty="0"/>
              <a:t>Install PST and SVT package with beam pipe and align</a:t>
            </a:r>
          </a:p>
          <a:p>
            <a:pPr marL="457200" indent="-457200">
              <a:buFont typeface="+mj-lt"/>
              <a:buAutoNum type="arabicPeriod"/>
            </a:pPr>
            <a:r>
              <a:rPr lang="en-US" sz="2000" dirty="0"/>
              <a:t>Install TOF and inner MPGD (cymbal)</a:t>
            </a:r>
          </a:p>
          <a:p>
            <a:pPr marL="457200" indent="-457200">
              <a:buFont typeface="+mj-lt"/>
              <a:buAutoNum type="arabicPeriod"/>
            </a:pPr>
            <a:r>
              <a:rPr lang="en-US" sz="2000" dirty="0"/>
              <a:t>Put PST front feet in the GST rails</a:t>
            </a:r>
          </a:p>
          <a:p>
            <a:pPr marL="744538" lvl="1" indent="-457200">
              <a:buFont typeface="+mj-lt"/>
              <a:buAutoNum type="arabicPeriod"/>
            </a:pPr>
            <a:r>
              <a:rPr lang="en-US" sz="1600" dirty="0"/>
              <a:t>Back of PST rests on external supports</a:t>
            </a:r>
          </a:p>
          <a:p>
            <a:pPr marL="744538" lvl="1" indent="-457200">
              <a:buFont typeface="+mj-lt"/>
              <a:buAutoNum type="arabicPeriod"/>
            </a:pPr>
            <a:r>
              <a:rPr lang="en-US" sz="1600" dirty="0"/>
              <a:t>See Dan Cacace for details</a:t>
            </a:r>
          </a:p>
          <a:p>
            <a:pPr marL="457200" indent="-457200">
              <a:buFont typeface="+mj-lt"/>
              <a:buAutoNum type="arabicPeriod"/>
            </a:pPr>
            <a:r>
              <a:rPr lang="en-US" sz="2000" dirty="0"/>
              <a:t>⁠Install </a:t>
            </a:r>
            <a:r>
              <a:rPr lang="en-US" sz="2000" dirty="0" err="1"/>
              <a:t>pfRICH</a:t>
            </a:r>
            <a:r>
              <a:rPr lang="en-US" sz="2000" dirty="0"/>
              <a:t> </a:t>
            </a:r>
          </a:p>
          <a:p>
            <a:pPr marL="457200" indent="-457200">
              <a:buFont typeface="+mj-lt"/>
              <a:buAutoNum type="arabicPeriod"/>
            </a:pPr>
            <a:r>
              <a:rPr lang="en-US" sz="2000" dirty="0"/>
              <a:t>⁠Install </a:t>
            </a:r>
            <a:r>
              <a:rPr lang="en-US" sz="2000" dirty="0" err="1"/>
              <a:t>EEEMCal</a:t>
            </a:r>
            <a:r>
              <a:rPr lang="en-US" sz="2000" dirty="0"/>
              <a:t> </a:t>
            </a:r>
          </a:p>
          <a:p>
            <a:pPr marL="457200" indent="-457200">
              <a:buFont typeface="+mj-lt"/>
              <a:buAutoNum type="arabicPeriod"/>
            </a:pPr>
            <a:r>
              <a:rPr lang="en-US" sz="2000" dirty="0"/>
              <a:t>⁠TOF disc</a:t>
            </a:r>
          </a:p>
        </p:txBody>
      </p:sp>
      <p:sp>
        <p:nvSpPr>
          <p:cNvPr id="17" name="Rectangle: Rounded Corners 3">
            <a:extLst>
              <a:ext uri="{FF2B5EF4-FFF2-40B4-BE49-F238E27FC236}">
                <a16:creationId xmlns:a16="http://schemas.microsoft.com/office/drawing/2014/main" id="{18341A4E-E481-F549-8B06-4BF1C81FEF1F}"/>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 6</a:t>
            </a:r>
          </a:p>
        </p:txBody>
      </p:sp>
      <p:grpSp>
        <p:nvGrpSpPr>
          <p:cNvPr id="5" name="Group 4">
            <a:extLst>
              <a:ext uri="{FF2B5EF4-FFF2-40B4-BE49-F238E27FC236}">
                <a16:creationId xmlns:a16="http://schemas.microsoft.com/office/drawing/2014/main" id="{006D43A1-BD37-F258-36FE-850AB40D0200}"/>
              </a:ext>
            </a:extLst>
          </p:cNvPr>
          <p:cNvGrpSpPr/>
          <p:nvPr/>
        </p:nvGrpSpPr>
        <p:grpSpPr>
          <a:xfrm>
            <a:off x="7480382" y="919388"/>
            <a:ext cx="8715351" cy="3451852"/>
            <a:chOff x="-3251098" y="-42785"/>
            <a:chExt cx="12289589" cy="5252044"/>
          </a:xfrm>
        </p:grpSpPr>
        <p:pic>
          <p:nvPicPr>
            <p:cNvPr id="6" name="Picture 5" descr="A computer generated image of a machine&#10;&#10;AI-generated content may be incorrect.">
              <a:extLst>
                <a:ext uri="{FF2B5EF4-FFF2-40B4-BE49-F238E27FC236}">
                  <a16:creationId xmlns:a16="http://schemas.microsoft.com/office/drawing/2014/main" id="{48231266-59E8-2BD1-0CCA-91B76DDA6ACE}"/>
                </a:ext>
              </a:extLst>
            </p:cNvPr>
            <p:cNvPicPr>
              <a:picLocks noChangeAspect="1"/>
            </p:cNvPicPr>
            <p:nvPr/>
          </p:nvPicPr>
          <p:blipFill>
            <a:blip r:embed="rId2"/>
            <a:stretch>
              <a:fillRect/>
            </a:stretch>
          </p:blipFill>
          <p:spPr>
            <a:xfrm>
              <a:off x="-3251098" y="-42785"/>
              <a:ext cx="6650736" cy="5252044"/>
            </a:xfrm>
            <a:prstGeom prst="rect">
              <a:avLst/>
            </a:prstGeom>
          </p:spPr>
        </p:pic>
        <p:sp>
          <p:nvSpPr>
            <p:cNvPr id="10" name="TextBox 9">
              <a:extLst>
                <a:ext uri="{FF2B5EF4-FFF2-40B4-BE49-F238E27FC236}">
                  <a16:creationId xmlns:a16="http://schemas.microsoft.com/office/drawing/2014/main" id="{E83EBBA9-9374-DDFD-13D7-F62BA525ED29}"/>
                </a:ext>
              </a:extLst>
            </p:cNvPr>
            <p:cNvSpPr txBox="1"/>
            <p:nvPr/>
          </p:nvSpPr>
          <p:spPr>
            <a:xfrm>
              <a:off x="8282562" y="2055986"/>
              <a:ext cx="755929" cy="695796"/>
            </a:xfrm>
            <a:prstGeom prst="rect">
              <a:avLst/>
            </a:prstGeom>
            <a:noFill/>
          </p:spPr>
          <p:txBody>
            <a:bodyPr wrap="square">
              <a:spAutoFit/>
            </a:bodyPr>
            <a:lstStyle/>
            <a:p>
              <a:endParaRPr lang="en-US">
                <a:solidFill>
                  <a:srgbClr val="FF0000"/>
                </a:solidFill>
              </a:endParaRPr>
            </a:p>
          </p:txBody>
        </p:sp>
      </p:grpSp>
      <p:pic>
        <p:nvPicPr>
          <p:cNvPr id="1026" name="Picture 2">
            <a:extLst>
              <a:ext uri="{FF2B5EF4-FFF2-40B4-BE49-F238E27FC236}">
                <a16:creationId xmlns:a16="http://schemas.microsoft.com/office/drawing/2014/main" id="{3724EA47-0260-B4B3-1C58-7B35F092493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411" b="93866" l="20072" r="78125">
                        <a14:foregroundMark x1="46875" y1="14551" x2="46875" y2="14551"/>
                        <a14:foregroundMark x1="49519" y1="12411" x2="52885" y2="16690"/>
                        <a14:foregroundMark x1="38221" y1="12839" x2="34135" y2="14551"/>
                        <a14:foregroundMark x1="71875" y1="75178" x2="67788" y2="81598"/>
                        <a14:foregroundMark x1="51442" y1="93866" x2="46875" y2="93866"/>
                        <a14:foregroundMark x1="20072" y1="47932" x2="20192" y2="45792"/>
                      </a14:backgroundRemoval>
                    </a14:imgEffect>
                  </a14:imgLayer>
                </a14:imgProps>
              </a:ext>
              <a:ext uri="{28A0092B-C50C-407E-A947-70E740481C1C}">
                <a14:useLocalDpi xmlns:a14="http://schemas.microsoft.com/office/drawing/2010/main" val="0"/>
              </a:ext>
            </a:extLst>
          </a:blip>
          <a:srcRect l="17397" t="6422" r="15034" b="3024"/>
          <a:stretch>
            <a:fillRect/>
          </a:stretch>
        </p:blipFill>
        <p:spPr bwMode="auto">
          <a:xfrm rot="160384">
            <a:off x="10114172" y="4078846"/>
            <a:ext cx="1892247" cy="21366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B5DBE0-B825-3DD5-E979-2D026CB1F3C0}"/>
              </a:ext>
            </a:extLst>
          </p:cNvPr>
          <p:cNvSpPr txBox="1"/>
          <p:nvPr/>
        </p:nvSpPr>
        <p:spPr>
          <a:xfrm>
            <a:off x="9093680" y="5762136"/>
            <a:ext cx="1230133" cy="369332"/>
          </a:xfrm>
          <a:prstGeom prst="rect">
            <a:avLst/>
          </a:prstGeom>
          <a:noFill/>
        </p:spPr>
        <p:txBody>
          <a:bodyPr wrap="square" rtlCol="0">
            <a:spAutoFit/>
          </a:bodyPr>
          <a:lstStyle/>
          <a:p>
            <a:r>
              <a:rPr lang="en-US" err="1"/>
              <a:t>EEEMCal</a:t>
            </a:r>
            <a:endParaRPr lang="en-US"/>
          </a:p>
        </p:txBody>
      </p:sp>
      <p:pic>
        <p:nvPicPr>
          <p:cNvPr id="1030" name="Picture 6" descr="A computer generated image of a train&#10;&#10;AI-generated content may be incorrect.">
            <a:extLst>
              <a:ext uri="{FF2B5EF4-FFF2-40B4-BE49-F238E27FC236}">
                <a16:creationId xmlns:a16="http://schemas.microsoft.com/office/drawing/2014/main" id="{2744F4EA-BE4C-2E28-DD4A-9911E0C03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267" y="4186102"/>
            <a:ext cx="4162425" cy="15335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0004F65C-9636-3EDE-88ED-878DB04711B7}"/>
              </a:ext>
            </a:extLst>
          </p:cNvPr>
          <p:cNvCxnSpPr>
            <a:cxnSpLocks/>
          </p:cNvCxnSpPr>
          <p:nvPr/>
        </p:nvCxnSpPr>
        <p:spPr>
          <a:xfrm flipH="1">
            <a:off x="4544966" y="2347943"/>
            <a:ext cx="3952965" cy="1838159"/>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5B5155-0682-CD27-726C-8550A441828B}"/>
              </a:ext>
            </a:extLst>
          </p:cNvPr>
          <p:cNvCxnSpPr>
            <a:cxnSpLocks/>
            <a:endCxn id="1030" idx="3"/>
          </p:cNvCxnSpPr>
          <p:nvPr/>
        </p:nvCxnSpPr>
        <p:spPr>
          <a:xfrm flipH="1">
            <a:off x="8635692" y="2896583"/>
            <a:ext cx="915976" cy="205628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114B6CB-68BC-D455-06C1-ED3167E008E5}"/>
              </a:ext>
            </a:extLst>
          </p:cNvPr>
          <p:cNvSpPr txBox="1"/>
          <p:nvPr/>
        </p:nvSpPr>
        <p:spPr>
          <a:xfrm>
            <a:off x="5879649" y="5841284"/>
            <a:ext cx="2055505" cy="369332"/>
          </a:xfrm>
          <a:prstGeom prst="rect">
            <a:avLst/>
          </a:prstGeom>
          <a:noFill/>
        </p:spPr>
        <p:txBody>
          <a:bodyPr wrap="square">
            <a:spAutoFit/>
          </a:bodyPr>
          <a:lstStyle/>
          <a:p>
            <a:r>
              <a:rPr lang="en-US" dirty="0">
                <a:solidFill>
                  <a:srgbClr val="FF0000"/>
                </a:solidFill>
              </a:rPr>
              <a:t>GST	   TOF</a:t>
            </a:r>
          </a:p>
        </p:txBody>
      </p:sp>
      <p:cxnSp>
        <p:nvCxnSpPr>
          <p:cNvPr id="28" name="Straight Arrow Connector 27">
            <a:extLst>
              <a:ext uri="{FF2B5EF4-FFF2-40B4-BE49-F238E27FC236}">
                <a16:creationId xmlns:a16="http://schemas.microsoft.com/office/drawing/2014/main" id="{878E3D10-FA85-1C48-CD95-2A0092C415A4}"/>
              </a:ext>
            </a:extLst>
          </p:cNvPr>
          <p:cNvCxnSpPr>
            <a:cxnSpLocks/>
          </p:cNvCxnSpPr>
          <p:nvPr/>
        </p:nvCxnSpPr>
        <p:spPr>
          <a:xfrm flipH="1" flipV="1">
            <a:off x="6052262" y="5694623"/>
            <a:ext cx="43738" cy="1852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9B44CE8-6199-8753-A9FE-10B5FF1F0399}"/>
              </a:ext>
            </a:extLst>
          </p:cNvPr>
          <p:cNvCxnSpPr>
            <a:cxnSpLocks/>
          </p:cNvCxnSpPr>
          <p:nvPr/>
        </p:nvCxnSpPr>
        <p:spPr>
          <a:xfrm flipH="1" flipV="1">
            <a:off x="6968238" y="5394200"/>
            <a:ext cx="377965" cy="447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21FC92D-081C-F19A-B0CD-4C7F7DED6790}"/>
              </a:ext>
            </a:extLst>
          </p:cNvPr>
          <p:cNvCxnSpPr>
            <a:cxnSpLocks/>
          </p:cNvCxnSpPr>
          <p:nvPr/>
        </p:nvCxnSpPr>
        <p:spPr>
          <a:xfrm flipV="1">
            <a:off x="7329434" y="5218408"/>
            <a:ext cx="744831" cy="613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44CCD8D-0E61-FC30-3E40-8D3E14A11D74}"/>
              </a:ext>
            </a:extLst>
          </p:cNvPr>
          <p:cNvCxnSpPr>
            <a:cxnSpLocks/>
          </p:cNvCxnSpPr>
          <p:nvPr/>
        </p:nvCxnSpPr>
        <p:spPr>
          <a:xfrm flipH="1">
            <a:off x="5645683" y="4104354"/>
            <a:ext cx="233966" cy="485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5AAC18B-4AD9-30CB-1357-DF7A299B1B34}"/>
              </a:ext>
            </a:extLst>
          </p:cNvPr>
          <p:cNvSpPr txBox="1"/>
          <p:nvPr/>
        </p:nvSpPr>
        <p:spPr>
          <a:xfrm>
            <a:off x="5374150" y="3785266"/>
            <a:ext cx="1062047" cy="646331"/>
          </a:xfrm>
          <a:prstGeom prst="rect">
            <a:avLst/>
          </a:prstGeom>
          <a:noFill/>
        </p:spPr>
        <p:txBody>
          <a:bodyPr wrap="square">
            <a:spAutoFit/>
          </a:bodyPr>
          <a:lstStyle/>
          <a:p>
            <a:r>
              <a:rPr lang="en-US" dirty="0" err="1">
                <a:solidFill>
                  <a:srgbClr val="FF0000"/>
                </a:solidFill>
              </a:rPr>
              <a:t>pfRICH</a:t>
            </a:r>
            <a:r>
              <a:rPr lang="en-US" dirty="0">
                <a:solidFill>
                  <a:srgbClr val="FF0000"/>
                </a:solidFill>
              </a:rPr>
              <a:t>	</a:t>
            </a:r>
          </a:p>
        </p:txBody>
      </p:sp>
      <p:cxnSp>
        <p:nvCxnSpPr>
          <p:cNvPr id="38" name="Straight Arrow Connector 37">
            <a:extLst>
              <a:ext uri="{FF2B5EF4-FFF2-40B4-BE49-F238E27FC236}">
                <a16:creationId xmlns:a16="http://schemas.microsoft.com/office/drawing/2014/main" id="{340704B3-CC4E-C4C7-9EE0-A7FFDD06D092}"/>
              </a:ext>
            </a:extLst>
          </p:cNvPr>
          <p:cNvCxnSpPr>
            <a:cxnSpLocks/>
          </p:cNvCxnSpPr>
          <p:nvPr/>
        </p:nvCxnSpPr>
        <p:spPr>
          <a:xfrm flipH="1">
            <a:off x="6869888" y="4117537"/>
            <a:ext cx="96785" cy="5944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683882-9D53-011B-879C-3A7C745B93CA}"/>
              </a:ext>
            </a:extLst>
          </p:cNvPr>
          <p:cNvSpPr txBox="1"/>
          <p:nvPr/>
        </p:nvSpPr>
        <p:spPr>
          <a:xfrm>
            <a:off x="6580393" y="3777196"/>
            <a:ext cx="755792" cy="369332"/>
          </a:xfrm>
          <a:prstGeom prst="rect">
            <a:avLst/>
          </a:prstGeom>
          <a:noFill/>
        </p:spPr>
        <p:txBody>
          <a:bodyPr wrap="square">
            <a:spAutoFit/>
          </a:bodyPr>
          <a:lstStyle/>
          <a:p>
            <a:r>
              <a:rPr lang="en-US" dirty="0">
                <a:solidFill>
                  <a:srgbClr val="FF0000"/>
                </a:solidFill>
              </a:rPr>
              <a:t> SVT</a:t>
            </a:r>
            <a:endParaRPr lang="en-US" dirty="0"/>
          </a:p>
        </p:txBody>
      </p:sp>
      <p:cxnSp>
        <p:nvCxnSpPr>
          <p:cNvPr id="44" name="Straight Arrow Connector 43">
            <a:extLst>
              <a:ext uri="{FF2B5EF4-FFF2-40B4-BE49-F238E27FC236}">
                <a16:creationId xmlns:a16="http://schemas.microsoft.com/office/drawing/2014/main" id="{5C5B7C7B-7019-F195-515C-13A6DACE89FE}"/>
              </a:ext>
            </a:extLst>
          </p:cNvPr>
          <p:cNvCxnSpPr>
            <a:cxnSpLocks/>
          </p:cNvCxnSpPr>
          <p:nvPr/>
        </p:nvCxnSpPr>
        <p:spPr>
          <a:xfrm>
            <a:off x="4056038" y="4930659"/>
            <a:ext cx="830827" cy="1545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33F3C25-C074-622F-147C-78B68C079101}"/>
              </a:ext>
            </a:extLst>
          </p:cNvPr>
          <p:cNvSpPr txBox="1"/>
          <p:nvPr/>
        </p:nvSpPr>
        <p:spPr>
          <a:xfrm>
            <a:off x="3403928" y="4590318"/>
            <a:ext cx="1021622" cy="369332"/>
          </a:xfrm>
          <a:prstGeom prst="rect">
            <a:avLst/>
          </a:prstGeom>
          <a:noFill/>
        </p:spPr>
        <p:txBody>
          <a:bodyPr wrap="square">
            <a:spAutoFit/>
          </a:bodyPr>
          <a:lstStyle/>
          <a:p>
            <a:r>
              <a:rPr lang="en-US" dirty="0">
                <a:solidFill>
                  <a:srgbClr val="FF0000"/>
                </a:solidFill>
              </a:rPr>
              <a:t>EMCAL</a:t>
            </a:r>
            <a:endParaRPr lang="en-US" dirty="0"/>
          </a:p>
        </p:txBody>
      </p:sp>
    </p:spTree>
    <p:extLst>
      <p:ext uri="{BB962C8B-B14F-4D97-AF65-F5344CB8AC3E}">
        <p14:creationId xmlns:p14="http://schemas.microsoft.com/office/powerpoint/2010/main" val="389413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dirty="0"/>
              <a:t>2</a:t>
            </a:r>
            <a:r>
              <a:rPr lang="en-US" baseline="30000" dirty="0"/>
              <a:t>nd</a:t>
            </a:r>
            <a:r>
              <a:rPr lang="en-US" dirty="0"/>
              <a:t> sub-assembly for Beampipe + SVT</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461963" y="930274"/>
            <a:ext cx="6208468" cy="5212080"/>
          </a:xfrm>
        </p:spPr>
        <p:txBody>
          <a:bodyPr>
            <a:normAutofit fontScale="92500" lnSpcReduction="20000"/>
          </a:bodyPr>
          <a:lstStyle/>
          <a:p>
            <a:pPr marL="457200" indent="-457200">
              <a:buFont typeface="+mj-lt"/>
              <a:buAutoNum type="arabicPeriod"/>
            </a:pPr>
            <a:r>
              <a:rPr lang="en-US" dirty="0"/>
              <a:t>SVT + inner MPGD disc assembly</a:t>
            </a:r>
          </a:p>
          <a:p>
            <a:r>
              <a:rPr lang="en-US" dirty="0"/>
              <a:t>Temporary supports for beam pipe and services</a:t>
            </a:r>
          </a:p>
          <a:p>
            <a:r>
              <a:rPr lang="en-US" dirty="0"/>
              <a:t>Sub-assembly slides into GST rails</a:t>
            </a:r>
          </a:p>
          <a:p>
            <a:pPr lvl="1"/>
            <a:r>
              <a:rPr lang="en-US" dirty="0"/>
              <a:t>4 support feet of PST in PST end ring region are supported by GST rails</a:t>
            </a:r>
          </a:p>
          <a:p>
            <a:endParaRPr lang="en-US" dirty="0"/>
          </a:p>
          <a:p>
            <a:pPr marL="0" indent="0">
              <a:buNone/>
            </a:pPr>
            <a:r>
              <a:rPr lang="en-US" u="sng" dirty="0"/>
              <a:t>Next integration steps:</a:t>
            </a:r>
          </a:p>
          <a:p>
            <a:r>
              <a:rPr lang="en-US" dirty="0"/>
              <a:t>Follow PST subassembly with </a:t>
            </a:r>
            <a:r>
              <a:rPr lang="en-US" dirty="0" err="1"/>
              <a:t>pfRICH</a:t>
            </a:r>
            <a:r>
              <a:rPr lang="en-US" dirty="0"/>
              <a:t>, than EEEMCAL</a:t>
            </a:r>
          </a:p>
          <a:p>
            <a:pPr lvl="1"/>
            <a:r>
              <a:rPr lang="en-US" dirty="0"/>
              <a:t>Needs temporary support for cables &amp; beam pipe of PST subassembly, e.g. “antlers”</a:t>
            </a:r>
          </a:p>
          <a:p>
            <a:pPr lvl="1"/>
            <a:r>
              <a:rPr lang="en-US" dirty="0"/>
              <a:t>Needs installation jigs to slide </a:t>
            </a:r>
            <a:r>
              <a:rPr lang="en-US" dirty="0" err="1"/>
              <a:t>pfRICH</a:t>
            </a:r>
            <a:r>
              <a:rPr lang="en-US" dirty="0"/>
              <a:t> and EEEMCAL into GST</a:t>
            </a:r>
          </a:p>
          <a:p>
            <a:r>
              <a:rPr lang="en-US" dirty="0"/>
              <a:t>Install outer MPGD barrel and </a:t>
            </a:r>
            <a:r>
              <a:rPr lang="en-US" dirty="0" err="1"/>
              <a:t>hpDIRC</a:t>
            </a:r>
            <a:r>
              <a:rPr lang="en-US" dirty="0"/>
              <a:t> with GST in place</a:t>
            </a:r>
          </a:p>
          <a:p>
            <a:pPr lvl="1"/>
            <a:r>
              <a:rPr lang="en-US" dirty="0"/>
              <a:t>Needs rails &amp; kinematic mounts to avoid stress on either one of them</a:t>
            </a:r>
          </a:p>
          <a:p>
            <a:endParaRPr lang="en-US" dirty="0"/>
          </a:p>
        </p:txBody>
      </p:sp>
      <p:sp>
        <p:nvSpPr>
          <p:cNvPr id="9" name="Rectangle: Rounded Corners 3">
            <a:extLst>
              <a:ext uri="{FF2B5EF4-FFF2-40B4-BE49-F238E27FC236}">
                <a16:creationId xmlns:a16="http://schemas.microsoft.com/office/drawing/2014/main" id="{6E3C7101-1AA7-DA4A-BE07-0EF6A6288BCB}"/>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6</a:t>
            </a:r>
          </a:p>
        </p:txBody>
      </p:sp>
      <p:pic>
        <p:nvPicPr>
          <p:cNvPr id="7" name="Picture 6">
            <a:extLst>
              <a:ext uri="{FF2B5EF4-FFF2-40B4-BE49-F238E27FC236}">
                <a16:creationId xmlns:a16="http://schemas.microsoft.com/office/drawing/2014/main" id="{2E413B69-3328-0A46-9D4F-E335CEB325E8}"/>
              </a:ext>
            </a:extLst>
          </p:cNvPr>
          <p:cNvPicPr>
            <a:picLocks noChangeAspect="1"/>
          </p:cNvPicPr>
          <p:nvPr/>
        </p:nvPicPr>
        <p:blipFill>
          <a:blip r:embed="rId2"/>
          <a:stretch>
            <a:fillRect/>
          </a:stretch>
        </p:blipFill>
        <p:spPr>
          <a:xfrm>
            <a:off x="9316545" y="3475061"/>
            <a:ext cx="2644652" cy="2667293"/>
          </a:xfrm>
          <a:prstGeom prst="rect">
            <a:avLst/>
          </a:prstGeom>
        </p:spPr>
      </p:pic>
      <p:pic>
        <p:nvPicPr>
          <p:cNvPr id="11" name="Content Placeholder 6">
            <a:extLst>
              <a:ext uri="{FF2B5EF4-FFF2-40B4-BE49-F238E27FC236}">
                <a16:creationId xmlns:a16="http://schemas.microsoft.com/office/drawing/2014/main" id="{4D929EB6-B21B-FB4F-9782-F46601DFFDC5}"/>
              </a:ext>
            </a:extLst>
          </p:cNvPr>
          <p:cNvPicPr>
            <a:picLocks noChangeAspect="1"/>
          </p:cNvPicPr>
          <p:nvPr/>
        </p:nvPicPr>
        <p:blipFill>
          <a:blip r:embed="rId3"/>
          <a:stretch>
            <a:fillRect/>
          </a:stretch>
        </p:blipFill>
        <p:spPr>
          <a:xfrm>
            <a:off x="8196726" y="1556527"/>
            <a:ext cx="3785736" cy="2060854"/>
          </a:xfrm>
          <a:prstGeom prst="rect">
            <a:avLst/>
          </a:prstGeom>
        </p:spPr>
      </p:pic>
      <p:pic>
        <p:nvPicPr>
          <p:cNvPr id="12" name="Picture 11">
            <a:extLst>
              <a:ext uri="{FF2B5EF4-FFF2-40B4-BE49-F238E27FC236}">
                <a16:creationId xmlns:a16="http://schemas.microsoft.com/office/drawing/2014/main" id="{6A8A5779-98F8-6546-B2CB-18F8F06546DA}"/>
              </a:ext>
            </a:extLst>
          </p:cNvPr>
          <p:cNvPicPr>
            <a:picLocks noChangeAspect="1"/>
          </p:cNvPicPr>
          <p:nvPr/>
        </p:nvPicPr>
        <p:blipFill>
          <a:blip r:embed="rId4"/>
          <a:stretch>
            <a:fillRect/>
          </a:stretch>
        </p:blipFill>
        <p:spPr>
          <a:xfrm>
            <a:off x="6426125" y="5022684"/>
            <a:ext cx="3389110" cy="1126650"/>
          </a:xfrm>
          <a:prstGeom prst="rect">
            <a:avLst/>
          </a:prstGeom>
        </p:spPr>
      </p:pic>
      <p:sp>
        <p:nvSpPr>
          <p:cNvPr id="4" name="TextBox 3">
            <a:extLst>
              <a:ext uri="{FF2B5EF4-FFF2-40B4-BE49-F238E27FC236}">
                <a16:creationId xmlns:a16="http://schemas.microsoft.com/office/drawing/2014/main" id="{F6368CA2-3963-5241-8A3A-52990B65FE57}"/>
              </a:ext>
            </a:extLst>
          </p:cNvPr>
          <p:cNvSpPr txBox="1"/>
          <p:nvPr/>
        </p:nvSpPr>
        <p:spPr>
          <a:xfrm>
            <a:off x="6847114" y="1055914"/>
            <a:ext cx="2578655" cy="369332"/>
          </a:xfrm>
          <a:prstGeom prst="rect">
            <a:avLst/>
          </a:prstGeom>
          <a:noFill/>
          <a:ln>
            <a:solidFill>
              <a:srgbClr val="FF0000"/>
            </a:solidFill>
          </a:ln>
        </p:spPr>
        <p:txBody>
          <a:bodyPr wrap="none" rtlCol="0">
            <a:spAutoFit/>
          </a:bodyPr>
          <a:lstStyle/>
          <a:p>
            <a:r>
              <a:rPr lang="en-US" dirty="0"/>
              <a:t>See Talk by Ben </a:t>
            </a:r>
            <a:r>
              <a:rPr lang="en-US" dirty="0" err="1"/>
              <a:t>Denos</a:t>
            </a:r>
            <a:endParaRPr lang="en-US" dirty="0"/>
          </a:p>
        </p:txBody>
      </p:sp>
    </p:spTree>
    <p:extLst>
      <p:ext uri="{BB962C8B-B14F-4D97-AF65-F5344CB8AC3E}">
        <p14:creationId xmlns:p14="http://schemas.microsoft.com/office/powerpoint/2010/main" val="2350246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dirty="0"/>
              <a:t>QA/QC and installation metrology</a:t>
            </a:r>
          </a:p>
        </p:txBody>
      </p:sp>
      <p:sp>
        <p:nvSpPr>
          <p:cNvPr id="7" name="Rectangle: Rounded Corners 3">
            <a:extLst>
              <a:ext uri="{FF2B5EF4-FFF2-40B4-BE49-F238E27FC236}">
                <a16:creationId xmlns:a16="http://schemas.microsoft.com/office/drawing/2014/main" id="{FDF61BC3-7E40-F643-A24D-9922E5675E94}"/>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 6</a:t>
            </a:r>
          </a:p>
        </p:txBody>
      </p:sp>
      <p:sp>
        <p:nvSpPr>
          <p:cNvPr id="5" name="Content Placeholder 1">
            <a:extLst>
              <a:ext uri="{FF2B5EF4-FFF2-40B4-BE49-F238E27FC236}">
                <a16:creationId xmlns:a16="http://schemas.microsoft.com/office/drawing/2014/main" id="{8054B0C1-C6A6-5840-A987-E0B7B4BB3419}"/>
              </a:ext>
            </a:extLst>
          </p:cNvPr>
          <p:cNvSpPr txBox="1">
            <a:spLocks/>
          </p:cNvSpPr>
          <p:nvPr/>
        </p:nvSpPr>
        <p:spPr>
          <a:xfrm>
            <a:off x="426837" y="972273"/>
            <a:ext cx="7351208" cy="5270484"/>
          </a:xfrm>
          <a:prstGeom prst="rect">
            <a:avLst/>
          </a:prstGeom>
        </p:spPr>
        <p:txBody>
          <a:bodyPr>
            <a:normAutofit fontScale="92500" lnSpcReduction="10000"/>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Metrology and loading case scenarios based on realistic EPIC parameters </a:t>
            </a:r>
          </a:p>
          <a:p>
            <a:pPr lvl="1"/>
            <a:r>
              <a:rPr lang="en-US" dirty="0"/>
              <a:t>Rely on existing experience with CMS HL-LHC projects: ITST, SC &amp; BTST projects</a:t>
            </a:r>
          </a:p>
          <a:p>
            <a:pPr lvl="1"/>
            <a:r>
              <a:rPr lang="en-US" dirty="0"/>
              <a:t>Large area metrology system “</a:t>
            </a:r>
            <a:r>
              <a:rPr lang="en-US" dirty="0" err="1"/>
              <a:t>Creaform</a:t>
            </a:r>
            <a:r>
              <a:rPr lang="en-US" dirty="0"/>
              <a:t> </a:t>
            </a:r>
            <a:r>
              <a:rPr lang="en-US" dirty="0" err="1"/>
              <a:t>MetraScan</a:t>
            </a:r>
            <a:r>
              <a:rPr lang="en-US" dirty="0"/>
              <a:t>” (received!)</a:t>
            </a:r>
          </a:p>
          <a:p>
            <a:pPr lvl="2"/>
            <a:r>
              <a:rPr lang="en-US" dirty="0"/>
              <a:t>Best circular fit and deviations point-by-point from expected one</a:t>
            </a:r>
          </a:p>
          <a:p>
            <a:r>
              <a:rPr lang="en-US" dirty="0"/>
              <a:t>Metrology and deformation studies</a:t>
            </a:r>
          </a:p>
          <a:p>
            <a:pPr lvl="1"/>
            <a:r>
              <a:rPr lang="en-US" dirty="0"/>
              <a:t>Deformation only studies (safe loads)</a:t>
            </a:r>
          </a:p>
          <a:p>
            <a:pPr lvl="1"/>
            <a:r>
              <a:rPr lang="en-US" dirty="0"/>
              <a:t>Adjust FEA to match deformation only</a:t>
            </a:r>
          </a:p>
          <a:p>
            <a:pPr lvl="1"/>
            <a:r>
              <a:rPr lang="en-US" dirty="0"/>
              <a:t>Compare to FEA to reproduce data</a:t>
            </a:r>
          </a:p>
          <a:p>
            <a:r>
              <a:rPr lang="en-US" b="1" dirty="0"/>
              <a:t>Predict</a:t>
            </a:r>
            <a:r>
              <a:rPr lang="en-US" dirty="0"/>
              <a:t> behavior of full structures in all aspects</a:t>
            </a:r>
            <a:r>
              <a:rPr lang="en-US" b="1" dirty="0"/>
              <a:t> </a:t>
            </a:r>
            <a:r>
              <a:rPr lang="en-US" dirty="0"/>
              <a:t>&amp; measure all</a:t>
            </a:r>
          </a:p>
          <a:p>
            <a:pPr lvl="1"/>
            <a:r>
              <a:rPr lang="en-US" dirty="0"/>
              <a:t>Deformation only + FEA match </a:t>
            </a:r>
          </a:p>
          <a:p>
            <a:pPr lvl="1"/>
            <a:r>
              <a:rPr lang="en-US" dirty="0"/>
              <a:t>Loading scenarios + FEA match</a:t>
            </a:r>
          </a:p>
          <a:p>
            <a:pPr lvl="1"/>
            <a:r>
              <a:rPr lang="en-US" dirty="0"/>
              <a:t>Predict and extrapolate to CMS conditions</a:t>
            </a:r>
          </a:p>
        </p:txBody>
      </p:sp>
      <p:pic>
        <p:nvPicPr>
          <p:cNvPr id="6" name="Picture 2" descr="Creaform MetraSCAN 3D">
            <a:extLst>
              <a:ext uri="{FF2B5EF4-FFF2-40B4-BE49-F238E27FC236}">
                <a16:creationId xmlns:a16="http://schemas.microsoft.com/office/drawing/2014/main" id="{1570B903-FE75-D64C-B9B1-5B75D2C93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060" y="4336836"/>
            <a:ext cx="2328614" cy="1746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6EE4573-0C1D-FF41-86E7-7DC886B85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4933" y="3480460"/>
            <a:ext cx="2546264" cy="1694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25C4CBF-E4FD-6240-8968-78D9F2F9161E}"/>
              </a:ext>
            </a:extLst>
          </p:cNvPr>
          <p:cNvPicPr>
            <a:picLocks noChangeAspect="1"/>
          </p:cNvPicPr>
          <p:nvPr/>
        </p:nvPicPr>
        <p:blipFill rotWithShape="1">
          <a:blip r:embed="rId4"/>
          <a:srcRect b="7203"/>
          <a:stretch/>
        </p:blipFill>
        <p:spPr>
          <a:xfrm>
            <a:off x="7940384" y="972273"/>
            <a:ext cx="4020814" cy="2316958"/>
          </a:xfrm>
          <a:prstGeom prst="rect">
            <a:avLst/>
          </a:prstGeom>
        </p:spPr>
      </p:pic>
    </p:spTree>
    <p:extLst>
      <p:ext uri="{BB962C8B-B14F-4D97-AF65-F5344CB8AC3E}">
        <p14:creationId xmlns:p14="http://schemas.microsoft.com/office/powerpoint/2010/main" val="2052049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dirty="0"/>
              <a:t>QA/QC procedures informed by CMS experience</a:t>
            </a:r>
          </a:p>
        </p:txBody>
      </p:sp>
      <p:sp>
        <p:nvSpPr>
          <p:cNvPr id="7" name="Rectangle: Rounded Corners 3">
            <a:extLst>
              <a:ext uri="{FF2B5EF4-FFF2-40B4-BE49-F238E27FC236}">
                <a16:creationId xmlns:a16="http://schemas.microsoft.com/office/drawing/2014/main" id="{FDF61BC3-7E40-F643-A24D-9922E5675E94}"/>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 6</a:t>
            </a:r>
          </a:p>
        </p:txBody>
      </p:sp>
      <mc:AlternateContent xmlns:mc="http://schemas.openxmlformats.org/markup-compatibility/2006" xmlns:a14="http://schemas.microsoft.com/office/drawing/2010/main">
        <mc:Choice Requires="a14">
          <p:sp>
            <p:nvSpPr>
              <p:cNvPr id="5" name="Content Placeholder 1">
                <a:extLst>
                  <a:ext uri="{FF2B5EF4-FFF2-40B4-BE49-F238E27FC236}">
                    <a16:creationId xmlns:a16="http://schemas.microsoft.com/office/drawing/2014/main" id="{7295C442-6F97-224B-9E08-F107C8C48850}"/>
                  </a:ext>
                </a:extLst>
              </p:cNvPr>
              <p:cNvSpPr txBox="1">
                <a:spLocks/>
              </p:cNvSpPr>
              <p:nvPr/>
            </p:nvSpPr>
            <p:spPr>
              <a:xfrm>
                <a:off x="426834" y="972272"/>
                <a:ext cx="6492799" cy="3734633"/>
              </a:xfrm>
              <a:prstGeom prst="rect">
                <a:avLst/>
              </a:prstGeom>
            </p:spPr>
            <p:txBody>
              <a:bodyPr>
                <a:normAutofit fontScale="92500" lnSpcReduction="10000"/>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Following best practice and lessons learned from CMS upgrade projects</a:t>
                </a:r>
              </a:p>
              <a:p>
                <a:pPr lvl="1"/>
                <a:r>
                  <a:rPr lang="en-US" dirty="0"/>
                  <a:t>Iteration of FEA of manufacturing method, performance under load, metrology </a:t>
                </a:r>
              </a:p>
              <a:p>
                <a:pPr lvl="1"/>
                <a:r>
                  <a:rPr lang="en-US" dirty="0"/>
                  <a:t>QA/QC during and at end of the process </a:t>
                </a:r>
                <a:r>
                  <a:rPr lang="en-US" dirty="0">
                    <a:sym typeface="Wingdings" pitchFamily="2" charset="2"/>
                  </a:rPr>
                  <a:t> repeat!</a:t>
                </a:r>
                <a:r>
                  <a:rPr lang="en-US" dirty="0"/>
                  <a:t>  </a:t>
                </a:r>
              </a:p>
              <a:p>
                <a:r>
                  <a:rPr lang="en-US" dirty="0"/>
                  <a:t>Prototyping using non-final materials</a:t>
                </a:r>
              </a:p>
              <a:p>
                <a:pPr lvl="1"/>
                <a:r>
                  <a:rPr lang="en-US" dirty="0"/>
                  <a:t>Smaller prototypes with final material, FEA driven </a:t>
                </a:r>
              </a:p>
              <a:p>
                <a:r>
                  <a:rPr lang="en-US" dirty="0"/>
                  <a:t>Met tolerances – we typically achieve: </a:t>
                </a:r>
              </a:p>
              <a:p>
                <a:pPr lvl="1"/>
                <a:r>
                  <a:rPr lang="en-US" dirty="0"/>
                  <a:t>1 – 2mm cylindricity (~ 6m length &amp; 2.4m diameter)</a:t>
                </a:r>
              </a:p>
              <a:p>
                <a:pPr lvl="1"/>
                <a:r>
                  <a:rPr lang="en-US" dirty="0"/>
                  <a:t>&lt; 500</a:t>
                </a:r>
                <a14:m>
                  <m:oMath xmlns:m="http://schemas.openxmlformats.org/officeDocument/2006/math">
                    <m:r>
                      <a:rPr lang="en-US" i="1">
                        <a:latin typeface="Cambria Math" panose="02040503050406030204" pitchFamily="18" charset="0"/>
                      </a:rPr>
                      <m:t>𝜇</m:t>
                    </m:r>
                    <m:r>
                      <a:rPr lang="en-US" i="1">
                        <a:latin typeface="Cambria Math" panose="02040503050406030204" pitchFamily="18" charset="0"/>
                      </a:rPr>
                      <m:t>𝑚</m:t>
                    </m:r>
                  </m:oMath>
                </a14:m>
                <a:r>
                  <a:rPr lang="en-US" dirty="0"/>
                  <a:t> cylindricity (Solid skin tube)</a:t>
                </a:r>
              </a:p>
              <a:p>
                <a:pPr lvl="1"/>
                <a:r>
                  <a:rPr lang="en-US" dirty="0"/>
                  <a:t>50-100</a:t>
                </a:r>
                <a14:m>
                  <m:oMath xmlns:m="http://schemas.openxmlformats.org/officeDocument/2006/math">
                    <m:r>
                      <a:rPr lang="en-US" i="1">
                        <a:latin typeface="Cambria Math" panose="02040503050406030204" pitchFamily="18" charset="0"/>
                      </a:rPr>
                      <m:t>𝜇</m:t>
                    </m:r>
                    <m:r>
                      <a:rPr lang="en-US" i="1">
                        <a:latin typeface="Cambria Math" panose="02040503050406030204" pitchFamily="18" charset="0"/>
                      </a:rPr>
                      <m:t>𝑚</m:t>
                    </m:r>
                  </m:oMath>
                </a14:m>
                <a:r>
                  <a:rPr lang="en-US" dirty="0"/>
                  <a:t> parallelism (Rail/Track alignment)</a:t>
                </a:r>
              </a:p>
              <a:p>
                <a:endParaRPr lang="en-US" dirty="0"/>
              </a:p>
            </p:txBody>
          </p:sp>
        </mc:Choice>
        <mc:Fallback xmlns="">
          <p:sp>
            <p:nvSpPr>
              <p:cNvPr id="5" name="Content Placeholder 1">
                <a:extLst>
                  <a:ext uri="{FF2B5EF4-FFF2-40B4-BE49-F238E27FC236}">
                    <a16:creationId xmlns:a16="http://schemas.microsoft.com/office/drawing/2014/main" id="{7295C442-6F97-224B-9E08-F107C8C48850}"/>
                  </a:ext>
                </a:extLst>
              </p:cNvPr>
              <p:cNvSpPr txBox="1">
                <a:spLocks noRot="1" noChangeAspect="1" noMove="1" noResize="1" noEditPoints="1" noAdjustHandles="1" noChangeArrowheads="1" noChangeShapeType="1" noTextEdit="1"/>
              </p:cNvSpPr>
              <p:nvPr/>
            </p:nvSpPr>
            <p:spPr>
              <a:xfrm>
                <a:off x="426834" y="972272"/>
                <a:ext cx="6492799" cy="3734633"/>
              </a:xfrm>
              <a:prstGeom prst="rect">
                <a:avLst/>
              </a:prstGeom>
              <a:blipFill>
                <a:blip r:embed="rId2"/>
                <a:stretch>
                  <a:fillRect l="-1172" t="-1695" r="-195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E93884B5-5BBA-DF40-9725-3B04D1C68424}"/>
              </a:ext>
            </a:extLst>
          </p:cNvPr>
          <p:cNvGrpSpPr/>
          <p:nvPr/>
        </p:nvGrpSpPr>
        <p:grpSpPr>
          <a:xfrm>
            <a:off x="6663866" y="3077440"/>
            <a:ext cx="1746547" cy="1273731"/>
            <a:chOff x="5524885" y="2603017"/>
            <a:chExt cx="4195734" cy="3071576"/>
          </a:xfrm>
        </p:grpSpPr>
        <p:pic>
          <p:nvPicPr>
            <p:cNvPr id="8" name="Google Shape;819;p77">
              <a:extLst>
                <a:ext uri="{FF2B5EF4-FFF2-40B4-BE49-F238E27FC236}">
                  <a16:creationId xmlns:a16="http://schemas.microsoft.com/office/drawing/2014/main" id="{E8D9E08B-922F-4843-B79C-C4A2ADB8B42F}"/>
                </a:ext>
              </a:extLst>
            </p:cNvPr>
            <p:cNvPicPr preferRelativeResize="0"/>
            <p:nvPr/>
          </p:nvPicPr>
          <p:blipFill>
            <a:blip r:embed="rId3">
              <a:alphaModFix/>
            </a:blip>
            <a:stretch>
              <a:fillRect/>
            </a:stretch>
          </p:blipFill>
          <p:spPr>
            <a:xfrm>
              <a:off x="8515348" y="2626908"/>
              <a:ext cx="1205271" cy="3047685"/>
            </a:xfrm>
            <a:prstGeom prst="rect">
              <a:avLst/>
            </a:prstGeom>
            <a:noFill/>
            <a:ln>
              <a:noFill/>
            </a:ln>
          </p:spPr>
        </p:pic>
        <p:pic>
          <p:nvPicPr>
            <p:cNvPr id="10" name="Google Shape;823;p77">
              <a:extLst>
                <a:ext uri="{FF2B5EF4-FFF2-40B4-BE49-F238E27FC236}">
                  <a16:creationId xmlns:a16="http://schemas.microsoft.com/office/drawing/2014/main" id="{7C306385-00AA-3844-8FB8-3521AEABC57B}"/>
                </a:ext>
              </a:extLst>
            </p:cNvPr>
            <p:cNvPicPr preferRelativeResize="0"/>
            <p:nvPr/>
          </p:nvPicPr>
          <p:blipFill>
            <a:blip r:embed="rId4">
              <a:alphaModFix/>
            </a:blip>
            <a:stretch>
              <a:fillRect/>
            </a:stretch>
          </p:blipFill>
          <p:spPr>
            <a:xfrm>
              <a:off x="5524885" y="2603017"/>
              <a:ext cx="2969914" cy="3047681"/>
            </a:xfrm>
            <a:prstGeom prst="rect">
              <a:avLst/>
            </a:prstGeom>
            <a:noFill/>
            <a:ln>
              <a:noFill/>
            </a:ln>
          </p:spPr>
        </p:pic>
      </p:grpSp>
      <p:grpSp>
        <p:nvGrpSpPr>
          <p:cNvPr id="11" name="Group 10">
            <a:extLst>
              <a:ext uri="{FF2B5EF4-FFF2-40B4-BE49-F238E27FC236}">
                <a16:creationId xmlns:a16="http://schemas.microsoft.com/office/drawing/2014/main" id="{28D611FB-4920-944B-A986-2B5AE59BBD86}"/>
              </a:ext>
            </a:extLst>
          </p:cNvPr>
          <p:cNvGrpSpPr/>
          <p:nvPr/>
        </p:nvGrpSpPr>
        <p:grpSpPr>
          <a:xfrm>
            <a:off x="7676745" y="4742287"/>
            <a:ext cx="4195824" cy="1422826"/>
            <a:chOff x="620325" y="3069711"/>
            <a:chExt cx="4116834" cy="1602362"/>
          </a:xfrm>
        </p:grpSpPr>
        <p:pic>
          <p:nvPicPr>
            <p:cNvPr id="12" name="Google Shape;66;p9">
              <a:extLst>
                <a:ext uri="{FF2B5EF4-FFF2-40B4-BE49-F238E27FC236}">
                  <a16:creationId xmlns:a16="http://schemas.microsoft.com/office/drawing/2014/main" id="{0FFA97D6-FE47-1647-9CA1-BAA541ECCF0D}"/>
                </a:ext>
              </a:extLst>
            </p:cNvPr>
            <p:cNvPicPr preferRelativeResize="0"/>
            <p:nvPr/>
          </p:nvPicPr>
          <p:blipFill>
            <a:blip r:embed="rId5">
              <a:alphaModFix/>
            </a:blip>
            <a:stretch>
              <a:fillRect/>
            </a:stretch>
          </p:blipFill>
          <p:spPr>
            <a:xfrm>
              <a:off x="2106182" y="3073879"/>
              <a:ext cx="2062704" cy="1108413"/>
            </a:xfrm>
            <a:prstGeom prst="rect">
              <a:avLst/>
            </a:prstGeom>
            <a:noFill/>
            <a:ln>
              <a:noFill/>
            </a:ln>
          </p:spPr>
        </p:pic>
        <p:pic>
          <p:nvPicPr>
            <p:cNvPr id="13" name="Google Shape;67;p9">
              <a:extLst>
                <a:ext uri="{FF2B5EF4-FFF2-40B4-BE49-F238E27FC236}">
                  <a16:creationId xmlns:a16="http://schemas.microsoft.com/office/drawing/2014/main" id="{FEB662C1-E8CA-1244-BD37-D9F0ED319B1D}"/>
                </a:ext>
              </a:extLst>
            </p:cNvPr>
            <p:cNvPicPr preferRelativeResize="0"/>
            <p:nvPr/>
          </p:nvPicPr>
          <p:blipFill>
            <a:blip r:embed="rId6">
              <a:alphaModFix/>
            </a:blip>
            <a:stretch>
              <a:fillRect/>
            </a:stretch>
          </p:blipFill>
          <p:spPr>
            <a:xfrm>
              <a:off x="4196962" y="3069711"/>
              <a:ext cx="540197" cy="1602362"/>
            </a:xfrm>
            <a:prstGeom prst="rect">
              <a:avLst/>
            </a:prstGeom>
            <a:noFill/>
            <a:ln>
              <a:noFill/>
            </a:ln>
          </p:spPr>
        </p:pic>
        <p:sp>
          <p:nvSpPr>
            <p:cNvPr id="14" name="Google Shape;69;p9">
              <a:extLst>
                <a:ext uri="{FF2B5EF4-FFF2-40B4-BE49-F238E27FC236}">
                  <a16:creationId xmlns:a16="http://schemas.microsoft.com/office/drawing/2014/main" id="{34B85680-6FF5-9840-9A6A-0C3567C07D72}"/>
                </a:ext>
              </a:extLst>
            </p:cNvPr>
            <p:cNvSpPr txBox="1"/>
            <p:nvPr/>
          </p:nvSpPr>
          <p:spPr>
            <a:xfrm>
              <a:off x="2107658" y="4092929"/>
              <a:ext cx="1986321" cy="553968"/>
            </a:xfrm>
            <a:prstGeom prst="rect">
              <a:avLst/>
            </a:prstGeom>
            <a:noFill/>
            <a:ln>
              <a:solidFill>
                <a:schemeClr val="tx1"/>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Corbel"/>
                  <a:ea typeface="Corbel"/>
                  <a:cs typeface="Corbel"/>
                  <a:sym typeface="Corbel"/>
                </a:rPr>
                <a:t>Best fit cylinder = 340.13mm</a:t>
              </a:r>
              <a:endParaRPr sz="1200" dirty="0">
                <a:latin typeface="Corbel"/>
                <a:ea typeface="Corbel"/>
                <a:cs typeface="Corbel"/>
                <a:sym typeface="Corbel"/>
              </a:endParaRPr>
            </a:p>
            <a:p>
              <a:pPr marL="0" lvl="0" indent="0" algn="l" rtl="0">
                <a:spcBef>
                  <a:spcPts val="0"/>
                </a:spcBef>
                <a:spcAft>
                  <a:spcPts val="0"/>
                </a:spcAft>
                <a:buNone/>
              </a:pPr>
              <a:r>
                <a:rPr lang="en-US" sz="1200" dirty="0">
                  <a:latin typeface="Corbel"/>
                  <a:ea typeface="Corbel"/>
                  <a:cs typeface="Corbel"/>
                  <a:sym typeface="Corbel"/>
                </a:rPr>
                <a:t>Nominal radius = 339.6mm</a:t>
              </a:r>
              <a:endParaRPr sz="1200" dirty="0">
                <a:latin typeface="Corbel"/>
                <a:ea typeface="Corbel"/>
                <a:cs typeface="Corbel"/>
                <a:sym typeface="Corbel"/>
              </a:endParaRPr>
            </a:p>
          </p:txBody>
        </p:sp>
        <p:pic>
          <p:nvPicPr>
            <p:cNvPr id="15" name="Google Shape;70;p9">
              <a:extLst>
                <a:ext uri="{FF2B5EF4-FFF2-40B4-BE49-F238E27FC236}">
                  <a16:creationId xmlns:a16="http://schemas.microsoft.com/office/drawing/2014/main" id="{776EBB6B-810C-804D-A8CA-FBEF2016D7A6}"/>
                </a:ext>
              </a:extLst>
            </p:cNvPr>
            <p:cNvPicPr preferRelativeResize="0"/>
            <p:nvPr/>
          </p:nvPicPr>
          <p:blipFill rotWithShape="1">
            <a:blip r:embed="rId7">
              <a:alphaModFix/>
            </a:blip>
            <a:srcRect l="8561" t="26474" r="9585" b="14139"/>
            <a:stretch/>
          </p:blipFill>
          <p:spPr>
            <a:xfrm>
              <a:off x="620325" y="3075570"/>
              <a:ext cx="1442879" cy="1479658"/>
            </a:xfrm>
            <a:prstGeom prst="rect">
              <a:avLst/>
            </a:prstGeom>
            <a:noFill/>
            <a:ln>
              <a:noFill/>
            </a:ln>
          </p:spPr>
        </p:pic>
      </p:grpSp>
      <p:grpSp>
        <p:nvGrpSpPr>
          <p:cNvPr id="16" name="Group 15">
            <a:extLst>
              <a:ext uri="{FF2B5EF4-FFF2-40B4-BE49-F238E27FC236}">
                <a16:creationId xmlns:a16="http://schemas.microsoft.com/office/drawing/2014/main" id="{7E033786-E89D-5247-8D31-140A5A8A5375}"/>
              </a:ext>
            </a:extLst>
          </p:cNvPr>
          <p:cNvGrpSpPr/>
          <p:nvPr/>
        </p:nvGrpSpPr>
        <p:grpSpPr>
          <a:xfrm>
            <a:off x="8452974" y="1716728"/>
            <a:ext cx="1938199" cy="1624550"/>
            <a:chOff x="2036233" y="1420283"/>
            <a:chExt cx="5114192" cy="4619005"/>
          </a:xfrm>
        </p:grpSpPr>
        <p:pic>
          <p:nvPicPr>
            <p:cNvPr id="17" name="Picture 4" descr="A picture containing kitchenware, indoor, strainer, pan&#10;&#10;Description automatically generated">
              <a:extLst>
                <a:ext uri="{FF2B5EF4-FFF2-40B4-BE49-F238E27FC236}">
                  <a16:creationId xmlns:a16="http://schemas.microsoft.com/office/drawing/2014/main" id="{F486CD0E-2A04-8F44-8355-A55AF4A0F945}"/>
                </a:ext>
              </a:extLst>
            </p:cNvPr>
            <p:cNvPicPr>
              <a:picLocks noChangeAspect="1"/>
            </p:cNvPicPr>
            <p:nvPr/>
          </p:nvPicPr>
          <p:blipFill rotWithShape="1">
            <a:blip r:embed="rId8"/>
            <a:srcRect t="20405" r="-225" b="6071"/>
            <a:stretch/>
          </p:blipFill>
          <p:spPr>
            <a:xfrm>
              <a:off x="2036233" y="1420283"/>
              <a:ext cx="4722292" cy="4619005"/>
            </a:xfrm>
            <a:prstGeom prst="rect">
              <a:avLst/>
            </a:prstGeom>
          </p:spPr>
        </p:pic>
        <p:sp>
          <p:nvSpPr>
            <p:cNvPr id="18" name="TextBox 17">
              <a:extLst>
                <a:ext uri="{FF2B5EF4-FFF2-40B4-BE49-F238E27FC236}">
                  <a16:creationId xmlns:a16="http://schemas.microsoft.com/office/drawing/2014/main" id="{2719ED22-94B6-4044-A6F6-2D927684FFA3}"/>
                </a:ext>
              </a:extLst>
            </p:cNvPr>
            <p:cNvSpPr txBox="1"/>
            <p:nvPr/>
          </p:nvSpPr>
          <p:spPr>
            <a:xfrm rot="19860000">
              <a:off x="2514667" y="1929015"/>
              <a:ext cx="1837007" cy="6925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rgbClr val="FF0000"/>
                  </a:solidFill>
                </a:rPr>
                <a:t>Curve A</a:t>
              </a:r>
              <a:endParaRPr lang="en-US" sz="1350" b="1" dirty="0">
                <a:solidFill>
                  <a:srgbClr val="FF0000"/>
                </a:solidFill>
                <a:cs typeface="Calibri"/>
              </a:endParaRPr>
            </a:p>
          </p:txBody>
        </p:sp>
        <p:sp>
          <p:nvSpPr>
            <p:cNvPr id="19" name="TextBox 18">
              <a:extLst>
                <a:ext uri="{FF2B5EF4-FFF2-40B4-BE49-F238E27FC236}">
                  <a16:creationId xmlns:a16="http://schemas.microsoft.com/office/drawing/2014/main" id="{6368F5B5-7D5B-B742-A76E-3F37F27DB0D6}"/>
                </a:ext>
              </a:extLst>
            </p:cNvPr>
            <p:cNvSpPr txBox="1"/>
            <p:nvPr/>
          </p:nvSpPr>
          <p:spPr>
            <a:xfrm rot="1560000">
              <a:off x="5045944" y="2025654"/>
              <a:ext cx="1923897" cy="6925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rgbClr val="FF0000"/>
                  </a:solidFill>
                </a:rPr>
                <a:t>Curve B</a:t>
              </a:r>
              <a:endParaRPr lang="en-US" sz="1350" b="1" dirty="0">
                <a:solidFill>
                  <a:srgbClr val="FF0000"/>
                </a:solidFill>
                <a:cs typeface="Calibri"/>
              </a:endParaRPr>
            </a:p>
          </p:txBody>
        </p:sp>
        <p:sp>
          <p:nvSpPr>
            <p:cNvPr id="20" name="TextBox 19">
              <a:extLst>
                <a:ext uri="{FF2B5EF4-FFF2-40B4-BE49-F238E27FC236}">
                  <a16:creationId xmlns:a16="http://schemas.microsoft.com/office/drawing/2014/main" id="{600B5B94-EA98-6F4B-90E5-97901C6B5CCF}"/>
                </a:ext>
              </a:extLst>
            </p:cNvPr>
            <p:cNvSpPr txBox="1"/>
            <p:nvPr/>
          </p:nvSpPr>
          <p:spPr>
            <a:xfrm rot="19885460">
              <a:off x="5118928" y="4991651"/>
              <a:ext cx="2031497" cy="6925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rgbClr val="FF0000"/>
                  </a:solidFill>
                </a:rPr>
                <a:t>Curve C</a:t>
              </a:r>
              <a:endParaRPr lang="en-US" sz="1350" b="1" dirty="0">
                <a:solidFill>
                  <a:srgbClr val="FF0000"/>
                </a:solidFill>
                <a:cs typeface="Calibri"/>
              </a:endParaRPr>
            </a:p>
          </p:txBody>
        </p:sp>
        <p:sp>
          <p:nvSpPr>
            <p:cNvPr id="21" name="TextBox 20">
              <a:extLst>
                <a:ext uri="{FF2B5EF4-FFF2-40B4-BE49-F238E27FC236}">
                  <a16:creationId xmlns:a16="http://schemas.microsoft.com/office/drawing/2014/main" id="{D23679AD-4998-7D41-BEDE-202830B69271}"/>
                </a:ext>
              </a:extLst>
            </p:cNvPr>
            <p:cNvSpPr txBox="1"/>
            <p:nvPr/>
          </p:nvSpPr>
          <p:spPr>
            <a:xfrm rot="1519259">
              <a:off x="2090466" y="5010785"/>
              <a:ext cx="1941017" cy="6925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rgbClr val="FF0000"/>
                  </a:solidFill>
                </a:rPr>
                <a:t>Curve D</a:t>
              </a:r>
              <a:endParaRPr lang="en-US" sz="1350" b="1" dirty="0">
                <a:solidFill>
                  <a:srgbClr val="FF0000"/>
                </a:solidFill>
                <a:cs typeface="Calibri"/>
              </a:endParaRPr>
            </a:p>
          </p:txBody>
        </p:sp>
      </p:grpSp>
      <p:pic>
        <p:nvPicPr>
          <p:cNvPr id="22" name="Picture 10" descr="Diagram, schematic&#10;&#10;Description automatically generated">
            <a:extLst>
              <a:ext uri="{FF2B5EF4-FFF2-40B4-BE49-F238E27FC236}">
                <a16:creationId xmlns:a16="http://schemas.microsoft.com/office/drawing/2014/main" id="{D7B95F3E-8585-4A40-BC47-34CC7C78C832}"/>
              </a:ext>
            </a:extLst>
          </p:cNvPr>
          <p:cNvPicPr>
            <a:picLocks noChangeAspect="1"/>
          </p:cNvPicPr>
          <p:nvPr/>
        </p:nvPicPr>
        <p:blipFill>
          <a:blip r:embed="rId9"/>
          <a:stretch>
            <a:fillRect/>
          </a:stretch>
        </p:blipFill>
        <p:spPr>
          <a:xfrm>
            <a:off x="10330702" y="1688111"/>
            <a:ext cx="1541867" cy="1801719"/>
          </a:xfrm>
          <a:prstGeom prst="rect">
            <a:avLst/>
          </a:prstGeom>
        </p:spPr>
      </p:pic>
      <p:grpSp>
        <p:nvGrpSpPr>
          <p:cNvPr id="23" name="Group 22">
            <a:extLst>
              <a:ext uri="{FF2B5EF4-FFF2-40B4-BE49-F238E27FC236}">
                <a16:creationId xmlns:a16="http://schemas.microsoft.com/office/drawing/2014/main" id="{C5C31D04-0681-7640-A7AD-84912E218FE0}"/>
              </a:ext>
            </a:extLst>
          </p:cNvPr>
          <p:cNvGrpSpPr/>
          <p:nvPr/>
        </p:nvGrpSpPr>
        <p:grpSpPr>
          <a:xfrm>
            <a:off x="2319338" y="4830337"/>
            <a:ext cx="3815347" cy="1388560"/>
            <a:chOff x="603463" y="3273751"/>
            <a:chExt cx="4120898" cy="2235897"/>
          </a:xfrm>
        </p:grpSpPr>
        <p:grpSp>
          <p:nvGrpSpPr>
            <p:cNvPr id="24" name="Group 23">
              <a:extLst>
                <a:ext uri="{FF2B5EF4-FFF2-40B4-BE49-F238E27FC236}">
                  <a16:creationId xmlns:a16="http://schemas.microsoft.com/office/drawing/2014/main" id="{74E1040F-7AF1-BF4C-B033-5FE044C65386}"/>
                </a:ext>
              </a:extLst>
            </p:cNvPr>
            <p:cNvGrpSpPr/>
            <p:nvPr/>
          </p:nvGrpSpPr>
          <p:grpSpPr>
            <a:xfrm>
              <a:off x="603463" y="3273751"/>
              <a:ext cx="4120898" cy="2235897"/>
              <a:chOff x="582429" y="3273750"/>
              <a:chExt cx="7561484" cy="2277253"/>
            </a:xfrm>
          </p:grpSpPr>
          <p:pic>
            <p:nvPicPr>
              <p:cNvPr id="27" name="Google Shape;1570;p121">
                <a:extLst>
                  <a:ext uri="{FF2B5EF4-FFF2-40B4-BE49-F238E27FC236}">
                    <a16:creationId xmlns:a16="http://schemas.microsoft.com/office/drawing/2014/main" id="{CDB2BFF5-DA8C-C540-BCB5-89E1E95824D6}"/>
                  </a:ext>
                </a:extLst>
              </p:cNvPr>
              <p:cNvPicPr preferRelativeResize="0"/>
              <p:nvPr/>
            </p:nvPicPr>
            <p:blipFill rotWithShape="1">
              <a:blip r:embed="rId10">
                <a:alphaModFix/>
              </a:blip>
              <a:srcRect t="3841" b="58538"/>
              <a:stretch/>
            </p:blipFill>
            <p:spPr>
              <a:xfrm rot="10800000">
                <a:off x="628651" y="3273750"/>
                <a:ext cx="7515262" cy="806644"/>
              </a:xfrm>
              <a:prstGeom prst="rect">
                <a:avLst/>
              </a:prstGeom>
              <a:noFill/>
              <a:ln>
                <a:noFill/>
              </a:ln>
            </p:spPr>
          </p:pic>
          <p:pic>
            <p:nvPicPr>
              <p:cNvPr id="28" name="Google Shape;1571;p121">
                <a:extLst>
                  <a:ext uri="{FF2B5EF4-FFF2-40B4-BE49-F238E27FC236}">
                    <a16:creationId xmlns:a16="http://schemas.microsoft.com/office/drawing/2014/main" id="{AE22D7D5-15F8-3543-A813-FD70FCBB225E}"/>
                  </a:ext>
                </a:extLst>
              </p:cNvPr>
              <p:cNvPicPr preferRelativeResize="0"/>
              <p:nvPr/>
            </p:nvPicPr>
            <p:blipFill rotWithShape="1">
              <a:blip r:embed="rId10">
                <a:alphaModFix/>
              </a:blip>
              <a:srcRect t="58277"/>
              <a:stretch/>
            </p:blipFill>
            <p:spPr>
              <a:xfrm rot="10800000">
                <a:off x="628658" y="4656459"/>
                <a:ext cx="7515245" cy="894544"/>
              </a:xfrm>
              <a:prstGeom prst="rect">
                <a:avLst/>
              </a:prstGeom>
              <a:noFill/>
              <a:ln>
                <a:noFill/>
              </a:ln>
            </p:spPr>
          </p:pic>
          <p:sp>
            <p:nvSpPr>
              <p:cNvPr id="29" name="TextBox 28">
                <a:extLst>
                  <a:ext uri="{FF2B5EF4-FFF2-40B4-BE49-F238E27FC236}">
                    <a16:creationId xmlns:a16="http://schemas.microsoft.com/office/drawing/2014/main" id="{8CE92163-6AC2-4545-A41C-476DD94FE463}"/>
                  </a:ext>
                </a:extLst>
              </p:cNvPr>
              <p:cNvSpPr txBox="1"/>
              <p:nvPr/>
            </p:nvSpPr>
            <p:spPr>
              <a:xfrm>
                <a:off x="582429" y="4187634"/>
                <a:ext cx="7515263" cy="1160940"/>
              </a:xfrm>
              <a:prstGeom prst="rect">
                <a:avLst/>
              </a:prstGeom>
              <a:noFill/>
            </p:spPr>
            <p:txBody>
              <a:bodyPr wrap="square">
                <a:spAutoFit/>
              </a:bodyPr>
              <a:lstStyle/>
              <a:p>
                <a:r>
                  <a:rPr lang="en-US" sz="1000" dirty="0">
                    <a:solidFill>
                      <a:srgbClr val="000000"/>
                    </a:solidFill>
                    <a:latin typeface="Corbel" panose="020B0503020204020204" pitchFamily="34" charset="0"/>
                  </a:rPr>
                  <a:t>Target: -0.35	                    Target: -0.85           	      Target: -0.25</a:t>
                </a:r>
                <a:endParaRPr lang="en-US" sz="1000" dirty="0"/>
              </a:p>
              <a:p>
                <a:r>
                  <a:rPr lang="en-US" sz="1000" dirty="0">
                    <a:solidFill>
                      <a:srgbClr val="000000"/>
                    </a:solidFill>
                    <a:latin typeface="Corbel" panose="020B0503020204020204" pitchFamily="34" charset="0"/>
                  </a:rPr>
                  <a:t>Actual: -0.40	                     Actual: -0. 75 	       Actual: -0.30</a:t>
                </a:r>
                <a:endParaRPr lang="en-US" sz="1000" dirty="0"/>
              </a:p>
              <a:p>
                <a:br>
                  <a:rPr lang="en-US" sz="1000" dirty="0"/>
                </a:br>
                <a:endParaRPr lang="en-US" sz="1000" dirty="0"/>
              </a:p>
            </p:txBody>
          </p:sp>
        </p:grpSp>
        <p:cxnSp>
          <p:nvCxnSpPr>
            <p:cNvPr id="25" name="Google Shape;1575;p121">
              <a:extLst>
                <a:ext uri="{FF2B5EF4-FFF2-40B4-BE49-F238E27FC236}">
                  <a16:creationId xmlns:a16="http://schemas.microsoft.com/office/drawing/2014/main" id="{6B239FAC-619E-6640-88B2-4F92C0ED2D14}"/>
                </a:ext>
              </a:extLst>
            </p:cNvPr>
            <p:cNvCxnSpPr/>
            <p:nvPr/>
          </p:nvCxnSpPr>
          <p:spPr>
            <a:xfrm flipH="1">
              <a:off x="1812087" y="3343491"/>
              <a:ext cx="5175" cy="2070900"/>
            </a:xfrm>
            <a:prstGeom prst="straightConnector1">
              <a:avLst/>
            </a:prstGeom>
            <a:noFill/>
            <a:ln w="19050" cap="flat" cmpd="sng">
              <a:solidFill>
                <a:schemeClr val="dk2"/>
              </a:solidFill>
              <a:prstDash val="dash"/>
              <a:round/>
              <a:headEnd type="none" w="med" len="med"/>
              <a:tailEnd type="none" w="med" len="med"/>
            </a:ln>
          </p:spPr>
        </p:cxnSp>
        <p:cxnSp>
          <p:nvCxnSpPr>
            <p:cNvPr id="26" name="Google Shape;1576;p121">
              <a:extLst>
                <a:ext uri="{FF2B5EF4-FFF2-40B4-BE49-F238E27FC236}">
                  <a16:creationId xmlns:a16="http://schemas.microsoft.com/office/drawing/2014/main" id="{F6CBD2A1-FD47-0843-BE4F-2B3A00FEC1A8}"/>
                </a:ext>
              </a:extLst>
            </p:cNvPr>
            <p:cNvCxnSpPr/>
            <p:nvPr/>
          </p:nvCxnSpPr>
          <p:spPr>
            <a:xfrm flipH="1">
              <a:off x="3257231" y="3365419"/>
              <a:ext cx="5175" cy="2070900"/>
            </a:xfrm>
            <a:prstGeom prst="straightConnector1">
              <a:avLst/>
            </a:prstGeom>
            <a:noFill/>
            <a:ln w="19050" cap="flat" cmpd="sng">
              <a:solidFill>
                <a:schemeClr val="dk2"/>
              </a:solidFill>
              <a:prstDash val="dash"/>
              <a:round/>
              <a:headEnd type="none" w="med" len="med"/>
              <a:tailEnd type="none" w="med" len="med"/>
            </a:ln>
          </p:spPr>
        </p:cxnSp>
      </p:grpSp>
      <p:graphicFrame>
        <p:nvGraphicFramePr>
          <p:cNvPr id="30" name="Table 29">
            <a:extLst>
              <a:ext uri="{FF2B5EF4-FFF2-40B4-BE49-F238E27FC236}">
                <a16:creationId xmlns:a16="http://schemas.microsoft.com/office/drawing/2014/main" id="{C9BD285C-01A9-F64D-BA31-364DA4D0AAA6}"/>
              </a:ext>
            </a:extLst>
          </p:cNvPr>
          <p:cNvGraphicFramePr>
            <a:graphicFrameLocks noGrp="1"/>
          </p:cNvGraphicFramePr>
          <p:nvPr>
            <p:extLst/>
          </p:nvPr>
        </p:nvGraphicFramePr>
        <p:xfrm>
          <a:off x="8452974" y="1181906"/>
          <a:ext cx="3419595" cy="685800"/>
        </p:xfrm>
        <a:graphic>
          <a:graphicData uri="http://schemas.openxmlformats.org/drawingml/2006/table">
            <a:tbl>
              <a:tblPr firstRow="1" bandRow="1">
                <a:tableStyleId>{5C22544A-7EE6-4342-B048-85BDC9FD1C3A}</a:tableStyleId>
              </a:tblPr>
              <a:tblGrid>
                <a:gridCol w="2432899">
                  <a:extLst>
                    <a:ext uri="{9D8B030D-6E8A-4147-A177-3AD203B41FA5}">
                      <a16:colId xmlns:a16="http://schemas.microsoft.com/office/drawing/2014/main" val="709374499"/>
                    </a:ext>
                  </a:extLst>
                </a:gridCol>
                <a:gridCol w="986696">
                  <a:extLst>
                    <a:ext uri="{9D8B030D-6E8A-4147-A177-3AD203B41FA5}">
                      <a16:colId xmlns:a16="http://schemas.microsoft.com/office/drawing/2014/main" val="2116514197"/>
                    </a:ext>
                  </a:extLst>
                </a:gridCol>
              </a:tblGrid>
              <a:tr h="247288">
                <a:tc>
                  <a:txBody>
                    <a:bodyPr/>
                    <a:lstStyle/>
                    <a:p>
                      <a:r>
                        <a:rPr lang="en-GB" sz="1200" dirty="0"/>
                        <a:t>Target Diameter</a:t>
                      </a:r>
                    </a:p>
                  </a:txBody>
                  <a:tcPr marL="68580" marR="68580" marT="34290" marB="34290"/>
                </a:tc>
                <a:tc>
                  <a:txBody>
                    <a:bodyPr/>
                    <a:lstStyle/>
                    <a:p>
                      <a:r>
                        <a:rPr lang="en-GB" sz="1200" dirty="0"/>
                        <a:t>606 mm</a:t>
                      </a:r>
                    </a:p>
                  </a:txBody>
                  <a:tcPr marL="68580" marR="68580" marT="34290" marB="34290"/>
                </a:tc>
                <a:extLst>
                  <a:ext uri="{0D108BD9-81ED-4DB2-BD59-A6C34878D82A}">
                    <a16:rowId xmlns:a16="http://schemas.microsoft.com/office/drawing/2014/main" val="1876722710"/>
                  </a:ext>
                </a:extLst>
              </a:tr>
              <a:tr h="247288">
                <a:tc>
                  <a:txBody>
                    <a:bodyPr/>
                    <a:lstStyle/>
                    <a:p>
                      <a:r>
                        <a:rPr lang="en-GB" sz="1200" dirty="0"/>
                        <a:t>Measured dry assembled diameter</a:t>
                      </a:r>
                    </a:p>
                  </a:txBody>
                  <a:tcPr marL="68580" marR="68580" marT="34290" marB="34290"/>
                </a:tc>
                <a:tc>
                  <a:txBody>
                    <a:bodyPr/>
                    <a:lstStyle/>
                    <a:p>
                      <a:r>
                        <a:rPr lang="en-GB" sz="1200" dirty="0"/>
                        <a:t>605.47 mm</a:t>
                      </a:r>
                    </a:p>
                  </a:txBody>
                  <a:tcPr marL="68580" marR="68580" marT="34290" marB="34290"/>
                </a:tc>
                <a:extLst>
                  <a:ext uri="{0D108BD9-81ED-4DB2-BD59-A6C34878D82A}">
                    <a16:rowId xmlns:a16="http://schemas.microsoft.com/office/drawing/2014/main" val="2100969547"/>
                  </a:ext>
                </a:extLst>
              </a:tr>
            </a:tbl>
          </a:graphicData>
        </a:graphic>
      </p:graphicFrame>
      <p:pic>
        <p:nvPicPr>
          <p:cNvPr id="31" name="Google Shape;1574;p121">
            <a:extLst>
              <a:ext uri="{FF2B5EF4-FFF2-40B4-BE49-F238E27FC236}">
                <a16:creationId xmlns:a16="http://schemas.microsoft.com/office/drawing/2014/main" id="{6CAB63C6-0A40-3F44-B6DC-FAFB8FD27B47}"/>
              </a:ext>
            </a:extLst>
          </p:cNvPr>
          <p:cNvPicPr preferRelativeResize="0"/>
          <p:nvPr/>
        </p:nvPicPr>
        <p:blipFill rotWithShape="1">
          <a:blip r:embed="rId11">
            <a:alphaModFix/>
          </a:blip>
          <a:srcRect t="14114" b="10967"/>
          <a:stretch/>
        </p:blipFill>
        <p:spPr>
          <a:xfrm>
            <a:off x="468158" y="4888473"/>
            <a:ext cx="1881873" cy="1231135"/>
          </a:xfrm>
          <a:prstGeom prst="rect">
            <a:avLst/>
          </a:prstGeom>
          <a:noFill/>
          <a:ln>
            <a:noFill/>
          </a:ln>
        </p:spPr>
      </p:pic>
      <p:sp>
        <p:nvSpPr>
          <p:cNvPr id="32" name="TextBox 31">
            <a:extLst>
              <a:ext uri="{FF2B5EF4-FFF2-40B4-BE49-F238E27FC236}">
                <a16:creationId xmlns:a16="http://schemas.microsoft.com/office/drawing/2014/main" id="{3DABE5E9-D5C3-7846-9996-6D14D9AF9DE2}"/>
              </a:ext>
            </a:extLst>
          </p:cNvPr>
          <p:cNvSpPr txBox="1"/>
          <p:nvPr/>
        </p:nvSpPr>
        <p:spPr>
          <a:xfrm>
            <a:off x="426835" y="4548134"/>
            <a:ext cx="2146742" cy="369332"/>
          </a:xfrm>
          <a:prstGeom prst="rect">
            <a:avLst/>
          </a:prstGeom>
          <a:noFill/>
        </p:spPr>
        <p:txBody>
          <a:bodyPr wrap="none" rtlCol="0">
            <a:spAutoFit/>
          </a:bodyPr>
          <a:lstStyle/>
          <a:p>
            <a:r>
              <a:rPr lang="en-US" u="sng" dirty="0"/>
              <a:t>ITST track alignment:</a:t>
            </a:r>
          </a:p>
        </p:txBody>
      </p:sp>
      <p:sp>
        <p:nvSpPr>
          <p:cNvPr id="33" name="TextBox 32">
            <a:extLst>
              <a:ext uri="{FF2B5EF4-FFF2-40B4-BE49-F238E27FC236}">
                <a16:creationId xmlns:a16="http://schemas.microsoft.com/office/drawing/2014/main" id="{81BA5AAE-3BA5-F346-90A7-601D94FE09AD}"/>
              </a:ext>
            </a:extLst>
          </p:cNvPr>
          <p:cNvSpPr txBox="1"/>
          <p:nvPr/>
        </p:nvSpPr>
        <p:spPr>
          <a:xfrm>
            <a:off x="7484233" y="831451"/>
            <a:ext cx="3912289" cy="369332"/>
          </a:xfrm>
          <a:prstGeom prst="rect">
            <a:avLst/>
          </a:prstGeom>
          <a:noFill/>
        </p:spPr>
        <p:txBody>
          <a:bodyPr wrap="none" rtlCol="0">
            <a:spAutoFit/>
          </a:bodyPr>
          <a:lstStyle/>
          <a:p>
            <a:r>
              <a:rPr lang="en-US" u="sng" dirty="0"/>
              <a:t>CMS IT tube end section cylindricity:</a:t>
            </a:r>
          </a:p>
        </p:txBody>
      </p:sp>
      <p:sp>
        <p:nvSpPr>
          <p:cNvPr id="34" name="TextBox 33">
            <a:extLst>
              <a:ext uri="{FF2B5EF4-FFF2-40B4-BE49-F238E27FC236}">
                <a16:creationId xmlns:a16="http://schemas.microsoft.com/office/drawing/2014/main" id="{E41DCC6C-324D-FA49-901D-BEB1C8320C0C}"/>
              </a:ext>
            </a:extLst>
          </p:cNvPr>
          <p:cNvSpPr txBox="1"/>
          <p:nvPr/>
        </p:nvSpPr>
        <p:spPr>
          <a:xfrm>
            <a:off x="7650859" y="4375773"/>
            <a:ext cx="3621504" cy="369332"/>
          </a:xfrm>
          <a:prstGeom prst="rect">
            <a:avLst/>
          </a:prstGeom>
          <a:noFill/>
        </p:spPr>
        <p:txBody>
          <a:bodyPr wrap="none" rtlCol="0">
            <a:spAutoFit/>
          </a:bodyPr>
          <a:lstStyle/>
          <a:p>
            <a:r>
              <a:rPr lang="en-US" u="sng" dirty="0"/>
              <a:t>Pixel Service Cylinder cylindricity:</a:t>
            </a:r>
          </a:p>
        </p:txBody>
      </p:sp>
      <p:sp>
        <p:nvSpPr>
          <p:cNvPr id="35" name="TextBox 34">
            <a:extLst>
              <a:ext uri="{FF2B5EF4-FFF2-40B4-BE49-F238E27FC236}">
                <a16:creationId xmlns:a16="http://schemas.microsoft.com/office/drawing/2014/main" id="{DB930FF6-6007-014E-B196-978402177931}"/>
              </a:ext>
            </a:extLst>
          </p:cNvPr>
          <p:cNvSpPr txBox="1"/>
          <p:nvPr/>
        </p:nvSpPr>
        <p:spPr>
          <a:xfrm>
            <a:off x="6652906" y="2465482"/>
            <a:ext cx="1766253" cy="646331"/>
          </a:xfrm>
          <a:prstGeom prst="rect">
            <a:avLst/>
          </a:prstGeom>
          <a:noFill/>
        </p:spPr>
        <p:txBody>
          <a:bodyPr wrap="none" rtlCol="0">
            <a:spAutoFit/>
          </a:bodyPr>
          <a:lstStyle/>
          <a:p>
            <a:r>
              <a:rPr lang="en-US" u="sng" dirty="0"/>
              <a:t>Tube transition </a:t>
            </a:r>
          </a:p>
          <a:p>
            <a:r>
              <a:rPr lang="en-US" u="sng" dirty="0"/>
              <a:t>to mid section:</a:t>
            </a:r>
          </a:p>
        </p:txBody>
      </p:sp>
    </p:spTree>
    <p:extLst>
      <p:ext uri="{BB962C8B-B14F-4D97-AF65-F5344CB8AC3E}">
        <p14:creationId xmlns:p14="http://schemas.microsoft.com/office/powerpoint/2010/main" val="731120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dirty="0"/>
              <a:t>ES&amp;H</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461962" y="930274"/>
            <a:ext cx="7462837" cy="5212080"/>
          </a:xfrm>
        </p:spPr>
        <p:txBody>
          <a:bodyPr>
            <a:normAutofit/>
          </a:bodyPr>
          <a:lstStyle/>
          <a:p>
            <a:r>
              <a:rPr lang="en-US" dirty="0"/>
              <a:t>No specific ES&amp;H risks in this area</a:t>
            </a:r>
          </a:p>
          <a:p>
            <a:r>
              <a:rPr lang="en-US" dirty="0"/>
              <a:t>Standard lab practices are being observed</a:t>
            </a:r>
          </a:p>
          <a:p>
            <a:r>
              <a:rPr lang="en-US" dirty="0"/>
              <a:t>Purdue Radiological and Environmental Management</a:t>
            </a:r>
          </a:p>
          <a:p>
            <a:pPr lvl="1"/>
            <a:r>
              <a:rPr lang="en-US" dirty="0"/>
              <a:t>Safety officer Purdue CMSC: Johnathan </a:t>
            </a:r>
            <a:r>
              <a:rPr lang="en-US" dirty="0" err="1"/>
              <a:t>Goodsell</a:t>
            </a:r>
            <a:endParaRPr lang="en-US" dirty="0"/>
          </a:p>
          <a:p>
            <a:pPr lvl="1"/>
            <a:r>
              <a:rPr lang="en-US" dirty="0"/>
              <a:t>REM contact at Purdue University: Eric Butt</a:t>
            </a:r>
          </a:p>
          <a:p>
            <a:pPr lvl="1"/>
            <a:r>
              <a:rPr lang="en-US" dirty="0"/>
              <a:t>Recent walk-through and inspection by REM – went well</a:t>
            </a:r>
          </a:p>
          <a:p>
            <a:pPr lvl="1"/>
            <a:r>
              <a:rPr lang="en-US" strike="sngStrike" dirty="0"/>
              <a:t>DOE site visit by Project Office &amp; </a:t>
            </a:r>
            <a:r>
              <a:rPr lang="en-US" strike="sngStrike" dirty="0" err="1"/>
              <a:t>Fermilab</a:t>
            </a:r>
            <a:r>
              <a:rPr lang="en-US" strike="sngStrike" dirty="0"/>
              <a:t> ESH – went well </a:t>
            </a:r>
          </a:p>
        </p:txBody>
      </p:sp>
      <p:sp>
        <p:nvSpPr>
          <p:cNvPr id="7" name="Rectangle: Rounded Corners 3">
            <a:extLst>
              <a:ext uri="{FF2B5EF4-FFF2-40B4-BE49-F238E27FC236}">
                <a16:creationId xmlns:a16="http://schemas.microsoft.com/office/drawing/2014/main" id="{E5054EE3-BE4E-8849-87E3-0B0C813CED61}"/>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7</a:t>
            </a:r>
          </a:p>
        </p:txBody>
      </p:sp>
      <p:pic>
        <p:nvPicPr>
          <p:cNvPr id="9" name="Picture 8">
            <a:extLst>
              <a:ext uri="{FF2B5EF4-FFF2-40B4-BE49-F238E27FC236}">
                <a16:creationId xmlns:a16="http://schemas.microsoft.com/office/drawing/2014/main" id="{F02CF87E-BDA4-5A46-9084-CF782DB3D810}"/>
              </a:ext>
            </a:extLst>
          </p:cNvPr>
          <p:cNvPicPr>
            <a:picLocks noChangeAspect="1"/>
          </p:cNvPicPr>
          <p:nvPr/>
        </p:nvPicPr>
        <p:blipFill>
          <a:blip r:embed="rId2"/>
          <a:stretch>
            <a:fillRect/>
          </a:stretch>
        </p:blipFill>
        <p:spPr>
          <a:xfrm>
            <a:off x="2835548" y="4985805"/>
            <a:ext cx="9144000" cy="1166779"/>
          </a:xfrm>
          <a:prstGeom prst="rect">
            <a:avLst/>
          </a:prstGeom>
        </p:spPr>
      </p:pic>
      <p:sp>
        <p:nvSpPr>
          <p:cNvPr id="10" name="Rectangle 9">
            <a:extLst>
              <a:ext uri="{FF2B5EF4-FFF2-40B4-BE49-F238E27FC236}">
                <a16:creationId xmlns:a16="http://schemas.microsoft.com/office/drawing/2014/main" id="{F0D2A7AE-E86C-DE4E-9DB9-32E6A5F0BEDC}"/>
              </a:ext>
            </a:extLst>
          </p:cNvPr>
          <p:cNvSpPr/>
          <p:nvPr/>
        </p:nvSpPr>
        <p:spPr>
          <a:xfrm>
            <a:off x="7370618" y="4616473"/>
            <a:ext cx="4821382" cy="369332"/>
          </a:xfrm>
          <a:prstGeom prst="rect">
            <a:avLst/>
          </a:prstGeom>
        </p:spPr>
        <p:txBody>
          <a:bodyPr wrap="square">
            <a:spAutoFit/>
          </a:bodyPr>
          <a:lstStyle/>
          <a:p>
            <a:r>
              <a:rPr lang="en-US" dirty="0">
                <a:hlinkClick r:id="rId3"/>
              </a:rPr>
              <a:t>https://www.purdue.edu/ehps/rem/index.html</a:t>
            </a:r>
            <a:endParaRPr lang="en-US" dirty="0"/>
          </a:p>
        </p:txBody>
      </p:sp>
    </p:spTree>
    <p:extLst>
      <p:ext uri="{BB962C8B-B14F-4D97-AF65-F5344CB8AC3E}">
        <p14:creationId xmlns:p14="http://schemas.microsoft.com/office/powerpoint/2010/main" val="2414201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EF75-E90A-219F-6664-72A5E174B461}"/>
              </a:ext>
            </a:extLst>
          </p:cNvPr>
          <p:cNvSpPr>
            <a:spLocks noGrp="1"/>
          </p:cNvSpPr>
          <p:nvPr>
            <p:ph type="title"/>
          </p:nvPr>
        </p:nvSpPr>
        <p:spPr/>
        <p:txBody>
          <a:bodyPr>
            <a:normAutofit fontScale="90000"/>
          </a:bodyPr>
          <a:lstStyle/>
          <a:p>
            <a:r>
              <a:rPr lang="en-US" dirty="0"/>
              <a:t>Next steps</a:t>
            </a:r>
          </a:p>
        </p:txBody>
      </p:sp>
      <p:sp>
        <p:nvSpPr>
          <p:cNvPr id="3" name="Text Placeholder 2">
            <a:extLst>
              <a:ext uri="{FF2B5EF4-FFF2-40B4-BE49-F238E27FC236}">
                <a16:creationId xmlns:a16="http://schemas.microsoft.com/office/drawing/2014/main" id="{75C5D9D9-221A-B066-CBAE-03F21A31F957}"/>
              </a:ext>
            </a:extLst>
          </p:cNvPr>
          <p:cNvSpPr>
            <a:spLocks noGrp="1"/>
          </p:cNvSpPr>
          <p:nvPr>
            <p:ph type="body" sz="quarter" idx="10"/>
          </p:nvPr>
        </p:nvSpPr>
        <p:spPr>
          <a:xfrm>
            <a:off x="461963" y="930274"/>
            <a:ext cx="9002077" cy="5212080"/>
          </a:xfrm>
        </p:spPr>
        <p:txBody>
          <a:bodyPr>
            <a:normAutofit/>
          </a:bodyPr>
          <a:lstStyle/>
          <a:p>
            <a:pPr>
              <a:spcAft>
                <a:spcPts val="1800"/>
              </a:spcAft>
            </a:pPr>
            <a:r>
              <a:rPr lang="en-US" dirty="0"/>
              <a:t>Mature design for GST adjustment mechanism</a:t>
            </a:r>
          </a:p>
          <a:p>
            <a:pPr>
              <a:spcAft>
                <a:spcPts val="1800"/>
              </a:spcAft>
            </a:pPr>
            <a:r>
              <a:rPr lang="en-US" dirty="0"/>
              <a:t> Carry out FEA to study material choice vs deflection</a:t>
            </a:r>
          </a:p>
          <a:p>
            <a:pPr>
              <a:spcAft>
                <a:spcPts val="1800"/>
              </a:spcAft>
            </a:pPr>
            <a:r>
              <a:rPr lang="en-US" dirty="0"/>
              <a:t>Prototype &amp; load test to confront FEA vs reality</a:t>
            </a:r>
          </a:p>
          <a:p>
            <a:pPr>
              <a:spcAft>
                <a:spcPts val="1800"/>
              </a:spcAft>
            </a:pPr>
            <a:r>
              <a:rPr lang="en-US" dirty="0"/>
              <a:t>Failure mode FEA</a:t>
            </a:r>
          </a:p>
          <a:p>
            <a:pPr>
              <a:spcAft>
                <a:spcPts val="1800"/>
              </a:spcAft>
            </a:pPr>
            <a:r>
              <a:rPr lang="en-US" dirty="0"/>
              <a:t>Finalize envelopes for GST and adjustment mechanisms</a:t>
            </a:r>
          </a:p>
          <a:p>
            <a:pPr marL="287338" lvl="1" indent="0">
              <a:buNone/>
            </a:pPr>
            <a:endParaRPr lang="en-US" dirty="0"/>
          </a:p>
        </p:txBody>
      </p:sp>
      <p:pic>
        <p:nvPicPr>
          <p:cNvPr id="4" name="Content Placeholder 6">
            <a:extLst>
              <a:ext uri="{FF2B5EF4-FFF2-40B4-BE49-F238E27FC236}">
                <a16:creationId xmlns:a16="http://schemas.microsoft.com/office/drawing/2014/main" id="{4001ED90-6A24-CE4B-A638-C3A3E68639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624428" y="3535680"/>
            <a:ext cx="3556976" cy="2679881"/>
          </a:xfrm>
          <a:prstGeom prst="rect">
            <a:avLst/>
          </a:prstGeom>
        </p:spPr>
      </p:pic>
      <p:sp>
        <p:nvSpPr>
          <p:cNvPr id="5" name="TextBox 4">
            <a:extLst>
              <a:ext uri="{FF2B5EF4-FFF2-40B4-BE49-F238E27FC236}">
                <a16:creationId xmlns:a16="http://schemas.microsoft.com/office/drawing/2014/main" id="{8EE6EC08-3815-AE4C-A386-85127613156A}"/>
              </a:ext>
            </a:extLst>
          </p:cNvPr>
          <p:cNvSpPr txBox="1"/>
          <p:nvPr/>
        </p:nvSpPr>
        <p:spPr>
          <a:xfrm>
            <a:off x="10683240" y="5288280"/>
            <a:ext cx="659155" cy="369332"/>
          </a:xfrm>
          <a:prstGeom prst="rect">
            <a:avLst/>
          </a:prstGeom>
          <a:noFill/>
        </p:spPr>
        <p:txBody>
          <a:bodyPr wrap="none" rtlCol="0">
            <a:spAutoFit/>
          </a:bodyPr>
          <a:lstStyle/>
          <a:p>
            <a:r>
              <a:rPr lang="en-US" dirty="0"/>
              <a:t>GST</a:t>
            </a:r>
          </a:p>
        </p:txBody>
      </p:sp>
    </p:spTree>
    <p:extLst>
      <p:ext uri="{BB962C8B-B14F-4D97-AF65-F5344CB8AC3E}">
        <p14:creationId xmlns:p14="http://schemas.microsoft.com/office/powerpoint/2010/main" val="3164270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EF75-E90A-219F-6664-72A5E174B461}"/>
              </a:ext>
            </a:extLst>
          </p:cNvPr>
          <p:cNvSpPr>
            <a:spLocks noGrp="1"/>
          </p:cNvSpPr>
          <p:nvPr>
            <p:ph type="title"/>
          </p:nvPr>
        </p:nvSpPr>
        <p:spPr/>
        <p:txBody>
          <a:bodyPr>
            <a:normAutofit fontScale="90000"/>
          </a:bodyPr>
          <a:lstStyle/>
          <a:p>
            <a:r>
              <a:rPr lang="en-US" dirty="0"/>
              <a:t>Summary</a:t>
            </a:r>
          </a:p>
        </p:txBody>
      </p:sp>
      <p:sp>
        <p:nvSpPr>
          <p:cNvPr id="3" name="Text Placeholder 2">
            <a:extLst>
              <a:ext uri="{FF2B5EF4-FFF2-40B4-BE49-F238E27FC236}">
                <a16:creationId xmlns:a16="http://schemas.microsoft.com/office/drawing/2014/main" id="{75C5D9D9-221A-B066-CBAE-03F21A31F957}"/>
              </a:ext>
            </a:extLst>
          </p:cNvPr>
          <p:cNvSpPr>
            <a:spLocks noGrp="1"/>
          </p:cNvSpPr>
          <p:nvPr>
            <p:ph type="body" sz="quarter" idx="10"/>
          </p:nvPr>
        </p:nvSpPr>
        <p:spPr>
          <a:xfrm>
            <a:off x="461963" y="930274"/>
            <a:ext cx="9002077" cy="5212080"/>
          </a:xfrm>
        </p:spPr>
        <p:txBody>
          <a:bodyPr>
            <a:normAutofit lnSpcReduction="10000"/>
          </a:bodyPr>
          <a:lstStyle/>
          <a:p>
            <a:pPr>
              <a:spcAft>
                <a:spcPts val="1800"/>
              </a:spcAft>
            </a:pPr>
            <a:r>
              <a:rPr lang="en-US" dirty="0"/>
              <a:t>The current designs for support structures are well developed </a:t>
            </a:r>
            <a:r>
              <a:rPr lang="en-US" dirty="0">
                <a:effectLst/>
              </a:rPr>
              <a:t>for the current phase of the project</a:t>
            </a:r>
          </a:p>
          <a:p>
            <a:pPr>
              <a:spcAft>
                <a:spcPts val="1800"/>
              </a:spcAft>
            </a:pPr>
            <a:r>
              <a:rPr lang="en-US" dirty="0"/>
              <a:t>The designs are all integrated into the larger central detector model</a:t>
            </a:r>
          </a:p>
          <a:p>
            <a:pPr>
              <a:spcAft>
                <a:spcPts val="1800"/>
              </a:spcAft>
            </a:pPr>
            <a:r>
              <a:rPr lang="en-US" dirty="0">
                <a:effectLst/>
              </a:rPr>
              <a:t>The current procedure and approaches for the </a:t>
            </a:r>
            <a:r>
              <a:rPr lang="en-US" dirty="0"/>
              <a:t>installation of the inner detectors and their support structures are well developed for the current phase of the project</a:t>
            </a:r>
          </a:p>
          <a:p>
            <a:pPr lvl="1">
              <a:spcAft>
                <a:spcPts val="1800"/>
              </a:spcAft>
            </a:pPr>
            <a:r>
              <a:rPr lang="en-US" dirty="0"/>
              <a:t>Separation of inner detectors and outer detectors ease separations!</a:t>
            </a:r>
            <a:endParaRPr lang="en-US" dirty="0">
              <a:effectLst/>
            </a:endParaRPr>
          </a:p>
          <a:p>
            <a:r>
              <a:rPr lang="en-US" dirty="0"/>
              <a:t>Adjustments and optimizations are quickly worked into the larger integrated model</a:t>
            </a:r>
          </a:p>
          <a:p>
            <a:r>
              <a:rPr lang="en-US" dirty="0"/>
              <a:t>Next steps:</a:t>
            </a:r>
          </a:p>
          <a:p>
            <a:pPr lvl="1"/>
            <a:r>
              <a:rPr lang="en-US" dirty="0"/>
              <a:t>FEA to determine material choice for GST</a:t>
            </a:r>
          </a:p>
          <a:p>
            <a:pPr marL="287338" lvl="1" indent="0">
              <a:buNone/>
            </a:pPr>
            <a:endParaRPr lang="en-US" dirty="0"/>
          </a:p>
        </p:txBody>
      </p:sp>
      <p:pic>
        <p:nvPicPr>
          <p:cNvPr id="4" name="Content Placeholder 6">
            <a:extLst>
              <a:ext uri="{FF2B5EF4-FFF2-40B4-BE49-F238E27FC236}">
                <a16:creationId xmlns:a16="http://schemas.microsoft.com/office/drawing/2014/main" id="{4001ED90-6A24-CE4B-A638-C3A3E68639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624428" y="3535680"/>
            <a:ext cx="3556976" cy="2679881"/>
          </a:xfrm>
          <a:prstGeom prst="rect">
            <a:avLst/>
          </a:prstGeom>
        </p:spPr>
      </p:pic>
      <p:sp>
        <p:nvSpPr>
          <p:cNvPr id="5" name="TextBox 4">
            <a:extLst>
              <a:ext uri="{FF2B5EF4-FFF2-40B4-BE49-F238E27FC236}">
                <a16:creationId xmlns:a16="http://schemas.microsoft.com/office/drawing/2014/main" id="{8EE6EC08-3815-AE4C-A386-85127613156A}"/>
              </a:ext>
            </a:extLst>
          </p:cNvPr>
          <p:cNvSpPr txBox="1"/>
          <p:nvPr/>
        </p:nvSpPr>
        <p:spPr>
          <a:xfrm>
            <a:off x="10683240" y="5288280"/>
            <a:ext cx="659155" cy="369332"/>
          </a:xfrm>
          <a:prstGeom prst="rect">
            <a:avLst/>
          </a:prstGeom>
          <a:noFill/>
        </p:spPr>
        <p:txBody>
          <a:bodyPr wrap="none" rtlCol="0">
            <a:spAutoFit/>
          </a:bodyPr>
          <a:lstStyle/>
          <a:p>
            <a:r>
              <a:rPr lang="en-US" dirty="0"/>
              <a:t>GST</a:t>
            </a:r>
          </a:p>
        </p:txBody>
      </p:sp>
    </p:spTree>
    <p:extLst>
      <p:ext uri="{BB962C8B-B14F-4D97-AF65-F5344CB8AC3E}">
        <p14:creationId xmlns:p14="http://schemas.microsoft.com/office/powerpoint/2010/main" val="4287825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39789-231B-0304-92A4-BE07F30A6C01}"/>
              </a:ext>
            </a:extLst>
          </p:cNvPr>
          <p:cNvSpPr>
            <a:spLocks noGrp="1"/>
          </p:cNvSpPr>
          <p:nvPr>
            <p:ph type="body" sz="quarter" idx="10"/>
          </p:nvPr>
        </p:nvSpPr>
        <p:spPr/>
        <p:txBody>
          <a:bodyPr/>
          <a:lstStyle/>
          <a:p>
            <a:r>
              <a:rPr lang="en-US" dirty="0"/>
              <a:t>Backup</a:t>
            </a:r>
          </a:p>
        </p:txBody>
      </p:sp>
    </p:spTree>
    <p:extLst>
      <p:ext uri="{BB962C8B-B14F-4D97-AF65-F5344CB8AC3E}">
        <p14:creationId xmlns:p14="http://schemas.microsoft.com/office/powerpoint/2010/main" val="1807964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45319" y="1038986"/>
            <a:ext cx="4098925" cy="5068570"/>
            <a:chOff x="2802318" y="1038986"/>
            <a:chExt cx="4098925" cy="5068570"/>
          </a:xfrm>
        </p:grpSpPr>
        <p:pic>
          <p:nvPicPr>
            <p:cNvPr id="3" name="object 3"/>
            <p:cNvPicPr/>
            <p:nvPr/>
          </p:nvPicPr>
          <p:blipFill>
            <a:blip r:embed="rId2" cstate="print"/>
            <a:stretch>
              <a:fillRect/>
            </a:stretch>
          </p:blipFill>
          <p:spPr>
            <a:xfrm>
              <a:off x="3051061" y="1048511"/>
              <a:ext cx="3840466" cy="5049012"/>
            </a:xfrm>
            <a:prstGeom prst="rect">
              <a:avLst/>
            </a:prstGeom>
          </p:spPr>
        </p:pic>
        <p:sp>
          <p:nvSpPr>
            <p:cNvPr id="4" name="object 4"/>
            <p:cNvSpPr/>
            <p:nvPr/>
          </p:nvSpPr>
          <p:spPr>
            <a:xfrm>
              <a:off x="2807080" y="1043749"/>
              <a:ext cx="4089400" cy="5059045"/>
            </a:xfrm>
            <a:custGeom>
              <a:avLst/>
              <a:gdLst/>
              <a:ahLst/>
              <a:cxnLst/>
              <a:rect l="l" t="t" r="r" b="b"/>
              <a:pathLst>
                <a:path w="4089400" h="5059045">
                  <a:moveTo>
                    <a:pt x="0" y="5058537"/>
                  </a:moveTo>
                  <a:lnTo>
                    <a:pt x="4089273" y="5058537"/>
                  </a:lnTo>
                  <a:lnTo>
                    <a:pt x="4089273" y="0"/>
                  </a:lnTo>
                  <a:lnTo>
                    <a:pt x="0" y="0"/>
                  </a:lnTo>
                  <a:lnTo>
                    <a:pt x="0" y="5058537"/>
                  </a:lnTo>
                  <a:close/>
                </a:path>
              </a:pathLst>
            </a:custGeom>
            <a:ln w="9525">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2362200" y="135612"/>
            <a:ext cx="9956800" cy="511422"/>
          </a:xfrm>
          <a:prstGeom prst="rect">
            <a:avLst/>
          </a:prstGeom>
        </p:spPr>
        <p:txBody>
          <a:bodyPr vert="horz" wrap="square" lIns="0" tIns="12700" rIns="0" bIns="0" rtlCol="0" anchor="ctr">
            <a:spAutoFit/>
          </a:bodyPr>
          <a:lstStyle/>
          <a:p>
            <a:pPr marL="17145">
              <a:spcBef>
                <a:spcPts val="100"/>
              </a:spcBef>
            </a:pPr>
            <a:r>
              <a:rPr lang="en-US" dirty="0"/>
              <a:t>GST</a:t>
            </a:r>
            <a:r>
              <a:rPr spc="-60" dirty="0"/>
              <a:t> </a:t>
            </a:r>
            <a:r>
              <a:rPr lang="en-US" dirty="0"/>
              <a:t>B</a:t>
            </a:r>
            <a:r>
              <a:rPr spc="-10" dirty="0"/>
              <a:t>racket</a:t>
            </a:r>
            <a:r>
              <a:rPr spc="-70" dirty="0"/>
              <a:t> </a:t>
            </a:r>
            <a:r>
              <a:rPr dirty="0"/>
              <a:t>Spherical</a:t>
            </a:r>
            <a:r>
              <a:rPr spc="-45" dirty="0"/>
              <a:t> </a:t>
            </a:r>
            <a:r>
              <a:rPr spc="-10" dirty="0"/>
              <a:t>Joint</a:t>
            </a:r>
            <a:endParaRPr dirty="0"/>
          </a:p>
        </p:txBody>
      </p:sp>
      <p:sp>
        <p:nvSpPr>
          <p:cNvPr id="6" name="object 6"/>
          <p:cNvSpPr txBox="1"/>
          <p:nvPr/>
        </p:nvSpPr>
        <p:spPr>
          <a:xfrm>
            <a:off x="1981200" y="2712720"/>
            <a:ext cx="1385570" cy="308418"/>
          </a:xfrm>
          <a:prstGeom prst="rect">
            <a:avLst/>
          </a:prstGeom>
          <a:ln w="12700">
            <a:solidFill>
              <a:srgbClr val="000000"/>
            </a:solidFill>
          </a:ln>
        </p:spPr>
        <p:txBody>
          <a:bodyPr vert="horz" wrap="square" lIns="0" tIns="31115" rIns="0" bIns="0" rtlCol="0">
            <a:spAutoFit/>
          </a:bodyPr>
          <a:lstStyle/>
          <a:p>
            <a:pPr marL="91440">
              <a:spcBef>
                <a:spcPts val="245"/>
              </a:spcBef>
            </a:pPr>
            <a:r>
              <a:rPr lang="en-US" dirty="0">
                <a:solidFill>
                  <a:srgbClr val="FFC000"/>
                </a:solidFill>
                <a:latin typeface="Calibri"/>
                <a:cs typeface="Calibri"/>
              </a:rPr>
              <a:t>GST</a:t>
            </a:r>
            <a:r>
              <a:rPr spc="-65" dirty="0">
                <a:solidFill>
                  <a:srgbClr val="FFC000"/>
                </a:solidFill>
                <a:latin typeface="Calibri"/>
                <a:cs typeface="Calibri"/>
              </a:rPr>
              <a:t> </a:t>
            </a:r>
            <a:r>
              <a:rPr spc="-10" dirty="0">
                <a:solidFill>
                  <a:srgbClr val="FFC000"/>
                </a:solidFill>
                <a:latin typeface="Calibri"/>
                <a:cs typeface="Calibri"/>
              </a:rPr>
              <a:t>Banana</a:t>
            </a:r>
            <a:endParaRPr dirty="0">
              <a:latin typeface="Calibri"/>
              <a:cs typeface="Calibri"/>
            </a:endParaRPr>
          </a:p>
        </p:txBody>
      </p:sp>
      <p:sp>
        <p:nvSpPr>
          <p:cNvPr id="7" name="object 7"/>
          <p:cNvSpPr/>
          <p:nvPr/>
        </p:nvSpPr>
        <p:spPr>
          <a:xfrm>
            <a:off x="7716011" y="1988821"/>
            <a:ext cx="2443480" cy="368935"/>
          </a:xfrm>
          <a:custGeom>
            <a:avLst/>
            <a:gdLst/>
            <a:ahLst/>
            <a:cxnLst/>
            <a:rect l="l" t="t" r="r" b="b"/>
            <a:pathLst>
              <a:path w="2443479" h="368935">
                <a:moveTo>
                  <a:pt x="2442972" y="0"/>
                </a:moveTo>
                <a:lnTo>
                  <a:pt x="0" y="0"/>
                </a:lnTo>
                <a:lnTo>
                  <a:pt x="0" y="368808"/>
                </a:lnTo>
                <a:lnTo>
                  <a:pt x="2442972" y="368808"/>
                </a:lnTo>
                <a:lnTo>
                  <a:pt x="2442972" y="0"/>
                </a:lnTo>
                <a:close/>
              </a:path>
            </a:pathLst>
          </a:custGeom>
          <a:solidFill>
            <a:srgbClr val="FFFFFF"/>
          </a:solidFill>
        </p:spPr>
        <p:txBody>
          <a:bodyPr wrap="square" lIns="0" tIns="0" rIns="0" bIns="0" rtlCol="0"/>
          <a:lstStyle/>
          <a:p>
            <a:endParaRPr/>
          </a:p>
        </p:txBody>
      </p:sp>
      <p:sp>
        <p:nvSpPr>
          <p:cNvPr id="8" name="object 8"/>
          <p:cNvSpPr txBox="1"/>
          <p:nvPr/>
        </p:nvSpPr>
        <p:spPr>
          <a:xfrm>
            <a:off x="7716012" y="1988821"/>
            <a:ext cx="2430145" cy="308417"/>
          </a:xfrm>
          <a:prstGeom prst="rect">
            <a:avLst/>
          </a:prstGeom>
          <a:ln w="12700">
            <a:solidFill>
              <a:srgbClr val="000000"/>
            </a:solidFill>
          </a:ln>
        </p:spPr>
        <p:txBody>
          <a:bodyPr vert="horz" wrap="square" lIns="0" tIns="31114" rIns="0" bIns="0" rtlCol="0">
            <a:spAutoFit/>
          </a:bodyPr>
          <a:lstStyle/>
          <a:p>
            <a:pPr marL="92710">
              <a:spcBef>
                <a:spcPts val="244"/>
              </a:spcBef>
            </a:pPr>
            <a:r>
              <a:rPr dirty="0">
                <a:solidFill>
                  <a:srgbClr val="FF0000"/>
                </a:solidFill>
                <a:latin typeface="Calibri"/>
                <a:cs typeface="Calibri"/>
              </a:rPr>
              <a:t>Spherical</a:t>
            </a:r>
            <a:r>
              <a:rPr spc="-45" dirty="0">
                <a:solidFill>
                  <a:srgbClr val="FF0000"/>
                </a:solidFill>
                <a:latin typeface="Calibri"/>
                <a:cs typeface="Calibri"/>
              </a:rPr>
              <a:t> </a:t>
            </a:r>
            <a:r>
              <a:rPr dirty="0">
                <a:solidFill>
                  <a:srgbClr val="FF0000"/>
                </a:solidFill>
                <a:latin typeface="Calibri"/>
                <a:cs typeface="Calibri"/>
              </a:rPr>
              <a:t>joint</a:t>
            </a:r>
            <a:r>
              <a:rPr spc="-35" dirty="0">
                <a:solidFill>
                  <a:srgbClr val="FF0000"/>
                </a:solidFill>
                <a:latin typeface="Calibri"/>
                <a:cs typeface="Calibri"/>
              </a:rPr>
              <a:t> </a:t>
            </a:r>
            <a:r>
              <a:rPr spc="-10" dirty="0">
                <a:solidFill>
                  <a:srgbClr val="FF0000"/>
                </a:solidFill>
                <a:latin typeface="Calibri"/>
                <a:cs typeface="Calibri"/>
              </a:rPr>
              <a:t>assembly</a:t>
            </a:r>
            <a:endParaRPr>
              <a:latin typeface="Calibri"/>
              <a:cs typeface="Calibri"/>
            </a:endParaRPr>
          </a:p>
        </p:txBody>
      </p:sp>
      <p:sp>
        <p:nvSpPr>
          <p:cNvPr id="9" name="object 9"/>
          <p:cNvSpPr/>
          <p:nvPr/>
        </p:nvSpPr>
        <p:spPr>
          <a:xfrm>
            <a:off x="7601712" y="5602224"/>
            <a:ext cx="2531745" cy="368935"/>
          </a:xfrm>
          <a:custGeom>
            <a:avLst/>
            <a:gdLst/>
            <a:ahLst/>
            <a:cxnLst/>
            <a:rect l="l" t="t" r="r" b="b"/>
            <a:pathLst>
              <a:path w="2531745" h="368935">
                <a:moveTo>
                  <a:pt x="2531364" y="0"/>
                </a:moveTo>
                <a:lnTo>
                  <a:pt x="0" y="0"/>
                </a:lnTo>
                <a:lnTo>
                  <a:pt x="0" y="368807"/>
                </a:lnTo>
                <a:lnTo>
                  <a:pt x="2531364" y="368807"/>
                </a:lnTo>
                <a:lnTo>
                  <a:pt x="2531364" y="0"/>
                </a:lnTo>
                <a:close/>
              </a:path>
            </a:pathLst>
          </a:custGeom>
          <a:solidFill>
            <a:srgbClr val="FFFFFF"/>
          </a:solidFill>
        </p:spPr>
        <p:txBody>
          <a:bodyPr wrap="square" lIns="0" tIns="0" rIns="0" bIns="0" rtlCol="0"/>
          <a:lstStyle/>
          <a:p>
            <a:endParaRPr/>
          </a:p>
        </p:txBody>
      </p:sp>
      <p:sp>
        <p:nvSpPr>
          <p:cNvPr id="10" name="object 10"/>
          <p:cNvSpPr txBox="1"/>
          <p:nvPr/>
        </p:nvSpPr>
        <p:spPr>
          <a:xfrm>
            <a:off x="7601712" y="5602224"/>
            <a:ext cx="2544445" cy="309059"/>
          </a:xfrm>
          <a:prstGeom prst="rect">
            <a:avLst/>
          </a:prstGeom>
          <a:ln w="12700">
            <a:solidFill>
              <a:srgbClr val="000000"/>
            </a:solidFill>
          </a:ln>
        </p:spPr>
        <p:txBody>
          <a:bodyPr vert="horz" wrap="square" lIns="0" tIns="31750" rIns="0" bIns="0" rtlCol="0">
            <a:spAutoFit/>
          </a:bodyPr>
          <a:lstStyle/>
          <a:p>
            <a:pPr marL="91440">
              <a:spcBef>
                <a:spcPts val="250"/>
              </a:spcBef>
            </a:pPr>
            <a:r>
              <a:rPr spc="-10" dirty="0">
                <a:solidFill>
                  <a:srgbClr val="6FAC46"/>
                </a:solidFill>
                <a:latin typeface="Calibri"/>
                <a:cs typeface="Calibri"/>
              </a:rPr>
              <a:t>Bracket</a:t>
            </a:r>
            <a:r>
              <a:rPr spc="-80" dirty="0">
                <a:solidFill>
                  <a:srgbClr val="6FAC46"/>
                </a:solidFill>
                <a:latin typeface="Calibri"/>
                <a:cs typeface="Calibri"/>
              </a:rPr>
              <a:t> </a:t>
            </a:r>
            <a:r>
              <a:rPr dirty="0">
                <a:solidFill>
                  <a:srgbClr val="6FAC46"/>
                </a:solidFill>
                <a:latin typeface="Calibri"/>
                <a:cs typeface="Calibri"/>
              </a:rPr>
              <a:t>Connection</a:t>
            </a:r>
            <a:r>
              <a:rPr spc="-60" dirty="0">
                <a:solidFill>
                  <a:srgbClr val="6FAC46"/>
                </a:solidFill>
                <a:latin typeface="Calibri"/>
                <a:cs typeface="Calibri"/>
              </a:rPr>
              <a:t> </a:t>
            </a:r>
            <a:r>
              <a:rPr spc="-20" dirty="0">
                <a:solidFill>
                  <a:srgbClr val="6FAC46"/>
                </a:solidFill>
                <a:latin typeface="Calibri"/>
                <a:cs typeface="Calibri"/>
              </a:rPr>
              <a:t>Plate</a:t>
            </a:r>
            <a:endParaRPr>
              <a:latin typeface="Calibri"/>
              <a:cs typeface="Calibri"/>
            </a:endParaRPr>
          </a:p>
        </p:txBody>
      </p:sp>
      <p:sp>
        <p:nvSpPr>
          <p:cNvPr id="11" name="object 11"/>
          <p:cNvSpPr/>
          <p:nvPr/>
        </p:nvSpPr>
        <p:spPr>
          <a:xfrm>
            <a:off x="3365247" y="2167255"/>
            <a:ext cx="5507355" cy="3439795"/>
          </a:xfrm>
          <a:custGeom>
            <a:avLst/>
            <a:gdLst/>
            <a:ahLst/>
            <a:cxnLst/>
            <a:rect l="l" t="t" r="r" b="b"/>
            <a:pathLst>
              <a:path w="5507355" h="3439795">
                <a:moveTo>
                  <a:pt x="1400429" y="1028827"/>
                </a:moveTo>
                <a:lnTo>
                  <a:pt x="1391526" y="1021715"/>
                </a:lnTo>
                <a:lnTo>
                  <a:pt x="1333881" y="975614"/>
                </a:lnTo>
                <a:lnTo>
                  <a:pt x="1327188" y="1006754"/>
                </a:lnTo>
                <a:lnTo>
                  <a:pt x="2540" y="723646"/>
                </a:lnTo>
                <a:lnTo>
                  <a:pt x="0" y="736092"/>
                </a:lnTo>
                <a:lnTo>
                  <a:pt x="1324546" y="1019073"/>
                </a:lnTo>
                <a:lnTo>
                  <a:pt x="1317879" y="1050163"/>
                </a:lnTo>
                <a:lnTo>
                  <a:pt x="1400429" y="1028827"/>
                </a:lnTo>
                <a:close/>
              </a:path>
              <a:path w="5507355" h="3439795">
                <a:moveTo>
                  <a:pt x="4353433" y="11938"/>
                </a:moveTo>
                <a:lnTo>
                  <a:pt x="4348848" y="0"/>
                </a:lnTo>
                <a:lnTo>
                  <a:pt x="3933533" y="157708"/>
                </a:lnTo>
                <a:lnTo>
                  <a:pt x="3922268" y="128016"/>
                </a:lnTo>
                <a:lnTo>
                  <a:pt x="3864610" y="190627"/>
                </a:lnTo>
                <a:lnTo>
                  <a:pt x="3949319" y="199263"/>
                </a:lnTo>
                <a:lnTo>
                  <a:pt x="3939717" y="173990"/>
                </a:lnTo>
                <a:lnTo>
                  <a:pt x="3938016" y="169519"/>
                </a:lnTo>
                <a:lnTo>
                  <a:pt x="4353433" y="11938"/>
                </a:lnTo>
                <a:close/>
              </a:path>
              <a:path w="5507355" h="3439795">
                <a:moveTo>
                  <a:pt x="5506974" y="3430435"/>
                </a:moveTo>
                <a:lnTo>
                  <a:pt x="4753965" y="2691333"/>
                </a:lnTo>
                <a:lnTo>
                  <a:pt x="4762627" y="2682494"/>
                </a:lnTo>
                <a:lnTo>
                  <a:pt x="4776216" y="2668651"/>
                </a:lnTo>
                <a:lnTo>
                  <a:pt x="4695190" y="2642489"/>
                </a:lnTo>
                <a:lnTo>
                  <a:pt x="4722876" y="2723007"/>
                </a:lnTo>
                <a:lnTo>
                  <a:pt x="4745088" y="2700363"/>
                </a:lnTo>
                <a:lnTo>
                  <a:pt x="5498084" y="3439503"/>
                </a:lnTo>
                <a:lnTo>
                  <a:pt x="5506974" y="3430435"/>
                </a:lnTo>
                <a:close/>
              </a:path>
            </a:pathLst>
          </a:custGeom>
          <a:solidFill>
            <a:srgbClr val="FF0000"/>
          </a:solidFill>
        </p:spPr>
        <p:txBody>
          <a:bodyPr wrap="square" lIns="0" tIns="0" rIns="0" bIns="0" rtlCol="0"/>
          <a:lstStyle/>
          <a:p>
            <a:endParaRPr/>
          </a:p>
        </p:txBody>
      </p:sp>
      <p:sp>
        <p:nvSpPr>
          <p:cNvPr id="12" name="object 12"/>
          <p:cNvSpPr txBox="1"/>
          <p:nvPr/>
        </p:nvSpPr>
        <p:spPr>
          <a:xfrm>
            <a:off x="5032248" y="1248155"/>
            <a:ext cx="1767839" cy="308418"/>
          </a:xfrm>
          <a:prstGeom prst="rect">
            <a:avLst/>
          </a:prstGeom>
          <a:solidFill>
            <a:srgbClr val="FFFFFF"/>
          </a:solidFill>
          <a:ln w="12700">
            <a:solidFill>
              <a:srgbClr val="000000"/>
            </a:solidFill>
          </a:ln>
        </p:spPr>
        <p:txBody>
          <a:bodyPr vert="horz" wrap="square" lIns="0" tIns="31115" rIns="0" bIns="0" rtlCol="0">
            <a:spAutoFit/>
          </a:bodyPr>
          <a:lstStyle/>
          <a:p>
            <a:pPr marL="91440">
              <a:spcBef>
                <a:spcPts val="245"/>
              </a:spcBef>
            </a:pPr>
            <a:r>
              <a:rPr dirty="0">
                <a:latin typeface="Calibri"/>
                <a:cs typeface="Calibri"/>
              </a:rPr>
              <a:t>Work</a:t>
            </a:r>
            <a:r>
              <a:rPr spc="-60" dirty="0">
                <a:latin typeface="Calibri"/>
                <a:cs typeface="Calibri"/>
              </a:rPr>
              <a:t> </a:t>
            </a:r>
            <a:r>
              <a:rPr dirty="0">
                <a:latin typeface="Calibri"/>
                <a:cs typeface="Calibri"/>
              </a:rPr>
              <a:t>in</a:t>
            </a:r>
            <a:r>
              <a:rPr spc="-45" dirty="0">
                <a:latin typeface="Calibri"/>
                <a:cs typeface="Calibri"/>
              </a:rPr>
              <a:t> </a:t>
            </a:r>
            <a:r>
              <a:rPr spc="-10" dirty="0">
                <a:latin typeface="Calibri"/>
                <a:cs typeface="Calibri"/>
              </a:rPr>
              <a:t>progress</a:t>
            </a:r>
            <a:endParaRPr>
              <a:latin typeface="Calibri"/>
              <a:cs typeface="Calibri"/>
            </a:endParaRPr>
          </a:p>
        </p:txBody>
      </p:sp>
    </p:spTree>
    <p:extLst>
      <p:ext uri="{BB962C8B-B14F-4D97-AF65-F5344CB8AC3E}">
        <p14:creationId xmlns:p14="http://schemas.microsoft.com/office/powerpoint/2010/main" val="41133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76E02-0022-AB02-D16D-52C09BA9F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4521B-172E-C369-6E99-977D35ADCC0E}"/>
              </a:ext>
            </a:extLst>
          </p:cNvPr>
          <p:cNvSpPr>
            <a:spLocks noGrp="1"/>
          </p:cNvSpPr>
          <p:nvPr>
            <p:ph type="title"/>
          </p:nvPr>
        </p:nvSpPr>
        <p:spPr/>
        <p:txBody>
          <a:bodyPr>
            <a:normAutofit fontScale="90000"/>
          </a:bodyPr>
          <a:lstStyle/>
          <a:p>
            <a:r>
              <a:rPr lang="en-US" dirty="0"/>
              <a:t>Introduction to Support Structure</a:t>
            </a:r>
          </a:p>
        </p:txBody>
      </p:sp>
      <p:sp>
        <p:nvSpPr>
          <p:cNvPr id="3" name="Text Placeholder 2">
            <a:extLst>
              <a:ext uri="{FF2B5EF4-FFF2-40B4-BE49-F238E27FC236}">
                <a16:creationId xmlns:a16="http://schemas.microsoft.com/office/drawing/2014/main" id="{F80C3E48-7C1F-2874-FA93-874BBF7D8E2C}"/>
              </a:ext>
            </a:extLst>
          </p:cNvPr>
          <p:cNvSpPr>
            <a:spLocks noGrp="1"/>
          </p:cNvSpPr>
          <p:nvPr>
            <p:ph type="body" sz="quarter" idx="10"/>
          </p:nvPr>
        </p:nvSpPr>
        <p:spPr>
          <a:xfrm>
            <a:off x="461963" y="930274"/>
            <a:ext cx="5423022" cy="5212080"/>
          </a:xfrm>
        </p:spPr>
        <p:txBody>
          <a:bodyPr/>
          <a:lstStyle/>
          <a:p>
            <a:r>
              <a:rPr lang="en-US" dirty="0"/>
              <a:t>Global Support Tube (</a:t>
            </a:r>
            <a:r>
              <a:rPr lang="en-US" b="1" dirty="0"/>
              <a:t>GST</a:t>
            </a:r>
            <a:r>
              <a:rPr lang="en-US" dirty="0"/>
              <a:t>) supports all inner detectors: DIRC, MPGD, TOF, Silicon, EEEMCAL, </a:t>
            </a:r>
            <a:r>
              <a:rPr lang="en-US" dirty="0" err="1"/>
              <a:t>pfRICH</a:t>
            </a:r>
            <a:endParaRPr lang="en-US" dirty="0"/>
          </a:p>
          <a:p>
            <a:r>
              <a:rPr lang="en-US" dirty="0"/>
              <a:t>Time-of-Flight (TOF) aka AC-LGAD</a:t>
            </a:r>
          </a:p>
          <a:p>
            <a:pPr lvl="1"/>
            <a:r>
              <a:rPr lang="en-US" dirty="0"/>
              <a:t>Detectors and services supported by Global Support Tube (</a:t>
            </a:r>
            <a:r>
              <a:rPr lang="en-US" b="1" dirty="0"/>
              <a:t>GST</a:t>
            </a:r>
            <a:r>
              <a:rPr lang="en-US" dirty="0"/>
              <a:t>)</a:t>
            </a:r>
          </a:p>
        </p:txBody>
      </p:sp>
      <p:pic>
        <p:nvPicPr>
          <p:cNvPr id="6" name="Picture 5" descr="A computer generated image of a train&#10;&#10;AI-generated content may be incorrect.">
            <a:extLst>
              <a:ext uri="{FF2B5EF4-FFF2-40B4-BE49-F238E27FC236}">
                <a16:creationId xmlns:a16="http://schemas.microsoft.com/office/drawing/2014/main" id="{EF9E4662-54E7-6434-54F7-385A06DA3EC5}"/>
              </a:ext>
            </a:extLst>
          </p:cNvPr>
          <p:cNvPicPr>
            <a:picLocks noChangeAspect="1"/>
          </p:cNvPicPr>
          <p:nvPr/>
        </p:nvPicPr>
        <p:blipFill>
          <a:blip r:embed="rId2"/>
          <a:srcRect l="12455" t="29960" r="11925" b="22234"/>
          <a:stretch>
            <a:fillRect/>
          </a:stretch>
        </p:blipFill>
        <p:spPr>
          <a:xfrm>
            <a:off x="369757" y="3429000"/>
            <a:ext cx="5937260" cy="2193724"/>
          </a:xfrm>
          <a:prstGeom prst="rect">
            <a:avLst/>
          </a:prstGeom>
        </p:spPr>
      </p:pic>
      <p:sp>
        <p:nvSpPr>
          <p:cNvPr id="32" name="TextBox 31">
            <a:extLst>
              <a:ext uri="{FF2B5EF4-FFF2-40B4-BE49-F238E27FC236}">
                <a16:creationId xmlns:a16="http://schemas.microsoft.com/office/drawing/2014/main" id="{A6A1EA09-42C4-C22D-CB36-7636C339E689}"/>
              </a:ext>
            </a:extLst>
          </p:cNvPr>
          <p:cNvSpPr txBox="1"/>
          <p:nvPr/>
        </p:nvSpPr>
        <p:spPr>
          <a:xfrm>
            <a:off x="797529" y="5599600"/>
            <a:ext cx="2558264" cy="276999"/>
          </a:xfrm>
          <a:prstGeom prst="rect">
            <a:avLst/>
          </a:prstGeom>
          <a:noFill/>
        </p:spPr>
        <p:txBody>
          <a:bodyPr wrap="none" rtlCol="0">
            <a:spAutoFit/>
          </a:bodyPr>
          <a:lstStyle/>
          <a:p>
            <a:r>
              <a:rPr lang="en-US" sz="1200"/>
              <a:t>Images from Roland Wimmer, BNL</a:t>
            </a:r>
          </a:p>
        </p:txBody>
      </p:sp>
      <p:cxnSp>
        <p:nvCxnSpPr>
          <p:cNvPr id="43" name="Straight Connector 42">
            <a:extLst>
              <a:ext uri="{FF2B5EF4-FFF2-40B4-BE49-F238E27FC236}">
                <a16:creationId xmlns:a16="http://schemas.microsoft.com/office/drawing/2014/main" id="{F6EFDE73-1DE3-220C-E0EE-040F8A913F57}"/>
              </a:ext>
            </a:extLst>
          </p:cNvPr>
          <p:cNvCxnSpPr>
            <a:cxnSpLocks/>
          </p:cNvCxnSpPr>
          <p:nvPr/>
        </p:nvCxnSpPr>
        <p:spPr>
          <a:xfrm flipH="1">
            <a:off x="612648" y="2978658"/>
            <a:ext cx="6345936" cy="546817"/>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DBA5F69-0623-0A5A-53B0-BF75669792ED}"/>
              </a:ext>
            </a:extLst>
          </p:cNvPr>
          <p:cNvGrpSpPr/>
          <p:nvPr/>
        </p:nvGrpSpPr>
        <p:grpSpPr>
          <a:xfrm>
            <a:off x="5541264" y="899454"/>
            <a:ext cx="6650736" cy="5252043"/>
            <a:chOff x="5541264" y="899454"/>
            <a:chExt cx="6650736" cy="5252043"/>
          </a:xfrm>
        </p:grpSpPr>
        <p:pic>
          <p:nvPicPr>
            <p:cNvPr id="29" name="Picture 28" descr="A computer generated image of a machine&#10;&#10;AI-generated content may be incorrect.">
              <a:extLst>
                <a:ext uri="{FF2B5EF4-FFF2-40B4-BE49-F238E27FC236}">
                  <a16:creationId xmlns:a16="http://schemas.microsoft.com/office/drawing/2014/main" id="{683783A8-A977-7AE8-E41D-E9E9884CEBF9}"/>
                </a:ext>
              </a:extLst>
            </p:cNvPr>
            <p:cNvPicPr>
              <a:picLocks noChangeAspect="1"/>
            </p:cNvPicPr>
            <p:nvPr/>
          </p:nvPicPr>
          <p:blipFill>
            <a:blip r:embed="rId3"/>
            <a:stretch>
              <a:fillRect/>
            </a:stretch>
          </p:blipFill>
          <p:spPr>
            <a:xfrm>
              <a:off x="5541264" y="899454"/>
              <a:ext cx="6650736" cy="5252043"/>
            </a:xfrm>
            <a:prstGeom prst="rect">
              <a:avLst/>
            </a:prstGeom>
          </p:spPr>
        </p:pic>
        <p:cxnSp>
          <p:nvCxnSpPr>
            <p:cNvPr id="34" name="Straight Arrow Connector 33">
              <a:extLst>
                <a:ext uri="{FF2B5EF4-FFF2-40B4-BE49-F238E27FC236}">
                  <a16:creationId xmlns:a16="http://schemas.microsoft.com/office/drawing/2014/main" id="{9194AC22-91A8-E748-47E1-EFEE4BD41A6E}"/>
                </a:ext>
              </a:extLst>
            </p:cNvPr>
            <p:cNvCxnSpPr>
              <a:cxnSpLocks/>
            </p:cNvCxnSpPr>
            <p:nvPr/>
          </p:nvCxnSpPr>
          <p:spPr>
            <a:xfrm>
              <a:off x="9473184" y="3235976"/>
              <a:ext cx="0" cy="270762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36BD40A-8EAE-641A-83AF-DBFB009FA904}"/>
                </a:ext>
              </a:extLst>
            </p:cNvPr>
            <p:cNvCxnSpPr>
              <a:cxnSpLocks/>
            </p:cNvCxnSpPr>
            <p:nvPr/>
          </p:nvCxnSpPr>
          <p:spPr>
            <a:xfrm>
              <a:off x="6757416" y="1403976"/>
              <a:ext cx="2916936" cy="167335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BE43FAB-F9AD-41CB-95E1-B3840020D7B1}"/>
                </a:ext>
              </a:extLst>
            </p:cNvPr>
            <p:cNvSpPr txBox="1"/>
            <p:nvPr/>
          </p:nvSpPr>
          <p:spPr>
            <a:xfrm>
              <a:off x="9408365" y="3986784"/>
              <a:ext cx="755930" cy="369332"/>
            </a:xfrm>
            <a:prstGeom prst="rect">
              <a:avLst/>
            </a:prstGeom>
            <a:noFill/>
          </p:spPr>
          <p:txBody>
            <a:bodyPr wrap="square">
              <a:spAutoFit/>
            </a:bodyPr>
            <a:lstStyle/>
            <a:p>
              <a:r>
                <a:rPr lang="en-US">
                  <a:solidFill>
                    <a:srgbClr val="FF0000"/>
                  </a:solidFill>
                </a:rPr>
                <a:t>6.5m</a:t>
              </a:r>
            </a:p>
          </p:txBody>
        </p:sp>
        <p:sp>
          <p:nvSpPr>
            <p:cNvPr id="41" name="TextBox 40">
              <a:extLst>
                <a:ext uri="{FF2B5EF4-FFF2-40B4-BE49-F238E27FC236}">
                  <a16:creationId xmlns:a16="http://schemas.microsoft.com/office/drawing/2014/main" id="{FFEB4BD1-3AE2-C77F-B067-E8540944B2DD}"/>
                </a:ext>
              </a:extLst>
            </p:cNvPr>
            <p:cNvSpPr txBox="1"/>
            <p:nvPr/>
          </p:nvSpPr>
          <p:spPr>
            <a:xfrm>
              <a:off x="8282562" y="2055986"/>
              <a:ext cx="755930" cy="369332"/>
            </a:xfrm>
            <a:prstGeom prst="rect">
              <a:avLst/>
            </a:prstGeom>
            <a:noFill/>
          </p:spPr>
          <p:txBody>
            <a:bodyPr wrap="square">
              <a:spAutoFit/>
            </a:bodyPr>
            <a:lstStyle/>
            <a:p>
              <a:r>
                <a:rPr lang="en-US">
                  <a:solidFill>
                    <a:srgbClr val="FF0000"/>
                  </a:solidFill>
                </a:rPr>
                <a:t>9.5m</a:t>
              </a:r>
            </a:p>
          </p:txBody>
        </p:sp>
        <p:cxnSp>
          <p:nvCxnSpPr>
            <p:cNvPr id="44" name="Straight Connector 43">
              <a:extLst>
                <a:ext uri="{FF2B5EF4-FFF2-40B4-BE49-F238E27FC236}">
                  <a16:creationId xmlns:a16="http://schemas.microsoft.com/office/drawing/2014/main" id="{5C9C0528-BAA3-A66E-B659-A9542E98E334}"/>
                </a:ext>
              </a:extLst>
            </p:cNvPr>
            <p:cNvCxnSpPr>
              <a:cxnSpLocks/>
            </p:cNvCxnSpPr>
            <p:nvPr/>
          </p:nvCxnSpPr>
          <p:spPr>
            <a:xfrm flipH="1">
              <a:off x="6286095" y="3994928"/>
              <a:ext cx="2309650" cy="1627796"/>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63912F7B-708E-A43D-45F6-8646462455A4}"/>
              </a:ext>
            </a:extLst>
          </p:cNvPr>
          <p:cNvSpPr txBox="1"/>
          <p:nvPr/>
        </p:nvSpPr>
        <p:spPr>
          <a:xfrm>
            <a:off x="4528501" y="5782165"/>
            <a:ext cx="755930" cy="369332"/>
          </a:xfrm>
          <a:prstGeom prst="rect">
            <a:avLst/>
          </a:prstGeom>
          <a:noFill/>
        </p:spPr>
        <p:txBody>
          <a:bodyPr wrap="square">
            <a:spAutoFit/>
          </a:bodyPr>
          <a:lstStyle/>
          <a:p>
            <a:r>
              <a:rPr lang="en-US" dirty="0">
                <a:solidFill>
                  <a:srgbClr val="FF0000"/>
                </a:solidFill>
              </a:rPr>
              <a:t>TOF</a:t>
            </a:r>
          </a:p>
        </p:txBody>
      </p:sp>
      <p:sp>
        <p:nvSpPr>
          <p:cNvPr id="49" name="TextBox 48">
            <a:extLst>
              <a:ext uri="{FF2B5EF4-FFF2-40B4-BE49-F238E27FC236}">
                <a16:creationId xmlns:a16="http://schemas.microsoft.com/office/drawing/2014/main" id="{5EBB54F3-E4B2-37AA-ECCD-7C387A167A08}"/>
              </a:ext>
            </a:extLst>
          </p:cNvPr>
          <p:cNvSpPr txBox="1"/>
          <p:nvPr/>
        </p:nvSpPr>
        <p:spPr>
          <a:xfrm>
            <a:off x="3439912" y="5782165"/>
            <a:ext cx="2055505" cy="369332"/>
          </a:xfrm>
          <a:prstGeom prst="rect">
            <a:avLst/>
          </a:prstGeom>
          <a:noFill/>
        </p:spPr>
        <p:txBody>
          <a:bodyPr wrap="square">
            <a:spAutoFit/>
          </a:bodyPr>
          <a:lstStyle/>
          <a:p>
            <a:r>
              <a:rPr lang="en-US" dirty="0">
                <a:solidFill>
                  <a:srgbClr val="FF0000"/>
                </a:solidFill>
              </a:rPr>
              <a:t>GST</a:t>
            </a:r>
          </a:p>
        </p:txBody>
      </p:sp>
      <p:cxnSp>
        <p:nvCxnSpPr>
          <p:cNvPr id="51" name="Straight Arrow Connector 50">
            <a:extLst>
              <a:ext uri="{FF2B5EF4-FFF2-40B4-BE49-F238E27FC236}">
                <a16:creationId xmlns:a16="http://schemas.microsoft.com/office/drawing/2014/main" id="{BBFE99EF-0A32-572A-421E-FF9C4A8BC850}"/>
              </a:ext>
            </a:extLst>
          </p:cNvPr>
          <p:cNvCxnSpPr>
            <a:cxnSpLocks/>
            <a:stCxn id="49" idx="1"/>
          </p:cNvCxnSpPr>
          <p:nvPr/>
        </p:nvCxnSpPr>
        <p:spPr>
          <a:xfrm flipV="1">
            <a:off x="3439912" y="5504982"/>
            <a:ext cx="157839" cy="4618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8D97EAD-B8CB-EB02-C6D8-5AC9BAF1A8B1}"/>
              </a:ext>
            </a:extLst>
          </p:cNvPr>
          <p:cNvCxnSpPr>
            <a:cxnSpLocks/>
            <a:stCxn id="48" idx="0"/>
          </p:cNvCxnSpPr>
          <p:nvPr/>
        </p:nvCxnSpPr>
        <p:spPr>
          <a:xfrm flipH="1" flipV="1">
            <a:off x="4528501" y="5335081"/>
            <a:ext cx="377965" cy="447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BE4F646-2F4C-734D-8E26-729A16EE327B}"/>
              </a:ext>
            </a:extLst>
          </p:cNvPr>
          <p:cNvCxnSpPr>
            <a:cxnSpLocks/>
          </p:cNvCxnSpPr>
          <p:nvPr/>
        </p:nvCxnSpPr>
        <p:spPr>
          <a:xfrm flipV="1">
            <a:off x="4889697" y="5159289"/>
            <a:ext cx="744831" cy="613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3">
            <a:extLst>
              <a:ext uri="{FF2B5EF4-FFF2-40B4-BE49-F238E27FC236}">
                <a16:creationId xmlns:a16="http://schemas.microsoft.com/office/drawing/2014/main" id="{A117257A-E9CD-AB43-B9F9-A0F5797087AA}"/>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a:t>
            </a:r>
          </a:p>
        </p:txBody>
      </p:sp>
    </p:spTree>
    <p:extLst>
      <p:ext uri="{BB962C8B-B14F-4D97-AF65-F5344CB8AC3E}">
        <p14:creationId xmlns:p14="http://schemas.microsoft.com/office/powerpoint/2010/main" val="1516132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62438" y="1451493"/>
            <a:ext cx="3614235" cy="4448197"/>
          </a:xfrm>
          <a:prstGeom prst="rect">
            <a:avLst/>
          </a:prstGeom>
        </p:spPr>
      </p:pic>
      <p:sp>
        <p:nvSpPr>
          <p:cNvPr id="3" name="object 3"/>
          <p:cNvSpPr txBox="1">
            <a:spLocks noGrp="1"/>
          </p:cNvSpPr>
          <p:nvPr>
            <p:ph type="title"/>
          </p:nvPr>
        </p:nvSpPr>
        <p:spPr>
          <a:xfrm>
            <a:off x="2362200" y="52514"/>
            <a:ext cx="9956800" cy="677621"/>
          </a:xfrm>
          <a:prstGeom prst="rect">
            <a:avLst/>
          </a:prstGeom>
        </p:spPr>
        <p:txBody>
          <a:bodyPr vert="horz" wrap="square" lIns="0" tIns="122428" rIns="0" bIns="0" rtlCol="0" anchor="ctr">
            <a:spAutoFit/>
          </a:bodyPr>
          <a:lstStyle/>
          <a:p>
            <a:pPr marL="2329815">
              <a:spcBef>
                <a:spcPts val="100"/>
              </a:spcBef>
            </a:pPr>
            <a:r>
              <a:rPr dirty="0"/>
              <a:t>BTST</a:t>
            </a:r>
            <a:r>
              <a:rPr spc="-135" dirty="0"/>
              <a:t> </a:t>
            </a:r>
            <a:r>
              <a:rPr spc="-10" dirty="0"/>
              <a:t>Banana</a:t>
            </a:r>
          </a:p>
        </p:txBody>
      </p:sp>
      <p:sp>
        <p:nvSpPr>
          <p:cNvPr id="4" name="object 4"/>
          <p:cNvSpPr txBox="1"/>
          <p:nvPr/>
        </p:nvSpPr>
        <p:spPr>
          <a:xfrm>
            <a:off x="7101841" y="935736"/>
            <a:ext cx="1015365" cy="221856"/>
          </a:xfrm>
          <a:prstGeom prst="rect">
            <a:avLst/>
          </a:prstGeom>
          <a:ln w="12700">
            <a:solidFill>
              <a:srgbClr val="000000"/>
            </a:solidFill>
          </a:ln>
        </p:spPr>
        <p:txBody>
          <a:bodyPr vert="horz" wrap="square" lIns="0" tIns="36830" rIns="0" bIns="0" rtlCol="0">
            <a:spAutoFit/>
          </a:bodyPr>
          <a:lstStyle/>
          <a:p>
            <a:pPr marL="92075">
              <a:spcBef>
                <a:spcPts val="290"/>
              </a:spcBef>
            </a:pPr>
            <a:r>
              <a:rPr sz="1200" dirty="0">
                <a:latin typeface="Calibri"/>
                <a:cs typeface="Calibri"/>
              </a:rPr>
              <a:t>M16</a:t>
            </a:r>
            <a:r>
              <a:rPr sz="1200" spc="-15" dirty="0">
                <a:latin typeface="Calibri"/>
                <a:cs typeface="Calibri"/>
              </a:rPr>
              <a:t> </a:t>
            </a:r>
            <a:r>
              <a:rPr sz="1200" dirty="0">
                <a:latin typeface="Calibri"/>
                <a:cs typeface="Calibri"/>
              </a:rPr>
              <a:t>x </a:t>
            </a:r>
            <a:r>
              <a:rPr sz="1200" spc="-20" dirty="0">
                <a:latin typeface="Calibri"/>
                <a:cs typeface="Calibri"/>
              </a:rPr>
              <a:t>80mm</a:t>
            </a:r>
            <a:endParaRPr sz="1200">
              <a:latin typeface="Calibri"/>
              <a:cs typeface="Calibri"/>
            </a:endParaRPr>
          </a:p>
        </p:txBody>
      </p:sp>
      <p:sp>
        <p:nvSpPr>
          <p:cNvPr id="5" name="object 5"/>
          <p:cNvSpPr txBox="1"/>
          <p:nvPr/>
        </p:nvSpPr>
        <p:spPr>
          <a:xfrm>
            <a:off x="7325867" y="1805940"/>
            <a:ext cx="2026920" cy="222497"/>
          </a:xfrm>
          <a:prstGeom prst="rect">
            <a:avLst/>
          </a:prstGeom>
          <a:ln w="12700">
            <a:solidFill>
              <a:srgbClr val="000000"/>
            </a:solidFill>
          </a:ln>
        </p:spPr>
        <p:txBody>
          <a:bodyPr vert="horz" wrap="square" lIns="0" tIns="37465" rIns="0" bIns="0" rtlCol="0">
            <a:spAutoFit/>
          </a:bodyPr>
          <a:lstStyle/>
          <a:p>
            <a:pPr marL="92075">
              <a:spcBef>
                <a:spcPts val="295"/>
              </a:spcBef>
            </a:pPr>
            <a:r>
              <a:rPr sz="1200" dirty="0">
                <a:latin typeface="Calibri"/>
                <a:cs typeface="Calibri"/>
              </a:rPr>
              <a:t>OD15mm</a:t>
            </a:r>
            <a:r>
              <a:rPr sz="1200" spc="-15" dirty="0">
                <a:latin typeface="Calibri"/>
                <a:cs typeface="Calibri"/>
              </a:rPr>
              <a:t> </a:t>
            </a:r>
            <a:r>
              <a:rPr sz="1200" dirty="0">
                <a:latin typeface="Calibri"/>
                <a:cs typeface="Calibri"/>
              </a:rPr>
              <a:t>x</a:t>
            </a:r>
            <a:r>
              <a:rPr sz="1200" spc="-25" dirty="0">
                <a:latin typeface="Calibri"/>
                <a:cs typeface="Calibri"/>
              </a:rPr>
              <a:t> </a:t>
            </a:r>
            <a:r>
              <a:rPr sz="1200" dirty="0">
                <a:latin typeface="Calibri"/>
                <a:cs typeface="Calibri"/>
              </a:rPr>
              <a:t>100mm</a:t>
            </a:r>
            <a:r>
              <a:rPr sz="1200" spc="-15" dirty="0">
                <a:latin typeface="Calibri"/>
                <a:cs typeface="Calibri"/>
              </a:rPr>
              <a:t> </a:t>
            </a:r>
            <a:r>
              <a:rPr sz="1200" dirty="0">
                <a:latin typeface="Calibri"/>
                <a:cs typeface="Calibri"/>
              </a:rPr>
              <a:t>Shear</a:t>
            </a:r>
            <a:r>
              <a:rPr sz="1200" spc="-40" dirty="0">
                <a:latin typeface="Calibri"/>
                <a:cs typeface="Calibri"/>
              </a:rPr>
              <a:t> </a:t>
            </a:r>
            <a:r>
              <a:rPr sz="1200" spc="-25" dirty="0">
                <a:latin typeface="Calibri"/>
                <a:cs typeface="Calibri"/>
              </a:rPr>
              <a:t>Pin</a:t>
            </a:r>
            <a:endParaRPr sz="1200">
              <a:latin typeface="Calibri"/>
              <a:cs typeface="Calibri"/>
            </a:endParaRPr>
          </a:p>
        </p:txBody>
      </p:sp>
      <p:sp>
        <p:nvSpPr>
          <p:cNvPr id="6" name="object 6"/>
          <p:cNvSpPr/>
          <p:nvPr/>
        </p:nvSpPr>
        <p:spPr>
          <a:xfrm>
            <a:off x="6071616" y="2552701"/>
            <a:ext cx="702945" cy="276225"/>
          </a:xfrm>
          <a:custGeom>
            <a:avLst/>
            <a:gdLst/>
            <a:ahLst/>
            <a:cxnLst/>
            <a:rect l="l" t="t" r="r" b="b"/>
            <a:pathLst>
              <a:path w="702945" h="276225">
                <a:moveTo>
                  <a:pt x="0" y="275844"/>
                </a:moveTo>
                <a:lnTo>
                  <a:pt x="702563" y="275844"/>
                </a:lnTo>
                <a:lnTo>
                  <a:pt x="702563" y="0"/>
                </a:lnTo>
                <a:lnTo>
                  <a:pt x="0" y="0"/>
                </a:lnTo>
                <a:lnTo>
                  <a:pt x="0" y="275844"/>
                </a:lnTo>
                <a:close/>
              </a:path>
            </a:pathLst>
          </a:custGeom>
          <a:ln w="12700">
            <a:solidFill>
              <a:srgbClr val="000000"/>
            </a:solidFill>
          </a:ln>
        </p:spPr>
        <p:txBody>
          <a:bodyPr wrap="square" lIns="0" tIns="0" rIns="0" bIns="0" rtlCol="0"/>
          <a:lstStyle/>
          <a:p>
            <a:endParaRPr/>
          </a:p>
        </p:txBody>
      </p:sp>
      <p:sp>
        <p:nvSpPr>
          <p:cNvPr id="7" name="object 7"/>
          <p:cNvSpPr txBox="1"/>
          <p:nvPr/>
        </p:nvSpPr>
        <p:spPr>
          <a:xfrm>
            <a:off x="6151246" y="2576576"/>
            <a:ext cx="539115" cy="197490"/>
          </a:xfrm>
          <a:prstGeom prst="rect">
            <a:avLst/>
          </a:prstGeom>
        </p:spPr>
        <p:txBody>
          <a:bodyPr vert="horz" wrap="square" lIns="0" tIns="12700" rIns="0" bIns="0" rtlCol="0">
            <a:spAutoFit/>
          </a:bodyPr>
          <a:lstStyle/>
          <a:p>
            <a:pPr marL="12700">
              <a:spcBef>
                <a:spcPts val="100"/>
              </a:spcBef>
            </a:pPr>
            <a:r>
              <a:rPr sz="1200" dirty="0">
                <a:latin typeface="Calibri"/>
                <a:cs typeface="Calibri"/>
              </a:rPr>
              <a:t>Z</a:t>
            </a:r>
            <a:r>
              <a:rPr sz="1200" spc="-5" dirty="0">
                <a:latin typeface="Calibri"/>
                <a:cs typeface="Calibri"/>
              </a:rPr>
              <a:t> </a:t>
            </a:r>
            <a:r>
              <a:rPr sz="1200" spc="-10" dirty="0">
                <a:latin typeface="Calibri"/>
                <a:cs typeface="Calibri"/>
              </a:rPr>
              <a:t>spacer</a:t>
            </a:r>
            <a:endParaRPr sz="1200">
              <a:latin typeface="Calibri"/>
              <a:cs typeface="Calibri"/>
            </a:endParaRPr>
          </a:p>
        </p:txBody>
      </p:sp>
      <p:sp>
        <p:nvSpPr>
          <p:cNvPr id="8" name="object 8"/>
          <p:cNvSpPr txBox="1"/>
          <p:nvPr/>
        </p:nvSpPr>
        <p:spPr>
          <a:xfrm>
            <a:off x="9200389" y="4512565"/>
            <a:ext cx="1237615" cy="222497"/>
          </a:xfrm>
          <a:prstGeom prst="rect">
            <a:avLst/>
          </a:prstGeom>
          <a:ln w="12700">
            <a:solidFill>
              <a:srgbClr val="000000"/>
            </a:solidFill>
          </a:ln>
        </p:spPr>
        <p:txBody>
          <a:bodyPr vert="horz" wrap="square" lIns="0" tIns="37465" rIns="0" bIns="0" rtlCol="0">
            <a:spAutoFit/>
          </a:bodyPr>
          <a:lstStyle/>
          <a:p>
            <a:pPr marL="92710">
              <a:spcBef>
                <a:spcPts val="295"/>
              </a:spcBef>
            </a:pPr>
            <a:r>
              <a:rPr sz="1200" dirty="0">
                <a:latin typeface="Calibri"/>
                <a:cs typeface="Calibri"/>
              </a:rPr>
              <a:t>M16</a:t>
            </a:r>
            <a:r>
              <a:rPr sz="1200" spc="-20" dirty="0">
                <a:latin typeface="Calibri"/>
                <a:cs typeface="Calibri"/>
              </a:rPr>
              <a:t> </a:t>
            </a:r>
            <a:r>
              <a:rPr sz="1200" dirty="0">
                <a:latin typeface="Calibri"/>
                <a:cs typeface="Calibri"/>
              </a:rPr>
              <a:t>x </a:t>
            </a:r>
            <a:r>
              <a:rPr sz="1200" spc="-10" dirty="0">
                <a:latin typeface="Calibri"/>
                <a:cs typeface="Calibri"/>
              </a:rPr>
              <a:t>120mm</a:t>
            </a:r>
            <a:endParaRPr sz="1200">
              <a:latin typeface="Calibri"/>
              <a:cs typeface="Calibri"/>
            </a:endParaRPr>
          </a:p>
        </p:txBody>
      </p:sp>
      <p:sp>
        <p:nvSpPr>
          <p:cNvPr id="9" name="object 9"/>
          <p:cNvSpPr txBox="1"/>
          <p:nvPr/>
        </p:nvSpPr>
        <p:spPr>
          <a:xfrm>
            <a:off x="5747004" y="871727"/>
            <a:ext cx="649605" cy="221856"/>
          </a:xfrm>
          <a:prstGeom prst="rect">
            <a:avLst/>
          </a:prstGeom>
          <a:ln w="12700">
            <a:solidFill>
              <a:srgbClr val="000000"/>
            </a:solidFill>
          </a:ln>
        </p:spPr>
        <p:txBody>
          <a:bodyPr vert="horz" wrap="square" lIns="0" tIns="36830" rIns="0" bIns="0" rtlCol="0">
            <a:spAutoFit/>
          </a:bodyPr>
          <a:lstStyle/>
          <a:p>
            <a:pPr marL="92075">
              <a:spcBef>
                <a:spcPts val="290"/>
              </a:spcBef>
            </a:pPr>
            <a:r>
              <a:rPr sz="1200" spc="-10" dirty="0">
                <a:latin typeface="Calibri"/>
                <a:cs typeface="Calibri"/>
              </a:rPr>
              <a:t>Banana</a:t>
            </a:r>
            <a:endParaRPr sz="1200">
              <a:latin typeface="Calibri"/>
              <a:cs typeface="Calibri"/>
            </a:endParaRPr>
          </a:p>
        </p:txBody>
      </p:sp>
      <p:sp>
        <p:nvSpPr>
          <p:cNvPr id="10" name="object 10"/>
          <p:cNvSpPr/>
          <p:nvPr/>
        </p:nvSpPr>
        <p:spPr>
          <a:xfrm>
            <a:off x="8854441" y="4610734"/>
            <a:ext cx="347345" cy="76200"/>
          </a:xfrm>
          <a:custGeom>
            <a:avLst/>
            <a:gdLst/>
            <a:ahLst/>
            <a:cxnLst/>
            <a:rect l="l" t="t" r="r" b="b"/>
            <a:pathLst>
              <a:path w="347345" h="76200">
                <a:moveTo>
                  <a:pt x="76580" y="0"/>
                </a:moveTo>
                <a:lnTo>
                  <a:pt x="0" y="37464"/>
                </a:lnTo>
                <a:lnTo>
                  <a:pt x="75818" y="76200"/>
                </a:lnTo>
                <a:lnTo>
                  <a:pt x="76112" y="46862"/>
                </a:lnTo>
                <a:lnTo>
                  <a:pt x="76136" y="44436"/>
                </a:lnTo>
                <a:lnTo>
                  <a:pt x="63500" y="44436"/>
                </a:lnTo>
                <a:lnTo>
                  <a:pt x="63500" y="31737"/>
                </a:lnTo>
                <a:lnTo>
                  <a:pt x="76263" y="31737"/>
                </a:lnTo>
                <a:lnTo>
                  <a:pt x="76580" y="0"/>
                </a:lnTo>
                <a:close/>
              </a:path>
              <a:path w="347345" h="76200">
                <a:moveTo>
                  <a:pt x="76263" y="31737"/>
                </a:moveTo>
                <a:lnTo>
                  <a:pt x="76136" y="44436"/>
                </a:lnTo>
                <a:lnTo>
                  <a:pt x="346836" y="46862"/>
                </a:lnTo>
                <a:lnTo>
                  <a:pt x="346836" y="34162"/>
                </a:lnTo>
                <a:lnTo>
                  <a:pt x="76263" y="31737"/>
                </a:lnTo>
                <a:close/>
              </a:path>
              <a:path w="347345" h="76200">
                <a:moveTo>
                  <a:pt x="76263" y="31737"/>
                </a:moveTo>
                <a:lnTo>
                  <a:pt x="63500" y="31737"/>
                </a:lnTo>
                <a:lnTo>
                  <a:pt x="63500" y="44436"/>
                </a:lnTo>
                <a:lnTo>
                  <a:pt x="76136" y="44436"/>
                </a:lnTo>
                <a:lnTo>
                  <a:pt x="76263" y="31737"/>
                </a:lnTo>
                <a:close/>
              </a:path>
            </a:pathLst>
          </a:custGeom>
          <a:solidFill>
            <a:srgbClr val="000000"/>
          </a:solidFill>
        </p:spPr>
        <p:txBody>
          <a:bodyPr wrap="square" lIns="0" tIns="0" rIns="0" bIns="0" rtlCol="0"/>
          <a:lstStyle/>
          <a:p>
            <a:endParaRPr/>
          </a:p>
        </p:txBody>
      </p:sp>
      <p:sp>
        <p:nvSpPr>
          <p:cNvPr id="11" name="object 11"/>
          <p:cNvSpPr/>
          <p:nvPr/>
        </p:nvSpPr>
        <p:spPr>
          <a:xfrm>
            <a:off x="5750052" y="1070483"/>
            <a:ext cx="1578610" cy="2470785"/>
          </a:xfrm>
          <a:custGeom>
            <a:avLst/>
            <a:gdLst/>
            <a:ahLst/>
            <a:cxnLst/>
            <a:rect l="l" t="t" r="r" b="b"/>
            <a:pathLst>
              <a:path w="1578610" h="2470785">
                <a:moveTo>
                  <a:pt x="325882" y="83185"/>
                </a:moveTo>
                <a:lnTo>
                  <a:pt x="316992" y="74041"/>
                </a:lnTo>
                <a:lnTo>
                  <a:pt x="50088" y="335051"/>
                </a:lnTo>
                <a:lnTo>
                  <a:pt x="27813" y="312293"/>
                </a:lnTo>
                <a:lnTo>
                  <a:pt x="0" y="392811"/>
                </a:lnTo>
                <a:lnTo>
                  <a:pt x="81153" y="366776"/>
                </a:lnTo>
                <a:lnTo>
                  <a:pt x="67589" y="352933"/>
                </a:lnTo>
                <a:lnTo>
                  <a:pt x="58889" y="344043"/>
                </a:lnTo>
                <a:lnTo>
                  <a:pt x="325882" y="83185"/>
                </a:lnTo>
                <a:close/>
              </a:path>
              <a:path w="1578610" h="2470785">
                <a:moveTo>
                  <a:pt x="678434" y="1760855"/>
                </a:moveTo>
                <a:lnTo>
                  <a:pt x="667131" y="1755267"/>
                </a:lnTo>
                <a:lnTo>
                  <a:pt x="349516" y="2399220"/>
                </a:lnTo>
                <a:lnTo>
                  <a:pt x="321056" y="2385187"/>
                </a:lnTo>
                <a:lnTo>
                  <a:pt x="321564" y="2470277"/>
                </a:lnTo>
                <a:lnTo>
                  <a:pt x="389382" y="2418842"/>
                </a:lnTo>
                <a:lnTo>
                  <a:pt x="383959" y="2416175"/>
                </a:lnTo>
                <a:lnTo>
                  <a:pt x="360934" y="2404834"/>
                </a:lnTo>
                <a:lnTo>
                  <a:pt x="678434" y="1760855"/>
                </a:lnTo>
                <a:close/>
              </a:path>
              <a:path w="1578610" h="2470785">
                <a:moveTo>
                  <a:pt x="1355725" y="7874"/>
                </a:moveTo>
                <a:lnTo>
                  <a:pt x="1345692" y="0"/>
                </a:lnTo>
                <a:lnTo>
                  <a:pt x="866800" y="605078"/>
                </a:lnTo>
                <a:lnTo>
                  <a:pt x="841883" y="585343"/>
                </a:lnTo>
                <a:lnTo>
                  <a:pt x="824484" y="668782"/>
                </a:lnTo>
                <a:lnTo>
                  <a:pt x="901700" y="632714"/>
                </a:lnTo>
                <a:lnTo>
                  <a:pt x="889342" y="622935"/>
                </a:lnTo>
                <a:lnTo>
                  <a:pt x="876795" y="613003"/>
                </a:lnTo>
                <a:lnTo>
                  <a:pt x="1355725" y="7874"/>
                </a:lnTo>
                <a:close/>
              </a:path>
              <a:path w="1578610" h="2470785">
                <a:moveTo>
                  <a:pt x="1578356" y="879856"/>
                </a:moveTo>
                <a:lnTo>
                  <a:pt x="1572641" y="868426"/>
                </a:lnTo>
                <a:lnTo>
                  <a:pt x="1048016" y="1135583"/>
                </a:lnTo>
                <a:lnTo>
                  <a:pt x="1033653" y="1107313"/>
                </a:lnTo>
                <a:lnTo>
                  <a:pt x="982980" y="1175893"/>
                </a:lnTo>
                <a:lnTo>
                  <a:pt x="1068197" y="1175258"/>
                </a:lnTo>
                <a:lnTo>
                  <a:pt x="1056703" y="1152652"/>
                </a:lnTo>
                <a:lnTo>
                  <a:pt x="1053757" y="1146886"/>
                </a:lnTo>
                <a:lnTo>
                  <a:pt x="1578356" y="879856"/>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2520664" y="1369286"/>
            <a:ext cx="1370723" cy="4503544"/>
          </a:xfrm>
          <a:prstGeom prst="rect">
            <a:avLst/>
          </a:prstGeom>
        </p:spPr>
      </p:pic>
      <p:sp>
        <p:nvSpPr>
          <p:cNvPr id="13" name="object 13"/>
          <p:cNvSpPr txBox="1"/>
          <p:nvPr/>
        </p:nvSpPr>
        <p:spPr>
          <a:xfrm>
            <a:off x="7030211" y="2343911"/>
            <a:ext cx="568960" cy="221214"/>
          </a:xfrm>
          <a:prstGeom prst="rect">
            <a:avLst/>
          </a:prstGeom>
          <a:ln w="12700">
            <a:solidFill>
              <a:srgbClr val="000000"/>
            </a:solidFill>
          </a:ln>
        </p:spPr>
        <p:txBody>
          <a:bodyPr vert="horz" wrap="square" lIns="0" tIns="36195" rIns="0" bIns="0" rtlCol="0">
            <a:spAutoFit/>
          </a:bodyPr>
          <a:lstStyle/>
          <a:p>
            <a:pPr marL="92075">
              <a:spcBef>
                <a:spcPts val="285"/>
              </a:spcBef>
            </a:pPr>
            <a:r>
              <a:rPr sz="1200" spc="-10" dirty="0">
                <a:latin typeface="Calibri"/>
                <a:cs typeface="Calibri"/>
              </a:rPr>
              <a:t>Circlip</a:t>
            </a:r>
            <a:endParaRPr sz="1200">
              <a:latin typeface="Calibri"/>
              <a:cs typeface="Calibri"/>
            </a:endParaRPr>
          </a:p>
        </p:txBody>
      </p:sp>
      <p:sp>
        <p:nvSpPr>
          <p:cNvPr id="14" name="object 14"/>
          <p:cNvSpPr/>
          <p:nvPr/>
        </p:nvSpPr>
        <p:spPr>
          <a:xfrm>
            <a:off x="6444996" y="2615564"/>
            <a:ext cx="874394" cy="1013460"/>
          </a:xfrm>
          <a:custGeom>
            <a:avLst/>
            <a:gdLst/>
            <a:ahLst/>
            <a:cxnLst/>
            <a:rect l="l" t="t" r="r" b="b"/>
            <a:pathLst>
              <a:path w="874395" h="1013460">
                <a:moveTo>
                  <a:pt x="20827" y="930529"/>
                </a:moveTo>
                <a:lnTo>
                  <a:pt x="0" y="1013079"/>
                </a:lnTo>
                <a:lnTo>
                  <a:pt x="78612" y="980313"/>
                </a:lnTo>
                <a:lnTo>
                  <a:pt x="65640" y="969137"/>
                </a:lnTo>
                <a:lnTo>
                  <a:pt x="46227" y="969137"/>
                </a:lnTo>
                <a:lnTo>
                  <a:pt x="36702" y="960882"/>
                </a:lnTo>
                <a:lnTo>
                  <a:pt x="44949" y="951310"/>
                </a:lnTo>
                <a:lnTo>
                  <a:pt x="20827" y="930529"/>
                </a:lnTo>
                <a:close/>
              </a:path>
              <a:path w="874395" h="1013460">
                <a:moveTo>
                  <a:pt x="44949" y="951310"/>
                </a:moveTo>
                <a:lnTo>
                  <a:pt x="36702" y="960882"/>
                </a:lnTo>
                <a:lnTo>
                  <a:pt x="46227" y="969137"/>
                </a:lnTo>
                <a:lnTo>
                  <a:pt x="54500" y="959538"/>
                </a:lnTo>
                <a:lnTo>
                  <a:pt x="44949" y="951310"/>
                </a:lnTo>
                <a:close/>
              </a:path>
              <a:path w="874395" h="1013460">
                <a:moveTo>
                  <a:pt x="54500" y="959538"/>
                </a:moveTo>
                <a:lnTo>
                  <a:pt x="46227" y="969137"/>
                </a:lnTo>
                <a:lnTo>
                  <a:pt x="65640" y="969137"/>
                </a:lnTo>
                <a:lnTo>
                  <a:pt x="54500" y="959538"/>
                </a:lnTo>
                <a:close/>
              </a:path>
              <a:path w="874395" h="1013460">
                <a:moveTo>
                  <a:pt x="864615" y="0"/>
                </a:moveTo>
                <a:lnTo>
                  <a:pt x="44949" y="951310"/>
                </a:lnTo>
                <a:lnTo>
                  <a:pt x="54500" y="959538"/>
                </a:lnTo>
                <a:lnTo>
                  <a:pt x="874267" y="8382"/>
                </a:lnTo>
                <a:lnTo>
                  <a:pt x="864615" y="0"/>
                </a:lnTo>
                <a:close/>
              </a:path>
            </a:pathLst>
          </a:custGeom>
          <a:solidFill>
            <a:srgbClr val="000000"/>
          </a:solidFill>
        </p:spPr>
        <p:txBody>
          <a:bodyPr wrap="square" lIns="0" tIns="0" rIns="0" bIns="0" rtlCol="0"/>
          <a:lstStyle/>
          <a:p>
            <a:endParaRPr/>
          </a:p>
        </p:txBody>
      </p:sp>
      <p:sp>
        <p:nvSpPr>
          <p:cNvPr id="15" name="object 15"/>
          <p:cNvSpPr txBox="1"/>
          <p:nvPr/>
        </p:nvSpPr>
        <p:spPr>
          <a:xfrm>
            <a:off x="7467600" y="2671572"/>
            <a:ext cx="1440180" cy="221214"/>
          </a:xfrm>
          <a:prstGeom prst="rect">
            <a:avLst/>
          </a:prstGeom>
          <a:ln w="12700">
            <a:solidFill>
              <a:srgbClr val="000000"/>
            </a:solidFill>
          </a:ln>
        </p:spPr>
        <p:txBody>
          <a:bodyPr vert="horz" wrap="square" lIns="0" tIns="36195" rIns="0" bIns="0" rtlCol="0">
            <a:spAutoFit/>
          </a:bodyPr>
          <a:lstStyle/>
          <a:p>
            <a:pPr marL="92710">
              <a:spcBef>
                <a:spcPts val="285"/>
              </a:spcBef>
            </a:pPr>
            <a:r>
              <a:rPr sz="1200" dirty="0">
                <a:latin typeface="Calibri"/>
                <a:cs typeface="Calibri"/>
              </a:rPr>
              <a:t>SS</a:t>
            </a:r>
            <a:r>
              <a:rPr sz="1200" spc="-15" dirty="0">
                <a:latin typeface="Calibri"/>
                <a:cs typeface="Calibri"/>
              </a:rPr>
              <a:t> </a:t>
            </a:r>
            <a:r>
              <a:rPr sz="1200" dirty="0">
                <a:latin typeface="Calibri"/>
                <a:cs typeface="Calibri"/>
              </a:rPr>
              <a:t>Spherical</a:t>
            </a:r>
            <a:r>
              <a:rPr sz="1200" spc="-45" dirty="0">
                <a:latin typeface="Calibri"/>
                <a:cs typeface="Calibri"/>
              </a:rPr>
              <a:t> </a:t>
            </a:r>
            <a:r>
              <a:rPr sz="1200" spc="-10" dirty="0">
                <a:latin typeface="Calibri"/>
                <a:cs typeface="Calibri"/>
              </a:rPr>
              <a:t>Bearing</a:t>
            </a:r>
            <a:endParaRPr sz="1200">
              <a:latin typeface="Calibri"/>
              <a:cs typeface="Calibri"/>
            </a:endParaRPr>
          </a:p>
        </p:txBody>
      </p:sp>
      <p:grpSp>
        <p:nvGrpSpPr>
          <p:cNvPr id="16" name="object 16"/>
          <p:cNvGrpSpPr/>
          <p:nvPr/>
        </p:nvGrpSpPr>
        <p:grpSpPr>
          <a:xfrm>
            <a:off x="6733033" y="2941955"/>
            <a:ext cx="2289175" cy="845819"/>
            <a:chOff x="5590032" y="2941954"/>
            <a:chExt cx="2289175" cy="845819"/>
          </a:xfrm>
        </p:grpSpPr>
        <p:sp>
          <p:nvSpPr>
            <p:cNvPr id="17" name="object 17"/>
            <p:cNvSpPr/>
            <p:nvPr/>
          </p:nvSpPr>
          <p:spPr>
            <a:xfrm>
              <a:off x="5590032" y="2941954"/>
              <a:ext cx="1458595" cy="845819"/>
            </a:xfrm>
            <a:custGeom>
              <a:avLst/>
              <a:gdLst/>
              <a:ahLst/>
              <a:cxnLst/>
              <a:rect l="l" t="t" r="r" b="b"/>
              <a:pathLst>
                <a:path w="1458595" h="845820">
                  <a:moveTo>
                    <a:pt x="46862" y="774827"/>
                  </a:moveTo>
                  <a:lnTo>
                    <a:pt x="0" y="845820"/>
                  </a:lnTo>
                  <a:lnTo>
                    <a:pt x="85089" y="840740"/>
                  </a:lnTo>
                  <a:lnTo>
                    <a:pt x="72863" y="819658"/>
                  </a:lnTo>
                  <a:lnTo>
                    <a:pt x="58165" y="819658"/>
                  </a:lnTo>
                  <a:lnTo>
                    <a:pt x="51815" y="808609"/>
                  </a:lnTo>
                  <a:lnTo>
                    <a:pt x="62781" y="802275"/>
                  </a:lnTo>
                  <a:lnTo>
                    <a:pt x="46862" y="774827"/>
                  </a:lnTo>
                  <a:close/>
                </a:path>
                <a:path w="1458595" h="845820">
                  <a:moveTo>
                    <a:pt x="62781" y="802275"/>
                  </a:moveTo>
                  <a:lnTo>
                    <a:pt x="51815" y="808609"/>
                  </a:lnTo>
                  <a:lnTo>
                    <a:pt x="58165" y="819658"/>
                  </a:lnTo>
                  <a:lnTo>
                    <a:pt x="69174" y="813298"/>
                  </a:lnTo>
                  <a:lnTo>
                    <a:pt x="62781" y="802275"/>
                  </a:lnTo>
                  <a:close/>
                </a:path>
                <a:path w="1458595" h="845820">
                  <a:moveTo>
                    <a:pt x="69174" y="813298"/>
                  </a:moveTo>
                  <a:lnTo>
                    <a:pt x="58165" y="819658"/>
                  </a:lnTo>
                  <a:lnTo>
                    <a:pt x="72863" y="819658"/>
                  </a:lnTo>
                  <a:lnTo>
                    <a:pt x="69174" y="813298"/>
                  </a:lnTo>
                  <a:close/>
                </a:path>
                <a:path w="1458595" h="845820">
                  <a:moveTo>
                    <a:pt x="1451737" y="0"/>
                  </a:moveTo>
                  <a:lnTo>
                    <a:pt x="62781" y="802275"/>
                  </a:lnTo>
                  <a:lnTo>
                    <a:pt x="69174" y="813298"/>
                  </a:lnTo>
                  <a:lnTo>
                    <a:pt x="1458087" y="10922"/>
                  </a:lnTo>
                  <a:lnTo>
                    <a:pt x="1451737" y="0"/>
                  </a:lnTo>
                  <a:close/>
                </a:path>
              </a:pathLst>
            </a:custGeom>
            <a:solidFill>
              <a:srgbClr val="000000"/>
            </a:solidFill>
          </p:spPr>
          <p:txBody>
            <a:bodyPr wrap="square" lIns="0" tIns="0" rIns="0" bIns="0" rtlCol="0"/>
            <a:lstStyle/>
            <a:p>
              <a:endParaRPr/>
            </a:p>
          </p:txBody>
        </p:sp>
        <p:sp>
          <p:nvSpPr>
            <p:cNvPr id="18" name="object 18"/>
            <p:cNvSpPr/>
            <p:nvPr/>
          </p:nvSpPr>
          <p:spPr>
            <a:xfrm>
              <a:off x="6790944" y="3416807"/>
              <a:ext cx="1088390" cy="277495"/>
            </a:xfrm>
            <a:custGeom>
              <a:avLst/>
              <a:gdLst/>
              <a:ahLst/>
              <a:cxnLst/>
              <a:rect l="l" t="t" r="r" b="b"/>
              <a:pathLst>
                <a:path w="1088390" h="277495">
                  <a:moveTo>
                    <a:pt x="1088136" y="0"/>
                  </a:moveTo>
                  <a:lnTo>
                    <a:pt x="0" y="0"/>
                  </a:lnTo>
                  <a:lnTo>
                    <a:pt x="0" y="277367"/>
                  </a:lnTo>
                  <a:lnTo>
                    <a:pt x="1088136" y="277367"/>
                  </a:lnTo>
                  <a:lnTo>
                    <a:pt x="1088136" y="0"/>
                  </a:lnTo>
                  <a:close/>
                </a:path>
              </a:pathLst>
            </a:custGeom>
            <a:solidFill>
              <a:srgbClr val="FFFFFF"/>
            </a:solidFill>
          </p:spPr>
          <p:txBody>
            <a:bodyPr wrap="square" lIns="0" tIns="0" rIns="0" bIns="0" rtlCol="0"/>
            <a:lstStyle/>
            <a:p>
              <a:endParaRPr/>
            </a:p>
          </p:txBody>
        </p:sp>
      </p:grpSp>
      <p:sp>
        <p:nvSpPr>
          <p:cNvPr id="19" name="object 19"/>
          <p:cNvSpPr txBox="1"/>
          <p:nvPr/>
        </p:nvSpPr>
        <p:spPr>
          <a:xfrm>
            <a:off x="7933943" y="3416809"/>
            <a:ext cx="1088390" cy="222497"/>
          </a:xfrm>
          <a:prstGeom prst="rect">
            <a:avLst/>
          </a:prstGeom>
          <a:ln w="12700">
            <a:solidFill>
              <a:srgbClr val="000000"/>
            </a:solidFill>
          </a:ln>
        </p:spPr>
        <p:txBody>
          <a:bodyPr vert="horz" wrap="square" lIns="0" tIns="37465" rIns="0" bIns="0" rtlCol="0">
            <a:spAutoFit/>
          </a:bodyPr>
          <a:lstStyle/>
          <a:p>
            <a:pPr marL="92710">
              <a:spcBef>
                <a:spcPts val="295"/>
              </a:spcBef>
            </a:pPr>
            <a:r>
              <a:rPr sz="1200" dirty="0">
                <a:latin typeface="Calibri"/>
                <a:cs typeface="Calibri"/>
              </a:rPr>
              <a:t>Bearing</a:t>
            </a:r>
            <a:r>
              <a:rPr sz="1200" spc="-50" dirty="0">
                <a:latin typeface="Calibri"/>
                <a:cs typeface="Calibri"/>
              </a:rPr>
              <a:t> </a:t>
            </a:r>
            <a:r>
              <a:rPr sz="1200" spc="-10" dirty="0">
                <a:latin typeface="Calibri"/>
                <a:cs typeface="Calibri"/>
              </a:rPr>
              <a:t>sleeve</a:t>
            </a:r>
            <a:endParaRPr sz="1200">
              <a:latin typeface="Calibri"/>
              <a:cs typeface="Calibri"/>
            </a:endParaRPr>
          </a:p>
        </p:txBody>
      </p:sp>
      <p:sp>
        <p:nvSpPr>
          <p:cNvPr id="20" name="object 20"/>
          <p:cNvSpPr/>
          <p:nvPr/>
        </p:nvSpPr>
        <p:spPr>
          <a:xfrm>
            <a:off x="7467600" y="3688079"/>
            <a:ext cx="1012190" cy="326390"/>
          </a:xfrm>
          <a:custGeom>
            <a:avLst/>
            <a:gdLst/>
            <a:ahLst/>
            <a:cxnLst/>
            <a:rect l="l" t="t" r="r" b="b"/>
            <a:pathLst>
              <a:path w="1012190" h="326389">
                <a:moveTo>
                  <a:pt x="61849" y="253238"/>
                </a:moveTo>
                <a:lnTo>
                  <a:pt x="0" y="311658"/>
                </a:lnTo>
                <a:lnTo>
                  <a:pt x="83947" y="326136"/>
                </a:lnTo>
                <a:lnTo>
                  <a:pt x="75823" y="299339"/>
                </a:lnTo>
                <a:lnTo>
                  <a:pt x="62611" y="299339"/>
                </a:lnTo>
                <a:lnTo>
                  <a:pt x="58927" y="287274"/>
                </a:lnTo>
                <a:lnTo>
                  <a:pt x="71054" y="283605"/>
                </a:lnTo>
                <a:lnTo>
                  <a:pt x="61849" y="253238"/>
                </a:lnTo>
                <a:close/>
              </a:path>
              <a:path w="1012190" h="326389">
                <a:moveTo>
                  <a:pt x="71054" y="283605"/>
                </a:moveTo>
                <a:lnTo>
                  <a:pt x="58927" y="287274"/>
                </a:lnTo>
                <a:lnTo>
                  <a:pt x="62611" y="299339"/>
                </a:lnTo>
                <a:lnTo>
                  <a:pt x="74714" y="295679"/>
                </a:lnTo>
                <a:lnTo>
                  <a:pt x="71054" y="283605"/>
                </a:lnTo>
                <a:close/>
              </a:path>
              <a:path w="1012190" h="326389">
                <a:moveTo>
                  <a:pt x="74714" y="295679"/>
                </a:moveTo>
                <a:lnTo>
                  <a:pt x="62611" y="299339"/>
                </a:lnTo>
                <a:lnTo>
                  <a:pt x="75823" y="299339"/>
                </a:lnTo>
                <a:lnTo>
                  <a:pt x="74714" y="295679"/>
                </a:lnTo>
                <a:close/>
              </a:path>
              <a:path w="1012190" h="326389">
                <a:moveTo>
                  <a:pt x="1008506" y="0"/>
                </a:moveTo>
                <a:lnTo>
                  <a:pt x="71054" y="283605"/>
                </a:lnTo>
                <a:lnTo>
                  <a:pt x="74714" y="295679"/>
                </a:lnTo>
                <a:lnTo>
                  <a:pt x="1012190" y="12192"/>
                </a:lnTo>
                <a:lnTo>
                  <a:pt x="1008506"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250049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42011" y="1584856"/>
            <a:ext cx="5566272" cy="4257877"/>
          </a:xfrm>
          <a:prstGeom prst="rect">
            <a:avLst/>
          </a:prstGeom>
        </p:spPr>
      </p:pic>
      <p:pic>
        <p:nvPicPr>
          <p:cNvPr id="3" name="object 3"/>
          <p:cNvPicPr/>
          <p:nvPr/>
        </p:nvPicPr>
        <p:blipFill>
          <a:blip r:embed="rId3" cstate="print"/>
          <a:stretch>
            <a:fillRect/>
          </a:stretch>
        </p:blipFill>
        <p:spPr>
          <a:xfrm>
            <a:off x="1854448" y="1420675"/>
            <a:ext cx="1937925" cy="4358979"/>
          </a:xfrm>
          <a:prstGeom prst="rect">
            <a:avLst/>
          </a:prstGeom>
        </p:spPr>
      </p:pic>
      <p:sp>
        <p:nvSpPr>
          <p:cNvPr id="4" name="object 4"/>
          <p:cNvSpPr txBox="1">
            <a:spLocks noGrp="1"/>
          </p:cNvSpPr>
          <p:nvPr>
            <p:ph type="title"/>
          </p:nvPr>
        </p:nvSpPr>
        <p:spPr>
          <a:xfrm>
            <a:off x="2362200" y="52514"/>
            <a:ext cx="9956800" cy="677621"/>
          </a:xfrm>
          <a:prstGeom prst="rect">
            <a:avLst/>
          </a:prstGeom>
        </p:spPr>
        <p:txBody>
          <a:bodyPr vert="horz" wrap="square" lIns="0" tIns="122428" rIns="0" bIns="0" rtlCol="0" anchor="ctr">
            <a:spAutoFit/>
          </a:bodyPr>
          <a:lstStyle/>
          <a:p>
            <a:pPr marL="1329690">
              <a:spcBef>
                <a:spcPts val="100"/>
              </a:spcBef>
            </a:pPr>
            <a:r>
              <a:rPr spc="-20" dirty="0"/>
              <a:t>Bracket</a:t>
            </a:r>
            <a:r>
              <a:rPr spc="-90" dirty="0"/>
              <a:t> </a:t>
            </a:r>
            <a:r>
              <a:rPr dirty="0"/>
              <a:t>Spherical</a:t>
            </a:r>
            <a:r>
              <a:rPr spc="-90" dirty="0"/>
              <a:t> </a:t>
            </a:r>
            <a:r>
              <a:rPr spc="-10" dirty="0"/>
              <a:t>Connection</a:t>
            </a:r>
          </a:p>
        </p:txBody>
      </p:sp>
      <p:sp>
        <p:nvSpPr>
          <p:cNvPr id="5" name="object 5"/>
          <p:cNvSpPr txBox="1"/>
          <p:nvPr/>
        </p:nvSpPr>
        <p:spPr>
          <a:xfrm>
            <a:off x="6848856" y="1475232"/>
            <a:ext cx="1015365" cy="221856"/>
          </a:xfrm>
          <a:prstGeom prst="rect">
            <a:avLst/>
          </a:prstGeom>
          <a:ln w="12700">
            <a:solidFill>
              <a:srgbClr val="000000"/>
            </a:solidFill>
          </a:ln>
        </p:spPr>
        <p:txBody>
          <a:bodyPr vert="horz" wrap="square" lIns="0" tIns="36830" rIns="0" bIns="0" rtlCol="0">
            <a:spAutoFit/>
          </a:bodyPr>
          <a:lstStyle/>
          <a:p>
            <a:pPr marL="92075">
              <a:spcBef>
                <a:spcPts val="290"/>
              </a:spcBef>
            </a:pPr>
            <a:r>
              <a:rPr sz="1200" dirty="0">
                <a:latin typeface="Calibri"/>
                <a:cs typeface="Calibri"/>
              </a:rPr>
              <a:t>M10</a:t>
            </a:r>
            <a:r>
              <a:rPr sz="1200" spc="-20" dirty="0">
                <a:latin typeface="Calibri"/>
                <a:cs typeface="Calibri"/>
              </a:rPr>
              <a:t> </a:t>
            </a:r>
            <a:r>
              <a:rPr sz="1200" dirty="0">
                <a:latin typeface="Calibri"/>
                <a:cs typeface="Calibri"/>
              </a:rPr>
              <a:t>x </a:t>
            </a:r>
            <a:r>
              <a:rPr sz="1200" spc="-20" dirty="0">
                <a:latin typeface="Calibri"/>
                <a:cs typeface="Calibri"/>
              </a:rPr>
              <a:t>40mm</a:t>
            </a:r>
            <a:endParaRPr sz="1200">
              <a:latin typeface="Calibri"/>
              <a:cs typeface="Calibri"/>
            </a:endParaRPr>
          </a:p>
        </p:txBody>
      </p:sp>
      <p:sp>
        <p:nvSpPr>
          <p:cNvPr id="6" name="object 6"/>
          <p:cNvSpPr txBox="1"/>
          <p:nvPr/>
        </p:nvSpPr>
        <p:spPr>
          <a:xfrm>
            <a:off x="5094732" y="1072896"/>
            <a:ext cx="1272540" cy="221214"/>
          </a:xfrm>
          <a:prstGeom prst="rect">
            <a:avLst/>
          </a:prstGeom>
          <a:ln w="12700">
            <a:solidFill>
              <a:srgbClr val="000000"/>
            </a:solidFill>
          </a:ln>
        </p:spPr>
        <p:txBody>
          <a:bodyPr vert="horz" wrap="square" lIns="0" tIns="36195" rIns="0" bIns="0" rtlCol="0">
            <a:spAutoFit/>
          </a:bodyPr>
          <a:lstStyle/>
          <a:p>
            <a:pPr marL="92075">
              <a:spcBef>
                <a:spcPts val="285"/>
              </a:spcBef>
            </a:pPr>
            <a:r>
              <a:rPr sz="1200" dirty="0">
                <a:latin typeface="Calibri"/>
                <a:cs typeface="Calibri"/>
              </a:rPr>
              <a:t>Connection</a:t>
            </a:r>
            <a:r>
              <a:rPr sz="1200" spc="-60" dirty="0">
                <a:latin typeface="Calibri"/>
                <a:cs typeface="Calibri"/>
              </a:rPr>
              <a:t> </a:t>
            </a:r>
            <a:r>
              <a:rPr sz="1200" spc="-10" dirty="0">
                <a:latin typeface="Calibri"/>
                <a:cs typeface="Calibri"/>
              </a:rPr>
              <a:t>Block</a:t>
            </a:r>
            <a:endParaRPr sz="1200">
              <a:latin typeface="Calibri"/>
              <a:cs typeface="Calibri"/>
            </a:endParaRPr>
          </a:p>
        </p:txBody>
      </p:sp>
      <p:sp>
        <p:nvSpPr>
          <p:cNvPr id="7" name="object 7"/>
          <p:cNvSpPr txBox="1"/>
          <p:nvPr/>
        </p:nvSpPr>
        <p:spPr>
          <a:xfrm>
            <a:off x="6949441" y="2250948"/>
            <a:ext cx="673735" cy="221856"/>
          </a:xfrm>
          <a:prstGeom prst="rect">
            <a:avLst/>
          </a:prstGeom>
          <a:ln w="12700">
            <a:solidFill>
              <a:srgbClr val="000000"/>
            </a:solidFill>
          </a:ln>
        </p:spPr>
        <p:txBody>
          <a:bodyPr vert="horz" wrap="square" lIns="0" tIns="36830" rIns="0" bIns="0" rtlCol="0">
            <a:spAutoFit/>
          </a:bodyPr>
          <a:lstStyle/>
          <a:p>
            <a:pPr marL="92710">
              <a:spcBef>
                <a:spcPts val="290"/>
              </a:spcBef>
            </a:pPr>
            <a:r>
              <a:rPr sz="1200" spc="-10" dirty="0">
                <a:latin typeface="Calibri"/>
                <a:cs typeface="Calibri"/>
              </a:rPr>
              <a:t>Coupler</a:t>
            </a:r>
            <a:endParaRPr sz="1200">
              <a:latin typeface="Calibri"/>
              <a:cs typeface="Calibri"/>
            </a:endParaRPr>
          </a:p>
        </p:txBody>
      </p:sp>
      <p:sp>
        <p:nvSpPr>
          <p:cNvPr id="8" name="object 8"/>
          <p:cNvSpPr txBox="1"/>
          <p:nvPr/>
        </p:nvSpPr>
        <p:spPr>
          <a:xfrm>
            <a:off x="7732777" y="2900173"/>
            <a:ext cx="1229995" cy="222497"/>
          </a:xfrm>
          <a:prstGeom prst="rect">
            <a:avLst/>
          </a:prstGeom>
          <a:ln w="12700">
            <a:solidFill>
              <a:srgbClr val="000000"/>
            </a:solidFill>
          </a:ln>
        </p:spPr>
        <p:txBody>
          <a:bodyPr vert="horz" wrap="square" lIns="0" tIns="37465" rIns="0" bIns="0" rtlCol="0">
            <a:spAutoFit/>
          </a:bodyPr>
          <a:lstStyle/>
          <a:p>
            <a:pPr marL="92075">
              <a:spcBef>
                <a:spcPts val="295"/>
              </a:spcBef>
            </a:pPr>
            <a:r>
              <a:rPr sz="1200" dirty="0">
                <a:latin typeface="Calibri"/>
                <a:cs typeface="Calibri"/>
              </a:rPr>
              <a:t>Belleville</a:t>
            </a:r>
            <a:r>
              <a:rPr sz="1200" spc="-35" dirty="0">
                <a:latin typeface="Calibri"/>
                <a:cs typeface="Calibri"/>
              </a:rPr>
              <a:t> </a:t>
            </a:r>
            <a:r>
              <a:rPr sz="1200" spc="-10" dirty="0">
                <a:latin typeface="Calibri"/>
                <a:cs typeface="Calibri"/>
              </a:rPr>
              <a:t>Springs</a:t>
            </a:r>
            <a:endParaRPr sz="1200">
              <a:latin typeface="Calibri"/>
              <a:cs typeface="Calibri"/>
            </a:endParaRPr>
          </a:p>
        </p:txBody>
      </p:sp>
      <p:sp>
        <p:nvSpPr>
          <p:cNvPr id="9" name="object 9"/>
          <p:cNvSpPr txBox="1"/>
          <p:nvPr/>
        </p:nvSpPr>
        <p:spPr>
          <a:xfrm>
            <a:off x="7482840" y="5777484"/>
            <a:ext cx="1109980" cy="223138"/>
          </a:xfrm>
          <a:prstGeom prst="rect">
            <a:avLst/>
          </a:prstGeom>
          <a:ln w="12700">
            <a:solidFill>
              <a:srgbClr val="000000"/>
            </a:solidFill>
          </a:ln>
        </p:spPr>
        <p:txBody>
          <a:bodyPr vert="horz" wrap="square" lIns="0" tIns="38100" rIns="0" bIns="0" rtlCol="0">
            <a:spAutoFit/>
          </a:bodyPr>
          <a:lstStyle/>
          <a:p>
            <a:pPr marL="92075">
              <a:spcBef>
                <a:spcPts val="300"/>
              </a:spcBef>
            </a:pPr>
            <a:r>
              <a:rPr sz="1200" dirty="0">
                <a:latin typeface="Calibri"/>
                <a:cs typeface="Calibri"/>
              </a:rPr>
              <a:t>Preload</a:t>
            </a:r>
            <a:r>
              <a:rPr sz="1200" spc="-60" dirty="0">
                <a:latin typeface="Calibri"/>
                <a:cs typeface="Calibri"/>
              </a:rPr>
              <a:t> </a:t>
            </a:r>
            <a:r>
              <a:rPr sz="1200" spc="-10" dirty="0">
                <a:latin typeface="Calibri"/>
                <a:cs typeface="Calibri"/>
              </a:rPr>
              <a:t>spacer</a:t>
            </a:r>
            <a:endParaRPr sz="1200">
              <a:latin typeface="Calibri"/>
              <a:cs typeface="Calibri"/>
            </a:endParaRPr>
          </a:p>
        </p:txBody>
      </p:sp>
      <p:sp>
        <p:nvSpPr>
          <p:cNvPr id="10" name="object 10"/>
          <p:cNvSpPr txBox="1"/>
          <p:nvPr/>
        </p:nvSpPr>
        <p:spPr>
          <a:xfrm>
            <a:off x="9209532" y="3115056"/>
            <a:ext cx="544195" cy="222497"/>
          </a:xfrm>
          <a:prstGeom prst="rect">
            <a:avLst/>
          </a:prstGeom>
          <a:ln w="12700">
            <a:solidFill>
              <a:srgbClr val="000000"/>
            </a:solidFill>
          </a:ln>
        </p:spPr>
        <p:txBody>
          <a:bodyPr vert="horz" wrap="square" lIns="0" tIns="37465" rIns="0" bIns="0" rtlCol="0">
            <a:spAutoFit/>
          </a:bodyPr>
          <a:lstStyle/>
          <a:p>
            <a:pPr marL="92075">
              <a:spcBef>
                <a:spcPts val="295"/>
              </a:spcBef>
            </a:pPr>
            <a:r>
              <a:rPr sz="1200" spc="-20" dirty="0">
                <a:latin typeface="Calibri"/>
                <a:cs typeface="Calibri"/>
              </a:rPr>
              <a:t>Cover</a:t>
            </a:r>
            <a:endParaRPr sz="1200">
              <a:latin typeface="Calibri"/>
              <a:cs typeface="Calibri"/>
            </a:endParaRPr>
          </a:p>
        </p:txBody>
      </p:sp>
      <p:sp>
        <p:nvSpPr>
          <p:cNvPr id="11" name="object 11"/>
          <p:cNvSpPr txBox="1"/>
          <p:nvPr/>
        </p:nvSpPr>
        <p:spPr>
          <a:xfrm>
            <a:off x="9566147" y="5751577"/>
            <a:ext cx="935990" cy="222497"/>
          </a:xfrm>
          <a:prstGeom prst="rect">
            <a:avLst/>
          </a:prstGeom>
          <a:ln w="12700">
            <a:solidFill>
              <a:srgbClr val="000000"/>
            </a:solidFill>
          </a:ln>
        </p:spPr>
        <p:txBody>
          <a:bodyPr vert="horz" wrap="square" lIns="0" tIns="37465" rIns="0" bIns="0" rtlCol="0">
            <a:spAutoFit/>
          </a:bodyPr>
          <a:lstStyle/>
          <a:p>
            <a:pPr marL="92075">
              <a:spcBef>
                <a:spcPts val="295"/>
              </a:spcBef>
            </a:pPr>
            <a:r>
              <a:rPr sz="1200" dirty="0">
                <a:latin typeface="Calibri"/>
                <a:cs typeface="Calibri"/>
              </a:rPr>
              <a:t>M8</a:t>
            </a:r>
            <a:r>
              <a:rPr sz="1200" spc="-15" dirty="0">
                <a:latin typeface="Calibri"/>
                <a:cs typeface="Calibri"/>
              </a:rPr>
              <a:t> </a:t>
            </a:r>
            <a:r>
              <a:rPr sz="1200" dirty="0">
                <a:latin typeface="Calibri"/>
                <a:cs typeface="Calibri"/>
              </a:rPr>
              <a:t>x</a:t>
            </a:r>
            <a:r>
              <a:rPr sz="1200" spc="5" dirty="0">
                <a:latin typeface="Calibri"/>
                <a:cs typeface="Calibri"/>
              </a:rPr>
              <a:t> </a:t>
            </a:r>
            <a:r>
              <a:rPr sz="1200" spc="-20" dirty="0">
                <a:latin typeface="Calibri"/>
                <a:cs typeface="Calibri"/>
              </a:rPr>
              <a:t>20mm</a:t>
            </a:r>
            <a:endParaRPr sz="1200">
              <a:latin typeface="Calibri"/>
              <a:cs typeface="Calibri"/>
            </a:endParaRPr>
          </a:p>
        </p:txBody>
      </p:sp>
      <p:grpSp>
        <p:nvGrpSpPr>
          <p:cNvPr id="12" name="object 12"/>
          <p:cNvGrpSpPr/>
          <p:nvPr/>
        </p:nvGrpSpPr>
        <p:grpSpPr>
          <a:xfrm>
            <a:off x="5600700" y="1345692"/>
            <a:ext cx="1249680" cy="636905"/>
            <a:chOff x="4457700" y="1345691"/>
            <a:chExt cx="1249680" cy="636905"/>
          </a:xfrm>
        </p:grpSpPr>
        <p:pic>
          <p:nvPicPr>
            <p:cNvPr id="13" name="object 13"/>
            <p:cNvPicPr/>
            <p:nvPr/>
          </p:nvPicPr>
          <p:blipFill>
            <a:blip r:embed="rId4" cstate="print"/>
            <a:stretch>
              <a:fillRect/>
            </a:stretch>
          </p:blipFill>
          <p:spPr>
            <a:xfrm>
              <a:off x="4457700" y="1345691"/>
              <a:ext cx="135636" cy="244983"/>
            </a:xfrm>
            <a:prstGeom prst="rect">
              <a:avLst/>
            </a:prstGeom>
          </p:spPr>
        </p:pic>
        <p:sp>
          <p:nvSpPr>
            <p:cNvPr id="14" name="object 14"/>
            <p:cNvSpPr/>
            <p:nvPr/>
          </p:nvSpPr>
          <p:spPr>
            <a:xfrm>
              <a:off x="4457700" y="1607819"/>
              <a:ext cx="1249680" cy="374650"/>
            </a:xfrm>
            <a:custGeom>
              <a:avLst/>
              <a:gdLst/>
              <a:ahLst/>
              <a:cxnLst/>
              <a:rect l="l" t="t" r="r" b="b"/>
              <a:pathLst>
                <a:path w="1249679" h="374650">
                  <a:moveTo>
                    <a:pt x="62991" y="301116"/>
                  </a:moveTo>
                  <a:lnTo>
                    <a:pt x="0" y="358520"/>
                  </a:lnTo>
                  <a:lnTo>
                    <a:pt x="83692" y="374395"/>
                  </a:lnTo>
                  <a:lnTo>
                    <a:pt x="76051" y="347344"/>
                  </a:lnTo>
                  <a:lnTo>
                    <a:pt x="62864" y="347344"/>
                  </a:lnTo>
                  <a:lnTo>
                    <a:pt x="59436" y="335152"/>
                  </a:lnTo>
                  <a:lnTo>
                    <a:pt x="71633" y="331708"/>
                  </a:lnTo>
                  <a:lnTo>
                    <a:pt x="62991" y="301116"/>
                  </a:lnTo>
                  <a:close/>
                </a:path>
                <a:path w="1249679" h="374650">
                  <a:moveTo>
                    <a:pt x="71633" y="331708"/>
                  </a:moveTo>
                  <a:lnTo>
                    <a:pt x="59436" y="335152"/>
                  </a:lnTo>
                  <a:lnTo>
                    <a:pt x="62864" y="347344"/>
                  </a:lnTo>
                  <a:lnTo>
                    <a:pt x="75076" y="343896"/>
                  </a:lnTo>
                  <a:lnTo>
                    <a:pt x="71633" y="331708"/>
                  </a:lnTo>
                  <a:close/>
                </a:path>
                <a:path w="1249679" h="374650">
                  <a:moveTo>
                    <a:pt x="75076" y="343896"/>
                  </a:moveTo>
                  <a:lnTo>
                    <a:pt x="62864" y="347344"/>
                  </a:lnTo>
                  <a:lnTo>
                    <a:pt x="76051" y="347344"/>
                  </a:lnTo>
                  <a:lnTo>
                    <a:pt x="75076" y="343896"/>
                  </a:lnTo>
                  <a:close/>
                </a:path>
                <a:path w="1249679" h="374650">
                  <a:moveTo>
                    <a:pt x="1246251" y="0"/>
                  </a:moveTo>
                  <a:lnTo>
                    <a:pt x="71633" y="331708"/>
                  </a:lnTo>
                  <a:lnTo>
                    <a:pt x="75076" y="343896"/>
                  </a:lnTo>
                  <a:lnTo>
                    <a:pt x="1249679" y="12191"/>
                  </a:lnTo>
                  <a:lnTo>
                    <a:pt x="1246251" y="0"/>
                  </a:lnTo>
                  <a:close/>
                </a:path>
              </a:pathLst>
            </a:custGeom>
            <a:solidFill>
              <a:srgbClr val="000000"/>
            </a:solidFill>
          </p:spPr>
          <p:txBody>
            <a:bodyPr wrap="square" lIns="0" tIns="0" rIns="0" bIns="0" rtlCol="0"/>
            <a:lstStyle/>
            <a:p>
              <a:endParaRPr/>
            </a:p>
          </p:txBody>
        </p:sp>
      </p:grpSp>
      <p:sp>
        <p:nvSpPr>
          <p:cNvPr id="15" name="object 15"/>
          <p:cNvSpPr/>
          <p:nvPr/>
        </p:nvSpPr>
        <p:spPr>
          <a:xfrm>
            <a:off x="6841871" y="2525902"/>
            <a:ext cx="452120" cy="1097280"/>
          </a:xfrm>
          <a:custGeom>
            <a:avLst/>
            <a:gdLst/>
            <a:ahLst/>
            <a:cxnLst/>
            <a:rect l="l" t="t" r="r" b="b"/>
            <a:pathLst>
              <a:path w="452120" h="1097279">
                <a:moveTo>
                  <a:pt x="0" y="1012063"/>
                </a:moveTo>
                <a:lnTo>
                  <a:pt x="6984" y="1097026"/>
                </a:lnTo>
                <a:lnTo>
                  <a:pt x="70738" y="1040384"/>
                </a:lnTo>
                <a:lnTo>
                  <a:pt x="36449" y="1040384"/>
                </a:lnTo>
                <a:lnTo>
                  <a:pt x="24764" y="1035685"/>
                </a:lnTo>
                <a:lnTo>
                  <a:pt x="29498" y="1023872"/>
                </a:lnTo>
                <a:lnTo>
                  <a:pt x="0" y="1012063"/>
                </a:lnTo>
                <a:close/>
              </a:path>
              <a:path w="452120" h="1097279">
                <a:moveTo>
                  <a:pt x="29498" y="1023872"/>
                </a:moveTo>
                <a:lnTo>
                  <a:pt x="24764" y="1035685"/>
                </a:lnTo>
                <a:lnTo>
                  <a:pt x="36449" y="1040384"/>
                </a:lnTo>
                <a:lnTo>
                  <a:pt x="41191" y="1028554"/>
                </a:lnTo>
                <a:lnTo>
                  <a:pt x="29498" y="1023872"/>
                </a:lnTo>
                <a:close/>
              </a:path>
              <a:path w="452120" h="1097279">
                <a:moveTo>
                  <a:pt x="41191" y="1028554"/>
                </a:moveTo>
                <a:lnTo>
                  <a:pt x="36449" y="1040384"/>
                </a:lnTo>
                <a:lnTo>
                  <a:pt x="70738" y="1040384"/>
                </a:lnTo>
                <a:lnTo>
                  <a:pt x="41191" y="1028554"/>
                </a:lnTo>
                <a:close/>
              </a:path>
              <a:path w="452120" h="1097279">
                <a:moveTo>
                  <a:pt x="439800" y="0"/>
                </a:moveTo>
                <a:lnTo>
                  <a:pt x="29498" y="1023872"/>
                </a:lnTo>
                <a:lnTo>
                  <a:pt x="41191" y="1028554"/>
                </a:lnTo>
                <a:lnTo>
                  <a:pt x="451612" y="4825"/>
                </a:lnTo>
                <a:lnTo>
                  <a:pt x="439800" y="0"/>
                </a:lnTo>
                <a:close/>
              </a:path>
            </a:pathLst>
          </a:custGeom>
          <a:solidFill>
            <a:srgbClr val="000000"/>
          </a:solidFill>
        </p:spPr>
        <p:txBody>
          <a:bodyPr wrap="square" lIns="0" tIns="0" rIns="0" bIns="0" rtlCol="0"/>
          <a:lstStyle/>
          <a:p>
            <a:endParaRPr/>
          </a:p>
        </p:txBody>
      </p:sp>
      <p:sp>
        <p:nvSpPr>
          <p:cNvPr id="16" name="object 16"/>
          <p:cNvSpPr/>
          <p:nvPr/>
        </p:nvSpPr>
        <p:spPr>
          <a:xfrm>
            <a:off x="7973568" y="3174493"/>
            <a:ext cx="379730" cy="691515"/>
          </a:xfrm>
          <a:custGeom>
            <a:avLst/>
            <a:gdLst/>
            <a:ahLst/>
            <a:cxnLst/>
            <a:rect l="l" t="t" r="r" b="b"/>
            <a:pathLst>
              <a:path w="379729" h="691514">
                <a:moveTo>
                  <a:pt x="2921" y="605917"/>
                </a:moveTo>
                <a:lnTo>
                  <a:pt x="0" y="691134"/>
                </a:lnTo>
                <a:lnTo>
                  <a:pt x="69850" y="642366"/>
                </a:lnTo>
                <a:lnTo>
                  <a:pt x="62387" y="638302"/>
                </a:lnTo>
                <a:lnTo>
                  <a:pt x="35940" y="638302"/>
                </a:lnTo>
                <a:lnTo>
                  <a:pt x="24764" y="632206"/>
                </a:lnTo>
                <a:lnTo>
                  <a:pt x="30800" y="621099"/>
                </a:lnTo>
                <a:lnTo>
                  <a:pt x="2921" y="605917"/>
                </a:lnTo>
                <a:close/>
              </a:path>
              <a:path w="379729" h="691514">
                <a:moveTo>
                  <a:pt x="30800" y="621099"/>
                </a:moveTo>
                <a:lnTo>
                  <a:pt x="24764" y="632206"/>
                </a:lnTo>
                <a:lnTo>
                  <a:pt x="35940" y="638302"/>
                </a:lnTo>
                <a:lnTo>
                  <a:pt x="41980" y="627188"/>
                </a:lnTo>
                <a:lnTo>
                  <a:pt x="30800" y="621099"/>
                </a:lnTo>
                <a:close/>
              </a:path>
              <a:path w="379729" h="691514">
                <a:moveTo>
                  <a:pt x="41980" y="627188"/>
                </a:moveTo>
                <a:lnTo>
                  <a:pt x="35940" y="638302"/>
                </a:lnTo>
                <a:lnTo>
                  <a:pt x="62387" y="638302"/>
                </a:lnTo>
                <a:lnTo>
                  <a:pt x="41980" y="627188"/>
                </a:lnTo>
                <a:close/>
              </a:path>
              <a:path w="379729" h="691514">
                <a:moveTo>
                  <a:pt x="368300" y="0"/>
                </a:moveTo>
                <a:lnTo>
                  <a:pt x="30800" y="621099"/>
                </a:lnTo>
                <a:lnTo>
                  <a:pt x="41980" y="627188"/>
                </a:lnTo>
                <a:lnTo>
                  <a:pt x="379475" y="6096"/>
                </a:lnTo>
                <a:lnTo>
                  <a:pt x="368300" y="0"/>
                </a:lnTo>
                <a:close/>
              </a:path>
            </a:pathLst>
          </a:custGeom>
          <a:solidFill>
            <a:srgbClr val="000000"/>
          </a:solidFill>
        </p:spPr>
        <p:txBody>
          <a:bodyPr wrap="square" lIns="0" tIns="0" rIns="0" bIns="0" rtlCol="0"/>
          <a:lstStyle/>
          <a:p>
            <a:endParaRPr/>
          </a:p>
        </p:txBody>
      </p:sp>
      <p:sp>
        <p:nvSpPr>
          <p:cNvPr id="17" name="object 17"/>
          <p:cNvSpPr/>
          <p:nvPr/>
        </p:nvSpPr>
        <p:spPr>
          <a:xfrm>
            <a:off x="8031860" y="4936235"/>
            <a:ext cx="411480" cy="844550"/>
          </a:xfrm>
          <a:custGeom>
            <a:avLst/>
            <a:gdLst/>
            <a:ahLst/>
            <a:cxnLst/>
            <a:rect l="l" t="t" r="r" b="b"/>
            <a:pathLst>
              <a:path w="411479" h="844550">
                <a:moveTo>
                  <a:pt x="371042" y="65966"/>
                </a:moveTo>
                <a:lnTo>
                  <a:pt x="0" y="838936"/>
                </a:lnTo>
                <a:lnTo>
                  <a:pt x="11430" y="844435"/>
                </a:lnTo>
                <a:lnTo>
                  <a:pt x="382460" y="71453"/>
                </a:lnTo>
                <a:lnTo>
                  <a:pt x="371042" y="65966"/>
                </a:lnTo>
                <a:close/>
              </a:path>
              <a:path w="411479" h="844550">
                <a:moveTo>
                  <a:pt x="410595" y="54482"/>
                </a:moveTo>
                <a:lnTo>
                  <a:pt x="376555" y="54482"/>
                </a:lnTo>
                <a:lnTo>
                  <a:pt x="387985" y="59943"/>
                </a:lnTo>
                <a:lnTo>
                  <a:pt x="382460" y="71453"/>
                </a:lnTo>
                <a:lnTo>
                  <a:pt x="411099" y="85216"/>
                </a:lnTo>
                <a:lnTo>
                  <a:pt x="410873" y="71453"/>
                </a:lnTo>
                <a:lnTo>
                  <a:pt x="410783" y="65966"/>
                </a:lnTo>
                <a:lnTo>
                  <a:pt x="410684" y="59943"/>
                </a:lnTo>
                <a:lnTo>
                  <a:pt x="410595" y="54482"/>
                </a:lnTo>
                <a:close/>
              </a:path>
              <a:path w="411479" h="844550">
                <a:moveTo>
                  <a:pt x="376555" y="54482"/>
                </a:moveTo>
                <a:lnTo>
                  <a:pt x="371042" y="65966"/>
                </a:lnTo>
                <a:lnTo>
                  <a:pt x="382460" y="71453"/>
                </a:lnTo>
                <a:lnTo>
                  <a:pt x="387985" y="59943"/>
                </a:lnTo>
                <a:lnTo>
                  <a:pt x="376555" y="54482"/>
                </a:lnTo>
                <a:close/>
              </a:path>
              <a:path w="411479" h="844550">
                <a:moveTo>
                  <a:pt x="409702" y="0"/>
                </a:moveTo>
                <a:lnTo>
                  <a:pt x="342392" y="52196"/>
                </a:lnTo>
                <a:lnTo>
                  <a:pt x="371042" y="65966"/>
                </a:lnTo>
                <a:lnTo>
                  <a:pt x="376555" y="54482"/>
                </a:lnTo>
                <a:lnTo>
                  <a:pt x="410595" y="54482"/>
                </a:lnTo>
                <a:lnTo>
                  <a:pt x="409702" y="0"/>
                </a:lnTo>
                <a:close/>
              </a:path>
            </a:pathLst>
          </a:custGeom>
          <a:solidFill>
            <a:srgbClr val="000000"/>
          </a:solidFill>
        </p:spPr>
        <p:txBody>
          <a:bodyPr wrap="square" lIns="0" tIns="0" rIns="0" bIns="0" rtlCol="0"/>
          <a:lstStyle/>
          <a:p>
            <a:endParaRPr/>
          </a:p>
        </p:txBody>
      </p:sp>
      <p:sp>
        <p:nvSpPr>
          <p:cNvPr id="18" name="object 18"/>
          <p:cNvSpPr/>
          <p:nvPr/>
        </p:nvSpPr>
        <p:spPr>
          <a:xfrm>
            <a:off x="9459976" y="3391916"/>
            <a:ext cx="76200" cy="282575"/>
          </a:xfrm>
          <a:custGeom>
            <a:avLst/>
            <a:gdLst/>
            <a:ahLst/>
            <a:cxnLst/>
            <a:rect l="l" t="t" r="r" b="b"/>
            <a:pathLst>
              <a:path w="76200" h="282575">
                <a:moveTo>
                  <a:pt x="31703" y="206645"/>
                </a:moveTo>
                <a:lnTo>
                  <a:pt x="0" y="209296"/>
                </a:lnTo>
                <a:lnTo>
                  <a:pt x="44323" y="282067"/>
                </a:lnTo>
                <a:lnTo>
                  <a:pt x="69398" y="219329"/>
                </a:lnTo>
                <a:lnTo>
                  <a:pt x="32766" y="219329"/>
                </a:lnTo>
                <a:lnTo>
                  <a:pt x="31703" y="206645"/>
                </a:lnTo>
                <a:close/>
              </a:path>
              <a:path w="76200" h="282575">
                <a:moveTo>
                  <a:pt x="44290" y="205592"/>
                </a:moveTo>
                <a:lnTo>
                  <a:pt x="31703" y="206645"/>
                </a:lnTo>
                <a:lnTo>
                  <a:pt x="32670" y="218186"/>
                </a:lnTo>
                <a:lnTo>
                  <a:pt x="32766" y="219329"/>
                </a:lnTo>
                <a:lnTo>
                  <a:pt x="45339" y="218186"/>
                </a:lnTo>
                <a:lnTo>
                  <a:pt x="44378" y="206645"/>
                </a:lnTo>
                <a:lnTo>
                  <a:pt x="44290" y="205592"/>
                </a:lnTo>
                <a:close/>
              </a:path>
              <a:path w="76200" h="282575">
                <a:moveTo>
                  <a:pt x="75946" y="202946"/>
                </a:moveTo>
                <a:lnTo>
                  <a:pt x="44290" y="205592"/>
                </a:lnTo>
                <a:lnTo>
                  <a:pt x="45339" y="218186"/>
                </a:lnTo>
                <a:lnTo>
                  <a:pt x="32766" y="219329"/>
                </a:lnTo>
                <a:lnTo>
                  <a:pt x="69398" y="219329"/>
                </a:lnTo>
                <a:lnTo>
                  <a:pt x="75946" y="202946"/>
                </a:lnTo>
                <a:close/>
              </a:path>
              <a:path w="76200" h="282575">
                <a:moveTo>
                  <a:pt x="27177" y="0"/>
                </a:moveTo>
                <a:lnTo>
                  <a:pt x="14477" y="1016"/>
                </a:lnTo>
                <a:lnTo>
                  <a:pt x="31615" y="205592"/>
                </a:lnTo>
                <a:lnTo>
                  <a:pt x="31703" y="206645"/>
                </a:lnTo>
                <a:lnTo>
                  <a:pt x="44290" y="205592"/>
                </a:lnTo>
                <a:lnTo>
                  <a:pt x="27262" y="1016"/>
                </a:lnTo>
                <a:lnTo>
                  <a:pt x="27177" y="0"/>
                </a:lnTo>
                <a:close/>
              </a:path>
            </a:pathLst>
          </a:custGeom>
          <a:solidFill>
            <a:srgbClr val="000000"/>
          </a:solidFill>
        </p:spPr>
        <p:txBody>
          <a:bodyPr wrap="square" lIns="0" tIns="0" rIns="0" bIns="0" rtlCol="0"/>
          <a:lstStyle/>
          <a:p>
            <a:endParaRPr/>
          </a:p>
        </p:txBody>
      </p:sp>
      <p:pic>
        <p:nvPicPr>
          <p:cNvPr id="19" name="object 19"/>
          <p:cNvPicPr/>
          <p:nvPr/>
        </p:nvPicPr>
        <p:blipFill>
          <a:blip r:embed="rId5" cstate="print"/>
          <a:stretch>
            <a:fillRect/>
          </a:stretch>
        </p:blipFill>
        <p:spPr>
          <a:xfrm>
            <a:off x="9935464" y="5516880"/>
            <a:ext cx="103758" cy="237401"/>
          </a:xfrm>
          <a:prstGeom prst="rect">
            <a:avLst/>
          </a:prstGeom>
        </p:spPr>
      </p:pic>
      <p:sp>
        <p:nvSpPr>
          <p:cNvPr id="20" name="object 20"/>
          <p:cNvSpPr txBox="1"/>
          <p:nvPr/>
        </p:nvSpPr>
        <p:spPr>
          <a:xfrm>
            <a:off x="3206495" y="1103375"/>
            <a:ext cx="1263650" cy="221856"/>
          </a:xfrm>
          <a:prstGeom prst="rect">
            <a:avLst/>
          </a:prstGeom>
          <a:ln w="12700">
            <a:solidFill>
              <a:srgbClr val="000000"/>
            </a:solidFill>
          </a:ln>
        </p:spPr>
        <p:txBody>
          <a:bodyPr vert="horz" wrap="square" lIns="0" tIns="36830" rIns="0" bIns="0" rtlCol="0">
            <a:spAutoFit/>
          </a:bodyPr>
          <a:lstStyle/>
          <a:p>
            <a:pPr marL="91440">
              <a:spcBef>
                <a:spcPts val="290"/>
              </a:spcBef>
            </a:pPr>
            <a:r>
              <a:rPr sz="1200" dirty="0">
                <a:latin typeface="Calibri"/>
                <a:cs typeface="Calibri"/>
              </a:rPr>
              <a:t>Survey</a:t>
            </a:r>
            <a:r>
              <a:rPr sz="1200" spc="-40" dirty="0">
                <a:latin typeface="Calibri"/>
                <a:cs typeface="Calibri"/>
              </a:rPr>
              <a:t> </a:t>
            </a:r>
            <a:r>
              <a:rPr sz="1200" spc="-10" dirty="0">
                <a:latin typeface="Calibri"/>
                <a:cs typeface="Calibri"/>
              </a:rPr>
              <a:t>Reference</a:t>
            </a:r>
            <a:endParaRPr sz="1200">
              <a:latin typeface="Calibri"/>
              <a:cs typeface="Calibri"/>
            </a:endParaRPr>
          </a:p>
        </p:txBody>
      </p:sp>
      <p:sp>
        <p:nvSpPr>
          <p:cNvPr id="21" name="object 21"/>
          <p:cNvSpPr/>
          <p:nvPr/>
        </p:nvSpPr>
        <p:spPr>
          <a:xfrm>
            <a:off x="3363723" y="1379474"/>
            <a:ext cx="481965" cy="2294890"/>
          </a:xfrm>
          <a:custGeom>
            <a:avLst/>
            <a:gdLst/>
            <a:ahLst/>
            <a:cxnLst/>
            <a:rect l="l" t="t" r="r" b="b"/>
            <a:pathLst>
              <a:path w="481964" h="2294890">
                <a:moveTo>
                  <a:pt x="0" y="2212593"/>
                </a:moveTo>
                <a:lnTo>
                  <a:pt x="22605" y="2294636"/>
                </a:lnTo>
                <a:lnTo>
                  <a:pt x="69763" y="2233676"/>
                </a:lnTo>
                <a:lnTo>
                  <a:pt x="41147" y="2233676"/>
                </a:lnTo>
                <a:lnTo>
                  <a:pt x="28701" y="2231136"/>
                </a:lnTo>
                <a:lnTo>
                  <a:pt x="31148" y="2218738"/>
                </a:lnTo>
                <a:lnTo>
                  <a:pt x="0" y="2212593"/>
                </a:lnTo>
                <a:close/>
              </a:path>
              <a:path w="481964" h="2294890">
                <a:moveTo>
                  <a:pt x="31148" y="2218738"/>
                </a:moveTo>
                <a:lnTo>
                  <a:pt x="28701" y="2231136"/>
                </a:lnTo>
                <a:lnTo>
                  <a:pt x="41147" y="2233676"/>
                </a:lnTo>
                <a:lnTo>
                  <a:pt x="43610" y="2221197"/>
                </a:lnTo>
                <a:lnTo>
                  <a:pt x="31148" y="2218738"/>
                </a:lnTo>
                <a:close/>
              </a:path>
              <a:path w="481964" h="2294890">
                <a:moveTo>
                  <a:pt x="43610" y="2221197"/>
                </a:moveTo>
                <a:lnTo>
                  <a:pt x="41147" y="2233676"/>
                </a:lnTo>
                <a:lnTo>
                  <a:pt x="69763" y="2233676"/>
                </a:lnTo>
                <a:lnTo>
                  <a:pt x="74675" y="2227326"/>
                </a:lnTo>
                <a:lnTo>
                  <a:pt x="43610" y="2221197"/>
                </a:lnTo>
                <a:close/>
              </a:path>
              <a:path w="481964" h="2294890">
                <a:moveTo>
                  <a:pt x="469010" y="0"/>
                </a:moveTo>
                <a:lnTo>
                  <a:pt x="31148" y="2218738"/>
                </a:lnTo>
                <a:lnTo>
                  <a:pt x="43610" y="2221197"/>
                </a:lnTo>
                <a:lnTo>
                  <a:pt x="481456" y="2539"/>
                </a:lnTo>
                <a:lnTo>
                  <a:pt x="469010" y="0"/>
                </a:lnTo>
                <a:close/>
              </a:path>
            </a:pathLst>
          </a:custGeom>
          <a:solidFill>
            <a:srgbClr val="FF0000"/>
          </a:solidFill>
        </p:spPr>
        <p:txBody>
          <a:bodyPr wrap="square" lIns="0" tIns="0" rIns="0" bIns="0" rtlCol="0"/>
          <a:lstStyle/>
          <a:p>
            <a:endParaRPr/>
          </a:p>
        </p:txBody>
      </p:sp>
    </p:spTree>
    <p:extLst>
      <p:ext uri="{BB962C8B-B14F-4D97-AF65-F5344CB8AC3E}">
        <p14:creationId xmlns:p14="http://schemas.microsoft.com/office/powerpoint/2010/main" val="3144457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F7B3C53-1D2A-F9F6-EBB8-0BB5D4FC2CAE}"/>
              </a:ext>
            </a:extLst>
          </p:cNvPr>
          <p:cNvPicPr>
            <a:picLocks noGrp="1" noChangeAspect="1"/>
          </p:cNvPicPr>
          <p:nvPr>
            <p:ph sz="half" idx="1"/>
          </p:nvPr>
        </p:nvPicPr>
        <p:blipFill>
          <a:blip r:embed="rId2"/>
          <a:stretch>
            <a:fillRect/>
          </a:stretch>
        </p:blipFill>
        <p:spPr>
          <a:xfrm>
            <a:off x="838200" y="1780038"/>
            <a:ext cx="5181600" cy="3518586"/>
          </a:xfrm>
          <a:prstGeom prst="rect">
            <a:avLst/>
          </a:prstGeom>
        </p:spPr>
      </p:pic>
      <p:pic>
        <p:nvPicPr>
          <p:cNvPr id="9" name="Content Placeholder 8">
            <a:extLst>
              <a:ext uri="{FF2B5EF4-FFF2-40B4-BE49-F238E27FC236}">
                <a16:creationId xmlns:a16="http://schemas.microsoft.com/office/drawing/2014/main" id="{E74B6C2E-7658-C819-20F8-37C5350B7707}"/>
              </a:ext>
            </a:extLst>
          </p:cNvPr>
          <p:cNvPicPr>
            <a:picLocks noGrp="1" noChangeAspect="1"/>
          </p:cNvPicPr>
          <p:nvPr>
            <p:ph sz="half" idx="2"/>
          </p:nvPr>
        </p:nvPicPr>
        <p:blipFill>
          <a:blip r:embed="rId3"/>
          <a:stretch>
            <a:fillRect/>
          </a:stretch>
        </p:blipFill>
        <p:spPr>
          <a:xfrm>
            <a:off x="6172200" y="990744"/>
            <a:ext cx="5181600" cy="2652485"/>
          </a:xfrm>
          <a:prstGeom prst="rect">
            <a:avLst/>
          </a:prstGeom>
        </p:spPr>
      </p:pic>
      <p:sp>
        <p:nvSpPr>
          <p:cNvPr id="5" name="Title 4">
            <a:extLst>
              <a:ext uri="{FF2B5EF4-FFF2-40B4-BE49-F238E27FC236}">
                <a16:creationId xmlns:a16="http://schemas.microsoft.com/office/drawing/2014/main" id="{7E5A3116-616E-52CF-2C71-C26DD3B5C0C3}"/>
              </a:ext>
            </a:extLst>
          </p:cNvPr>
          <p:cNvSpPr>
            <a:spLocks noGrp="1"/>
          </p:cNvSpPr>
          <p:nvPr>
            <p:ph type="title"/>
          </p:nvPr>
        </p:nvSpPr>
        <p:spPr/>
        <p:txBody>
          <a:bodyPr>
            <a:normAutofit fontScale="90000"/>
          </a:bodyPr>
          <a:lstStyle/>
          <a:p>
            <a:endParaRPr lang="en-US"/>
          </a:p>
        </p:txBody>
      </p:sp>
      <p:pic>
        <p:nvPicPr>
          <p:cNvPr id="11" name="Picture 10">
            <a:extLst>
              <a:ext uri="{FF2B5EF4-FFF2-40B4-BE49-F238E27FC236}">
                <a16:creationId xmlns:a16="http://schemas.microsoft.com/office/drawing/2014/main" id="{9E9A337C-ADEF-E23A-5D6C-4C75E5D6B2A8}"/>
              </a:ext>
            </a:extLst>
          </p:cNvPr>
          <p:cNvPicPr>
            <a:picLocks noChangeAspect="1"/>
          </p:cNvPicPr>
          <p:nvPr/>
        </p:nvPicPr>
        <p:blipFill>
          <a:blip r:embed="rId4"/>
          <a:stretch>
            <a:fillRect/>
          </a:stretch>
        </p:blipFill>
        <p:spPr>
          <a:xfrm>
            <a:off x="7062019" y="4250776"/>
            <a:ext cx="3401961" cy="1883685"/>
          </a:xfrm>
          <a:prstGeom prst="rect">
            <a:avLst/>
          </a:prstGeom>
        </p:spPr>
      </p:pic>
    </p:spTree>
    <p:extLst>
      <p:ext uri="{BB962C8B-B14F-4D97-AF65-F5344CB8AC3E}">
        <p14:creationId xmlns:p14="http://schemas.microsoft.com/office/powerpoint/2010/main" val="2780074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C7D413D-F408-2CEC-F6BB-F98C1BDFE6BD}"/>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210392" y="1205712"/>
            <a:ext cx="7596333" cy="5075238"/>
          </a:xfrm>
        </p:spPr>
      </p:pic>
      <p:sp>
        <p:nvSpPr>
          <p:cNvPr id="5" name="Title 4">
            <a:extLst>
              <a:ext uri="{FF2B5EF4-FFF2-40B4-BE49-F238E27FC236}">
                <a16:creationId xmlns:a16="http://schemas.microsoft.com/office/drawing/2014/main" id="{D7A3B0B7-F9C4-AD90-E25A-F341DDE0197F}"/>
              </a:ext>
            </a:extLst>
          </p:cNvPr>
          <p:cNvSpPr>
            <a:spLocks noGrp="1"/>
          </p:cNvSpPr>
          <p:nvPr>
            <p:ph type="title"/>
          </p:nvPr>
        </p:nvSpPr>
        <p:spPr/>
        <p:txBody>
          <a:bodyPr>
            <a:normAutofit fontScale="90000"/>
          </a:bodyPr>
          <a:lstStyle/>
          <a:p>
            <a:r>
              <a:rPr lang="en-US"/>
              <a:t>Envelope Overview / CAD</a:t>
            </a:r>
          </a:p>
        </p:txBody>
      </p:sp>
      <p:pic>
        <p:nvPicPr>
          <p:cNvPr id="10" name="Picture 9">
            <a:extLst>
              <a:ext uri="{FF2B5EF4-FFF2-40B4-BE49-F238E27FC236}">
                <a16:creationId xmlns:a16="http://schemas.microsoft.com/office/drawing/2014/main" id="{F144A0C8-E75D-C316-55D1-A1554D1C5E82}"/>
              </a:ext>
            </a:extLst>
          </p:cNvPr>
          <p:cNvPicPr>
            <a:picLocks noChangeAspect="1"/>
          </p:cNvPicPr>
          <p:nvPr/>
        </p:nvPicPr>
        <p:blipFill>
          <a:blip r:embed="rId3"/>
          <a:stretch>
            <a:fillRect/>
          </a:stretch>
        </p:blipFill>
        <p:spPr>
          <a:xfrm>
            <a:off x="417114" y="1199362"/>
            <a:ext cx="2609839" cy="1795861"/>
          </a:xfrm>
          <a:prstGeom prst="rect">
            <a:avLst/>
          </a:prstGeom>
        </p:spPr>
      </p:pic>
      <p:pic>
        <p:nvPicPr>
          <p:cNvPr id="12" name="Picture 11">
            <a:extLst>
              <a:ext uri="{FF2B5EF4-FFF2-40B4-BE49-F238E27FC236}">
                <a16:creationId xmlns:a16="http://schemas.microsoft.com/office/drawing/2014/main" id="{62A07A46-03CB-3C63-B9E1-B687B40B044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47142" y="501879"/>
            <a:ext cx="4600179" cy="4656508"/>
          </a:xfrm>
          <a:prstGeom prst="rect">
            <a:avLst/>
          </a:prstGeom>
        </p:spPr>
      </p:pic>
      <p:pic>
        <p:nvPicPr>
          <p:cNvPr id="14" name="Picture 13">
            <a:extLst>
              <a:ext uri="{FF2B5EF4-FFF2-40B4-BE49-F238E27FC236}">
                <a16:creationId xmlns:a16="http://schemas.microsoft.com/office/drawing/2014/main" id="{9FD1AEE6-D2BC-4CA5-7B26-05060F55D0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08907" y="3001573"/>
            <a:ext cx="3604041" cy="3429000"/>
          </a:xfrm>
          <a:prstGeom prst="rect">
            <a:avLst/>
          </a:prstGeom>
        </p:spPr>
      </p:pic>
      <p:sp>
        <p:nvSpPr>
          <p:cNvPr id="6" name="Rectangle 5">
            <a:extLst>
              <a:ext uri="{FF2B5EF4-FFF2-40B4-BE49-F238E27FC236}">
                <a16:creationId xmlns:a16="http://schemas.microsoft.com/office/drawing/2014/main" id="{4ED19415-2223-8B43-8120-EB5793147F79}"/>
              </a:ext>
            </a:extLst>
          </p:cNvPr>
          <p:cNvSpPr/>
          <p:nvPr/>
        </p:nvSpPr>
        <p:spPr>
          <a:xfrm>
            <a:off x="2719227" y="5394831"/>
            <a:ext cx="6096000" cy="646331"/>
          </a:xfrm>
          <a:prstGeom prst="rect">
            <a:avLst/>
          </a:prstGeom>
        </p:spPr>
        <p:txBody>
          <a:bodyPr>
            <a:spAutoFit/>
          </a:bodyPr>
          <a:lstStyle/>
          <a:p>
            <a:r>
              <a:rPr lang="en-US" dirty="0"/>
              <a:t>HM63-EX1515 </a:t>
            </a:r>
          </a:p>
          <a:p>
            <a:r>
              <a:rPr lang="en-US" dirty="0"/>
              <a:t>and Nomex Honeycomb</a:t>
            </a:r>
          </a:p>
        </p:txBody>
      </p:sp>
    </p:spTree>
    <p:extLst>
      <p:ext uri="{BB962C8B-B14F-4D97-AF65-F5344CB8AC3E}">
        <p14:creationId xmlns:p14="http://schemas.microsoft.com/office/powerpoint/2010/main" val="2087933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C683AAB-ECC5-36E2-6B10-10CFD0CADAE8}"/>
              </a:ext>
            </a:extLst>
          </p:cNvPr>
          <p:cNvPicPr>
            <a:picLocks noChangeAspect="1"/>
          </p:cNvPicPr>
          <p:nvPr/>
        </p:nvPicPr>
        <p:blipFill>
          <a:blip r:embed="rId2"/>
          <a:stretch>
            <a:fillRect/>
          </a:stretch>
        </p:blipFill>
        <p:spPr>
          <a:xfrm>
            <a:off x="8389764" y="830179"/>
            <a:ext cx="3657556" cy="1785341"/>
          </a:xfrm>
          <a:prstGeom prst="rect">
            <a:avLst/>
          </a:prstGeom>
        </p:spPr>
      </p:pic>
      <p:pic>
        <p:nvPicPr>
          <p:cNvPr id="9" name="Content Placeholder 8">
            <a:extLst>
              <a:ext uri="{FF2B5EF4-FFF2-40B4-BE49-F238E27FC236}">
                <a16:creationId xmlns:a16="http://schemas.microsoft.com/office/drawing/2014/main" id="{22971D7C-2535-B35E-4C12-040DA6D952DB}"/>
              </a:ext>
            </a:extLst>
          </p:cNvPr>
          <p:cNvPicPr>
            <a:picLocks noGrp="1" noChangeAspect="1"/>
          </p:cNvPicPr>
          <p:nvPr>
            <p:ph sz="half" idx="2"/>
          </p:nvPr>
        </p:nvPicPr>
        <p:blipFill>
          <a:blip r:embed="rId3"/>
          <a:stretch>
            <a:fillRect/>
          </a:stretch>
        </p:blipFill>
        <p:spPr>
          <a:xfrm>
            <a:off x="5566603" y="3562350"/>
            <a:ext cx="2568701" cy="2675730"/>
          </a:xfrm>
          <a:prstGeom prst="rect">
            <a:avLst/>
          </a:prstGeom>
        </p:spPr>
      </p:pic>
      <p:sp>
        <p:nvSpPr>
          <p:cNvPr id="5" name="Title 4">
            <a:extLst>
              <a:ext uri="{FF2B5EF4-FFF2-40B4-BE49-F238E27FC236}">
                <a16:creationId xmlns:a16="http://schemas.microsoft.com/office/drawing/2014/main" id="{2580916B-405D-6A90-1391-1075EF9624B7}"/>
              </a:ext>
            </a:extLst>
          </p:cNvPr>
          <p:cNvSpPr>
            <a:spLocks noGrp="1"/>
          </p:cNvSpPr>
          <p:nvPr>
            <p:ph type="title"/>
          </p:nvPr>
        </p:nvSpPr>
        <p:spPr/>
        <p:txBody>
          <a:bodyPr>
            <a:normAutofit fontScale="90000"/>
          </a:bodyPr>
          <a:lstStyle/>
          <a:p>
            <a:r>
              <a:rPr lang="en-US" dirty="0"/>
              <a:t>GST – additional drawings</a:t>
            </a:r>
          </a:p>
        </p:txBody>
      </p:sp>
      <p:pic>
        <p:nvPicPr>
          <p:cNvPr id="11" name="Picture 10">
            <a:extLst>
              <a:ext uri="{FF2B5EF4-FFF2-40B4-BE49-F238E27FC236}">
                <a16:creationId xmlns:a16="http://schemas.microsoft.com/office/drawing/2014/main" id="{9FEDDD96-CF90-3DCF-82DC-C87FCF5C20A7}"/>
              </a:ext>
            </a:extLst>
          </p:cNvPr>
          <p:cNvPicPr>
            <a:picLocks noChangeAspect="1"/>
          </p:cNvPicPr>
          <p:nvPr/>
        </p:nvPicPr>
        <p:blipFill>
          <a:blip r:embed="rId4"/>
          <a:stretch>
            <a:fillRect/>
          </a:stretch>
        </p:blipFill>
        <p:spPr>
          <a:xfrm>
            <a:off x="8290690" y="2751693"/>
            <a:ext cx="3564869" cy="3384217"/>
          </a:xfrm>
          <a:prstGeom prst="rect">
            <a:avLst/>
          </a:prstGeom>
        </p:spPr>
      </p:pic>
      <p:pic>
        <p:nvPicPr>
          <p:cNvPr id="13" name="Picture 12">
            <a:extLst>
              <a:ext uri="{FF2B5EF4-FFF2-40B4-BE49-F238E27FC236}">
                <a16:creationId xmlns:a16="http://schemas.microsoft.com/office/drawing/2014/main" id="{6DA6E5AC-5BAF-312E-1ACB-928A38507225}"/>
              </a:ext>
            </a:extLst>
          </p:cNvPr>
          <p:cNvPicPr>
            <a:picLocks noChangeAspect="1"/>
          </p:cNvPicPr>
          <p:nvPr/>
        </p:nvPicPr>
        <p:blipFill>
          <a:blip r:embed="rId5"/>
          <a:stretch>
            <a:fillRect/>
          </a:stretch>
        </p:blipFill>
        <p:spPr>
          <a:xfrm>
            <a:off x="6465221" y="948221"/>
            <a:ext cx="2433943" cy="2496087"/>
          </a:xfrm>
          <a:prstGeom prst="rect">
            <a:avLst/>
          </a:prstGeom>
        </p:spPr>
      </p:pic>
      <p:sp>
        <p:nvSpPr>
          <p:cNvPr id="3" name="Content Placeholder 2">
            <a:extLst>
              <a:ext uri="{FF2B5EF4-FFF2-40B4-BE49-F238E27FC236}">
                <a16:creationId xmlns:a16="http://schemas.microsoft.com/office/drawing/2014/main" id="{7F78E00F-EB07-784E-B8BB-FB1F109A2D63}"/>
              </a:ext>
            </a:extLst>
          </p:cNvPr>
          <p:cNvSpPr>
            <a:spLocks noGrp="1"/>
          </p:cNvSpPr>
          <p:nvPr>
            <p:ph sz="half" idx="1"/>
          </p:nvPr>
        </p:nvSpPr>
        <p:spPr>
          <a:xfrm>
            <a:off x="838200" y="830179"/>
            <a:ext cx="5181600" cy="5418221"/>
          </a:xfrm>
        </p:spPr>
        <p:txBody>
          <a:bodyPr/>
          <a:lstStyle/>
          <a:p>
            <a:r>
              <a:rPr lang="en-US" dirty="0"/>
              <a:t>Detailed drawings</a:t>
            </a:r>
          </a:p>
        </p:txBody>
      </p:sp>
      <p:pic>
        <p:nvPicPr>
          <p:cNvPr id="12" name="Content Placeholder 7">
            <a:extLst>
              <a:ext uri="{FF2B5EF4-FFF2-40B4-BE49-F238E27FC236}">
                <a16:creationId xmlns:a16="http://schemas.microsoft.com/office/drawing/2014/main" id="{BAD5BB01-9334-354B-85A6-7EF7030FF473}"/>
              </a:ext>
            </a:extLst>
          </p:cNvPr>
          <p:cNvPicPr>
            <a:picLocks noChangeAspect="1"/>
          </p:cNvPicPr>
          <p:nvPr/>
        </p:nvPicPr>
        <p:blipFill>
          <a:blip r:embed="rId6"/>
          <a:stretch>
            <a:fillRect/>
          </a:stretch>
        </p:blipFill>
        <p:spPr>
          <a:xfrm>
            <a:off x="244928" y="1487167"/>
            <a:ext cx="6368143" cy="2303783"/>
          </a:xfrm>
          <a:prstGeom prst="rect">
            <a:avLst/>
          </a:prstGeom>
        </p:spPr>
      </p:pic>
    </p:spTree>
    <p:extLst>
      <p:ext uri="{BB962C8B-B14F-4D97-AF65-F5344CB8AC3E}">
        <p14:creationId xmlns:p14="http://schemas.microsoft.com/office/powerpoint/2010/main" val="974002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ECD131E-535A-9047-9F64-3214690564D1}"/>
              </a:ext>
            </a:extLst>
          </p:cNvPr>
          <p:cNvPicPr>
            <a:picLocks noChangeAspect="1"/>
          </p:cNvPicPr>
          <p:nvPr/>
        </p:nvPicPr>
        <p:blipFill>
          <a:blip r:embed="rId2"/>
          <a:stretch>
            <a:fillRect/>
          </a:stretch>
        </p:blipFill>
        <p:spPr>
          <a:xfrm>
            <a:off x="654432" y="3746126"/>
            <a:ext cx="3102515" cy="2322989"/>
          </a:xfrm>
          <a:prstGeom prst="rect">
            <a:avLst/>
          </a:prstGeom>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dirty="0"/>
              <a:t>Beampipe support</a:t>
            </a:r>
          </a:p>
        </p:txBody>
      </p:sp>
      <p:sp>
        <p:nvSpPr>
          <p:cNvPr id="7" name="Rectangle: Rounded Corners 3">
            <a:extLst>
              <a:ext uri="{FF2B5EF4-FFF2-40B4-BE49-F238E27FC236}">
                <a16:creationId xmlns:a16="http://schemas.microsoft.com/office/drawing/2014/main" id="{FDF61BC3-7E40-F643-A24D-9922E5675E94}"/>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 6</a:t>
            </a:r>
          </a:p>
        </p:txBody>
      </p:sp>
      <p:sp>
        <p:nvSpPr>
          <p:cNvPr id="5" name="Content Placeholder 1">
            <a:extLst>
              <a:ext uri="{FF2B5EF4-FFF2-40B4-BE49-F238E27FC236}">
                <a16:creationId xmlns:a16="http://schemas.microsoft.com/office/drawing/2014/main" id="{8054B0C1-C6A6-5840-A987-E0B7B4BB3419}"/>
              </a:ext>
            </a:extLst>
          </p:cNvPr>
          <p:cNvSpPr txBox="1">
            <a:spLocks/>
          </p:cNvSpPr>
          <p:nvPr/>
        </p:nvSpPr>
        <p:spPr>
          <a:xfrm>
            <a:off x="426837" y="972273"/>
            <a:ext cx="5499830" cy="2773853"/>
          </a:xfrm>
          <a:prstGeom prst="rect">
            <a:avLst/>
          </a:prstGeom>
        </p:spPr>
        <p:txBody>
          <a:bodyPr>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 of the CMS permanent beam pipe support at z = 1.6m </a:t>
            </a:r>
          </a:p>
          <a:p>
            <a:r>
              <a:rPr lang="en-US" dirty="0"/>
              <a:t>For the arm we want to bond a curve-to-flat adapter with inserts 4x M3 inside the ITST.</a:t>
            </a:r>
          </a:p>
          <a:p>
            <a:pPr lvl="1"/>
            <a:r>
              <a:rPr lang="en-US" dirty="0"/>
              <a:t>At the moment, precise z-locations are yet to be determined, not critical</a:t>
            </a:r>
          </a:p>
          <a:p>
            <a:endParaRPr lang="en-US" dirty="0"/>
          </a:p>
          <a:p>
            <a:endParaRPr lang="en-US" dirty="0"/>
          </a:p>
        </p:txBody>
      </p:sp>
      <p:grpSp>
        <p:nvGrpSpPr>
          <p:cNvPr id="10" name="Group 9">
            <a:extLst>
              <a:ext uri="{FF2B5EF4-FFF2-40B4-BE49-F238E27FC236}">
                <a16:creationId xmlns:a16="http://schemas.microsoft.com/office/drawing/2014/main" id="{E95D65DB-A580-804E-B195-EE6B07C8D27A}"/>
              </a:ext>
            </a:extLst>
          </p:cNvPr>
          <p:cNvGrpSpPr/>
          <p:nvPr/>
        </p:nvGrpSpPr>
        <p:grpSpPr>
          <a:xfrm>
            <a:off x="6096000" y="972273"/>
            <a:ext cx="5865197" cy="4999549"/>
            <a:chOff x="6172200" y="2453227"/>
            <a:chExt cx="5793067" cy="4352948"/>
          </a:xfrm>
        </p:grpSpPr>
        <p:pic>
          <p:nvPicPr>
            <p:cNvPr id="11" name="Content Placeholder 7" descr="A long shot of a green and black object&#10;&#10;Description automatically generated">
              <a:extLst>
                <a:ext uri="{FF2B5EF4-FFF2-40B4-BE49-F238E27FC236}">
                  <a16:creationId xmlns:a16="http://schemas.microsoft.com/office/drawing/2014/main" id="{E51522E3-94BC-B142-9D57-6674CDFC4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598270"/>
              <a:ext cx="5181600" cy="2806047"/>
            </a:xfrm>
            <a:prstGeom prst="rect">
              <a:avLst/>
            </a:prstGeom>
          </p:spPr>
        </p:pic>
        <p:cxnSp>
          <p:nvCxnSpPr>
            <p:cNvPr id="12" name="Straight Arrow Connector 11">
              <a:extLst>
                <a:ext uri="{FF2B5EF4-FFF2-40B4-BE49-F238E27FC236}">
                  <a16:creationId xmlns:a16="http://schemas.microsoft.com/office/drawing/2014/main" id="{4A55BF05-C606-5A44-B11A-E8B6FAC9B111}"/>
                </a:ext>
              </a:extLst>
            </p:cNvPr>
            <p:cNvCxnSpPr/>
            <p:nvPr/>
          </p:nvCxnSpPr>
          <p:spPr>
            <a:xfrm flipV="1">
              <a:off x="6172200" y="4470400"/>
              <a:ext cx="736600" cy="397933"/>
            </a:xfrm>
            <a:prstGeom prst="straightConnector1">
              <a:avLst/>
            </a:prstGeom>
            <a:ln>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8E8F3C99-1006-864E-BB86-AC7AED1A58B2}"/>
                </a:ext>
              </a:extLst>
            </p:cNvPr>
            <p:cNvSpPr txBox="1"/>
            <p:nvPr/>
          </p:nvSpPr>
          <p:spPr>
            <a:xfrm>
              <a:off x="6172200" y="3297775"/>
              <a:ext cx="3761074" cy="1033149"/>
            </a:xfrm>
            <a:prstGeom prst="rect">
              <a:avLst/>
            </a:prstGeom>
            <a:noFill/>
          </p:spPr>
          <p:txBody>
            <a:bodyPr wrap="square">
              <a:spAutoFit/>
            </a:bodyPr>
            <a:lstStyle/>
            <a:p>
              <a:r>
                <a:rPr lang="en-US" dirty="0"/>
                <a:t>Ribbon operating </a:t>
              </a:r>
            </a:p>
            <a:p>
              <a:r>
                <a:rPr lang="en-US" dirty="0"/>
                <a:t>mechanism</a:t>
              </a:r>
            </a:p>
            <a:p>
              <a:r>
                <a:rPr lang="en-US" dirty="0"/>
                <a:t>M3-0.5 (x4)</a:t>
              </a:r>
            </a:p>
          </p:txBody>
        </p:sp>
        <p:sp>
          <p:nvSpPr>
            <p:cNvPr id="14" name="TextBox 13">
              <a:extLst>
                <a:ext uri="{FF2B5EF4-FFF2-40B4-BE49-F238E27FC236}">
                  <a16:creationId xmlns:a16="http://schemas.microsoft.com/office/drawing/2014/main" id="{5D470B5A-E950-7A42-9268-16E9AB65F252}"/>
                </a:ext>
              </a:extLst>
            </p:cNvPr>
            <p:cNvSpPr txBox="1"/>
            <p:nvPr/>
          </p:nvSpPr>
          <p:spPr>
            <a:xfrm>
              <a:off x="9308327" y="2453227"/>
              <a:ext cx="2656940" cy="585451"/>
            </a:xfrm>
            <a:prstGeom prst="rect">
              <a:avLst/>
            </a:prstGeom>
            <a:noFill/>
          </p:spPr>
          <p:txBody>
            <a:bodyPr wrap="square">
              <a:spAutoFit/>
            </a:bodyPr>
            <a:lstStyle/>
            <a:p>
              <a:r>
                <a:rPr lang="en-US" sz="1400" dirty="0"/>
                <a:t>Arm with curve-to-flat adapter and M3-0.5 (x4)</a:t>
              </a:r>
            </a:p>
          </p:txBody>
        </p:sp>
        <p:pic>
          <p:nvPicPr>
            <p:cNvPr id="15" name="Picture 14">
              <a:extLst>
                <a:ext uri="{FF2B5EF4-FFF2-40B4-BE49-F238E27FC236}">
                  <a16:creationId xmlns:a16="http://schemas.microsoft.com/office/drawing/2014/main" id="{DA6D3430-D65C-CB4B-889D-1C6B67A6871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59618" y="3429000"/>
              <a:ext cx="3678965" cy="3377175"/>
            </a:xfrm>
            <a:prstGeom prst="rect">
              <a:avLst/>
            </a:prstGeom>
          </p:spPr>
        </p:pic>
        <p:sp>
          <p:nvSpPr>
            <p:cNvPr id="16" name="Arrow: Curved Right 17">
              <a:extLst>
                <a:ext uri="{FF2B5EF4-FFF2-40B4-BE49-F238E27FC236}">
                  <a16:creationId xmlns:a16="http://schemas.microsoft.com/office/drawing/2014/main" id="{8571CF33-4210-044A-9483-D4FFAA2D77BD}"/>
                </a:ext>
              </a:extLst>
            </p:cNvPr>
            <p:cNvSpPr/>
            <p:nvPr/>
          </p:nvSpPr>
          <p:spPr>
            <a:xfrm rot="20015814">
              <a:off x="7661258" y="4355001"/>
              <a:ext cx="736600" cy="154848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Content Placeholder 7" descr="A long shot of a green and black object&#10;&#10;Description automatically generated">
              <a:extLst>
                <a:ext uri="{FF2B5EF4-FFF2-40B4-BE49-F238E27FC236}">
                  <a16:creationId xmlns:a16="http://schemas.microsoft.com/office/drawing/2014/main" id="{A1529E53-1789-C245-AC81-E785EF9D1E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0000">
              <a:off x="8517466" y="4656951"/>
              <a:ext cx="1924400" cy="1042141"/>
            </a:xfrm>
            <a:prstGeom prst="rect">
              <a:avLst/>
            </a:prstGeom>
          </p:spPr>
        </p:pic>
      </p:grpSp>
      <p:cxnSp>
        <p:nvCxnSpPr>
          <p:cNvPr id="19" name="Straight Arrow Connector 18">
            <a:extLst>
              <a:ext uri="{FF2B5EF4-FFF2-40B4-BE49-F238E27FC236}">
                <a16:creationId xmlns:a16="http://schemas.microsoft.com/office/drawing/2014/main" id="{452C78B1-016D-E549-BB61-D012401BA01F}"/>
              </a:ext>
            </a:extLst>
          </p:cNvPr>
          <p:cNvCxnSpPr>
            <a:cxnSpLocks/>
          </p:cNvCxnSpPr>
          <p:nvPr/>
        </p:nvCxnSpPr>
        <p:spPr>
          <a:xfrm flipH="1">
            <a:off x="2459605" y="5008107"/>
            <a:ext cx="1524937" cy="2723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905BF3-2E41-B749-A201-22C57EF51E18}"/>
              </a:ext>
            </a:extLst>
          </p:cNvPr>
          <p:cNvCxnSpPr>
            <a:cxnSpLocks/>
          </p:cNvCxnSpPr>
          <p:nvPr/>
        </p:nvCxnSpPr>
        <p:spPr>
          <a:xfrm flipH="1" flipV="1">
            <a:off x="2571118" y="4463949"/>
            <a:ext cx="1391948" cy="544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44E4AF0-A08C-D544-B9A6-19FADAAB7484}"/>
              </a:ext>
            </a:extLst>
          </p:cNvPr>
          <p:cNvSpPr txBox="1"/>
          <p:nvPr/>
        </p:nvSpPr>
        <p:spPr>
          <a:xfrm>
            <a:off x="4028864" y="4736028"/>
            <a:ext cx="1993342" cy="646331"/>
          </a:xfrm>
          <a:prstGeom prst="rect">
            <a:avLst/>
          </a:prstGeom>
          <a:noFill/>
        </p:spPr>
        <p:txBody>
          <a:bodyPr wrap="square" rtlCol="0">
            <a:spAutoFit/>
          </a:bodyPr>
          <a:lstStyle/>
          <a:p>
            <a:r>
              <a:rPr lang="en-US" dirty="0"/>
              <a:t>Vertical BP supports at 1.6m</a:t>
            </a:r>
          </a:p>
        </p:txBody>
      </p:sp>
    </p:spTree>
    <p:extLst>
      <p:ext uri="{BB962C8B-B14F-4D97-AF65-F5344CB8AC3E}">
        <p14:creationId xmlns:p14="http://schemas.microsoft.com/office/powerpoint/2010/main" val="1563570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06A6BE-181D-5471-0726-A9B87CF40185}"/>
              </a:ext>
            </a:extLst>
          </p:cNvPr>
          <p:cNvPicPr>
            <a:picLocks noGrp="1" noChangeAspect="1"/>
          </p:cNvPicPr>
          <p:nvPr>
            <p:ph idx="1"/>
          </p:nvPr>
        </p:nvPicPr>
        <p:blipFill>
          <a:blip r:embed="rId2"/>
          <a:stretch>
            <a:fillRect/>
          </a:stretch>
        </p:blipFill>
        <p:spPr>
          <a:xfrm>
            <a:off x="838200" y="1708657"/>
            <a:ext cx="10515600" cy="3543873"/>
          </a:xfrm>
          <a:prstGeom prst="rect">
            <a:avLst/>
          </a:prstGeom>
        </p:spPr>
      </p:pic>
      <p:sp>
        <p:nvSpPr>
          <p:cNvPr id="6" name="Title 5">
            <a:extLst>
              <a:ext uri="{FF2B5EF4-FFF2-40B4-BE49-F238E27FC236}">
                <a16:creationId xmlns:a16="http://schemas.microsoft.com/office/drawing/2014/main" id="{61EA34DA-4AA8-B7ED-DA26-44C264D81A59}"/>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227956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4046F32-7FB5-3BB2-5898-575DF60A2AC6}"/>
              </a:ext>
            </a:extLst>
          </p:cNvPr>
          <p:cNvPicPr>
            <a:picLocks noGrp="1" noChangeAspect="1"/>
          </p:cNvPicPr>
          <p:nvPr>
            <p:ph idx="1"/>
          </p:nvPr>
        </p:nvPicPr>
        <p:blipFill>
          <a:blip r:embed="rId2"/>
          <a:stretch>
            <a:fillRect/>
          </a:stretch>
        </p:blipFill>
        <p:spPr>
          <a:xfrm>
            <a:off x="838200" y="1690329"/>
            <a:ext cx="10515600" cy="3580530"/>
          </a:xfrm>
          <a:prstGeom prst="rect">
            <a:avLst/>
          </a:prstGeom>
        </p:spPr>
      </p:pic>
      <p:sp>
        <p:nvSpPr>
          <p:cNvPr id="6" name="Title 5">
            <a:extLst>
              <a:ext uri="{FF2B5EF4-FFF2-40B4-BE49-F238E27FC236}">
                <a16:creationId xmlns:a16="http://schemas.microsoft.com/office/drawing/2014/main" id="{75C77081-47EC-AD1F-6928-33AA8E754E31}"/>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470249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9E3D-1C04-0826-D172-487A22E1FF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850F5A-5611-1DE9-6359-431C6CF431BA}"/>
              </a:ext>
            </a:extLst>
          </p:cNvPr>
          <p:cNvSpPr>
            <a:spLocks noGrp="1"/>
          </p:cNvSpPr>
          <p:nvPr>
            <p:ph type="title"/>
          </p:nvPr>
        </p:nvSpPr>
        <p:spPr/>
        <p:txBody>
          <a:bodyPr>
            <a:normAutofit fontScale="90000"/>
          </a:bodyPr>
          <a:lstStyle/>
          <a:p>
            <a:r>
              <a:rPr lang="en-US" dirty="0"/>
              <a:t>Scope Definition</a:t>
            </a:r>
          </a:p>
        </p:txBody>
      </p:sp>
      <p:sp>
        <p:nvSpPr>
          <p:cNvPr id="4" name="Content Placeholder 3">
            <a:extLst>
              <a:ext uri="{FF2B5EF4-FFF2-40B4-BE49-F238E27FC236}">
                <a16:creationId xmlns:a16="http://schemas.microsoft.com/office/drawing/2014/main" id="{4B228698-8C94-5829-4204-2586FA8CAC7A}"/>
              </a:ext>
            </a:extLst>
          </p:cNvPr>
          <p:cNvSpPr>
            <a:spLocks noGrp="1"/>
          </p:cNvSpPr>
          <p:nvPr>
            <p:ph idx="1"/>
          </p:nvPr>
        </p:nvSpPr>
        <p:spPr>
          <a:xfrm>
            <a:off x="462579" y="975364"/>
            <a:ext cx="6353857" cy="5107383"/>
          </a:xfrm>
        </p:spPr>
        <p:txBody>
          <a:bodyPr>
            <a:normAutofit fontScale="92500" lnSpcReduction="10000"/>
          </a:bodyPr>
          <a:lstStyle/>
          <a:p>
            <a:pPr>
              <a:lnSpc>
                <a:spcPct val="120000"/>
              </a:lnSpc>
              <a:spcBef>
                <a:spcPts val="1100"/>
              </a:spcBef>
            </a:pPr>
            <a:r>
              <a:rPr lang="en-US" sz="2200" dirty="0"/>
              <a:t>MPGD trackers use MicroMegas for the inner barrel and µRWELL technology for the outer barrel and endcaps</a:t>
            </a:r>
          </a:p>
          <a:p>
            <a:pPr>
              <a:lnSpc>
                <a:spcPct val="120000"/>
              </a:lnSpc>
            </a:pPr>
            <a:r>
              <a:rPr lang="en-US" sz="2200" dirty="0"/>
              <a:t>In the barrel, each tracker is segmented in 12 sectors in Phi</a:t>
            </a:r>
          </a:p>
          <a:p>
            <a:pPr lvl="1">
              <a:lnSpc>
                <a:spcPct val="120000"/>
              </a:lnSpc>
              <a:spcBef>
                <a:spcPts val="1100"/>
              </a:spcBef>
            </a:pPr>
            <a:r>
              <a:rPr lang="en-US" sz="1900" dirty="0"/>
              <a:t>Micromegas (CyMBaL) has 4 modules in the z direction and total of 48 modules, whereas µRWELL has 2 modules in z direction with a total of 24 modules</a:t>
            </a:r>
          </a:p>
          <a:p>
            <a:pPr lvl="1">
              <a:lnSpc>
                <a:spcPct val="120000"/>
              </a:lnSpc>
              <a:spcBef>
                <a:spcPts val="1100"/>
              </a:spcBef>
            </a:pPr>
            <a:r>
              <a:rPr lang="en-US" sz="1900" dirty="0"/>
              <a:t>µRWELL Disks have 2 layers in each direction of Z and 4 modules in Phi, adding to 16 modules</a:t>
            </a:r>
          </a:p>
          <a:p>
            <a:pPr>
              <a:lnSpc>
                <a:spcPct val="120000"/>
              </a:lnSpc>
              <a:spcBef>
                <a:spcPts val="1100"/>
              </a:spcBef>
              <a:spcAft>
                <a:spcPts val="600"/>
              </a:spcAft>
            </a:pPr>
            <a:r>
              <a:rPr lang="en-US" sz="2200" dirty="0"/>
              <a:t>Each MPGD detector readout with SALSA frontend electronics and equipped with all services, including cooling and gas system</a:t>
            </a:r>
          </a:p>
          <a:p>
            <a:pPr lvl="2">
              <a:lnSpc>
                <a:spcPct val="120000"/>
              </a:lnSpc>
            </a:pPr>
            <a:endParaRPr lang="en-US" sz="1600" dirty="0"/>
          </a:p>
          <a:p>
            <a:pPr lvl="1">
              <a:lnSpc>
                <a:spcPct val="120000"/>
              </a:lnSpc>
            </a:pPr>
            <a:endParaRPr lang="en-US" dirty="0"/>
          </a:p>
        </p:txBody>
      </p:sp>
      <p:pic>
        <p:nvPicPr>
          <p:cNvPr id="4098" name="Picture 2" descr="page9image1243486400">
            <a:extLst>
              <a:ext uri="{FF2B5EF4-FFF2-40B4-BE49-F238E27FC236}">
                <a16:creationId xmlns:a16="http://schemas.microsoft.com/office/drawing/2014/main" id="{5C441E04-E823-7545-2AE3-56B309A89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436" y="2087355"/>
            <a:ext cx="2947556" cy="1318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ge9image1231554976">
            <a:extLst>
              <a:ext uri="{FF2B5EF4-FFF2-40B4-BE49-F238E27FC236}">
                <a16:creationId xmlns:a16="http://schemas.microsoft.com/office/drawing/2014/main" id="{92D65A6A-F8FB-3A5A-C2A2-390BC3C55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361" y="4085539"/>
            <a:ext cx="2781300" cy="1790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C55C70-F748-7BA0-854C-210F777D2C52}"/>
              </a:ext>
            </a:extLst>
          </p:cNvPr>
          <p:cNvSpPr txBox="1"/>
          <p:nvPr/>
        </p:nvSpPr>
        <p:spPr>
          <a:xfrm>
            <a:off x="6703850" y="1060412"/>
            <a:ext cx="3172728" cy="369332"/>
          </a:xfrm>
          <a:prstGeom prst="rect">
            <a:avLst/>
          </a:prstGeom>
          <a:noFill/>
        </p:spPr>
        <p:txBody>
          <a:bodyPr wrap="none" rtlCol="0">
            <a:spAutoFit/>
          </a:bodyPr>
          <a:lstStyle/>
          <a:p>
            <a:r>
              <a:rPr lang="en-US" b="1" dirty="0"/>
              <a:t>Outer Barrel MPGD Tracker</a:t>
            </a:r>
          </a:p>
        </p:txBody>
      </p:sp>
      <p:sp>
        <p:nvSpPr>
          <p:cNvPr id="7" name="TextBox 6">
            <a:extLst>
              <a:ext uri="{FF2B5EF4-FFF2-40B4-BE49-F238E27FC236}">
                <a16:creationId xmlns:a16="http://schemas.microsoft.com/office/drawing/2014/main" id="{224B3B6E-6B40-6EA9-3073-EC7EB68DDD4C}"/>
              </a:ext>
            </a:extLst>
          </p:cNvPr>
          <p:cNvSpPr txBox="1"/>
          <p:nvPr/>
        </p:nvSpPr>
        <p:spPr>
          <a:xfrm>
            <a:off x="10199466" y="1010911"/>
            <a:ext cx="1962205" cy="646331"/>
          </a:xfrm>
          <a:prstGeom prst="rect">
            <a:avLst/>
          </a:prstGeom>
          <a:noFill/>
        </p:spPr>
        <p:txBody>
          <a:bodyPr wrap="square" rtlCol="0">
            <a:spAutoFit/>
          </a:bodyPr>
          <a:lstStyle/>
          <a:p>
            <a:r>
              <a:rPr lang="en-US" b="1" dirty="0"/>
              <a:t>Endcap MPGD Tracker</a:t>
            </a:r>
          </a:p>
        </p:txBody>
      </p:sp>
      <p:sp>
        <p:nvSpPr>
          <p:cNvPr id="8" name="TextBox 7">
            <a:extLst>
              <a:ext uri="{FF2B5EF4-FFF2-40B4-BE49-F238E27FC236}">
                <a16:creationId xmlns:a16="http://schemas.microsoft.com/office/drawing/2014/main" id="{BD413BB9-A645-E664-B5C2-D265DF630392}"/>
              </a:ext>
            </a:extLst>
          </p:cNvPr>
          <p:cNvSpPr txBox="1"/>
          <p:nvPr/>
        </p:nvSpPr>
        <p:spPr>
          <a:xfrm>
            <a:off x="7639234" y="1600552"/>
            <a:ext cx="1301959" cy="338554"/>
          </a:xfrm>
          <a:prstGeom prst="rect">
            <a:avLst/>
          </a:prstGeom>
          <a:noFill/>
        </p:spPr>
        <p:txBody>
          <a:bodyPr wrap="none" rtlCol="0">
            <a:spAutoFit/>
          </a:bodyPr>
          <a:lstStyle/>
          <a:p>
            <a:r>
              <a:rPr lang="en-US" sz="1600" dirty="0"/>
              <a:t>MicroMegas</a:t>
            </a:r>
          </a:p>
        </p:txBody>
      </p:sp>
      <p:sp>
        <p:nvSpPr>
          <p:cNvPr id="11" name="TextBox 10">
            <a:extLst>
              <a:ext uri="{FF2B5EF4-FFF2-40B4-BE49-F238E27FC236}">
                <a16:creationId xmlns:a16="http://schemas.microsoft.com/office/drawing/2014/main" id="{61D7282A-F5A4-9825-11E0-07E2EC97545F}"/>
              </a:ext>
            </a:extLst>
          </p:cNvPr>
          <p:cNvSpPr txBox="1"/>
          <p:nvPr/>
        </p:nvSpPr>
        <p:spPr>
          <a:xfrm>
            <a:off x="8021256" y="3838176"/>
            <a:ext cx="1054969" cy="338554"/>
          </a:xfrm>
          <a:prstGeom prst="rect">
            <a:avLst/>
          </a:prstGeom>
          <a:noFill/>
        </p:spPr>
        <p:txBody>
          <a:bodyPr wrap="none" rtlCol="0">
            <a:spAutoFit/>
          </a:bodyPr>
          <a:lstStyle/>
          <a:p>
            <a:r>
              <a:rPr lang="en-US" sz="1600" dirty="0"/>
              <a:t>μRWELL </a:t>
            </a:r>
          </a:p>
        </p:txBody>
      </p:sp>
      <p:sp>
        <p:nvSpPr>
          <p:cNvPr id="12" name="TextBox 11">
            <a:extLst>
              <a:ext uri="{FF2B5EF4-FFF2-40B4-BE49-F238E27FC236}">
                <a16:creationId xmlns:a16="http://schemas.microsoft.com/office/drawing/2014/main" id="{5D02D741-51A6-D90A-1473-E58FB5FF65E2}"/>
              </a:ext>
            </a:extLst>
          </p:cNvPr>
          <p:cNvSpPr txBox="1"/>
          <p:nvPr/>
        </p:nvSpPr>
        <p:spPr>
          <a:xfrm>
            <a:off x="10545888" y="1735656"/>
            <a:ext cx="1054969" cy="338554"/>
          </a:xfrm>
          <a:prstGeom prst="rect">
            <a:avLst/>
          </a:prstGeom>
          <a:noFill/>
        </p:spPr>
        <p:txBody>
          <a:bodyPr wrap="none" rtlCol="0">
            <a:spAutoFit/>
          </a:bodyPr>
          <a:lstStyle/>
          <a:p>
            <a:r>
              <a:rPr lang="en-US" sz="1600" dirty="0"/>
              <a:t>μRWELL </a:t>
            </a:r>
          </a:p>
        </p:txBody>
      </p:sp>
      <p:grpSp>
        <p:nvGrpSpPr>
          <p:cNvPr id="13" name="Gruppo 100">
            <a:extLst>
              <a:ext uri="{FF2B5EF4-FFF2-40B4-BE49-F238E27FC236}">
                <a16:creationId xmlns:a16="http://schemas.microsoft.com/office/drawing/2014/main" id="{16E8211B-F773-18C3-0E90-4D55205A300D}"/>
              </a:ext>
            </a:extLst>
          </p:cNvPr>
          <p:cNvGrpSpPr/>
          <p:nvPr/>
        </p:nvGrpSpPr>
        <p:grpSpPr>
          <a:xfrm>
            <a:off x="10143649" y="2152624"/>
            <a:ext cx="1800696" cy="2757890"/>
            <a:chOff x="4700379" y="886362"/>
            <a:chExt cx="2253951" cy="2902064"/>
          </a:xfrm>
        </p:grpSpPr>
        <p:pic>
          <p:nvPicPr>
            <p:cNvPr id="14" name="Immagine 101">
              <a:extLst>
                <a:ext uri="{FF2B5EF4-FFF2-40B4-BE49-F238E27FC236}">
                  <a16:creationId xmlns:a16="http://schemas.microsoft.com/office/drawing/2014/main" id="{98C1C473-1246-9FDA-7B65-B12400E8D57F}"/>
                </a:ext>
              </a:extLst>
            </p:cNvPr>
            <p:cNvPicPr>
              <a:picLocks noChangeAspect="1"/>
            </p:cNvPicPr>
            <p:nvPr/>
          </p:nvPicPr>
          <p:blipFill>
            <a:blip r:embed="rId4"/>
            <a:stretch>
              <a:fillRect/>
            </a:stretch>
          </p:blipFill>
          <p:spPr>
            <a:xfrm>
              <a:off x="4700379" y="886362"/>
              <a:ext cx="2253951" cy="2902064"/>
            </a:xfrm>
            <a:prstGeom prst="rect">
              <a:avLst/>
            </a:prstGeom>
          </p:spPr>
        </p:pic>
        <p:sp>
          <p:nvSpPr>
            <p:cNvPr id="15" name="Rettangolo 102">
              <a:extLst>
                <a:ext uri="{FF2B5EF4-FFF2-40B4-BE49-F238E27FC236}">
                  <a16:creationId xmlns:a16="http://schemas.microsoft.com/office/drawing/2014/main" id="{9DC0E8F3-9522-9B97-97DF-7312C8F001A2}"/>
                </a:ext>
              </a:extLst>
            </p:cNvPr>
            <p:cNvSpPr/>
            <p:nvPr/>
          </p:nvSpPr>
          <p:spPr>
            <a:xfrm>
              <a:off x="5321994" y="1754396"/>
              <a:ext cx="345835" cy="49531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6" name="Rettangolo 103">
              <a:extLst>
                <a:ext uri="{FF2B5EF4-FFF2-40B4-BE49-F238E27FC236}">
                  <a16:creationId xmlns:a16="http://schemas.microsoft.com/office/drawing/2014/main" id="{69BB99E0-DF44-BAE4-C53A-15F6FABA12BF}"/>
                </a:ext>
              </a:extLst>
            </p:cNvPr>
            <p:cNvSpPr/>
            <p:nvPr/>
          </p:nvSpPr>
          <p:spPr>
            <a:xfrm>
              <a:off x="5834394" y="1944429"/>
              <a:ext cx="345835" cy="49531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7" name="Rettangolo 104">
              <a:extLst>
                <a:ext uri="{FF2B5EF4-FFF2-40B4-BE49-F238E27FC236}">
                  <a16:creationId xmlns:a16="http://schemas.microsoft.com/office/drawing/2014/main" id="{FE54CD23-6B58-2B1F-D17D-F4D413128198}"/>
                </a:ext>
              </a:extLst>
            </p:cNvPr>
            <p:cNvSpPr/>
            <p:nvPr/>
          </p:nvSpPr>
          <p:spPr>
            <a:xfrm>
              <a:off x="5486400" y="2210533"/>
              <a:ext cx="188128" cy="9302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ttangolo 105">
              <a:extLst>
                <a:ext uri="{FF2B5EF4-FFF2-40B4-BE49-F238E27FC236}">
                  <a16:creationId xmlns:a16="http://schemas.microsoft.com/office/drawing/2014/main" id="{C868C23F-F05B-615C-08A8-FF213B5091A5}"/>
                </a:ext>
              </a:extLst>
            </p:cNvPr>
            <p:cNvSpPr/>
            <p:nvPr/>
          </p:nvSpPr>
          <p:spPr>
            <a:xfrm rot="19809548">
              <a:off x="6140348" y="1920542"/>
              <a:ext cx="130039" cy="420208"/>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9" name="Rettangolo 106">
              <a:extLst>
                <a:ext uri="{FF2B5EF4-FFF2-40B4-BE49-F238E27FC236}">
                  <a16:creationId xmlns:a16="http://schemas.microsoft.com/office/drawing/2014/main" id="{039836F1-6A3B-5219-0B48-9EB13983754E}"/>
                </a:ext>
              </a:extLst>
            </p:cNvPr>
            <p:cNvSpPr/>
            <p:nvPr/>
          </p:nvSpPr>
          <p:spPr>
            <a:xfrm rot="19652359">
              <a:off x="6330862" y="2046743"/>
              <a:ext cx="45719" cy="150597"/>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0" name="Rettangolo 107">
              <a:extLst>
                <a:ext uri="{FF2B5EF4-FFF2-40B4-BE49-F238E27FC236}">
                  <a16:creationId xmlns:a16="http://schemas.microsoft.com/office/drawing/2014/main" id="{EF334F2A-1279-A2EB-C919-EF59C4442797}"/>
                </a:ext>
              </a:extLst>
            </p:cNvPr>
            <p:cNvSpPr/>
            <p:nvPr/>
          </p:nvSpPr>
          <p:spPr>
            <a:xfrm rot="20069242">
              <a:off x="6333760" y="2097113"/>
              <a:ext cx="45719" cy="99197"/>
            </a:xfrm>
            <a:prstGeom prst="rect">
              <a:avLst/>
            </a:prstGeom>
            <a:solidFill>
              <a:srgbClr val="BC502F"/>
            </a:solidFill>
            <a:ln>
              <a:solidFill>
                <a:srgbClr val="BC5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38517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5A097C7-8B9F-E095-C3D8-8CBF80773A31}"/>
              </a:ext>
            </a:extLst>
          </p:cNvPr>
          <p:cNvPicPr>
            <a:picLocks noGrp="1" noChangeAspect="1"/>
          </p:cNvPicPr>
          <p:nvPr>
            <p:ph sz="half" idx="2"/>
          </p:nvPr>
        </p:nvPicPr>
        <p:blipFill>
          <a:blip r:embed="rId2"/>
          <a:stretch>
            <a:fillRect/>
          </a:stretch>
        </p:blipFill>
        <p:spPr>
          <a:xfrm>
            <a:off x="6755525" y="1172077"/>
            <a:ext cx="5436475" cy="5045430"/>
          </a:xfrm>
          <a:prstGeom prst="rect">
            <a:avLst/>
          </a:prstGeom>
        </p:spPr>
      </p:pic>
      <p:pic>
        <p:nvPicPr>
          <p:cNvPr id="6" name="Content Placeholder 5">
            <a:extLst>
              <a:ext uri="{FF2B5EF4-FFF2-40B4-BE49-F238E27FC236}">
                <a16:creationId xmlns:a16="http://schemas.microsoft.com/office/drawing/2014/main" id="{4633F426-2514-357B-E6E1-BD3923F57981}"/>
              </a:ext>
            </a:extLst>
          </p:cNvPr>
          <p:cNvPicPr>
            <a:picLocks noGrp="1" noChangeAspect="1"/>
          </p:cNvPicPr>
          <p:nvPr>
            <p:ph sz="half" idx="1"/>
          </p:nvPr>
        </p:nvPicPr>
        <p:blipFill>
          <a:blip r:embed="rId3"/>
          <a:stretch>
            <a:fillRect/>
          </a:stretch>
        </p:blipFill>
        <p:spPr>
          <a:xfrm>
            <a:off x="579043" y="873129"/>
            <a:ext cx="6384823" cy="3159250"/>
          </a:xfrm>
          <a:prstGeom prst="rect">
            <a:avLst/>
          </a:prstGeom>
        </p:spPr>
      </p:pic>
      <p:sp>
        <p:nvSpPr>
          <p:cNvPr id="4" name="Title 3">
            <a:extLst>
              <a:ext uri="{FF2B5EF4-FFF2-40B4-BE49-F238E27FC236}">
                <a16:creationId xmlns:a16="http://schemas.microsoft.com/office/drawing/2014/main" id="{BD987B4A-585B-8178-1B2C-107D134F7297}"/>
              </a:ext>
            </a:extLst>
          </p:cNvPr>
          <p:cNvSpPr>
            <a:spLocks noGrp="1"/>
          </p:cNvSpPr>
          <p:nvPr>
            <p:ph type="title"/>
          </p:nvPr>
        </p:nvSpPr>
        <p:spPr/>
        <p:txBody>
          <a:bodyPr>
            <a:normAutofit fontScale="90000"/>
          </a:bodyPr>
          <a:lstStyle/>
          <a:p>
            <a:r>
              <a:rPr lang="en-US" dirty="0"/>
              <a:t>Support of the barrel TOF staves: 12 trays</a:t>
            </a:r>
          </a:p>
        </p:txBody>
      </p:sp>
      <p:sp>
        <p:nvSpPr>
          <p:cNvPr id="2" name="TextBox 1">
            <a:extLst>
              <a:ext uri="{FF2B5EF4-FFF2-40B4-BE49-F238E27FC236}">
                <a16:creationId xmlns:a16="http://schemas.microsoft.com/office/drawing/2014/main" id="{F298C7A2-7A2C-6365-B440-6E6E2B078784}"/>
              </a:ext>
            </a:extLst>
          </p:cNvPr>
          <p:cNvSpPr txBox="1"/>
          <p:nvPr/>
        </p:nvSpPr>
        <p:spPr>
          <a:xfrm>
            <a:off x="7436180" y="914225"/>
            <a:ext cx="5436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Verdana"/>
              </a:rPr>
              <a:t>Orange = mostly SVT + inner MPGD discs</a:t>
            </a:r>
          </a:p>
          <a:p>
            <a:r>
              <a:rPr lang="en-US" dirty="0">
                <a:ea typeface="Verdana"/>
              </a:rPr>
              <a:t>Blue = TOF + inner MPGD barrel ("Cymbal")</a:t>
            </a:r>
          </a:p>
        </p:txBody>
      </p:sp>
      <p:sp>
        <p:nvSpPr>
          <p:cNvPr id="3" name="TextBox 2">
            <a:extLst>
              <a:ext uri="{FF2B5EF4-FFF2-40B4-BE49-F238E27FC236}">
                <a16:creationId xmlns:a16="http://schemas.microsoft.com/office/drawing/2014/main" id="{01EDACF6-4E6A-CE42-C21E-DC5A8CF31947}"/>
              </a:ext>
            </a:extLst>
          </p:cNvPr>
          <p:cNvSpPr txBox="1"/>
          <p:nvPr/>
        </p:nvSpPr>
        <p:spPr>
          <a:xfrm>
            <a:off x="348813" y="2285677"/>
            <a:ext cx="23571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Verdana"/>
              </a:rPr>
              <a:t>EEEMC = gray outline indicates the constraints for services further out</a:t>
            </a:r>
            <a:endParaRPr lang="en-US" sz="1400" dirty="0"/>
          </a:p>
        </p:txBody>
      </p:sp>
      <p:grpSp>
        <p:nvGrpSpPr>
          <p:cNvPr id="7" name="Group 6">
            <a:extLst>
              <a:ext uri="{FF2B5EF4-FFF2-40B4-BE49-F238E27FC236}">
                <a16:creationId xmlns:a16="http://schemas.microsoft.com/office/drawing/2014/main" id="{C69CE41C-BFD0-5B4A-BAC2-37E2D2DE32DC}"/>
              </a:ext>
            </a:extLst>
          </p:cNvPr>
          <p:cNvGrpSpPr/>
          <p:nvPr/>
        </p:nvGrpSpPr>
        <p:grpSpPr>
          <a:xfrm>
            <a:off x="5704786" y="4668190"/>
            <a:ext cx="1610414" cy="1582989"/>
            <a:chOff x="4923950" y="4551452"/>
            <a:chExt cx="1610414" cy="1582989"/>
          </a:xfrm>
        </p:grpSpPr>
        <p:pic>
          <p:nvPicPr>
            <p:cNvPr id="10" name="Picture 9">
              <a:extLst>
                <a:ext uri="{FF2B5EF4-FFF2-40B4-BE49-F238E27FC236}">
                  <a16:creationId xmlns:a16="http://schemas.microsoft.com/office/drawing/2014/main" id="{F8071A6D-E5C8-6BFF-69C7-A1449A4A8141}"/>
                </a:ext>
              </a:extLst>
            </p:cNvPr>
            <p:cNvPicPr>
              <a:picLocks noChangeAspect="1"/>
            </p:cNvPicPr>
            <p:nvPr/>
          </p:nvPicPr>
          <p:blipFill rotWithShape="1">
            <a:blip r:embed="rId4"/>
            <a:srcRect r="46384"/>
            <a:stretch/>
          </p:blipFill>
          <p:spPr>
            <a:xfrm>
              <a:off x="4923950" y="4668190"/>
              <a:ext cx="1610414" cy="1466251"/>
            </a:xfrm>
            <a:prstGeom prst="rect">
              <a:avLst/>
            </a:prstGeom>
          </p:spPr>
        </p:pic>
        <p:sp>
          <p:nvSpPr>
            <p:cNvPr id="5" name="Oval 4">
              <a:extLst>
                <a:ext uri="{FF2B5EF4-FFF2-40B4-BE49-F238E27FC236}">
                  <a16:creationId xmlns:a16="http://schemas.microsoft.com/office/drawing/2014/main" id="{D6B96787-3224-F341-9B19-3A62919F131B}"/>
                </a:ext>
              </a:extLst>
            </p:cNvPr>
            <p:cNvSpPr/>
            <p:nvPr/>
          </p:nvSpPr>
          <p:spPr>
            <a:xfrm>
              <a:off x="5496674" y="4551452"/>
              <a:ext cx="599326" cy="750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2">
            <a:extLst>
              <a:ext uri="{FF2B5EF4-FFF2-40B4-BE49-F238E27FC236}">
                <a16:creationId xmlns:a16="http://schemas.microsoft.com/office/drawing/2014/main" id="{65477247-9F9A-9D46-9790-0A0F4A313C88}"/>
              </a:ext>
            </a:extLst>
          </p:cNvPr>
          <p:cNvSpPr txBox="1">
            <a:spLocks/>
          </p:cNvSpPr>
          <p:nvPr/>
        </p:nvSpPr>
        <p:spPr>
          <a:xfrm>
            <a:off x="428535" y="3429000"/>
            <a:ext cx="5376661" cy="2295811"/>
          </a:xfrm>
          <a:prstGeom prst="rect">
            <a:avLst/>
          </a:prstGeom>
        </p:spPr>
        <p:txBody>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Tray mounts via top rails to GST</a:t>
            </a:r>
          </a:p>
          <a:p>
            <a:pPr lvl="1"/>
            <a:r>
              <a:rPr lang="en-US" dirty="0"/>
              <a:t>Thin line “tracks” a TOF tray, open space inside is for services of TOF</a:t>
            </a:r>
          </a:p>
          <a:p>
            <a:pPr lvl="1"/>
            <a:r>
              <a:rPr lang="en-US" dirty="0"/>
              <a:t>Designed for 2mm overlap</a:t>
            </a:r>
          </a:p>
          <a:p>
            <a:r>
              <a:rPr lang="en-US" dirty="0"/>
              <a:t>Other solidly filled areas are “reserved” for service of </a:t>
            </a:r>
            <a:r>
              <a:rPr lang="en-US" dirty="0" err="1">
                <a:solidFill>
                  <a:srgbClr val="DB7B4C"/>
                </a:solidFill>
              </a:rPr>
              <a:t>SVT+oMPGD</a:t>
            </a:r>
            <a:r>
              <a:rPr lang="en-US" dirty="0"/>
              <a:t> and </a:t>
            </a:r>
            <a:r>
              <a:rPr lang="en-US" dirty="0" err="1">
                <a:solidFill>
                  <a:srgbClr val="2C36D5"/>
                </a:solidFill>
              </a:rPr>
              <a:t>TOF+iMPGD</a:t>
            </a:r>
            <a:endParaRPr lang="en-US" dirty="0">
              <a:solidFill>
                <a:srgbClr val="2C36D5"/>
              </a:solidFill>
            </a:endParaRPr>
          </a:p>
        </p:txBody>
      </p:sp>
      <p:sp>
        <p:nvSpPr>
          <p:cNvPr id="15" name="Rectangle 14">
            <a:extLst>
              <a:ext uri="{FF2B5EF4-FFF2-40B4-BE49-F238E27FC236}">
                <a16:creationId xmlns:a16="http://schemas.microsoft.com/office/drawing/2014/main" id="{2A6970FE-2FE2-0E48-90D1-D39BA33D05FB}"/>
              </a:ext>
            </a:extLst>
          </p:cNvPr>
          <p:cNvSpPr/>
          <p:nvPr/>
        </p:nvSpPr>
        <p:spPr>
          <a:xfrm>
            <a:off x="4006224" y="883911"/>
            <a:ext cx="3907971" cy="738664"/>
          </a:xfrm>
          <a:prstGeom prst="rect">
            <a:avLst/>
          </a:prstGeom>
        </p:spPr>
        <p:txBody>
          <a:bodyPr wrap="square">
            <a:spAutoFit/>
          </a:bodyPr>
          <a:lstStyle/>
          <a:p>
            <a:pPr marL="285750" indent="-285750">
              <a:buFont typeface="Arial" panose="020B0604020202020204" pitchFamily="34" charset="0"/>
              <a:buChar char="•"/>
            </a:pPr>
            <a:r>
              <a:rPr lang="en-US" sz="1400" dirty="0"/>
              <a:t>10mm clearance is closest distance</a:t>
            </a:r>
          </a:p>
          <a:p>
            <a:pPr marL="285750" indent="-285750">
              <a:buFont typeface="Arial" panose="020B0604020202020204" pitchFamily="34" charset="0"/>
              <a:buChar char="•"/>
            </a:pPr>
            <a:r>
              <a:rPr lang="en-US" sz="1400" dirty="0"/>
              <a:t>Doable, still add cover plate for any sensitive parts such as wire bonds</a:t>
            </a:r>
          </a:p>
        </p:txBody>
      </p:sp>
    </p:spTree>
    <p:extLst>
      <p:ext uri="{BB962C8B-B14F-4D97-AF65-F5344CB8AC3E}">
        <p14:creationId xmlns:p14="http://schemas.microsoft.com/office/powerpoint/2010/main" val="2612236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4216-D0EF-9FC7-28ED-1AE9D3E8EBC1}"/>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F1CB95D-22C2-7DDA-A2C5-52738A8FD3E2}"/>
              </a:ext>
            </a:extLst>
          </p:cNvPr>
          <p:cNvSpPr/>
          <p:nvPr/>
        </p:nvSpPr>
        <p:spPr>
          <a:xfrm>
            <a:off x="4102841" y="4461318"/>
            <a:ext cx="5338398" cy="121545"/>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OMPGD</a:t>
            </a:r>
          </a:p>
        </p:txBody>
      </p:sp>
      <p:grpSp>
        <p:nvGrpSpPr>
          <p:cNvPr id="31" name="Group 30">
            <a:extLst>
              <a:ext uri="{FF2B5EF4-FFF2-40B4-BE49-F238E27FC236}">
                <a16:creationId xmlns:a16="http://schemas.microsoft.com/office/drawing/2014/main" id="{7CE9F514-70BB-99BF-52E6-812241DFB2FB}"/>
              </a:ext>
            </a:extLst>
          </p:cNvPr>
          <p:cNvGrpSpPr/>
          <p:nvPr/>
        </p:nvGrpSpPr>
        <p:grpSpPr>
          <a:xfrm>
            <a:off x="3955330" y="4440616"/>
            <a:ext cx="5338398" cy="293214"/>
            <a:chOff x="4659745" y="6453887"/>
            <a:chExt cx="5338398" cy="293214"/>
          </a:xfrm>
        </p:grpSpPr>
        <p:sp>
          <p:nvSpPr>
            <p:cNvPr id="24" name="Isosceles Triangle 23">
              <a:extLst>
                <a:ext uri="{FF2B5EF4-FFF2-40B4-BE49-F238E27FC236}">
                  <a16:creationId xmlns:a16="http://schemas.microsoft.com/office/drawing/2014/main" id="{889AD8ED-50E3-5F39-E200-DD6D67F6922C}"/>
                </a:ext>
              </a:extLst>
            </p:cNvPr>
            <p:cNvSpPr/>
            <p:nvPr/>
          </p:nvSpPr>
          <p:spPr>
            <a:xfrm rot="10800000" flipV="1">
              <a:off x="5603968" y="6453887"/>
              <a:ext cx="101588" cy="4571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9B4B086C-5AF5-4DC6-9ADC-6E4F22B314E1}"/>
                </a:ext>
              </a:extLst>
            </p:cNvPr>
            <p:cNvSpPr/>
            <p:nvPr/>
          </p:nvSpPr>
          <p:spPr>
            <a:xfrm rot="10800000" flipV="1">
              <a:off x="4659745" y="6625556"/>
              <a:ext cx="5338398" cy="121545"/>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HP DIRC</a:t>
              </a:r>
            </a:p>
          </p:txBody>
        </p:sp>
        <p:sp>
          <p:nvSpPr>
            <p:cNvPr id="27" name="Isosceles Triangle 26">
              <a:extLst>
                <a:ext uri="{FF2B5EF4-FFF2-40B4-BE49-F238E27FC236}">
                  <a16:creationId xmlns:a16="http://schemas.microsoft.com/office/drawing/2014/main" id="{7CF1578A-8CD0-9810-638C-E178E9F9CA37}"/>
                </a:ext>
              </a:extLst>
            </p:cNvPr>
            <p:cNvSpPr/>
            <p:nvPr/>
          </p:nvSpPr>
          <p:spPr>
            <a:xfrm rot="10800000" flipV="1">
              <a:off x="9608249" y="6458877"/>
              <a:ext cx="101588" cy="4571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Rectangle 3">
            <a:extLst>
              <a:ext uri="{FF2B5EF4-FFF2-40B4-BE49-F238E27FC236}">
                <a16:creationId xmlns:a16="http://schemas.microsoft.com/office/drawing/2014/main" id="{C4F12953-6057-FEBB-B664-AC1A4FF78814}"/>
              </a:ext>
            </a:extLst>
          </p:cNvPr>
          <p:cNvSpPr/>
          <p:nvPr/>
        </p:nvSpPr>
        <p:spPr>
          <a:xfrm>
            <a:off x="3058898" y="1299079"/>
            <a:ext cx="6399319" cy="526473"/>
          </a:xfrm>
          <a:prstGeom prst="rect">
            <a:avLst/>
          </a:prstGeom>
          <a:solidFill>
            <a:srgbClr val="29849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42CDE293-84BA-4F68-2458-37B13A293A1B}"/>
              </a:ext>
            </a:extLst>
          </p:cNvPr>
          <p:cNvSpPr/>
          <p:nvPr/>
        </p:nvSpPr>
        <p:spPr>
          <a:xfrm>
            <a:off x="3058898" y="4782654"/>
            <a:ext cx="6420597" cy="526473"/>
          </a:xfrm>
          <a:prstGeom prst="rect">
            <a:avLst/>
          </a:prstGeom>
          <a:solidFill>
            <a:srgbClr val="29849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50AEC8B2-8F13-70DE-3CDB-10EA5491E4C3}"/>
              </a:ext>
            </a:extLst>
          </p:cNvPr>
          <p:cNvSpPr/>
          <p:nvPr/>
        </p:nvSpPr>
        <p:spPr>
          <a:xfrm>
            <a:off x="4119819" y="2037096"/>
            <a:ext cx="5338398" cy="121545"/>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OMPGD</a:t>
            </a:r>
          </a:p>
        </p:txBody>
      </p:sp>
      <p:cxnSp>
        <p:nvCxnSpPr>
          <p:cNvPr id="9" name="Straight Connector 8">
            <a:extLst>
              <a:ext uri="{FF2B5EF4-FFF2-40B4-BE49-F238E27FC236}">
                <a16:creationId xmlns:a16="http://schemas.microsoft.com/office/drawing/2014/main" id="{96E0DB09-6880-02FB-1A6D-D5204D96155F}"/>
              </a:ext>
            </a:extLst>
          </p:cNvPr>
          <p:cNvCxnSpPr>
            <a:cxnSpLocks/>
          </p:cNvCxnSpPr>
          <p:nvPr/>
        </p:nvCxnSpPr>
        <p:spPr>
          <a:xfrm>
            <a:off x="2720953" y="2171761"/>
            <a:ext cx="6983878" cy="5022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F8BCAC6-2B27-1070-2A27-86F6B152F61F}"/>
              </a:ext>
            </a:extLst>
          </p:cNvPr>
          <p:cNvCxnSpPr>
            <a:cxnSpLocks/>
          </p:cNvCxnSpPr>
          <p:nvPr/>
        </p:nvCxnSpPr>
        <p:spPr>
          <a:xfrm flipV="1">
            <a:off x="2720953" y="4433390"/>
            <a:ext cx="6983879" cy="922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BB97380-2505-9D0A-8214-96841303F7BE}"/>
              </a:ext>
            </a:extLst>
          </p:cNvPr>
          <p:cNvSpPr txBox="1"/>
          <p:nvPr/>
        </p:nvSpPr>
        <p:spPr>
          <a:xfrm>
            <a:off x="10034942" y="2029968"/>
            <a:ext cx="546945" cy="369332"/>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GST</a:t>
            </a:r>
          </a:p>
        </p:txBody>
      </p:sp>
      <p:sp>
        <p:nvSpPr>
          <p:cNvPr id="13" name="TextBox 12">
            <a:extLst>
              <a:ext uri="{FF2B5EF4-FFF2-40B4-BE49-F238E27FC236}">
                <a16:creationId xmlns:a16="http://schemas.microsoft.com/office/drawing/2014/main" id="{633B876A-4643-8074-FFC1-6AF584C410CC}"/>
              </a:ext>
            </a:extLst>
          </p:cNvPr>
          <p:cNvSpPr txBox="1"/>
          <p:nvPr/>
        </p:nvSpPr>
        <p:spPr>
          <a:xfrm>
            <a:off x="10034457" y="4253401"/>
            <a:ext cx="546945" cy="369332"/>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GST</a:t>
            </a:r>
          </a:p>
        </p:txBody>
      </p:sp>
      <p:sp>
        <p:nvSpPr>
          <p:cNvPr id="14" name="Isosceles Triangle 13">
            <a:extLst>
              <a:ext uri="{FF2B5EF4-FFF2-40B4-BE49-F238E27FC236}">
                <a16:creationId xmlns:a16="http://schemas.microsoft.com/office/drawing/2014/main" id="{EE022ECD-133C-DF42-C67E-8626DA78EF32}"/>
              </a:ext>
            </a:extLst>
          </p:cNvPr>
          <p:cNvSpPr/>
          <p:nvPr/>
        </p:nvSpPr>
        <p:spPr>
          <a:xfrm>
            <a:off x="3019811" y="4436225"/>
            <a:ext cx="101589" cy="34642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Isosceles Triangle 16">
            <a:extLst>
              <a:ext uri="{FF2B5EF4-FFF2-40B4-BE49-F238E27FC236}">
                <a16:creationId xmlns:a16="http://schemas.microsoft.com/office/drawing/2014/main" id="{86E49726-768F-0052-0CAC-BF4C14D70E43}"/>
              </a:ext>
            </a:extLst>
          </p:cNvPr>
          <p:cNvSpPr/>
          <p:nvPr/>
        </p:nvSpPr>
        <p:spPr>
          <a:xfrm flipV="1">
            <a:off x="9384563" y="1838672"/>
            <a:ext cx="119765" cy="353802"/>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Isosceles Triangle 19">
            <a:extLst>
              <a:ext uri="{FF2B5EF4-FFF2-40B4-BE49-F238E27FC236}">
                <a16:creationId xmlns:a16="http://schemas.microsoft.com/office/drawing/2014/main" id="{304AD222-3066-EF40-E13E-11C23DCF19B8}"/>
              </a:ext>
            </a:extLst>
          </p:cNvPr>
          <p:cNvSpPr/>
          <p:nvPr/>
        </p:nvSpPr>
        <p:spPr>
          <a:xfrm flipV="1">
            <a:off x="3059038" y="1838672"/>
            <a:ext cx="119764" cy="33153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TextBox 33">
            <a:extLst>
              <a:ext uri="{FF2B5EF4-FFF2-40B4-BE49-F238E27FC236}">
                <a16:creationId xmlns:a16="http://schemas.microsoft.com/office/drawing/2014/main" id="{54EE2CB5-E458-479F-2850-96B535B7D729}"/>
              </a:ext>
            </a:extLst>
          </p:cNvPr>
          <p:cNvSpPr txBox="1"/>
          <p:nvPr/>
        </p:nvSpPr>
        <p:spPr>
          <a:xfrm>
            <a:off x="1135670" y="3082034"/>
            <a:ext cx="385042"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a:t>
            </a:r>
          </a:p>
        </p:txBody>
      </p:sp>
      <p:sp>
        <p:nvSpPr>
          <p:cNvPr id="38" name="TextBox 37">
            <a:extLst>
              <a:ext uri="{FF2B5EF4-FFF2-40B4-BE49-F238E27FC236}">
                <a16:creationId xmlns:a16="http://schemas.microsoft.com/office/drawing/2014/main" id="{620CB1D2-DA54-17DD-A8A1-F87B2805BDF1}"/>
              </a:ext>
            </a:extLst>
          </p:cNvPr>
          <p:cNvSpPr txBox="1"/>
          <p:nvPr/>
        </p:nvSpPr>
        <p:spPr>
          <a:xfrm>
            <a:off x="11587956" y="3090773"/>
            <a:ext cx="314510"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a:t>
            </a:r>
          </a:p>
        </p:txBody>
      </p:sp>
      <p:sp>
        <p:nvSpPr>
          <p:cNvPr id="43" name="TextBox 42">
            <a:extLst>
              <a:ext uri="{FF2B5EF4-FFF2-40B4-BE49-F238E27FC236}">
                <a16:creationId xmlns:a16="http://schemas.microsoft.com/office/drawing/2014/main" id="{386519B7-4989-D7C0-0C86-44923E9EAD85}"/>
              </a:ext>
            </a:extLst>
          </p:cNvPr>
          <p:cNvSpPr txBox="1"/>
          <p:nvPr/>
        </p:nvSpPr>
        <p:spPr>
          <a:xfrm>
            <a:off x="9854588" y="2820975"/>
            <a:ext cx="430182" cy="276999"/>
          </a:xfrm>
          <a:prstGeom prst="rect">
            <a:avLst/>
          </a:prstGeom>
          <a:solidFill>
            <a:schemeClr val="bg2">
              <a:lumMod val="90000"/>
            </a:schemeClr>
          </a:solid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PST</a:t>
            </a:r>
          </a:p>
        </p:txBody>
      </p:sp>
      <p:sp>
        <p:nvSpPr>
          <p:cNvPr id="78" name="Isosceles Triangle 77">
            <a:extLst>
              <a:ext uri="{FF2B5EF4-FFF2-40B4-BE49-F238E27FC236}">
                <a16:creationId xmlns:a16="http://schemas.microsoft.com/office/drawing/2014/main" id="{4BDCD62C-96A6-D95D-2148-AB8E2779CBE6}"/>
              </a:ext>
            </a:extLst>
          </p:cNvPr>
          <p:cNvSpPr/>
          <p:nvPr/>
        </p:nvSpPr>
        <p:spPr>
          <a:xfrm flipV="1">
            <a:off x="4915727" y="2132424"/>
            <a:ext cx="101588" cy="4571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Rectangle 80">
            <a:extLst>
              <a:ext uri="{FF2B5EF4-FFF2-40B4-BE49-F238E27FC236}">
                <a16:creationId xmlns:a16="http://schemas.microsoft.com/office/drawing/2014/main" id="{2F3B3CCF-9920-E84F-0EAB-3FFC70BF13E5}"/>
              </a:ext>
            </a:extLst>
          </p:cNvPr>
          <p:cNvSpPr/>
          <p:nvPr/>
        </p:nvSpPr>
        <p:spPr>
          <a:xfrm>
            <a:off x="3580311" y="3206936"/>
            <a:ext cx="5930652" cy="158797"/>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		                     Beam Pipe</a:t>
            </a:r>
          </a:p>
        </p:txBody>
      </p:sp>
      <p:sp>
        <p:nvSpPr>
          <p:cNvPr id="82" name="Rectangle 81">
            <a:extLst>
              <a:ext uri="{FF2B5EF4-FFF2-40B4-BE49-F238E27FC236}">
                <a16:creationId xmlns:a16="http://schemas.microsoft.com/office/drawing/2014/main" id="{E1F347EA-0803-A59C-3E42-FADD9FDE15BA}"/>
              </a:ext>
            </a:extLst>
          </p:cNvPr>
          <p:cNvSpPr/>
          <p:nvPr/>
        </p:nvSpPr>
        <p:spPr>
          <a:xfrm>
            <a:off x="1615461" y="3208070"/>
            <a:ext cx="1991723" cy="157663"/>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0" name="Rectangle 149">
            <a:extLst>
              <a:ext uri="{FF2B5EF4-FFF2-40B4-BE49-F238E27FC236}">
                <a16:creationId xmlns:a16="http://schemas.microsoft.com/office/drawing/2014/main" id="{CB817A1E-7712-E65E-CC4A-DDFB5CB7150E}"/>
              </a:ext>
            </a:extLst>
          </p:cNvPr>
          <p:cNvSpPr/>
          <p:nvPr/>
        </p:nvSpPr>
        <p:spPr>
          <a:xfrm>
            <a:off x="3703368" y="2315853"/>
            <a:ext cx="798151" cy="1984131"/>
          </a:xfrm>
          <a:prstGeom prst="rect">
            <a:avLst/>
          </a:prstGeom>
          <a:solidFill>
            <a:srgbClr val="5B47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H</a:t>
            </a:r>
          </a:p>
        </p:txBody>
      </p:sp>
      <p:sp>
        <p:nvSpPr>
          <p:cNvPr id="151" name="Isosceles Triangle 150">
            <a:extLst>
              <a:ext uri="{FF2B5EF4-FFF2-40B4-BE49-F238E27FC236}">
                <a16:creationId xmlns:a16="http://schemas.microsoft.com/office/drawing/2014/main" id="{EF345326-B2F0-9DF2-638E-DE1C0FDECCF3}"/>
              </a:ext>
            </a:extLst>
          </p:cNvPr>
          <p:cNvSpPr/>
          <p:nvPr/>
        </p:nvSpPr>
        <p:spPr>
          <a:xfrm>
            <a:off x="4044973" y="2216316"/>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8" name="Rectangle 117">
            <a:extLst>
              <a:ext uri="{FF2B5EF4-FFF2-40B4-BE49-F238E27FC236}">
                <a16:creationId xmlns:a16="http://schemas.microsoft.com/office/drawing/2014/main" id="{4790A93A-CB77-6884-BBC5-0028DEFC1F65}"/>
              </a:ext>
            </a:extLst>
          </p:cNvPr>
          <p:cNvSpPr/>
          <p:nvPr/>
        </p:nvSpPr>
        <p:spPr>
          <a:xfrm>
            <a:off x="9261317" y="2753471"/>
            <a:ext cx="218179" cy="1102485"/>
          </a:xfrm>
          <a:prstGeom prst="rect">
            <a:avLst/>
          </a:prstGeom>
          <a:solidFill>
            <a:srgbClr val="862A2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5"/>
                </a:solidFill>
                <a:effectLst/>
                <a:highlight>
                  <a:srgbClr val="FFFF00"/>
                </a:highlight>
                <a:uLnTx/>
                <a:uFillTx/>
                <a:latin typeface="Aptos" panose="02110004020202020204"/>
                <a:ea typeface="+mn-ea"/>
                <a:cs typeface="+mn-cs"/>
              </a:rPr>
              <a:t>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5"/>
                </a:solidFill>
                <a:effectLst/>
                <a:highlight>
                  <a:srgbClr val="FFFF00"/>
                </a:highlight>
                <a:uLnTx/>
                <a:uFillTx/>
                <a:latin typeface="Aptos" panose="02110004020202020204"/>
                <a:ea typeface="+mn-ea"/>
                <a:cs typeface="+mn-cs"/>
              </a:rPr>
              <a:t>F</a:t>
            </a:r>
          </a:p>
        </p:txBody>
      </p:sp>
      <p:grpSp>
        <p:nvGrpSpPr>
          <p:cNvPr id="10" name="Group 9">
            <a:extLst>
              <a:ext uri="{FF2B5EF4-FFF2-40B4-BE49-F238E27FC236}">
                <a16:creationId xmlns:a16="http://schemas.microsoft.com/office/drawing/2014/main" id="{D519C301-473E-E392-A3FC-52916E688965}"/>
              </a:ext>
            </a:extLst>
          </p:cNvPr>
          <p:cNvGrpSpPr/>
          <p:nvPr/>
        </p:nvGrpSpPr>
        <p:grpSpPr>
          <a:xfrm>
            <a:off x="8888414" y="2629654"/>
            <a:ext cx="263328" cy="1361550"/>
            <a:chOff x="8036052" y="2688334"/>
            <a:chExt cx="304408" cy="1361550"/>
          </a:xfrm>
        </p:grpSpPr>
        <p:grpSp>
          <p:nvGrpSpPr>
            <p:cNvPr id="8" name="Group 7">
              <a:extLst>
                <a:ext uri="{FF2B5EF4-FFF2-40B4-BE49-F238E27FC236}">
                  <a16:creationId xmlns:a16="http://schemas.microsoft.com/office/drawing/2014/main" id="{5DA1A647-E829-7322-36D5-C1F69093B896}"/>
                </a:ext>
              </a:extLst>
            </p:cNvPr>
            <p:cNvGrpSpPr/>
            <p:nvPr/>
          </p:nvGrpSpPr>
          <p:grpSpPr>
            <a:xfrm>
              <a:off x="8036052" y="2691382"/>
              <a:ext cx="121251" cy="1358502"/>
              <a:chOff x="8036052" y="2691382"/>
              <a:chExt cx="121251" cy="1358502"/>
            </a:xfrm>
          </p:grpSpPr>
          <p:sp>
            <p:nvSpPr>
              <p:cNvPr id="109" name="Rectangle 108">
                <a:extLst>
                  <a:ext uri="{FF2B5EF4-FFF2-40B4-BE49-F238E27FC236}">
                    <a16:creationId xmlns:a16="http://schemas.microsoft.com/office/drawing/2014/main" id="{E746FC95-396A-A612-98EC-38805D8482B3}"/>
                  </a:ext>
                </a:extLst>
              </p:cNvPr>
              <p:cNvSpPr/>
              <p:nvPr/>
            </p:nvSpPr>
            <p:spPr>
              <a:xfrm>
                <a:off x="8036052" y="2784839"/>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111" name="Isosceles Triangle 110">
                <a:extLst>
                  <a:ext uri="{FF2B5EF4-FFF2-40B4-BE49-F238E27FC236}">
                    <a16:creationId xmlns:a16="http://schemas.microsoft.com/office/drawing/2014/main" id="{06ED3275-75FD-7085-10EB-12A376CFFB1F}"/>
                  </a:ext>
                </a:extLst>
              </p:cNvPr>
              <p:cNvSpPr/>
              <p:nvPr/>
            </p:nvSpPr>
            <p:spPr>
              <a:xfrm>
                <a:off x="8040624" y="2691382"/>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9" name="Isosceles Triangle 158">
                <a:extLst>
                  <a:ext uri="{FF2B5EF4-FFF2-40B4-BE49-F238E27FC236}">
                    <a16:creationId xmlns:a16="http://schemas.microsoft.com/office/drawing/2014/main" id="{D40E87AD-7BE6-A540-81BD-EA290BAABCC4}"/>
                  </a:ext>
                </a:extLst>
              </p:cNvPr>
              <p:cNvSpPr/>
              <p:nvPr/>
            </p:nvSpPr>
            <p:spPr>
              <a:xfrm flipV="1">
                <a:off x="8039100" y="3956301"/>
                <a:ext cx="115153"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97C5608E-3A98-9CBF-2D58-CDB65643E8F5}"/>
                </a:ext>
              </a:extLst>
            </p:cNvPr>
            <p:cNvGrpSpPr/>
            <p:nvPr/>
          </p:nvGrpSpPr>
          <p:grpSpPr>
            <a:xfrm>
              <a:off x="8219209" y="2688334"/>
              <a:ext cx="121251" cy="1361550"/>
              <a:chOff x="8219209" y="2688334"/>
              <a:chExt cx="121251" cy="1361550"/>
            </a:xfrm>
          </p:grpSpPr>
          <p:sp>
            <p:nvSpPr>
              <p:cNvPr id="110" name="Rectangle 109">
                <a:extLst>
                  <a:ext uri="{FF2B5EF4-FFF2-40B4-BE49-F238E27FC236}">
                    <a16:creationId xmlns:a16="http://schemas.microsoft.com/office/drawing/2014/main" id="{DAB23C79-9708-883B-18B3-F3501C28F865}"/>
                  </a:ext>
                </a:extLst>
              </p:cNvPr>
              <p:cNvSpPr/>
              <p:nvPr/>
            </p:nvSpPr>
            <p:spPr>
              <a:xfrm>
                <a:off x="8219209" y="2786917"/>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112" name="Isosceles Triangle 111">
                <a:extLst>
                  <a:ext uri="{FF2B5EF4-FFF2-40B4-BE49-F238E27FC236}">
                    <a16:creationId xmlns:a16="http://schemas.microsoft.com/office/drawing/2014/main" id="{5F14BD9D-0174-5EC1-3485-0CEBBB5F0845}"/>
                  </a:ext>
                </a:extLst>
              </p:cNvPr>
              <p:cNvSpPr/>
              <p:nvPr/>
            </p:nvSpPr>
            <p:spPr>
              <a:xfrm>
                <a:off x="8223767" y="2688334"/>
                <a:ext cx="112105"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Isosceles Triangle 159">
                <a:extLst>
                  <a:ext uri="{FF2B5EF4-FFF2-40B4-BE49-F238E27FC236}">
                    <a16:creationId xmlns:a16="http://schemas.microsoft.com/office/drawing/2014/main" id="{B7B87CEE-9B25-36E4-EA6E-33A1E1F97E53}"/>
                  </a:ext>
                </a:extLst>
              </p:cNvPr>
              <p:cNvSpPr/>
              <p:nvPr/>
            </p:nvSpPr>
            <p:spPr>
              <a:xfrm flipV="1">
                <a:off x="8222242" y="3956301"/>
                <a:ext cx="115153"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
        <p:nvSpPr>
          <p:cNvPr id="161" name="TextBox 160">
            <a:extLst>
              <a:ext uri="{FF2B5EF4-FFF2-40B4-BE49-F238E27FC236}">
                <a16:creationId xmlns:a16="http://schemas.microsoft.com/office/drawing/2014/main" id="{ED4D9326-6619-C06E-0A72-71BB28998AE3}"/>
              </a:ext>
            </a:extLst>
          </p:cNvPr>
          <p:cNvSpPr txBox="1"/>
          <p:nvPr/>
        </p:nvSpPr>
        <p:spPr>
          <a:xfrm>
            <a:off x="5446202" y="5502865"/>
            <a:ext cx="1453283" cy="276999"/>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Sector Trays to GST</a:t>
            </a:r>
          </a:p>
        </p:txBody>
      </p:sp>
      <p:cxnSp>
        <p:nvCxnSpPr>
          <p:cNvPr id="171" name="Straight Arrow Connector 170">
            <a:extLst>
              <a:ext uri="{FF2B5EF4-FFF2-40B4-BE49-F238E27FC236}">
                <a16:creationId xmlns:a16="http://schemas.microsoft.com/office/drawing/2014/main" id="{A022B2CD-1CFD-BC7B-848F-1A5AD23BD40A}"/>
              </a:ext>
            </a:extLst>
          </p:cNvPr>
          <p:cNvCxnSpPr>
            <a:cxnSpLocks/>
            <a:stCxn id="161" idx="0"/>
            <a:endCxn id="258" idx="0"/>
          </p:cNvCxnSpPr>
          <p:nvPr/>
        </p:nvCxnSpPr>
        <p:spPr>
          <a:xfrm flipV="1">
            <a:off x="6172844" y="4385691"/>
            <a:ext cx="3172250" cy="1117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3" name="Straight Connector 182">
            <a:extLst>
              <a:ext uri="{FF2B5EF4-FFF2-40B4-BE49-F238E27FC236}">
                <a16:creationId xmlns:a16="http://schemas.microsoft.com/office/drawing/2014/main" id="{711649B8-71E1-F773-AAE8-9BD03C9E1377}"/>
              </a:ext>
            </a:extLst>
          </p:cNvPr>
          <p:cNvCxnSpPr>
            <a:cxnSpLocks/>
          </p:cNvCxnSpPr>
          <p:nvPr/>
        </p:nvCxnSpPr>
        <p:spPr>
          <a:xfrm>
            <a:off x="4614389" y="3317322"/>
            <a:ext cx="10684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26A56493-A4C7-16FF-4FA4-1F11794A54DB}"/>
              </a:ext>
            </a:extLst>
          </p:cNvPr>
          <p:cNvCxnSpPr>
            <a:cxnSpLocks/>
          </p:cNvCxnSpPr>
          <p:nvPr/>
        </p:nvCxnSpPr>
        <p:spPr>
          <a:xfrm>
            <a:off x="4821871" y="3311523"/>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59F09001-2066-7045-62D9-A5A51B3DE822}"/>
              </a:ext>
            </a:extLst>
          </p:cNvPr>
          <p:cNvCxnSpPr>
            <a:cxnSpLocks/>
          </p:cNvCxnSpPr>
          <p:nvPr/>
        </p:nvCxnSpPr>
        <p:spPr>
          <a:xfrm>
            <a:off x="8207439" y="3306258"/>
            <a:ext cx="10488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026A84DD-63B9-A289-183A-77663E3F2BAC}"/>
              </a:ext>
            </a:extLst>
          </p:cNvPr>
          <p:cNvCxnSpPr>
            <a:cxnSpLocks/>
          </p:cNvCxnSpPr>
          <p:nvPr/>
        </p:nvCxnSpPr>
        <p:spPr>
          <a:xfrm>
            <a:off x="8422817" y="3308336"/>
            <a:ext cx="10488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E77657B7-9306-2077-D36A-6154A9B93391}"/>
              </a:ext>
            </a:extLst>
          </p:cNvPr>
          <p:cNvCxnSpPr>
            <a:cxnSpLocks/>
          </p:cNvCxnSpPr>
          <p:nvPr/>
        </p:nvCxnSpPr>
        <p:spPr>
          <a:xfrm>
            <a:off x="8609562" y="3275528"/>
            <a:ext cx="218179"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A6ECCC6B-D7FD-1B28-F73D-1950E545703C}"/>
              </a:ext>
            </a:extLst>
          </p:cNvPr>
          <p:cNvCxnSpPr>
            <a:cxnSpLocks/>
          </p:cNvCxnSpPr>
          <p:nvPr/>
        </p:nvCxnSpPr>
        <p:spPr>
          <a:xfrm>
            <a:off x="5023398" y="3283602"/>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A38161AF-FBA0-F1CA-D792-A6DC076F69D3}"/>
              </a:ext>
            </a:extLst>
          </p:cNvPr>
          <p:cNvCxnSpPr>
            <a:cxnSpLocks/>
          </p:cNvCxnSpPr>
          <p:nvPr/>
        </p:nvCxnSpPr>
        <p:spPr>
          <a:xfrm>
            <a:off x="5230202" y="3280554"/>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A0372854-A47B-39CE-49B7-C6A561571887}"/>
              </a:ext>
            </a:extLst>
          </p:cNvPr>
          <p:cNvCxnSpPr>
            <a:cxnSpLocks/>
          </p:cNvCxnSpPr>
          <p:nvPr/>
        </p:nvCxnSpPr>
        <p:spPr>
          <a:xfrm>
            <a:off x="5458526" y="3280554"/>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274DB133-91C4-2DE7-4E9F-5D25A74E1C47}"/>
              </a:ext>
            </a:extLst>
          </p:cNvPr>
          <p:cNvCxnSpPr>
            <a:cxnSpLocks/>
          </p:cNvCxnSpPr>
          <p:nvPr/>
        </p:nvCxnSpPr>
        <p:spPr>
          <a:xfrm>
            <a:off x="5907594" y="3280554"/>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77E91811-A652-3F65-30F5-64D216BFA18B}"/>
              </a:ext>
            </a:extLst>
          </p:cNvPr>
          <p:cNvCxnSpPr>
            <a:cxnSpLocks/>
          </p:cNvCxnSpPr>
          <p:nvPr/>
        </p:nvCxnSpPr>
        <p:spPr>
          <a:xfrm>
            <a:off x="7809822" y="3280646"/>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3A5B2769-08C3-7B0B-7735-E345EBE28DDC}"/>
              </a:ext>
            </a:extLst>
          </p:cNvPr>
          <p:cNvCxnSpPr>
            <a:cxnSpLocks/>
          </p:cNvCxnSpPr>
          <p:nvPr/>
        </p:nvCxnSpPr>
        <p:spPr>
          <a:xfrm>
            <a:off x="7563118" y="3280646"/>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38A575AE-B3AB-2101-C2E9-73682263417E}"/>
              </a:ext>
            </a:extLst>
          </p:cNvPr>
          <p:cNvCxnSpPr>
            <a:cxnSpLocks/>
          </p:cNvCxnSpPr>
          <p:nvPr/>
        </p:nvCxnSpPr>
        <p:spPr>
          <a:xfrm>
            <a:off x="7325466" y="3280646"/>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34F6A7E9-2C34-CCE6-1324-EE9EDB1CE0F0}"/>
              </a:ext>
            </a:extLst>
          </p:cNvPr>
          <p:cNvCxnSpPr>
            <a:cxnSpLocks/>
          </p:cNvCxnSpPr>
          <p:nvPr/>
        </p:nvCxnSpPr>
        <p:spPr>
          <a:xfrm>
            <a:off x="7143215" y="3306112"/>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25" name="Rectangle 224">
            <a:extLst>
              <a:ext uri="{FF2B5EF4-FFF2-40B4-BE49-F238E27FC236}">
                <a16:creationId xmlns:a16="http://schemas.microsoft.com/office/drawing/2014/main" id="{E70008CC-C183-B289-7D90-7568538E8122}"/>
              </a:ext>
            </a:extLst>
          </p:cNvPr>
          <p:cNvSpPr/>
          <p:nvPr/>
        </p:nvSpPr>
        <p:spPr>
          <a:xfrm>
            <a:off x="9504329" y="3206936"/>
            <a:ext cx="1991723" cy="157663"/>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7" name="Straight Connector 226">
            <a:extLst>
              <a:ext uri="{FF2B5EF4-FFF2-40B4-BE49-F238E27FC236}">
                <a16:creationId xmlns:a16="http://schemas.microsoft.com/office/drawing/2014/main" id="{7F845F6E-8991-AC7D-6275-4309D6A51D51}"/>
              </a:ext>
            </a:extLst>
          </p:cNvPr>
          <p:cNvCxnSpPr>
            <a:cxnSpLocks/>
          </p:cNvCxnSpPr>
          <p:nvPr/>
        </p:nvCxnSpPr>
        <p:spPr>
          <a:xfrm>
            <a:off x="1716950" y="3115622"/>
            <a:ext cx="0" cy="365583"/>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a:extLst>
              <a:ext uri="{FF2B5EF4-FFF2-40B4-BE49-F238E27FC236}">
                <a16:creationId xmlns:a16="http://schemas.microsoft.com/office/drawing/2014/main" id="{A8F98FB7-A697-F775-B139-54A7D4DC0A89}"/>
              </a:ext>
            </a:extLst>
          </p:cNvPr>
          <p:cNvCxnSpPr>
            <a:cxnSpLocks/>
          </p:cNvCxnSpPr>
          <p:nvPr/>
        </p:nvCxnSpPr>
        <p:spPr>
          <a:xfrm>
            <a:off x="10893407" y="3169423"/>
            <a:ext cx="0" cy="365583"/>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3053BF6-3DA3-1297-3E01-6FB20E2D5E66}"/>
              </a:ext>
            </a:extLst>
          </p:cNvPr>
          <p:cNvSpPr txBox="1">
            <a:spLocks/>
          </p:cNvSpPr>
          <p:nvPr/>
        </p:nvSpPr>
        <p:spPr>
          <a:xfrm>
            <a:off x="419708" y="152515"/>
            <a:ext cx="1168411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cxnSp>
        <p:nvCxnSpPr>
          <p:cNvPr id="16" name="Straight Connector 15">
            <a:extLst>
              <a:ext uri="{FF2B5EF4-FFF2-40B4-BE49-F238E27FC236}">
                <a16:creationId xmlns:a16="http://schemas.microsoft.com/office/drawing/2014/main" id="{33E7A801-1017-D59B-0D25-B3282DE816BA}"/>
              </a:ext>
            </a:extLst>
          </p:cNvPr>
          <p:cNvCxnSpPr>
            <a:cxnSpLocks/>
          </p:cNvCxnSpPr>
          <p:nvPr/>
        </p:nvCxnSpPr>
        <p:spPr>
          <a:xfrm>
            <a:off x="5709021" y="3266700"/>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ADA4822-83CC-816C-83F1-BDA9C2E1C53C}"/>
              </a:ext>
            </a:extLst>
          </p:cNvPr>
          <p:cNvSpPr/>
          <p:nvPr/>
        </p:nvSpPr>
        <p:spPr>
          <a:xfrm>
            <a:off x="2881648" y="2332389"/>
            <a:ext cx="760937" cy="1953443"/>
          </a:xfrm>
          <a:prstGeom prst="rect">
            <a:avLst/>
          </a:prstGeom>
          <a:solidFill>
            <a:srgbClr val="2850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L</a:t>
            </a:r>
          </a:p>
        </p:txBody>
      </p:sp>
      <p:sp>
        <p:nvSpPr>
          <p:cNvPr id="51" name="TextBox 50">
            <a:extLst>
              <a:ext uri="{FF2B5EF4-FFF2-40B4-BE49-F238E27FC236}">
                <a16:creationId xmlns:a16="http://schemas.microsoft.com/office/drawing/2014/main" id="{88A26704-5909-FE6E-A4B1-C7169A1DC21C}"/>
              </a:ext>
            </a:extLst>
          </p:cNvPr>
          <p:cNvSpPr txBox="1"/>
          <p:nvPr/>
        </p:nvSpPr>
        <p:spPr>
          <a:xfrm>
            <a:off x="1407067" y="4161068"/>
            <a:ext cx="1313886" cy="276999"/>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Services Support</a:t>
            </a:r>
          </a:p>
        </p:txBody>
      </p:sp>
      <p:sp>
        <p:nvSpPr>
          <p:cNvPr id="53" name="TextBox 52">
            <a:extLst>
              <a:ext uri="{FF2B5EF4-FFF2-40B4-BE49-F238E27FC236}">
                <a16:creationId xmlns:a16="http://schemas.microsoft.com/office/drawing/2014/main" id="{9B70AACA-AC35-4BF6-130E-0A6B76912873}"/>
              </a:ext>
            </a:extLst>
          </p:cNvPr>
          <p:cNvSpPr txBox="1"/>
          <p:nvPr/>
        </p:nvSpPr>
        <p:spPr>
          <a:xfrm>
            <a:off x="1407067" y="2207455"/>
            <a:ext cx="1313886" cy="276999"/>
          </a:xfrm>
          <a:prstGeom prst="rect">
            <a:avLst/>
          </a:prstGeom>
          <a:no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Services Support</a:t>
            </a:r>
          </a:p>
        </p:txBody>
      </p:sp>
      <p:cxnSp>
        <p:nvCxnSpPr>
          <p:cNvPr id="55" name="Straight Connector 54">
            <a:extLst>
              <a:ext uri="{FF2B5EF4-FFF2-40B4-BE49-F238E27FC236}">
                <a16:creationId xmlns:a16="http://schemas.microsoft.com/office/drawing/2014/main" id="{CEE18F29-2E0E-E843-1E08-8FF922A6515E}"/>
              </a:ext>
            </a:extLst>
          </p:cNvPr>
          <p:cNvCxnSpPr>
            <a:cxnSpLocks/>
          </p:cNvCxnSpPr>
          <p:nvPr/>
        </p:nvCxnSpPr>
        <p:spPr>
          <a:xfrm>
            <a:off x="8045346" y="3276031"/>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56" name="Isosceles Triangle 55">
            <a:extLst>
              <a:ext uri="{FF2B5EF4-FFF2-40B4-BE49-F238E27FC236}">
                <a16:creationId xmlns:a16="http://schemas.microsoft.com/office/drawing/2014/main" id="{1EFF36DD-5B4B-B5E6-764F-97C98C074294}"/>
              </a:ext>
            </a:extLst>
          </p:cNvPr>
          <p:cNvSpPr/>
          <p:nvPr/>
        </p:nvSpPr>
        <p:spPr>
          <a:xfrm rot="10800000">
            <a:off x="4969764" y="3372712"/>
            <a:ext cx="112105" cy="637066"/>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Isosceles Triangle 56">
            <a:extLst>
              <a:ext uri="{FF2B5EF4-FFF2-40B4-BE49-F238E27FC236}">
                <a16:creationId xmlns:a16="http://schemas.microsoft.com/office/drawing/2014/main" id="{33E50F03-C0C0-D3F7-F738-80B0ECCD0147}"/>
              </a:ext>
            </a:extLst>
          </p:cNvPr>
          <p:cNvSpPr/>
          <p:nvPr/>
        </p:nvSpPr>
        <p:spPr>
          <a:xfrm rot="10800000">
            <a:off x="8751160" y="3371205"/>
            <a:ext cx="112106" cy="640080"/>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Isosceles Triangle 14">
            <a:extLst>
              <a:ext uri="{FF2B5EF4-FFF2-40B4-BE49-F238E27FC236}">
                <a16:creationId xmlns:a16="http://schemas.microsoft.com/office/drawing/2014/main" id="{910531BD-209A-CC6F-1839-35E12284C0FB}"/>
              </a:ext>
            </a:extLst>
          </p:cNvPr>
          <p:cNvSpPr/>
          <p:nvPr/>
        </p:nvSpPr>
        <p:spPr>
          <a:xfrm>
            <a:off x="9405974" y="4488241"/>
            <a:ext cx="124246" cy="308396"/>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99" name="Straight Arrow Connector 198">
            <a:extLst>
              <a:ext uri="{FF2B5EF4-FFF2-40B4-BE49-F238E27FC236}">
                <a16:creationId xmlns:a16="http://schemas.microsoft.com/office/drawing/2014/main" id="{41DD190E-2678-E09E-4EF9-4BB630E67A28}"/>
              </a:ext>
            </a:extLst>
          </p:cNvPr>
          <p:cNvCxnSpPr>
            <a:cxnSpLocks/>
            <a:stCxn id="12" idx="1"/>
          </p:cNvCxnSpPr>
          <p:nvPr/>
        </p:nvCxnSpPr>
        <p:spPr>
          <a:xfrm flipH="1">
            <a:off x="9754752" y="2214634"/>
            <a:ext cx="280190" cy="33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1" name="Straight Arrow Connector 200">
            <a:extLst>
              <a:ext uri="{FF2B5EF4-FFF2-40B4-BE49-F238E27FC236}">
                <a16:creationId xmlns:a16="http://schemas.microsoft.com/office/drawing/2014/main" id="{3FFCD8BA-A3AE-C83A-ABDA-EDFD890E72BB}"/>
              </a:ext>
            </a:extLst>
          </p:cNvPr>
          <p:cNvCxnSpPr>
            <a:cxnSpLocks/>
          </p:cNvCxnSpPr>
          <p:nvPr/>
        </p:nvCxnSpPr>
        <p:spPr>
          <a:xfrm flipH="1">
            <a:off x="9743532" y="4438067"/>
            <a:ext cx="28346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27821116-246B-7426-2FDB-9D5C71CA3E77}"/>
              </a:ext>
            </a:extLst>
          </p:cNvPr>
          <p:cNvSpPr txBox="1"/>
          <p:nvPr/>
        </p:nvSpPr>
        <p:spPr>
          <a:xfrm>
            <a:off x="10500190" y="2787310"/>
            <a:ext cx="1335358" cy="276999"/>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Beam Pipe Break</a:t>
            </a:r>
          </a:p>
        </p:txBody>
      </p:sp>
      <p:grpSp>
        <p:nvGrpSpPr>
          <p:cNvPr id="75" name="Group 74">
            <a:extLst>
              <a:ext uri="{FF2B5EF4-FFF2-40B4-BE49-F238E27FC236}">
                <a16:creationId xmlns:a16="http://schemas.microsoft.com/office/drawing/2014/main" id="{8A0796D0-FD72-CA69-08B9-D1CAB9B92CBC}"/>
              </a:ext>
            </a:extLst>
          </p:cNvPr>
          <p:cNvGrpSpPr/>
          <p:nvPr/>
        </p:nvGrpSpPr>
        <p:grpSpPr>
          <a:xfrm>
            <a:off x="2204374" y="5377102"/>
            <a:ext cx="3213627" cy="840356"/>
            <a:chOff x="9575352" y="5408311"/>
            <a:chExt cx="3093191" cy="1029978"/>
          </a:xfrm>
        </p:grpSpPr>
        <p:sp>
          <p:nvSpPr>
            <p:cNvPr id="76" name="Isosceles Triangle 75">
              <a:extLst>
                <a:ext uri="{FF2B5EF4-FFF2-40B4-BE49-F238E27FC236}">
                  <a16:creationId xmlns:a16="http://schemas.microsoft.com/office/drawing/2014/main" id="{C9F4DBDD-00F9-4C25-A419-F2B22C664FB9}"/>
                </a:ext>
              </a:extLst>
            </p:cNvPr>
            <p:cNvSpPr/>
            <p:nvPr/>
          </p:nvSpPr>
          <p:spPr>
            <a:xfrm flipV="1">
              <a:off x="9726096" y="5575797"/>
              <a:ext cx="101588" cy="182866"/>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3" name="Isosceles Triangle 82">
              <a:extLst>
                <a:ext uri="{FF2B5EF4-FFF2-40B4-BE49-F238E27FC236}">
                  <a16:creationId xmlns:a16="http://schemas.microsoft.com/office/drawing/2014/main" id="{4A4152E5-9BEB-BFD2-0405-9C80265025DC}"/>
                </a:ext>
              </a:extLst>
            </p:cNvPr>
            <p:cNvSpPr/>
            <p:nvPr/>
          </p:nvSpPr>
          <p:spPr>
            <a:xfrm>
              <a:off x="9730875" y="6025651"/>
              <a:ext cx="100800" cy="19451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4" name="TextBox 83">
              <a:extLst>
                <a:ext uri="{FF2B5EF4-FFF2-40B4-BE49-F238E27FC236}">
                  <a16:creationId xmlns:a16="http://schemas.microsoft.com/office/drawing/2014/main" id="{6012EFB0-41E5-6523-6F5A-0125D59E8F6F}"/>
                </a:ext>
              </a:extLst>
            </p:cNvPr>
            <p:cNvSpPr txBox="1"/>
            <p:nvPr/>
          </p:nvSpPr>
          <p:spPr>
            <a:xfrm>
              <a:off x="9771046" y="5529655"/>
              <a:ext cx="2897497" cy="7921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Supports that act as load transfer paths</a:t>
              </a:r>
            </a:p>
          </p:txBody>
        </p:sp>
        <p:sp>
          <p:nvSpPr>
            <p:cNvPr id="94" name="Rectangle 93">
              <a:extLst>
                <a:ext uri="{FF2B5EF4-FFF2-40B4-BE49-F238E27FC236}">
                  <a16:creationId xmlns:a16="http://schemas.microsoft.com/office/drawing/2014/main" id="{73284635-FA63-1BE1-ABCF-87975EED5BBA}"/>
                </a:ext>
              </a:extLst>
            </p:cNvPr>
            <p:cNvSpPr/>
            <p:nvPr/>
          </p:nvSpPr>
          <p:spPr>
            <a:xfrm>
              <a:off x="9575352" y="5408311"/>
              <a:ext cx="2813588" cy="102997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95" name="TextBox 94">
            <a:extLst>
              <a:ext uri="{FF2B5EF4-FFF2-40B4-BE49-F238E27FC236}">
                <a16:creationId xmlns:a16="http://schemas.microsoft.com/office/drawing/2014/main" id="{F7568A45-A310-3DEF-5B85-76C3F995FFDA}"/>
              </a:ext>
            </a:extLst>
          </p:cNvPr>
          <p:cNvSpPr txBox="1"/>
          <p:nvPr/>
        </p:nvSpPr>
        <p:spPr>
          <a:xfrm>
            <a:off x="335157" y="889285"/>
            <a:ext cx="10165033"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solidFill>
                  <a:prstClr val="black"/>
                </a:solidFill>
                <a:latin typeface="Aptos" panose="02110004020202020204"/>
              </a:rPr>
              <a:t>All masses are on slide 20 of this talk, details on SVT mass are in B. </a:t>
            </a:r>
            <a:r>
              <a:rPr lang="en-US" dirty="0" err="1">
                <a:solidFill>
                  <a:prstClr val="black"/>
                </a:solidFill>
                <a:latin typeface="Aptos" panose="02110004020202020204"/>
              </a:rPr>
              <a:t>Denos</a:t>
            </a:r>
            <a:r>
              <a:rPr lang="en-US" dirty="0">
                <a:solidFill>
                  <a:prstClr val="black"/>
                </a:solidFill>
                <a:latin typeface="Aptos" panose="02110004020202020204"/>
              </a:rPr>
              <a:t> talk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Total Weight: 5675 kg</a:t>
            </a:r>
          </a:p>
        </p:txBody>
      </p:sp>
      <p:sp>
        <p:nvSpPr>
          <p:cNvPr id="32" name="Title 31">
            <a:extLst>
              <a:ext uri="{FF2B5EF4-FFF2-40B4-BE49-F238E27FC236}">
                <a16:creationId xmlns:a16="http://schemas.microsoft.com/office/drawing/2014/main" id="{BE61FBCD-AA47-BB66-B070-F40FAC9A8283}"/>
              </a:ext>
            </a:extLst>
          </p:cNvPr>
          <p:cNvSpPr>
            <a:spLocks noGrp="1"/>
          </p:cNvSpPr>
          <p:nvPr>
            <p:ph type="title"/>
          </p:nvPr>
        </p:nvSpPr>
        <p:spPr/>
        <p:txBody>
          <a:bodyPr>
            <a:normAutofit fontScale="90000"/>
          </a:bodyPr>
          <a:lstStyle/>
          <a:p>
            <a:r>
              <a:rPr lang="en-US" dirty="0">
                <a:solidFill>
                  <a:prstClr val="black"/>
                </a:solidFill>
                <a:latin typeface="Aptos Display" panose="02110004020202020204"/>
              </a:rPr>
              <a:t>Inner Detector Support Hierarchy Y-Z View - Oct 2025</a:t>
            </a:r>
            <a:endParaRPr lang="en-US" dirty="0"/>
          </a:p>
        </p:txBody>
      </p:sp>
      <p:grpSp>
        <p:nvGrpSpPr>
          <p:cNvPr id="170" name="Group 169">
            <a:extLst>
              <a:ext uri="{FF2B5EF4-FFF2-40B4-BE49-F238E27FC236}">
                <a16:creationId xmlns:a16="http://schemas.microsoft.com/office/drawing/2014/main" id="{1AE30C88-8D52-ED45-6757-F2A4EF513E69}"/>
              </a:ext>
            </a:extLst>
          </p:cNvPr>
          <p:cNvGrpSpPr/>
          <p:nvPr/>
        </p:nvGrpSpPr>
        <p:grpSpPr>
          <a:xfrm>
            <a:off x="4816944" y="2217996"/>
            <a:ext cx="4655300" cy="222837"/>
            <a:chOff x="5194991" y="2291148"/>
            <a:chExt cx="3823141" cy="222837"/>
          </a:xfrm>
        </p:grpSpPr>
        <p:grpSp>
          <p:nvGrpSpPr>
            <p:cNvPr id="190" name="Group 189">
              <a:extLst>
                <a:ext uri="{FF2B5EF4-FFF2-40B4-BE49-F238E27FC236}">
                  <a16:creationId xmlns:a16="http://schemas.microsoft.com/office/drawing/2014/main" id="{9A3846F1-A5C7-B775-30C5-1E6EDF1FC0D2}"/>
                </a:ext>
              </a:extLst>
            </p:cNvPr>
            <p:cNvGrpSpPr/>
            <p:nvPr/>
          </p:nvGrpSpPr>
          <p:grpSpPr>
            <a:xfrm>
              <a:off x="5194991" y="2291148"/>
              <a:ext cx="3823141" cy="222837"/>
              <a:chOff x="5047483" y="2291245"/>
              <a:chExt cx="1549981" cy="221751"/>
            </a:xfrm>
          </p:grpSpPr>
          <p:sp>
            <p:nvSpPr>
              <p:cNvPr id="25" name="Rectangle 24">
                <a:extLst>
                  <a:ext uri="{FF2B5EF4-FFF2-40B4-BE49-F238E27FC236}">
                    <a16:creationId xmlns:a16="http://schemas.microsoft.com/office/drawing/2014/main" id="{D567DA73-1C2E-94D5-1E6D-F430FBBEDB10}"/>
                  </a:ext>
                </a:extLst>
              </p:cNvPr>
              <p:cNvSpPr/>
              <p:nvPr/>
            </p:nvSpPr>
            <p:spPr>
              <a:xfrm>
                <a:off x="5047483" y="2401652"/>
                <a:ext cx="1549981" cy="111344"/>
              </a:xfrm>
              <a:prstGeom prst="rect">
                <a:avLst/>
              </a:prstGeom>
              <a:solidFill>
                <a:srgbClr val="862A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5"/>
                    </a:solidFill>
                    <a:effectLst/>
                    <a:highlight>
                      <a:srgbClr val="FFFF00"/>
                    </a:highlight>
                    <a:uLnTx/>
                    <a:uFillTx/>
                    <a:latin typeface="Aptos" panose="02110004020202020204"/>
                    <a:ea typeface="+mn-ea"/>
                    <a:cs typeface="+mn-cs"/>
                  </a:rPr>
                  <a:t>LGAD - TOF</a:t>
                </a:r>
              </a:p>
            </p:txBody>
          </p:sp>
          <p:sp>
            <p:nvSpPr>
              <p:cNvPr id="70" name="Isosceles Triangle 69">
                <a:extLst>
                  <a:ext uri="{FF2B5EF4-FFF2-40B4-BE49-F238E27FC236}">
                    <a16:creationId xmlns:a16="http://schemas.microsoft.com/office/drawing/2014/main" id="{7E10E186-74D0-D6E2-6A11-44FA9158DE67}"/>
                  </a:ext>
                </a:extLst>
              </p:cNvPr>
              <p:cNvSpPr/>
              <p:nvPr/>
            </p:nvSpPr>
            <p:spPr>
              <a:xfrm>
                <a:off x="5077972" y="2291245"/>
                <a:ext cx="39501" cy="95910"/>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9" name="Isosceles Triangle 168">
              <a:extLst>
                <a:ext uri="{FF2B5EF4-FFF2-40B4-BE49-F238E27FC236}">
                  <a16:creationId xmlns:a16="http://schemas.microsoft.com/office/drawing/2014/main" id="{FD81ADE6-F36E-3D43-B9B7-47166F44CE66}"/>
                </a:ext>
              </a:extLst>
            </p:cNvPr>
            <p:cNvSpPr/>
            <p:nvPr/>
          </p:nvSpPr>
          <p:spPr>
            <a:xfrm>
              <a:off x="8877705" y="2295134"/>
              <a:ext cx="97432" cy="92327"/>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3" name="Group 172">
            <a:extLst>
              <a:ext uri="{FF2B5EF4-FFF2-40B4-BE49-F238E27FC236}">
                <a16:creationId xmlns:a16="http://schemas.microsoft.com/office/drawing/2014/main" id="{259ECBBD-96DB-A0EE-6824-6966F29FD26F}"/>
              </a:ext>
            </a:extLst>
          </p:cNvPr>
          <p:cNvGrpSpPr/>
          <p:nvPr/>
        </p:nvGrpSpPr>
        <p:grpSpPr>
          <a:xfrm>
            <a:off x="4961854" y="2273179"/>
            <a:ext cx="4217973" cy="281885"/>
            <a:chOff x="5219286" y="2320931"/>
            <a:chExt cx="3793913" cy="281885"/>
          </a:xfrm>
        </p:grpSpPr>
        <p:grpSp>
          <p:nvGrpSpPr>
            <p:cNvPr id="187" name="Group 186">
              <a:extLst>
                <a:ext uri="{FF2B5EF4-FFF2-40B4-BE49-F238E27FC236}">
                  <a16:creationId xmlns:a16="http://schemas.microsoft.com/office/drawing/2014/main" id="{CBCECD99-E80E-204F-3FC6-FEB71FDEA318}"/>
                </a:ext>
              </a:extLst>
            </p:cNvPr>
            <p:cNvGrpSpPr/>
            <p:nvPr/>
          </p:nvGrpSpPr>
          <p:grpSpPr>
            <a:xfrm>
              <a:off x="5219286" y="2320931"/>
              <a:ext cx="3793913" cy="281885"/>
              <a:chOff x="5040528" y="2315529"/>
              <a:chExt cx="1556936" cy="279919"/>
            </a:xfrm>
          </p:grpSpPr>
          <p:grpSp>
            <p:nvGrpSpPr>
              <p:cNvPr id="30" name="Group 29">
                <a:extLst>
                  <a:ext uri="{FF2B5EF4-FFF2-40B4-BE49-F238E27FC236}">
                    <a16:creationId xmlns:a16="http://schemas.microsoft.com/office/drawing/2014/main" id="{B82B7DBD-F117-55C9-66D8-3B7D1B4BA44D}"/>
                  </a:ext>
                </a:extLst>
              </p:cNvPr>
              <p:cNvGrpSpPr/>
              <p:nvPr/>
            </p:nvGrpSpPr>
            <p:grpSpPr>
              <a:xfrm>
                <a:off x="5040528" y="2484810"/>
                <a:ext cx="1556936" cy="110638"/>
                <a:chOff x="5415432" y="1753290"/>
                <a:chExt cx="1556936" cy="110638"/>
              </a:xfrm>
            </p:grpSpPr>
            <p:sp>
              <p:nvSpPr>
                <p:cNvPr id="28" name="Rectangle 27">
                  <a:extLst>
                    <a:ext uri="{FF2B5EF4-FFF2-40B4-BE49-F238E27FC236}">
                      <a16:creationId xmlns:a16="http://schemas.microsoft.com/office/drawing/2014/main" id="{5D4621CF-7BCA-14E3-B1B6-78A41D79CC59}"/>
                    </a:ext>
                  </a:extLst>
                </p:cNvPr>
                <p:cNvSpPr/>
                <p:nvPr/>
              </p:nvSpPr>
              <p:spPr>
                <a:xfrm>
                  <a:off x="5415432" y="1753294"/>
                  <a:ext cx="745304"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sp>
              <p:nvSpPr>
                <p:cNvPr id="29" name="Rectangle 28">
                  <a:extLst>
                    <a:ext uri="{FF2B5EF4-FFF2-40B4-BE49-F238E27FC236}">
                      <a16:creationId xmlns:a16="http://schemas.microsoft.com/office/drawing/2014/main" id="{446DB803-9D5D-814D-EF7C-188AE7C52206}"/>
                    </a:ext>
                  </a:extLst>
                </p:cNvPr>
                <p:cNvSpPr/>
                <p:nvPr/>
              </p:nvSpPr>
              <p:spPr>
                <a:xfrm>
                  <a:off x="6160736" y="1753290"/>
                  <a:ext cx="811632"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grpSp>
          <p:sp>
            <p:nvSpPr>
              <p:cNvPr id="71" name="Isosceles Triangle 70">
                <a:extLst>
                  <a:ext uri="{FF2B5EF4-FFF2-40B4-BE49-F238E27FC236}">
                    <a16:creationId xmlns:a16="http://schemas.microsoft.com/office/drawing/2014/main" id="{A2732221-97C4-1E32-93FE-367C2FCD3066}"/>
                  </a:ext>
                </a:extLst>
              </p:cNvPr>
              <p:cNvSpPr/>
              <p:nvPr/>
            </p:nvSpPr>
            <p:spPr>
              <a:xfrm>
                <a:off x="5135162" y="2315529"/>
                <a:ext cx="40070" cy="259011"/>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2" name="Isosceles Triangle 171">
              <a:extLst>
                <a:ext uri="{FF2B5EF4-FFF2-40B4-BE49-F238E27FC236}">
                  <a16:creationId xmlns:a16="http://schemas.microsoft.com/office/drawing/2014/main" id="{14DF2957-7245-EA93-0615-7B54405CBA61}"/>
                </a:ext>
              </a:extLst>
            </p:cNvPr>
            <p:cNvSpPr/>
            <p:nvPr/>
          </p:nvSpPr>
          <p:spPr>
            <a:xfrm>
              <a:off x="8731817" y="2358620"/>
              <a:ext cx="97642" cy="227663"/>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41" name="Group 240">
            <a:extLst>
              <a:ext uri="{FF2B5EF4-FFF2-40B4-BE49-F238E27FC236}">
                <a16:creationId xmlns:a16="http://schemas.microsoft.com/office/drawing/2014/main" id="{F7A8E7B1-5D97-CAC9-2A8B-33619832D39C}"/>
              </a:ext>
            </a:extLst>
          </p:cNvPr>
          <p:cNvGrpSpPr/>
          <p:nvPr/>
        </p:nvGrpSpPr>
        <p:grpSpPr>
          <a:xfrm>
            <a:off x="4681140" y="2625327"/>
            <a:ext cx="263328" cy="1361550"/>
            <a:chOff x="8079382" y="2688334"/>
            <a:chExt cx="304408" cy="1361550"/>
          </a:xfrm>
        </p:grpSpPr>
        <p:grpSp>
          <p:nvGrpSpPr>
            <p:cNvPr id="242" name="Group 241">
              <a:extLst>
                <a:ext uri="{FF2B5EF4-FFF2-40B4-BE49-F238E27FC236}">
                  <a16:creationId xmlns:a16="http://schemas.microsoft.com/office/drawing/2014/main" id="{AC5D6096-B74D-577F-2116-514CB163F08A}"/>
                </a:ext>
              </a:extLst>
            </p:cNvPr>
            <p:cNvGrpSpPr/>
            <p:nvPr/>
          </p:nvGrpSpPr>
          <p:grpSpPr>
            <a:xfrm>
              <a:off x="8079382" y="2691382"/>
              <a:ext cx="121251" cy="1358502"/>
              <a:chOff x="8079382" y="2691382"/>
              <a:chExt cx="121251" cy="1358502"/>
            </a:xfrm>
          </p:grpSpPr>
          <p:sp>
            <p:nvSpPr>
              <p:cNvPr id="247" name="Rectangle 246">
                <a:extLst>
                  <a:ext uri="{FF2B5EF4-FFF2-40B4-BE49-F238E27FC236}">
                    <a16:creationId xmlns:a16="http://schemas.microsoft.com/office/drawing/2014/main" id="{20869B5E-E1FF-F0D9-C3F5-8C853653638E}"/>
                  </a:ext>
                </a:extLst>
              </p:cNvPr>
              <p:cNvSpPr/>
              <p:nvPr/>
            </p:nvSpPr>
            <p:spPr>
              <a:xfrm>
                <a:off x="8079382" y="2784839"/>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248" name="Isosceles Triangle 247">
                <a:extLst>
                  <a:ext uri="{FF2B5EF4-FFF2-40B4-BE49-F238E27FC236}">
                    <a16:creationId xmlns:a16="http://schemas.microsoft.com/office/drawing/2014/main" id="{B62DDC80-392B-6D21-50F0-7AAD3E0A601F}"/>
                  </a:ext>
                </a:extLst>
              </p:cNvPr>
              <p:cNvSpPr/>
              <p:nvPr/>
            </p:nvSpPr>
            <p:spPr>
              <a:xfrm>
                <a:off x="8083942" y="2691382"/>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9" name="Isosceles Triangle 248">
                <a:extLst>
                  <a:ext uri="{FF2B5EF4-FFF2-40B4-BE49-F238E27FC236}">
                    <a16:creationId xmlns:a16="http://schemas.microsoft.com/office/drawing/2014/main" id="{840C8114-EBD5-3C33-2202-127C53212129}"/>
                  </a:ext>
                </a:extLst>
              </p:cNvPr>
              <p:cNvSpPr/>
              <p:nvPr/>
            </p:nvSpPr>
            <p:spPr>
              <a:xfrm flipV="1">
                <a:off x="8082420" y="3956301"/>
                <a:ext cx="115153"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43" name="Group 242">
              <a:extLst>
                <a:ext uri="{FF2B5EF4-FFF2-40B4-BE49-F238E27FC236}">
                  <a16:creationId xmlns:a16="http://schemas.microsoft.com/office/drawing/2014/main" id="{603498E4-EE1E-9855-6F69-C322D226D67B}"/>
                </a:ext>
              </a:extLst>
            </p:cNvPr>
            <p:cNvGrpSpPr/>
            <p:nvPr/>
          </p:nvGrpSpPr>
          <p:grpSpPr>
            <a:xfrm>
              <a:off x="8262539" y="2688334"/>
              <a:ext cx="121251" cy="1361550"/>
              <a:chOff x="8262539" y="2688334"/>
              <a:chExt cx="121251" cy="1361550"/>
            </a:xfrm>
          </p:grpSpPr>
          <p:sp>
            <p:nvSpPr>
              <p:cNvPr id="244" name="Rectangle 243">
                <a:extLst>
                  <a:ext uri="{FF2B5EF4-FFF2-40B4-BE49-F238E27FC236}">
                    <a16:creationId xmlns:a16="http://schemas.microsoft.com/office/drawing/2014/main" id="{BC8F8B06-2C2E-03E9-8702-A59269B7EE0E}"/>
                  </a:ext>
                </a:extLst>
              </p:cNvPr>
              <p:cNvSpPr/>
              <p:nvPr/>
            </p:nvSpPr>
            <p:spPr>
              <a:xfrm>
                <a:off x="8262539" y="2786917"/>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245" name="Isosceles Triangle 244">
                <a:extLst>
                  <a:ext uri="{FF2B5EF4-FFF2-40B4-BE49-F238E27FC236}">
                    <a16:creationId xmlns:a16="http://schemas.microsoft.com/office/drawing/2014/main" id="{056605E7-CB11-D642-5F16-9C4C8C28484C}"/>
                  </a:ext>
                </a:extLst>
              </p:cNvPr>
              <p:cNvSpPr/>
              <p:nvPr/>
            </p:nvSpPr>
            <p:spPr>
              <a:xfrm>
                <a:off x="8267112" y="2688334"/>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6" name="Isosceles Triangle 245">
                <a:extLst>
                  <a:ext uri="{FF2B5EF4-FFF2-40B4-BE49-F238E27FC236}">
                    <a16:creationId xmlns:a16="http://schemas.microsoft.com/office/drawing/2014/main" id="{423BBF37-F7F9-CFB0-96A8-AA10BAB683BA}"/>
                  </a:ext>
                </a:extLst>
              </p:cNvPr>
              <p:cNvSpPr/>
              <p:nvPr/>
            </p:nvSpPr>
            <p:spPr>
              <a:xfrm flipV="1">
                <a:off x="8265587" y="3956301"/>
                <a:ext cx="115154"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255" name="Group 254">
            <a:extLst>
              <a:ext uri="{FF2B5EF4-FFF2-40B4-BE49-F238E27FC236}">
                <a16:creationId xmlns:a16="http://schemas.microsoft.com/office/drawing/2014/main" id="{EA987EFE-B6CF-EB72-58D5-78FFF25546F8}"/>
              </a:ext>
            </a:extLst>
          </p:cNvPr>
          <p:cNvGrpSpPr/>
          <p:nvPr/>
        </p:nvGrpSpPr>
        <p:grpSpPr>
          <a:xfrm>
            <a:off x="9600619" y="2423939"/>
            <a:ext cx="2005664" cy="1807460"/>
            <a:chOff x="9390307" y="2497091"/>
            <a:chExt cx="2005664" cy="1807460"/>
          </a:xfrm>
        </p:grpSpPr>
        <p:cxnSp>
          <p:nvCxnSpPr>
            <p:cNvPr id="50" name="Straight Arrow Connector 49">
              <a:extLst>
                <a:ext uri="{FF2B5EF4-FFF2-40B4-BE49-F238E27FC236}">
                  <a16:creationId xmlns:a16="http://schemas.microsoft.com/office/drawing/2014/main" id="{0258E26D-73F9-000A-2F9B-E11D05DB439E}"/>
                </a:ext>
              </a:extLst>
            </p:cNvPr>
            <p:cNvCxnSpPr>
              <a:cxnSpLocks/>
            </p:cNvCxnSpPr>
            <p:nvPr/>
          </p:nvCxnSpPr>
          <p:spPr>
            <a:xfrm flipH="1">
              <a:off x="9390307" y="4142664"/>
              <a:ext cx="281467" cy="1618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A6975BB7-D991-2983-909C-183B084C9BF0}"/>
                </a:ext>
              </a:extLst>
            </p:cNvPr>
            <p:cNvSpPr txBox="1"/>
            <p:nvPr/>
          </p:nvSpPr>
          <p:spPr>
            <a:xfrm>
              <a:off x="9575352" y="3935219"/>
              <a:ext cx="1818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PST Feet to Rails</a:t>
              </a:r>
            </a:p>
          </p:txBody>
        </p:sp>
        <p:cxnSp>
          <p:nvCxnSpPr>
            <p:cNvPr id="252" name="Straight Arrow Connector 251">
              <a:extLst>
                <a:ext uri="{FF2B5EF4-FFF2-40B4-BE49-F238E27FC236}">
                  <a16:creationId xmlns:a16="http://schemas.microsoft.com/office/drawing/2014/main" id="{B17D4AE5-B6C5-693D-27A0-62D76BBA804B}"/>
                </a:ext>
              </a:extLst>
            </p:cNvPr>
            <p:cNvCxnSpPr>
              <a:cxnSpLocks/>
            </p:cNvCxnSpPr>
            <p:nvPr/>
          </p:nvCxnSpPr>
          <p:spPr>
            <a:xfrm flipH="1" flipV="1">
              <a:off x="9401982" y="2497091"/>
              <a:ext cx="271605" cy="2241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3" name="TextBox 252">
              <a:extLst>
                <a:ext uri="{FF2B5EF4-FFF2-40B4-BE49-F238E27FC236}">
                  <a16:creationId xmlns:a16="http://schemas.microsoft.com/office/drawing/2014/main" id="{AA43B20D-A753-69F1-6C41-D35DD1155C35}"/>
                </a:ext>
              </a:extLst>
            </p:cNvPr>
            <p:cNvSpPr txBox="1"/>
            <p:nvPr/>
          </p:nvSpPr>
          <p:spPr>
            <a:xfrm>
              <a:off x="9577165" y="2513827"/>
              <a:ext cx="1818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PST Feet to Rails</a:t>
              </a:r>
            </a:p>
          </p:txBody>
        </p:sp>
      </p:grpSp>
      <p:grpSp>
        <p:nvGrpSpPr>
          <p:cNvPr id="256" name="Group 255">
            <a:extLst>
              <a:ext uri="{FF2B5EF4-FFF2-40B4-BE49-F238E27FC236}">
                <a16:creationId xmlns:a16="http://schemas.microsoft.com/office/drawing/2014/main" id="{90EA1468-0769-1942-D421-1323D4087179}"/>
              </a:ext>
            </a:extLst>
          </p:cNvPr>
          <p:cNvGrpSpPr/>
          <p:nvPr/>
        </p:nvGrpSpPr>
        <p:grpSpPr>
          <a:xfrm>
            <a:off x="4801468" y="4170398"/>
            <a:ext cx="4655300" cy="215311"/>
            <a:chOff x="5194991" y="2320766"/>
            <a:chExt cx="3823141" cy="215311"/>
          </a:xfrm>
        </p:grpSpPr>
        <p:grpSp>
          <p:nvGrpSpPr>
            <p:cNvPr id="257" name="Group 256">
              <a:extLst>
                <a:ext uri="{FF2B5EF4-FFF2-40B4-BE49-F238E27FC236}">
                  <a16:creationId xmlns:a16="http://schemas.microsoft.com/office/drawing/2014/main" id="{70F130B5-7D81-A9BE-7263-328A2624A4D4}"/>
                </a:ext>
              </a:extLst>
            </p:cNvPr>
            <p:cNvGrpSpPr/>
            <p:nvPr/>
          </p:nvGrpSpPr>
          <p:grpSpPr>
            <a:xfrm>
              <a:off x="5194991" y="2320766"/>
              <a:ext cx="3823141" cy="215311"/>
              <a:chOff x="5047483" y="2320768"/>
              <a:chExt cx="1549981" cy="214266"/>
            </a:xfrm>
          </p:grpSpPr>
          <p:sp>
            <p:nvSpPr>
              <p:cNvPr id="259" name="Rectangle 258">
                <a:extLst>
                  <a:ext uri="{FF2B5EF4-FFF2-40B4-BE49-F238E27FC236}">
                    <a16:creationId xmlns:a16="http://schemas.microsoft.com/office/drawing/2014/main" id="{47D5240D-9E00-449D-953D-0B13E3EB6C17}"/>
                  </a:ext>
                </a:extLst>
              </p:cNvPr>
              <p:cNvSpPr/>
              <p:nvPr/>
            </p:nvSpPr>
            <p:spPr>
              <a:xfrm>
                <a:off x="5047483" y="2320768"/>
                <a:ext cx="1549981" cy="111344"/>
              </a:xfrm>
              <a:prstGeom prst="rect">
                <a:avLst/>
              </a:prstGeom>
              <a:solidFill>
                <a:srgbClr val="862A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5"/>
                    </a:solidFill>
                    <a:effectLst/>
                    <a:highlight>
                      <a:srgbClr val="FFFF00"/>
                    </a:highlight>
                    <a:uLnTx/>
                    <a:uFillTx/>
                    <a:latin typeface="Aptos" panose="02110004020202020204"/>
                    <a:ea typeface="+mn-ea"/>
                    <a:cs typeface="+mn-cs"/>
                  </a:rPr>
                  <a:t>LGAD - TOF</a:t>
                </a:r>
              </a:p>
            </p:txBody>
          </p:sp>
          <p:sp>
            <p:nvSpPr>
              <p:cNvPr id="260" name="Isosceles Triangle 259">
                <a:extLst>
                  <a:ext uri="{FF2B5EF4-FFF2-40B4-BE49-F238E27FC236}">
                    <a16:creationId xmlns:a16="http://schemas.microsoft.com/office/drawing/2014/main" id="{D4AEDDB6-524B-D6D9-21A3-6F44D39AAE1B}"/>
                  </a:ext>
                </a:extLst>
              </p:cNvPr>
              <p:cNvSpPr/>
              <p:nvPr/>
            </p:nvSpPr>
            <p:spPr>
              <a:xfrm rot="10800000">
                <a:off x="5077972" y="2439124"/>
                <a:ext cx="39501" cy="95910"/>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58" name="Isosceles Triangle 257">
              <a:extLst>
                <a:ext uri="{FF2B5EF4-FFF2-40B4-BE49-F238E27FC236}">
                  <a16:creationId xmlns:a16="http://schemas.microsoft.com/office/drawing/2014/main" id="{11307CA5-0D6F-F162-EBC6-AF9EAB4E8AAD}"/>
                </a:ext>
              </a:extLst>
            </p:cNvPr>
            <p:cNvSpPr/>
            <p:nvPr/>
          </p:nvSpPr>
          <p:spPr>
            <a:xfrm rot="10800000">
              <a:off x="8877705" y="2443732"/>
              <a:ext cx="97432" cy="92327"/>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61" name="Group 260">
            <a:extLst>
              <a:ext uri="{FF2B5EF4-FFF2-40B4-BE49-F238E27FC236}">
                <a16:creationId xmlns:a16="http://schemas.microsoft.com/office/drawing/2014/main" id="{72055ABE-D509-A97F-0C21-5D06DC9672BF}"/>
              </a:ext>
            </a:extLst>
          </p:cNvPr>
          <p:cNvGrpSpPr/>
          <p:nvPr/>
        </p:nvGrpSpPr>
        <p:grpSpPr>
          <a:xfrm>
            <a:off x="4961854" y="4037891"/>
            <a:ext cx="4217973" cy="265321"/>
            <a:chOff x="5219286" y="2477198"/>
            <a:chExt cx="3793913" cy="265321"/>
          </a:xfrm>
        </p:grpSpPr>
        <p:grpSp>
          <p:nvGrpSpPr>
            <p:cNvPr id="262" name="Group 261">
              <a:extLst>
                <a:ext uri="{FF2B5EF4-FFF2-40B4-BE49-F238E27FC236}">
                  <a16:creationId xmlns:a16="http://schemas.microsoft.com/office/drawing/2014/main" id="{9E32E98D-EE85-3412-1B2D-0A8BEE255AE1}"/>
                </a:ext>
              </a:extLst>
            </p:cNvPr>
            <p:cNvGrpSpPr/>
            <p:nvPr/>
          </p:nvGrpSpPr>
          <p:grpSpPr>
            <a:xfrm>
              <a:off x="5219286" y="2477198"/>
              <a:ext cx="3793913" cy="260833"/>
              <a:chOff x="5040528" y="2470680"/>
              <a:chExt cx="1556936" cy="259011"/>
            </a:xfrm>
          </p:grpSpPr>
          <p:grpSp>
            <p:nvGrpSpPr>
              <p:cNvPr id="264" name="Group 263">
                <a:extLst>
                  <a:ext uri="{FF2B5EF4-FFF2-40B4-BE49-F238E27FC236}">
                    <a16:creationId xmlns:a16="http://schemas.microsoft.com/office/drawing/2014/main" id="{C065B5FD-4529-3CBA-78FF-F9C0316B2EF3}"/>
                  </a:ext>
                </a:extLst>
              </p:cNvPr>
              <p:cNvGrpSpPr/>
              <p:nvPr/>
            </p:nvGrpSpPr>
            <p:grpSpPr>
              <a:xfrm>
                <a:off x="5040528" y="2484814"/>
                <a:ext cx="1556936" cy="110634"/>
                <a:chOff x="5415432" y="1753294"/>
                <a:chExt cx="1556936" cy="110634"/>
              </a:xfrm>
            </p:grpSpPr>
            <p:sp>
              <p:nvSpPr>
                <p:cNvPr id="266" name="Rectangle 265">
                  <a:extLst>
                    <a:ext uri="{FF2B5EF4-FFF2-40B4-BE49-F238E27FC236}">
                      <a16:creationId xmlns:a16="http://schemas.microsoft.com/office/drawing/2014/main" id="{236E8ED9-9018-FF0B-2BCD-BD9F14C851B0}"/>
                    </a:ext>
                  </a:extLst>
                </p:cNvPr>
                <p:cNvSpPr/>
                <p:nvPr/>
              </p:nvSpPr>
              <p:spPr>
                <a:xfrm>
                  <a:off x="5415432" y="1753294"/>
                  <a:ext cx="745304"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sp>
              <p:nvSpPr>
                <p:cNvPr id="267" name="Rectangle 266">
                  <a:extLst>
                    <a:ext uri="{FF2B5EF4-FFF2-40B4-BE49-F238E27FC236}">
                      <a16:creationId xmlns:a16="http://schemas.microsoft.com/office/drawing/2014/main" id="{6C736CD2-01C1-5948-06B5-1C095614E0D3}"/>
                    </a:ext>
                  </a:extLst>
                </p:cNvPr>
                <p:cNvSpPr/>
                <p:nvPr/>
              </p:nvSpPr>
              <p:spPr>
                <a:xfrm>
                  <a:off x="6160736" y="1753294"/>
                  <a:ext cx="811632"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grpSp>
          <p:sp>
            <p:nvSpPr>
              <p:cNvPr id="265" name="Isosceles Triangle 264">
                <a:extLst>
                  <a:ext uri="{FF2B5EF4-FFF2-40B4-BE49-F238E27FC236}">
                    <a16:creationId xmlns:a16="http://schemas.microsoft.com/office/drawing/2014/main" id="{D4ABE7B6-9193-1880-D010-BC7D4EE86D84}"/>
                  </a:ext>
                </a:extLst>
              </p:cNvPr>
              <p:cNvSpPr/>
              <p:nvPr/>
            </p:nvSpPr>
            <p:spPr>
              <a:xfrm rot="10800000">
                <a:off x="5135162" y="2470680"/>
                <a:ext cx="40070" cy="259011"/>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63" name="Isosceles Triangle 262">
              <a:extLst>
                <a:ext uri="{FF2B5EF4-FFF2-40B4-BE49-F238E27FC236}">
                  <a16:creationId xmlns:a16="http://schemas.microsoft.com/office/drawing/2014/main" id="{070CDCF6-83E9-A5C8-4845-A9920B02D715}"/>
                </a:ext>
              </a:extLst>
            </p:cNvPr>
            <p:cNvSpPr/>
            <p:nvPr/>
          </p:nvSpPr>
          <p:spPr>
            <a:xfrm rot="10800000">
              <a:off x="8731817" y="2514856"/>
              <a:ext cx="97642" cy="227663"/>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69" name="Picture 268">
            <a:extLst>
              <a:ext uri="{FF2B5EF4-FFF2-40B4-BE49-F238E27FC236}">
                <a16:creationId xmlns:a16="http://schemas.microsoft.com/office/drawing/2014/main" id="{596E60CD-2F20-712D-DCFA-7AAF17C27CF0}"/>
              </a:ext>
            </a:extLst>
          </p:cNvPr>
          <p:cNvPicPr>
            <a:picLocks noChangeAspect="1"/>
          </p:cNvPicPr>
          <p:nvPr/>
        </p:nvPicPr>
        <p:blipFill>
          <a:blip r:embed="rId2"/>
          <a:stretch>
            <a:fillRect/>
          </a:stretch>
        </p:blipFill>
        <p:spPr>
          <a:xfrm>
            <a:off x="514775" y="4511592"/>
            <a:ext cx="1541355" cy="1685857"/>
          </a:xfrm>
          <a:prstGeom prst="rect">
            <a:avLst/>
          </a:prstGeom>
        </p:spPr>
      </p:pic>
      <p:grpSp>
        <p:nvGrpSpPr>
          <p:cNvPr id="324" name="Group 323">
            <a:extLst>
              <a:ext uri="{FF2B5EF4-FFF2-40B4-BE49-F238E27FC236}">
                <a16:creationId xmlns:a16="http://schemas.microsoft.com/office/drawing/2014/main" id="{4A11A412-DE09-92BF-950F-CC6DD1428D43}"/>
              </a:ext>
            </a:extLst>
          </p:cNvPr>
          <p:cNvGrpSpPr/>
          <p:nvPr/>
        </p:nvGrpSpPr>
        <p:grpSpPr>
          <a:xfrm>
            <a:off x="4639330" y="2249814"/>
            <a:ext cx="5029200" cy="2124853"/>
            <a:chOff x="4429018" y="2322966"/>
            <a:chExt cx="5029200" cy="2124853"/>
          </a:xfrm>
        </p:grpSpPr>
        <p:grpSp>
          <p:nvGrpSpPr>
            <p:cNvPr id="270" name="Group 269">
              <a:extLst>
                <a:ext uri="{FF2B5EF4-FFF2-40B4-BE49-F238E27FC236}">
                  <a16:creationId xmlns:a16="http://schemas.microsoft.com/office/drawing/2014/main" id="{A7EF6897-0FD3-6558-CE58-0CA7D4C8A4BA}"/>
                </a:ext>
              </a:extLst>
            </p:cNvPr>
            <p:cNvGrpSpPr/>
            <p:nvPr/>
          </p:nvGrpSpPr>
          <p:grpSpPr>
            <a:xfrm>
              <a:off x="4429018" y="2322966"/>
              <a:ext cx="5029200" cy="2124853"/>
              <a:chOff x="4429018" y="2322966"/>
              <a:chExt cx="5029200" cy="2124853"/>
            </a:xfrm>
          </p:grpSpPr>
          <p:cxnSp>
            <p:nvCxnSpPr>
              <p:cNvPr id="203" name="Straight Connector 202">
                <a:extLst>
                  <a:ext uri="{FF2B5EF4-FFF2-40B4-BE49-F238E27FC236}">
                    <a16:creationId xmlns:a16="http://schemas.microsoft.com/office/drawing/2014/main" id="{99211675-61D0-7527-9FE2-6626C7054491}"/>
                  </a:ext>
                </a:extLst>
              </p:cNvPr>
              <p:cNvCxnSpPr>
                <a:cxnSpLocks/>
              </p:cNvCxnSpPr>
              <p:nvPr/>
            </p:nvCxnSpPr>
            <p:spPr>
              <a:xfrm>
                <a:off x="6123558" y="3006381"/>
                <a:ext cx="0" cy="726706"/>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FE5EBECD-7370-4903-D810-3F99478F25EC}"/>
                  </a:ext>
                </a:extLst>
              </p:cNvPr>
              <p:cNvCxnSpPr>
                <a:cxnSpLocks/>
              </p:cNvCxnSpPr>
              <p:nvPr/>
            </p:nvCxnSpPr>
            <p:spPr>
              <a:xfrm>
                <a:off x="7144668" y="2997175"/>
                <a:ext cx="0" cy="745119"/>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239" name="Group 238">
                <a:extLst>
                  <a:ext uri="{FF2B5EF4-FFF2-40B4-BE49-F238E27FC236}">
                    <a16:creationId xmlns:a16="http://schemas.microsoft.com/office/drawing/2014/main" id="{4D59A12C-FF16-D754-802F-9A8374AC69ED}"/>
                  </a:ext>
                </a:extLst>
              </p:cNvPr>
              <p:cNvGrpSpPr/>
              <p:nvPr/>
            </p:nvGrpSpPr>
            <p:grpSpPr>
              <a:xfrm>
                <a:off x="4429018" y="2322966"/>
                <a:ext cx="5029200" cy="2124853"/>
                <a:chOff x="4429018" y="2322966"/>
                <a:chExt cx="5029200" cy="2124853"/>
              </a:xfrm>
              <a:solidFill>
                <a:schemeClr val="bg1">
                  <a:lumMod val="50000"/>
                </a:schemeClr>
              </a:solidFill>
            </p:grpSpPr>
            <p:cxnSp>
              <p:nvCxnSpPr>
                <p:cNvPr id="41" name="Straight Connector 40">
                  <a:extLst>
                    <a:ext uri="{FF2B5EF4-FFF2-40B4-BE49-F238E27FC236}">
                      <a16:creationId xmlns:a16="http://schemas.microsoft.com/office/drawing/2014/main" id="{D64D3633-2B52-E399-8F85-59F81864D084}"/>
                    </a:ext>
                  </a:extLst>
                </p:cNvPr>
                <p:cNvCxnSpPr>
                  <a:cxnSpLocks/>
                </p:cNvCxnSpPr>
                <p:nvPr/>
              </p:nvCxnSpPr>
              <p:spPr>
                <a:xfrm flipV="1">
                  <a:off x="4429018" y="2664460"/>
                  <a:ext cx="5029200" cy="0"/>
                </a:xfrm>
                <a:prstGeom prst="line">
                  <a:avLst/>
                </a:prstGeom>
                <a:grpFill/>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47" name="Straight Connector 146">
                  <a:extLst>
                    <a:ext uri="{FF2B5EF4-FFF2-40B4-BE49-F238E27FC236}">
                      <a16:creationId xmlns:a16="http://schemas.microsoft.com/office/drawing/2014/main" id="{EE5D8158-4BA1-618E-BF37-5BE78B1DE24F}"/>
                    </a:ext>
                  </a:extLst>
                </p:cNvPr>
                <p:cNvCxnSpPr>
                  <a:cxnSpLocks/>
                </p:cNvCxnSpPr>
                <p:nvPr/>
              </p:nvCxnSpPr>
              <p:spPr>
                <a:xfrm flipV="1">
                  <a:off x="4429018" y="4080131"/>
                  <a:ext cx="5029200" cy="0"/>
                </a:xfrm>
                <a:prstGeom prst="line">
                  <a:avLst/>
                </a:prstGeom>
                <a:grpFill/>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grpSp>
              <p:nvGrpSpPr>
                <p:cNvPr id="238" name="Group 237">
                  <a:extLst>
                    <a:ext uri="{FF2B5EF4-FFF2-40B4-BE49-F238E27FC236}">
                      <a16:creationId xmlns:a16="http://schemas.microsoft.com/office/drawing/2014/main" id="{E3688FC9-8E5E-DEF3-5570-817360BEFC33}"/>
                    </a:ext>
                  </a:extLst>
                </p:cNvPr>
                <p:cNvGrpSpPr/>
                <p:nvPr/>
              </p:nvGrpSpPr>
              <p:grpSpPr>
                <a:xfrm>
                  <a:off x="4471864" y="2322966"/>
                  <a:ext cx="4919721" cy="2124853"/>
                  <a:chOff x="4471864" y="2322966"/>
                  <a:chExt cx="4919721" cy="2124853"/>
                </a:xfrm>
                <a:grpFill/>
              </p:grpSpPr>
              <p:grpSp>
                <p:nvGrpSpPr>
                  <p:cNvPr id="208" name="Group 207">
                    <a:extLst>
                      <a:ext uri="{FF2B5EF4-FFF2-40B4-BE49-F238E27FC236}">
                        <a16:creationId xmlns:a16="http://schemas.microsoft.com/office/drawing/2014/main" id="{99C77E14-19B4-1074-D557-95385B7E6A55}"/>
                      </a:ext>
                    </a:extLst>
                  </p:cNvPr>
                  <p:cNvGrpSpPr/>
                  <p:nvPr/>
                </p:nvGrpSpPr>
                <p:grpSpPr>
                  <a:xfrm>
                    <a:off x="4471864" y="2322966"/>
                    <a:ext cx="4072622" cy="2124853"/>
                    <a:chOff x="4471864" y="2322966"/>
                    <a:chExt cx="4072622" cy="2124853"/>
                  </a:xfrm>
                  <a:grpFill/>
                </p:grpSpPr>
                <p:grpSp>
                  <p:nvGrpSpPr>
                    <p:cNvPr id="18" name="Group 17">
                      <a:extLst>
                        <a:ext uri="{FF2B5EF4-FFF2-40B4-BE49-F238E27FC236}">
                          <a16:creationId xmlns:a16="http://schemas.microsoft.com/office/drawing/2014/main" id="{E93B1640-55B5-34E7-1BAA-A86D76411BCB}"/>
                        </a:ext>
                      </a:extLst>
                    </p:cNvPr>
                    <p:cNvGrpSpPr/>
                    <p:nvPr/>
                  </p:nvGrpSpPr>
                  <p:grpSpPr>
                    <a:xfrm>
                      <a:off x="4471864" y="2322966"/>
                      <a:ext cx="4026904" cy="2124853"/>
                      <a:chOff x="4527904" y="2322966"/>
                      <a:chExt cx="3322883" cy="2124853"/>
                    </a:xfrm>
                    <a:grpFill/>
                  </p:grpSpPr>
                  <p:sp>
                    <p:nvSpPr>
                      <p:cNvPr id="79" name="Isosceles Triangle 78">
                        <a:extLst>
                          <a:ext uri="{FF2B5EF4-FFF2-40B4-BE49-F238E27FC236}">
                            <a16:creationId xmlns:a16="http://schemas.microsoft.com/office/drawing/2014/main" id="{1FE0D1D8-E428-CF0D-400B-81F9426E9057}"/>
                          </a:ext>
                        </a:extLst>
                      </p:cNvPr>
                      <p:cNvSpPr/>
                      <p:nvPr/>
                    </p:nvSpPr>
                    <p:spPr>
                      <a:xfrm>
                        <a:off x="4527905" y="2322966"/>
                        <a:ext cx="75454" cy="3200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8" name="Group 107">
                        <a:extLst>
                          <a:ext uri="{FF2B5EF4-FFF2-40B4-BE49-F238E27FC236}">
                            <a16:creationId xmlns:a16="http://schemas.microsoft.com/office/drawing/2014/main" id="{6A416D4A-272D-8DFF-4B76-3986CDBC25B0}"/>
                          </a:ext>
                        </a:extLst>
                      </p:cNvPr>
                      <p:cNvGrpSpPr/>
                      <p:nvPr/>
                    </p:nvGrpSpPr>
                    <p:grpSpPr>
                      <a:xfrm>
                        <a:off x="4875684" y="2796131"/>
                        <a:ext cx="2975103" cy="1148905"/>
                        <a:chOff x="5876342" y="2064619"/>
                        <a:chExt cx="2361498" cy="1139758"/>
                      </a:xfrm>
                      <a:grpFill/>
                    </p:grpSpPr>
                    <p:grpSp>
                      <p:nvGrpSpPr>
                        <p:cNvPr id="69" name="Group 68">
                          <a:extLst>
                            <a:ext uri="{FF2B5EF4-FFF2-40B4-BE49-F238E27FC236}">
                              <a16:creationId xmlns:a16="http://schemas.microsoft.com/office/drawing/2014/main" id="{D5A8F5C3-F7C6-4459-C7EF-EED8B32652EA}"/>
                            </a:ext>
                          </a:extLst>
                        </p:cNvPr>
                        <p:cNvGrpSpPr/>
                        <p:nvPr/>
                      </p:nvGrpSpPr>
                      <p:grpSpPr>
                        <a:xfrm>
                          <a:off x="5876342" y="2064619"/>
                          <a:ext cx="2361498" cy="1139758"/>
                          <a:chOff x="5876342" y="2064619"/>
                          <a:chExt cx="2361498" cy="1139758"/>
                        </a:xfrm>
                        <a:grpFill/>
                      </p:grpSpPr>
                      <p:grpSp>
                        <p:nvGrpSpPr>
                          <p:cNvPr id="59" name="Group 58">
                            <a:extLst>
                              <a:ext uri="{FF2B5EF4-FFF2-40B4-BE49-F238E27FC236}">
                                <a16:creationId xmlns:a16="http://schemas.microsoft.com/office/drawing/2014/main" id="{98F88F2A-9094-DC6C-8141-732245C62FA2}"/>
                              </a:ext>
                            </a:extLst>
                          </p:cNvPr>
                          <p:cNvGrpSpPr/>
                          <p:nvPr/>
                        </p:nvGrpSpPr>
                        <p:grpSpPr>
                          <a:xfrm>
                            <a:off x="6535705" y="2065511"/>
                            <a:ext cx="959532" cy="420095"/>
                            <a:chOff x="6160736" y="2368296"/>
                            <a:chExt cx="959532" cy="420095"/>
                          </a:xfrm>
                          <a:grpFill/>
                        </p:grpSpPr>
                        <p:cxnSp>
                          <p:nvCxnSpPr>
                            <p:cNvPr id="49" name="Straight Connector 48">
                              <a:extLst>
                                <a:ext uri="{FF2B5EF4-FFF2-40B4-BE49-F238E27FC236}">
                                  <a16:creationId xmlns:a16="http://schemas.microsoft.com/office/drawing/2014/main" id="{1B54CB2D-AA8A-8589-E807-232D407B960C}"/>
                                </a:ext>
                              </a:extLst>
                            </p:cNvPr>
                            <p:cNvCxnSpPr>
                              <a:cxnSpLocks/>
                            </p:cNvCxnSpPr>
                            <p:nvPr/>
                          </p:nvCxnSpPr>
                          <p:spPr>
                            <a:xfrm>
                              <a:off x="6160736"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2" name="Straight Connector 51">
                              <a:extLst>
                                <a:ext uri="{FF2B5EF4-FFF2-40B4-BE49-F238E27FC236}">
                                  <a16:creationId xmlns:a16="http://schemas.microsoft.com/office/drawing/2014/main" id="{F388B69E-4665-5903-3CF2-82243DA864CA}"/>
                                </a:ext>
                              </a:extLst>
                            </p:cNvPr>
                            <p:cNvCxnSpPr>
                              <a:cxnSpLocks/>
                            </p:cNvCxnSpPr>
                            <p:nvPr/>
                          </p:nvCxnSpPr>
                          <p:spPr>
                            <a:xfrm>
                              <a:off x="6477103" y="2788391"/>
                              <a:ext cx="327957" cy="0"/>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4" name="Straight Connector 53">
                              <a:extLst>
                                <a:ext uri="{FF2B5EF4-FFF2-40B4-BE49-F238E27FC236}">
                                  <a16:creationId xmlns:a16="http://schemas.microsoft.com/office/drawing/2014/main" id="{979E0557-827C-9211-6029-766B32E34EBD}"/>
                                </a:ext>
                              </a:extLst>
                            </p:cNvPr>
                            <p:cNvCxnSpPr>
                              <a:cxnSpLocks/>
                            </p:cNvCxnSpPr>
                            <p:nvPr/>
                          </p:nvCxnSpPr>
                          <p:spPr>
                            <a:xfrm flipV="1">
                              <a:off x="6799068"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grpSp>
                      <p:grpSp>
                        <p:nvGrpSpPr>
                          <p:cNvPr id="60" name="Group 59">
                            <a:extLst>
                              <a:ext uri="{FF2B5EF4-FFF2-40B4-BE49-F238E27FC236}">
                                <a16:creationId xmlns:a16="http://schemas.microsoft.com/office/drawing/2014/main" id="{7CB0F2BC-F324-D312-7D54-7AB0CA564283}"/>
                              </a:ext>
                            </a:extLst>
                          </p:cNvPr>
                          <p:cNvGrpSpPr/>
                          <p:nvPr/>
                        </p:nvGrpSpPr>
                        <p:grpSpPr>
                          <a:xfrm flipV="1">
                            <a:off x="6535705" y="2784284"/>
                            <a:ext cx="959532" cy="420093"/>
                            <a:chOff x="6160736" y="2368296"/>
                            <a:chExt cx="959532" cy="420095"/>
                          </a:xfrm>
                          <a:grpFill/>
                        </p:grpSpPr>
                        <p:cxnSp>
                          <p:nvCxnSpPr>
                            <p:cNvPr id="63" name="Straight Connector 62">
                              <a:extLst>
                                <a:ext uri="{FF2B5EF4-FFF2-40B4-BE49-F238E27FC236}">
                                  <a16:creationId xmlns:a16="http://schemas.microsoft.com/office/drawing/2014/main" id="{1386482E-9BDF-F7C6-62B1-073A96D74ED4}"/>
                                </a:ext>
                              </a:extLst>
                            </p:cNvPr>
                            <p:cNvCxnSpPr>
                              <a:cxnSpLocks/>
                            </p:cNvCxnSpPr>
                            <p:nvPr/>
                          </p:nvCxnSpPr>
                          <p:spPr>
                            <a:xfrm>
                              <a:off x="6160736"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64" name="Straight Connector 63">
                              <a:extLst>
                                <a:ext uri="{FF2B5EF4-FFF2-40B4-BE49-F238E27FC236}">
                                  <a16:creationId xmlns:a16="http://schemas.microsoft.com/office/drawing/2014/main" id="{7B6F562A-B971-B9EC-7646-40647B8F14C8}"/>
                                </a:ext>
                              </a:extLst>
                            </p:cNvPr>
                            <p:cNvCxnSpPr>
                              <a:cxnSpLocks/>
                            </p:cNvCxnSpPr>
                            <p:nvPr/>
                          </p:nvCxnSpPr>
                          <p:spPr>
                            <a:xfrm flipV="1">
                              <a:off x="6477103" y="2788391"/>
                              <a:ext cx="327957" cy="0"/>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65" name="Straight Connector 64">
                              <a:extLst>
                                <a:ext uri="{FF2B5EF4-FFF2-40B4-BE49-F238E27FC236}">
                                  <a16:creationId xmlns:a16="http://schemas.microsoft.com/office/drawing/2014/main" id="{A62B248F-1982-65B0-9775-12166C4A7218}"/>
                                </a:ext>
                              </a:extLst>
                            </p:cNvPr>
                            <p:cNvCxnSpPr>
                              <a:cxnSpLocks/>
                            </p:cNvCxnSpPr>
                            <p:nvPr/>
                          </p:nvCxnSpPr>
                          <p:spPr>
                            <a:xfrm flipV="1">
                              <a:off x="6799068"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grpSp>
                      <p:cxnSp>
                        <p:nvCxnSpPr>
                          <p:cNvPr id="67" name="Straight Connector 66">
                            <a:extLst>
                              <a:ext uri="{FF2B5EF4-FFF2-40B4-BE49-F238E27FC236}">
                                <a16:creationId xmlns:a16="http://schemas.microsoft.com/office/drawing/2014/main" id="{6CB6CB1F-0CF7-8354-BD6C-09935552B8E9}"/>
                              </a:ext>
                            </a:extLst>
                          </p:cNvPr>
                          <p:cNvCxnSpPr>
                            <a:cxnSpLocks/>
                          </p:cNvCxnSpPr>
                          <p:nvPr/>
                        </p:nvCxnSpPr>
                        <p:spPr>
                          <a:xfrm>
                            <a:off x="5876342" y="2064620"/>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B8DF915-82DB-2C48-3AF7-4A2D4CD6DDCC}"/>
                              </a:ext>
                            </a:extLst>
                          </p:cNvPr>
                          <p:cNvCxnSpPr>
                            <a:cxnSpLocks/>
                          </p:cNvCxnSpPr>
                          <p:nvPr/>
                        </p:nvCxnSpPr>
                        <p:spPr>
                          <a:xfrm>
                            <a:off x="8237840" y="2064619"/>
                            <a:ext cx="0" cy="113390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85" name="Straight Connector 84">
                          <a:extLst>
                            <a:ext uri="{FF2B5EF4-FFF2-40B4-BE49-F238E27FC236}">
                              <a16:creationId xmlns:a16="http://schemas.microsoft.com/office/drawing/2014/main" id="{8F685540-6BFE-1A78-E2BC-B44FD745A8E4}"/>
                            </a:ext>
                          </a:extLst>
                        </p:cNvPr>
                        <p:cNvCxnSpPr>
                          <a:cxnSpLocks/>
                        </p:cNvCxnSpPr>
                        <p:nvPr/>
                      </p:nvCxnSpPr>
                      <p:spPr>
                        <a:xfrm>
                          <a:off x="6508065" y="2066254"/>
                          <a:ext cx="0" cy="113063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82F625A1-BAAD-0403-80CD-97A824438FAD}"/>
                            </a:ext>
                          </a:extLst>
                        </p:cNvPr>
                        <p:cNvCxnSpPr>
                          <a:cxnSpLocks/>
                        </p:cNvCxnSpPr>
                        <p:nvPr/>
                      </p:nvCxnSpPr>
                      <p:spPr>
                        <a:xfrm flipH="1">
                          <a:off x="6295305" y="2066969"/>
                          <a:ext cx="1" cy="11292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35FE06F-C36F-4A26-6C04-5C66549C157B}"/>
                            </a:ext>
                          </a:extLst>
                        </p:cNvPr>
                        <p:cNvCxnSpPr>
                          <a:cxnSpLocks/>
                        </p:cNvCxnSpPr>
                        <p:nvPr/>
                      </p:nvCxnSpPr>
                      <p:spPr>
                        <a:xfrm>
                          <a:off x="6083779" y="2064619"/>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B1F968C8-0EEC-C42E-5F7E-ADB882F7E06F}"/>
                            </a:ext>
                          </a:extLst>
                        </p:cNvPr>
                        <p:cNvCxnSpPr>
                          <a:cxnSpLocks/>
                        </p:cNvCxnSpPr>
                        <p:nvPr/>
                      </p:nvCxnSpPr>
                      <p:spPr>
                        <a:xfrm>
                          <a:off x="8025062" y="2064619"/>
                          <a:ext cx="4053"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E011E67-14AE-4599-5EFE-75935A82D891}"/>
                            </a:ext>
                          </a:extLst>
                        </p:cNvPr>
                        <p:cNvCxnSpPr>
                          <a:cxnSpLocks/>
                        </p:cNvCxnSpPr>
                        <p:nvPr/>
                      </p:nvCxnSpPr>
                      <p:spPr>
                        <a:xfrm>
                          <a:off x="7780503" y="2064619"/>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E2B8E401-0D1B-C477-1798-5F854C9E87CF}"/>
                            </a:ext>
                          </a:extLst>
                        </p:cNvPr>
                        <p:cNvCxnSpPr>
                          <a:cxnSpLocks/>
                        </p:cNvCxnSpPr>
                        <p:nvPr/>
                      </p:nvCxnSpPr>
                      <p:spPr>
                        <a:xfrm>
                          <a:off x="7529806" y="2064619"/>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4886893-C4B6-9CB2-0AD7-92BFB3BC70F3}"/>
                            </a:ext>
                          </a:extLst>
                        </p:cNvPr>
                        <p:cNvCxnSpPr>
                          <a:cxnSpLocks/>
                        </p:cNvCxnSpPr>
                        <p:nvPr/>
                      </p:nvCxnSpPr>
                      <p:spPr>
                        <a:xfrm flipH="1">
                          <a:off x="6538754" y="3197319"/>
                          <a:ext cx="948501"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8149208D-9238-B461-F6EC-773CD2CF8379}"/>
                            </a:ext>
                          </a:extLst>
                        </p:cNvPr>
                        <p:cNvCxnSpPr>
                          <a:cxnSpLocks/>
                        </p:cNvCxnSpPr>
                        <p:nvPr/>
                      </p:nvCxnSpPr>
                      <p:spPr>
                        <a:xfrm flipH="1">
                          <a:off x="6652985" y="3049524"/>
                          <a:ext cx="720327"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AE14B25D-B4F8-370F-B521-56DDED603095}"/>
                            </a:ext>
                          </a:extLst>
                        </p:cNvPr>
                        <p:cNvCxnSpPr>
                          <a:cxnSpLocks/>
                        </p:cNvCxnSpPr>
                        <p:nvPr/>
                      </p:nvCxnSpPr>
                      <p:spPr>
                        <a:xfrm flipH="1" flipV="1">
                          <a:off x="6790381" y="2869235"/>
                          <a:ext cx="443709" cy="946"/>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0EA5D01A-2083-A9E2-0F5C-804B4B3F4BF7}"/>
                            </a:ext>
                          </a:extLst>
                        </p:cNvPr>
                        <p:cNvCxnSpPr>
                          <a:cxnSpLocks/>
                        </p:cNvCxnSpPr>
                        <p:nvPr/>
                      </p:nvCxnSpPr>
                      <p:spPr>
                        <a:xfrm flipH="1">
                          <a:off x="6790381" y="2396342"/>
                          <a:ext cx="448963"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35523098-CDDB-FC63-B7E6-6D435BA04186}"/>
                            </a:ext>
                          </a:extLst>
                        </p:cNvPr>
                        <p:cNvCxnSpPr>
                          <a:cxnSpLocks/>
                        </p:cNvCxnSpPr>
                        <p:nvPr/>
                      </p:nvCxnSpPr>
                      <p:spPr>
                        <a:xfrm flipH="1">
                          <a:off x="6662701" y="2223516"/>
                          <a:ext cx="710611"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A006D6C4-AF97-487B-9C9D-A3A1F3940D86}"/>
                            </a:ext>
                          </a:extLst>
                        </p:cNvPr>
                        <p:cNvCxnSpPr>
                          <a:cxnSpLocks/>
                        </p:cNvCxnSpPr>
                        <p:nvPr/>
                      </p:nvCxnSpPr>
                      <p:spPr>
                        <a:xfrm flipH="1">
                          <a:off x="6538754" y="2069559"/>
                          <a:ext cx="948501"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157" name="Isosceles Triangle 156">
                        <a:extLst>
                          <a:ext uri="{FF2B5EF4-FFF2-40B4-BE49-F238E27FC236}">
                            <a16:creationId xmlns:a16="http://schemas.microsoft.com/office/drawing/2014/main" id="{B97BE63D-D978-7F96-E37A-474426C31F19}"/>
                          </a:ext>
                        </a:extLst>
                      </p:cNvPr>
                      <p:cNvSpPr/>
                      <p:nvPr/>
                    </p:nvSpPr>
                    <p:spPr>
                      <a:xfrm flipV="1">
                        <a:off x="4527904" y="4127779"/>
                        <a:ext cx="75454" cy="3200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6" name="Isosceles Triangle 175">
                      <a:extLst>
                        <a:ext uri="{FF2B5EF4-FFF2-40B4-BE49-F238E27FC236}">
                          <a16:creationId xmlns:a16="http://schemas.microsoft.com/office/drawing/2014/main" id="{6C39C45B-2579-6F15-2820-CFB8AC6E02BD}"/>
                        </a:ext>
                      </a:extLst>
                    </p:cNvPr>
                    <p:cNvSpPr/>
                    <p:nvPr/>
                  </p:nvSpPr>
                  <p:spPr>
                    <a:xfrm rot="10800000">
                      <a:off x="8453046" y="3945643"/>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7" name="Isosceles Triangle 176">
                      <a:extLst>
                        <a:ext uri="{FF2B5EF4-FFF2-40B4-BE49-F238E27FC236}">
                          <a16:creationId xmlns:a16="http://schemas.microsoft.com/office/drawing/2014/main" id="{27D86055-C21B-0028-345F-32B82F68B251}"/>
                        </a:ext>
                      </a:extLst>
                    </p:cNvPr>
                    <p:cNvSpPr/>
                    <p:nvPr/>
                  </p:nvSpPr>
                  <p:spPr>
                    <a:xfrm>
                      <a:off x="8131280"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9" name="Isosceles Triangle 178">
                      <a:extLst>
                        <a:ext uri="{FF2B5EF4-FFF2-40B4-BE49-F238E27FC236}">
                          <a16:creationId xmlns:a16="http://schemas.microsoft.com/office/drawing/2014/main" id="{734D74A0-4D74-55A7-3E8B-EFC3BEF61574}"/>
                        </a:ext>
                      </a:extLst>
                    </p:cNvPr>
                    <p:cNvSpPr/>
                    <p:nvPr/>
                  </p:nvSpPr>
                  <p:spPr>
                    <a:xfrm rot="10800000">
                      <a:off x="8131281"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1" name="Isosceles Triangle 180">
                      <a:extLst>
                        <a:ext uri="{FF2B5EF4-FFF2-40B4-BE49-F238E27FC236}">
                          <a16:creationId xmlns:a16="http://schemas.microsoft.com/office/drawing/2014/main" id="{7040F9A1-4F34-2B80-C594-475F17849A77}"/>
                        </a:ext>
                      </a:extLst>
                    </p:cNvPr>
                    <p:cNvSpPr/>
                    <p:nvPr/>
                  </p:nvSpPr>
                  <p:spPr>
                    <a:xfrm>
                      <a:off x="7754804"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1" name="Isosceles Triangle 190">
                      <a:extLst>
                        <a:ext uri="{FF2B5EF4-FFF2-40B4-BE49-F238E27FC236}">
                          <a16:creationId xmlns:a16="http://schemas.microsoft.com/office/drawing/2014/main" id="{DF2000C3-B0D4-4052-6F72-E943E9012323}"/>
                        </a:ext>
                      </a:extLst>
                    </p:cNvPr>
                    <p:cNvSpPr/>
                    <p:nvPr/>
                  </p:nvSpPr>
                  <p:spPr>
                    <a:xfrm rot="10800000">
                      <a:off x="7754805"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2" name="Isosceles Triangle 191">
                      <a:extLst>
                        <a:ext uri="{FF2B5EF4-FFF2-40B4-BE49-F238E27FC236}">
                          <a16:creationId xmlns:a16="http://schemas.microsoft.com/office/drawing/2014/main" id="{39D91772-7B02-4AB0-23CD-05F9263FA0F8}"/>
                        </a:ext>
                      </a:extLst>
                    </p:cNvPr>
                    <p:cNvSpPr/>
                    <p:nvPr/>
                  </p:nvSpPr>
                  <p:spPr>
                    <a:xfrm>
                      <a:off x="7372051"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3" name="Isosceles Triangle 192">
                      <a:extLst>
                        <a:ext uri="{FF2B5EF4-FFF2-40B4-BE49-F238E27FC236}">
                          <a16:creationId xmlns:a16="http://schemas.microsoft.com/office/drawing/2014/main" id="{59312868-0332-3435-56E8-4E4DB2D899D4}"/>
                        </a:ext>
                      </a:extLst>
                    </p:cNvPr>
                    <p:cNvSpPr/>
                    <p:nvPr/>
                  </p:nvSpPr>
                  <p:spPr>
                    <a:xfrm rot="10800000">
                      <a:off x="7372052"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4" name="Isosceles Triangle 193">
                      <a:extLst>
                        <a:ext uri="{FF2B5EF4-FFF2-40B4-BE49-F238E27FC236}">
                          <a16:creationId xmlns:a16="http://schemas.microsoft.com/office/drawing/2014/main" id="{90ACAF01-1C40-D88A-6878-239100B98E0A}"/>
                        </a:ext>
                      </a:extLst>
                    </p:cNvPr>
                    <p:cNvSpPr/>
                    <p:nvPr/>
                  </p:nvSpPr>
                  <p:spPr>
                    <a:xfrm>
                      <a:off x="5812098"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6" name="Isosceles Triangle 195">
                      <a:extLst>
                        <a:ext uri="{FF2B5EF4-FFF2-40B4-BE49-F238E27FC236}">
                          <a16:creationId xmlns:a16="http://schemas.microsoft.com/office/drawing/2014/main" id="{BB979E52-54DB-CBFD-2DB7-03309AA31579}"/>
                        </a:ext>
                      </a:extLst>
                    </p:cNvPr>
                    <p:cNvSpPr/>
                    <p:nvPr/>
                  </p:nvSpPr>
                  <p:spPr>
                    <a:xfrm rot="10800000">
                      <a:off x="5812099"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7" name="Isosceles Triangle 196">
                      <a:extLst>
                        <a:ext uri="{FF2B5EF4-FFF2-40B4-BE49-F238E27FC236}">
                          <a16:creationId xmlns:a16="http://schemas.microsoft.com/office/drawing/2014/main" id="{BEB58FBA-169E-6992-C265-43CDA02A76FF}"/>
                        </a:ext>
                      </a:extLst>
                    </p:cNvPr>
                    <p:cNvSpPr/>
                    <p:nvPr/>
                  </p:nvSpPr>
                  <p:spPr>
                    <a:xfrm>
                      <a:off x="5487265" y="2695812"/>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0" name="Isosceles Triangle 199">
                      <a:extLst>
                        <a:ext uri="{FF2B5EF4-FFF2-40B4-BE49-F238E27FC236}">
                          <a16:creationId xmlns:a16="http://schemas.microsoft.com/office/drawing/2014/main" id="{5CC614C3-49A1-7797-52E7-F3A79F092A1D}"/>
                        </a:ext>
                      </a:extLst>
                    </p:cNvPr>
                    <p:cNvSpPr/>
                    <p:nvPr/>
                  </p:nvSpPr>
                  <p:spPr>
                    <a:xfrm rot="10800000">
                      <a:off x="5487266" y="394913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2" name="Isosceles Triangle 201">
                      <a:extLst>
                        <a:ext uri="{FF2B5EF4-FFF2-40B4-BE49-F238E27FC236}">
                          <a16:creationId xmlns:a16="http://schemas.microsoft.com/office/drawing/2014/main" id="{75FA6C7B-C6DA-A1C3-1CCA-71092E1E5B65}"/>
                        </a:ext>
                      </a:extLst>
                    </p:cNvPr>
                    <p:cNvSpPr/>
                    <p:nvPr/>
                  </p:nvSpPr>
                  <p:spPr>
                    <a:xfrm>
                      <a:off x="5164315"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4" name="Isosceles Triangle 203">
                      <a:extLst>
                        <a:ext uri="{FF2B5EF4-FFF2-40B4-BE49-F238E27FC236}">
                          <a16:creationId xmlns:a16="http://schemas.microsoft.com/office/drawing/2014/main" id="{ABCA7267-E309-B70E-79F6-DACFC872BE5A}"/>
                        </a:ext>
                      </a:extLst>
                    </p:cNvPr>
                    <p:cNvSpPr/>
                    <p:nvPr/>
                  </p:nvSpPr>
                  <p:spPr>
                    <a:xfrm rot="10800000">
                      <a:off x="5164316"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 name="Isosceles Triangle 204">
                      <a:extLst>
                        <a:ext uri="{FF2B5EF4-FFF2-40B4-BE49-F238E27FC236}">
                          <a16:creationId xmlns:a16="http://schemas.microsoft.com/office/drawing/2014/main" id="{1553AB17-7504-0338-0197-0C3EB6C0BDF4}"/>
                        </a:ext>
                      </a:extLst>
                    </p:cNvPr>
                    <p:cNvSpPr/>
                    <p:nvPr/>
                  </p:nvSpPr>
                  <p:spPr>
                    <a:xfrm>
                      <a:off x="4847609"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6" name="Isosceles Triangle 205">
                      <a:extLst>
                        <a:ext uri="{FF2B5EF4-FFF2-40B4-BE49-F238E27FC236}">
                          <a16:creationId xmlns:a16="http://schemas.microsoft.com/office/drawing/2014/main" id="{8C4A8B1D-DFCC-17EA-A765-3B59D24B12AB}"/>
                        </a:ext>
                      </a:extLst>
                    </p:cNvPr>
                    <p:cNvSpPr/>
                    <p:nvPr/>
                  </p:nvSpPr>
                  <p:spPr>
                    <a:xfrm rot="10800000">
                      <a:off x="4847610"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 name="Isosceles Triangle 206">
                      <a:extLst>
                        <a:ext uri="{FF2B5EF4-FFF2-40B4-BE49-F238E27FC236}">
                          <a16:creationId xmlns:a16="http://schemas.microsoft.com/office/drawing/2014/main" id="{01610855-EE66-3620-706A-14D2506501CE}"/>
                        </a:ext>
                      </a:extLst>
                    </p:cNvPr>
                    <p:cNvSpPr/>
                    <p:nvPr/>
                  </p:nvSpPr>
                  <p:spPr>
                    <a:xfrm>
                      <a:off x="8453046" y="2696702"/>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36" name="Isosceles Triangle 235">
                    <a:extLst>
                      <a:ext uri="{FF2B5EF4-FFF2-40B4-BE49-F238E27FC236}">
                        <a16:creationId xmlns:a16="http://schemas.microsoft.com/office/drawing/2014/main" id="{1602109D-65B2-2D41-731F-D0D73EB2368D}"/>
                      </a:ext>
                    </a:extLst>
                  </p:cNvPr>
                  <p:cNvSpPr/>
                  <p:nvPr/>
                </p:nvSpPr>
                <p:spPr>
                  <a:xfrm>
                    <a:off x="9300145" y="2322966"/>
                    <a:ext cx="91440" cy="3200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7" name="Isosceles Triangle 236">
                    <a:extLst>
                      <a:ext uri="{FF2B5EF4-FFF2-40B4-BE49-F238E27FC236}">
                        <a16:creationId xmlns:a16="http://schemas.microsoft.com/office/drawing/2014/main" id="{04647F35-CED0-5A47-C3DD-0D9B9AE74811}"/>
                      </a:ext>
                    </a:extLst>
                  </p:cNvPr>
                  <p:cNvSpPr/>
                  <p:nvPr/>
                </p:nvSpPr>
                <p:spPr>
                  <a:xfrm flipV="1">
                    <a:off x="9300145" y="4127779"/>
                    <a:ext cx="91440" cy="3200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cxnSp>
          <p:nvCxnSpPr>
            <p:cNvPr id="271" name="Straight Connector 270">
              <a:extLst>
                <a:ext uri="{FF2B5EF4-FFF2-40B4-BE49-F238E27FC236}">
                  <a16:creationId xmlns:a16="http://schemas.microsoft.com/office/drawing/2014/main" id="{7FF8CB94-7857-BAC6-46E4-DC86B4A47CC2}"/>
                </a:ext>
              </a:extLst>
            </p:cNvPr>
            <p:cNvCxnSpPr>
              <a:cxnSpLocks/>
            </p:cNvCxnSpPr>
            <p:nvPr/>
          </p:nvCxnSpPr>
          <p:spPr>
            <a:xfrm>
              <a:off x="6348059" y="3186063"/>
              <a:ext cx="566928" cy="0"/>
            </a:xfrm>
            <a:prstGeom prst="line">
              <a:avLst/>
            </a:prstGeom>
            <a:solidFill>
              <a:schemeClr val="bg1">
                <a:lumMod val="50000"/>
              </a:schemeClr>
            </a:solid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272" name="Straight Connector 271">
              <a:extLst>
                <a:ext uri="{FF2B5EF4-FFF2-40B4-BE49-F238E27FC236}">
                  <a16:creationId xmlns:a16="http://schemas.microsoft.com/office/drawing/2014/main" id="{251EAF39-CCFA-5E93-27F7-8BAB0C3E18C6}"/>
                </a:ext>
              </a:extLst>
            </p:cNvPr>
            <p:cNvCxnSpPr>
              <a:cxnSpLocks/>
            </p:cNvCxnSpPr>
            <p:nvPr/>
          </p:nvCxnSpPr>
          <p:spPr>
            <a:xfrm>
              <a:off x="6348059" y="3554357"/>
              <a:ext cx="566928" cy="0"/>
            </a:xfrm>
            <a:prstGeom prst="line">
              <a:avLst/>
            </a:prstGeom>
            <a:solidFill>
              <a:schemeClr val="bg1">
                <a:lumMod val="50000"/>
              </a:schemeClr>
            </a:solid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grpSp>
      <p:grpSp>
        <p:nvGrpSpPr>
          <p:cNvPr id="284" name="Group 283">
            <a:extLst>
              <a:ext uri="{FF2B5EF4-FFF2-40B4-BE49-F238E27FC236}">
                <a16:creationId xmlns:a16="http://schemas.microsoft.com/office/drawing/2014/main" id="{6DD8290C-C875-0792-3A28-095B7A8E8038}"/>
              </a:ext>
            </a:extLst>
          </p:cNvPr>
          <p:cNvGrpSpPr/>
          <p:nvPr/>
        </p:nvGrpSpPr>
        <p:grpSpPr>
          <a:xfrm>
            <a:off x="7202648" y="3552089"/>
            <a:ext cx="383187" cy="337274"/>
            <a:chOff x="6992420" y="3617600"/>
            <a:chExt cx="383187" cy="337274"/>
          </a:xfrm>
        </p:grpSpPr>
        <p:sp>
          <p:nvSpPr>
            <p:cNvPr id="278" name="Isosceles Triangle 277">
              <a:extLst>
                <a:ext uri="{FF2B5EF4-FFF2-40B4-BE49-F238E27FC236}">
                  <a16:creationId xmlns:a16="http://schemas.microsoft.com/office/drawing/2014/main" id="{E7C8E66A-206E-24A3-9568-C1D3099BD428}"/>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9" name="Isosceles Triangle 278">
              <a:extLst>
                <a:ext uri="{FF2B5EF4-FFF2-40B4-BE49-F238E27FC236}">
                  <a16:creationId xmlns:a16="http://schemas.microsoft.com/office/drawing/2014/main" id="{AC1D4F95-0FB6-8EE2-6892-5A96389ABD43}"/>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0" name="Isosceles Triangle 279">
              <a:extLst>
                <a:ext uri="{FF2B5EF4-FFF2-40B4-BE49-F238E27FC236}">
                  <a16:creationId xmlns:a16="http://schemas.microsoft.com/office/drawing/2014/main" id="{FDE84ABE-9E82-D33A-46E0-9F3CCDD311F2}"/>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5" name="Group 284">
            <a:extLst>
              <a:ext uri="{FF2B5EF4-FFF2-40B4-BE49-F238E27FC236}">
                <a16:creationId xmlns:a16="http://schemas.microsoft.com/office/drawing/2014/main" id="{31E86554-44A4-CD7E-EFCC-8E72A6945FC4}"/>
              </a:ext>
            </a:extLst>
          </p:cNvPr>
          <p:cNvGrpSpPr/>
          <p:nvPr/>
        </p:nvGrpSpPr>
        <p:grpSpPr>
          <a:xfrm flipV="1">
            <a:off x="7202648" y="2709090"/>
            <a:ext cx="383187" cy="337274"/>
            <a:chOff x="6992420" y="3617600"/>
            <a:chExt cx="383187" cy="337274"/>
          </a:xfrm>
        </p:grpSpPr>
        <p:sp>
          <p:nvSpPr>
            <p:cNvPr id="286" name="Isosceles Triangle 285">
              <a:extLst>
                <a:ext uri="{FF2B5EF4-FFF2-40B4-BE49-F238E27FC236}">
                  <a16:creationId xmlns:a16="http://schemas.microsoft.com/office/drawing/2014/main" id="{A4B70819-4300-E3FB-FCFD-55E284F94666}"/>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7" name="Isosceles Triangle 286">
              <a:extLst>
                <a:ext uri="{FF2B5EF4-FFF2-40B4-BE49-F238E27FC236}">
                  <a16:creationId xmlns:a16="http://schemas.microsoft.com/office/drawing/2014/main" id="{0BDFD7D2-B328-4B7C-66BE-4874E52C94FB}"/>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8" name="Isosceles Triangle 287">
              <a:extLst>
                <a:ext uri="{FF2B5EF4-FFF2-40B4-BE49-F238E27FC236}">
                  <a16:creationId xmlns:a16="http://schemas.microsoft.com/office/drawing/2014/main" id="{A412B90F-C45F-CC3D-1133-F3C5CC94C951}"/>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9" name="Group 288">
            <a:extLst>
              <a:ext uri="{FF2B5EF4-FFF2-40B4-BE49-F238E27FC236}">
                <a16:creationId xmlns:a16="http://schemas.microsoft.com/office/drawing/2014/main" id="{6BABA2E9-7B94-5B3A-A5C6-98D312AE049B}"/>
              </a:ext>
            </a:extLst>
          </p:cNvPr>
          <p:cNvGrpSpPr/>
          <p:nvPr/>
        </p:nvGrpSpPr>
        <p:grpSpPr>
          <a:xfrm flipH="1">
            <a:off x="6099187" y="3557437"/>
            <a:ext cx="383187" cy="337274"/>
            <a:chOff x="6992420" y="3617600"/>
            <a:chExt cx="383187" cy="337274"/>
          </a:xfrm>
        </p:grpSpPr>
        <p:sp>
          <p:nvSpPr>
            <p:cNvPr id="290" name="Isosceles Triangle 289">
              <a:extLst>
                <a:ext uri="{FF2B5EF4-FFF2-40B4-BE49-F238E27FC236}">
                  <a16:creationId xmlns:a16="http://schemas.microsoft.com/office/drawing/2014/main" id="{01BBC08C-3589-15C8-1AAB-140AF083AAFF}"/>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1" name="Isosceles Triangle 290">
              <a:extLst>
                <a:ext uri="{FF2B5EF4-FFF2-40B4-BE49-F238E27FC236}">
                  <a16:creationId xmlns:a16="http://schemas.microsoft.com/office/drawing/2014/main" id="{EC4758AA-2AC6-D049-9DBA-A93F36278665}"/>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2" name="Isosceles Triangle 291">
              <a:extLst>
                <a:ext uri="{FF2B5EF4-FFF2-40B4-BE49-F238E27FC236}">
                  <a16:creationId xmlns:a16="http://schemas.microsoft.com/office/drawing/2014/main" id="{84F34928-9354-126A-9A1C-CEF565F3A098}"/>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93" name="Group 292">
            <a:extLst>
              <a:ext uri="{FF2B5EF4-FFF2-40B4-BE49-F238E27FC236}">
                <a16:creationId xmlns:a16="http://schemas.microsoft.com/office/drawing/2014/main" id="{F088C167-C2E5-79D6-0081-ADB093E0E773}"/>
              </a:ext>
            </a:extLst>
          </p:cNvPr>
          <p:cNvGrpSpPr/>
          <p:nvPr/>
        </p:nvGrpSpPr>
        <p:grpSpPr>
          <a:xfrm flipH="1" flipV="1">
            <a:off x="6099187" y="2714438"/>
            <a:ext cx="383187" cy="337274"/>
            <a:chOff x="6992420" y="3617600"/>
            <a:chExt cx="383187" cy="337274"/>
          </a:xfrm>
        </p:grpSpPr>
        <p:sp>
          <p:nvSpPr>
            <p:cNvPr id="294" name="Isosceles Triangle 293">
              <a:extLst>
                <a:ext uri="{FF2B5EF4-FFF2-40B4-BE49-F238E27FC236}">
                  <a16:creationId xmlns:a16="http://schemas.microsoft.com/office/drawing/2014/main" id="{2B8BCD16-01DB-F74A-F3E4-866B242A0917}"/>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5" name="Isosceles Triangle 294">
              <a:extLst>
                <a:ext uri="{FF2B5EF4-FFF2-40B4-BE49-F238E27FC236}">
                  <a16:creationId xmlns:a16="http://schemas.microsoft.com/office/drawing/2014/main" id="{0FF334D4-2198-D889-5FE6-B50E2C1D38F9}"/>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6" name="Isosceles Triangle 295">
              <a:extLst>
                <a:ext uri="{FF2B5EF4-FFF2-40B4-BE49-F238E27FC236}">
                  <a16:creationId xmlns:a16="http://schemas.microsoft.com/office/drawing/2014/main" id="{EAB70478-D0B3-C56A-DE68-CE283EDCBFD0}"/>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97" name="TextBox 296">
            <a:extLst>
              <a:ext uri="{FF2B5EF4-FFF2-40B4-BE49-F238E27FC236}">
                <a16:creationId xmlns:a16="http://schemas.microsoft.com/office/drawing/2014/main" id="{E7AFB02C-A364-0544-867C-33582C6486CF}"/>
              </a:ext>
            </a:extLst>
          </p:cNvPr>
          <p:cNvSpPr txBox="1"/>
          <p:nvPr/>
        </p:nvSpPr>
        <p:spPr>
          <a:xfrm>
            <a:off x="6509860" y="2558736"/>
            <a:ext cx="51142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L4</a:t>
            </a:r>
            <a:b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3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L3</a:t>
            </a:r>
            <a:b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300" b="0"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L1, L0</a:t>
            </a:r>
          </a:p>
        </p:txBody>
      </p:sp>
      <p:sp>
        <p:nvSpPr>
          <p:cNvPr id="298" name="TextBox 297">
            <a:extLst>
              <a:ext uri="{FF2B5EF4-FFF2-40B4-BE49-F238E27FC236}">
                <a16:creationId xmlns:a16="http://schemas.microsoft.com/office/drawing/2014/main" id="{F744FFA0-43FD-AEAA-D876-AD602F41A99D}"/>
              </a:ext>
            </a:extLst>
          </p:cNvPr>
          <p:cNvSpPr txBox="1"/>
          <p:nvPr/>
        </p:nvSpPr>
        <p:spPr>
          <a:xfrm>
            <a:off x="7055331" y="3014977"/>
            <a:ext cx="17681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HD0    HD1        HD2         HD3      HD4 </a:t>
            </a:r>
          </a:p>
        </p:txBody>
      </p:sp>
      <p:sp>
        <p:nvSpPr>
          <p:cNvPr id="299" name="TextBox 298">
            <a:extLst>
              <a:ext uri="{FF2B5EF4-FFF2-40B4-BE49-F238E27FC236}">
                <a16:creationId xmlns:a16="http://schemas.microsoft.com/office/drawing/2014/main" id="{1D07A8E3-B4BD-F93B-E490-3EC058FE423F}"/>
              </a:ext>
            </a:extLst>
          </p:cNvPr>
          <p:cNvSpPr txBox="1"/>
          <p:nvPr/>
        </p:nvSpPr>
        <p:spPr>
          <a:xfrm>
            <a:off x="5031662" y="3011482"/>
            <a:ext cx="170791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ED4      ED3       ED2       ED1    ED0 </a:t>
            </a:r>
          </a:p>
        </p:txBody>
      </p:sp>
      <p:cxnSp>
        <p:nvCxnSpPr>
          <p:cNvPr id="304" name="Straight Arrow Connector 303">
            <a:extLst>
              <a:ext uri="{FF2B5EF4-FFF2-40B4-BE49-F238E27FC236}">
                <a16:creationId xmlns:a16="http://schemas.microsoft.com/office/drawing/2014/main" id="{023ECA29-1D83-3F41-1214-335B2D19FAA6}"/>
              </a:ext>
            </a:extLst>
          </p:cNvPr>
          <p:cNvCxnSpPr>
            <a:cxnSpLocks/>
            <a:stCxn id="161" idx="0"/>
            <a:endCxn id="265" idx="0"/>
          </p:cNvCxnSpPr>
          <p:nvPr/>
        </p:nvCxnSpPr>
        <p:spPr>
          <a:xfrm flipH="1" flipV="1">
            <a:off x="5272510" y="4298724"/>
            <a:ext cx="900334" cy="12041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7" name="Straight Arrow Connector 306">
            <a:extLst>
              <a:ext uri="{FF2B5EF4-FFF2-40B4-BE49-F238E27FC236}">
                <a16:creationId xmlns:a16="http://schemas.microsoft.com/office/drawing/2014/main" id="{83F3A639-530A-4770-9D38-D0887E8C693C}"/>
              </a:ext>
            </a:extLst>
          </p:cNvPr>
          <p:cNvCxnSpPr>
            <a:cxnSpLocks/>
            <a:stCxn id="161" idx="0"/>
            <a:endCxn id="260" idx="1"/>
          </p:cNvCxnSpPr>
          <p:nvPr/>
        </p:nvCxnSpPr>
        <p:spPr>
          <a:xfrm flipH="1" flipV="1">
            <a:off x="4982020" y="4337520"/>
            <a:ext cx="1190824" cy="11653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0" name="Straight Arrow Connector 309">
            <a:extLst>
              <a:ext uri="{FF2B5EF4-FFF2-40B4-BE49-F238E27FC236}">
                <a16:creationId xmlns:a16="http://schemas.microsoft.com/office/drawing/2014/main" id="{82FADFCD-5BFB-7EAA-F016-A3ABC55EF945}"/>
              </a:ext>
            </a:extLst>
          </p:cNvPr>
          <p:cNvCxnSpPr>
            <a:cxnSpLocks/>
            <a:stCxn id="43" idx="1"/>
          </p:cNvCxnSpPr>
          <p:nvPr/>
        </p:nvCxnSpPr>
        <p:spPr>
          <a:xfrm flipH="1" flipV="1">
            <a:off x="9345094" y="2598655"/>
            <a:ext cx="509494" cy="3608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2" name="Isosceles Triangle 311">
            <a:extLst>
              <a:ext uri="{FF2B5EF4-FFF2-40B4-BE49-F238E27FC236}">
                <a16:creationId xmlns:a16="http://schemas.microsoft.com/office/drawing/2014/main" id="{7CE2B16D-261A-5244-8EB6-DBBAB95536E6}"/>
              </a:ext>
            </a:extLst>
          </p:cNvPr>
          <p:cNvSpPr/>
          <p:nvPr/>
        </p:nvSpPr>
        <p:spPr>
          <a:xfrm rot="10800000" flipH="1" flipV="1">
            <a:off x="4966521" y="2591254"/>
            <a:ext cx="112105" cy="637066"/>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3" name="Isosceles Triangle 312">
            <a:extLst>
              <a:ext uri="{FF2B5EF4-FFF2-40B4-BE49-F238E27FC236}">
                <a16:creationId xmlns:a16="http://schemas.microsoft.com/office/drawing/2014/main" id="{515E0175-29F4-A7C8-2150-2388B21894C1}"/>
              </a:ext>
            </a:extLst>
          </p:cNvPr>
          <p:cNvSpPr/>
          <p:nvPr/>
        </p:nvSpPr>
        <p:spPr>
          <a:xfrm rot="10800000" flipH="1" flipV="1">
            <a:off x="8747917" y="2589747"/>
            <a:ext cx="112106" cy="640080"/>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0" name="Group 319">
            <a:extLst>
              <a:ext uri="{FF2B5EF4-FFF2-40B4-BE49-F238E27FC236}">
                <a16:creationId xmlns:a16="http://schemas.microsoft.com/office/drawing/2014/main" id="{823BA357-219C-ED25-545A-2FBDE0D3C916}"/>
              </a:ext>
            </a:extLst>
          </p:cNvPr>
          <p:cNvGrpSpPr/>
          <p:nvPr/>
        </p:nvGrpSpPr>
        <p:grpSpPr>
          <a:xfrm>
            <a:off x="9443175" y="3301879"/>
            <a:ext cx="1449820" cy="708569"/>
            <a:chOff x="7577712" y="5477256"/>
            <a:chExt cx="1449820" cy="708569"/>
          </a:xfrm>
        </p:grpSpPr>
        <p:cxnSp>
          <p:nvCxnSpPr>
            <p:cNvPr id="318" name="Straight Arrow Connector 317">
              <a:extLst>
                <a:ext uri="{FF2B5EF4-FFF2-40B4-BE49-F238E27FC236}">
                  <a16:creationId xmlns:a16="http://schemas.microsoft.com/office/drawing/2014/main" id="{C3F1C46C-2D24-F1FF-9A27-3E4FDABF0A2C}"/>
                </a:ext>
              </a:extLst>
            </p:cNvPr>
            <p:cNvCxnSpPr/>
            <p:nvPr/>
          </p:nvCxnSpPr>
          <p:spPr>
            <a:xfrm flipH="1">
              <a:off x="7717363" y="5477256"/>
              <a:ext cx="993597" cy="0"/>
            </a:xfrm>
            <a:prstGeom prst="straightConnector1">
              <a:avLst/>
            </a:prstGeom>
            <a:ln>
              <a:solidFill>
                <a:schemeClr val="bg1"/>
              </a:solidFill>
              <a:prstDash val="sysDot"/>
              <a:tailEnd type="triangle"/>
            </a:ln>
          </p:spPr>
          <p:style>
            <a:lnRef idx="3">
              <a:schemeClr val="dk1"/>
            </a:lnRef>
            <a:fillRef idx="0">
              <a:schemeClr val="dk1"/>
            </a:fillRef>
            <a:effectRef idx="2">
              <a:schemeClr val="dk1"/>
            </a:effectRef>
            <a:fontRef idx="minor">
              <a:schemeClr val="tx1"/>
            </a:fontRef>
          </p:style>
        </p:cxnSp>
        <p:sp>
          <p:nvSpPr>
            <p:cNvPr id="319" name="TextBox 318">
              <a:extLst>
                <a:ext uri="{FF2B5EF4-FFF2-40B4-BE49-F238E27FC236}">
                  <a16:creationId xmlns:a16="http://schemas.microsoft.com/office/drawing/2014/main" id="{C4365F72-AE8C-2736-AC6C-F0C9A0E03B69}"/>
                </a:ext>
              </a:extLst>
            </p:cNvPr>
            <p:cNvSpPr txBox="1"/>
            <p:nvPr/>
          </p:nvSpPr>
          <p:spPr>
            <a:xfrm>
              <a:off x="7577712" y="5539494"/>
              <a:ext cx="144982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Electron Beam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(East,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Forward</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Z+,</a:t>
              </a:r>
              <a:b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hadron-going)</a:t>
              </a:r>
            </a:p>
          </p:txBody>
        </p:sp>
      </p:grpSp>
      <p:grpSp>
        <p:nvGrpSpPr>
          <p:cNvPr id="321" name="Group 320">
            <a:extLst>
              <a:ext uri="{FF2B5EF4-FFF2-40B4-BE49-F238E27FC236}">
                <a16:creationId xmlns:a16="http://schemas.microsoft.com/office/drawing/2014/main" id="{B1487E44-1865-30D4-C69C-A93B676912E5}"/>
              </a:ext>
            </a:extLst>
          </p:cNvPr>
          <p:cNvGrpSpPr/>
          <p:nvPr/>
        </p:nvGrpSpPr>
        <p:grpSpPr>
          <a:xfrm>
            <a:off x="1399062" y="3288831"/>
            <a:ext cx="1586140" cy="720096"/>
            <a:chOff x="7346389" y="5477256"/>
            <a:chExt cx="1586140" cy="720096"/>
          </a:xfrm>
        </p:grpSpPr>
        <p:cxnSp>
          <p:nvCxnSpPr>
            <p:cNvPr id="322" name="Straight Arrow Connector 321">
              <a:extLst>
                <a:ext uri="{FF2B5EF4-FFF2-40B4-BE49-F238E27FC236}">
                  <a16:creationId xmlns:a16="http://schemas.microsoft.com/office/drawing/2014/main" id="{CA56BB39-19D1-E4BE-D869-BA40AF937BF5}"/>
                </a:ext>
              </a:extLst>
            </p:cNvPr>
            <p:cNvCxnSpPr/>
            <p:nvPr/>
          </p:nvCxnSpPr>
          <p:spPr>
            <a:xfrm flipH="1">
              <a:off x="7717363" y="5477256"/>
              <a:ext cx="993597" cy="0"/>
            </a:xfrm>
            <a:prstGeom prst="straightConnector1">
              <a:avLst/>
            </a:prstGeom>
            <a:ln>
              <a:solidFill>
                <a:schemeClr val="bg1"/>
              </a:solidFill>
              <a:prstDash val="sysDot"/>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323" name="TextBox 322">
              <a:extLst>
                <a:ext uri="{FF2B5EF4-FFF2-40B4-BE49-F238E27FC236}">
                  <a16:creationId xmlns:a16="http://schemas.microsoft.com/office/drawing/2014/main" id="{DD71817F-DF60-CCF2-81B4-09CFABA9BA21}"/>
                </a:ext>
              </a:extLst>
            </p:cNvPr>
            <p:cNvSpPr txBox="1"/>
            <p:nvPr/>
          </p:nvSpPr>
          <p:spPr>
            <a:xfrm>
              <a:off x="7346389" y="5551021"/>
              <a:ext cx="158614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Hadron Beam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(West,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Backward</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Z-,</a:t>
              </a:r>
              <a:b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electron-going)</a:t>
              </a:r>
            </a:p>
          </p:txBody>
        </p:sp>
      </p:grpSp>
      <p:grpSp>
        <p:nvGrpSpPr>
          <p:cNvPr id="335" name="Group 334">
            <a:extLst>
              <a:ext uri="{FF2B5EF4-FFF2-40B4-BE49-F238E27FC236}">
                <a16:creationId xmlns:a16="http://schemas.microsoft.com/office/drawing/2014/main" id="{65A299C5-3243-F434-0FE6-A7B3074575AC}"/>
              </a:ext>
            </a:extLst>
          </p:cNvPr>
          <p:cNvGrpSpPr/>
          <p:nvPr/>
        </p:nvGrpSpPr>
        <p:grpSpPr>
          <a:xfrm>
            <a:off x="6693183" y="3068130"/>
            <a:ext cx="450874" cy="335922"/>
            <a:chOff x="928071" y="6281928"/>
            <a:chExt cx="450874" cy="335922"/>
          </a:xfrm>
        </p:grpSpPr>
        <p:cxnSp>
          <p:nvCxnSpPr>
            <p:cNvPr id="329" name="Straight Arrow Connector 328">
              <a:extLst>
                <a:ext uri="{FF2B5EF4-FFF2-40B4-BE49-F238E27FC236}">
                  <a16:creationId xmlns:a16="http://schemas.microsoft.com/office/drawing/2014/main" id="{6A025D12-F6B1-9442-EF3F-53A364805AA0}"/>
                </a:ext>
              </a:extLst>
            </p:cNvPr>
            <p:cNvCxnSpPr>
              <a:cxnSpLocks/>
            </p:cNvCxnSpPr>
            <p:nvPr/>
          </p:nvCxnSpPr>
          <p:spPr>
            <a:xfrm>
              <a:off x="1126022" y="6521181"/>
              <a:ext cx="190714" cy="0"/>
            </a:xfrm>
            <a:prstGeom prst="straightConnector1">
              <a:avLst/>
            </a:prstGeom>
            <a:ln w="19050">
              <a:solidFill>
                <a:srgbClr val="0070C0"/>
              </a:solidFill>
              <a:tailEnd type="triangle"/>
            </a:ln>
          </p:spPr>
          <p:style>
            <a:lnRef idx="3">
              <a:schemeClr val="dk1"/>
            </a:lnRef>
            <a:fillRef idx="0">
              <a:schemeClr val="dk1"/>
            </a:fillRef>
            <a:effectRef idx="2">
              <a:schemeClr val="dk1"/>
            </a:effectRef>
            <a:fontRef idx="minor">
              <a:schemeClr val="tx1"/>
            </a:fontRef>
          </p:style>
        </p:cxnSp>
        <p:cxnSp>
          <p:nvCxnSpPr>
            <p:cNvPr id="330" name="Straight Arrow Connector 329">
              <a:extLst>
                <a:ext uri="{FF2B5EF4-FFF2-40B4-BE49-F238E27FC236}">
                  <a16:creationId xmlns:a16="http://schemas.microsoft.com/office/drawing/2014/main" id="{729E1AA9-781D-7B40-B417-FEB99A935092}"/>
                </a:ext>
              </a:extLst>
            </p:cNvPr>
            <p:cNvCxnSpPr>
              <a:cxnSpLocks/>
            </p:cNvCxnSpPr>
            <p:nvPr/>
          </p:nvCxnSpPr>
          <p:spPr>
            <a:xfrm flipV="1">
              <a:off x="1126022" y="6281928"/>
              <a:ext cx="0" cy="237935"/>
            </a:xfrm>
            <a:prstGeom prst="straightConnector1">
              <a:avLst/>
            </a:prstGeom>
            <a:ln w="19050">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332" name="TextBox 331">
              <a:extLst>
                <a:ext uri="{FF2B5EF4-FFF2-40B4-BE49-F238E27FC236}">
                  <a16:creationId xmlns:a16="http://schemas.microsoft.com/office/drawing/2014/main" id="{BB87BD26-A81D-8B2A-82EB-DFB440F66ABB}"/>
                </a:ext>
              </a:extLst>
            </p:cNvPr>
            <p:cNvSpPr txBox="1"/>
            <p:nvPr/>
          </p:nvSpPr>
          <p:spPr>
            <a:xfrm>
              <a:off x="1157891" y="6346701"/>
              <a:ext cx="22105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Aptos" panose="02110004020202020204"/>
                  <a:ea typeface="+mn-ea"/>
                  <a:cs typeface="+mn-cs"/>
                </a:rPr>
                <a:t>Z</a:t>
              </a:r>
            </a:p>
          </p:txBody>
        </p:sp>
        <p:sp>
          <p:nvSpPr>
            <p:cNvPr id="333" name="TextBox 332">
              <a:extLst>
                <a:ext uri="{FF2B5EF4-FFF2-40B4-BE49-F238E27FC236}">
                  <a16:creationId xmlns:a16="http://schemas.microsoft.com/office/drawing/2014/main" id="{C99209D7-B7A9-B397-B800-DD96EE61C33B}"/>
                </a:ext>
              </a:extLst>
            </p:cNvPr>
            <p:cNvSpPr txBox="1"/>
            <p:nvPr/>
          </p:nvSpPr>
          <p:spPr>
            <a:xfrm>
              <a:off x="1054793" y="6306327"/>
              <a:ext cx="211219"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50"/>
                  </a:solidFill>
                  <a:effectLst/>
                  <a:uLnTx/>
                  <a:uFillTx/>
                  <a:latin typeface="Aptos" panose="02110004020202020204"/>
                  <a:ea typeface="+mn-ea"/>
                  <a:cs typeface="+mn-cs"/>
                </a:rPr>
                <a:t>Y</a:t>
              </a:r>
            </a:p>
          </p:txBody>
        </p:sp>
        <p:sp>
          <p:nvSpPr>
            <p:cNvPr id="334" name="TextBox 333">
              <a:extLst>
                <a:ext uri="{FF2B5EF4-FFF2-40B4-BE49-F238E27FC236}">
                  <a16:creationId xmlns:a16="http://schemas.microsoft.com/office/drawing/2014/main" id="{FB5067DB-7F47-FFDB-98C0-5A45D7A7BC43}"/>
                </a:ext>
              </a:extLst>
            </p:cNvPr>
            <p:cNvSpPr txBox="1"/>
            <p:nvPr/>
          </p:nvSpPr>
          <p:spPr>
            <a:xfrm>
              <a:off x="928071" y="6402406"/>
              <a:ext cx="3437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00"/>
                  </a:solidFill>
                  <a:effectLst/>
                  <a:uLnTx/>
                  <a:uFillTx/>
                  <a:latin typeface="Aptos" panose="02110004020202020204"/>
                  <a:ea typeface="+mn-ea"/>
                  <a:cs typeface="+mn-cs"/>
                </a:rPr>
                <a:t>X o</a:t>
              </a:r>
            </a:p>
          </p:txBody>
        </p:sp>
      </p:grpSp>
      <p:sp>
        <p:nvSpPr>
          <p:cNvPr id="3" name="Rectangle 2">
            <a:extLst>
              <a:ext uri="{FF2B5EF4-FFF2-40B4-BE49-F238E27FC236}">
                <a16:creationId xmlns:a16="http://schemas.microsoft.com/office/drawing/2014/main" id="{2CE119AB-9EF6-D533-CDBE-73054577AB11}"/>
              </a:ext>
            </a:extLst>
          </p:cNvPr>
          <p:cNvSpPr/>
          <p:nvPr/>
        </p:nvSpPr>
        <p:spPr>
          <a:xfrm>
            <a:off x="3995366" y="1890996"/>
            <a:ext cx="5338398" cy="121545"/>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HP DIRC</a:t>
            </a:r>
          </a:p>
        </p:txBody>
      </p:sp>
      <p:sp>
        <p:nvSpPr>
          <p:cNvPr id="22" name="Isosceles Triangle 21">
            <a:extLst>
              <a:ext uri="{FF2B5EF4-FFF2-40B4-BE49-F238E27FC236}">
                <a16:creationId xmlns:a16="http://schemas.microsoft.com/office/drawing/2014/main" id="{071B9AFE-58E9-6F09-19CF-FC7E9F5D4C5E}"/>
              </a:ext>
            </a:extLst>
          </p:cNvPr>
          <p:cNvSpPr/>
          <p:nvPr/>
        </p:nvSpPr>
        <p:spPr>
          <a:xfrm flipV="1">
            <a:off x="8870478" y="2137414"/>
            <a:ext cx="101588" cy="4571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2" name="Straight Arrow Connector 161">
            <a:extLst>
              <a:ext uri="{FF2B5EF4-FFF2-40B4-BE49-F238E27FC236}">
                <a16:creationId xmlns:a16="http://schemas.microsoft.com/office/drawing/2014/main" id="{12280A39-B3A5-EA33-6C02-FDC4E6A974DA}"/>
              </a:ext>
            </a:extLst>
          </p:cNvPr>
          <p:cNvCxnSpPr>
            <a:cxnSpLocks/>
            <a:stCxn id="161" idx="0"/>
            <a:endCxn id="263" idx="0"/>
          </p:cNvCxnSpPr>
          <p:nvPr/>
        </p:nvCxnSpPr>
        <p:spPr>
          <a:xfrm flipV="1">
            <a:off x="6172844" y="4303212"/>
            <a:ext cx="2748428" cy="11996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5" name="Isosceles Triangle 154">
            <a:extLst>
              <a:ext uri="{FF2B5EF4-FFF2-40B4-BE49-F238E27FC236}">
                <a16:creationId xmlns:a16="http://schemas.microsoft.com/office/drawing/2014/main" id="{F1476BB1-8818-0334-D828-9CBCB8B11523}"/>
              </a:ext>
            </a:extLst>
          </p:cNvPr>
          <p:cNvSpPr/>
          <p:nvPr/>
        </p:nvSpPr>
        <p:spPr>
          <a:xfrm flipV="1">
            <a:off x="4043449" y="4297010"/>
            <a:ext cx="115154" cy="116008"/>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CA736230-34E5-3741-A717-6B8B88A4A013}"/>
              </a:ext>
            </a:extLst>
          </p:cNvPr>
          <p:cNvSpPr txBox="1"/>
          <p:nvPr/>
        </p:nvSpPr>
        <p:spPr>
          <a:xfrm>
            <a:off x="7682530" y="5408922"/>
            <a:ext cx="4016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Outer MPGD on the outside of GST</a:t>
            </a:r>
          </a:p>
        </p:txBody>
      </p:sp>
      <p:sp>
        <p:nvSpPr>
          <p:cNvPr id="211" name="Rectangle: Rounded Corners 3">
            <a:extLst>
              <a:ext uri="{FF2B5EF4-FFF2-40B4-BE49-F238E27FC236}">
                <a16:creationId xmlns:a16="http://schemas.microsoft.com/office/drawing/2014/main" id="{358599F6-7111-364D-81D9-E5A3ECA0E220}"/>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a:t>
            </a:r>
          </a:p>
        </p:txBody>
      </p:sp>
      <p:sp>
        <p:nvSpPr>
          <p:cNvPr id="212" name="TextBox 211">
            <a:extLst>
              <a:ext uri="{FF2B5EF4-FFF2-40B4-BE49-F238E27FC236}">
                <a16:creationId xmlns:a16="http://schemas.microsoft.com/office/drawing/2014/main" id="{7B27B57B-F515-8A46-9132-DD4A3EE7E4E2}"/>
              </a:ext>
            </a:extLst>
          </p:cNvPr>
          <p:cNvSpPr txBox="1"/>
          <p:nvPr/>
        </p:nvSpPr>
        <p:spPr>
          <a:xfrm>
            <a:off x="718006" y="405222"/>
            <a:ext cx="34073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NOT TO SCALE</a:t>
            </a:r>
          </a:p>
        </p:txBody>
      </p:sp>
    </p:spTree>
    <p:extLst>
      <p:ext uri="{BB962C8B-B14F-4D97-AF65-F5344CB8AC3E}">
        <p14:creationId xmlns:p14="http://schemas.microsoft.com/office/powerpoint/2010/main" val="231678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D7E363A-E4AF-BF27-E21D-88E5F26D958C}"/>
              </a:ext>
            </a:extLst>
          </p:cNvPr>
          <p:cNvPicPr>
            <a:picLocks noGrp="1" noChangeAspect="1"/>
          </p:cNvPicPr>
          <p:nvPr>
            <p:ph sz="half" idx="2"/>
          </p:nvPr>
        </p:nvPicPr>
        <p:blipFill>
          <a:blip r:embed="rId2"/>
          <a:stretch>
            <a:fillRect/>
          </a:stretch>
        </p:blipFill>
        <p:spPr>
          <a:xfrm>
            <a:off x="6863137" y="930274"/>
            <a:ext cx="5328863" cy="5297036"/>
          </a:xfrm>
          <a:prstGeom prst="rect">
            <a:avLst/>
          </a:prstGeom>
        </p:spPr>
      </p:pic>
      <p:sp>
        <p:nvSpPr>
          <p:cNvPr id="4" name="Title 3">
            <a:extLst>
              <a:ext uri="{FF2B5EF4-FFF2-40B4-BE49-F238E27FC236}">
                <a16:creationId xmlns:a16="http://schemas.microsoft.com/office/drawing/2014/main" id="{238055E8-1E4B-F7CA-4840-8D81339BD2D2}"/>
              </a:ext>
            </a:extLst>
          </p:cNvPr>
          <p:cNvSpPr>
            <a:spLocks noGrp="1"/>
          </p:cNvSpPr>
          <p:nvPr>
            <p:ph type="title"/>
          </p:nvPr>
        </p:nvSpPr>
        <p:spPr/>
        <p:txBody>
          <a:bodyPr>
            <a:normAutofit fontScale="90000"/>
          </a:bodyPr>
          <a:lstStyle/>
          <a:p>
            <a:r>
              <a:rPr lang="en-US" dirty="0"/>
              <a:t>TOF – Design considerations</a:t>
            </a:r>
          </a:p>
        </p:txBody>
      </p:sp>
      <p:sp>
        <p:nvSpPr>
          <p:cNvPr id="7" name="TextBox 6">
            <a:extLst>
              <a:ext uri="{FF2B5EF4-FFF2-40B4-BE49-F238E27FC236}">
                <a16:creationId xmlns:a16="http://schemas.microsoft.com/office/drawing/2014/main" id="{10A84BF2-8BDC-6DC9-1208-2414DB15D47A}"/>
              </a:ext>
            </a:extLst>
          </p:cNvPr>
          <p:cNvSpPr txBox="1"/>
          <p:nvPr/>
        </p:nvSpPr>
        <p:spPr>
          <a:xfrm>
            <a:off x="6252501" y="1077159"/>
            <a:ext cx="1926825" cy="369332"/>
          </a:xfrm>
          <a:prstGeom prst="rect">
            <a:avLst/>
          </a:prstGeom>
          <a:noFill/>
        </p:spPr>
        <p:txBody>
          <a:bodyPr wrap="square" rtlCol="0">
            <a:spAutoFit/>
          </a:bodyPr>
          <a:lstStyle/>
          <a:p>
            <a:r>
              <a:rPr lang="en-US" dirty="0"/>
              <a:t>2mm overlap</a:t>
            </a:r>
          </a:p>
        </p:txBody>
      </p:sp>
      <p:pic>
        <p:nvPicPr>
          <p:cNvPr id="8" name="Picture 7">
            <a:extLst>
              <a:ext uri="{FF2B5EF4-FFF2-40B4-BE49-F238E27FC236}">
                <a16:creationId xmlns:a16="http://schemas.microsoft.com/office/drawing/2014/main" id="{2A2FBA86-67C8-4846-8667-D3835228D12B}"/>
              </a:ext>
            </a:extLst>
          </p:cNvPr>
          <p:cNvPicPr>
            <a:picLocks noChangeAspect="1"/>
          </p:cNvPicPr>
          <p:nvPr/>
        </p:nvPicPr>
        <p:blipFill>
          <a:blip r:embed="rId3"/>
          <a:stretch>
            <a:fillRect/>
          </a:stretch>
        </p:blipFill>
        <p:spPr>
          <a:xfrm>
            <a:off x="1115602" y="3578792"/>
            <a:ext cx="4055614" cy="2533973"/>
          </a:xfrm>
          <a:prstGeom prst="rect">
            <a:avLst/>
          </a:prstGeom>
        </p:spPr>
      </p:pic>
      <p:sp>
        <p:nvSpPr>
          <p:cNvPr id="10" name="Text Placeholder 2">
            <a:extLst>
              <a:ext uri="{FF2B5EF4-FFF2-40B4-BE49-F238E27FC236}">
                <a16:creationId xmlns:a16="http://schemas.microsoft.com/office/drawing/2014/main" id="{3CEDEE60-3CA2-FB43-A4CA-006938F1C8A7}"/>
              </a:ext>
            </a:extLst>
          </p:cNvPr>
          <p:cNvSpPr txBox="1">
            <a:spLocks/>
          </p:cNvSpPr>
          <p:nvPr/>
        </p:nvSpPr>
        <p:spPr>
          <a:xfrm>
            <a:off x="461962" y="930274"/>
            <a:ext cx="6041579" cy="2295811"/>
          </a:xfrm>
          <a:prstGeom prst="rect">
            <a:avLst/>
          </a:prstGeom>
        </p:spPr>
        <p:txBody>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Detector modules need to overlap to guarantee coverage in r-phi</a:t>
            </a:r>
          </a:p>
          <a:p>
            <a:pPr lvl="1"/>
            <a:r>
              <a:rPr lang="en-US" dirty="0"/>
              <a:t>Designed for 2mm overlap</a:t>
            </a:r>
          </a:p>
          <a:p>
            <a:r>
              <a:rPr lang="en-US" dirty="0"/>
              <a:t>Integration/Assembly</a:t>
            </a:r>
          </a:p>
          <a:p>
            <a:pPr lvl="1"/>
            <a:r>
              <a:rPr lang="en-US" dirty="0"/>
              <a:t>10mm clearance is closest distance</a:t>
            </a:r>
          </a:p>
          <a:p>
            <a:pPr lvl="1"/>
            <a:r>
              <a:rPr lang="en-US" dirty="0"/>
              <a:t>Doable, still add cover plate for any sensitive parts such as wire bonds</a:t>
            </a:r>
          </a:p>
        </p:txBody>
      </p:sp>
      <p:pic>
        <p:nvPicPr>
          <p:cNvPr id="6" name="Content Placeholder 5">
            <a:extLst>
              <a:ext uri="{FF2B5EF4-FFF2-40B4-BE49-F238E27FC236}">
                <a16:creationId xmlns:a16="http://schemas.microsoft.com/office/drawing/2014/main" id="{952C8670-A02A-53BD-4DA7-FBF5D7DC2E8F}"/>
              </a:ext>
            </a:extLst>
          </p:cNvPr>
          <p:cNvPicPr>
            <a:picLocks noGrp="1" noChangeAspect="1"/>
          </p:cNvPicPr>
          <p:nvPr>
            <p:ph sz="half" idx="1"/>
          </p:nvPr>
        </p:nvPicPr>
        <p:blipFill rotWithShape="1">
          <a:blip r:embed="rId4"/>
          <a:srcRect t="9775" b="5289"/>
          <a:stretch/>
        </p:blipFill>
        <p:spPr>
          <a:xfrm>
            <a:off x="6110895" y="1405854"/>
            <a:ext cx="1299003" cy="1025122"/>
          </a:xfrm>
          <a:prstGeom prst="rect">
            <a:avLst/>
          </a:prstGeom>
        </p:spPr>
      </p:pic>
      <p:cxnSp>
        <p:nvCxnSpPr>
          <p:cNvPr id="3" name="Straight Arrow Connector 2">
            <a:extLst>
              <a:ext uri="{FF2B5EF4-FFF2-40B4-BE49-F238E27FC236}">
                <a16:creationId xmlns:a16="http://schemas.microsoft.com/office/drawing/2014/main" id="{06E21EA1-CF4E-F54D-B071-6EF057C9651F}"/>
              </a:ext>
            </a:extLst>
          </p:cNvPr>
          <p:cNvCxnSpPr/>
          <p:nvPr/>
        </p:nvCxnSpPr>
        <p:spPr>
          <a:xfrm>
            <a:off x="4130211" y="1918415"/>
            <a:ext cx="17260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288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6E51D8-7B43-339D-3D02-5D83E8632EEB}"/>
              </a:ext>
            </a:extLst>
          </p:cNvPr>
          <p:cNvSpPr>
            <a:spLocks noGrp="1"/>
          </p:cNvSpPr>
          <p:nvPr>
            <p:ph type="title"/>
          </p:nvPr>
        </p:nvSpPr>
        <p:spPr/>
        <p:txBody>
          <a:bodyPr>
            <a:normAutofit fontScale="90000"/>
          </a:bodyPr>
          <a:lstStyle/>
          <a:p>
            <a:r>
              <a:rPr lang="en-US" dirty="0"/>
              <a:t>GST CAD Drawings</a:t>
            </a:r>
          </a:p>
        </p:txBody>
      </p:sp>
      <p:pic>
        <p:nvPicPr>
          <p:cNvPr id="3" name="Picture 2">
            <a:extLst>
              <a:ext uri="{FF2B5EF4-FFF2-40B4-BE49-F238E27FC236}">
                <a16:creationId xmlns:a16="http://schemas.microsoft.com/office/drawing/2014/main" id="{49619417-3AB2-FA43-817E-F2CFD174CC1F}"/>
              </a:ext>
            </a:extLst>
          </p:cNvPr>
          <p:cNvPicPr>
            <a:picLocks noChangeAspect="1"/>
          </p:cNvPicPr>
          <p:nvPr/>
        </p:nvPicPr>
        <p:blipFill>
          <a:blip r:embed="rId2"/>
          <a:stretch>
            <a:fillRect/>
          </a:stretch>
        </p:blipFill>
        <p:spPr>
          <a:xfrm>
            <a:off x="2113547" y="994201"/>
            <a:ext cx="7964905" cy="5188889"/>
          </a:xfrm>
          <a:prstGeom prst="rect">
            <a:avLst/>
          </a:prstGeom>
        </p:spPr>
      </p:pic>
    </p:spTree>
    <p:extLst>
      <p:ext uri="{BB962C8B-B14F-4D97-AF65-F5344CB8AC3E}">
        <p14:creationId xmlns:p14="http://schemas.microsoft.com/office/powerpoint/2010/main" val="1539415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58AC0CF-EB9E-2611-6E01-F2769ACB2593}"/>
              </a:ext>
            </a:extLst>
          </p:cNvPr>
          <p:cNvPicPr>
            <a:picLocks noGrp="1" noChangeAspect="1"/>
          </p:cNvPicPr>
          <p:nvPr>
            <p:ph idx="1"/>
          </p:nvPr>
        </p:nvPicPr>
        <p:blipFill>
          <a:blip r:embed="rId2"/>
          <a:stretch>
            <a:fillRect/>
          </a:stretch>
        </p:blipFill>
        <p:spPr>
          <a:xfrm>
            <a:off x="249265" y="998855"/>
            <a:ext cx="10515600" cy="4860289"/>
          </a:xfrm>
          <a:prstGeom prst="rect">
            <a:avLst/>
          </a:prstGeom>
        </p:spPr>
      </p:pic>
      <p:sp>
        <p:nvSpPr>
          <p:cNvPr id="5" name="Title 4">
            <a:extLst>
              <a:ext uri="{FF2B5EF4-FFF2-40B4-BE49-F238E27FC236}">
                <a16:creationId xmlns:a16="http://schemas.microsoft.com/office/drawing/2014/main" id="{9F9656E2-C07E-3BD4-0CF9-4D62DA06A04D}"/>
              </a:ext>
            </a:extLst>
          </p:cNvPr>
          <p:cNvSpPr>
            <a:spLocks noGrp="1"/>
          </p:cNvSpPr>
          <p:nvPr>
            <p:ph type="title"/>
          </p:nvPr>
        </p:nvSpPr>
        <p:spPr/>
        <p:txBody>
          <a:bodyPr>
            <a:normAutofit fontScale="90000"/>
          </a:bodyPr>
          <a:lstStyle/>
          <a:p>
            <a:r>
              <a:rPr lang="en-US"/>
              <a:t>Closest clearance is 10mm</a:t>
            </a:r>
          </a:p>
        </p:txBody>
      </p:sp>
    </p:spTree>
    <p:extLst>
      <p:ext uri="{BB962C8B-B14F-4D97-AF65-F5344CB8AC3E}">
        <p14:creationId xmlns:p14="http://schemas.microsoft.com/office/powerpoint/2010/main" val="3431489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p:txBody>
          <a:bodyPr>
            <a:normAutofit fontScale="90000"/>
          </a:bodyPr>
          <a:lstStyle/>
          <a:p>
            <a:r>
              <a:rPr lang="en-US" dirty="0"/>
              <a:t>Detector Integration Layout </a:t>
            </a:r>
          </a:p>
        </p:txBody>
      </p:sp>
      <p:pic>
        <p:nvPicPr>
          <p:cNvPr id="4" name="Picture 3">
            <a:extLst>
              <a:ext uri="{FF2B5EF4-FFF2-40B4-BE49-F238E27FC236}">
                <a16:creationId xmlns:a16="http://schemas.microsoft.com/office/drawing/2014/main" id="{AF5AB24C-5E8A-764B-A5F4-ECEA528088F7}"/>
              </a:ext>
            </a:extLst>
          </p:cNvPr>
          <p:cNvPicPr>
            <a:picLocks noChangeAspect="1"/>
          </p:cNvPicPr>
          <p:nvPr/>
        </p:nvPicPr>
        <p:blipFill>
          <a:blip r:embed="rId2"/>
          <a:stretch>
            <a:fillRect/>
          </a:stretch>
        </p:blipFill>
        <p:spPr>
          <a:xfrm>
            <a:off x="1108449" y="1014992"/>
            <a:ext cx="10378862" cy="5042643"/>
          </a:xfrm>
          <a:prstGeom prst="rect">
            <a:avLst/>
          </a:prstGeom>
          <a:effectLst>
            <a:outerShdw blurRad="50800" dist="38100" dir="2700000" algn="tl" rotWithShape="0">
              <a:prstClr val="black">
                <a:alpha val="40000"/>
              </a:prstClr>
            </a:outerShdw>
          </a:effectLst>
        </p:spPr>
      </p:pic>
      <p:sp>
        <p:nvSpPr>
          <p:cNvPr id="7" name="Rectangle: Rounded Corners 3">
            <a:extLst>
              <a:ext uri="{FF2B5EF4-FFF2-40B4-BE49-F238E27FC236}">
                <a16:creationId xmlns:a16="http://schemas.microsoft.com/office/drawing/2014/main" id="{FDF61BC3-7E40-F643-A24D-9922E5675E94}"/>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 6</a:t>
            </a:r>
          </a:p>
        </p:txBody>
      </p:sp>
    </p:spTree>
    <p:extLst>
      <p:ext uri="{BB962C8B-B14F-4D97-AF65-F5344CB8AC3E}">
        <p14:creationId xmlns:p14="http://schemas.microsoft.com/office/powerpoint/2010/main" val="210097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3A3BC-9E40-0475-D3A8-4A0AA863F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80F62-7A1B-18F0-2679-3A6AAD56AC2A}"/>
              </a:ext>
            </a:extLst>
          </p:cNvPr>
          <p:cNvSpPr txBox="1">
            <a:spLocks/>
          </p:cNvSpPr>
          <p:nvPr/>
        </p:nvSpPr>
        <p:spPr>
          <a:xfrm>
            <a:off x="419708" y="152515"/>
            <a:ext cx="1168411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sp>
        <p:nvSpPr>
          <p:cNvPr id="95" name="TextBox 94">
            <a:extLst>
              <a:ext uri="{FF2B5EF4-FFF2-40B4-BE49-F238E27FC236}">
                <a16:creationId xmlns:a16="http://schemas.microsoft.com/office/drawing/2014/main" id="{305D5226-44CF-5F27-797B-157371C7FEB7}"/>
              </a:ext>
            </a:extLst>
          </p:cNvPr>
          <p:cNvSpPr txBox="1"/>
          <p:nvPr/>
        </p:nvSpPr>
        <p:spPr>
          <a:xfrm>
            <a:off x="718006" y="405222"/>
            <a:ext cx="34073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NOT TO SCALE</a:t>
            </a:r>
          </a:p>
        </p:txBody>
      </p:sp>
      <p:sp>
        <p:nvSpPr>
          <p:cNvPr id="32" name="Title 31">
            <a:extLst>
              <a:ext uri="{FF2B5EF4-FFF2-40B4-BE49-F238E27FC236}">
                <a16:creationId xmlns:a16="http://schemas.microsoft.com/office/drawing/2014/main" id="{893D41F4-AF19-9A49-D62D-B4AB3A685D0A}"/>
              </a:ext>
            </a:extLst>
          </p:cNvPr>
          <p:cNvSpPr>
            <a:spLocks noGrp="1"/>
          </p:cNvSpPr>
          <p:nvPr>
            <p:ph type="title"/>
          </p:nvPr>
        </p:nvSpPr>
        <p:spPr/>
        <p:txBody>
          <a:bodyPr>
            <a:normAutofit fontScale="90000"/>
          </a:bodyPr>
          <a:lstStyle/>
          <a:p>
            <a:r>
              <a:rPr lang="en-US" dirty="0">
                <a:solidFill>
                  <a:prstClr val="black"/>
                </a:solidFill>
                <a:latin typeface="Aptos Display" panose="02110004020202020204"/>
              </a:rPr>
              <a:t>Inner Detector Support Hierarchy X-Y View - Oct 2025</a:t>
            </a:r>
            <a:endParaRPr lang="en-US" dirty="0"/>
          </a:p>
        </p:txBody>
      </p:sp>
      <p:grpSp>
        <p:nvGrpSpPr>
          <p:cNvPr id="12" name="Group 11">
            <a:extLst>
              <a:ext uri="{FF2B5EF4-FFF2-40B4-BE49-F238E27FC236}">
                <a16:creationId xmlns:a16="http://schemas.microsoft.com/office/drawing/2014/main" id="{6F7BEC9B-3283-9D4A-A29C-56341C79BB0C}"/>
              </a:ext>
            </a:extLst>
          </p:cNvPr>
          <p:cNvGrpSpPr/>
          <p:nvPr/>
        </p:nvGrpSpPr>
        <p:grpSpPr>
          <a:xfrm>
            <a:off x="4514916" y="2298319"/>
            <a:ext cx="3306618" cy="3693319"/>
            <a:chOff x="5059204" y="1720802"/>
            <a:chExt cx="3306618" cy="3693319"/>
          </a:xfrm>
        </p:grpSpPr>
        <p:sp>
          <p:nvSpPr>
            <p:cNvPr id="17" name="TextBox 16">
              <a:extLst>
                <a:ext uri="{FF2B5EF4-FFF2-40B4-BE49-F238E27FC236}">
                  <a16:creationId xmlns:a16="http://schemas.microsoft.com/office/drawing/2014/main" id="{7D2B7A75-4296-F132-CB47-92697A7843A5}"/>
                </a:ext>
              </a:extLst>
            </p:cNvPr>
            <p:cNvSpPr txBox="1"/>
            <p:nvPr/>
          </p:nvSpPr>
          <p:spPr>
            <a:xfrm>
              <a:off x="5059204" y="1720802"/>
              <a:ext cx="3306618" cy="3693319"/>
            </a:xfrm>
            <a:prstGeom prst="rect">
              <a:avLst/>
            </a:prstGeom>
            <a:noFill/>
          </p:spPr>
          <p:txBody>
            <a:bodyPr wrap="square" rtlCol="0">
              <a:spAutoFit/>
            </a:bodyPr>
            <a:lstStyle/>
            <a:p>
              <a:pPr>
                <a:defRPr/>
              </a:pPr>
              <a:r>
                <a:rPr lang="en-US" dirty="0">
                  <a:solidFill>
                    <a:prstClr val="black"/>
                  </a:solidFill>
                  <a:latin typeface="Aptos" panose="02110004020202020204"/>
                </a:rPr>
                <a:t>Key:</a:t>
              </a:r>
            </a:p>
            <a:p>
              <a:pPr>
                <a:defRPr/>
              </a:pPr>
              <a:r>
                <a:rPr lang="en-US" dirty="0">
                  <a:solidFill>
                    <a:srgbClr val="FFC000"/>
                  </a:solidFill>
                  <a:latin typeface="Aptos" panose="02110004020202020204"/>
                </a:rPr>
                <a:t>Beam Pipe</a:t>
              </a:r>
            </a:p>
            <a:p>
              <a:pPr>
                <a:defRPr/>
              </a:pPr>
              <a:r>
                <a:rPr lang="en-US" dirty="0">
                  <a:solidFill>
                    <a:srgbClr val="196B24">
                      <a:lumMod val="60000"/>
                      <a:lumOff val="40000"/>
                    </a:srgbClr>
                  </a:solidFill>
                  <a:latin typeface="Aptos" panose="02110004020202020204"/>
                </a:rPr>
                <a:t>SVT Inner</a:t>
              </a:r>
            </a:p>
            <a:p>
              <a:pPr>
                <a:defRPr/>
              </a:pPr>
              <a:r>
                <a:rPr lang="en-US" dirty="0">
                  <a:solidFill>
                    <a:schemeClr val="accent2"/>
                  </a:solidFill>
                  <a:latin typeface="Aptos" panose="02110004020202020204"/>
                </a:rPr>
                <a:t>Outer Barrel</a:t>
              </a:r>
            </a:p>
            <a:p>
              <a:pPr>
                <a:defRPr/>
              </a:pPr>
              <a:r>
                <a:rPr lang="en-US" dirty="0">
                  <a:solidFill>
                    <a:srgbClr val="FF0000"/>
                  </a:solidFill>
                  <a:latin typeface="Aptos" panose="02110004020202020204"/>
                </a:rPr>
                <a:t>SVT Disks</a:t>
              </a:r>
            </a:p>
            <a:p>
              <a:pPr>
                <a:defRPr/>
              </a:pPr>
              <a:r>
                <a:rPr lang="en-US" dirty="0">
                  <a:solidFill>
                    <a:srgbClr val="FECC33"/>
                  </a:solidFill>
                  <a:latin typeface="Aptos" panose="02110004020202020204"/>
                </a:rPr>
                <a:t>Inner MPGD</a:t>
              </a:r>
            </a:p>
            <a:p>
              <a:pPr>
                <a:defRPr/>
              </a:pPr>
              <a:r>
                <a:rPr lang="en-US" dirty="0">
                  <a:solidFill>
                    <a:srgbClr val="F78A20"/>
                  </a:solidFill>
                  <a:latin typeface="Aptos" panose="02110004020202020204"/>
                </a:rPr>
                <a:t>TOF Barrel</a:t>
              </a:r>
            </a:p>
            <a:p>
              <a:pPr>
                <a:defRPr/>
              </a:pPr>
              <a:r>
                <a:rPr lang="en-US" dirty="0">
                  <a:solidFill>
                    <a:prstClr val="black"/>
                  </a:solidFill>
                  <a:latin typeface="Aptos" panose="02110004020202020204"/>
                </a:rPr>
                <a:t>Composite Support Tube/s</a:t>
              </a:r>
            </a:p>
            <a:p>
              <a:pPr>
                <a:defRPr/>
              </a:pPr>
              <a:endParaRPr lang="en-US" dirty="0">
                <a:solidFill>
                  <a:prstClr val="black"/>
                </a:solidFill>
                <a:latin typeface="Aptos" panose="02110004020202020204"/>
              </a:endParaRPr>
            </a:p>
            <a:p>
              <a:pPr>
                <a:defRPr/>
              </a:pPr>
              <a:r>
                <a:rPr lang="en-US" dirty="0">
                  <a:solidFill>
                    <a:prstClr val="black"/>
                  </a:solidFill>
                  <a:latin typeface="Aptos" panose="02110004020202020204"/>
                </a:rPr>
                <a:t>	</a:t>
              </a:r>
            </a:p>
            <a:p>
              <a:pPr>
                <a:defRPr/>
              </a:pPr>
              <a:r>
                <a:rPr lang="en-US" dirty="0">
                  <a:solidFill>
                    <a:prstClr val="black"/>
                  </a:solidFill>
                  <a:latin typeface="Aptos" panose="02110004020202020204"/>
                </a:rPr>
                <a:t>       Support</a:t>
              </a:r>
            </a:p>
            <a:p>
              <a:pPr>
                <a:defRPr/>
              </a:pPr>
              <a:r>
                <a:rPr lang="en-US" dirty="0">
                  <a:solidFill>
                    <a:prstClr val="black"/>
                  </a:solidFill>
                  <a:latin typeface="Aptos" panose="02110004020202020204"/>
                </a:rPr>
                <a:t>       Rail</a:t>
              </a:r>
            </a:p>
            <a:p>
              <a:pPr>
                <a:defRPr/>
              </a:pPr>
              <a:r>
                <a:rPr lang="en-US" dirty="0">
                  <a:solidFill>
                    <a:prstClr val="black"/>
                  </a:solidFill>
                  <a:latin typeface="Aptos" panose="02110004020202020204"/>
                </a:rPr>
                <a:t>	</a:t>
              </a:r>
            </a:p>
          </p:txBody>
        </p:sp>
        <p:sp>
          <p:nvSpPr>
            <p:cNvPr id="23" name="Isosceles Triangle 22">
              <a:extLst>
                <a:ext uri="{FF2B5EF4-FFF2-40B4-BE49-F238E27FC236}">
                  <a16:creationId xmlns:a16="http://schemas.microsoft.com/office/drawing/2014/main" id="{F680969D-3AE0-478A-B594-BEAB6DE44CE1}"/>
                </a:ext>
              </a:extLst>
            </p:cNvPr>
            <p:cNvSpPr/>
            <p:nvPr/>
          </p:nvSpPr>
          <p:spPr>
            <a:xfrm>
              <a:off x="5241210" y="4606952"/>
              <a:ext cx="118781" cy="99012"/>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972A02E7-E1AA-C412-B52F-26C56AF2D4A0}"/>
                </a:ext>
              </a:extLst>
            </p:cNvPr>
            <p:cNvSpPr/>
            <p:nvPr/>
          </p:nvSpPr>
          <p:spPr>
            <a:xfrm>
              <a:off x="5268551" y="4853972"/>
              <a:ext cx="91440" cy="91440"/>
            </a:xfrm>
            <a:prstGeom prst="rect">
              <a:avLst/>
            </a:prstGeom>
            <a:solidFill>
              <a:sysClr val="windowText" lastClr="000000"/>
            </a:solidFill>
            <a:ln w="19050" cap="flat" cmpd="sng" algn="ctr">
              <a:solidFill>
                <a:sysClr val="windowText" lastClr="000000">
                  <a:shade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00" name="Group 99">
            <a:extLst>
              <a:ext uri="{FF2B5EF4-FFF2-40B4-BE49-F238E27FC236}">
                <a16:creationId xmlns:a16="http://schemas.microsoft.com/office/drawing/2014/main" id="{387ABB7B-D63B-DA80-7A56-0F4DD07433A5}"/>
              </a:ext>
            </a:extLst>
          </p:cNvPr>
          <p:cNvGrpSpPr/>
          <p:nvPr/>
        </p:nvGrpSpPr>
        <p:grpSpPr>
          <a:xfrm>
            <a:off x="720128" y="1744019"/>
            <a:ext cx="3448486" cy="3769288"/>
            <a:chOff x="2146000" y="1131691"/>
            <a:chExt cx="3448486" cy="3769288"/>
          </a:xfrm>
        </p:grpSpPr>
        <p:pic>
          <p:nvPicPr>
            <p:cNvPr id="37" name="Picture 36">
              <a:extLst>
                <a:ext uri="{FF2B5EF4-FFF2-40B4-BE49-F238E27FC236}">
                  <a16:creationId xmlns:a16="http://schemas.microsoft.com/office/drawing/2014/main" id="{CEBD18F3-CE16-979F-B631-BDE2F2075FA3}"/>
                </a:ext>
              </a:extLst>
            </p:cNvPr>
            <p:cNvPicPr>
              <a:picLocks noChangeAspect="1"/>
            </p:cNvPicPr>
            <p:nvPr/>
          </p:nvPicPr>
          <p:blipFill>
            <a:blip r:embed="rId2">
              <a:clrChange>
                <a:clrFrom>
                  <a:srgbClr val="EBEBEB"/>
                </a:clrFrom>
                <a:clrTo>
                  <a:srgbClr val="EBEBEB">
                    <a:alpha val="0"/>
                  </a:srgbClr>
                </a:clrTo>
              </a:clrChange>
              <a:alphaModFix amt="50000"/>
            </a:blip>
            <a:stretch>
              <a:fillRect/>
            </a:stretch>
          </p:blipFill>
          <p:spPr>
            <a:xfrm>
              <a:off x="2204374" y="2092012"/>
              <a:ext cx="3376965" cy="2417291"/>
            </a:xfrm>
            <a:prstGeom prst="rect">
              <a:avLst/>
            </a:prstGeom>
          </p:spPr>
        </p:pic>
        <p:sp>
          <p:nvSpPr>
            <p:cNvPr id="5" name="Oval 4">
              <a:extLst>
                <a:ext uri="{FF2B5EF4-FFF2-40B4-BE49-F238E27FC236}">
                  <a16:creationId xmlns:a16="http://schemas.microsoft.com/office/drawing/2014/main" id="{22D60257-96F6-7188-9BC5-BAE183788B22}"/>
                </a:ext>
              </a:extLst>
            </p:cNvPr>
            <p:cNvSpPr/>
            <p:nvPr/>
          </p:nvSpPr>
          <p:spPr>
            <a:xfrm>
              <a:off x="3469828" y="2852935"/>
              <a:ext cx="914400" cy="914400"/>
            </a:xfrm>
            <a:prstGeom prst="ellipse">
              <a:avLst/>
            </a:prstGeom>
            <a:noFill/>
            <a:ln w="381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D000E25D-9F46-4A35-C26D-2EBF518CA468}"/>
                </a:ext>
              </a:extLst>
            </p:cNvPr>
            <p:cNvSpPr/>
            <p:nvPr/>
          </p:nvSpPr>
          <p:spPr>
            <a:xfrm>
              <a:off x="3734785" y="3127255"/>
              <a:ext cx="365760" cy="365760"/>
            </a:xfrm>
            <a:prstGeom prst="ellipse">
              <a:avLst/>
            </a:prstGeom>
            <a:noFill/>
            <a:ln w="38100" cap="flat" cmpd="sng" algn="ctr">
              <a:solidFill>
                <a:srgbClr val="196B2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763CA76D-1FE8-9F88-591D-D29B67A87ED0}"/>
                </a:ext>
              </a:extLst>
            </p:cNvPr>
            <p:cNvSpPr/>
            <p:nvPr/>
          </p:nvSpPr>
          <p:spPr>
            <a:xfrm>
              <a:off x="2358391" y="1792019"/>
              <a:ext cx="3108960" cy="3108960"/>
            </a:xfrm>
            <a:prstGeom prst="ellipse">
              <a:avLst/>
            </a:prstGeom>
            <a:noFill/>
            <a:ln w="381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5C504456-97F6-472E-AE89-46DE0B3EC121}"/>
                </a:ext>
              </a:extLst>
            </p:cNvPr>
            <p:cNvSpPr/>
            <p:nvPr/>
          </p:nvSpPr>
          <p:spPr>
            <a:xfrm>
              <a:off x="2731587" y="2136659"/>
              <a:ext cx="2377440" cy="2377440"/>
            </a:xfrm>
            <a:prstGeom prst="ellipse">
              <a:avLst/>
            </a:prstGeom>
            <a:noFill/>
            <a:ln w="381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7BD06383-7E80-990D-E366-83AAC6BADD7F}"/>
                </a:ext>
              </a:extLst>
            </p:cNvPr>
            <p:cNvSpPr/>
            <p:nvPr/>
          </p:nvSpPr>
          <p:spPr>
            <a:xfrm>
              <a:off x="3810347" y="3193454"/>
              <a:ext cx="228600" cy="228600"/>
            </a:xfrm>
            <a:prstGeom prst="ellipse">
              <a:avLst/>
            </a:prstGeom>
            <a:noFill/>
            <a:ln w="381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Isosceles Triangle 9">
              <a:extLst>
                <a:ext uri="{FF2B5EF4-FFF2-40B4-BE49-F238E27FC236}">
                  <a16:creationId xmlns:a16="http://schemas.microsoft.com/office/drawing/2014/main" id="{F47E880A-4CD7-1E89-4609-5572DCC405FE}"/>
                </a:ext>
              </a:extLst>
            </p:cNvPr>
            <p:cNvSpPr/>
            <p:nvPr/>
          </p:nvSpPr>
          <p:spPr>
            <a:xfrm rot="3502550">
              <a:off x="4783402" y="2676399"/>
              <a:ext cx="91440" cy="182880"/>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1B70A1B0-AFE7-62D4-60D6-150E79C6D4C3}"/>
                </a:ext>
              </a:extLst>
            </p:cNvPr>
            <p:cNvSpPr/>
            <p:nvPr/>
          </p:nvSpPr>
          <p:spPr>
            <a:xfrm>
              <a:off x="3592946" y="2990095"/>
              <a:ext cx="640080" cy="640080"/>
            </a:xfrm>
            <a:prstGeom prst="ellipse">
              <a:avLst/>
            </a:prstGeom>
            <a:noFill/>
            <a:ln w="38100" cap="flat" cmpd="sng" algn="ctr">
              <a:solidFill>
                <a:srgbClr val="196B2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A2E9DA3C-D852-C38B-935A-8D6298A9076E}"/>
                </a:ext>
              </a:extLst>
            </p:cNvPr>
            <p:cNvSpPr/>
            <p:nvPr/>
          </p:nvSpPr>
          <p:spPr>
            <a:xfrm>
              <a:off x="5492561" y="3294230"/>
              <a:ext cx="91440" cy="91440"/>
            </a:xfrm>
            <a:prstGeom prst="rect">
              <a:avLst/>
            </a:prstGeom>
            <a:solidFill>
              <a:sysClr val="windowText" lastClr="000000"/>
            </a:solidFill>
            <a:ln w="19050" cap="flat" cmpd="sng" algn="ctr">
              <a:solidFill>
                <a:sysClr val="windowText" lastClr="000000">
                  <a:shade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 name="Isosceles Triangle 25">
              <a:extLst>
                <a:ext uri="{FF2B5EF4-FFF2-40B4-BE49-F238E27FC236}">
                  <a16:creationId xmlns:a16="http://schemas.microsoft.com/office/drawing/2014/main" id="{51CD5662-51C2-DD41-7242-0BC3FC6D4FAB}"/>
                </a:ext>
              </a:extLst>
            </p:cNvPr>
            <p:cNvSpPr/>
            <p:nvPr/>
          </p:nvSpPr>
          <p:spPr>
            <a:xfrm>
              <a:off x="5475705" y="3385453"/>
              <a:ext cx="118781" cy="99012"/>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002CB548-25A2-1B7E-A360-D2AE8505DBF7}"/>
                </a:ext>
              </a:extLst>
            </p:cNvPr>
            <p:cNvSpPr/>
            <p:nvPr/>
          </p:nvSpPr>
          <p:spPr>
            <a:xfrm>
              <a:off x="2241178" y="3300520"/>
              <a:ext cx="91440" cy="91440"/>
            </a:xfrm>
            <a:prstGeom prst="rect">
              <a:avLst/>
            </a:prstGeom>
            <a:solidFill>
              <a:sysClr val="windowText" lastClr="000000"/>
            </a:solidFill>
            <a:ln w="19050" cap="flat" cmpd="sng" algn="ctr">
              <a:solidFill>
                <a:sysClr val="windowText" lastClr="000000">
                  <a:shade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Isosceles Triangle 27">
              <a:extLst>
                <a:ext uri="{FF2B5EF4-FFF2-40B4-BE49-F238E27FC236}">
                  <a16:creationId xmlns:a16="http://schemas.microsoft.com/office/drawing/2014/main" id="{AA5E4192-88A3-C10F-DF2B-E3F2403EF575}"/>
                </a:ext>
              </a:extLst>
            </p:cNvPr>
            <p:cNvSpPr/>
            <p:nvPr/>
          </p:nvSpPr>
          <p:spPr>
            <a:xfrm>
              <a:off x="2233558" y="3391743"/>
              <a:ext cx="118781" cy="99012"/>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D12078BF-DD81-3F4C-4CD5-747F49D077FD}"/>
                </a:ext>
              </a:extLst>
            </p:cNvPr>
            <p:cNvSpPr txBox="1"/>
            <p:nvPr/>
          </p:nvSpPr>
          <p:spPr>
            <a:xfrm>
              <a:off x="2312023" y="1585008"/>
              <a:ext cx="451021" cy="276999"/>
            </a:xfrm>
            <a:prstGeom prst="rect">
              <a:avLst/>
            </a:prstGeom>
            <a:noFill/>
            <a:ln w="19050">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ptos" panose="02110004020202020204"/>
                </a:rPr>
                <a:t>GST</a:t>
              </a:r>
            </a:p>
          </p:txBody>
        </p:sp>
        <p:sp>
          <p:nvSpPr>
            <p:cNvPr id="38" name="Isosceles Triangle 37">
              <a:extLst>
                <a:ext uri="{FF2B5EF4-FFF2-40B4-BE49-F238E27FC236}">
                  <a16:creationId xmlns:a16="http://schemas.microsoft.com/office/drawing/2014/main" id="{6B073A02-FAC1-320A-8694-0F498E8EFB0F}"/>
                </a:ext>
              </a:extLst>
            </p:cNvPr>
            <p:cNvSpPr/>
            <p:nvPr/>
          </p:nvSpPr>
          <p:spPr>
            <a:xfrm>
              <a:off x="3853453" y="2161440"/>
              <a:ext cx="91440" cy="182880"/>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 name="Isosceles Triangle 38">
              <a:extLst>
                <a:ext uri="{FF2B5EF4-FFF2-40B4-BE49-F238E27FC236}">
                  <a16:creationId xmlns:a16="http://schemas.microsoft.com/office/drawing/2014/main" id="{5326C417-5A8A-112E-385D-626455FAE63F}"/>
                </a:ext>
              </a:extLst>
            </p:cNvPr>
            <p:cNvSpPr/>
            <p:nvPr/>
          </p:nvSpPr>
          <p:spPr>
            <a:xfrm rot="18175091">
              <a:off x="2927512" y="2706713"/>
              <a:ext cx="91440" cy="183865"/>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9" name="Oval 78">
              <a:extLst>
                <a:ext uri="{FF2B5EF4-FFF2-40B4-BE49-F238E27FC236}">
                  <a16:creationId xmlns:a16="http://schemas.microsoft.com/office/drawing/2014/main" id="{AADC64F5-0FEF-5EB2-F465-00C3B4E73518}"/>
                </a:ext>
              </a:extLst>
            </p:cNvPr>
            <p:cNvSpPr/>
            <p:nvPr/>
          </p:nvSpPr>
          <p:spPr>
            <a:xfrm>
              <a:off x="3688645" y="3082121"/>
              <a:ext cx="457200" cy="457200"/>
            </a:xfrm>
            <a:prstGeom prst="ellipse">
              <a:avLst/>
            </a:prstGeom>
            <a:noFill/>
            <a:ln w="38100" cap="flat" cmpd="sng" algn="ctr">
              <a:solidFill>
                <a:srgbClr val="196B2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0" name="Oval 79">
              <a:extLst>
                <a:ext uri="{FF2B5EF4-FFF2-40B4-BE49-F238E27FC236}">
                  <a16:creationId xmlns:a16="http://schemas.microsoft.com/office/drawing/2014/main" id="{873CA1C1-4ED7-C0E7-4E56-B4FD8DC6131E}"/>
                </a:ext>
              </a:extLst>
            </p:cNvPr>
            <p:cNvSpPr/>
            <p:nvPr/>
          </p:nvSpPr>
          <p:spPr>
            <a:xfrm>
              <a:off x="2998443" y="2395735"/>
              <a:ext cx="1828800" cy="1828800"/>
            </a:xfrm>
            <a:prstGeom prst="ellipse">
              <a:avLst/>
            </a:prstGeom>
            <a:noFill/>
            <a:ln w="381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1" name="Partial Circle 80">
              <a:extLst>
                <a:ext uri="{FF2B5EF4-FFF2-40B4-BE49-F238E27FC236}">
                  <a16:creationId xmlns:a16="http://schemas.microsoft.com/office/drawing/2014/main" id="{6B47ACD8-5BD6-C1CB-9B75-73F21C8A474F}"/>
                </a:ext>
              </a:extLst>
            </p:cNvPr>
            <p:cNvSpPr/>
            <p:nvPr/>
          </p:nvSpPr>
          <p:spPr>
            <a:xfrm rot="5400000">
              <a:off x="2950214" y="2350089"/>
              <a:ext cx="1920240" cy="1920240"/>
            </a:xfrm>
            <a:prstGeom prst="pie">
              <a:avLst>
                <a:gd name="adj1" fmla="val 5412115"/>
                <a:gd name="adj2" fmla="val 1620000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Partial Circle 81">
              <a:extLst>
                <a:ext uri="{FF2B5EF4-FFF2-40B4-BE49-F238E27FC236}">
                  <a16:creationId xmlns:a16="http://schemas.microsoft.com/office/drawing/2014/main" id="{C1EC2539-82C8-B71A-5E8D-B805858D7F84}"/>
                </a:ext>
              </a:extLst>
            </p:cNvPr>
            <p:cNvSpPr/>
            <p:nvPr/>
          </p:nvSpPr>
          <p:spPr>
            <a:xfrm rot="16200000" flipV="1">
              <a:off x="2950210" y="2350091"/>
              <a:ext cx="1920240" cy="1920240"/>
            </a:xfrm>
            <a:prstGeom prst="pie">
              <a:avLst>
                <a:gd name="adj1" fmla="val 5412115"/>
                <a:gd name="adj2" fmla="val 1620000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Isosceles Triangle 84">
              <a:extLst>
                <a:ext uri="{FF2B5EF4-FFF2-40B4-BE49-F238E27FC236}">
                  <a16:creationId xmlns:a16="http://schemas.microsoft.com/office/drawing/2014/main" id="{A1EFEE0A-1F0D-4C47-2BD0-5DB9D63F47D6}"/>
                </a:ext>
              </a:extLst>
            </p:cNvPr>
            <p:cNvSpPr/>
            <p:nvPr/>
          </p:nvSpPr>
          <p:spPr>
            <a:xfrm rot="18097450" flipV="1">
              <a:off x="4790440" y="3731098"/>
              <a:ext cx="91440" cy="182880"/>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6" name="Isosceles Triangle 85">
              <a:extLst>
                <a:ext uri="{FF2B5EF4-FFF2-40B4-BE49-F238E27FC236}">
                  <a16:creationId xmlns:a16="http://schemas.microsoft.com/office/drawing/2014/main" id="{85561F64-C8E0-3E92-A622-46CCEA787A5F}"/>
                </a:ext>
              </a:extLst>
            </p:cNvPr>
            <p:cNvSpPr/>
            <p:nvPr/>
          </p:nvSpPr>
          <p:spPr>
            <a:xfrm flipV="1">
              <a:off x="3881308" y="4277893"/>
              <a:ext cx="91440" cy="182880"/>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7" name="Isosceles Triangle 86">
              <a:extLst>
                <a:ext uri="{FF2B5EF4-FFF2-40B4-BE49-F238E27FC236}">
                  <a16:creationId xmlns:a16="http://schemas.microsoft.com/office/drawing/2014/main" id="{64C2C936-3F7D-2C97-E02D-CFBE5F68DF8B}"/>
                </a:ext>
              </a:extLst>
            </p:cNvPr>
            <p:cNvSpPr/>
            <p:nvPr/>
          </p:nvSpPr>
          <p:spPr>
            <a:xfrm rot="3424909" flipV="1">
              <a:off x="2934550" y="3761412"/>
              <a:ext cx="91440" cy="183865"/>
            </a:xfrm>
            <a:prstGeom prst="triangl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0" name="TextBox 89">
              <a:extLst>
                <a:ext uri="{FF2B5EF4-FFF2-40B4-BE49-F238E27FC236}">
                  <a16:creationId xmlns:a16="http://schemas.microsoft.com/office/drawing/2014/main" id="{F0A427C0-6C1D-FD77-49E9-7DAA51B7C1C7}"/>
                </a:ext>
              </a:extLst>
            </p:cNvPr>
            <p:cNvSpPr txBox="1"/>
            <p:nvPr/>
          </p:nvSpPr>
          <p:spPr>
            <a:xfrm>
              <a:off x="3094875" y="1131691"/>
              <a:ext cx="1659543" cy="646331"/>
            </a:xfrm>
            <a:prstGeom prst="rect">
              <a:avLst/>
            </a:prstGeom>
            <a:noFill/>
          </p:spPr>
          <p:txBody>
            <a:bodyPr wrap="square">
              <a:spAutoFit/>
            </a:bodyPr>
            <a:lstStyle/>
            <a:p>
              <a:pPr algn="ctr"/>
              <a:r>
                <a:rPr lang="en-US" dirty="0">
                  <a:solidFill>
                    <a:prstClr val="black"/>
                  </a:solidFill>
                  <a:latin typeface="Aptos" panose="02110004020202020204"/>
                </a:rPr>
                <a:t>Detector View at Z=0</a:t>
              </a:r>
              <a:endParaRPr lang="en-US" dirty="0"/>
            </a:p>
          </p:txBody>
        </p:sp>
        <p:sp>
          <p:nvSpPr>
            <p:cNvPr id="92" name="Circle: Hollow 91">
              <a:extLst>
                <a:ext uri="{FF2B5EF4-FFF2-40B4-BE49-F238E27FC236}">
                  <a16:creationId xmlns:a16="http://schemas.microsoft.com/office/drawing/2014/main" id="{BA221F8C-6F3A-1423-FF2E-E47EE56D31A2}"/>
                </a:ext>
              </a:extLst>
            </p:cNvPr>
            <p:cNvSpPr/>
            <p:nvPr/>
          </p:nvSpPr>
          <p:spPr>
            <a:xfrm>
              <a:off x="2377528" y="1839641"/>
              <a:ext cx="3063240" cy="3017520"/>
            </a:xfrm>
            <a:prstGeom prst="donut">
              <a:avLst>
                <a:gd name="adj" fmla="val 3906"/>
              </a:avLst>
            </a:prstGeom>
            <a:solidFill>
              <a:schemeClr val="accent2"/>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3" name="Circle: Hollow 92">
              <a:extLst>
                <a:ext uri="{FF2B5EF4-FFF2-40B4-BE49-F238E27FC236}">
                  <a16:creationId xmlns:a16="http://schemas.microsoft.com/office/drawing/2014/main" id="{9B7E02FE-60AC-887F-0C10-938BA22D8E08}"/>
                </a:ext>
              </a:extLst>
            </p:cNvPr>
            <p:cNvSpPr/>
            <p:nvPr/>
          </p:nvSpPr>
          <p:spPr>
            <a:xfrm>
              <a:off x="2529928" y="1973753"/>
              <a:ext cx="2743200" cy="2743200"/>
            </a:xfrm>
            <a:prstGeom prst="donut">
              <a:avLst>
                <a:gd name="adj" fmla="val 3906"/>
              </a:avLst>
            </a:prstGeom>
            <a:solidFill>
              <a:schemeClr val="accent4"/>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6A0B3BED-9DDE-B73D-D62C-0C68BC4A26A0}"/>
                </a:ext>
              </a:extLst>
            </p:cNvPr>
            <p:cNvSpPr txBox="1"/>
            <p:nvPr/>
          </p:nvSpPr>
          <p:spPr>
            <a:xfrm>
              <a:off x="2146000" y="2136659"/>
              <a:ext cx="430182" cy="276999"/>
            </a:xfrm>
            <a:prstGeom prst="rect">
              <a:avLst/>
            </a:prstGeom>
            <a:noFill/>
            <a:ln w="19050">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ptos" panose="02110004020202020204"/>
                </a:rPr>
                <a:t>PST</a:t>
              </a:r>
            </a:p>
          </p:txBody>
        </p:sp>
      </p:grpSp>
      <p:sp>
        <p:nvSpPr>
          <p:cNvPr id="101" name="TextBox 100">
            <a:extLst>
              <a:ext uri="{FF2B5EF4-FFF2-40B4-BE49-F238E27FC236}">
                <a16:creationId xmlns:a16="http://schemas.microsoft.com/office/drawing/2014/main" id="{AF6544A4-4FEB-AE1D-EB1A-FD34A7566E28}"/>
              </a:ext>
            </a:extLst>
          </p:cNvPr>
          <p:cNvSpPr txBox="1"/>
          <p:nvPr/>
        </p:nvSpPr>
        <p:spPr>
          <a:xfrm>
            <a:off x="6367703" y="5376430"/>
            <a:ext cx="5736120" cy="861774"/>
          </a:xfrm>
          <a:prstGeom prst="rect">
            <a:avLst/>
          </a:prstGeom>
          <a:noFill/>
        </p:spPr>
        <p:txBody>
          <a:bodyPr wrap="square">
            <a:spAutoFit/>
          </a:bodyPr>
          <a:lstStyle/>
          <a:p>
            <a:pPr algn="ctr"/>
            <a:r>
              <a:rPr lang="en-US" dirty="0">
                <a:solidFill>
                  <a:prstClr val="black"/>
                </a:solidFill>
                <a:latin typeface="Aptos" panose="02110004020202020204"/>
              </a:rPr>
              <a:t>GST supports (provides adjustability)</a:t>
            </a:r>
          </a:p>
          <a:p>
            <a:pPr algn="ctr"/>
            <a:endParaRPr lang="en-US" sz="1600" dirty="0">
              <a:solidFill>
                <a:prstClr val="black"/>
              </a:solidFill>
              <a:latin typeface="Aptos" panose="02110004020202020204"/>
            </a:endParaRPr>
          </a:p>
          <a:p>
            <a:pPr algn="ctr"/>
            <a:r>
              <a:rPr lang="en-US" sz="1600" dirty="0">
                <a:solidFill>
                  <a:prstClr val="black"/>
                </a:solidFill>
                <a:latin typeface="Aptos" panose="02110004020202020204"/>
              </a:rPr>
              <a:t>Beampipe support plates via PST (Details in B. </a:t>
            </a:r>
            <a:r>
              <a:rPr lang="en-US" sz="1600" dirty="0" err="1">
                <a:solidFill>
                  <a:prstClr val="black"/>
                </a:solidFill>
                <a:latin typeface="Aptos" panose="02110004020202020204"/>
              </a:rPr>
              <a:t>Denos</a:t>
            </a:r>
            <a:r>
              <a:rPr lang="en-US" sz="1600" dirty="0">
                <a:solidFill>
                  <a:prstClr val="black"/>
                </a:solidFill>
                <a:latin typeface="Aptos" panose="02110004020202020204"/>
              </a:rPr>
              <a:t>’ talk)</a:t>
            </a:r>
            <a:endParaRPr lang="en-US" sz="1600" dirty="0"/>
          </a:p>
        </p:txBody>
      </p:sp>
      <p:sp>
        <p:nvSpPr>
          <p:cNvPr id="115" name="TextBox 114">
            <a:extLst>
              <a:ext uri="{FF2B5EF4-FFF2-40B4-BE49-F238E27FC236}">
                <a16:creationId xmlns:a16="http://schemas.microsoft.com/office/drawing/2014/main" id="{2445ACDF-9E58-0A9A-9B32-A89491906811}"/>
              </a:ext>
            </a:extLst>
          </p:cNvPr>
          <p:cNvSpPr txBox="1"/>
          <p:nvPr/>
        </p:nvSpPr>
        <p:spPr>
          <a:xfrm>
            <a:off x="177809" y="5581640"/>
            <a:ext cx="3346609" cy="523220"/>
          </a:xfrm>
          <a:prstGeom prst="rect">
            <a:avLst/>
          </a:prstGeom>
          <a:noFill/>
        </p:spPr>
        <p:txBody>
          <a:bodyPr wrap="square">
            <a:spAutoFit/>
          </a:bodyPr>
          <a:lstStyle/>
          <a:p>
            <a:pPr algn="ctr"/>
            <a:r>
              <a:rPr lang="en-US" sz="1400" dirty="0">
                <a:solidFill>
                  <a:prstClr val="black"/>
                </a:solidFill>
                <a:latin typeface="Aptos" panose="02110004020202020204"/>
              </a:rPr>
              <a:t>Barrel connection radial “cone” attachments seen in gray</a:t>
            </a:r>
            <a:endParaRPr lang="en-US" sz="1400" dirty="0"/>
          </a:p>
        </p:txBody>
      </p:sp>
      <p:cxnSp>
        <p:nvCxnSpPr>
          <p:cNvPr id="116" name="Straight Arrow Connector 115">
            <a:extLst>
              <a:ext uri="{FF2B5EF4-FFF2-40B4-BE49-F238E27FC236}">
                <a16:creationId xmlns:a16="http://schemas.microsoft.com/office/drawing/2014/main" id="{A6E859CB-787E-E504-4325-F50F850F91BF}"/>
              </a:ext>
            </a:extLst>
          </p:cNvPr>
          <p:cNvCxnSpPr>
            <a:cxnSpLocks/>
            <a:stCxn id="115" idx="0"/>
          </p:cNvCxnSpPr>
          <p:nvPr/>
        </p:nvCxnSpPr>
        <p:spPr>
          <a:xfrm flipV="1">
            <a:off x="1851114" y="4480866"/>
            <a:ext cx="745616" cy="11007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3866A8D1-AC3F-589D-4622-707D159E676B}"/>
              </a:ext>
            </a:extLst>
          </p:cNvPr>
          <p:cNvCxnSpPr>
            <a:cxnSpLocks/>
            <a:stCxn id="29" idx="3"/>
          </p:cNvCxnSpPr>
          <p:nvPr/>
        </p:nvCxnSpPr>
        <p:spPr>
          <a:xfrm>
            <a:off x="1337172" y="2335836"/>
            <a:ext cx="312685" cy="2726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304C85DE-4423-0EE8-C6E8-DB3D8E208D14}"/>
              </a:ext>
            </a:extLst>
          </p:cNvPr>
          <p:cNvCxnSpPr>
            <a:cxnSpLocks/>
            <a:stCxn id="30" idx="3"/>
          </p:cNvCxnSpPr>
          <p:nvPr/>
        </p:nvCxnSpPr>
        <p:spPr>
          <a:xfrm>
            <a:off x="1150310" y="2887487"/>
            <a:ext cx="391210" cy="2949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4AE9BD7-D83B-76FD-BA22-3E1CFAE66330}"/>
              </a:ext>
            </a:extLst>
          </p:cNvPr>
          <p:cNvSpPr txBox="1"/>
          <p:nvPr/>
        </p:nvSpPr>
        <p:spPr>
          <a:xfrm>
            <a:off x="3365118" y="5705410"/>
            <a:ext cx="1842595" cy="523220"/>
          </a:xfrm>
          <a:prstGeom prst="rect">
            <a:avLst/>
          </a:prstGeom>
          <a:noFill/>
        </p:spPr>
        <p:txBody>
          <a:bodyPr wrap="square">
            <a:spAutoFit/>
          </a:bodyPr>
          <a:lstStyle/>
          <a:p>
            <a:pPr algn="ctr"/>
            <a:r>
              <a:rPr lang="en-US" sz="1400" dirty="0">
                <a:solidFill>
                  <a:prstClr val="black"/>
                </a:solidFill>
                <a:latin typeface="Aptos" panose="02110004020202020204"/>
              </a:rPr>
              <a:t>3 connections per SVT half-disk to PST</a:t>
            </a:r>
            <a:endParaRPr lang="en-US" sz="1400" dirty="0"/>
          </a:p>
        </p:txBody>
      </p:sp>
      <p:cxnSp>
        <p:nvCxnSpPr>
          <p:cNvPr id="4" name="Straight Arrow Connector 3">
            <a:extLst>
              <a:ext uri="{FF2B5EF4-FFF2-40B4-BE49-F238E27FC236}">
                <a16:creationId xmlns:a16="http://schemas.microsoft.com/office/drawing/2014/main" id="{B14F4246-81E5-C0D0-0F57-956F536CCBEF}"/>
              </a:ext>
            </a:extLst>
          </p:cNvPr>
          <p:cNvCxnSpPr>
            <a:cxnSpLocks/>
            <a:stCxn id="3" idx="0"/>
            <a:endCxn id="85" idx="1"/>
          </p:cNvCxnSpPr>
          <p:nvPr/>
        </p:nvCxnSpPr>
        <p:spPr>
          <a:xfrm flipH="1" flipV="1">
            <a:off x="3398301" y="4454331"/>
            <a:ext cx="888115" cy="12510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2749817-CEB4-634A-A221-1FA62DDB5718}"/>
              </a:ext>
            </a:extLst>
          </p:cNvPr>
          <p:cNvCxnSpPr>
            <a:cxnSpLocks/>
            <a:stCxn id="17" idx="1"/>
          </p:cNvCxnSpPr>
          <p:nvPr/>
        </p:nvCxnSpPr>
        <p:spPr>
          <a:xfrm flipH="1">
            <a:off x="3838813" y="4144979"/>
            <a:ext cx="676103" cy="335887"/>
          </a:xfrm>
          <a:prstGeom prst="straightConnector1">
            <a:avLst/>
          </a:prstGeom>
          <a:ln w="28575">
            <a:solidFill>
              <a:srgbClr val="F78A20"/>
            </a:solidFill>
            <a:tailEnd type="triangle"/>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8CE9EFAF-D298-D347-BE0E-89DFC2E443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12862" y="994380"/>
            <a:ext cx="4600179" cy="4656508"/>
          </a:xfrm>
          <a:prstGeom prst="rect">
            <a:avLst/>
          </a:prstGeom>
        </p:spPr>
      </p:pic>
      <p:sp>
        <p:nvSpPr>
          <p:cNvPr id="78" name="TextBox 77">
            <a:extLst>
              <a:ext uri="{FF2B5EF4-FFF2-40B4-BE49-F238E27FC236}">
                <a16:creationId xmlns:a16="http://schemas.microsoft.com/office/drawing/2014/main" id="{6F82B797-2C14-724C-874A-FECBFE938ECE}"/>
              </a:ext>
            </a:extLst>
          </p:cNvPr>
          <p:cNvSpPr txBox="1"/>
          <p:nvPr/>
        </p:nvSpPr>
        <p:spPr>
          <a:xfrm>
            <a:off x="407037" y="938462"/>
            <a:ext cx="6309449" cy="646331"/>
          </a:xfrm>
          <a:prstGeom prst="rect">
            <a:avLst/>
          </a:prstGeom>
          <a:noFill/>
          <a:ln>
            <a:solidFill>
              <a:srgbClr val="FF0000"/>
            </a:solidFill>
          </a:ln>
        </p:spPr>
        <p:txBody>
          <a:bodyPr wrap="square" rtlCol="0">
            <a:spAutoFit/>
          </a:bodyPr>
          <a:lstStyle/>
          <a:p>
            <a:r>
              <a:rPr lang="en-US" dirty="0"/>
              <a:t>To ease maintenance and integration the inner detectors (TOF, </a:t>
            </a:r>
            <a:r>
              <a:rPr lang="en-US" dirty="0" err="1"/>
              <a:t>i</a:t>
            </a:r>
            <a:r>
              <a:rPr lang="en-US" dirty="0"/>
              <a:t>- and o-MPGD) follow a 30 degree segmentation!</a:t>
            </a:r>
          </a:p>
        </p:txBody>
      </p:sp>
      <p:sp>
        <p:nvSpPr>
          <p:cNvPr id="21" name="Rectangle 20">
            <a:extLst>
              <a:ext uri="{FF2B5EF4-FFF2-40B4-BE49-F238E27FC236}">
                <a16:creationId xmlns:a16="http://schemas.microsoft.com/office/drawing/2014/main" id="{8C7833DE-5606-8C4D-91B6-FC1ED40E73AB}"/>
              </a:ext>
            </a:extLst>
          </p:cNvPr>
          <p:cNvSpPr/>
          <p:nvPr/>
        </p:nvSpPr>
        <p:spPr>
          <a:xfrm>
            <a:off x="6806334" y="1040826"/>
            <a:ext cx="2226742" cy="2308324"/>
          </a:xfrm>
          <a:prstGeom prst="rect">
            <a:avLst/>
          </a:prstGeom>
        </p:spPr>
        <p:txBody>
          <a:bodyPr wrap="square">
            <a:spAutoFit/>
          </a:bodyPr>
          <a:lstStyle/>
          <a:p>
            <a:pPr>
              <a:defRPr/>
            </a:pPr>
            <a:r>
              <a:rPr lang="en-US" dirty="0">
                <a:solidFill>
                  <a:prstClr val="black"/>
                </a:solidFill>
                <a:latin typeface="Aptos" panose="02110004020202020204"/>
              </a:rPr>
              <a:t>Key:</a:t>
            </a:r>
          </a:p>
          <a:p>
            <a:pPr>
              <a:defRPr/>
            </a:pPr>
            <a:r>
              <a:rPr lang="en-US" dirty="0" err="1">
                <a:solidFill>
                  <a:srgbClr val="C0B5A9"/>
                </a:solidFill>
                <a:latin typeface="Aptos" panose="02110004020202020204"/>
              </a:rPr>
              <a:t>hpDIRC</a:t>
            </a:r>
            <a:r>
              <a:rPr lang="en-US" dirty="0">
                <a:solidFill>
                  <a:srgbClr val="C0B5A9"/>
                </a:solidFill>
                <a:latin typeface="Aptos" panose="02110004020202020204"/>
              </a:rPr>
              <a:t> Prism</a:t>
            </a:r>
          </a:p>
          <a:p>
            <a:pPr>
              <a:defRPr/>
            </a:pPr>
            <a:r>
              <a:rPr lang="en-US" dirty="0" err="1">
                <a:solidFill>
                  <a:srgbClr val="E0BD9D"/>
                </a:solidFill>
                <a:latin typeface="Aptos" panose="02110004020202020204"/>
              </a:rPr>
              <a:t>hpDIRC</a:t>
            </a:r>
            <a:r>
              <a:rPr lang="en-US" dirty="0">
                <a:solidFill>
                  <a:srgbClr val="E0BD9D"/>
                </a:solidFill>
                <a:latin typeface="Aptos" panose="02110004020202020204"/>
              </a:rPr>
              <a:t> &amp; </a:t>
            </a:r>
            <a:r>
              <a:rPr lang="en-US" dirty="0" err="1">
                <a:solidFill>
                  <a:srgbClr val="E0BD9D"/>
                </a:solidFill>
                <a:latin typeface="Aptos" panose="02110004020202020204"/>
              </a:rPr>
              <a:t>oMPGD</a:t>
            </a:r>
            <a:endParaRPr lang="en-US" dirty="0">
              <a:solidFill>
                <a:srgbClr val="E0BD9D"/>
              </a:solidFill>
              <a:latin typeface="Aptos" panose="02110004020202020204"/>
            </a:endParaRPr>
          </a:p>
          <a:p>
            <a:pPr>
              <a:defRPr/>
            </a:pPr>
            <a:r>
              <a:rPr lang="en-US" dirty="0">
                <a:solidFill>
                  <a:srgbClr val="D56FD4"/>
                </a:solidFill>
                <a:latin typeface="Aptos" panose="02110004020202020204"/>
              </a:rPr>
              <a:t>Services</a:t>
            </a:r>
          </a:p>
          <a:p>
            <a:pPr>
              <a:defRPr/>
            </a:pPr>
            <a:r>
              <a:rPr lang="en-US" dirty="0">
                <a:solidFill>
                  <a:srgbClr val="D4D46F"/>
                </a:solidFill>
                <a:latin typeface="Aptos" panose="02110004020202020204"/>
              </a:rPr>
              <a:t>Barrel TOF</a:t>
            </a:r>
          </a:p>
          <a:p>
            <a:pPr>
              <a:defRPr/>
            </a:pPr>
            <a:r>
              <a:rPr lang="en-US" dirty="0" err="1">
                <a:solidFill>
                  <a:srgbClr val="6ED66F"/>
                </a:solidFill>
                <a:latin typeface="Aptos" panose="02110004020202020204"/>
              </a:rPr>
              <a:t>iMPGD</a:t>
            </a:r>
            <a:endParaRPr lang="en-US" dirty="0">
              <a:solidFill>
                <a:srgbClr val="6ED66F"/>
              </a:solidFill>
              <a:latin typeface="Aptos" panose="02110004020202020204"/>
            </a:endParaRPr>
          </a:p>
          <a:p>
            <a:pPr>
              <a:defRPr/>
            </a:pPr>
            <a:r>
              <a:rPr lang="en-US" dirty="0">
                <a:solidFill>
                  <a:prstClr val="black"/>
                </a:solidFill>
                <a:latin typeface="Aptos" panose="02110004020202020204"/>
              </a:rPr>
              <a:t>Support tubes</a:t>
            </a:r>
          </a:p>
          <a:p>
            <a:pPr>
              <a:defRPr/>
            </a:pPr>
            <a:r>
              <a:rPr lang="en-US" dirty="0">
                <a:solidFill>
                  <a:prstClr val="black"/>
                </a:solidFill>
                <a:latin typeface="Aptos" panose="02110004020202020204"/>
              </a:rPr>
              <a:t>- GST &amp; PST	</a:t>
            </a:r>
          </a:p>
        </p:txBody>
      </p:sp>
      <p:sp>
        <p:nvSpPr>
          <p:cNvPr id="83" name="Rectangle: Rounded Corners 3">
            <a:extLst>
              <a:ext uri="{FF2B5EF4-FFF2-40B4-BE49-F238E27FC236}">
                <a16:creationId xmlns:a16="http://schemas.microsoft.com/office/drawing/2014/main" id="{740292C0-5DFE-0644-AE6D-9EF4D2220D01}"/>
              </a:ext>
            </a:extLst>
          </p:cNvPr>
          <p:cNvSpPr/>
          <p:nvPr/>
        </p:nvSpPr>
        <p:spPr>
          <a:xfrm>
            <a:off x="10515600" y="41528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 4</a:t>
            </a:r>
          </a:p>
        </p:txBody>
      </p:sp>
    </p:spTree>
    <p:extLst>
      <p:ext uri="{BB962C8B-B14F-4D97-AF65-F5344CB8AC3E}">
        <p14:creationId xmlns:p14="http://schemas.microsoft.com/office/powerpoint/2010/main" val="984370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39789-231B-0304-92A4-BE07F30A6C01}"/>
              </a:ext>
            </a:extLst>
          </p:cNvPr>
          <p:cNvSpPr>
            <a:spLocks noGrp="1"/>
          </p:cNvSpPr>
          <p:nvPr>
            <p:ph type="body" sz="quarter" idx="10"/>
          </p:nvPr>
        </p:nvSpPr>
        <p:spPr>
          <a:xfrm>
            <a:off x="461963" y="930274"/>
            <a:ext cx="11521440" cy="5212080"/>
          </a:xfrm>
        </p:spPr>
        <p:txBody>
          <a:bodyPr/>
          <a:lstStyle/>
          <a:p>
            <a:r>
              <a:rPr lang="en-US" dirty="0"/>
              <a:t>Presentation Section 1: </a:t>
            </a:r>
          </a:p>
          <a:p>
            <a:r>
              <a:rPr lang="en-US" dirty="0"/>
              <a:t>Brief Overview of Sub-detector Mechanics</a:t>
            </a:r>
          </a:p>
          <a:p>
            <a:r>
              <a:rPr lang="en-US" dirty="0"/>
              <a:t>(all supported by GST)</a:t>
            </a:r>
          </a:p>
        </p:txBody>
      </p:sp>
    </p:spTree>
    <p:extLst>
      <p:ext uri="{BB962C8B-B14F-4D97-AF65-F5344CB8AC3E}">
        <p14:creationId xmlns:p14="http://schemas.microsoft.com/office/powerpoint/2010/main" val="1912100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1C4D8-B056-2D99-B2FA-CEB1FB9EF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221CF-82C2-820F-E405-86CAAB1F1BE5}"/>
              </a:ext>
            </a:extLst>
          </p:cNvPr>
          <p:cNvSpPr>
            <a:spLocks noGrp="1"/>
          </p:cNvSpPr>
          <p:nvPr>
            <p:ph type="title"/>
          </p:nvPr>
        </p:nvSpPr>
        <p:spPr/>
        <p:txBody>
          <a:bodyPr>
            <a:normAutofit fontScale="90000"/>
          </a:bodyPr>
          <a:lstStyle/>
          <a:p>
            <a:r>
              <a:rPr lang="en-US" dirty="0"/>
              <a:t>pfRICH Design</a:t>
            </a:r>
          </a:p>
        </p:txBody>
      </p:sp>
      <p:sp>
        <p:nvSpPr>
          <p:cNvPr id="5" name="Content Placeholder 3">
            <a:extLst>
              <a:ext uri="{FF2B5EF4-FFF2-40B4-BE49-F238E27FC236}">
                <a16:creationId xmlns:a16="http://schemas.microsoft.com/office/drawing/2014/main" id="{FB7DEE72-A452-9DD9-0DB0-EAAD88AA603C}"/>
              </a:ext>
            </a:extLst>
          </p:cNvPr>
          <p:cNvSpPr txBox="1">
            <a:spLocks/>
          </p:cNvSpPr>
          <p:nvPr/>
        </p:nvSpPr>
        <p:spPr>
          <a:xfrm>
            <a:off x="26553" y="1248630"/>
            <a:ext cx="2208904" cy="119737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6738" indent="-341313">
              <a:buFont typeface="Wingdings" panose="05000000000000000000" pitchFamily="2" charset="2"/>
              <a:buChar char="Ø"/>
            </a:pPr>
            <a:r>
              <a:rPr lang="en-US" sz="1800" dirty="0"/>
              <a:t>Vessel</a:t>
            </a:r>
          </a:p>
          <a:p>
            <a:pPr marL="566738" indent="-341313">
              <a:buFont typeface="Wingdings" panose="05000000000000000000" pitchFamily="2" charset="2"/>
              <a:buChar char="Ø"/>
            </a:pPr>
            <a:r>
              <a:rPr lang="en-US" sz="1800" dirty="0"/>
              <a:t>Sensor Plane</a:t>
            </a:r>
          </a:p>
          <a:p>
            <a:pPr marL="566738" indent="-341313">
              <a:buFont typeface="Wingdings" panose="05000000000000000000" pitchFamily="2" charset="2"/>
              <a:buChar char="Ø"/>
            </a:pPr>
            <a:r>
              <a:rPr lang="en-US" sz="1800" dirty="0"/>
              <a:t>Mirrors</a:t>
            </a:r>
          </a:p>
          <a:p>
            <a:pPr marL="566738" indent="-341313">
              <a:buFont typeface="Wingdings" panose="05000000000000000000" pitchFamily="2" charset="2"/>
              <a:buChar char="Ø"/>
            </a:pPr>
            <a:r>
              <a:rPr lang="en-US" sz="1800" dirty="0"/>
              <a:t>Aerogel Wall</a:t>
            </a:r>
          </a:p>
          <a:p>
            <a:pPr marL="0" lvl="0" indent="0" eaLnBrk="0" fontAlgn="base" hangingPunct="0">
              <a:spcBef>
                <a:spcPct val="0"/>
              </a:spcBef>
              <a:spcAft>
                <a:spcPct val="0"/>
              </a:spcAft>
              <a:buNone/>
            </a:pPr>
            <a:endParaRPr lang="en-US" altLang="en-US" dirty="0">
              <a:latin typeface="Arial" panose="020B0604020202020204" pitchFamily="34" charset="0"/>
            </a:endParaRPr>
          </a:p>
        </p:txBody>
      </p:sp>
      <p:pic>
        <p:nvPicPr>
          <p:cNvPr id="3" name="Picture 2">
            <a:extLst>
              <a:ext uri="{FF2B5EF4-FFF2-40B4-BE49-F238E27FC236}">
                <a16:creationId xmlns:a16="http://schemas.microsoft.com/office/drawing/2014/main" id="{CA273893-0B0D-D346-8900-1766B8221751}"/>
              </a:ext>
            </a:extLst>
          </p:cNvPr>
          <p:cNvPicPr>
            <a:picLocks noChangeAspect="1"/>
          </p:cNvPicPr>
          <p:nvPr/>
        </p:nvPicPr>
        <p:blipFill>
          <a:blip r:embed="rId2"/>
          <a:stretch>
            <a:fillRect/>
          </a:stretch>
        </p:blipFill>
        <p:spPr>
          <a:xfrm>
            <a:off x="265654" y="3960088"/>
            <a:ext cx="2188654" cy="2286198"/>
          </a:xfrm>
          <a:prstGeom prst="rect">
            <a:avLst/>
          </a:prstGeom>
        </p:spPr>
      </p:pic>
      <p:pic>
        <p:nvPicPr>
          <p:cNvPr id="6" name="Picture 5">
            <a:extLst>
              <a:ext uri="{FF2B5EF4-FFF2-40B4-BE49-F238E27FC236}">
                <a16:creationId xmlns:a16="http://schemas.microsoft.com/office/drawing/2014/main" id="{3234604E-21F8-835B-D243-6FFEF6FEF762}"/>
              </a:ext>
            </a:extLst>
          </p:cNvPr>
          <p:cNvPicPr>
            <a:picLocks noChangeAspect="1"/>
          </p:cNvPicPr>
          <p:nvPr/>
        </p:nvPicPr>
        <p:blipFill>
          <a:blip r:embed="rId3"/>
          <a:srcRect t="14986"/>
          <a:stretch>
            <a:fillRect/>
          </a:stretch>
        </p:blipFill>
        <p:spPr>
          <a:xfrm>
            <a:off x="1495610" y="2079504"/>
            <a:ext cx="4699859" cy="4134124"/>
          </a:xfrm>
          <a:prstGeom prst="rect">
            <a:avLst/>
          </a:prstGeom>
        </p:spPr>
      </p:pic>
      <p:pic>
        <p:nvPicPr>
          <p:cNvPr id="7" name="Picture 6">
            <a:extLst>
              <a:ext uri="{FF2B5EF4-FFF2-40B4-BE49-F238E27FC236}">
                <a16:creationId xmlns:a16="http://schemas.microsoft.com/office/drawing/2014/main" id="{3B5AEF56-1EFD-E847-EF94-6B92EF225123}"/>
              </a:ext>
            </a:extLst>
          </p:cNvPr>
          <p:cNvPicPr>
            <a:picLocks noChangeAspect="1"/>
          </p:cNvPicPr>
          <p:nvPr/>
        </p:nvPicPr>
        <p:blipFill>
          <a:blip r:embed="rId4"/>
          <a:stretch>
            <a:fillRect/>
          </a:stretch>
        </p:blipFill>
        <p:spPr>
          <a:xfrm>
            <a:off x="6537278" y="2245796"/>
            <a:ext cx="4816522" cy="3991903"/>
          </a:xfrm>
          <a:prstGeom prst="rect">
            <a:avLst/>
          </a:prstGeom>
        </p:spPr>
      </p:pic>
      <p:sp>
        <p:nvSpPr>
          <p:cNvPr id="8" name="TextBox 7">
            <a:extLst>
              <a:ext uri="{FF2B5EF4-FFF2-40B4-BE49-F238E27FC236}">
                <a16:creationId xmlns:a16="http://schemas.microsoft.com/office/drawing/2014/main" id="{717B5AF7-FE81-68B5-A5DD-204C9181C504}"/>
              </a:ext>
            </a:extLst>
          </p:cNvPr>
          <p:cNvSpPr txBox="1"/>
          <p:nvPr/>
        </p:nvSpPr>
        <p:spPr>
          <a:xfrm>
            <a:off x="265654" y="903277"/>
            <a:ext cx="2427906" cy="400110"/>
          </a:xfrm>
          <a:prstGeom prst="rect">
            <a:avLst/>
          </a:prstGeom>
          <a:noFill/>
        </p:spPr>
        <p:txBody>
          <a:bodyPr wrap="square" rtlCol="0">
            <a:spAutoFit/>
          </a:bodyPr>
          <a:lstStyle/>
          <a:p>
            <a:r>
              <a:rPr lang="en-US" sz="2000" dirty="0">
                <a:solidFill>
                  <a:srgbClr val="FF0000"/>
                </a:solidFill>
              </a:rPr>
              <a:t>Major Components:</a:t>
            </a:r>
          </a:p>
        </p:txBody>
      </p:sp>
      <p:sp>
        <p:nvSpPr>
          <p:cNvPr id="9" name="TextBox 8">
            <a:extLst>
              <a:ext uri="{FF2B5EF4-FFF2-40B4-BE49-F238E27FC236}">
                <a16:creationId xmlns:a16="http://schemas.microsoft.com/office/drawing/2014/main" id="{9BE84769-0E4E-01D0-16E4-627D39684CE7}"/>
              </a:ext>
            </a:extLst>
          </p:cNvPr>
          <p:cNvSpPr txBox="1"/>
          <p:nvPr/>
        </p:nvSpPr>
        <p:spPr>
          <a:xfrm>
            <a:off x="5201873" y="1007665"/>
            <a:ext cx="675932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sz="1400" dirty="0"/>
              <a:t>Shape: 1/2” thick cylinder (12.7 mm)</a:t>
            </a:r>
          </a:p>
          <a:p>
            <a:pPr marL="285750" indent="-285750">
              <a:buFont typeface="Wingdings" panose="05000000000000000000" pitchFamily="2" charset="2"/>
              <a:buChar char="Ø"/>
            </a:pPr>
            <a:r>
              <a:rPr lang="en-US" sz="1400" dirty="0"/>
              <a:t>Outer Diameter: 1300 mm</a:t>
            </a:r>
          </a:p>
          <a:p>
            <a:pPr marL="285750" indent="-285750">
              <a:buFont typeface="Wingdings" panose="05000000000000000000" pitchFamily="2" charset="2"/>
              <a:buChar char="Ø"/>
            </a:pPr>
            <a:r>
              <a:rPr lang="en-US" sz="1400" dirty="0"/>
              <a:t>Length: 491 mm</a:t>
            </a:r>
          </a:p>
          <a:p>
            <a:pPr marL="285750" indent="-285750">
              <a:buFont typeface="Wingdings" panose="05000000000000000000" pitchFamily="2" charset="2"/>
              <a:buChar char="Ø"/>
            </a:pPr>
            <a:r>
              <a:rPr lang="en-US" sz="1400" dirty="0"/>
              <a:t>Precision: &lt; 1 mm radius and length</a:t>
            </a:r>
          </a:p>
          <a:p>
            <a:pPr marL="285750" indent="-285750">
              <a:buFont typeface="Wingdings" panose="05000000000000000000" pitchFamily="2" charset="2"/>
              <a:buChar char="Ø"/>
            </a:pPr>
            <a:r>
              <a:rPr lang="en-US" sz="1400" dirty="0"/>
              <a:t>Technology: Carbon-fiber composite material with </a:t>
            </a:r>
            <a:r>
              <a:rPr lang="en-US" sz="1400" dirty="0" err="1"/>
              <a:t>nomex</a:t>
            </a:r>
            <a:r>
              <a:rPr lang="en-US" sz="1400" dirty="0"/>
              <a:t> honeycomb core</a:t>
            </a:r>
          </a:p>
        </p:txBody>
      </p:sp>
      <p:sp>
        <p:nvSpPr>
          <p:cNvPr id="10" name="TextBox 9">
            <a:extLst>
              <a:ext uri="{FF2B5EF4-FFF2-40B4-BE49-F238E27FC236}">
                <a16:creationId xmlns:a16="http://schemas.microsoft.com/office/drawing/2014/main" id="{269E5B82-2B9E-4F44-AEB8-16E999C081A0}"/>
              </a:ext>
            </a:extLst>
          </p:cNvPr>
          <p:cNvSpPr txBox="1"/>
          <p:nvPr/>
        </p:nvSpPr>
        <p:spPr>
          <a:xfrm>
            <a:off x="3999168" y="385892"/>
            <a:ext cx="5827301" cy="369332"/>
          </a:xfrm>
          <a:prstGeom prst="rect">
            <a:avLst/>
          </a:prstGeom>
          <a:solidFill>
            <a:srgbClr val="FFC000"/>
          </a:solidFill>
          <a:ln>
            <a:solidFill>
              <a:srgbClr val="002060"/>
            </a:solidFill>
          </a:ln>
        </p:spPr>
        <p:txBody>
          <a:bodyPr wrap="none" rtlCol="0">
            <a:spAutoFit/>
          </a:bodyPr>
          <a:lstStyle/>
          <a:p>
            <a:pPr algn="ctr"/>
            <a:r>
              <a:rPr lang="en-US" dirty="0">
                <a:latin typeface="Arial" panose="020B0604020202020204" pitchFamily="34" charset="0"/>
                <a:ea typeface="ＭＳ Ｐゴシック" pitchFamily="-84" charset="-128"/>
                <a:cs typeface="Arial" panose="020B0604020202020204" pitchFamily="34" charset="0"/>
              </a:rPr>
              <a:t>Chosen as a technology baseline for ePIC in April 2023</a:t>
            </a:r>
          </a:p>
        </p:txBody>
      </p:sp>
    </p:spTree>
    <p:extLst>
      <p:ext uri="{BB962C8B-B14F-4D97-AF65-F5344CB8AC3E}">
        <p14:creationId xmlns:p14="http://schemas.microsoft.com/office/powerpoint/2010/main" val="333030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58D-B78D-1639-C24F-D5391734FA01}"/>
              </a:ext>
            </a:extLst>
          </p:cNvPr>
          <p:cNvSpPr>
            <a:spLocks noGrp="1"/>
          </p:cNvSpPr>
          <p:nvPr>
            <p:ph type="title"/>
          </p:nvPr>
        </p:nvSpPr>
        <p:spPr/>
        <p:txBody>
          <a:bodyPr>
            <a:normAutofit fontScale="90000"/>
          </a:bodyPr>
          <a:lstStyle/>
          <a:p>
            <a:r>
              <a:rPr lang="en-US" dirty="0"/>
              <a:t>EEEMCAL Detector Design</a:t>
            </a:r>
          </a:p>
        </p:txBody>
      </p:sp>
      <p:pic>
        <p:nvPicPr>
          <p:cNvPr id="14" name="Picture 13">
            <a:extLst>
              <a:ext uri="{FF2B5EF4-FFF2-40B4-BE49-F238E27FC236}">
                <a16:creationId xmlns:a16="http://schemas.microsoft.com/office/drawing/2014/main" id="{59B08E7E-63A4-CC08-04BA-C5B60BE346D8}"/>
              </a:ext>
            </a:extLst>
          </p:cNvPr>
          <p:cNvPicPr>
            <a:picLocks noChangeAspect="1"/>
          </p:cNvPicPr>
          <p:nvPr/>
        </p:nvPicPr>
        <p:blipFill>
          <a:blip r:embed="rId3"/>
          <a:srcRect b="10095"/>
          <a:stretch>
            <a:fillRect/>
          </a:stretch>
        </p:blipFill>
        <p:spPr>
          <a:xfrm>
            <a:off x="513335" y="2653484"/>
            <a:ext cx="3220465" cy="3602845"/>
          </a:xfrm>
          <a:prstGeom prst="rect">
            <a:avLst/>
          </a:prstGeom>
        </p:spPr>
      </p:pic>
      <p:sp>
        <p:nvSpPr>
          <p:cNvPr id="17" name="Content Placeholder 3">
            <a:extLst>
              <a:ext uri="{FF2B5EF4-FFF2-40B4-BE49-F238E27FC236}">
                <a16:creationId xmlns:a16="http://schemas.microsoft.com/office/drawing/2014/main" id="{551C2691-090C-F58D-710E-943383BA6B1B}"/>
              </a:ext>
            </a:extLst>
          </p:cNvPr>
          <p:cNvSpPr txBox="1">
            <a:spLocks/>
          </p:cNvSpPr>
          <p:nvPr/>
        </p:nvSpPr>
        <p:spPr>
          <a:xfrm>
            <a:off x="462579" y="570368"/>
            <a:ext cx="11499925" cy="565835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ct val="0"/>
              </a:spcAft>
              <a:buNone/>
            </a:pPr>
            <a:endParaRPr lang="en-US" altLang="en-US" dirty="0">
              <a:latin typeface="Arial" panose="020B0604020202020204" pitchFamily="34" charset="0"/>
            </a:endParaRPr>
          </a:p>
        </p:txBody>
      </p:sp>
      <p:pic>
        <p:nvPicPr>
          <p:cNvPr id="19" name="Image 1">
            <a:extLst>
              <a:ext uri="{FF2B5EF4-FFF2-40B4-BE49-F238E27FC236}">
                <a16:creationId xmlns:a16="http://schemas.microsoft.com/office/drawing/2014/main" id="{D755E674-94C7-4981-8D60-BC0900E41306}"/>
              </a:ext>
            </a:extLst>
          </p:cNvPr>
          <p:cNvPicPr>
            <a:picLocks noChangeAspect="1"/>
          </p:cNvPicPr>
          <p:nvPr/>
        </p:nvPicPr>
        <p:blipFill>
          <a:blip r:embed="rId4"/>
          <a:srcRect l="3311" r="3892"/>
          <a:stretch>
            <a:fillRect/>
          </a:stretch>
        </p:blipFill>
        <p:spPr>
          <a:xfrm>
            <a:off x="7122017" y="1912511"/>
            <a:ext cx="5069983" cy="4276036"/>
          </a:xfrm>
          <a:prstGeom prst="rect">
            <a:avLst/>
          </a:prstGeom>
        </p:spPr>
      </p:pic>
      <p:pic>
        <p:nvPicPr>
          <p:cNvPr id="20" name="Image 7">
            <a:extLst>
              <a:ext uri="{FF2B5EF4-FFF2-40B4-BE49-F238E27FC236}">
                <a16:creationId xmlns:a16="http://schemas.microsoft.com/office/drawing/2014/main" id="{CB156EA9-8BCF-4AC5-8A0B-B68052B67619}"/>
              </a:ext>
            </a:extLst>
          </p:cNvPr>
          <p:cNvPicPr>
            <a:picLocks noChangeAspect="1"/>
          </p:cNvPicPr>
          <p:nvPr/>
        </p:nvPicPr>
        <p:blipFill>
          <a:blip r:embed="rId5"/>
          <a:stretch>
            <a:fillRect/>
          </a:stretch>
        </p:blipFill>
        <p:spPr>
          <a:xfrm>
            <a:off x="4288665" y="2745732"/>
            <a:ext cx="2918642" cy="3561001"/>
          </a:xfrm>
          <a:prstGeom prst="rect">
            <a:avLst/>
          </a:prstGeom>
        </p:spPr>
      </p:pic>
      <p:sp>
        <p:nvSpPr>
          <p:cNvPr id="21" name="ZoneTexte 31">
            <a:extLst>
              <a:ext uri="{FF2B5EF4-FFF2-40B4-BE49-F238E27FC236}">
                <a16:creationId xmlns:a16="http://schemas.microsoft.com/office/drawing/2014/main" id="{7991357C-D117-4403-B268-8A1919990C76}"/>
              </a:ext>
            </a:extLst>
          </p:cNvPr>
          <p:cNvSpPr txBox="1"/>
          <p:nvPr/>
        </p:nvSpPr>
        <p:spPr>
          <a:xfrm>
            <a:off x="4447837" y="915829"/>
            <a:ext cx="5599677" cy="138499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dirty="0">
                <a:latin typeface="Arial" panose="020B0604020202020204" pitchFamily="34" charset="0"/>
                <a:cs typeface="Arial" panose="020B0604020202020204" pitchFamily="34" charset="0"/>
              </a:rPr>
              <a:t>Dimensions:</a:t>
            </a:r>
          </a:p>
          <a:p>
            <a:pPr marL="28575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Outer </a:t>
            </a:r>
            <a:r>
              <a:rPr lang="fr-FR" sz="1400" dirty="0" err="1">
                <a:latin typeface="Arial" panose="020B0604020202020204" pitchFamily="34" charset="0"/>
                <a:cs typeface="Arial" panose="020B0604020202020204" pitchFamily="34" charset="0"/>
              </a:rPr>
              <a:t>diameter</a:t>
            </a:r>
            <a:r>
              <a:rPr lang="fr-FR" sz="1400" dirty="0">
                <a:latin typeface="Arial" panose="020B0604020202020204" pitchFamily="34" charset="0"/>
                <a:cs typeface="Arial" panose="020B0604020202020204" pitchFamily="34" charset="0"/>
              </a:rPr>
              <a:t> = 1346 mm (R673 mm)</a:t>
            </a:r>
          </a:p>
          <a:p>
            <a:pPr marL="285750" indent="-285750">
              <a:buFont typeface="Wingdings" panose="05000000000000000000" pitchFamily="2" charset="2"/>
              <a:buChar char="§"/>
            </a:pPr>
            <a:r>
              <a:rPr lang="fr-FR" sz="1400" dirty="0" err="1">
                <a:latin typeface="Arial" panose="020B0604020202020204" pitchFamily="34" charset="0"/>
                <a:cs typeface="Arial" panose="020B0604020202020204" pitchFamily="34" charset="0"/>
              </a:rPr>
              <a:t>Inner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diameter</a:t>
            </a:r>
            <a:r>
              <a:rPr lang="fr-FR" sz="1400" dirty="0">
                <a:latin typeface="Arial" panose="020B0604020202020204" pitchFamily="34" charset="0"/>
                <a:cs typeface="Arial" panose="020B0604020202020204" pitchFamily="34" charset="0"/>
              </a:rPr>
              <a:t> = 120 mm</a:t>
            </a:r>
          </a:p>
          <a:p>
            <a:pPr marL="285750" indent="-285750">
              <a:buFont typeface="Wingdings" panose="05000000000000000000" pitchFamily="2" charset="2"/>
              <a:buChar char="§"/>
            </a:pPr>
            <a:r>
              <a:rPr lang="fr-FR" sz="1400" dirty="0" err="1">
                <a:latin typeface="Arial" panose="020B0604020202020204" pitchFamily="34" charset="0"/>
                <a:cs typeface="Arial" panose="020B0604020202020204" pitchFamily="34" charset="0"/>
              </a:rPr>
              <a:t>Length</a:t>
            </a:r>
            <a:r>
              <a:rPr lang="fr-FR" sz="1400" dirty="0">
                <a:latin typeface="Arial" panose="020B0604020202020204" pitchFamily="34" charset="0"/>
                <a:cs typeface="Arial" panose="020B0604020202020204" pitchFamily="34" charset="0"/>
              </a:rPr>
              <a:t>  max (</a:t>
            </a:r>
            <a:r>
              <a:rPr lang="fr-FR" sz="1400" dirty="0" err="1">
                <a:latin typeface="Arial" panose="020B0604020202020204" pitchFamily="34" charset="0"/>
                <a:cs typeface="Arial" panose="020B0604020202020204" pitchFamily="34" charset="0"/>
              </a:rPr>
              <a:t>with</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electronics</a:t>
            </a:r>
            <a:r>
              <a:rPr lang="fr-FR" sz="1400" dirty="0">
                <a:latin typeface="Arial" panose="020B0604020202020204" pitchFamily="34" charset="0"/>
                <a:cs typeface="Arial" panose="020B0604020202020204" pitchFamily="34" charset="0"/>
              </a:rPr>
              <a:t> and </a:t>
            </a:r>
            <a:r>
              <a:rPr lang="fr-FR" sz="1400" dirty="0" err="1">
                <a:latin typeface="Arial" panose="020B0604020202020204" pitchFamily="34" charset="0"/>
                <a:cs typeface="Arial" panose="020B0604020202020204" pitchFamily="34" charset="0"/>
              </a:rPr>
              <a:t>cables</a:t>
            </a:r>
            <a:r>
              <a:rPr lang="fr-FR" sz="1400" dirty="0">
                <a:latin typeface="Arial" panose="020B0604020202020204" pitchFamily="34" charset="0"/>
                <a:cs typeface="Arial" panose="020B0604020202020204" pitchFamily="34" charset="0"/>
              </a:rPr>
              <a:t>) = 800 mm</a:t>
            </a:r>
          </a:p>
          <a:p>
            <a:pPr marL="28575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Crystal ≈ 700g / Nb of </a:t>
            </a:r>
            <a:r>
              <a:rPr lang="fr-FR" sz="1400" dirty="0" err="1">
                <a:latin typeface="Arial" panose="020B0604020202020204" pitchFamily="34" charset="0"/>
                <a:cs typeface="Arial" panose="020B0604020202020204" pitchFamily="34" charset="0"/>
              </a:rPr>
              <a:t>crystals</a:t>
            </a:r>
            <a:r>
              <a:rPr lang="fr-FR" sz="1400" dirty="0">
                <a:latin typeface="Arial" panose="020B0604020202020204" pitchFamily="34" charset="0"/>
                <a:cs typeface="Arial" panose="020B0604020202020204" pitchFamily="34" charset="0"/>
              </a:rPr>
              <a:t> ≈ 2750 → 2 Tons</a:t>
            </a:r>
          </a:p>
          <a:p>
            <a:pPr marL="28575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Total mass ≈ 2,5 Tons (</a:t>
            </a:r>
            <a:r>
              <a:rPr lang="fr-FR" sz="1400" dirty="0" err="1">
                <a:latin typeface="Arial" panose="020B0604020202020204" pitchFamily="34" charset="0"/>
                <a:cs typeface="Arial" panose="020B0604020202020204" pitchFamily="34" charset="0"/>
              </a:rPr>
              <a:t>with</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mechanics</a:t>
            </a:r>
            <a:r>
              <a:rPr lang="fr-FR" sz="1400" dirty="0">
                <a:latin typeface="Arial" panose="020B0604020202020204" pitchFamily="34" charset="0"/>
                <a:cs typeface="Arial" panose="020B0604020202020204" pitchFamily="34" charset="0"/>
              </a:rPr>
              <a:t> &amp; </a:t>
            </a:r>
            <a:r>
              <a:rPr lang="fr-FR" sz="1400" dirty="0" err="1">
                <a:latin typeface="Arial" panose="020B0604020202020204" pitchFamily="34" charset="0"/>
                <a:cs typeface="Arial" panose="020B0604020202020204" pitchFamily="34" charset="0"/>
              </a:rPr>
              <a:t>electronics</a:t>
            </a:r>
            <a:r>
              <a:rPr lang="fr-FR" sz="1400" dirty="0">
                <a:latin typeface="Arial" panose="020B0604020202020204" pitchFamily="34" charset="0"/>
                <a:cs typeface="Arial" panose="020B0604020202020204" pitchFamily="34" charset="0"/>
              </a:rPr>
              <a:t>)</a:t>
            </a:r>
          </a:p>
        </p:txBody>
      </p:sp>
      <p:sp>
        <p:nvSpPr>
          <p:cNvPr id="22" name="ZoneTexte 30">
            <a:extLst>
              <a:ext uri="{FF2B5EF4-FFF2-40B4-BE49-F238E27FC236}">
                <a16:creationId xmlns:a16="http://schemas.microsoft.com/office/drawing/2014/main" id="{19873612-AB42-44DC-B4AD-E4A97FE87E2D}"/>
              </a:ext>
            </a:extLst>
          </p:cNvPr>
          <p:cNvSpPr txBox="1"/>
          <p:nvPr/>
        </p:nvSpPr>
        <p:spPr>
          <a:xfrm>
            <a:off x="461963" y="914152"/>
            <a:ext cx="4837594" cy="160043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dirty="0">
                <a:latin typeface="Arial" panose="020B0604020202020204" pitchFamily="34" charset="0"/>
                <a:cs typeface="Arial" panose="020B0604020202020204" pitchFamily="34" charset="0"/>
              </a:rPr>
              <a:t>Major components:</a:t>
            </a:r>
          </a:p>
          <a:p>
            <a:pPr marL="28575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PWO </a:t>
            </a:r>
            <a:r>
              <a:rPr lang="fr-FR" sz="1400" dirty="0" err="1">
                <a:latin typeface="Arial" panose="020B0604020202020204" pitchFamily="34" charset="0"/>
                <a:cs typeface="Arial" panose="020B0604020202020204" pitchFamily="34" charset="0"/>
              </a:rPr>
              <a:t>crystals</a:t>
            </a:r>
            <a:endParaRPr lang="fr-FR"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FR" sz="1400" dirty="0" err="1">
                <a:latin typeface="Arial" panose="020B0604020202020204" pitchFamily="34" charset="0"/>
                <a:cs typeface="Arial" panose="020B0604020202020204" pitchFamily="34" charset="0"/>
              </a:rPr>
              <a:t>External</a:t>
            </a:r>
            <a:r>
              <a:rPr lang="fr-FR" sz="1400" dirty="0">
                <a:latin typeface="Arial" panose="020B0604020202020204" pitchFamily="34" charset="0"/>
                <a:cs typeface="Arial" panose="020B0604020202020204" pitchFamily="34" charset="0"/>
              </a:rPr>
              <a:t> structure (</a:t>
            </a:r>
            <a:r>
              <a:rPr lang="fr-FR" sz="1400" dirty="0" err="1">
                <a:latin typeface="Arial" panose="020B0604020202020204" pitchFamily="34" charset="0"/>
                <a:cs typeface="Arial" panose="020B0604020202020204" pitchFamily="34" charset="0"/>
              </a:rPr>
              <a:t>Cooling</a:t>
            </a:r>
            <a:r>
              <a:rPr lang="fr-FR" sz="1400" dirty="0">
                <a:latin typeface="Arial" panose="020B0604020202020204" pitchFamily="34" charset="0"/>
                <a:cs typeface="Arial" panose="020B0604020202020204" pitchFamily="34" charset="0"/>
              </a:rPr>
              <a:t>, FSW </a:t>
            </a:r>
            <a:r>
              <a:rPr lang="fr-FR" sz="1400" dirty="0" err="1">
                <a:latin typeface="Arial" panose="020B0604020202020204" pitchFamily="34" charset="0"/>
                <a:cs typeface="Arial" panose="020B0604020202020204" pitchFamily="34" charset="0"/>
              </a:rPr>
              <a:t>coldplates</a:t>
            </a:r>
            <a:r>
              <a:rPr lang="fr-FR" sz="14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FR" sz="1400" dirty="0" err="1">
                <a:latin typeface="Arial" panose="020B0604020202020204" pitchFamily="34" charset="0"/>
                <a:cs typeface="Arial" panose="020B0604020202020204" pitchFamily="34" charset="0"/>
              </a:rPr>
              <a:t>Internal</a:t>
            </a:r>
            <a:r>
              <a:rPr lang="fr-FR" sz="1400" dirty="0">
                <a:latin typeface="Arial" panose="020B0604020202020204" pitchFamily="34" charset="0"/>
                <a:cs typeface="Arial" panose="020B0604020202020204" pitchFamily="34" charset="0"/>
              </a:rPr>
              <a:t> structure (</a:t>
            </a:r>
            <a:r>
              <a:rPr lang="fr-FR" sz="1400" dirty="0" err="1">
                <a:latin typeface="Arial" panose="020B0604020202020204" pitchFamily="34" charset="0"/>
                <a:cs typeface="Arial" panose="020B0604020202020204" pitchFamily="34" charset="0"/>
              </a:rPr>
              <a:t>Cooling</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copper</a:t>
            </a:r>
            <a:r>
              <a:rPr lang="fr-FR" sz="1400" dirty="0">
                <a:latin typeface="Arial" panose="020B0604020202020204" pitchFamily="34" charset="0"/>
                <a:cs typeface="Arial" panose="020B0604020202020204" pitchFamily="34" charset="0"/>
              </a:rPr>
              <a:t> tubes)</a:t>
            </a:r>
          </a:p>
          <a:p>
            <a:pPr marL="28575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Front </a:t>
            </a:r>
            <a:r>
              <a:rPr lang="fr-FR" sz="1400" dirty="0" err="1">
                <a:latin typeface="Arial" panose="020B0604020202020204" pitchFamily="34" charset="0"/>
                <a:cs typeface="Arial" panose="020B0604020202020204" pitchFamily="34" charset="0"/>
              </a:rPr>
              <a:t>copper</a:t>
            </a:r>
            <a:r>
              <a:rPr lang="fr-FR" sz="1400" dirty="0">
                <a:latin typeface="Arial" panose="020B0604020202020204" pitchFamily="34" charset="0"/>
                <a:cs typeface="Arial" panose="020B0604020202020204" pitchFamily="34" charset="0"/>
              </a:rPr>
              <a:t> plate (Passive </a:t>
            </a:r>
            <a:r>
              <a:rPr lang="fr-FR" sz="1400" dirty="0" err="1">
                <a:latin typeface="Arial" panose="020B0604020202020204" pitchFamily="34" charset="0"/>
                <a:cs typeface="Arial" panose="020B0604020202020204" pitchFamily="34" charset="0"/>
              </a:rPr>
              <a:t>cooling</a:t>
            </a:r>
            <a:r>
              <a:rPr lang="fr-FR" sz="14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FR" sz="1400" dirty="0">
                <a:latin typeface="Arial" panose="020B0604020202020204" pitchFamily="34" charset="0"/>
                <a:cs typeface="Arial" panose="020B0604020202020204" pitchFamily="34" charset="0"/>
              </a:rPr>
              <a:t>Electronics (</a:t>
            </a:r>
            <a:r>
              <a:rPr lang="fr-FR" sz="1400" dirty="0" err="1">
                <a:latin typeface="Arial" panose="020B0604020202020204" pitchFamily="34" charset="0"/>
                <a:cs typeface="Arial" panose="020B0604020202020204" pitchFamily="34" charset="0"/>
              </a:rPr>
              <a:t>SiPM</a:t>
            </a:r>
            <a:r>
              <a:rPr lang="fr-FR" sz="1400" dirty="0">
                <a:latin typeface="Arial" panose="020B0604020202020204" pitchFamily="34" charset="0"/>
                <a:cs typeface="Arial" panose="020B0604020202020204" pitchFamily="34" charset="0"/>
              </a:rPr>
              <a:t> + Front end)</a:t>
            </a:r>
          </a:p>
          <a:p>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643087"/>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1" ma:contentTypeDescription="Create a new document." ma:contentTypeScope="" ma:versionID="9712ab41627a533a3bfa1b03f1b83f33">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d38064be7588bf028e4b14846bf38c6b"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Comments" ma:index="18"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Comments xmlns="d767f846-2003-4795-b8a5-c12e60d56749" xsi:nil="true"/>
  </documentManagement>
</p:properties>
</file>

<file path=customXml/itemProps1.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2.xml><?xml version="1.0" encoding="utf-8"?>
<ds:datastoreItem xmlns:ds="http://schemas.openxmlformats.org/officeDocument/2006/customXml" ds:itemID="{892238CF-A64D-4ECD-9443-EBFB8B232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5637A3-DEB1-4C7D-9F81-D2184D65C3B4}">
  <ds:schemaRefs>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d767f846-2003-4795-b8a5-c12e60d56749"/>
    <ds:schemaRef ds:uri="http://schemas.openxmlformats.org/package/2006/metadata/core-properties"/>
    <ds:schemaRef ds:uri="3bfd71d5-c7ac-4dca-b865-a609d1eb407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36243</TotalTime>
  <Words>3613</Words>
  <Application>Microsoft Macintosh PowerPoint</Application>
  <PresentationFormat>Widescreen</PresentationFormat>
  <Paragraphs>663</Paragraphs>
  <Slides>53</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Calibri</vt:lpstr>
      <vt:lpstr>Wingdings</vt:lpstr>
      <vt:lpstr>Aptos Display</vt:lpstr>
      <vt:lpstr>Aptos</vt:lpstr>
      <vt:lpstr>ＭＳ Ｐゴシック</vt:lpstr>
      <vt:lpstr>Times New Roman</vt:lpstr>
      <vt:lpstr>Arial</vt:lpstr>
      <vt:lpstr>Verdana</vt:lpstr>
      <vt:lpstr>Corbel</vt:lpstr>
      <vt:lpstr>Aptos Narrow</vt:lpstr>
      <vt:lpstr>DejaVu Sans</vt:lpstr>
      <vt:lpstr>Cambria Math</vt:lpstr>
      <vt:lpstr>BNL</vt:lpstr>
      <vt:lpstr>Global Support Structure (GST) and interfaces</vt:lpstr>
      <vt:lpstr>Charge Questions Addressed</vt:lpstr>
      <vt:lpstr>Outline</vt:lpstr>
      <vt:lpstr>Introduction to Support Structure</vt:lpstr>
      <vt:lpstr>Inner Detector Support Hierarchy Y-Z View - Oct 2025</vt:lpstr>
      <vt:lpstr>Inner Detector Support Hierarchy X-Y View - Oct 2025</vt:lpstr>
      <vt:lpstr>PowerPoint Presentation</vt:lpstr>
      <vt:lpstr>pfRICH Design</vt:lpstr>
      <vt:lpstr>EEEMCAL Detector Design</vt:lpstr>
      <vt:lpstr>hpDIRC Detector Design</vt:lpstr>
      <vt:lpstr>Outer MPGD (μRWELL-BOT) and Inner MPGD aka CyMBaL</vt:lpstr>
      <vt:lpstr>MPGD discs (μRWELL-ECT)</vt:lpstr>
      <vt:lpstr>TOF Sub-Systems</vt:lpstr>
      <vt:lpstr>Barrel TOF &amp; inner MPGD supports</vt:lpstr>
      <vt:lpstr>PowerPoint Presentation</vt:lpstr>
      <vt:lpstr>PowerPoint Presentation</vt:lpstr>
      <vt:lpstr>PowerPoint Presentation</vt:lpstr>
      <vt:lpstr>GST – internal rip structure</vt:lpstr>
      <vt:lpstr>GST tolerances/constraints and mount points</vt:lpstr>
      <vt:lpstr>Periphery interface mapping</vt:lpstr>
      <vt:lpstr>Periphery interface mapping</vt:lpstr>
      <vt:lpstr>Detailed drawings on GST adjustment &amp; support</vt:lpstr>
      <vt:lpstr>Support of the Global Support Tube</vt:lpstr>
      <vt:lpstr>HPDIRC and oMPGD support by GST</vt:lpstr>
      <vt:lpstr>FEA: Loads of detector systems supported by GST</vt:lpstr>
      <vt:lpstr>Finite element analysis of GST</vt:lpstr>
      <vt:lpstr>GST envelope and constraints</vt:lpstr>
      <vt:lpstr>PowerPoint Presentation</vt:lpstr>
      <vt:lpstr>ePIC Detector Support Hierarchy Y-Z View</vt:lpstr>
      <vt:lpstr>Assembly sequence</vt:lpstr>
      <vt:lpstr>Assembly sequence</vt:lpstr>
      <vt:lpstr>2nd sub-assembly for Beampipe + SVT</vt:lpstr>
      <vt:lpstr>QA/QC and installation metrology</vt:lpstr>
      <vt:lpstr>QA/QC procedures informed by CMS experience</vt:lpstr>
      <vt:lpstr>ES&amp;H</vt:lpstr>
      <vt:lpstr>Next steps</vt:lpstr>
      <vt:lpstr>Summary</vt:lpstr>
      <vt:lpstr>PowerPoint Presentation</vt:lpstr>
      <vt:lpstr>GST Bracket Spherical Joint</vt:lpstr>
      <vt:lpstr>BTST Banana</vt:lpstr>
      <vt:lpstr>Bracket Spherical Connection</vt:lpstr>
      <vt:lpstr>PowerPoint Presentation</vt:lpstr>
      <vt:lpstr>Envelope Overview / CAD</vt:lpstr>
      <vt:lpstr>GST – additional drawings</vt:lpstr>
      <vt:lpstr>Beampipe support</vt:lpstr>
      <vt:lpstr>PowerPoint Presentation</vt:lpstr>
      <vt:lpstr>PowerPoint Presentation</vt:lpstr>
      <vt:lpstr>Scope Definition</vt:lpstr>
      <vt:lpstr>Support of the barrel TOF staves: 12 trays</vt:lpstr>
      <vt:lpstr>TOF – Design considerations</vt:lpstr>
      <vt:lpstr>GST CAD Drawings</vt:lpstr>
      <vt:lpstr>Closest clearance is 10mm</vt:lpstr>
      <vt:lpstr>Detector Integration Layout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Jung, Andreas</cp:lastModifiedBy>
  <cp:revision>203</cp:revision>
  <cp:lastPrinted>2025-12-09T14:23:19Z</cp:lastPrinted>
  <dcterms:created xsi:type="dcterms:W3CDTF">2023-09-12T20:43:32Z</dcterms:created>
  <dcterms:modified xsi:type="dcterms:W3CDTF">2025-12-10T17:50:43Z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0x0101005198D2554909C94BB45400E87C135FCB</vt:lpwstr>
  </property>
  <property fmtid="{D5CDD505-2E9C-101B-9397-08002B2CF9AE}" pid="3" name="MediaServiceImageTags">
    <vt:lpwstr/>
  </property>
</Properties>
</file>