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911" r:id="rId2"/>
    <p:sldId id="913" r:id="rId3"/>
    <p:sldId id="914" r:id="rId4"/>
    <p:sldId id="915" r:id="rId5"/>
    <p:sldId id="289" r:id="rId6"/>
    <p:sldId id="916" r:id="rId7"/>
    <p:sldId id="291" r:id="rId8"/>
    <p:sldId id="1088" r:id="rId9"/>
    <p:sldId id="1089" r:id="rId10"/>
    <p:sldId id="1090" r:id="rId11"/>
    <p:sldId id="1091" r:id="rId12"/>
    <p:sldId id="110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6"/>
    <p:restoredTop sz="95707"/>
  </p:normalViewPr>
  <p:slideViewPr>
    <p:cSldViewPr snapToGrid="0" snapToObjects="1">
      <p:cViewPr varScale="1">
        <p:scale>
          <a:sx n="125" d="100"/>
          <a:sy n="125" d="100"/>
        </p:scale>
        <p:origin x="2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urdue0-my.sharepoint.com/personal/skarmar_purdue_edu/Documents/PhD%20Work/CMS_Project_Files/CMS_Yuvraj/K%20Valu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Thermal</a:t>
            </a:r>
            <a:r>
              <a:rPr lang="en-US" baseline="0"/>
              <a:t> Conductivity vs Temperature for CF </a:t>
            </a:r>
            <a:r>
              <a:rPr lang="en-US" baseline="0" err="1"/>
              <a:t>facesheet</a:t>
            </a:r>
            <a:r>
              <a:rPr lang="en-US" baseline="0"/>
              <a:t> </a:t>
            </a:r>
            <a:r>
              <a:rPr lang="en-US" baseline="0" err="1"/>
              <a:t>K_zz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'[K Values.xlsx]Sheet1'!$B$1</c:f>
              <c:strCache>
                <c:ptCount val="1"/>
                <c:pt idx="0">
                  <c:v>Thermal  Conductivity (W/mK)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'[K Values.xlsx]Sheet1'!$A$2:$A$132</c:f>
              <c:numCache>
                <c:formatCode>General</c:formatCode>
                <c:ptCount val="131"/>
                <c:pt idx="0">
                  <c:v>-80</c:v>
                </c:pt>
                <c:pt idx="1">
                  <c:v>-79</c:v>
                </c:pt>
                <c:pt idx="2">
                  <c:v>-78</c:v>
                </c:pt>
                <c:pt idx="3">
                  <c:v>-77</c:v>
                </c:pt>
                <c:pt idx="4">
                  <c:v>-76</c:v>
                </c:pt>
                <c:pt idx="5">
                  <c:v>-75</c:v>
                </c:pt>
                <c:pt idx="6">
                  <c:v>-74</c:v>
                </c:pt>
                <c:pt idx="7">
                  <c:v>-73</c:v>
                </c:pt>
                <c:pt idx="8">
                  <c:v>-72</c:v>
                </c:pt>
                <c:pt idx="9">
                  <c:v>-71</c:v>
                </c:pt>
                <c:pt idx="10">
                  <c:v>-70</c:v>
                </c:pt>
                <c:pt idx="11">
                  <c:v>-69</c:v>
                </c:pt>
                <c:pt idx="12">
                  <c:v>-68</c:v>
                </c:pt>
                <c:pt idx="13">
                  <c:v>-67</c:v>
                </c:pt>
                <c:pt idx="14">
                  <c:v>-66</c:v>
                </c:pt>
                <c:pt idx="15">
                  <c:v>-65</c:v>
                </c:pt>
                <c:pt idx="16">
                  <c:v>-64</c:v>
                </c:pt>
                <c:pt idx="17">
                  <c:v>-63</c:v>
                </c:pt>
                <c:pt idx="18">
                  <c:v>-62</c:v>
                </c:pt>
                <c:pt idx="19">
                  <c:v>-61</c:v>
                </c:pt>
                <c:pt idx="20">
                  <c:v>-60</c:v>
                </c:pt>
                <c:pt idx="21">
                  <c:v>-59</c:v>
                </c:pt>
                <c:pt idx="22">
                  <c:v>-58</c:v>
                </c:pt>
                <c:pt idx="23">
                  <c:v>-57</c:v>
                </c:pt>
                <c:pt idx="24">
                  <c:v>-56</c:v>
                </c:pt>
                <c:pt idx="25">
                  <c:v>-55</c:v>
                </c:pt>
                <c:pt idx="26">
                  <c:v>-54</c:v>
                </c:pt>
                <c:pt idx="27">
                  <c:v>-53</c:v>
                </c:pt>
                <c:pt idx="28">
                  <c:v>-52</c:v>
                </c:pt>
                <c:pt idx="29">
                  <c:v>-51</c:v>
                </c:pt>
                <c:pt idx="30">
                  <c:v>-50</c:v>
                </c:pt>
                <c:pt idx="31">
                  <c:v>-49</c:v>
                </c:pt>
                <c:pt idx="32">
                  <c:v>-48</c:v>
                </c:pt>
                <c:pt idx="33">
                  <c:v>-47</c:v>
                </c:pt>
                <c:pt idx="34">
                  <c:v>-46</c:v>
                </c:pt>
                <c:pt idx="35">
                  <c:v>-45</c:v>
                </c:pt>
                <c:pt idx="36">
                  <c:v>-44</c:v>
                </c:pt>
                <c:pt idx="37">
                  <c:v>-43</c:v>
                </c:pt>
                <c:pt idx="38">
                  <c:v>-42</c:v>
                </c:pt>
                <c:pt idx="39">
                  <c:v>-41</c:v>
                </c:pt>
                <c:pt idx="40">
                  <c:v>-40</c:v>
                </c:pt>
                <c:pt idx="41">
                  <c:v>-39</c:v>
                </c:pt>
                <c:pt idx="42">
                  <c:v>-38</c:v>
                </c:pt>
                <c:pt idx="43">
                  <c:v>-37</c:v>
                </c:pt>
                <c:pt idx="44">
                  <c:v>-36</c:v>
                </c:pt>
                <c:pt idx="45">
                  <c:v>-35</c:v>
                </c:pt>
                <c:pt idx="46">
                  <c:v>-34</c:v>
                </c:pt>
                <c:pt idx="47">
                  <c:v>-33</c:v>
                </c:pt>
                <c:pt idx="48">
                  <c:v>-32</c:v>
                </c:pt>
                <c:pt idx="49">
                  <c:v>-31</c:v>
                </c:pt>
                <c:pt idx="50">
                  <c:v>-30</c:v>
                </c:pt>
                <c:pt idx="51">
                  <c:v>-29</c:v>
                </c:pt>
                <c:pt idx="52">
                  <c:v>-28</c:v>
                </c:pt>
                <c:pt idx="53">
                  <c:v>-27</c:v>
                </c:pt>
                <c:pt idx="54">
                  <c:v>-26</c:v>
                </c:pt>
                <c:pt idx="55">
                  <c:v>-25</c:v>
                </c:pt>
                <c:pt idx="56">
                  <c:v>-24</c:v>
                </c:pt>
                <c:pt idx="57">
                  <c:v>-23</c:v>
                </c:pt>
                <c:pt idx="58">
                  <c:v>-22</c:v>
                </c:pt>
                <c:pt idx="59">
                  <c:v>-21</c:v>
                </c:pt>
                <c:pt idx="60">
                  <c:v>-20</c:v>
                </c:pt>
                <c:pt idx="61">
                  <c:v>-19</c:v>
                </c:pt>
                <c:pt idx="62">
                  <c:v>-18</c:v>
                </c:pt>
                <c:pt idx="63">
                  <c:v>-17</c:v>
                </c:pt>
                <c:pt idx="64">
                  <c:v>-16</c:v>
                </c:pt>
                <c:pt idx="65">
                  <c:v>-15</c:v>
                </c:pt>
                <c:pt idx="66">
                  <c:v>-14</c:v>
                </c:pt>
                <c:pt idx="67">
                  <c:v>-13</c:v>
                </c:pt>
                <c:pt idx="68">
                  <c:v>-12</c:v>
                </c:pt>
                <c:pt idx="69">
                  <c:v>-11</c:v>
                </c:pt>
                <c:pt idx="70">
                  <c:v>-10</c:v>
                </c:pt>
                <c:pt idx="71">
                  <c:v>-9</c:v>
                </c:pt>
                <c:pt idx="72">
                  <c:v>-8</c:v>
                </c:pt>
                <c:pt idx="73">
                  <c:v>-7</c:v>
                </c:pt>
                <c:pt idx="74">
                  <c:v>-6</c:v>
                </c:pt>
                <c:pt idx="75">
                  <c:v>-5</c:v>
                </c:pt>
                <c:pt idx="76">
                  <c:v>-4</c:v>
                </c:pt>
                <c:pt idx="77">
                  <c:v>-3</c:v>
                </c:pt>
                <c:pt idx="78">
                  <c:v>-2</c:v>
                </c:pt>
                <c:pt idx="79">
                  <c:v>-1</c:v>
                </c:pt>
                <c:pt idx="80">
                  <c:v>0</c:v>
                </c:pt>
                <c:pt idx="81">
                  <c:v>1</c:v>
                </c:pt>
                <c:pt idx="82">
                  <c:v>2</c:v>
                </c:pt>
                <c:pt idx="83">
                  <c:v>3</c:v>
                </c:pt>
                <c:pt idx="84">
                  <c:v>4</c:v>
                </c:pt>
                <c:pt idx="85">
                  <c:v>5</c:v>
                </c:pt>
                <c:pt idx="86">
                  <c:v>6</c:v>
                </c:pt>
                <c:pt idx="87">
                  <c:v>7</c:v>
                </c:pt>
                <c:pt idx="88">
                  <c:v>8</c:v>
                </c:pt>
                <c:pt idx="89">
                  <c:v>9</c:v>
                </c:pt>
                <c:pt idx="90">
                  <c:v>10</c:v>
                </c:pt>
                <c:pt idx="91">
                  <c:v>11</c:v>
                </c:pt>
                <c:pt idx="92">
                  <c:v>12</c:v>
                </c:pt>
                <c:pt idx="93">
                  <c:v>13</c:v>
                </c:pt>
                <c:pt idx="94">
                  <c:v>14</c:v>
                </c:pt>
                <c:pt idx="95">
                  <c:v>15</c:v>
                </c:pt>
                <c:pt idx="96">
                  <c:v>16</c:v>
                </c:pt>
                <c:pt idx="97">
                  <c:v>17</c:v>
                </c:pt>
                <c:pt idx="98">
                  <c:v>18</c:v>
                </c:pt>
                <c:pt idx="99">
                  <c:v>19</c:v>
                </c:pt>
                <c:pt idx="100">
                  <c:v>20</c:v>
                </c:pt>
                <c:pt idx="101">
                  <c:v>21</c:v>
                </c:pt>
                <c:pt idx="102">
                  <c:v>22</c:v>
                </c:pt>
                <c:pt idx="103">
                  <c:v>23</c:v>
                </c:pt>
                <c:pt idx="104">
                  <c:v>24</c:v>
                </c:pt>
                <c:pt idx="105">
                  <c:v>25</c:v>
                </c:pt>
                <c:pt idx="106">
                  <c:v>26</c:v>
                </c:pt>
                <c:pt idx="107">
                  <c:v>27</c:v>
                </c:pt>
                <c:pt idx="108">
                  <c:v>28</c:v>
                </c:pt>
                <c:pt idx="109">
                  <c:v>29</c:v>
                </c:pt>
                <c:pt idx="110">
                  <c:v>30</c:v>
                </c:pt>
                <c:pt idx="111">
                  <c:v>31</c:v>
                </c:pt>
                <c:pt idx="112">
                  <c:v>32</c:v>
                </c:pt>
                <c:pt idx="113">
                  <c:v>33</c:v>
                </c:pt>
                <c:pt idx="114">
                  <c:v>34</c:v>
                </c:pt>
                <c:pt idx="115">
                  <c:v>35</c:v>
                </c:pt>
                <c:pt idx="116">
                  <c:v>36</c:v>
                </c:pt>
                <c:pt idx="117">
                  <c:v>37</c:v>
                </c:pt>
                <c:pt idx="118">
                  <c:v>38</c:v>
                </c:pt>
                <c:pt idx="119">
                  <c:v>39</c:v>
                </c:pt>
                <c:pt idx="120">
                  <c:v>40</c:v>
                </c:pt>
                <c:pt idx="121">
                  <c:v>41</c:v>
                </c:pt>
                <c:pt idx="122">
                  <c:v>42</c:v>
                </c:pt>
                <c:pt idx="123">
                  <c:v>43</c:v>
                </c:pt>
                <c:pt idx="124">
                  <c:v>44</c:v>
                </c:pt>
                <c:pt idx="125">
                  <c:v>45</c:v>
                </c:pt>
                <c:pt idx="126">
                  <c:v>46</c:v>
                </c:pt>
                <c:pt idx="127">
                  <c:v>47</c:v>
                </c:pt>
                <c:pt idx="128">
                  <c:v>48</c:v>
                </c:pt>
                <c:pt idx="129">
                  <c:v>49</c:v>
                </c:pt>
                <c:pt idx="130">
                  <c:v>50</c:v>
                </c:pt>
              </c:numCache>
            </c:numRef>
          </c:xVal>
          <c:yVal>
            <c:numRef>
              <c:f>'[K Values.xlsx]Sheet1'!$B$2:$B$132</c:f>
              <c:numCache>
                <c:formatCode>General</c:formatCode>
                <c:ptCount val="131"/>
                <c:pt idx="0">
                  <c:v>0.69170040985372339</c:v>
                </c:pt>
                <c:pt idx="1">
                  <c:v>0.69623980780841155</c:v>
                </c:pt>
                <c:pt idx="2">
                  <c:v>0.70092860408717639</c:v>
                </c:pt>
                <c:pt idx="3">
                  <c:v>0.70576535197530366</c:v>
                </c:pt>
                <c:pt idx="4">
                  <c:v>0.71074860475807866</c:v>
                </c:pt>
                <c:pt idx="5">
                  <c:v>0.71587691572078715</c:v>
                </c:pt>
                <c:pt idx="6">
                  <c:v>0.72114883814871444</c:v>
                </c:pt>
                <c:pt idx="7">
                  <c:v>0.72656292532714617</c:v>
                </c:pt>
                <c:pt idx="8">
                  <c:v>0.73211773054136786</c:v>
                </c:pt>
                <c:pt idx="9">
                  <c:v>0.73781180707666505</c:v>
                </c:pt>
                <c:pt idx="10">
                  <c:v>0.74364370821832326</c:v>
                </c:pt>
                <c:pt idx="11">
                  <c:v>0.74961198725162803</c:v>
                </c:pt>
                <c:pt idx="12">
                  <c:v>0.755715197461865</c:v>
                </c:pt>
                <c:pt idx="13">
                  <c:v>0.76195189213431935</c:v>
                </c:pt>
                <c:pt idx="14">
                  <c:v>0.76832062455427685</c:v>
                </c:pt>
                <c:pt idx="15">
                  <c:v>0.77481994800702314</c:v>
                </c:pt>
                <c:pt idx="16">
                  <c:v>0.78144841577784363</c:v>
                </c:pt>
                <c:pt idx="17">
                  <c:v>0.78820458115202374</c:v>
                </c:pt>
                <c:pt idx="18">
                  <c:v>0.79508699741484923</c:v>
                </c:pt>
                <c:pt idx="19">
                  <c:v>0.8020942178516054</c:v>
                </c:pt>
                <c:pt idx="20">
                  <c:v>0.80922479574757777</c:v>
                </c:pt>
                <c:pt idx="21">
                  <c:v>0.81647728438805212</c:v>
                </c:pt>
                <c:pt idx="22">
                  <c:v>0.82385023705831384</c:v>
                </c:pt>
                <c:pt idx="23">
                  <c:v>0.83134220704364836</c:v>
                </c:pt>
                <c:pt idx="24">
                  <c:v>0.83895174762934133</c:v>
                </c:pt>
                <c:pt idx="25">
                  <c:v>0.84667741210067826</c:v>
                </c:pt>
                <c:pt idx="26">
                  <c:v>0.85451775374294459</c:v>
                </c:pt>
                <c:pt idx="27">
                  <c:v>0.86247132584142605</c:v>
                </c:pt>
                <c:pt idx="28">
                  <c:v>0.87053668168140796</c:v>
                </c:pt>
                <c:pt idx="29">
                  <c:v>0.87871237454817597</c:v>
                </c:pt>
                <c:pt idx="30">
                  <c:v>0.88699695772701559</c:v>
                </c:pt>
                <c:pt idx="31">
                  <c:v>0.89538898450321236</c:v>
                </c:pt>
                <c:pt idx="32">
                  <c:v>0.9038870081620517</c:v>
                </c:pt>
                <c:pt idx="33">
                  <c:v>0.91248958198881913</c:v>
                </c:pt>
                <c:pt idx="34">
                  <c:v>0.92119525926880041</c:v>
                </c:pt>
                <c:pt idx="35">
                  <c:v>0.93000259328728085</c:v>
                </c:pt>
                <c:pt idx="36">
                  <c:v>0.93891013732954609</c:v>
                </c:pt>
                <c:pt idx="37">
                  <c:v>0.94791644468088154</c:v>
                </c:pt>
                <c:pt idx="38">
                  <c:v>0.95702006862657285</c:v>
                </c:pt>
                <c:pt idx="39">
                  <c:v>0.96621956245190554</c:v>
                </c:pt>
                <c:pt idx="40">
                  <c:v>0.97551347944216504</c:v>
                </c:pt>
                <c:pt idx="41">
                  <c:v>0.98490037288263699</c:v>
                </c:pt>
                <c:pt idx="42">
                  <c:v>0.9943787960586068</c:v>
                </c:pt>
                <c:pt idx="43">
                  <c:v>1.0039473022553602</c:v>
                </c:pt>
                <c:pt idx="44">
                  <c:v>1.0136044447581825</c:v>
                </c:pt>
                <c:pt idx="45">
                  <c:v>1.0233487768523593</c:v>
                </c:pt>
                <c:pt idx="46">
                  <c:v>1.0331788518231764</c:v>
                </c:pt>
                <c:pt idx="47">
                  <c:v>1.0430932229559187</c:v>
                </c:pt>
                <c:pt idx="48">
                  <c:v>1.0530904435358721</c:v>
                </c:pt>
                <c:pt idx="49">
                  <c:v>1.0631690668483225</c:v>
                </c:pt>
                <c:pt idx="50">
                  <c:v>1.0733276461785546</c:v>
                </c:pt>
                <c:pt idx="51">
                  <c:v>1.0835647348118549</c:v>
                </c:pt>
                <c:pt idx="52">
                  <c:v>1.093878886033508</c:v>
                </c:pt>
                <c:pt idx="53">
                  <c:v>1.1042686531288</c:v>
                </c:pt>
                <c:pt idx="54">
                  <c:v>1.1147325893830162</c:v>
                </c:pt>
                <c:pt idx="55">
                  <c:v>1.1252692480814424</c:v>
                </c:pt>
                <c:pt idx="56">
                  <c:v>1.1358771825093639</c:v>
                </c:pt>
                <c:pt idx="57">
                  <c:v>1.1465549459520661</c:v>
                </c:pt>
                <c:pt idx="58">
                  <c:v>1.1573010916948345</c:v>
                </c:pt>
                <c:pt idx="59">
                  <c:v>1.1681141730229552</c:v>
                </c:pt>
                <c:pt idx="60">
                  <c:v>1.1789927432217131</c:v>
                </c:pt>
                <c:pt idx="61">
                  <c:v>1.1899353555763941</c:v>
                </c:pt>
                <c:pt idx="62">
                  <c:v>1.2009405633722836</c:v>
                </c:pt>
                <c:pt idx="63">
                  <c:v>1.212006919894667</c:v>
                </c:pt>
                <c:pt idx="64">
                  <c:v>1.2231329784288301</c:v>
                </c:pt>
                <c:pt idx="65">
                  <c:v>1.2343172922600583</c:v>
                </c:pt>
                <c:pt idx="66">
                  <c:v>1.2455584146736371</c:v>
                </c:pt>
                <c:pt idx="67">
                  <c:v>1.256854898954852</c:v>
                </c:pt>
                <c:pt idx="68">
                  <c:v>1.2682052983889884</c:v>
                </c:pt>
                <c:pt idx="69">
                  <c:v>1.2796081662613323</c:v>
                </c:pt>
                <c:pt idx="70">
                  <c:v>1.2910620558571688</c:v>
                </c:pt>
                <c:pt idx="71">
                  <c:v>1.3025655204617834</c:v>
                </c:pt>
                <c:pt idx="72">
                  <c:v>1.3141171133604621</c:v>
                </c:pt>
                <c:pt idx="73">
                  <c:v>1.32571538783849</c:v>
                </c:pt>
                <c:pt idx="74">
                  <c:v>1.3373588971811525</c:v>
                </c:pt>
                <c:pt idx="75">
                  <c:v>1.3490461946737358</c:v>
                </c:pt>
                <c:pt idx="76">
                  <c:v>1.3607758336015245</c:v>
                </c:pt>
                <c:pt idx="77">
                  <c:v>1.3725463672498051</c:v>
                </c:pt>
                <c:pt idx="78">
                  <c:v>1.3843563489038624</c:v>
                </c:pt>
                <c:pt idx="79">
                  <c:v>1.3962043318489823</c:v>
                </c:pt>
                <c:pt idx="80">
                  <c:v>1.4080888693704501</c:v>
                </c:pt>
                <c:pt idx="81">
                  <c:v>1.4200085147535515</c:v>
                </c:pt>
                <c:pt idx="82">
                  <c:v>1.4319618212835719</c:v>
                </c:pt>
                <c:pt idx="83">
                  <c:v>1.4439473422457969</c:v>
                </c:pt>
                <c:pt idx="84">
                  <c:v>1.4559636309255122</c:v>
                </c:pt>
                <c:pt idx="85">
                  <c:v>1.468009240608003</c:v>
                </c:pt>
                <c:pt idx="86">
                  <c:v>1.4800827245785551</c:v>
                </c:pt>
                <c:pt idx="87">
                  <c:v>1.4921826361224537</c:v>
                </c:pt>
                <c:pt idx="88">
                  <c:v>1.5043075285249847</c:v>
                </c:pt>
                <c:pt idx="89">
                  <c:v>1.5164559550714336</c:v>
                </c:pt>
                <c:pt idx="90">
                  <c:v>1.5286264690470857</c:v>
                </c:pt>
                <c:pt idx="91">
                  <c:v>1.5408176237372264</c:v>
                </c:pt>
                <c:pt idx="92">
                  <c:v>1.5530279724271416</c:v>
                </c:pt>
                <c:pt idx="93">
                  <c:v>1.5652560684021168</c:v>
                </c:pt>
                <c:pt idx="94">
                  <c:v>1.5775004649474373</c:v>
                </c:pt>
                <c:pt idx="95">
                  <c:v>1.5897597153483889</c:v>
                </c:pt>
                <c:pt idx="96">
                  <c:v>1.6020323728902568</c:v>
                </c:pt>
                <c:pt idx="97">
                  <c:v>1.6143169908583268</c:v>
                </c:pt>
                <c:pt idx="98">
                  <c:v>1.6266121225378842</c:v>
                </c:pt>
                <c:pt idx="99">
                  <c:v>1.6389163212142148</c:v>
                </c:pt>
                <c:pt idx="100">
                  <c:v>1.6512281401726039</c:v>
                </c:pt>
                <c:pt idx="101">
                  <c:v>1.663546132698337</c:v>
                </c:pt>
                <c:pt idx="102">
                  <c:v>1.6758688520766998</c:v>
                </c:pt>
                <c:pt idx="103">
                  <c:v>1.6881948515929779</c:v>
                </c:pt>
                <c:pt idx="104">
                  <c:v>1.7005226845324566</c:v>
                </c:pt>
                <c:pt idx="105">
                  <c:v>1.7128509041804216</c:v>
                </c:pt>
                <c:pt idx="106">
                  <c:v>1.7251780638221583</c:v>
                </c:pt>
                <c:pt idx="107">
                  <c:v>1.7375027167429522</c:v>
                </c:pt>
                <c:pt idx="108">
                  <c:v>1.749823416228089</c:v>
                </c:pt>
                <c:pt idx="109">
                  <c:v>1.7621387155628543</c:v>
                </c:pt>
                <c:pt idx="110">
                  <c:v>1.7744471680325331</c:v>
                </c:pt>
                <c:pt idx="111">
                  <c:v>1.7867473269224117</c:v>
                </c:pt>
                <c:pt idx="112">
                  <c:v>1.7990377455177748</c:v>
                </c:pt>
                <c:pt idx="113">
                  <c:v>1.8113169771039088</c:v>
                </c:pt>
                <c:pt idx="114">
                  <c:v>1.8235835749660985</c:v>
                </c:pt>
                <c:pt idx="115">
                  <c:v>1.8358360923896297</c:v>
                </c:pt>
                <c:pt idx="116">
                  <c:v>1.8480730826597882</c:v>
                </c:pt>
                <c:pt idx="117">
                  <c:v>1.8602930990618589</c:v>
                </c:pt>
                <c:pt idx="118">
                  <c:v>1.8724946948811279</c:v>
                </c:pt>
                <c:pt idx="119">
                  <c:v>1.8846764234028806</c:v>
                </c:pt>
                <c:pt idx="120">
                  <c:v>1.8968368379124023</c:v>
                </c:pt>
                <c:pt idx="121">
                  <c:v>1.9089744916949787</c:v>
                </c:pt>
                <c:pt idx="122">
                  <c:v>1.9210879380358954</c:v>
                </c:pt>
                <c:pt idx="123">
                  <c:v>1.9331757302204378</c:v>
                </c:pt>
                <c:pt idx="124">
                  <c:v>1.9452364215338913</c:v>
                </c:pt>
                <c:pt idx="125">
                  <c:v>1.957268565261542</c:v>
                </c:pt>
                <c:pt idx="126">
                  <c:v>1.9692707146886748</c:v>
                </c:pt>
                <c:pt idx="127">
                  <c:v>1.9812414231005753</c:v>
                </c:pt>
                <c:pt idx="128">
                  <c:v>1.9931792437825293</c:v>
                </c:pt>
                <c:pt idx="129">
                  <c:v>2.0050827300198222</c:v>
                </c:pt>
                <c:pt idx="130">
                  <c:v>2.0169504350977396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F3F-49CD-BB15-1AC3BD8C0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4659648"/>
        <c:axId val="843789440"/>
      </c:scatterChart>
      <c:valAx>
        <c:axId val="564659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</a:t>
                </a:r>
                <a:r>
                  <a:rPr lang="en-US" baseline="0"/>
                  <a:t> (C)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3789440"/>
        <c:crosses val="autoZero"/>
        <c:crossBetween val="midCat"/>
      </c:valAx>
      <c:valAx>
        <c:axId val="843789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Thermal</a:t>
                </a:r>
                <a:r>
                  <a:rPr lang="en-US" baseline="0"/>
                  <a:t> Conductivity(W/mC)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4659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485DA-3601-AF46-941F-8078FBEC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E4EC91-6AFE-A046-8A92-F940726473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23B296-7452-4845-AD82-6C8CD551C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BD79-8D28-C74E-BBBD-E11C5C6EBE6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0A380-5F91-5F48-9E8D-E2F5229B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BDB4E-B03B-C340-B7A9-CB9BCA65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279D-F231-854E-9F43-B263AD0D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1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6BC37-B3C7-0B46-8549-28016A87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4364B0-1478-3946-B17C-7E1DC4470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4E22D-637E-2B48-8CE7-4360FD8A2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BD79-8D28-C74E-BBBD-E11C5C6EBE6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CE82E-7848-5948-9B9B-965832FF8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26844-012B-D14B-9967-BFFFC768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279D-F231-854E-9F43-B263AD0D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68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C0DB5-21AE-7140-947C-45995FA425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286A5-495E-434E-BACD-4CD5034572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85C47-08FA-5245-9264-82C0F769C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BD79-8D28-C74E-BBBD-E11C5C6EBE6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53549-7E09-664A-B05E-4242C69D6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6F5F3-A5F3-0346-9E9B-816C5847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279D-F231-854E-9F43-B263AD0D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14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0179"/>
            <a:ext cx="5181600" cy="54182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indent="-2301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16">
            <a:extLst>
              <a:ext uri="{FF2B5EF4-FFF2-40B4-BE49-F238E27FC236}">
                <a16:creationId xmlns:a16="http://schemas.microsoft.com/office/drawing/2014/main" id="{EB3CA301-B15F-4483-A740-7D8A58B21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C0FEE4-ED1A-4DA8-B83F-76B715BA0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3517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BF10D7A-B08C-D044-B03E-FB414BACB4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942975"/>
            <a:ext cx="10515600" cy="5074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685783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2971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160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349" marR="0" indent="-228594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Pct val="80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tabLst/>
              <a:defRPr lang="en-US" dirty="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6">
            <a:extLst>
              <a:ext uri="{FF2B5EF4-FFF2-40B4-BE49-F238E27FC236}">
                <a16:creationId xmlns:a16="http://schemas.microsoft.com/office/drawing/2014/main" id="{CE7D6E0F-64EB-465A-9306-D74A98076E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04121" y="646875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FEAC52E-AE7D-49A7-BFEA-A2B957F44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A279E96-F297-464C-BC29-76C5D2A00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1147" y="120317"/>
            <a:ext cx="7964906" cy="48126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2406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53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-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40080"/>
            <a:ext cx="10515600" cy="570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800" b="0" i="0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1"/>
            <a:ext cx="10515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2pPr>
            <a:lvl3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3pPr>
            <a:lvl4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4pPr>
            <a:lvl5pPr>
              <a:spcBef>
                <a:spcPts val="600"/>
              </a:spcBef>
              <a:spcAft>
                <a:spcPts val="600"/>
              </a:spcAft>
              <a:defRPr lang="en-US" b="0" i="0" dirty="0"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>
                <a16:creationId xmlns:a16="http://schemas.microsoft.com/office/drawing/2014/main" id="{BA980826-6232-3241-87C7-CCB5C8C677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28600" y="6466855"/>
            <a:ext cx="965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fld id="{55ABBA6F-C10C-4703-A1F6-51198957300E}" type="datetimeFigureOut">
              <a:rPr lang="en-US" smtClean="0"/>
              <a:t>1/14/26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08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936">
          <p15:clr>
            <a:srgbClr val="FBAE40"/>
          </p15:clr>
        </p15:guide>
        <p15:guide id="5" pos="3840">
          <p15:clr>
            <a:srgbClr val="FBAE40"/>
          </p15:clr>
        </p15:guide>
        <p15:guide id="6" orient="horz" pos="2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1C599-61A2-9246-B6A2-2C0B132F5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436C1-7200-4743-81B5-2898463D5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90FE4-96F3-734D-8185-B77410461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BD79-8D28-C74E-BBBD-E11C5C6EBE6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CA9B45-F764-084D-BF74-3B2E8C243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6CF58-8490-6245-ADDC-4D181992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279D-F231-854E-9F43-B263AD0D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7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20CD0-7D40-3743-9657-C94672997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938E1-F3D1-9343-BAB2-8917F0487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D1039-0F61-5345-B3EA-04D4F974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BD79-8D28-C74E-BBBD-E11C5C6EBE6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0AFDB-74EB-5D49-BFBD-ED532671C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270E2-520D-B743-B564-4B9C331D3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279D-F231-854E-9F43-B263AD0D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26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58D4-7F49-9B40-BB6F-BF6C3E370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57797E-4E6A-D549-955B-578A7ADE1F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6AF00C-8C44-D840-8875-2101F37A9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372418-EA8F-9240-BD4F-90DCCBA19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BD79-8D28-C74E-BBBD-E11C5C6EBE6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9E7D4-63E7-F749-9773-BB5C401D4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E5D7E-5DC7-C745-AC4F-595C9B50E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279D-F231-854E-9F43-B263AD0D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836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85F1B-3B67-0C4C-8B55-151136FBF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406BD1-D892-A646-91C2-6632EFC2B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EADF5D-AC3A-7E41-A31A-189ADCE0D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FF2261-96AC-DB43-99D6-BFDCE78E0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41F9EA-3D3B-2240-AEFB-BFF8C08E93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AE261D-D611-D64E-B08B-AA53DF2B7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BD79-8D28-C74E-BBBD-E11C5C6EBE6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65CDC8-A13D-274F-818D-E0A64008F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12A39A-33C5-C342-8FF0-A62101344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279D-F231-854E-9F43-B263AD0D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16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A3FAE-CD8D-2743-9079-B5DEBE216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F8F89-5F4D-9149-B435-8E0EEDF5A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BD79-8D28-C74E-BBBD-E11C5C6EBE6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DB2BE4-0C97-2741-AFFA-5E3CE6F6F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E6A518-4500-864F-8798-B8D87520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279D-F231-854E-9F43-B263AD0D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77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642E4C-3546-3D4D-A364-633A7B7C4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BD79-8D28-C74E-BBBD-E11C5C6EBE6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A8149D-EA86-1A43-9D93-3B4DE8DAE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FC141-371A-ED45-880D-8283856F8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279D-F231-854E-9F43-B263AD0D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0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96D37-8FED-B04D-ACF6-A67898729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DDB9-A02F-434D-A238-0D787C857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4C567-CECB-AB4E-9E48-F7736FACA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A671B-98D7-4B41-AAC2-D22D58F32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BD79-8D28-C74E-BBBD-E11C5C6EBE6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519D15-BD3D-4D43-A23F-7EB6C3280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C59394-5244-464A-AF26-93752C35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279D-F231-854E-9F43-B263AD0D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0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5A301-4DE8-094B-9B09-FC270050D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05A255-6A6C-F24D-92C4-84DD331290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39F88C-1CDB-AC4D-908D-42BF203DD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3C0E97-F6EA-1C44-8186-AC5DA4F89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0BD79-8D28-C74E-BBBD-E11C5C6EBE6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2A04D-395B-EA46-8FBD-87CC632C2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4ACE91-2A9C-4843-B8F8-8EFE0024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A279D-F231-854E-9F43-B263AD0D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75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96094A-70AB-314E-B4A7-62F355C41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BCF351-E1AE-3C46-A6FC-2E7B103E8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834CD4-D622-9540-97D1-45A8EBA5AC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0BD79-8D28-C74E-BBBD-E11C5C6EBE6B}" type="datetimeFigureOut">
              <a:rPr lang="en-US" smtClean="0"/>
              <a:t>1/14/26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C09F-85FF-B948-BF72-EDA6661D4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5D4A2-3F73-5041-A567-7D2680AFF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A279D-F231-854E-9F43-B263AD0D6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0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genda.infn.it/event/43344/contributions/253261/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7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in-web.clarkson.edu/projects/subramanian/ch330/notes/Heat%20Transfer%20in%20Flow%20Through%20Conduits.pdf" TargetMode="Externa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84D8A1B-3D9F-94C6-7C2C-6F9A9852DF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/>
              <a:t>AC-LGAD TOF Mechanics and cooling simulations updates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1084D1B-83AA-6E81-3FC3-1DCF2FE07F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Yuvraj Chauhan, Andreas Jung, </a:t>
            </a:r>
            <a:r>
              <a:rPr lang="en-US" b="1" dirty="0" err="1"/>
              <a:t>Sushrut</a:t>
            </a:r>
            <a:r>
              <a:rPr lang="en-US" b="1" dirty="0"/>
              <a:t> </a:t>
            </a:r>
            <a:r>
              <a:rPr lang="en-US" b="1" dirty="0" err="1"/>
              <a:t>Karmarkar</a:t>
            </a:r>
            <a:r>
              <a:rPr lang="en-US" dirty="0"/>
              <a:t>, Pau Simpson </a:t>
            </a:r>
            <a:br>
              <a:rPr lang="en-US" dirty="0"/>
            </a:br>
            <a:r>
              <a:rPr lang="en-US" dirty="0"/>
              <a:t>14 Jan 2026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605DB6-AC27-B65A-E3F0-87FA82EE1F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AC52E-AE7D-49A7-BFEA-A2B957F44B6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4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CEC133-4FBF-5079-6EA5-6757AD5FF7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5475" y="942975"/>
            <a:ext cx="6324124" cy="311584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EA98D1F-92BF-085A-3CDF-3808871A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First iteration of piping layout and heat transfer FEA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2120A6E-A300-2812-1592-6FF35A9F6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22" y="3801533"/>
            <a:ext cx="470739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ED5CAC-BFC5-302D-0030-9D1DEEF605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2822" y="1617133"/>
            <a:ext cx="4732028" cy="2050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33D284D-1661-37D3-DB93-0598996EB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023" y="4645568"/>
            <a:ext cx="3245908" cy="20483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D41BE2-14B3-9B7D-2B3D-BF4455EDDE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1165" y="4269468"/>
            <a:ext cx="2838235" cy="23125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24FCC6-EDA0-1BDC-D84D-B5184157FD1E}"/>
              </a:ext>
            </a:extLst>
          </p:cNvPr>
          <p:cNvSpPr txBox="1"/>
          <p:nvPr/>
        </p:nvSpPr>
        <p:spPr>
          <a:xfrm rot="20056978">
            <a:off x="172091" y="1539928"/>
            <a:ext cx="3857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>
                <a:solidFill>
                  <a:srgbClr val="FF0000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919256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D7B117D-465F-47EC-6BF0-B98A440EF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265"/>
            <a:ext cx="10515600" cy="570805"/>
          </a:xfrm>
        </p:spPr>
        <p:txBody>
          <a:bodyPr/>
          <a:lstStyle/>
          <a:p>
            <a:r>
              <a:rPr lang="en-US"/>
              <a:t>Pipe – rerouting and repeat on FEA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3AFE94A-E541-C666-EF73-51EADD563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7116" y="2497665"/>
            <a:ext cx="8215596" cy="40216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320AE7-13DE-E287-1AD2-A3F7B8B66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00" y="956735"/>
            <a:ext cx="3999869" cy="285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73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A1D01C-B80D-FD6C-AEF4-0F4C053BD55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FE5435-D5D7-EC8C-8E64-E1F8D5D65D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14D88-6878-5850-2746-378AF00C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/>
              <a:t>Updated Pipe Routing – 9/20/2024</a:t>
            </a:r>
          </a:p>
        </p:txBody>
      </p:sp>
      <p:pic>
        <p:nvPicPr>
          <p:cNvPr id="7" name="Picture 6" descr="A building with many windows&#10;&#10;Description automatically generated">
            <a:extLst>
              <a:ext uri="{FF2B5EF4-FFF2-40B4-BE49-F238E27FC236}">
                <a16:creationId xmlns:a16="http://schemas.microsoft.com/office/drawing/2014/main" id="{9E5D9EFC-31EF-0682-D05B-FAEE1E25D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84" y="1371601"/>
            <a:ext cx="9657031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670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4CBDABC-0C95-2C49-D4A5-38599F553AA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TOF geometry is proposed to have sensors and ASICs on both sides of the stave</a:t>
            </a:r>
          </a:p>
          <a:p>
            <a:r>
              <a:rPr lang="en-US"/>
              <a:t>Geometry details for location of</a:t>
            </a:r>
            <a:br>
              <a:rPr lang="en-US"/>
            </a:br>
            <a:r>
              <a:rPr lang="en-US"/>
              <a:t>sensor and ASIC in Simone’s </a:t>
            </a:r>
            <a:br>
              <a:rPr lang="en-US"/>
            </a:br>
            <a:r>
              <a:rPr lang="en-US"/>
              <a:t>presentation</a:t>
            </a:r>
          </a:p>
          <a:p>
            <a:r>
              <a:rPr lang="en-US" sz="140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https://agenda.infn.it/event/43344/contributions/253261/</a:t>
            </a:r>
            <a:r>
              <a:rPr lang="en-US" sz="1400">
                <a:solidFill>
                  <a:schemeClr val="accent1"/>
                </a:solidFill>
              </a:rPr>
              <a:t> 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240D1A-8599-977C-889C-2500E2A543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670" y="2824615"/>
            <a:ext cx="10009094" cy="3913068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4E59A11-1A0B-487C-9D06-2D4064BA6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Updated double sided TOF geometry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0122FE-8D71-B671-26A1-DC7777A6D7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77479" y="445389"/>
            <a:ext cx="3664353" cy="21506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D678A4-BF28-48B3-02E8-500F37C2EB3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0043" t="3761" r="2755" b="9021"/>
          <a:stretch/>
        </p:blipFill>
        <p:spPr>
          <a:xfrm>
            <a:off x="3805698" y="1034058"/>
            <a:ext cx="3697941" cy="1741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A734D0-3A0A-6FED-9B7E-6E7D7479716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20" b="10899"/>
          <a:stretch/>
        </p:blipFill>
        <p:spPr>
          <a:xfrm>
            <a:off x="6186024" y="1946396"/>
            <a:ext cx="2635231" cy="110297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4FDCDB4-0B8D-7EDB-7C37-F8C692AE19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AC52E-AE7D-49A7-BFEA-A2B957F44B6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D5B3E0D-1D28-05BA-0C32-CB58616A10C6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/>
                  <a:t>We can move to a Ti pipe in final design if needed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D5B3E0D-1D28-05BA-0C32-CB58616A10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t="-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96433-BAD0-A869-8E69-79017EB18D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4550" y="830179"/>
            <a:ext cx="5181600" cy="5418221"/>
          </a:xfrm>
        </p:spPr>
        <p:txBody>
          <a:bodyPr/>
          <a:lstStyle/>
          <a:p>
            <a:r>
              <a:rPr lang="en-US"/>
              <a:t>This is the first baseline design from which optimization will be done for structural mass of the stave, once the loading and boundary conditions are known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0576A8E-0339-DEFB-C14C-B89E1BE64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Material properties for TOF cooling simulation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B3A423-8CA6-2199-A2CD-4BB0D4384430}"/>
              </a:ext>
            </a:extLst>
          </p:cNvPr>
          <p:cNvGraphicFramePr>
            <a:graphicFrameLocks noGrp="1"/>
          </p:cNvGraphicFramePr>
          <p:nvPr/>
        </p:nvGraphicFramePr>
        <p:xfrm>
          <a:off x="353879" y="1848949"/>
          <a:ext cx="6204237" cy="4817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4086">
                  <a:extLst>
                    <a:ext uri="{9D8B030D-6E8A-4147-A177-3AD203B41FA5}">
                      <a16:colId xmlns:a16="http://schemas.microsoft.com/office/drawing/2014/main" val="633273476"/>
                    </a:ext>
                  </a:extLst>
                </a:gridCol>
                <a:gridCol w="1902072">
                  <a:extLst>
                    <a:ext uri="{9D8B030D-6E8A-4147-A177-3AD203B41FA5}">
                      <a16:colId xmlns:a16="http://schemas.microsoft.com/office/drawing/2014/main" val="2357413181"/>
                    </a:ext>
                  </a:extLst>
                </a:gridCol>
                <a:gridCol w="2068079">
                  <a:extLst>
                    <a:ext uri="{9D8B030D-6E8A-4147-A177-3AD203B41FA5}">
                      <a16:colId xmlns:a16="http://schemas.microsoft.com/office/drawing/2014/main" val="378998637"/>
                    </a:ext>
                  </a:extLst>
                </a:gridCol>
              </a:tblGrid>
              <a:tr h="783967"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>
                          <a:solidFill>
                            <a:schemeClr val="tx1"/>
                          </a:solidFill>
                        </a:rPr>
                        <a:t>Part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>
                          <a:solidFill>
                            <a:schemeClr val="tx1"/>
                          </a:solidFill>
                        </a:rPr>
                        <a:t>Thermal Conductivity (W/mK)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sng">
                          <a:solidFill>
                            <a:schemeClr val="tx1"/>
                          </a:solidFill>
                        </a:rPr>
                        <a:t>Thickness (</a:t>
                      </a:r>
                      <a:r>
                        <a:rPr lang="en-US" sz="1400" b="1" u="sng" kern="1200">
                          <a:solidFill>
                            <a:schemeClr val="tx1"/>
                          </a:solidFill>
                          <a:effectLst/>
                        </a:rPr>
                        <a:t>µm)</a:t>
                      </a:r>
                      <a:endParaRPr lang="en-US" sz="1400" b="1" u="sng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848432"/>
                  </a:ext>
                </a:extLst>
              </a:tr>
              <a:tr h="555310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ROC and ASIC (Kapton properties)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0.97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400 and 300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027923"/>
                  </a:ext>
                </a:extLst>
              </a:tr>
              <a:tr h="42086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Silicon Module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148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2846186"/>
                  </a:ext>
                </a:extLst>
              </a:tr>
              <a:tr h="130468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Carbon Face Sheet</a:t>
                      </a:r>
                      <a:br>
                        <a:rPr lang="en-US" sz="1400">
                          <a:solidFill>
                            <a:schemeClr val="tx1"/>
                          </a:solidFill>
                        </a:rPr>
                      </a:br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Kxx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- 180</a:t>
                      </a:r>
                    </a:p>
                    <a:p>
                      <a:pPr algn="ctr"/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Kyy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- 150</a:t>
                      </a:r>
                    </a:p>
                    <a:p>
                      <a:pPr algn="ctr"/>
                      <a:r>
                        <a:rPr lang="en-US" sz="1400" err="1">
                          <a:solidFill>
                            <a:schemeClr val="tx1"/>
                          </a:solidFill>
                        </a:rPr>
                        <a:t>Kzz</a:t>
                      </a:r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 – 0.70-2.01(Shown in graph)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200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1823696"/>
                  </a:ext>
                </a:extLst>
              </a:tr>
              <a:tr h="66613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Carbon Foam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6420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991616"/>
                  </a:ext>
                </a:extLst>
              </a:tr>
              <a:tr h="66613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Loctite Epoxy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1.28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5789671"/>
                  </a:ext>
                </a:extLst>
              </a:tr>
              <a:tr h="42086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Stainless Steel Pipe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</a:rPr>
                        <a:t>716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7512841"/>
                  </a:ext>
                </a:extLst>
              </a:tr>
            </a:tbl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81CA648-8270-DBD5-B076-2BBFE05A92CB}"/>
              </a:ext>
            </a:extLst>
          </p:cNvPr>
          <p:cNvGraphicFramePr>
            <a:graphicFrameLocks/>
          </p:cNvGraphicFramePr>
          <p:nvPr/>
        </p:nvGraphicFramePr>
        <p:xfrm>
          <a:off x="6861081" y="2461161"/>
          <a:ext cx="4977039" cy="3134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6B426-7C07-ED80-D88F-29F54F926B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AC52E-AE7D-49A7-BFEA-A2B957F44B6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2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613E9C-6CDC-33D5-45C4-F0CBD60E0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Heat Flux	</a:t>
            </a:r>
          </a:p>
          <a:p>
            <a:pPr lvl="1"/>
            <a:r>
              <a:rPr lang="en-US"/>
              <a:t>1.024 W/Module converted to heat flux on top surface</a:t>
            </a:r>
          </a:p>
          <a:p>
            <a:pPr lvl="1"/>
            <a:r>
              <a:rPr lang="en-US"/>
              <a:t>ROC Modules - 1.09 W</a:t>
            </a:r>
          </a:p>
          <a:p>
            <a:pPr lvl="1"/>
            <a:r>
              <a:rPr lang="en-US"/>
              <a:t>ASIC Modules- 3.14 W</a:t>
            </a:r>
          </a:p>
          <a:p>
            <a:r>
              <a:rPr lang="en-US"/>
              <a:t>Pipe Cooling </a:t>
            </a:r>
          </a:p>
          <a:p>
            <a:pPr lvl="1"/>
            <a:r>
              <a:rPr lang="en-US"/>
              <a:t>Nusselt Number = 4.36 </a:t>
            </a:r>
          </a:p>
          <a:p>
            <a:pPr lvl="2"/>
            <a:r>
              <a:rPr lang="en-US"/>
              <a:t>Fully developed flow with constant heat flux (</a:t>
            </a:r>
            <a:r>
              <a:rPr lang="en-US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Heat transfer to or from a fluid flowing through a tube</a:t>
            </a:r>
            <a:r>
              <a:rPr lang="en-US"/>
              <a:t>)</a:t>
            </a:r>
          </a:p>
          <a:p>
            <a:pPr lvl="1"/>
            <a:r>
              <a:rPr lang="en-US"/>
              <a:t>Glycol </a:t>
            </a:r>
          </a:p>
          <a:p>
            <a:pPr lvl="2"/>
            <a:r>
              <a:rPr lang="en-US"/>
              <a:t>-5 C -&gt; h = 895.58 W/m^2K</a:t>
            </a:r>
          </a:p>
          <a:p>
            <a:pPr lvl="2"/>
            <a:r>
              <a:rPr lang="en-US"/>
              <a:t>+5 C -&gt; h = 915.48 W/m^2K</a:t>
            </a:r>
          </a:p>
          <a:p>
            <a:r>
              <a:rPr lang="en-US"/>
              <a:t>Ambient Air Cooling - h = 5 W/m^2 at T = 22 C</a:t>
            </a:r>
          </a:p>
          <a:p>
            <a:pPr marL="0" indent="0">
              <a:buNone/>
            </a:pPr>
            <a:endParaRPr lang="en-US"/>
          </a:p>
          <a:p>
            <a:pPr lvl="1"/>
            <a:endParaRPr lang="en-US"/>
          </a:p>
          <a:p>
            <a:pPr marL="914377" lvl="2" indent="0">
              <a:buNone/>
            </a:pP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F7C1B-4A7A-215A-628B-D0750C531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Boundary Condition Updates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C58414-E87B-8C20-0798-65D2E994A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AC52E-AE7D-49A7-BFEA-A2B957F44B6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97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EFA3190-3FA9-4309-B112-0F95F81A1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8861" y="816732"/>
            <a:ext cx="7925906" cy="218152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E7F4CF-F141-6BA2-08EE-96FBBE507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Results -5 C Glycol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F630BFB-E9EE-4A88-A02F-6DF17C532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730" y="871140"/>
            <a:ext cx="1086002" cy="18576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EAFAE1-A813-2DDD-60FD-D8E55D2208A0}"/>
              </a:ext>
            </a:extLst>
          </p:cNvPr>
          <p:cNvSpPr txBox="1"/>
          <p:nvPr/>
        </p:nvSpPr>
        <p:spPr>
          <a:xfrm>
            <a:off x="699247" y="968188"/>
            <a:ext cx="88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°C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46657B-B92B-5BBC-0316-0A800E0063DE}"/>
              </a:ext>
            </a:extLst>
          </p:cNvPr>
          <p:cNvGrpSpPr/>
          <p:nvPr/>
        </p:nvGrpSpPr>
        <p:grpSpPr>
          <a:xfrm>
            <a:off x="3375198" y="1031349"/>
            <a:ext cx="438009" cy="1815039"/>
            <a:chOff x="5195605" y="5443671"/>
            <a:chExt cx="135191" cy="106271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D31400C-FF44-CA28-E31C-A09ACAA2E145}"/>
                </a:ext>
              </a:extLst>
            </p:cNvPr>
            <p:cNvCxnSpPr/>
            <p:nvPr/>
          </p:nvCxnSpPr>
          <p:spPr>
            <a:xfrm>
              <a:off x="5254716" y="5443671"/>
              <a:ext cx="0" cy="47001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6993BC8-C2F0-6069-2DD0-BFADE45F7E0A}"/>
                </a:ext>
              </a:extLst>
            </p:cNvPr>
            <p:cNvCxnSpPr/>
            <p:nvPr/>
          </p:nvCxnSpPr>
          <p:spPr>
            <a:xfrm>
              <a:off x="5252344" y="6036366"/>
              <a:ext cx="0" cy="47001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36621B6-2708-E322-0892-023F9D8DC2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5605" y="5884815"/>
              <a:ext cx="119527" cy="1141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74DA9B1-56E0-29CA-5047-10F4D64049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1269" y="5934664"/>
              <a:ext cx="119527" cy="1141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58988F21-79B7-5854-857C-0A0CE9763E59}"/>
              </a:ext>
            </a:extLst>
          </p:cNvPr>
          <p:cNvSpPr txBox="1">
            <a:spLocks/>
          </p:cNvSpPr>
          <p:nvPr/>
        </p:nvSpPr>
        <p:spPr>
          <a:xfrm>
            <a:off x="2122114" y="3409409"/>
            <a:ext cx="7964906" cy="481262"/>
          </a:xfrm>
          <a:prstGeom prst="rect">
            <a:avLst/>
          </a:prstGeom>
        </p:spPr>
        <p:txBody>
          <a:bodyPr/>
          <a:lstStyle>
            <a:lvl1pPr algn="ctr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Results +5 C Glycol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E20D9CD-9242-313F-141F-3F1D1C6663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028" y="4073325"/>
            <a:ext cx="8421275" cy="25625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9F2D490-09DA-563D-3244-743231A29A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5771" y="4376768"/>
            <a:ext cx="1152686" cy="173379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92CD60B-822C-78D1-24EA-ACA7E0ABDFD8}"/>
              </a:ext>
            </a:extLst>
          </p:cNvPr>
          <p:cNvSpPr txBox="1"/>
          <p:nvPr/>
        </p:nvSpPr>
        <p:spPr>
          <a:xfrm>
            <a:off x="710801" y="4589930"/>
            <a:ext cx="88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°C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00F6C520-76DD-08CF-39CA-F4E92B7015C3}"/>
              </a:ext>
            </a:extLst>
          </p:cNvPr>
          <p:cNvGrpSpPr/>
          <p:nvPr/>
        </p:nvGrpSpPr>
        <p:grpSpPr>
          <a:xfrm>
            <a:off x="3340023" y="4392758"/>
            <a:ext cx="438009" cy="1815039"/>
            <a:chOff x="5195605" y="5443671"/>
            <a:chExt cx="135191" cy="106271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99B8915-900E-9271-5589-8161636DDBC8}"/>
                </a:ext>
              </a:extLst>
            </p:cNvPr>
            <p:cNvCxnSpPr/>
            <p:nvPr/>
          </p:nvCxnSpPr>
          <p:spPr>
            <a:xfrm>
              <a:off x="5254716" y="5443671"/>
              <a:ext cx="0" cy="47001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193D689-03CB-3099-771D-2955B80423C5}"/>
                </a:ext>
              </a:extLst>
            </p:cNvPr>
            <p:cNvCxnSpPr/>
            <p:nvPr/>
          </p:nvCxnSpPr>
          <p:spPr>
            <a:xfrm>
              <a:off x="5252344" y="6036366"/>
              <a:ext cx="0" cy="470019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955FA536-C4AB-8F4D-D265-8096DF34E6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5605" y="5884815"/>
              <a:ext cx="119527" cy="1141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D6F46D2-97EB-416D-65C3-86AE932EA6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11269" y="5934664"/>
              <a:ext cx="119527" cy="11413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0457A934-0A71-71C5-4DE2-A91E78B03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AC52E-AE7D-49A7-BFEA-A2B957F44B6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84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B35C8358-0FD8-340C-F469-E546E0025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8" y="872777"/>
            <a:ext cx="3401155" cy="45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97ACB0-94EE-B215-714C-E7F6A1633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Results +5 C Glycol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59E38-9523-40BB-A828-E145CA5EB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54" y="3102279"/>
            <a:ext cx="8154538" cy="23053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38D370-AAA3-46BA-8BE6-70673A680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7419" y="3557402"/>
            <a:ext cx="1114581" cy="1667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A99C59-F3B9-A824-45BC-216ACC9DA3C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510" b="-5906"/>
          <a:stretch/>
        </p:blipFill>
        <p:spPr>
          <a:xfrm>
            <a:off x="0" y="5747417"/>
            <a:ext cx="11887202" cy="10462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7F5DCAA-8BF1-81EE-8037-413DFB84387E}"/>
              </a:ext>
            </a:extLst>
          </p:cNvPr>
          <p:cNvSpPr txBox="1"/>
          <p:nvPr/>
        </p:nvSpPr>
        <p:spPr>
          <a:xfrm>
            <a:off x="163288" y="5407651"/>
            <a:ext cx="1141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End					       Middle                                                          Front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698CF6-4A0D-6019-DFFA-9F3EF11837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7148" y="1081017"/>
            <a:ext cx="7001852" cy="140989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F5C4AD5-3CAC-D7AF-72B2-0355B0E68D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8791" y="169954"/>
            <a:ext cx="459685" cy="355927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20CB881-760E-5F88-E6F5-03982B243822}"/>
              </a:ext>
            </a:extLst>
          </p:cNvPr>
          <p:cNvSpPr txBox="1"/>
          <p:nvPr/>
        </p:nvSpPr>
        <p:spPr>
          <a:xfrm>
            <a:off x="4397148" y="2608729"/>
            <a:ext cx="6871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Experimental validation testing for cooling simulation using glycol and silicone heaters – test run 1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5173B0-FF57-287F-DC42-4AD4D2C22B7A}"/>
              </a:ext>
            </a:extLst>
          </p:cNvPr>
          <p:cNvSpPr txBox="1"/>
          <p:nvPr/>
        </p:nvSpPr>
        <p:spPr>
          <a:xfrm>
            <a:off x="4397148" y="740594"/>
            <a:ext cx="88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°C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E7EA17-7F2F-1C9F-EAFF-0FBA6B20F6EE}"/>
              </a:ext>
            </a:extLst>
          </p:cNvPr>
          <p:cNvSpPr txBox="1"/>
          <p:nvPr/>
        </p:nvSpPr>
        <p:spPr>
          <a:xfrm>
            <a:off x="11097737" y="3217636"/>
            <a:ext cx="886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°C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3D14A348-5098-4659-E11A-EF8D5E16C6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AC52E-AE7D-49A7-BFEA-A2B957F44B6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263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2BA4503-31B9-F0E3-DBB0-0195BB72A0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942975"/>
          <a:ext cx="10515596" cy="2895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02228">
                  <a:extLst>
                    <a:ext uri="{9D8B030D-6E8A-4147-A177-3AD203B41FA5}">
                      <a16:colId xmlns:a16="http://schemas.microsoft.com/office/drawing/2014/main" val="1931347646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430779389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481297286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703076805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1945815915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42809759"/>
                    </a:ext>
                  </a:extLst>
                </a:gridCol>
                <a:gridCol w="1502228">
                  <a:extLst>
                    <a:ext uri="{9D8B030D-6E8A-4147-A177-3AD203B41FA5}">
                      <a16:colId xmlns:a16="http://schemas.microsoft.com/office/drawing/2014/main" val="3080136401"/>
                    </a:ext>
                  </a:extLst>
                </a:gridCol>
              </a:tblGrid>
              <a:tr h="91669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Working Fluid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ASIC End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ASIC Middle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ASIC Front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Silicon End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Silicon Middle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Silicon Front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0318405"/>
                  </a:ext>
                </a:extLst>
              </a:tr>
              <a:tr h="531103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-5 C Glycol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-0.001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-0.018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0.101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-3.297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-3.464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-3.500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22568527"/>
                  </a:ext>
                </a:extLst>
              </a:tr>
              <a:tr h="916697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+5 C Glycol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9.919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9.904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10.020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6.576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6.462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6.426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37719608"/>
                  </a:ext>
                </a:extLst>
              </a:tr>
              <a:tr h="531103">
                <a:tc gridSpan="7">
                  <a:txBody>
                    <a:bodyPr/>
                    <a:lstStyle/>
                    <a:p>
                      <a:pPr algn="ctr"/>
                      <a:r>
                        <a:rPr lang="en-US"/>
                        <a:t>Average temperature for each sensor/ASIC along the length of half stave in °C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53974941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66D59B89-E2E5-CD51-417D-7B0DBBBEB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Module Average Temperature Results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F12A63-C0B9-6724-4F7A-3FAC50A0F9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510" b="-5906"/>
          <a:stretch/>
        </p:blipFill>
        <p:spPr>
          <a:xfrm>
            <a:off x="304798" y="4955309"/>
            <a:ext cx="11887202" cy="10462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6E41956-0438-ABA1-E68F-4C91919B09B4}"/>
              </a:ext>
            </a:extLst>
          </p:cNvPr>
          <p:cNvSpPr txBox="1"/>
          <p:nvPr/>
        </p:nvSpPr>
        <p:spPr>
          <a:xfrm>
            <a:off x="468086" y="4615543"/>
            <a:ext cx="1141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End					       Middle                                                          Front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027D8B-61BE-4B34-E8C5-A6F571182B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FEAC52E-AE7D-49A7-BFEA-A2B957F44B6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69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62CBD3-68A8-010D-5B1A-7A9F511D2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1.4 W/cm^2 on ASIC surface</a:t>
            </a:r>
          </a:p>
          <a:p>
            <a:r>
              <a:rPr lang="en-US"/>
              <a:t>5 C pipe cooling – water glycol 70/30</a:t>
            </a:r>
          </a:p>
          <a:p>
            <a:r>
              <a:rPr lang="en-US"/>
              <a:t>22 C ambient air with 5 W/m^2 Film Coefficient</a:t>
            </a:r>
          </a:p>
          <a:p>
            <a:r>
              <a:rPr lang="en-US"/>
              <a:t>30 C impinging air from R500-R600 with 10 W/m^2 Film Coefficient</a:t>
            </a:r>
          </a:p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14D88-6878-5850-2746-378AF00C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Dimensions and Boundary Conditions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F88322-EA9D-3898-28C5-77F4F6DC6AE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0" t="53333" r="1381" b="26301"/>
          <a:stretch/>
        </p:blipFill>
        <p:spPr>
          <a:xfrm>
            <a:off x="7264409" y="3947657"/>
            <a:ext cx="4752973" cy="2138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043712-3A66-6791-35DA-B3F31ECDFA6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42" t="36752" r="4809" b="52222"/>
          <a:stretch/>
        </p:blipFill>
        <p:spPr>
          <a:xfrm>
            <a:off x="380459" y="3872867"/>
            <a:ext cx="6220368" cy="161768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BE1DCF-2E5D-BD75-3C3C-C8B24409C9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124" t="12332" r="4809" b="69060"/>
          <a:stretch/>
        </p:blipFill>
        <p:spPr>
          <a:xfrm>
            <a:off x="7234932" y="1546126"/>
            <a:ext cx="4672685" cy="206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07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0A27A-99EC-FEF9-33E0-8C89F091EDD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DCDA9E-524A-9718-0CBC-52BBBE9B6F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14D88-6878-5850-2746-378AF00CC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Sensor Tiling CAD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0C82F6-D628-2532-01AA-80EAA1A11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96921"/>
            <a:ext cx="5117961" cy="4518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213FE6-92C2-5B47-FE69-E6ABB6141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2112" y="1396921"/>
            <a:ext cx="4531688" cy="4518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466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355</Words>
  <Application>Microsoft Macintosh PowerPoint</Application>
  <PresentationFormat>Widescreen</PresentationFormat>
  <Paragraphs>98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Aptos Narrow</vt:lpstr>
      <vt:lpstr>Arial</vt:lpstr>
      <vt:lpstr>Calibri</vt:lpstr>
      <vt:lpstr>Calibri Light</vt:lpstr>
      <vt:lpstr>Cambria Math</vt:lpstr>
      <vt:lpstr>Corbel</vt:lpstr>
      <vt:lpstr>Verdana</vt:lpstr>
      <vt:lpstr>Office Theme</vt:lpstr>
      <vt:lpstr>AC-LGAD TOF Mechanics and cooling simulations updates</vt:lpstr>
      <vt:lpstr>Updated double sided TOF geometry</vt:lpstr>
      <vt:lpstr>Material properties for TOF cooling simulation</vt:lpstr>
      <vt:lpstr>Boundary Condition Updates</vt:lpstr>
      <vt:lpstr>Results -5 C Glycol</vt:lpstr>
      <vt:lpstr>Results +5 C Glycol</vt:lpstr>
      <vt:lpstr>Module Average Temperature Results</vt:lpstr>
      <vt:lpstr>Dimensions and Boundary Conditions</vt:lpstr>
      <vt:lpstr>Sensor Tiling CAD</vt:lpstr>
      <vt:lpstr>First iteration of piping layout and heat transfer FEA</vt:lpstr>
      <vt:lpstr>Pipe – rerouting and repeat on FEA</vt:lpstr>
      <vt:lpstr>Updated Pipe Routing – 9/20/2024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AC-LGAD TOF Mechanics and cooling simulations updates</dc:title>
  <dc:creator>Jung, Andreas</dc:creator>
  <cp:lastModifiedBy>Jung, Andreas</cp:lastModifiedBy>
  <cp:revision>1</cp:revision>
  <dcterms:created xsi:type="dcterms:W3CDTF">2026-01-14T13:35:07Z</dcterms:created>
  <dcterms:modified xsi:type="dcterms:W3CDTF">2026-01-14T13:36:22Z</dcterms:modified>
</cp:coreProperties>
</file>