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00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78959-E1B2-4E5A-8E89-166E18D5F51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E14C6-EBB8-4797-B392-58E988AED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92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B8A91-9773-DB6F-E5C3-5874BEAAC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B7050-5C2F-E0F6-44ED-65584AA27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D339D-D68A-6C85-4D58-9DF3B8D2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7EB1D-6611-14BD-4798-0961B164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C94EC-21FD-1574-A4E9-807F05E6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2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3B565-0B73-3F9E-0425-B8D5FCDB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8BFE9-2DDA-5903-061E-FEB777B04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E472-6D26-2870-4C00-56B3D461A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90C32-B61E-BF5B-C2A6-0CE21DD55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9D9C4-A9BE-6A13-0474-3CCEFD1B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93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874EF-5150-2024-4603-FD06D4ACB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C099C-CAE2-1B3F-0812-567CE8D67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83D9E-1906-FB31-7565-12D3D9E4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027B1-478B-0D15-D433-CF4D727D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4E408-A6A4-D502-159A-7DD290D8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7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F73D3-5CFF-9C02-856C-ED2E48E4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759FE-EBEC-206D-6D83-262D24F1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E6046-0D89-F166-0F9F-B8D2E69C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D0612-0D6C-D6ED-00BF-34D7F957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B2253-08D1-722A-A9AD-06D592646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3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49B7-A4DF-B972-6B6C-6607A3E3B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F6A1A-69C0-EE49-E2BE-E4B26901C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A44A-AA62-4967-7C6A-0484901F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CA8CF-9273-5FF6-89F2-78C13FD27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CA971-6B82-C051-4AB0-10DB420FB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2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1B276-F08F-FAC6-8524-F6A7C8F45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365C9-12B1-469D-2547-CF2750574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E1A09-AE0C-E7DA-D4FB-4D74EF949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FD31F-87E8-5EC9-ACA0-10F28283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88D2C-EB09-4B68-7C62-A62AF95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0E801-FC05-2CA3-531C-2DDF916CF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5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EB2F6-FAC1-596A-5892-0DCDBD39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3DC2C-7D80-75ED-E85F-6CE2A4C2B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9CD97-9616-D1D5-9038-764D064E4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A9F3A-DC63-5369-E43B-402DCE1D4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C805F-8FFF-9046-2309-512E157B9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F79B5D-238D-2F05-9651-6A71D738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97BD21-304F-94E0-F6A0-4DAE21B2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34456-C156-8241-16D3-A71B57F3B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2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8A36-211B-B9A2-57EE-0041DC96B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FB80F4-B559-BBDB-B3CA-B1297838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C1CE9-D95F-F500-CAB2-186C94F1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2BAE-9B65-A5C2-B298-5B3DD2870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D72DEF-810B-11BB-F48A-C6819043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CF93EE-1560-ABDE-A966-EF2E1041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4FB33-BBDE-D5D7-E520-5B9A5E1F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6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3FB3-CA8B-944C-5835-2C48B4A4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E9A1F-6EED-B1C2-90C3-2A5CE39C4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2E920-8304-CDA8-55DE-39D72F167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377E9-18C4-FF58-7060-CB8333C60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EE3EF-742D-E297-2F32-F47505AB5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EF9D1-6220-66BB-ACB8-AA0AC4C96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0BF7B-1CBF-C137-053E-7D2D5803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FC02B-0C6D-BED8-B4F7-EE4F120CC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5C120-840C-B640-720E-6C17E2EBD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8DFDB-B90D-80B2-C18F-E4844291E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CD569-FFE9-9586-B8E7-6D5FB7D6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934EC-CF58-E2F9-C3F9-56D4AF02E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0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7374D4-0641-3D51-0259-4FB5B79E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7EC9A-7566-CD88-55BD-4B18D0EE0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B5315-7FE9-3624-31CC-E10F15645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8AE24-F9C3-D978-1F8F-9C68D86A1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6A410-927B-8203-08B4-E5485B63C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3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30459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30458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0A5A2-8E8F-4178-B613-44565003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C9A8D-2289-8569-876E-AF9F1B3F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0C920-7C13-E4FA-DDC4-436E1963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FA1EB-007E-8316-2C6B-060479ED8000}"/>
              </a:ext>
            </a:extLst>
          </p:cNvPr>
          <p:cNvSpPr txBox="1"/>
          <p:nvPr/>
        </p:nvSpPr>
        <p:spPr>
          <a:xfrm>
            <a:off x="660018" y="398761"/>
            <a:ext cx="7207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Electronics and DAQ WG Meeting (1/15/2026)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92459F-4596-17FF-9866-A1E5A556BFF3}"/>
              </a:ext>
            </a:extLst>
          </p:cNvPr>
          <p:cNvSpPr txBox="1"/>
          <p:nvPr/>
        </p:nvSpPr>
        <p:spPr>
          <a:xfrm>
            <a:off x="1159449" y="1808175"/>
            <a:ext cx="67083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Announcements, Schedule, News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Priorities and Plans for 2026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Project Driven Tasks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Discussion of Technical/Collaboration Needs and Priorities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19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F54707-B9CD-ED7C-CEBA-9EE4F60FFEC3}"/>
              </a:ext>
            </a:extLst>
          </p:cNvPr>
          <p:cNvSpPr/>
          <p:nvPr/>
        </p:nvSpPr>
        <p:spPr>
          <a:xfrm>
            <a:off x="144379" y="1630680"/>
            <a:ext cx="6584081" cy="455011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76932C-D265-AF2C-B57C-D909AEE8BDA9}"/>
              </a:ext>
            </a:extLst>
          </p:cNvPr>
          <p:cNvSpPr/>
          <p:nvPr/>
        </p:nvSpPr>
        <p:spPr>
          <a:xfrm>
            <a:off x="6916438" y="1630680"/>
            <a:ext cx="5069535" cy="455011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278DD7-35B3-D207-5D9B-C32C449CF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32" y="-119248"/>
            <a:ext cx="10515600" cy="1325563"/>
          </a:xfrm>
        </p:spPr>
        <p:txBody>
          <a:bodyPr/>
          <a:lstStyle/>
          <a:p>
            <a:r>
              <a:rPr lang="en-US" dirty="0"/>
              <a:t>Schedule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5F67-58B6-AF54-AF10-1BC87DCA3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73" y="1017528"/>
            <a:ext cx="6499860" cy="533882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/>
              <a:t>1/20-1/23 - Collaboration Meeting</a:t>
            </a:r>
          </a:p>
          <a:p>
            <a:endParaRPr lang="en-US" dirty="0"/>
          </a:p>
          <a:p>
            <a:pPr lvl="1"/>
            <a:r>
              <a:rPr lang="en-US" dirty="0"/>
              <a:t>Tuesday Plenary Sessions:</a:t>
            </a:r>
          </a:p>
          <a:p>
            <a:pPr lvl="2"/>
            <a:r>
              <a:rPr lang="en-US" dirty="0"/>
              <a:t>Morning: </a:t>
            </a:r>
          </a:p>
          <a:p>
            <a:pPr lvl="3"/>
            <a:r>
              <a:rPr lang="en-US" dirty="0"/>
              <a:t>General Collaboration / Project Status</a:t>
            </a:r>
          </a:p>
          <a:p>
            <a:pPr lvl="2"/>
            <a:r>
              <a:rPr lang="en-US" dirty="0"/>
              <a:t>Afternoon:  </a:t>
            </a:r>
          </a:p>
          <a:p>
            <a:pPr lvl="3"/>
            <a:r>
              <a:rPr lang="en-US" dirty="0"/>
              <a:t>Software/Computing </a:t>
            </a:r>
          </a:p>
          <a:p>
            <a:pPr lvl="1"/>
            <a:r>
              <a:rPr lang="en-US" dirty="0"/>
              <a:t>Wednesday: Parallel Sessions:</a:t>
            </a:r>
          </a:p>
          <a:p>
            <a:pPr lvl="2"/>
            <a:r>
              <a:rPr lang="en-US" dirty="0"/>
              <a:t>Morning:</a:t>
            </a:r>
          </a:p>
          <a:p>
            <a:pPr lvl="3"/>
            <a:r>
              <a:rPr lang="en-US" dirty="0"/>
              <a:t>CALOROC (Electronics + detector by detector application)</a:t>
            </a:r>
          </a:p>
          <a:p>
            <a:pPr lvl="3"/>
            <a:r>
              <a:rPr lang="en-US" dirty="0" err="1"/>
              <a:t>FarForward</a:t>
            </a:r>
            <a:r>
              <a:rPr lang="en-US" dirty="0"/>
              <a:t> (1/2 Mechanical, 1/2 Electronics AC-LGAD tests / ASICs / Service Hybrid)</a:t>
            </a:r>
          </a:p>
          <a:p>
            <a:pPr lvl="3"/>
            <a:r>
              <a:rPr lang="en-US" dirty="0"/>
              <a:t>Streaming Computing (Calibration Workflow / Echelon 0-1 interface / Orchestration / Reconstruction)</a:t>
            </a:r>
          </a:p>
          <a:p>
            <a:pPr lvl="3"/>
            <a:r>
              <a:rPr lang="en-US" dirty="0"/>
              <a:t>Physics Session (Jets, and HF, </a:t>
            </a:r>
            <a:r>
              <a:rPr lang="en-US" dirty="0" err="1"/>
              <a:t>pTDR</a:t>
            </a:r>
            <a:r>
              <a:rPr lang="en-US" dirty="0"/>
              <a:t> Physics Analysis)</a:t>
            </a:r>
          </a:p>
          <a:p>
            <a:pPr lvl="2"/>
            <a:r>
              <a:rPr lang="en-US" dirty="0"/>
              <a:t>Afternoon</a:t>
            </a:r>
          </a:p>
          <a:p>
            <a:pPr lvl="3"/>
            <a:r>
              <a:rPr lang="en-US" dirty="0"/>
              <a:t>Mechanics and Integration</a:t>
            </a:r>
          </a:p>
          <a:p>
            <a:pPr lvl="3"/>
            <a:r>
              <a:rPr lang="en-US" dirty="0"/>
              <a:t>Physics (</a:t>
            </a:r>
            <a:r>
              <a:rPr lang="en-US" dirty="0" err="1"/>
              <a:t>pTDR</a:t>
            </a:r>
            <a:r>
              <a:rPr lang="en-US" dirty="0"/>
              <a:t> Physics Analysis)</a:t>
            </a:r>
          </a:p>
          <a:p>
            <a:pPr lvl="3"/>
            <a:r>
              <a:rPr lang="en-US" dirty="0"/>
              <a:t>PID Cross-Cutting WG (Detector Status)</a:t>
            </a:r>
          </a:p>
          <a:p>
            <a:pPr lvl="3"/>
            <a:r>
              <a:rPr lang="en-US" dirty="0"/>
              <a:t>Electronics, Readout and DAQ (Electronics Status / Data Volumes,  Pico Daq / Mini Daq Discussion)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BFAF9-710F-0CB7-DB54-7105BF99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C956D-FB22-0C01-86C1-FAF0AD1C9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BB395-FAB5-75D3-03F3-CF4A88801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D9E57DB-3297-CCC4-573A-8CD27C14D0FA}"/>
              </a:ext>
            </a:extLst>
          </p:cNvPr>
          <p:cNvSpPr txBox="1">
            <a:spLocks/>
          </p:cNvSpPr>
          <p:nvPr/>
        </p:nvSpPr>
        <p:spPr>
          <a:xfrm>
            <a:off x="6728460" y="1674177"/>
            <a:ext cx="5120640" cy="3675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Thursday Plenary Sessions:</a:t>
            </a:r>
          </a:p>
          <a:p>
            <a:pPr lvl="2"/>
            <a:r>
              <a:rPr lang="en-US" dirty="0"/>
              <a:t>Morning: </a:t>
            </a:r>
          </a:p>
          <a:p>
            <a:pPr lvl="3"/>
            <a:r>
              <a:rPr lang="en-US" dirty="0"/>
              <a:t>Collaboration Council</a:t>
            </a:r>
          </a:p>
          <a:p>
            <a:pPr lvl="2"/>
            <a:r>
              <a:rPr lang="en-US" dirty="0"/>
              <a:t>Afternoon:  </a:t>
            </a:r>
          </a:p>
          <a:p>
            <a:pPr lvl="3"/>
            <a:r>
              <a:rPr lang="en-US" dirty="0"/>
              <a:t>Plenary - Panel Discussions / Open Mic</a:t>
            </a:r>
          </a:p>
          <a:p>
            <a:pPr lvl="1"/>
            <a:r>
              <a:rPr lang="en-US" dirty="0"/>
              <a:t>Friday</a:t>
            </a:r>
          </a:p>
          <a:p>
            <a:pPr lvl="2"/>
            <a:r>
              <a:rPr lang="en-US" dirty="0"/>
              <a:t>Morning - Plenary</a:t>
            </a:r>
          </a:p>
          <a:p>
            <a:pPr lvl="3"/>
            <a:r>
              <a:rPr lang="en-US" dirty="0"/>
              <a:t>Assorted General Interest (</a:t>
            </a:r>
            <a:r>
              <a:rPr lang="en-US" dirty="0" err="1"/>
              <a:t>pTDR</a:t>
            </a:r>
            <a:r>
              <a:rPr lang="en-US" dirty="0"/>
              <a:t>, Tracking, Backgrounds) &amp; Closing</a:t>
            </a:r>
          </a:p>
          <a:p>
            <a:pPr lvl="2"/>
            <a:r>
              <a:rPr lang="en-US" dirty="0"/>
              <a:t>Afternoon – Parallel</a:t>
            </a:r>
          </a:p>
          <a:p>
            <a:pPr lvl="3"/>
            <a:r>
              <a:rPr lang="en-US" dirty="0"/>
              <a:t>Excursion</a:t>
            </a:r>
          </a:p>
          <a:p>
            <a:pPr lvl="3"/>
            <a:r>
              <a:rPr lang="en-US" dirty="0"/>
              <a:t>AI in EPIC</a:t>
            </a:r>
          </a:p>
          <a:p>
            <a:pPr lvl="3"/>
            <a:r>
              <a:rPr lang="en-US" dirty="0"/>
              <a:t>Cross Cutting Calorimetry WG</a:t>
            </a:r>
          </a:p>
          <a:p>
            <a:pPr lvl="3"/>
            <a:r>
              <a:rPr lang="en-US" dirty="0"/>
              <a:t>Exclusive, Diffraction and Tagging PWG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00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9826F-6785-A11E-A954-9840DC4E3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FAE72-B9A8-B626-D6A5-48D4473F5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Schedule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1236A-5E65-033E-D94A-70B11A9DD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00" y="1109952"/>
            <a:ext cx="11394937" cy="476726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RHIC Operations End and R&amp;R Starts (Moving Target, currently February 6</a:t>
            </a:r>
            <a:r>
              <a:rPr lang="en-US" sz="2000" baseline="30000" dirty="0"/>
              <a:t>th</a:t>
            </a:r>
            <a:r>
              <a:rPr lang="en-US" sz="2000" dirty="0"/>
              <a:t>, 2026)</a:t>
            </a:r>
          </a:p>
          <a:p>
            <a:r>
              <a:rPr lang="en-US" sz="2000" dirty="0"/>
              <a:t>Detector Baseline Review:  February 3-5, 2026</a:t>
            </a:r>
          </a:p>
          <a:p>
            <a:r>
              <a:rPr lang="en-US" sz="2000" dirty="0"/>
              <a:t>Director’s EIC Review: March 9-12, 2026</a:t>
            </a:r>
          </a:p>
          <a:p>
            <a:r>
              <a:rPr lang="en-US" sz="2000" dirty="0"/>
              <a:t>DOE Independent Project Review of the EIC Project Status:   4/28-5/1, 2026</a:t>
            </a:r>
          </a:p>
          <a:p>
            <a:r>
              <a:rPr lang="en-US" sz="2000" dirty="0"/>
              <a:t>DOE CD-2 Approval for Detector (Hope for ~End of 2026)</a:t>
            </a:r>
          </a:p>
          <a:p>
            <a:r>
              <a:rPr lang="en-US" sz="2000" dirty="0"/>
              <a:t>Goal for CD-3 is by end of 2027 – need to start planning FDR’s and expect similar review schedule in 2027 aimed towards CD-3</a:t>
            </a:r>
          </a:p>
          <a:p>
            <a:r>
              <a:rPr lang="en-US" sz="2000" dirty="0"/>
              <a:t>PDR for Slow Controls – “Planned for Spring 2026”</a:t>
            </a:r>
          </a:p>
          <a:p>
            <a:pPr lvl="1"/>
            <a:r>
              <a:rPr lang="en-US" sz="1600" dirty="0"/>
              <a:t>Some progress…</a:t>
            </a:r>
          </a:p>
          <a:p>
            <a:pPr lvl="2"/>
            <a:r>
              <a:rPr lang="en-US" sz="1600" dirty="0"/>
              <a:t>2025:  </a:t>
            </a:r>
            <a:r>
              <a:rPr lang="en-US" sz="1600" dirty="0">
                <a:hlinkClick r:id="rId2"/>
              </a:rPr>
              <a:t>Slow Controls Scope Workshop with EIC Controls (13 November 2025) · Indico</a:t>
            </a:r>
            <a:endParaRPr lang="en-US" sz="1600" dirty="0"/>
          </a:p>
          <a:p>
            <a:pPr lvl="2"/>
            <a:r>
              <a:rPr lang="en-US" sz="1600" dirty="0"/>
              <a:t>Need more complete scope definition</a:t>
            </a:r>
          </a:p>
          <a:p>
            <a:pPr lvl="3"/>
            <a:r>
              <a:rPr lang="en-US" sz="1400" dirty="0"/>
              <a:t>Distinction between controls (EPICs control of detector)</a:t>
            </a:r>
          </a:p>
          <a:p>
            <a:pPr lvl="3"/>
            <a:r>
              <a:rPr lang="en-US" sz="1400" dirty="0"/>
              <a:t>Safety Systems (PLC based interlocks and safety controls)</a:t>
            </a:r>
          </a:p>
          <a:p>
            <a:pPr lvl="3"/>
            <a:r>
              <a:rPr lang="en-US" sz="1400" dirty="0"/>
              <a:t>Overlap between EIC Controls and </a:t>
            </a:r>
            <a:r>
              <a:rPr lang="en-US" sz="1400" dirty="0" err="1"/>
              <a:t>ePIC’s</a:t>
            </a:r>
            <a:r>
              <a:rPr lang="en-US" sz="1400" dirty="0"/>
              <a:t> controls.   </a:t>
            </a:r>
          </a:p>
          <a:p>
            <a:pPr lvl="3"/>
            <a:r>
              <a:rPr lang="en-US" sz="1400" dirty="0"/>
              <a:t>Overlap between scope in Detector Control Accounts vs Slow Controls Integration Control Account.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1400" dirty="0"/>
              <a:t>Needs to be defined and will need change control request procedure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C0506-5CCE-4E8F-39CF-6AB78079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D3D91-7FAA-C788-5646-FBEAEF90B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4798A-3C27-FFAB-30B2-CF4D099E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3</a:t>
            </a:fld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1AA2CF92-4EC7-A895-5F8B-FB220E360422}"/>
              </a:ext>
            </a:extLst>
          </p:cNvPr>
          <p:cNvSpPr/>
          <p:nvPr/>
        </p:nvSpPr>
        <p:spPr>
          <a:xfrm>
            <a:off x="8887900" y="1496395"/>
            <a:ext cx="389021" cy="140941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AA1769-3F6A-3279-D296-15F1B4DB39EC}"/>
              </a:ext>
            </a:extLst>
          </p:cNvPr>
          <p:cNvSpPr txBox="1"/>
          <p:nvPr/>
        </p:nvSpPr>
        <p:spPr>
          <a:xfrm>
            <a:off x="9517554" y="1600937"/>
            <a:ext cx="25988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60% Design Level</a:t>
            </a:r>
          </a:p>
          <a:p>
            <a:r>
              <a:rPr lang="en-US" sz="1200" dirty="0"/>
              <a:t> + Project Documentation</a:t>
            </a:r>
          </a:p>
          <a:p>
            <a:r>
              <a:rPr lang="en-US" sz="1200" dirty="0"/>
              <a:t>     (Schedule, Cost,  Basis of     </a:t>
            </a:r>
          </a:p>
          <a:p>
            <a:r>
              <a:rPr lang="en-US" sz="1200" dirty="0"/>
              <a:t>      Estimate,   QA plans, </a:t>
            </a:r>
          </a:p>
          <a:p>
            <a:r>
              <a:rPr lang="en-US" sz="1200" dirty="0"/>
              <a:t>      Interface Documents,</a:t>
            </a:r>
          </a:p>
          <a:p>
            <a:r>
              <a:rPr lang="en-US" sz="1200" dirty="0"/>
              <a:t>      Risks, ETC…)</a:t>
            </a:r>
          </a:p>
        </p:txBody>
      </p:sp>
    </p:spTree>
    <p:extLst>
      <p:ext uri="{BB962C8B-B14F-4D97-AF65-F5344CB8AC3E}">
        <p14:creationId xmlns:p14="http://schemas.microsoft.com/office/powerpoint/2010/main" val="1674015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ADBAE-11FD-60C3-844E-0FDA13EA3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A3020-3D94-FAA2-7520-72B4EC55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Schedule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DBBF8-DBF8-FE1E-BABE-DB79A7069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00" y="1271910"/>
            <a:ext cx="11394937" cy="4605305"/>
          </a:xfrm>
        </p:spPr>
        <p:txBody>
          <a:bodyPr>
            <a:normAutofit/>
          </a:bodyPr>
          <a:lstStyle/>
          <a:p>
            <a:r>
              <a:rPr lang="en-US" sz="2400" dirty="0"/>
              <a:t>Internal Assessment Reviews of Each ASIC/Discrete to be scheduled soon</a:t>
            </a:r>
          </a:p>
          <a:p>
            <a:pPr lvl="1"/>
            <a:r>
              <a:rPr lang="en-US" sz="1800" dirty="0"/>
              <a:t>Model would be similar to internal review of the GTU done last November</a:t>
            </a:r>
          </a:p>
          <a:p>
            <a:pPr marL="914400" lvl="2" indent="0">
              <a:buNone/>
            </a:pPr>
            <a:r>
              <a:rPr lang="en-US" sz="1800" dirty="0">
                <a:hlinkClick r:id="rId2"/>
              </a:rPr>
              <a:t>Internal GTU Review (5 November 2025) · Indico</a:t>
            </a: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FA167-0653-676C-5C52-98CC27398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0DEDD-2937-9D78-5CF3-D24AE5807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80405-3444-16BD-96C5-7C7886E00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48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3CFEC-2B4D-6C31-3CA1-E874354C0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13041-4DF8-510F-CA89-52F02D008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Priorities for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4F40-6D04-D4DD-5224-1744B1D50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00" y="1271910"/>
            <a:ext cx="11394937" cy="4605305"/>
          </a:xfrm>
        </p:spPr>
        <p:txBody>
          <a:bodyPr>
            <a:normAutofit/>
          </a:bodyPr>
          <a:lstStyle/>
          <a:p>
            <a:r>
              <a:rPr lang="en-US" sz="2400" dirty="0"/>
              <a:t>Slow Controls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Scope – Define with EIC Controls – Monthly Meetings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Scope – Define with Detector CAMs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More specific with equipment that needs to be controlled for each detector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/>
              <a:t>Specific maps of equipment locations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EPICs testbed in lab at BNL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/>
              <a:t>Control examples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/>
              <a:t>DB interfaces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/>
              <a:t>Alarms interface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Distinguish properly safety/interlocks from EPICs control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DAQ slow control interface (IOCs for FEB data exchange)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3BD32-9E3D-A1F4-9A53-1D4CB9DCB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16877-16C0-72B6-5AE7-182F329D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7E9D4-43CD-02EF-F358-A7F5252D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5</a:t>
            </a:fld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6D05A6E-3DF0-9A42-26D5-39CC7A551FFF}"/>
              </a:ext>
            </a:extLst>
          </p:cNvPr>
          <p:cNvSpPr/>
          <p:nvPr/>
        </p:nvSpPr>
        <p:spPr>
          <a:xfrm>
            <a:off x="7074568" y="1684421"/>
            <a:ext cx="295634" cy="55001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F253E8-3626-23D2-27BE-E4A4DFEAE247}"/>
              </a:ext>
            </a:extLst>
          </p:cNvPr>
          <p:cNvSpPr txBox="1"/>
          <p:nvPr/>
        </p:nvSpPr>
        <p:spPr>
          <a:xfrm>
            <a:off x="7496851" y="1774762"/>
            <a:ext cx="4048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Define to start Change Control Process</a:t>
            </a:r>
          </a:p>
        </p:txBody>
      </p:sp>
    </p:spTree>
    <p:extLst>
      <p:ext uri="{BB962C8B-B14F-4D97-AF65-F5344CB8AC3E}">
        <p14:creationId xmlns:p14="http://schemas.microsoft.com/office/powerpoint/2010/main" val="1847293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DFA1C-7E5E-73D5-2FB7-A71E6C54D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F3757-D140-572A-A453-B478AFA3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0013"/>
            <a:ext cx="10515600" cy="1325563"/>
          </a:xfrm>
        </p:spPr>
        <p:txBody>
          <a:bodyPr/>
          <a:lstStyle/>
          <a:p>
            <a:r>
              <a:rPr lang="en-US" dirty="0"/>
              <a:t>Priorities for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11239-BD7F-5B9E-0435-D8D2F5814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00" y="1051904"/>
            <a:ext cx="11394937" cy="5094514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ASIC Internal Assessments</a:t>
            </a:r>
          </a:p>
          <a:p>
            <a:r>
              <a:rPr lang="en-US" sz="2400" dirty="0"/>
              <a:t>Further refinement of RDO plan – moving towards FDR</a:t>
            </a:r>
          </a:p>
          <a:p>
            <a:pPr lvl="1"/>
            <a:r>
              <a:rPr lang="en-US" sz="2000" dirty="0"/>
              <a:t>Generic RDO </a:t>
            </a:r>
            <a:r>
              <a:rPr lang="en-US" sz="2000" dirty="0">
                <a:sym typeface="Wingdings" panose="05000000000000000000" pitchFamily="2" charset="2"/>
              </a:rPr>
              <a:t> application to MAPS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Aggregation method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Protocol   (Organization of FELIX/Readout Computer operation)</a:t>
            </a:r>
          </a:p>
          <a:p>
            <a:pPr lvl="2"/>
            <a:r>
              <a:rPr lang="en-US" sz="1600" dirty="0">
                <a:sym typeface="Wingdings" panose="05000000000000000000" pitchFamily="2" charset="2"/>
              </a:rPr>
              <a:t>Low Level Protocol:    (</a:t>
            </a:r>
            <a:r>
              <a:rPr lang="en-US" sz="1600" dirty="0" err="1">
                <a:sym typeface="Wingdings" panose="05000000000000000000" pitchFamily="2" charset="2"/>
              </a:rPr>
              <a:t>lpGBT</a:t>
            </a:r>
            <a:r>
              <a:rPr lang="en-US" sz="1600" dirty="0">
                <a:sym typeface="Wingdings" panose="05000000000000000000" pitchFamily="2" charset="2"/>
              </a:rPr>
              <a:t> / FULL / private)?,  (FEC5, FEC12)?</a:t>
            </a:r>
          </a:p>
          <a:p>
            <a:pPr lvl="3"/>
            <a:r>
              <a:rPr lang="en-US" sz="1400" dirty="0">
                <a:sym typeface="Wingdings" panose="05000000000000000000" pitchFamily="2" charset="2"/>
              </a:rPr>
              <a:t>Define single standard, or at least define which standard to use for which detector!</a:t>
            </a:r>
          </a:p>
          <a:p>
            <a:pPr lvl="2"/>
            <a:r>
              <a:rPr lang="en-US" sz="1600" dirty="0">
                <a:sym typeface="Wingdings" panose="05000000000000000000" pitchFamily="2" charset="2"/>
              </a:rPr>
              <a:t>High Level protocol:</a:t>
            </a:r>
          </a:p>
          <a:p>
            <a:pPr lvl="3"/>
            <a:r>
              <a:rPr lang="en-US" sz="1400" dirty="0">
                <a:sym typeface="Wingdings" panose="05000000000000000000" pitchFamily="2" charset="2"/>
              </a:rPr>
              <a:t>Data format for each ASIC is mostly known, but not documented in a single place for </a:t>
            </a:r>
            <a:r>
              <a:rPr lang="en-US" sz="1400" dirty="0" err="1">
                <a:sym typeface="Wingdings" panose="05000000000000000000" pitchFamily="2" charset="2"/>
              </a:rPr>
              <a:t>ePIC</a:t>
            </a:r>
            <a:r>
              <a:rPr lang="en-US" sz="1400" dirty="0">
                <a:sym typeface="Wingdings" panose="05000000000000000000" pitchFamily="2" charset="2"/>
              </a:rPr>
              <a:t>.  Document!</a:t>
            </a:r>
          </a:p>
          <a:p>
            <a:pPr lvl="3"/>
            <a:r>
              <a:rPr lang="en-US" sz="1400" dirty="0">
                <a:sym typeface="Wingdings" panose="05000000000000000000" pitchFamily="2" charset="2"/>
              </a:rPr>
              <a:t>List of fast commands for each ASIC to be specified and documented</a:t>
            </a:r>
          </a:p>
          <a:p>
            <a:pPr lvl="3"/>
            <a:r>
              <a:rPr lang="en-US" sz="1400" dirty="0">
                <a:sym typeface="Wingdings" panose="05000000000000000000" pitchFamily="2" charset="2"/>
              </a:rPr>
              <a:t>Header formats, specification of which components add headers and what types</a:t>
            </a:r>
          </a:p>
          <a:p>
            <a:pPr lvl="3"/>
            <a:r>
              <a:rPr lang="en-US" sz="1400" dirty="0">
                <a:sym typeface="Wingdings" panose="05000000000000000000" pitchFamily="2" charset="2"/>
              </a:rPr>
              <a:t>Specification of detailed time ordering of hits, and algorithms, definition of which components perform this.</a:t>
            </a:r>
          </a:p>
          <a:p>
            <a:pPr lvl="2"/>
            <a:r>
              <a:rPr lang="en-US" sz="1600" dirty="0">
                <a:sym typeface="Wingdings" panose="05000000000000000000" pitchFamily="2" charset="2"/>
              </a:rPr>
              <a:t>Ethernet vs PCI readout of FELIX (BNL LDRD w/ Hao Xu has approval to move to full proposal stage)</a:t>
            </a:r>
          </a:p>
          <a:p>
            <a:r>
              <a:rPr lang="en-US" sz="2400" dirty="0">
                <a:sym typeface="Wingdings" panose="05000000000000000000" pitchFamily="2" charset="2"/>
              </a:rPr>
              <a:t>Testbeds 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Setup lab with small-scale computer farm to evaluate TF building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FLX-155 when available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Evaluation of RCDAQ/CODA component use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AI integration – Model Context Protocol test bed?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Definition of Run Control Model (needed for input to orchestration test beds for SRO)</a:t>
            </a:r>
          </a:p>
          <a:p>
            <a:pPr lvl="2"/>
            <a:endParaRPr lang="en-US" sz="1600" dirty="0">
              <a:sym typeface="Wingdings" panose="05000000000000000000" pitchFamily="2" charset="2"/>
            </a:endParaRPr>
          </a:p>
          <a:p>
            <a:pPr lvl="3"/>
            <a:endParaRPr lang="en-US" sz="1400" dirty="0">
              <a:sym typeface="Wingdings" panose="05000000000000000000" pitchFamily="2" charset="2"/>
            </a:endParaRPr>
          </a:p>
          <a:p>
            <a:pPr lvl="3"/>
            <a:endParaRPr lang="en-US" sz="1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CBB60-AC5B-4684-3065-53F523C21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41B98-D760-2E3F-FD2C-97F511BA9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536B5-0919-A5E0-E1CB-BAAB1C54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89B73-FDF5-2829-895F-716D08F36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0556-A040-BCC5-0558-1B5DB3709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0013"/>
            <a:ext cx="10515600" cy="1325563"/>
          </a:xfrm>
        </p:spPr>
        <p:txBody>
          <a:bodyPr/>
          <a:lstStyle/>
          <a:p>
            <a:r>
              <a:rPr lang="en-US" dirty="0"/>
              <a:t>Priorities for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3E5E4-0FB0-6102-376A-E361703ED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01" y="1051904"/>
            <a:ext cx="5399600" cy="5094514"/>
          </a:xfrm>
        </p:spPr>
        <p:txBody>
          <a:bodyPr>
            <a:normAutofit/>
          </a:bodyPr>
          <a:lstStyle/>
          <a:p>
            <a:r>
              <a:rPr lang="en-US" sz="2400" dirty="0"/>
              <a:t>Fiber / Cable Plans</a:t>
            </a:r>
          </a:p>
          <a:p>
            <a:pPr lvl="1"/>
            <a:r>
              <a:rPr lang="en-US" sz="2000" dirty="0"/>
              <a:t>Plan for detector currently to use MTP12 </a:t>
            </a:r>
            <a:r>
              <a:rPr lang="en-US" sz="2000" dirty="0">
                <a:sym typeface="Wingdings" panose="05000000000000000000" pitchFamily="2" charset="2"/>
              </a:rPr>
              <a:t> MTP48  (Dropping some fibers not needed by </a:t>
            </a:r>
            <a:r>
              <a:rPr lang="en-US" sz="2000" dirty="0" err="1">
                <a:sym typeface="Wingdings" panose="05000000000000000000" pitchFamily="2" charset="2"/>
              </a:rPr>
              <a:t>lpGBT</a:t>
            </a:r>
            <a:r>
              <a:rPr lang="en-US" sz="2000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We will have similar dropping of fibers from some detectors due to different use of </a:t>
            </a:r>
            <a:r>
              <a:rPr lang="en-US" sz="2000" dirty="0" err="1">
                <a:sym typeface="Wingdings" panose="05000000000000000000" pitchFamily="2" charset="2"/>
              </a:rPr>
              <a:t>lpGBT</a:t>
            </a:r>
            <a:r>
              <a:rPr lang="en-US" sz="2000" dirty="0">
                <a:sym typeface="Wingdings" panose="05000000000000000000" pitchFamily="2" charset="2"/>
              </a:rPr>
              <a:t> (1 TX fiber vs 4 TX) in the mapping to the trunk fiber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Need realistic plan for this mapping for FDRs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  </a:t>
            </a:r>
          </a:p>
          <a:p>
            <a:pPr marL="457200" lvl="1" indent="0">
              <a:buNone/>
            </a:pPr>
            <a:endParaRPr lang="en-US" sz="1000" dirty="0">
              <a:sym typeface="Wingdings" panose="05000000000000000000" pitchFamily="2" charset="2"/>
            </a:endParaRPr>
          </a:p>
          <a:p>
            <a:pPr lvl="3"/>
            <a:endParaRPr lang="en-US" sz="1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E5497-C5C5-C1D9-7204-EF56EC7D9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A10A8-BEFE-76D8-BA28-909CE1833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44A07-720A-50A4-5871-7C2C3B82D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11B50A-E6D3-9CB8-4A81-DA048B4A1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0600" y="956502"/>
            <a:ext cx="6134100" cy="407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610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A0050-8991-FC8F-7278-E16F4ABBD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71527-7508-D8E6-6680-0EAE4132F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0013"/>
            <a:ext cx="10515600" cy="1325563"/>
          </a:xfrm>
        </p:spPr>
        <p:txBody>
          <a:bodyPr/>
          <a:lstStyle/>
          <a:p>
            <a:r>
              <a:rPr lang="en-US" dirty="0"/>
              <a:t>Priorities for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D5A27-8EDE-D1B7-9A46-15E663E6B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00" y="1051904"/>
            <a:ext cx="11289859" cy="509451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Other Priorities – Collaboration or Project Needs?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 </a:t>
            </a:r>
            <a:endParaRPr lang="en-US" sz="2000" dirty="0"/>
          </a:p>
          <a:p>
            <a:pPr marL="457200" lvl="1" indent="0">
              <a:buNone/>
            </a:pPr>
            <a:endParaRPr lang="en-US" sz="1000" dirty="0">
              <a:sym typeface="Wingdings" panose="05000000000000000000" pitchFamily="2" charset="2"/>
            </a:endParaRPr>
          </a:p>
          <a:p>
            <a:pPr lvl="3"/>
            <a:endParaRPr lang="en-US" sz="1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868D9-8422-D9C2-D337-327323496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ADD7C-C92A-F9B8-A64C-48CB65B4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EC3FC-CBF3-6784-346C-75053FC6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81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852</Words>
  <Application>Microsoft Office PowerPoint</Application>
  <PresentationFormat>Widescreen</PresentationFormat>
  <Paragraphs>140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 Theme</vt:lpstr>
      <vt:lpstr>PowerPoint Presentation</vt:lpstr>
      <vt:lpstr>Schedule </vt:lpstr>
      <vt:lpstr>Schedule </vt:lpstr>
      <vt:lpstr>Schedule </vt:lpstr>
      <vt:lpstr>Priorities for 2026</vt:lpstr>
      <vt:lpstr>Priorities for 2026</vt:lpstr>
      <vt:lpstr>Priorities for 2026</vt:lpstr>
      <vt:lpstr>Priorities for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1</cp:revision>
  <dcterms:created xsi:type="dcterms:W3CDTF">2026-01-15T09:09:32Z</dcterms:created>
  <dcterms:modified xsi:type="dcterms:W3CDTF">2026-01-15T11:04:47Z</dcterms:modified>
</cp:coreProperties>
</file>