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4" r:id="rId2"/>
    <p:sldMasterId id="2147483668" r:id="rId3"/>
  </p:sldMasterIdLst>
  <p:notesMasterIdLst>
    <p:notesMasterId r:id="rId8"/>
  </p:notesMasterIdLst>
  <p:sldIdLst>
    <p:sldId id="570" r:id="rId4"/>
    <p:sldId id="563" r:id="rId5"/>
    <p:sldId id="571" r:id="rId6"/>
    <p:sldId id="5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69" autoAdjust="0"/>
    <p:restoredTop sz="96869" autoAdjust="0"/>
  </p:normalViewPr>
  <p:slideViewPr>
    <p:cSldViewPr>
      <p:cViewPr varScale="1">
        <p:scale>
          <a:sx n="128" d="100"/>
          <a:sy n="128" d="100"/>
        </p:scale>
        <p:origin x="56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2820" y="84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CDDFE-CCD8-4ED9-9C80-7112BF3977F1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2050F-C8CF-4592-AFFB-E34ACB8E7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4232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477329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noProof="0" dirty="0"/>
              <a:t>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fr-FR"/>
              <a:t>CyMBaL LV power, Saclay, 13/Jan/2026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FR" dirty="0"/>
              <a:t>irakli.mandjavidze@cea.fr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A007-6205-4C6B-BC33-417A4DE99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273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1" y="1988841"/>
            <a:ext cx="10515600" cy="144016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fr-FR"/>
              <a:t>CyMBaL LV power, Saclay, 13/Jan/2026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FR" dirty="0"/>
              <a:t>irakli.mandjavidze@cea.fr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A007-6205-4C6B-BC33-417A4DE99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536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50516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noProof="0" dirty="0"/>
              <a:t>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47828" y="6597352"/>
            <a:ext cx="3096344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r-FR"/>
              <a:t>CyMBaL LV power, Saclay, 13/Jan/2026</a:t>
            </a:r>
            <a:endParaRPr lang="fr-FR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3352" y="6598800"/>
            <a:ext cx="3096344" cy="259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en-US"/>
              <a:t>irakli.mandjavidze@cea.fr</a:t>
            </a:r>
            <a:endParaRPr lang="en-US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416480" y="6597352"/>
            <a:ext cx="177552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BA007-6205-4C6B-BC33-417A4DE9964F}" type="slidenum">
              <a:rPr lang="fr-FR" smtClean="0"/>
              <a:t>‹N°›</a:t>
            </a:fld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5359" y="6453336"/>
            <a:ext cx="1212000" cy="1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71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1" y="1988841"/>
            <a:ext cx="10515600" cy="144016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47828" y="6597352"/>
            <a:ext cx="3096344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r-FR"/>
              <a:t>CyMBaL LV power, Saclay, 13/Jan/2026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3352" y="6598800"/>
            <a:ext cx="3096344" cy="259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en-US"/>
              <a:t>irakli.mandjavidze@cea.fr</a:t>
            </a:r>
            <a:endParaRPr lang="en-US" dirty="0"/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416480" y="6597352"/>
            <a:ext cx="177552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BA007-6205-4C6B-BC33-417A4DE9964F}" type="slidenum">
              <a:rPr lang="fr-FR" smtClean="0"/>
              <a:t>‹N°›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5359" y="6453336"/>
            <a:ext cx="1212000" cy="1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76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12121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noProof="0" dirty="0"/>
              <a:t>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fr-FR"/>
              <a:t>CyMBaL LV power, Saclay, 13/Jan/2026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FR" dirty="0"/>
              <a:t>irakli.mandjavidze@cea.fr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A007-6205-4C6B-BC33-417A4DE99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962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1" y="1988841"/>
            <a:ext cx="10515600" cy="144016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fr-FR"/>
              <a:t>CyMBaL LV power, Saclay, 13/Jan/2026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FR" dirty="0"/>
              <a:t>irakli.mandjavidze@cea.fr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A007-6205-4C6B-BC33-417A4DE99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0822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1" y="2"/>
            <a:ext cx="1051560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35360" y="836713"/>
            <a:ext cx="11521280" cy="5340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936000" y="6570000"/>
            <a:ext cx="4320000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r-FR"/>
              <a:t>CyMBaL LV power, Saclay, 13/Jan/2026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0" y="6570000"/>
            <a:ext cx="2880000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fr-FR" dirty="0"/>
              <a:t>irakli.mandjavidze@cea.fr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312000" y="6570000"/>
            <a:ext cx="2880000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BA007-6205-4C6B-BC33-417A4DE9964F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416880" y="0"/>
            <a:ext cx="775120" cy="5400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32251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13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/>
  <p:txStyles>
    <p:titleStyle>
      <a:lvl1pPr algn="ctr" defTabSz="914377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rgbClr val="00009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32" indent="-28574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→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00121" indent="-28574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■"/>
        <a:defRPr sz="1600" kern="1200">
          <a:solidFill>
            <a:srgbClr val="00009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→"/>
        <a:defRPr sz="1200" kern="1200">
          <a:solidFill>
            <a:srgbClr val="00009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99455" y="2"/>
            <a:ext cx="10154345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35360" y="692697"/>
            <a:ext cx="11521280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416880" y="0"/>
            <a:ext cx="775120" cy="54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0"/>
            <a:ext cx="219106" cy="687801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32251" cy="540000"/>
          </a:xfrm>
          <a:prstGeom prst="rect">
            <a:avLst/>
          </a:prstGeom>
        </p:spPr>
      </p:pic>
      <p:sp>
        <p:nvSpPr>
          <p:cNvPr id="1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47828" y="6597352"/>
            <a:ext cx="3096344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r-FR"/>
              <a:t>CyMBaL LV power, Saclay, 13/Jan/2026</a:t>
            </a:r>
            <a:endParaRPr lang="fr-FR" dirty="0"/>
          </a:p>
        </p:txBody>
      </p:sp>
      <p:sp>
        <p:nvSpPr>
          <p:cNvPr id="1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3352" y="6598800"/>
            <a:ext cx="3096344" cy="259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en-US"/>
              <a:t>irakli.mandjavidze@cea.fr</a:t>
            </a:r>
            <a:endParaRPr lang="en-US" dirty="0"/>
          </a:p>
        </p:txBody>
      </p:sp>
      <p:sp>
        <p:nvSpPr>
          <p:cNvPr id="19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416480" y="6597352"/>
            <a:ext cx="177552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BA007-6205-4C6B-BC33-417A4DE9964F}" type="slidenum">
              <a:rPr lang="fr-FR" smtClean="0"/>
              <a:t>‹N°›</a:t>
            </a:fld>
            <a:endParaRPr lang="fr-FR"/>
          </a:p>
        </p:txBody>
      </p:sp>
      <p:pic>
        <p:nvPicPr>
          <p:cNvPr id="20" name="Image 19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335359" y="6453336"/>
            <a:ext cx="1212000" cy="1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33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hf hdr="0"/>
  <p:txStyles>
    <p:titleStyle>
      <a:lvl1pPr algn="ctr" defTabSz="914377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00009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32" indent="-28574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→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00121" indent="-28574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■"/>
        <a:defRPr sz="1400" kern="1200">
          <a:solidFill>
            <a:srgbClr val="00009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→"/>
        <a:defRPr sz="1000" kern="1200">
          <a:solidFill>
            <a:srgbClr val="00009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1" y="2"/>
            <a:ext cx="1051560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35360" y="836713"/>
            <a:ext cx="11521280" cy="5340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936000" y="6570000"/>
            <a:ext cx="4320000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r-FR"/>
              <a:t>CyMBaL LV power, Saclay, 13/Jan/2026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0" y="6570000"/>
            <a:ext cx="2880000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fr-FR" dirty="0"/>
              <a:t>irakli.mandjavidze@cea.fr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312000" y="6570000"/>
            <a:ext cx="2880000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BA007-6205-4C6B-BC33-417A4DE9964F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416880" y="0"/>
            <a:ext cx="775120" cy="5400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32251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750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hf hdr="0"/>
  <p:txStyles>
    <p:titleStyle>
      <a:lvl1pPr algn="ctr" defTabSz="914377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rgbClr val="00009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32" indent="-28574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→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00121" indent="-28574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■"/>
        <a:defRPr sz="1600" kern="1200">
          <a:solidFill>
            <a:srgbClr val="00009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→"/>
        <a:defRPr sz="1200" kern="1200">
          <a:solidFill>
            <a:srgbClr val="00009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rakli.mandjavidze@cea.f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Irakli.mandjavidze@cea.f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Irakli.mandjavidze@cea.f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Espace réservé du contenu 132">
            <a:extLst>
              <a:ext uri="{FF2B5EF4-FFF2-40B4-BE49-F238E27FC236}">
                <a16:creationId xmlns:a16="http://schemas.microsoft.com/office/drawing/2014/main" id="{262267C5-DCED-45E1-AF78-A6C526686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692696"/>
            <a:ext cx="11665296" cy="5877304"/>
          </a:xfrm>
        </p:spPr>
        <p:txBody>
          <a:bodyPr>
            <a:normAutofit/>
          </a:bodyPr>
          <a:lstStyle/>
          <a:p>
            <a:r>
              <a:rPr lang="en-US" dirty="0"/>
              <a:t>Review of powering scenarios</a:t>
            </a:r>
          </a:p>
          <a:p>
            <a:pPr lvl="1"/>
            <a:r>
              <a:rPr lang="en-US" dirty="0"/>
              <a:t>Likely increase of expected power consumption of Salsa (important uncertainty at this stage of the </a:t>
            </a:r>
            <a:r>
              <a:rPr lang="en-US" dirty="0" err="1"/>
              <a:t>dvpt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3 options are considered (SALSA current of 1A, 1.5A and 2 A)</a:t>
            </a:r>
          </a:p>
          <a:p>
            <a:r>
              <a:rPr lang="en-US" dirty="0"/>
              <a:t>The power chain is as follows</a:t>
            </a:r>
          </a:p>
          <a:p>
            <a:pPr lvl="1"/>
            <a:r>
              <a:rPr lang="en-US" dirty="0"/>
              <a:t>LV power supply – cable plant – DCDC power board – Salsa carrier and communication boards</a:t>
            </a:r>
          </a:p>
          <a:p>
            <a:pPr lvl="1"/>
            <a:r>
              <a:rPr lang="en-US" dirty="0"/>
              <a:t>The last actors in the power chain are LDO regulators producing clean power for ASICs</a:t>
            </a:r>
          </a:p>
          <a:p>
            <a:pPr lvl="2"/>
            <a:r>
              <a:rPr lang="en-US" dirty="0"/>
              <a:t>Salsa, </a:t>
            </a:r>
            <a:r>
              <a:rPr lang="en-US" dirty="0" err="1"/>
              <a:t>lpGBT</a:t>
            </a:r>
            <a:r>
              <a:rPr lang="en-US" dirty="0"/>
              <a:t>, VTRX+</a:t>
            </a:r>
          </a:p>
          <a:p>
            <a:pPr lvl="1"/>
            <a:r>
              <a:rPr lang="en-US" dirty="0"/>
              <a:t>Salsa requires high current 1.2V</a:t>
            </a:r>
          </a:p>
          <a:p>
            <a:pPr lvl="1"/>
            <a:r>
              <a:rPr lang="en-US" dirty="0" err="1"/>
              <a:t>lpGBT</a:t>
            </a:r>
            <a:r>
              <a:rPr lang="en-US" dirty="0"/>
              <a:t> requires low current 1.2V</a:t>
            </a:r>
          </a:p>
          <a:p>
            <a:pPr lvl="1"/>
            <a:r>
              <a:rPr lang="en-US" dirty="0"/>
              <a:t>VTRX+ requires low current 2.5V and 1.2V</a:t>
            </a:r>
          </a:p>
          <a:p>
            <a:pPr lvl="1"/>
            <a:endParaRPr lang="en-US" dirty="0"/>
          </a:p>
          <a:p>
            <a:r>
              <a:rPr lang="en-US" dirty="0"/>
              <a:t>Specific MPGD integration</a:t>
            </a:r>
          </a:p>
          <a:p>
            <a:pPr marL="0" indent="0">
              <a:buNone/>
            </a:pPr>
            <a:r>
              <a:rPr lang="en-US" dirty="0"/>
              <a:t>constraints &amp; card electronics</a:t>
            </a:r>
          </a:p>
          <a:p>
            <a:pPr marL="0" indent="0">
              <a:buNone/>
            </a:pPr>
            <a:r>
              <a:rPr lang="en-US" dirty="0"/>
              <a:t>design will define the final card(s)</a:t>
            </a:r>
          </a:p>
          <a:p>
            <a:pPr marL="0" indent="0">
              <a:buNone/>
            </a:pPr>
            <a:r>
              <a:rPr lang="en-US" dirty="0"/>
              <a:t>form factors</a:t>
            </a:r>
          </a:p>
          <a:p>
            <a:pPr lvl="1"/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MPGD SALSA based Readout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A007-6205-4C6B-BC33-417A4DE9964F}" type="slidenum">
              <a:rPr lang="fr-FR" smtClean="0"/>
              <a:t>1</a:t>
            </a:fld>
            <a:endParaRPr lang="fr-FR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CCF772CF-24D3-4140-800B-29670B8E621C}"/>
              </a:ext>
            </a:extLst>
          </p:cNvPr>
          <p:cNvGrpSpPr/>
          <p:nvPr/>
        </p:nvGrpSpPr>
        <p:grpSpPr>
          <a:xfrm>
            <a:off x="6589308" y="4340144"/>
            <a:ext cx="3600000" cy="2160000"/>
            <a:chOff x="8353200" y="1103400"/>
            <a:chExt cx="3600000" cy="2160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532D3B6-C87D-426B-988C-0B81DB101CAC}"/>
                </a:ext>
              </a:extLst>
            </p:cNvPr>
            <p:cNvSpPr/>
            <p:nvPr/>
          </p:nvSpPr>
          <p:spPr>
            <a:xfrm>
              <a:off x="8353200" y="1103400"/>
              <a:ext cx="3600000" cy="216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F37AA78-55DC-4632-873E-860E2A0E7F9E}"/>
                </a:ext>
              </a:extLst>
            </p:cNvPr>
            <p:cNvSpPr/>
            <p:nvPr/>
          </p:nvSpPr>
          <p:spPr>
            <a:xfrm>
              <a:off x="9382360" y="1657816"/>
              <a:ext cx="612000" cy="6120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>
                  <a:solidFill>
                    <a:schemeClr val="tx1"/>
                  </a:solidFill>
                </a:rPr>
                <a:t>Salsa</a:t>
              </a:r>
              <a:endParaRPr lang="fr-FR" sz="1600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818F3D4-B3EA-44B2-BBCB-DB9494396978}"/>
                </a:ext>
              </a:extLst>
            </p:cNvPr>
            <p:cNvSpPr/>
            <p:nvPr/>
          </p:nvSpPr>
          <p:spPr>
            <a:xfrm>
              <a:off x="9328360" y="1308600"/>
              <a:ext cx="720000" cy="1440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>
                  <a:solidFill>
                    <a:schemeClr val="tx1"/>
                  </a:solidFill>
                </a:rPr>
                <a:t>Connector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4325B37-DBFC-42F7-8FC8-7945F7202600}"/>
                </a:ext>
              </a:extLst>
            </p:cNvPr>
            <p:cNvSpPr/>
            <p:nvPr/>
          </p:nvSpPr>
          <p:spPr>
            <a:xfrm>
              <a:off x="8482360" y="1657816"/>
              <a:ext cx="612000" cy="6120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>
                  <a:solidFill>
                    <a:schemeClr val="tx1"/>
                  </a:solidFill>
                </a:rPr>
                <a:t>Salsa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6A5D34C-6153-435D-86DD-912DC5514500}"/>
                </a:ext>
              </a:extLst>
            </p:cNvPr>
            <p:cNvSpPr/>
            <p:nvPr/>
          </p:nvSpPr>
          <p:spPr>
            <a:xfrm>
              <a:off x="8428360" y="1308600"/>
              <a:ext cx="720000" cy="1440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Connector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DAE1E01-042B-412D-8B22-C0F21D667F9E}"/>
                </a:ext>
              </a:extLst>
            </p:cNvPr>
            <p:cNvSpPr/>
            <p:nvPr/>
          </p:nvSpPr>
          <p:spPr>
            <a:xfrm>
              <a:off x="10282360" y="1657816"/>
              <a:ext cx="612000" cy="6120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>
                  <a:solidFill>
                    <a:schemeClr val="tx1"/>
                  </a:solidFill>
                </a:rPr>
                <a:t>Salsa</a:t>
              </a:r>
              <a:endParaRPr lang="fr-FR" sz="1600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A0552AC-8A64-43B2-8541-B4FE2D502E71}"/>
                </a:ext>
              </a:extLst>
            </p:cNvPr>
            <p:cNvSpPr/>
            <p:nvPr/>
          </p:nvSpPr>
          <p:spPr>
            <a:xfrm>
              <a:off x="10228360" y="1308600"/>
              <a:ext cx="720000" cy="1440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>
                  <a:solidFill>
                    <a:schemeClr val="tx1"/>
                  </a:solidFill>
                </a:rPr>
                <a:t>Connector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02DAC27-9F64-40EE-B841-3C3A9C42B8C8}"/>
                </a:ext>
              </a:extLst>
            </p:cNvPr>
            <p:cNvSpPr/>
            <p:nvPr/>
          </p:nvSpPr>
          <p:spPr>
            <a:xfrm>
              <a:off x="11182360" y="1657816"/>
              <a:ext cx="612000" cy="6120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>
                  <a:solidFill>
                    <a:schemeClr val="tx1"/>
                  </a:solidFill>
                </a:rPr>
                <a:t>Salsa</a:t>
              </a:r>
              <a:endParaRPr lang="fr-FR" sz="1400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3FDE5AF-3225-4A36-8C88-F4D075724A01}"/>
                </a:ext>
              </a:extLst>
            </p:cNvPr>
            <p:cNvSpPr/>
            <p:nvPr/>
          </p:nvSpPr>
          <p:spPr>
            <a:xfrm>
              <a:off x="11128360" y="1308600"/>
              <a:ext cx="720000" cy="1440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>
                  <a:solidFill>
                    <a:schemeClr val="tx1"/>
                  </a:solidFill>
                </a:rPr>
                <a:t>Connector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0DF8D24-E9DA-4D7E-984A-BEBEF02D403F}"/>
                </a:ext>
              </a:extLst>
            </p:cNvPr>
            <p:cNvSpPr/>
            <p:nvPr/>
          </p:nvSpPr>
          <p:spPr>
            <a:xfrm rot="5400000">
              <a:off x="10327800" y="2725200"/>
              <a:ext cx="720000" cy="2124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ComBrd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0B7F906-58BD-40F4-AFCD-53D795E66484}"/>
                </a:ext>
              </a:extLst>
            </p:cNvPr>
            <p:cNvSpPr/>
            <p:nvPr/>
          </p:nvSpPr>
          <p:spPr>
            <a:xfrm>
              <a:off x="8558400" y="2950200"/>
              <a:ext cx="1641600" cy="2124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PwrBrd</a:t>
              </a:r>
              <a:r>
                <a:rPr lang="en-US" sz="1200" dirty="0">
                  <a:solidFill>
                    <a:schemeClr val="tx1"/>
                  </a:solidFill>
                </a:rPr>
                <a:t> connector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105F7D7-8522-408E-961D-83D8F3BDC746}"/>
                </a:ext>
              </a:extLst>
            </p:cNvPr>
            <p:cNvSpPr/>
            <p:nvPr/>
          </p:nvSpPr>
          <p:spPr>
            <a:xfrm rot="5400000">
              <a:off x="11382600" y="2725200"/>
              <a:ext cx="720000" cy="2124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ComBrd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5AC1B2ED-B4DE-4809-B89D-F39D32FE122E}"/>
              </a:ext>
            </a:extLst>
          </p:cNvPr>
          <p:cNvGrpSpPr/>
          <p:nvPr/>
        </p:nvGrpSpPr>
        <p:grpSpPr>
          <a:xfrm>
            <a:off x="10599830" y="4365344"/>
            <a:ext cx="1440000" cy="2160000"/>
            <a:chOff x="10171200" y="2888940"/>
            <a:chExt cx="1440000" cy="2160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A201C45-5C38-4D3C-B379-0D6D09509D83}"/>
                </a:ext>
              </a:extLst>
            </p:cNvPr>
            <p:cNvSpPr/>
            <p:nvPr/>
          </p:nvSpPr>
          <p:spPr>
            <a:xfrm rot="10800000" flipH="1" flipV="1">
              <a:off x="10650000" y="3846540"/>
              <a:ext cx="360000" cy="720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fr-FR" sz="1400" dirty="0">
                  <a:solidFill>
                    <a:schemeClr val="tx1"/>
                  </a:solidFill>
                </a:rPr>
                <a:t>VTRX+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C6AF681-5664-4CBA-B54E-D0F6339E98F4}"/>
                </a:ext>
              </a:extLst>
            </p:cNvPr>
            <p:cNvSpPr/>
            <p:nvPr/>
          </p:nvSpPr>
          <p:spPr>
            <a:xfrm>
              <a:off x="10650000" y="3367740"/>
              <a:ext cx="360000" cy="360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FR" sz="1400" dirty="0" err="1">
                  <a:solidFill>
                    <a:schemeClr val="tx1"/>
                  </a:solidFill>
                </a:rPr>
                <a:t>lp</a:t>
              </a:r>
              <a:br>
                <a:rPr lang="fr-FR" sz="1400" dirty="0">
                  <a:solidFill>
                    <a:schemeClr val="tx1"/>
                  </a:solidFill>
                </a:rPr>
              </a:br>
              <a:r>
                <a:rPr lang="fr-FR" sz="1400" dirty="0">
                  <a:solidFill>
                    <a:schemeClr val="tx1"/>
                  </a:solidFill>
                </a:rPr>
                <a:t>GBT</a:t>
              </a:r>
              <a:endParaRPr lang="fr-FR" sz="1400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2CFC30E-8922-44E9-979A-58F35A844305}"/>
                </a:ext>
              </a:extLst>
            </p:cNvPr>
            <p:cNvSpPr/>
            <p:nvPr/>
          </p:nvSpPr>
          <p:spPr>
            <a:xfrm>
              <a:off x="11128800" y="3025740"/>
              <a:ext cx="360000" cy="3600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FR" sz="1400" dirty="0">
                  <a:solidFill>
                    <a:schemeClr val="tx1"/>
                  </a:solidFill>
                </a:rPr>
                <a:t>LDO</a:t>
              </a:r>
              <a:endParaRPr lang="fr-FR" sz="1400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BA10F5E-9472-44AB-A842-2530F48D7AD0}"/>
                </a:ext>
              </a:extLst>
            </p:cNvPr>
            <p:cNvSpPr/>
            <p:nvPr/>
          </p:nvSpPr>
          <p:spPr>
            <a:xfrm>
              <a:off x="10171200" y="2888940"/>
              <a:ext cx="1440000" cy="216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476B4A5-387B-46F6-8C34-AA9748293738}"/>
                </a:ext>
              </a:extLst>
            </p:cNvPr>
            <p:cNvSpPr/>
            <p:nvPr/>
          </p:nvSpPr>
          <p:spPr>
            <a:xfrm rot="5400000">
              <a:off x="11080200" y="4510740"/>
              <a:ext cx="720000" cy="2124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ComBrd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0CEF33C-07AF-4D8C-A87D-94ACD35954C2}"/>
                </a:ext>
              </a:extLst>
            </p:cNvPr>
            <p:cNvSpPr/>
            <p:nvPr/>
          </p:nvSpPr>
          <p:spPr>
            <a:xfrm rot="5400000">
              <a:off x="9985800" y="4510740"/>
              <a:ext cx="720000" cy="2124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ComBrd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6" name="Forme libre 13">
              <a:extLst>
                <a:ext uri="{FF2B5EF4-FFF2-40B4-BE49-F238E27FC236}">
                  <a16:creationId xmlns:a16="http://schemas.microsoft.com/office/drawing/2014/main" id="{D9320102-791D-4D2B-8EAE-C97E8D3846F0}"/>
                </a:ext>
              </a:extLst>
            </p:cNvPr>
            <p:cNvSpPr/>
            <p:nvPr/>
          </p:nvSpPr>
          <p:spPr>
            <a:xfrm>
              <a:off x="10345267" y="2975905"/>
              <a:ext cx="881880" cy="1822385"/>
            </a:xfrm>
            <a:custGeom>
              <a:avLst/>
              <a:gdLst>
                <a:gd name="connsiteX0" fmla="*/ 494858 w 881880"/>
                <a:gd name="connsiteY0" fmla="*/ 1584260 h 1822385"/>
                <a:gd name="connsiteX1" fmla="*/ 523433 w 881880"/>
                <a:gd name="connsiteY1" fmla="*/ 1727135 h 1822385"/>
                <a:gd name="connsiteX2" fmla="*/ 752033 w 881880"/>
                <a:gd name="connsiteY2" fmla="*/ 1727135 h 1822385"/>
                <a:gd name="connsiteX3" fmla="*/ 847283 w 881880"/>
                <a:gd name="connsiteY3" fmla="*/ 1498535 h 1822385"/>
                <a:gd name="connsiteX4" fmla="*/ 866333 w 881880"/>
                <a:gd name="connsiteY4" fmla="*/ 1022285 h 1822385"/>
                <a:gd name="connsiteX5" fmla="*/ 866333 w 881880"/>
                <a:gd name="connsiteY5" fmla="*/ 641285 h 1822385"/>
                <a:gd name="connsiteX6" fmla="*/ 666308 w 881880"/>
                <a:gd name="connsiteY6" fmla="*/ 241235 h 1822385"/>
                <a:gd name="connsiteX7" fmla="*/ 447233 w 881880"/>
                <a:gd name="connsiteY7" fmla="*/ 22160 h 1822385"/>
                <a:gd name="connsiteX8" fmla="*/ 56708 w 881880"/>
                <a:gd name="connsiteY8" fmla="*/ 60260 h 1822385"/>
                <a:gd name="connsiteX9" fmla="*/ 9083 w 881880"/>
                <a:gd name="connsiteY9" fmla="*/ 488885 h 1822385"/>
                <a:gd name="connsiteX10" fmla="*/ 123383 w 881880"/>
                <a:gd name="connsiteY10" fmla="*/ 984185 h 1822385"/>
                <a:gd name="connsiteX11" fmla="*/ 209108 w 881880"/>
                <a:gd name="connsiteY11" fmla="*/ 1279460 h 1822385"/>
                <a:gd name="connsiteX12" fmla="*/ 218633 w 881880"/>
                <a:gd name="connsiteY12" fmla="*/ 1679510 h 1822385"/>
                <a:gd name="connsiteX13" fmla="*/ 428183 w 881880"/>
                <a:gd name="connsiteY13" fmla="*/ 1746185 h 1822385"/>
                <a:gd name="connsiteX14" fmla="*/ 494858 w 881880"/>
                <a:gd name="connsiteY14" fmla="*/ 1822385 h 1822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81880" h="1822385">
                  <a:moveTo>
                    <a:pt x="494858" y="1584260"/>
                  </a:moveTo>
                  <a:cubicBezTo>
                    <a:pt x="487714" y="1643791"/>
                    <a:pt x="480570" y="1703323"/>
                    <a:pt x="523433" y="1727135"/>
                  </a:cubicBezTo>
                  <a:cubicBezTo>
                    <a:pt x="566296" y="1750948"/>
                    <a:pt x="698058" y="1765235"/>
                    <a:pt x="752033" y="1727135"/>
                  </a:cubicBezTo>
                  <a:cubicBezTo>
                    <a:pt x="806008" y="1689035"/>
                    <a:pt x="828233" y="1616010"/>
                    <a:pt x="847283" y="1498535"/>
                  </a:cubicBezTo>
                  <a:cubicBezTo>
                    <a:pt x="866333" y="1381060"/>
                    <a:pt x="863158" y="1165160"/>
                    <a:pt x="866333" y="1022285"/>
                  </a:cubicBezTo>
                  <a:cubicBezTo>
                    <a:pt x="869508" y="879410"/>
                    <a:pt x="899670" y="771460"/>
                    <a:pt x="866333" y="641285"/>
                  </a:cubicBezTo>
                  <a:cubicBezTo>
                    <a:pt x="832996" y="511110"/>
                    <a:pt x="736158" y="344422"/>
                    <a:pt x="666308" y="241235"/>
                  </a:cubicBezTo>
                  <a:cubicBezTo>
                    <a:pt x="596458" y="138048"/>
                    <a:pt x="548833" y="52322"/>
                    <a:pt x="447233" y="22160"/>
                  </a:cubicBezTo>
                  <a:cubicBezTo>
                    <a:pt x="345633" y="-8002"/>
                    <a:pt x="129733" y="-17528"/>
                    <a:pt x="56708" y="60260"/>
                  </a:cubicBezTo>
                  <a:cubicBezTo>
                    <a:pt x="-16317" y="138047"/>
                    <a:pt x="-2030" y="334897"/>
                    <a:pt x="9083" y="488885"/>
                  </a:cubicBezTo>
                  <a:cubicBezTo>
                    <a:pt x="20195" y="642872"/>
                    <a:pt x="90046" y="852423"/>
                    <a:pt x="123383" y="984185"/>
                  </a:cubicBezTo>
                  <a:cubicBezTo>
                    <a:pt x="156720" y="1115947"/>
                    <a:pt x="193233" y="1163572"/>
                    <a:pt x="209108" y="1279460"/>
                  </a:cubicBezTo>
                  <a:cubicBezTo>
                    <a:pt x="224983" y="1395347"/>
                    <a:pt x="182121" y="1601723"/>
                    <a:pt x="218633" y="1679510"/>
                  </a:cubicBezTo>
                  <a:cubicBezTo>
                    <a:pt x="255145" y="1757297"/>
                    <a:pt x="382145" y="1722373"/>
                    <a:pt x="428183" y="1746185"/>
                  </a:cubicBezTo>
                  <a:cubicBezTo>
                    <a:pt x="474220" y="1769998"/>
                    <a:pt x="484539" y="1796191"/>
                    <a:pt x="494858" y="1822385"/>
                  </a:cubicBezTo>
                </a:path>
              </a:pathLst>
            </a:cu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A38E7E8-B6F5-493A-A7DF-5D8F0FD8478A}"/>
                </a:ext>
              </a:extLst>
            </p:cNvPr>
            <p:cNvSpPr/>
            <p:nvPr/>
          </p:nvSpPr>
          <p:spPr>
            <a:xfrm>
              <a:off x="10718400" y="4735740"/>
              <a:ext cx="252000" cy="288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18C6C1BD-34D6-49AB-B3F9-1B9414B15995}"/>
              </a:ext>
            </a:extLst>
          </p:cNvPr>
          <p:cNvGrpSpPr/>
          <p:nvPr/>
        </p:nvGrpSpPr>
        <p:grpSpPr>
          <a:xfrm>
            <a:off x="4292420" y="4365344"/>
            <a:ext cx="1983600" cy="2160000"/>
            <a:chOff x="2995662" y="2839105"/>
            <a:chExt cx="1983600" cy="21600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65F2B67-C8B1-41E5-B941-02AB37A6B52A}"/>
                </a:ext>
              </a:extLst>
            </p:cNvPr>
            <p:cNvSpPr/>
            <p:nvPr/>
          </p:nvSpPr>
          <p:spPr>
            <a:xfrm>
              <a:off x="2995662" y="2839105"/>
              <a:ext cx="1980000" cy="216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BE93924-9413-4E25-9A71-3034E5FA1DC8}"/>
                </a:ext>
              </a:extLst>
            </p:cNvPr>
            <p:cNvSpPr/>
            <p:nvPr/>
          </p:nvSpPr>
          <p:spPr>
            <a:xfrm>
              <a:off x="3132462" y="4685905"/>
              <a:ext cx="1641600" cy="2124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PwrBrd</a:t>
              </a:r>
              <a:r>
                <a:rPr lang="en-US" sz="1200" dirty="0">
                  <a:solidFill>
                    <a:schemeClr val="tx1"/>
                  </a:solidFill>
                </a:rPr>
                <a:t> connector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8856E2C-9E38-4F3B-A9AD-5CA4B6EA2D1C}"/>
                </a:ext>
              </a:extLst>
            </p:cNvPr>
            <p:cNvSpPr/>
            <p:nvPr/>
          </p:nvSpPr>
          <p:spPr>
            <a:xfrm>
              <a:off x="3269262" y="3249505"/>
              <a:ext cx="360000" cy="3600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</a:rPr>
                <a:t>DCDC</a:t>
              </a:r>
              <a:endParaRPr lang="fr-FR" sz="120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131F3F1-4208-4B5C-B6C1-F1560A7DA9CF}"/>
                </a:ext>
              </a:extLst>
            </p:cNvPr>
            <p:cNvSpPr/>
            <p:nvPr/>
          </p:nvSpPr>
          <p:spPr>
            <a:xfrm>
              <a:off x="4295262" y="3249505"/>
              <a:ext cx="360000" cy="360000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</a:rPr>
                <a:t>DCDC</a:t>
              </a:r>
              <a:endParaRPr lang="fr-FR" sz="1200" dirty="0"/>
            </a:p>
          </p:txBody>
        </p:sp>
        <p:sp>
          <p:nvSpPr>
            <p:cNvPr id="32" name="Cadre 31">
              <a:extLst>
                <a:ext uri="{FF2B5EF4-FFF2-40B4-BE49-F238E27FC236}">
                  <a16:creationId xmlns:a16="http://schemas.microsoft.com/office/drawing/2014/main" id="{C2441504-9430-40A1-93A1-29637AC33FC4}"/>
                </a:ext>
              </a:extLst>
            </p:cNvPr>
            <p:cNvSpPr/>
            <p:nvPr/>
          </p:nvSpPr>
          <p:spPr>
            <a:xfrm>
              <a:off x="2995662" y="2975905"/>
              <a:ext cx="1026000" cy="1641600"/>
            </a:xfrm>
            <a:prstGeom prst="fram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3" name="Cadre 32">
              <a:extLst>
                <a:ext uri="{FF2B5EF4-FFF2-40B4-BE49-F238E27FC236}">
                  <a16:creationId xmlns:a16="http://schemas.microsoft.com/office/drawing/2014/main" id="{577E5C02-C2CD-4249-B9E8-4389CE4AF1D9}"/>
                </a:ext>
              </a:extLst>
            </p:cNvPr>
            <p:cNvSpPr/>
            <p:nvPr/>
          </p:nvSpPr>
          <p:spPr>
            <a:xfrm>
              <a:off x="3953262" y="2975905"/>
              <a:ext cx="1026000" cy="1641600"/>
            </a:xfrm>
            <a:prstGeom prst="fram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grpSp>
          <p:nvGrpSpPr>
            <p:cNvPr id="34" name="Groupe 33">
              <a:extLst>
                <a:ext uri="{FF2B5EF4-FFF2-40B4-BE49-F238E27FC236}">
                  <a16:creationId xmlns:a16="http://schemas.microsoft.com/office/drawing/2014/main" id="{71818EE7-4CA8-42DB-8EA1-2D5ADA28DB0C}"/>
                </a:ext>
              </a:extLst>
            </p:cNvPr>
            <p:cNvGrpSpPr/>
            <p:nvPr/>
          </p:nvGrpSpPr>
          <p:grpSpPr>
            <a:xfrm>
              <a:off x="3132462" y="3728305"/>
              <a:ext cx="720000" cy="720000"/>
              <a:chOff x="8506200" y="4523400"/>
              <a:chExt cx="720000" cy="720000"/>
            </a:xfrm>
          </p:grpSpPr>
          <p:sp>
            <p:nvSpPr>
              <p:cNvPr id="35" name="Ellipse 34">
                <a:extLst>
                  <a:ext uri="{FF2B5EF4-FFF2-40B4-BE49-F238E27FC236}">
                    <a16:creationId xmlns:a16="http://schemas.microsoft.com/office/drawing/2014/main" id="{FA67430E-8975-4508-85D6-5011DE4A9149}"/>
                  </a:ext>
                </a:extLst>
              </p:cNvPr>
              <p:cNvSpPr/>
              <p:nvPr/>
            </p:nvSpPr>
            <p:spPr>
              <a:xfrm>
                <a:off x="8506200" y="4523400"/>
                <a:ext cx="720000" cy="720000"/>
              </a:xfrm>
              <a:prstGeom prst="ellipse">
                <a:avLst/>
              </a:prstGeom>
              <a:pattFill prst="wdUpDiag">
                <a:fgClr>
                  <a:schemeClr val="accent2">
                    <a:lumMod val="75000"/>
                  </a:schemeClr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6" name="Ellipse 35">
                <a:extLst>
                  <a:ext uri="{FF2B5EF4-FFF2-40B4-BE49-F238E27FC236}">
                    <a16:creationId xmlns:a16="http://schemas.microsoft.com/office/drawing/2014/main" id="{F9830CA6-18B0-4C5D-A415-25DCDD528608}"/>
                  </a:ext>
                </a:extLst>
              </p:cNvPr>
              <p:cNvSpPr/>
              <p:nvPr/>
            </p:nvSpPr>
            <p:spPr>
              <a:xfrm>
                <a:off x="8578200" y="4595400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37" name="Groupe 36">
              <a:extLst>
                <a:ext uri="{FF2B5EF4-FFF2-40B4-BE49-F238E27FC236}">
                  <a16:creationId xmlns:a16="http://schemas.microsoft.com/office/drawing/2014/main" id="{DBA1F84B-2C35-4916-9DF5-9D0CE6DB2C0D}"/>
                </a:ext>
              </a:extLst>
            </p:cNvPr>
            <p:cNvGrpSpPr/>
            <p:nvPr/>
          </p:nvGrpSpPr>
          <p:grpSpPr>
            <a:xfrm>
              <a:off x="4106262" y="3728305"/>
              <a:ext cx="720000" cy="720000"/>
              <a:chOff x="8506200" y="4523400"/>
              <a:chExt cx="720000" cy="720000"/>
            </a:xfrm>
          </p:grpSpPr>
          <p:sp>
            <p:nvSpPr>
              <p:cNvPr id="38" name="Ellipse 37">
                <a:extLst>
                  <a:ext uri="{FF2B5EF4-FFF2-40B4-BE49-F238E27FC236}">
                    <a16:creationId xmlns:a16="http://schemas.microsoft.com/office/drawing/2014/main" id="{E221B4E2-80BA-4E54-9F35-B070E574917B}"/>
                  </a:ext>
                </a:extLst>
              </p:cNvPr>
              <p:cNvSpPr/>
              <p:nvPr/>
            </p:nvSpPr>
            <p:spPr>
              <a:xfrm>
                <a:off x="8506200" y="4523400"/>
                <a:ext cx="720000" cy="720000"/>
              </a:xfrm>
              <a:prstGeom prst="ellipse">
                <a:avLst/>
              </a:prstGeom>
              <a:pattFill prst="wdUpDiag">
                <a:fgClr>
                  <a:schemeClr val="accent2">
                    <a:lumMod val="75000"/>
                  </a:schemeClr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9" name="Ellipse 38">
                <a:extLst>
                  <a:ext uri="{FF2B5EF4-FFF2-40B4-BE49-F238E27FC236}">
                    <a16:creationId xmlns:a16="http://schemas.microsoft.com/office/drawing/2014/main" id="{88C73E55-A1A1-4923-B63A-1F09B58F77EF}"/>
                  </a:ext>
                </a:extLst>
              </p:cNvPr>
              <p:cNvSpPr/>
              <p:nvPr/>
            </p:nvSpPr>
            <p:spPr>
              <a:xfrm>
                <a:off x="8578200" y="4595400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7057CD89-2177-4FDA-8148-CDF5EBDA3565}"/>
              </a:ext>
            </a:extLst>
          </p:cNvPr>
          <p:cNvSpPr/>
          <p:nvPr/>
        </p:nvSpPr>
        <p:spPr>
          <a:xfrm>
            <a:off x="6926608" y="5666752"/>
            <a:ext cx="360000" cy="360000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LDO</a:t>
            </a:r>
            <a:endParaRPr lang="fr-FR" sz="14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B9A058F-CCFB-4A17-AD94-90689EDBC219}"/>
              </a:ext>
            </a:extLst>
          </p:cNvPr>
          <p:cNvSpPr/>
          <p:nvPr/>
        </p:nvSpPr>
        <p:spPr>
          <a:xfrm>
            <a:off x="7610608" y="5666752"/>
            <a:ext cx="360000" cy="360000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LDO</a:t>
            </a:r>
            <a:endParaRPr lang="fr-FR" sz="1400" dirty="0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4F1E1721-CBDB-4CAF-99EA-46AF4BA2E76C}"/>
              </a:ext>
            </a:extLst>
          </p:cNvPr>
          <p:cNvSpPr txBox="1"/>
          <p:nvPr/>
        </p:nvSpPr>
        <p:spPr>
          <a:xfrm>
            <a:off x="4658055" y="4026550"/>
            <a:ext cx="1252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Power board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220F4D86-FCBA-4170-93AB-AE7206F2CB38}"/>
              </a:ext>
            </a:extLst>
          </p:cNvPr>
          <p:cNvSpPr txBox="1"/>
          <p:nvPr/>
        </p:nvSpPr>
        <p:spPr>
          <a:xfrm>
            <a:off x="7522596" y="4026550"/>
            <a:ext cx="1733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Salsa carrier board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04051D47-C856-4E1D-9876-96E0FF2FF9FB}"/>
              </a:ext>
            </a:extLst>
          </p:cNvPr>
          <p:cNvSpPr txBox="1"/>
          <p:nvPr/>
        </p:nvSpPr>
        <p:spPr>
          <a:xfrm>
            <a:off x="10299390" y="4026550"/>
            <a:ext cx="2040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Communication board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729880E5-477F-44F1-B343-5360F3943092}"/>
              </a:ext>
            </a:extLst>
          </p:cNvPr>
          <p:cNvSpPr txBox="1"/>
          <p:nvPr/>
        </p:nvSpPr>
        <p:spPr>
          <a:xfrm>
            <a:off x="6338880" y="3488019"/>
            <a:ext cx="5000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For illustration only : just to show component types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2AE73CB9-FAE7-C4E7-D1F3-33009605645B}"/>
              </a:ext>
            </a:extLst>
          </p:cNvPr>
          <p:cNvSpPr txBox="1"/>
          <p:nvPr/>
        </p:nvSpPr>
        <p:spPr>
          <a:xfrm>
            <a:off x="5857692" y="511114"/>
            <a:ext cx="61821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based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on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recent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studies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of </a:t>
            </a:r>
            <a:r>
              <a:rPr lang="fr-FR" b="0" i="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hlinkClick r:id="rId2"/>
              </a:rPr>
              <a:t>Irakli.mandjavidze@cea.fr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7618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Espace réservé du contenu 132">
            <a:extLst>
              <a:ext uri="{FF2B5EF4-FFF2-40B4-BE49-F238E27FC236}">
                <a16:creationId xmlns:a16="http://schemas.microsoft.com/office/drawing/2014/main" id="{262267C5-DCED-45E1-AF78-A6C526686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692697"/>
            <a:ext cx="11521280" cy="548426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Power distribution : Shared power board (option 1.5 A SALSA current)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A007-6205-4C6B-BC33-417A4DE9964F}" type="slidenum">
              <a:rPr lang="fr-FR" smtClean="0"/>
              <a:t>2</a:t>
            </a:fld>
            <a:endParaRPr lang="fr-FR" dirty="0"/>
          </a:p>
        </p:txBody>
      </p:sp>
      <p:graphicFrame>
        <p:nvGraphicFramePr>
          <p:cNvPr id="122" name="Tableau 122">
            <a:extLst>
              <a:ext uri="{FF2B5EF4-FFF2-40B4-BE49-F238E27FC236}">
                <a16:creationId xmlns:a16="http://schemas.microsoft.com/office/drawing/2014/main" id="{2BD2DBEA-B8EB-4E7C-B506-829C899DD1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176362"/>
              </p:ext>
            </p:extLst>
          </p:nvPr>
        </p:nvGraphicFramePr>
        <p:xfrm>
          <a:off x="676531" y="3840152"/>
          <a:ext cx="7466316" cy="269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7220">
                  <a:extLst>
                    <a:ext uri="{9D8B030D-6E8A-4147-A177-3AD203B41FA5}">
                      <a16:colId xmlns:a16="http://schemas.microsoft.com/office/drawing/2014/main" val="3939289200"/>
                    </a:ext>
                  </a:extLst>
                </a:gridCol>
                <a:gridCol w="708157">
                  <a:extLst>
                    <a:ext uri="{9D8B030D-6E8A-4147-A177-3AD203B41FA5}">
                      <a16:colId xmlns:a16="http://schemas.microsoft.com/office/drawing/2014/main" val="2556671616"/>
                    </a:ext>
                  </a:extLst>
                </a:gridCol>
                <a:gridCol w="708157">
                  <a:extLst>
                    <a:ext uri="{9D8B030D-6E8A-4147-A177-3AD203B41FA5}">
                      <a16:colId xmlns:a16="http://schemas.microsoft.com/office/drawing/2014/main" val="2209572508"/>
                    </a:ext>
                  </a:extLst>
                </a:gridCol>
                <a:gridCol w="207690">
                  <a:extLst>
                    <a:ext uri="{9D8B030D-6E8A-4147-A177-3AD203B41FA5}">
                      <a16:colId xmlns:a16="http://schemas.microsoft.com/office/drawing/2014/main" val="2975393878"/>
                    </a:ext>
                  </a:extLst>
                </a:gridCol>
                <a:gridCol w="708157">
                  <a:extLst>
                    <a:ext uri="{9D8B030D-6E8A-4147-A177-3AD203B41FA5}">
                      <a16:colId xmlns:a16="http://schemas.microsoft.com/office/drawing/2014/main" val="3682406511"/>
                    </a:ext>
                  </a:extLst>
                </a:gridCol>
                <a:gridCol w="708157">
                  <a:extLst>
                    <a:ext uri="{9D8B030D-6E8A-4147-A177-3AD203B41FA5}">
                      <a16:colId xmlns:a16="http://schemas.microsoft.com/office/drawing/2014/main" val="2182300242"/>
                    </a:ext>
                  </a:extLst>
                </a:gridCol>
                <a:gridCol w="212464">
                  <a:extLst>
                    <a:ext uri="{9D8B030D-6E8A-4147-A177-3AD203B41FA5}">
                      <a16:colId xmlns:a16="http://schemas.microsoft.com/office/drawing/2014/main" val="4107838096"/>
                    </a:ext>
                  </a:extLst>
                </a:gridCol>
                <a:gridCol w="708157">
                  <a:extLst>
                    <a:ext uri="{9D8B030D-6E8A-4147-A177-3AD203B41FA5}">
                      <a16:colId xmlns:a16="http://schemas.microsoft.com/office/drawing/2014/main" val="3161632270"/>
                    </a:ext>
                  </a:extLst>
                </a:gridCol>
                <a:gridCol w="708157">
                  <a:extLst>
                    <a:ext uri="{9D8B030D-6E8A-4147-A177-3AD203B41FA5}">
                      <a16:colId xmlns:a16="http://schemas.microsoft.com/office/drawing/2014/main" val="3622106414"/>
                    </a:ext>
                  </a:extLst>
                </a:gridCol>
              </a:tblGrid>
              <a:tr h="277842"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noProof="0" dirty="0"/>
                        <a:t>Salsa 1.5A</a:t>
                      </a:r>
                    </a:p>
                  </a:txBody>
                  <a:tcPr marL="88669" marR="88669" marT="44334" marB="44334" anchor="ctr"/>
                </a:tc>
                <a:tc hMerge="1">
                  <a:txBody>
                    <a:bodyPr/>
                    <a:lstStyle/>
                    <a:p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noProof="0" dirty="0"/>
                    </a:p>
                  </a:txBody>
                  <a:tcPr marL="88669" marR="88669" marT="44334" marB="44334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200" noProof="0" dirty="0"/>
                    </a:p>
                  </a:txBody>
                  <a:tcPr marL="88669" marR="88669" marT="44334" marB="44334" anchor="ctr"/>
                </a:tc>
                <a:tc hMerge="1">
                  <a:txBody>
                    <a:bodyPr/>
                    <a:lstStyle/>
                    <a:p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noProof="0" dirty="0"/>
                    </a:p>
                  </a:txBody>
                  <a:tcPr marL="88669" marR="88669" marT="44334" marB="44334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noProof="0" dirty="0"/>
                        <a:t>Salsa 2A</a:t>
                      </a:r>
                    </a:p>
                  </a:txBody>
                  <a:tcPr marL="88669" marR="88669" marT="44334" marB="44334" anchor="ctr"/>
                </a:tc>
                <a:tc hMerge="1">
                  <a:txBody>
                    <a:bodyPr/>
                    <a:lstStyle/>
                    <a:p>
                      <a:endParaRPr lang="en-US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6836772"/>
                  </a:ext>
                </a:extLst>
              </a:tr>
              <a:tr h="277842"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Power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r>
                        <a:rPr lang="en-US" sz="1200" noProof="0" dirty="0" err="1"/>
                        <a:t>Pwr</a:t>
                      </a:r>
                      <a:r>
                        <a:rPr lang="en-US" sz="1200" noProof="0" dirty="0"/>
                        <a:t>/</a:t>
                      </a:r>
                      <a:r>
                        <a:rPr lang="en-US" sz="1200" noProof="0" dirty="0" err="1"/>
                        <a:t>ch</a:t>
                      </a:r>
                      <a:endParaRPr lang="en-US" sz="1200" noProof="0" dirty="0"/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Power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r>
                        <a:rPr lang="en-US" sz="1200" noProof="0" dirty="0" err="1"/>
                        <a:t>Pwr</a:t>
                      </a:r>
                      <a:r>
                        <a:rPr lang="en-US" sz="1200" noProof="0" dirty="0"/>
                        <a:t>/</a:t>
                      </a:r>
                      <a:r>
                        <a:rPr lang="en-US" sz="1200" noProof="0" dirty="0" err="1"/>
                        <a:t>ch</a:t>
                      </a:r>
                      <a:endParaRPr lang="en-US" sz="1200" noProof="0" dirty="0"/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Power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r>
                        <a:rPr lang="en-US" sz="1200" noProof="0" dirty="0" err="1"/>
                        <a:t>Pwr</a:t>
                      </a:r>
                      <a:r>
                        <a:rPr lang="en-US" sz="1200" noProof="0" dirty="0"/>
                        <a:t>/</a:t>
                      </a:r>
                      <a:r>
                        <a:rPr lang="en-US" sz="1200" noProof="0" dirty="0" err="1"/>
                        <a:t>ch</a:t>
                      </a:r>
                      <a:endParaRPr lang="en-US" sz="1200" noProof="0" dirty="0"/>
                    </a:p>
                  </a:txBody>
                  <a:tcPr marL="88669" marR="88669" marT="44334" marB="44334"/>
                </a:tc>
                <a:extLst>
                  <a:ext uri="{0D108BD9-81ED-4DB2-BD59-A6C34878D82A}">
                    <a16:rowId xmlns:a16="http://schemas.microsoft.com/office/drawing/2014/main" val="2268008103"/>
                  </a:ext>
                </a:extLst>
              </a:tr>
              <a:tr h="277842"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W</a:t>
                      </a:r>
                    </a:p>
                  </a:txBody>
                  <a:tcPr marL="88669" marR="88669" marT="44334" marB="44334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 err="1"/>
                        <a:t>mW</a:t>
                      </a:r>
                      <a:endParaRPr lang="en-US" sz="1200" noProof="0" dirty="0"/>
                    </a:p>
                  </a:txBody>
                  <a:tcPr marL="88669" marR="88669" marT="44334" marB="44334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W</a:t>
                      </a:r>
                    </a:p>
                  </a:txBody>
                  <a:tcPr marL="88669" marR="88669" marT="44334" marB="44334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 err="1"/>
                        <a:t>mW</a:t>
                      </a:r>
                      <a:endParaRPr lang="en-US" sz="1200" noProof="0" dirty="0"/>
                    </a:p>
                  </a:txBody>
                  <a:tcPr marL="88669" marR="88669" marT="44334" marB="44334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W</a:t>
                      </a:r>
                    </a:p>
                  </a:txBody>
                  <a:tcPr marL="88669" marR="88669" marT="44334" marB="44334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 err="1"/>
                        <a:t>mW</a:t>
                      </a:r>
                      <a:endParaRPr lang="en-US" sz="1200" noProof="0" dirty="0"/>
                    </a:p>
                  </a:txBody>
                  <a:tcPr marL="88669" marR="88669" marT="44334" marB="44334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823927"/>
                  </a:ext>
                </a:extLst>
              </a:tr>
              <a:tr h="277842"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Salsa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1.8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28.1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1.8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28.1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2.4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37.5</a:t>
                      </a:r>
                    </a:p>
                  </a:txBody>
                  <a:tcPr marL="88669" marR="88669" marT="44334" marB="44334"/>
                </a:tc>
                <a:extLst>
                  <a:ext uri="{0D108BD9-81ED-4DB2-BD59-A6C34878D82A}">
                    <a16:rowId xmlns:a16="http://schemas.microsoft.com/office/drawing/2014/main" val="2307618207"/>
                  </a:ext>
                </a:extLst>
              </a:tr>
              <a:tr h="277842"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Salsa carrier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9.0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35.2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9.0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35.2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12.0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46.9</a:t>
                      </a:r>
                    </a:p>
                  </a:txBody>
                  <a:tcPr marL="88669" marR="88669" marT="44334" marB="44334"/>
                </a:tc>
                <a:extLst>
                  <a:ext uri="{0D108BD9-81ED-4DB2-BD59-A6C34878D82A}">
                    <a16:rowId xmlns:a16="http://schemas.microsoft.com/office/drawing/2014/main" val="981984626"/>
                  </a:ext>
                </a:extLst>
              </a:tr>
              <a:tr h="277842"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Salsa carrier + </a:t>
                      </a:r>
                      <a:r>
                        <a:rPr lang="en-US" sz="1200" noProof="0" dirty="0" err="1"/>
                        <a:t>ComBo</a:t>
                      </a:r>
                      <a:endParaRPr lang="en-US" sz="1200" noProof="0" dirty="0"/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10.8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42.2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10.8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42.2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13.8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53.9</a:t>
                      </a:r>
                    </a:p>
                  </a:txBody>
                  <a:tcPr marL="88669" marR="88669" marT="44334" marB="44334"/>
                </a:tc>
                <a:extLst>
                  <a:ext uri="{0D108BD9-81ED-4DB2-BD59-A6C34878D82A}">
                    <a16:rowId xmlns:a16="http://schemas.microsoft.com/office/drawing/2014/main" val="2905155866"/>
                  </a:ext>
                </a:extLst>
              </a:tr>
              <a:tr h="277842"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Power board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13.1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endParaRPr lang="en-US" sz="1200" noProof="0" dirty="0"/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13.1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endParaRPr lang="en-US" sz="1200" noProof="0" dirty="0"/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17.1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endParaRPr lang="en-US" sz="1200" noProof="0" dirty="0"/>
                    </a:p>
                  </a:txBody>
                  <a:tcPr marL="88669" marR="88669" marT="44334" marB="44334"/>
                </a:tc>
                <a:extLst>
                  <a:ext uri="{0D108BD9-81ED-4DB2-BD59-A6C34878D82A}">
                    <a16:rowId xmlns:a16="http://schemas.microsoft.com/office/drawing/2014/main" val="2991441340"/>
                  </a:ext>
                </a:extLst>
              </a:tr>
              <a:tr h="474116"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3 x (Salsa carrier + </a:t>
                      </a:r>
                      <a:r>
                        <a:rPr lang="en-US" sz="1200" noProof="0" dirty="0" err="1"/>
                        <a:t>ComBo</a:t>
                      </a:r>
                      <a:r>
                        <a:rPr lang="en-US" sz="1200" noProof="0" dirty="0"/>
                        <a:t>) + </a:t>
                      </a:r>
                      <a:r>
                        <a:rPr lang="en-US" sz="1200" noProof="0" dirty="0" err="1"/>
                        <a:t>PwrBrd</a:t>
                      </a:r>
                      <a:endParaRPr lang="en-US" sz="1200" noProof="0" dirty="0"/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45.5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59.2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45.5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59.2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58.5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76.1</a:t>
                      </a:r>
                    </a:p>
                  </a:txBody>
                  <a:tcPr marL="88669" marR="88669" marT="44334" marB="44334"/>
                </a:tc>
                <a:extLst>
                  <a:ext uri="{0D108BD9-81ED-4DB2-BD59-A6C34878D82A}">
                    <a16:rowId xmlns:a16="http://schemas.microsoft.com/office/drawing/2014/main" val="3495557180"/>
                  </a:ext>
                </a:extLst>
              </a:tr>
              <a:tr h="277842">
                <a:tc>
                  <a:txBody>
                    <a:bodyPr/>
                    <a:lstStyle/>
                    <a:p>
                      <a:r>
                        <a:rPr lang="en-US" sz="1200" noProof="0" dirty="0"/>
                        <a:t>Power supply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48.5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63.1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48.5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63.1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L="88669" marR="88669" marT="44334" marB="44334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62.4</a:t>
                      </a:r>
                    </a:p>
                  </a:txBody>
                  <a:tcPr marL="88669" marR="88669" marT="44334" marB="4433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noProof="0" dirty="0"/>
                        <a:t>81.2</a:t>
                      </a:r>
                    </a:p>
                  </a:txBody>
                  <a:tcPr marL="88669" marR="88669" marT="44334" marB="44334"/>
                </a:tc>
                <a:extLst>
                  <a:ext uri="{0D108BD9-81ED-4DB2-BD59-A6C34878D82A}">
                    <a16:rowId xmlns:a16="http://schemas.microsoft.com/office/drawing/2014/main" val="1138551069"/>
                  </a:ext>
                </a:extLst>
              </a:tr>
            </a:tbl>
          </a:graphicData>
        </a:graphic>
      </p:graphicFrame>
      <p:grpSp>
        <p:nvGrpSpPr>
          <p:cNvPr id="3" name="Groupe 2">
            <a:extLst>
              <a:ext uri="{FF2B5EF4-FFF2-40B4-BE49-F238E27FC236}">
                <a16:creationId xmlns:a16="http://schemas.microsoft.com/office/drawing/2014/main" id="{0A8EDCBD-56C0-D9F9-A664-1C2908AF233C}"/>
              </a:ext>
            </a:extLst>
          </p:cNvPr>
          <p:cNvGrpSpPr/>
          <p:nvPr/>
        </p:nvGrpSpPr>
        <p:grpSpPr>
          <a:xfrm>
            <a:off x="407368" y="548680"/>
            <a:ext cx="5148572" cy="2264134"/>
            <a:chOff x="767408" y="656692"/>
            <a:chExt cx="5148572" cy="226413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129B358-3EC5-D37E-2994-50EB8F0B25BA}"/>
                </a:ext>
              </a:extLst>
            </p:cNvPr>
            <p:cNvSpPr/>
            <p:nvPr/>
          </p:nvSpPr>
          <p:spPr>
            <a:xfrm>
              <a:off x="2172265" y="1002318"/>
              <a:ext cx="732237" cy="432048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</a:rPr>
                <a:t>DCDC 1V5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961D9D6-B134-018B-055F-D02D279C4A49}"/>
                </a:ext>
              </a:extLst>
            </p:cNvPr>
            <p:cNvSpPr/>
            <p:nvPr/>
          </p:nvSpPr>
          <p:spPr>
            <a:xfrm>
              <a:off x="3578973" y="930342"/>
              <a:ext cx="1470359" cy="576000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US" sz="1600" dirty="0" err="1">
                  <a:solidFill>
                    <a:schemeClr val="tx1"/>
                  </a:solidFill>
                </a:rPr>
                <a:t>SalsaCarrierBrd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360AAF4-76B7-FE40-17DD-C82FA1DB2F5E}"/>
                </a:ext>
              </a:extLst>
            </p:cNvPr>
            <p:cNvSpPr/>
            <p:nvPr/>
          </p:nvSpPr>
          <p:spPr>
            <a:xfrm>
              <a:off x="5121013" y="930342"/>
              <a:ext cx="792262" cy="576000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US" sz="1600" dirty="0" err="1">
                  <a:solidFill>
                    <a:schemeClr val="tx1"/>
                  </a:solidFill>
                </a:rPr>
                <a:t>ComBo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818A5504-E414-DC5E-B771-7112F0393AF6}"/>
                </a:ext>
              </a:extLst>
            </p:cNvPr>
            <p:cNvCxnSpPr>
              <a:cxnSpLocks/>
              <a:stCxn id="7" idx="3"/>
              <a:endCxn id="8" idx="1"/>
            </p:cNvCxnSpPr>
            <p:nvPr/>
          </p:nvCxnSpPr>
          <p:spPr>
            <a:xfrm>
              <a:off x="2904502" y="1218342"/>
              <a:ext cx="674471" cy="0"/>
            </a:xfrm>
            <a:prstGeom prst="line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CD3F5E50-4D44-1936-29BB-F4F4327181B8}"/>
                </a:ext>
              </a:extLst>
            </p:cNvPr>
            <p:cNvCxnSpPr>
              <a:cxnSpLocks/>
            </p:cNvCxnSpPr>
            <p:nvPr/>
          </p:nvCxnSpPr>
          <p:spPr>
            <a:xfrm>
              <a:off x="3092429" y="1304764"/>
              <a:ext cx="486544" cy="0"/>
            </a:xfrm>
            <a:prstGeom prst="line">
              <a:avLst/>
            </a:prstGeom>
            <a:ln w="19050">
              <a:solidFill>
                <a:srgbClr val="FF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1D3E43E-5BDE-DA72-4671-09DC0C492570}"/>
                </a:ext>
              </a:extLst>
            </p:cNvPr>
            <p:cNvSpPr/>
            <p:nvPr/>
          </p:nvSpPr>
          <p:spPr>
            <a:xfrm>
              <a:off x="2172265" y="1714581"/>
              <a:ext cx="732237" cy="432048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</a:rPr>
                <a:t>DCDC 1V5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88AC40F-0756-2D1A-6438-52E534A48356}"/>
                </a:ext>
              </a:extLst>
            </p:cNvPr>
            <p:cNvSpPr/>
            <p:nvPr/>
          </p:nvSpPr>
          <p:spPr>
            <a:xfrm>
              <a:off x="3578973" y="1642605"/>
              <a:ext cx="1470359" cy="576000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US" sz="1600" dirty="0" err="1">
                  <a:solidFill>
                    <a:schemeClr val="tx1"/>
                  </a:solidFill>
                </a:rPr>
                <a:t>SalsaCarrierBrd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F3831ED-22CD-998E-D39F-5731AFA0AF7C}"/>
                </a:ext>
              </a:extLst>
            </p:cNvPr>
            <p:cNvSpPr/>
            <p:nvPr/>
          </p:nvSpPr>
          <p:spPr>
            <a:xfrm>
              <a:off x="5121013" y="1642605"/>
              <a:ext cx="792262" cy="576000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US" sz="1600" dirty="0" err="1">
                  <a:solidFill>
                    <a:schemeClr val="tx1"/>
                  </a:solidFill>
                </a:rPr>
                <a:t>ComBo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607E08C7-21C8-1783-5BCD-AAAA23D3EEE7}"/>
                </a:ext>
              </a:extLst>
            </p:cNvPr>
            <p:cNvCxnSpPr>
              <a:cxnSpLocks/>
              <a:stCxn id="12" idx="3"/>
              <a:endCxn id="13" idx="1"/>
            </p:cNvCxnSpPr>
            <p:nvPr/>
          </p:nvCxnSpPr>
          <p:spPr>
            <a:xfrm>
              <a:off x="2904502" y="1930605"/>
              <a:ext cx="674471" cy="0"/>
            </a:xfrm>
            <a:prstGeom prst="line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72AF340F-618E-9454-67A2-4B6A57C15F99}"/>
                </a:ext>
              </a:extLst>
            </p:cNvPr>
            <p:cNvCxnSpPr>
              <a:cxnSpLocks/>
            </p:cNvCxnSpPr>
            <p:nvPr/>
          </p:nvCxnSpPr>
          <p:spPr>
            <a:xfrm>
              <a:off x="3092429" y="1848683"/>
              <a:ext cx="486544" cy="0"/>
            </a:xfrm>
            <a:prstGeom prst="line">
              <a:avLst/>
            </a:prstGeom>
            <a:ln w="19050">
              <a:solidFill>
                <a:srgbClr val="FF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230055A-E9DB-44EA-F985-452F1DEBFCB1}"/>
                </a:ext>
              </a:extLst>
            </p:cNvPr>
            <p:cNvSpPr/>
            <p:nvPr/>
          </p:nvSpPr>
          <p:spPr>
            <a:xfrm>
              <a:off x="2174970" y="2416802"/>
              <a:ext cx="732237" cy="432048"/>
            </a:xfrm>
            <a:prstGeom prst="rect">
              <a:avLst/>
            </a:prstGeom>
            <a:solidFill>
              <a:schemeClr val="bg1"/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</a:rPr>
                <a:t>DCDC 1V5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73B5CF4-026E-6A40-AC58-825FA48ED387}"/>
                </a:ext>
              </a:extLst>
            </p:cNvPr>
            <p:cNvSpPr/>
            <p:nvPr/>
          </p:nvSpPr>
          <p:spPr>
            <a:xfrm>
              <a:off x="3581678" y="2344826"/>
              <a:ext cx="1470359" cy="576000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US" sz="1600" dirty="0" err="1">
                  <a:solidFill>
                    <a:schemeClr val="tx1"/>
                  </a:solidFill>
                </a:rPr>
                <a:t>SalsaCarrierBrd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82FB470-E9C2-BB43-1CF1-274B7DD88F60}"/>
                </a:ext>
              </a:extLst>
            </p:cNvPr>
            <p:cNvSpPr/>
            <p:nvPr/>
          </p:nvSpPr>
          <p:spPr>
            <a:xfrm>
              <a:off x="5123718" y="2344826"/>
              <a:ext cx="792262" cy="576000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US" sz="1600" dirty="0" err="1">
                  <a:solidFill>
                    <a:schemeClr val="tx1"/>
                  </a:solidFill>
                </a:rPr>
                <a:t>ComBo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F51CB474-555A-AF21-B3EF-207457CB0A9E}"/>
                </a:ext>
              </a:extLst>
            </p:cNvPr>
            <p:cNvCxnSpPr>
              <a:cxnSpLocks/>
              <a:stCxn id="17" idx="3"/>
              <a:endCxn id="18" idx="1"/>
            </p:cNvCxnSpPr>
            <p:nvPr/>
          </p:nvCxnSpPr>
          <p:spPr>
            <a:xfrm>
              <a:off x="2907207" y="2632826"/>
              <a:ext cx="674471" cy="0"/>
            </a:xfrm>
            <a:prstGeom prst="line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43E9E48E-66C3-161E-A706-04D75F9ECE38}"/>
                </a:ext>
              </a:extLst>
            </p:cNvPr>
            <p:cNvCxnSpPr>
              <a:cxnSpLocks/>
            </p:cNvCxnSpPr>
            <p:nvPr/>
          </p:nvCxnSpPr>
          <p:spPr>
            <a:xfrm>
              <a:off x="3092429" y="2550904"/>
              <a:ext cx="486544" cy="0"/>
            </a:xfrm>
            <a:prstGeom prst="line">
              <a:avLst/>
            </a:prstGeom>
            <a:ln w="19050">
              <a:solidFill>
                <a:srgbClr val="FF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70BBF33-64A1-FFA0-3342-1D0D010A0252}"/>
                </a:ext>
              </a:extLst>
            </p:cNvPr>
            <p:cNvSpPr/>
            <p:nvPr/>
          </p:nvSpPr>
          <p:spPr>
            <a:xfrm>
              <a:off x="1845851" y="656692"/>
              <a:ext cx="1470359" cy="2264134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US" sz="1600" dirty="0" err="1">
                  <a:solidFill>
                    <a:schemeClr val="tx1"/>
                  </a:solidFill>
                </a:rPr>
                <a:t>PwrBrd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D919098C-F3B4-C105-B88B-D6135F107D30}"/>
                </a:ext>
              </a:extLst>
            </p:cNvPr>
            <p:cNvCxnSpPr>
              <a:cxnSpLocks/>
            </p:cNvCxnSpPr>
            <p:nvPr/>
          </p:nvCxnSpPr>
          <p:spPr>
            <a:xfrm>
              <a:off x="1956241" y="1222669"/>
              <a:ext cx="216024" cy="0"/>
            </a:xfrm>
            <a:prstGeom prst="line">
              <a:avLst/>
            </a:prstGeom>
            <a:ln w="19050">
              <a:solidFill>
                <a:srgbClr val="FF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DCF98051-215D-0D01-3609-A3F49DBCFEE7}"/>
                </a:ext>
              </a:extLst>
            </p:cNvPr>
            <p:cNvCxnSpPr>
              <a:cxnSpLocks/>
              <a:stCxn id="27" idx="3"/>
              <a:endCxn id="12" idx="1"/>
            </p:cNvCxnSpPr>
            <p:nvPr/>
          </p:nvCxnSpPr>
          <p:spPr>
            <a:xfrm>
              <a:off x="1487408" y="1930605"/>
              <a:ext cx="684857" cy="0"/>
            </a:xfrm>
            <a:prstGeom prst="line">
              <a:avLst/>
            </a:prstGeom>
            <a:ln w="19050">
              <a:solidFill>
                <a:srgbClr val="FF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CA1558AD-3E50-7A71-DAC8-B724C05E5D8F}"/>
                </a:ext>
              </a:extLst>
            </p:cNvPr>
            <p:cNvCxnSpPr>
              <a:cxnSpLocks/>
            </p:cNvCxnSpPr>
            <p:nvPr/>
          </p:nvCxnSpPr>
          <p:spPr>
            <a:xfrm>
              <a:off x="1956241" y="2643813"/>
              <a:ext cx="216024" cy="0"/>
            </a:xfrm>
            <a:prstGeom prst="line">
              <a:avLst/>
            </a:prstGeom>
            <a:ln w="19050">
              <a:solidFill>
                <a:srgbClr val="FF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6075A7BA-86B2-6466-B849-3D6BEF11F2CE}"/>
                </a:ext>
              </a:extLst>
            </p:cNvPr>
            <p:cNvCxnSpPr>
              <a:cxnSpLocks/>
            </p:cNvCxnSpPr>
            <p:nvPr/>
          </p:nvCxnSpPr>
          <p:spPr>
            <a:xfrm>
              <a:off x="1960459" y="1218342"/>
              <a:ext cx="0" cy="1425471"/>
            </a:xfrm>
            <a:prstGeom prst="line">
              <a:avLst/>
            </a:prstGeom>
            <a:ln w="19050">
              <a:solidFill>
                <a:srgbClr val="FF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4B959C6-106F-466B-9FE1-412AB5CC3C33}"/>
                </a:ext>
              </a:extLst>
            </p:cNvPr>
            <p:cNvSpPr/>
            <p:nvPr/>
          </p:nvSpPr>
          <p:spPr>
            <a:xfrm>
              <a:off x="767408" y="1642605"/>
              <a:ext cx="720000" cy="576000"/>
            </a:xfrm>
            <a:prstGeom prst="rect">
              <a:avLst/>
            </a:prstGeom>
            <a:solidFill>
              <a:schemeClr val="bg1"/>
            </a:solidFill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</a:rPr>
                <a:t>PS</a:t>
              </a: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62881059-FB26-CD79-2E4F-77507D22F94F}"/>
                </a:ext>
              </a:extLst>
            </p:cNvPr>
            <p:cNvCxnSpPr>
              <a:cxnSpLocks/>
            </p:cNvCxnSpPr>
            <p:nvPr/>
          </p:nvCxnSpPr>
          <p:spPr>
            <a:xfrm>
              <a:off x="3092429" y="1318758"/>
              <a:ext cx="0" cy="1232146"/>
            </a:xfrm>
            <a:prstGeom prst="line">
              <a:avLst/>
            </a:prstGeom>
            <a:ln w="19050">
              <a:solidFill>
                <a:srgbClr val="FF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id="{CFF6A5F7-9D7B-DCA0-6A02-597C49B6B0D9}"/>
                </a:ext>
              </a:extLst>
            </p:cNvPr>
            <p:cNvCxnSpPr>
              <a:cxnSpLocks/>
            </p:cNvCxnSpPr>
            <p:nvPr/>
          </p:nvCxnSpPr>
          <p:spPr>
            <a:xfrm>
              <a:off x="1978438" y="1556792"/>
              <a:ext cx="1113991" cy="0"/>
            </a:xfrm>
            <a:prstGeom prst="line">
              <a:avLst/>
            </a:prstGeom>
            <a:ln w="19050">
              <a:solidFill>
                <a:srgbClr val="FF33CC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82FC1FA7-C588-BE7E-87A2-4685490B38D9}"/>
              </a:ext>
            </a:extLst>
          </p:cNvPr>
          <p:cNvCxnSpPr>
            <a:cxnSpLocks/>
          </p:cNvCxnSpPr>
          <p:nvPr/>
        </p:nvCxnSpPr>
        <p:spPr>
          <a:xfrm>
            <a:off x="3221638" y="3032956"/>
            <a:ext cx="233430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E6265AB2-6432-460E-60C1-14595C479A7D}"/>
              </a:ext>
            </a:extLst>
          </p:cNvPr>
          <p:cNvSpPr txBox="1"/>
          <p:nvPr/>
        </p:nvSpPr>
        <p:spPr>
          <a:xfrm>
            <a:off x="4022786" y="2869195"/>
            <a:ext cx="52770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11W</a:t>
            </a: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FBA4886A-E534-A091-7A8F-6621E7BC1473}"/>
              </a:ext>
            </a:extLst>
          </p:cNvPr>
          <p:cNvCxnSpPr>
            <a:cxnSpLocks/>
          </p:cNvCxnSpPr>
          <p:nvPr/>
        </p:nvCxnSpPr>
        <p:spPr>
          <a:xfrm>
            <a:off x="1485811" y="3032956"/>
            <a:ext cx="147035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35F1E394-3893-1065-685A-CEADF5A40FD1}"/>
              </a:ext>
            </a:extLst>
          </p:cNvPr>
          <p:cNvSpPr txBox="1"/>
          <p:nvPr/>
        </p:nvSpPr>
        <p:spPr>
          <a:xfrm>
            <a:off x="1957136" y="2869195"/>
            <a:ext cx="52770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13W</a:t>
            </a: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4460BC08-643C-DCFE-B172-8888C8AFE492}"/>
              </a:ext>
            </a:extLst>
          </p:cNvPr>
          <p:cNvCxnSpPr>
            <a:cxnSpLocks/>
          </p:cNvCxnSpPr>
          <p:nvPr/>
        </p:nvCxnSpPr>
        <p:spPr>
          <a:xfrm>
            <a:off x="1485811" y="3248980"/>
            <a:ext cx="406742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2ACA57FC-C37E-DEBB-1522-22F4A33DF0F1}"/>
              </a:ext>
            </a:extLst>
          </p:cNvPr>
          <p:cNvSpPr txBox="1"/>
          <p:nvPr/>
        </p:nvSpPr>
        <p:spPr>
          <a:xfrm>
            <a:off x="3106035" y="3085219"/>
            <a:ext cx="52771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46W</a:t>
            </a: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B2AC15A4-27A9-8A2D-DFA4-8521B7B6C443}"/>
              </a:ext>
            </a:extLst>
          </p:cNvPr>
          <p:cNvCxnSpPr>
            <a:cxnSpLocks/>
          </p:cNvCxnSpPr>
          <p:nvPr/>
        </p:nvCxnSpPr>
        <p:spPr>
          <a:xfrm>
            <a:off x="407368" y="3739870"/>
            <a:ext cx="514586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ZoneTexte 36">
            <a:extLst>
              <a:ext uri="{FF2B5EF4-FFF2-40B4-BE49-F238E27FC236}">
                <a16:creationId xmlns:a16="http://schemas.microsoft.com/office/drawing/2014/main" id="{F19467D2-EFD1-DB96-6160-3FDF86ABB4AD}"/>
              </a:ext>
            </a:extLst>
          </p:cNvPr>
          <p:cNvSpPr txBox="1"/>
          <p:nvPr/>
        </p:nvSpPr>
        <p:spPr>
          <a:xfrm>
            <a:off x="2366974" y="3589275"/>
            <a:ext cx="102944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63 </a:t>
            </a:r>
            <a:r>
              <a:rPr lang="en-US" sz="1400" dirty="0" err="1"/>
              <a:t>mW</a:t>
            </a:r>
            <a:r>
              <a:rPr lang="en-US" sz="1400" dirty="0"/>
              <a:t> / </a:t>
            </a:r>
            <a:r>
              <a:rPr lang="en-US" sz="1400" dirty="0" err="1"/>
              <a:t>ch</a:t>
            </a:r>
            <a:endParaRPr lang="en-US" sz="1400" dirty="0"/>
          </a:p>
        </p:txBody>
      </p: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A3907E08-C77D-D5F8-3B42-AF854ED2A4C3}"/>
              </a:ext>
            </a:extLst>
          </p:cNvPr>
          <p:cNvCxnSpPr>
            <a:cxnSpLocks/>
          </p:cNvCxnSpPr>
          <p:nvPr/>
        </p:nvCxnSpPr>
        <p:spPr>
          <a:xfrm>
            <a:off x="1469796" y="3483741"/>
            <a:ext cx="408343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AE47F94E-0B7F-0F68-B432-B8651328E7C5}"/>
              </a:ext>
            </a:extLst>
          </p:cNvPr>
          <p:cNvSpPr txBox="1"/>
          <p:nvPr/>
        </p:nvSpPr>
        <p:spPr>
          <a:xfrm>
            <a:off x="2366974" y="3320988"/>
            <a:ext cx="102944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59 </a:t>
            </a:r>
            <a:r>
              <a:rPr lang="en-US" sz="1400" dirty="0" err="1"/>
              <a:t>mW</a:t>
            </a:r>
            <a:r>
              <a:rPr lang="en-US" sz="1400" dirty="0"/>
              <a:t> / </a:t>
            </a:r>
            <a:r>
              <a:rPr lang="en-US" sz="1400" dirty="0" err="1"/>
              <a:t>ch</a:t>
            </a:r>
            <a:endParaRPr lang="en-US" sz="140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E41A6B1-9772-EEA6-DA4A-4A1096E4E103}"/>
              </a:ext>
            </a:extLst>
          </p:cNvPr>
          <p:cNvSpPr/>
          <p:nvPr/>
        </p:nvSpPr>
        <p:spPr>
          <a:xfrm>
            <a:off x="5024327" y="3786143"/>
            <a:ext cx="3309879" cy="2783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space réservé du contenu 132">
            <a:extLst>
              <a:ext uri="{FF2B5EF4-FFF2-40B4-BE49-F238E27FC236}">
                <a16:creationId xmlns:a16="http://schemas.microsoft.com/office/drawing/2014/main" id="{0A7AABA8-4E9C-07E9-6124-230084B8198F}"/>
              </a:ext>
            </a:extLst>
          </p:cNvPr>
          <p:cNvSpPr txBox="1">
            <a:spLocks/>
          </p:cNvSpPr>
          <p:nvPr/>
        </p:nvSpPr>
        <p:spPr>
          <a:xfrm>
            <a:off x="6881030" y="1067792"/>
            <a:ext cx="4824536" cy="55934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32" indent="-28574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200121" indent="-28574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■"/>
              <a:defRPr sz="16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→"/>
              <a:defRPr sz="12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An important uncertainty coming from the consumption of Salsa</a:t>
            </a:r>
          </a:p>
          <a:p>
            <a:endParaRPr lang="en-US" dirty="0"/>
          </a:p>
          <a:p>
            <a:r>
              <a:rPr lang="en-US" dirty="0"/>
              <a:t>LV powering options laid – the power consumption and heat dissipation figures estimated</a:t>
            </a:r>
          </a:p>
          <a:p>
            <a:pPr lvl="1"/>
            <a:r>
              <a:rPr lang="en-US" dirty="0"/>
              <a:t>Safety factor is not applied</a:t>
            </a:r>
          </a:p>
          <a:p>
            <a:pPr lvl="1"/>
            <a:r>
              <a:rPr lang="en-US" dirty="0"/>
              <a:t>Varying the Salsa current gives the idea</a:t>
            </a:r>
          </a:p>
          <a:p>
            <a:pPr lvl="1"/>
            <a:endParaRPr lang="en-US" dirty="0"/>
          </a:p>
          <a:p>
            <a:r>
              <a:rPr lang="en-US" dirty="0"/>
              <a:t>An Excel file exists that checks several hypotheses</a:t>
            </a:r>
          </a:p>
          <a:p>
            <a:pPr lvl="1"/>
            <a:r>
              <a:rPr lang="en-US" dirty="0"/>
              <a:t>Several parameters can be changed such as Salsa current, DCDC efficiencies, voltage drops, </a:t>
            </a:r>
            <a:r>
              <a:rPr lang="en-US" dirty="0" err="1"/>
              <a:t>etc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Total power dissipation for </a:t>
            </a:r>
            <a:r>
              <a:rPr lang="en-US" dirty="0" err="1"/>
              <a:t>CyMBaL</a:t>
            </a:r>
            <a:r>
              <a:rPr lang="en-US" dirty="0"/>
              <a:t> (current new baseline scenario) :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>
                <a:solidFill>
                  <a:schemeClr val="tx1"/>
                </a:solidFill>
              </a:rPr>
              <a:t>59 </a:t>
            </a:r>
            <a:r>
              <a:rPr lang="en-US" dirty="0" err="1">
                <a:solidFill>
                  <a:schemeClr val="tx1"/>
                </a:solidFill>
              </a:rPr>
              <a:t>mW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ch</a:t>
            </a:r>
            <a:r>
              <a:rPr lang="en-US" dirty="0">
                <a:solidFill>
                  <a:schemeClr val="tx1"/>
                </a:solidFill>
              </a:rPr>
              <a:t> x 768 x 48 = </a:t>
            </a:r>
            <a:r>
              <a:rPr lang="en-US" b="1" dirty="0">
                <a:solidFill>
                  <a:schemeClr val="tx1"/>
                </a:solidFill>
              </a:rPr>
              <a:t>2.3 kW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83596D73-6E48-C3FF-D253-9577DE374A16}"/>
              </a:ext>
            </a:extLst>
          </p:cNvPr>
          <p:cNvSpPr txBox="1"/>
          <p:nvPr/>
        </p:nvSpPr>
        <p:spPr>
          <a:xfrm>
            <a:off x="6080956" y="497296"/>
            <a:ext cx="60976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based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on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recent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studies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of </a:t>
            </a:r>
            <a:r>
              <a:rPr lang="fr-FR" b="0" i="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hlinkClick r:id="rId2"/>
              </a:rPr>
              <a:t>Irakli.mandjavidze@cea.fr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0069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C12C4B-5021-D00A-ED6A-75F578159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Backup slide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B5A5C1-B0D8-DB47-AF74-624B0D70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A007-6205-4C6B-BC33-417A4DE9964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493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Espace réservé du contenu 132">
            <a:extLst>
              <a:ext uri="{FF2B5EF4-FFF2-40B4-BE49-F238E27FC236}">
                <a16:creationId xmlns:a16="http://schemas.microsoft.com/office/drawing/2014/main" id="{262267C5-DCED-45E1-AF78-A6C526686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692697"/>
            <a:ext cx="11521280" cy="5484268"/>
          </a:xfrm>
        </p:spPr>
        <p:txBody>
          <a:bodyPr/>
          <a:lstStyle/>
          <a:p>
            <a:r>
              <a:rPr lang="en-US" dirty="0"/>
              <a:t>Shared power board for the 3 FEBs of a tile</a:t>
            </a:r>
          </a:p>
          <a:p>
            <a:r>
              <a:rPr lang="en-US" dirty="0"/>
              <a:t>Example for 1.5 A total Salsa current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CyMBaL</a:t>
            </a:r>
            <a:r>
              <a:rPr lang="en-US" dirty="0"/>
              <a:t> Power distribution : Shared power board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A007-6205-4C6B-BC33-417A4DE9964F}" type="slidenum">
              <a:rPr lang="fr-FR" smtClean="0"/>
              <a:t>4</a:t>
            </a:fld>
            <a:endParaRPr lang="fr-FR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6DECB25-2F6C-45C3-8A7D-40E3C7151BE3}"/>
              </a:ext>
            </a:extLst>
          </p:cNvPr>
          <p:cNvSpPr/>
          <p:nvPr/>
        </p:nvSpPr>
        <p:spPr>
          <a:xfrm>
            <a:off x="6819406" y="1628800"/>
            <a:ext cx="1685032" cy="2297798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r>
              <a:rPr lang="en-US" sz="1600" dirty="0" err="1">
                <a:solidFill>
                  <a:schemeClr val="tx1"/>
                </a:solidFill>
              </a:rPr>
              <a:t>SalsaCerrierBrd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0EE558A-D314-4170-B56B-F6FF528DA715}"/>
              </a:ext>
            </a:extLst>
          </p:cNvPr>
          <p:cNvSpPr/>
          <p:nvPr/>
        </p:nvSpPr>
        <p:spPr>
          <a:xfrm>
            <a:off x="8658446" y="3004121"/>
            <a:ext cx="1440000" cy="61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200" dirty="0" err="1">
                <a:solidFill>
                  <a:schemeClr val="tx1"/>
                </a:solidFill>
              </a:rPr>
              <a:t>lpGBT</a:t>
            </a:r>
            <a:endParaRPr lang="fr-FR" sz="1200" dirty="0">
              <a:solidFill>
                <a:schemeClr val="tx1"/>
              </a:solidFill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1.2V / 0.5A / 0.6W </a:t>
            </a:r>
            <a:endParaRPr lang="fr-FR" sz="1200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69704D-18C5-4B47-B7BA-7F084A27ECE1}"/>
              </a:ext>
            </a:extLst>
          </p:cNvPr>
          <p:cNvSpPr/>
          <p:nvPr/>
        </p:nvSpPr>
        <p:spPr>
          <a:xfrm>
            <a:off x="8658446" y="2169751"/>
            <a:ext cx="1440000" cy="612000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1.5V LDO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1.2V / 0.5A / 0.156W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D8AE8B8-8548-4B4E-9AE0-590A877C4C6E}"/>
              </a:ext>
            </a:extLst>
          </p:cNvPr>
          <p:cNvSpPr/>
          <p:nvPr/>
        </p:nvSpPr>
        <p:spPr>
          <a:xfrm>
            <a:off x="10235103" y="2168860"/>
            <a:ext cx="1530000" cy="612000"/>
          </a:xfrm>
          <a:prstGeom prst="rect">
            <a:avLst/>
          </a:prstGeom>
          <a:solidFill>
            <a:schemeClr val="bg1"/>
          </a:solidFill>
          <a:ln w="25400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15V LDO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2.5V / 70mA / 0.875W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4E15356-B970-4C40-8E87-DD4EC79A6DF5}"/>
              </a:ext>
            </a:extLst>
          </p:cNvPr>
          <p:cNvSpPr/>
          <p:nvPr/>
        </p:nvSpPr>
        <p:spPr>
          <a:xfrm>
            <a:off x="8578885" y="1196756"/>
            <a:ext cx="3277755" cy="273630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r>
              <a:rPr lang="en-US" sz="1600" dirty="0" err="1">
                <a:solidFill>
                  <a:schemeClr val="tx1"/>
                </a:solidFill>
              </a:rPr>
              <a:t>ComBo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F07D03E-F7E1-4AF9-B88B-7F17980A6061}"/>
              </a:ext>
            </a:extLst>
          </p:cNvPr>
          <p:cNvSpPr/>
          <p:nvPr/>
        </p:nvSpPr>
        <p:spPr>
          <a:xfrm>
            <a:off x="3781063" y="2353142"/>
            <a:ext cx="1344305" cy="612000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15V DCDC 60%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1.5V / 6.5A / 4.4W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A401EF2-E421-4B5E-BFBB-32936A7B7A6D}"/>
              </a:ext>
            </a:extLst>
          </p:cNvPr>
          <p:cNvSpPr/>
          <p:nvPr/>
        </p:nvSpPr>
        <p:spPr>
          <a:xfrm>
            <a:off x="443371" y="2353142"/>
            <a:ext cx="1332149" cy="612000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PS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16V / 3A / 48.5W 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677C40F7-A7F7-4FFB-9FF7-25F6EFC79338}"/>
              </a:ext>
            </a:extLst>
          </p:cNvPr>
          <p:cNvSpPr/>
          <p:nvPr/>
        </p:nvSpPr>
        <p:spPr>
          <a:xfrm>
            <a:off x="3503712" y="1987949"/>
            <a:ext cx="1715539" cy="4357375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r>
              <a:rPr lang="en-US" sz="1600" dirty="0" err="1">
                <a:solidFill>
                  <a:schemeClr val="tx1"/>
                </a:solidFill>
              </a:rPr>
              <a:t>PwrBrd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42653C94-8AAD-40E1-A3F0-39D1E5470A67}"/>
              </a:ext>
            </a:extLst>
          </p:cNvPr>
          <p:cNvCxnSpPr>
            <a:cxnSpLocks/>
            <a:stCxn id="46" idx="3"/>
            <a:endCxn id="43" idx="1"/>
          </p:cNvCxnSpPr>
          <p:nvPr/>
        </p:nvCxnSpPr>
        <p:spPr>
          <a:xfrm>
            <a:off x="1775520" y="2659142"/>
            <a:ext cx="2005543" cy="0"/>
          </a:xfrm>
          <a:prstGeom prst="straightConnector1">
            <a:avLst/>
          </a:prstGeom>
          <a:ln w="19050"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avec flèche 107">
            <a:extLst>
              <a:ext uri="{FF2B5EF4-FFF2-40B4-BE49-F238E27FC236}">
                <a16:creationId xmlns:a16="http://schemas.microsoft.com/office/drawing/2014/main" id="{CA17CB4B-6087-496C-9382-C38354C0DECC}"/>
              </a:ext>
            </a:extLst>
          </p:cNvPr>
          <p:cNvCxnSpPr>
            <a:cxnSpLocks/>
            <a:stCxn id="37" idx="2"/>
            <a:endCxn id="36" idx="0"/>
          </p:cNvCxnSpPr>
          <p:nvPr/>
        </p:nvCxnSpPr>
        <p:spPr>
          <a:xfrm>
            <a:off x="9378446" y="2781751"/>
            <a:ext cx="0" cy="22237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avec flèche 109">
            <a:extLst>
              <a:ext uri="{FF2B5EF4-FFF2-40B4-BE49-F238E27FC236}">
                <a16:creationId xmlns:a16="http://schemas.microsoft.com/office/drawing/2014/main" id="{697AB0AD-BF8B-4318-9FC0-597A7EB426A0}"/>
              </a:ext>
            </a:extLst>
          </p:cNvPr>
          <p:cNvCxnSpPr>
            <a:cxnSpLocks/>
            <a:stCxn id="39" idx="2"/>
            <a:endCxn id="125" idx="0"/>
          </p:cNvCxnSpPr>
          <p:nvPr/>
        </p:nvCxnSpPr>
        <p:spPr>
          <a:xfrm>
            <a:off x="11000103" y="2780860"/>
            <a:ext cx="0" cy="22691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>
            <a:extLst>
              <a:ext uri="{FF2B5EF4-FFF2-40B4-BE49-F238E27FC236}">
                <a16:creationId xmlns:a16="http://schemas.microsoft.com/office/drawing/2014/main" id="{C624C697-CB8B-41CE-8394-4E894D403F2D}"/>
              </a:ext>
            </a:extLst>
          </p:cNvPr>
          <p:cNvCxnSpPr>
            <a:cxnSpLocks/>
          </p:cNvCxnSpPr>
          <p:nvPr/>
        </p:nvCxnSpPr>
        <p:spPr>
          <a:xfrm>
            <a:off x="6162286" y="2059957"/>
            <a:ext cx="139041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ectangle 124">
            <a:extLst>
              <a:ext uri="{FF2B5EF4-FFF2-40B4-BE49-F238E27FC236}">
                <a16:creationId xmlns:a16="http://schemas.microsoft.com/office/drawing/2014/main" id="{CC907298-C5E2-4211-9F6A-A1F9804CED2E}"/>
              </a:ext>
            </a:extLst>
          </p:cNvPr>
          <p:cNvSpPr/>
          <p:nvPr/>
        </p:nvSpPr>
        <p:spPr>
          <a:xfrm>
            <a:off x="10235103" y="3007774"/>
            <a:ext cx="1530000" cy="61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VTRX+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1.2V / 20mA / 25mW </a:t>
            </a:r>
            <a:br>
              <a:rPr lang="fr-FR" sz="1200" dirty="0">
                <a:solidFill>
                  <a:schemeClr val="tx1"/>
                </a:solidFill>
              </a:rPr>
            </a:br>
            <a:r>
              <a:rPr lang="fr-FR" sz="1200" dirty="0">
                <a:solidFill>
                  <a:srgbClr val="FF0000"/>
                </a:solidFill>
              </a:rPr>
              <a:t>2.5V / 70 mA / 175 mW </a:t>
            </a:r>
          </a:p>
        </p:txBody>
      </p:sp>
      <p:cxnSp>
        <p:nvCxnSpPr>
          <p:cNvPr id="147" name="Connecteur droit avec flèche 146">
            <a:extLst>
              <a:ext uri="{FF2B5EF4-FFF2-40B4-BE49-F238E27FC236}">
                <a16:creationId xmlns:a16="http://schemas.microsoft.com/office/drawing/2014/main" id="{7BA44E20-6A28-4502-8B69-257B124FFB01}"/>
              </a:ext>
            </a:extLst>
          </p:cNvPr>
          <p:cNvCxnSpPr>
            <a:cxnSpLocks/>
            <a:stCxn id="37" idx="2"/>
          </p:cNvCxnSpPr>
          <p:nvPr/>
        </p:nvCxnSpPr>
        <p:spPr>
          <a:xfrm>
            <a:off x="9378446" y="2781751"/>
            <a:ext cx="1252701" cy="22237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D846826F-6397-4AE0-9E15-C0E00330E8CA}"/>
              </a:ext>
            </a:extLst>
          </p:cNvPr>
          <p:cNvGrpSpPr/>
          <p:nvPr/>
        </p:nvGrpSpPr>
        <p:grpSpPr>
          <a:xfrm>
            <a:off x="6922701" y="2059957"/>
            <a:ext cx="1260000" cy="1657075"/>
            <a:chOff x="4768868" y="2136159"/>
            <a:chExt cx="1260000" cy="1657075"/>
          </a:xfrm>
        </p:grpSpPr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8ED1B43C-2681-4FF1-8F20-D739B75458D1}"/>
                </a:ext>
              </a:extLst>
            </p:cNvPr>
            <p:cNvGrpSpPr/>
            <p:nvPr/>
          </p:nvGrpSpPr>
          <p:grpSpPr>
            <a:xfrm>
              <a:off x="4768868" y="2353142"/>
              <a:ext cx="1260000" cy="1440092"/>
              <a:chOff x="4768868" y="2353142"/>
              <a:chExt cx="1260000" cy="1440092"/>
            </a:xfrm>
            <a:solidFill>
              <a:schemeClr val="bg1"/>
            </a:solidFill>
          </p:grpSpPr>
          <p:sp>
            <p:nvSpPr>
              <p:cNvPr id="15" name="Rectangle 14"/>
              <p:cNvSpPr/>
              <p:nvPr/>
            </p:nvSpPr>
            <p:spPr>
              <a:xfrm>
                <a:off x="4795868" y="3181234"/>
                <a:ext cx="1206000" cy="612000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Salsa</a:t>
                </a:r>
              </a:p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1.2V / 1.5A / 1.8W 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33EA38EB-6FF5-4CB0-B74D-C630348DE2E5}"/>
                  </a:ext>
                </a:extLst>
              </p:cNvPr>
              <p:cNvSpPr/>
              <p:nvPr/>
            </p:nvSpPr>
            <p:spPr>
              <a:xfrm>
                <a:off x="4768868" y="2353142"/>
                <a:ext cx="1260000" cy="612000"/>
              </a:xfrm>
              <a:prstGeom prst="rect">
                <a:avLst/>
              </a:prstGeom>
              <a:grpFill/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1.5V LDO</a:t>
                </a:r>
              </a:p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1.2V / 1.5A / 0.45W </a:t>
                </a:r>
              </a:p>
            </p:txBody>
          </p:sp>
          <p:cxnSp>
            <p:nvCxnSpPr>
              <p:cNvPr id="99" name="Connecteur droit avec flèche 98">
                <a:extLst>
                  <a:ext uri="{FF2B5EF4-FFF2-40B4-BE49-F238E27FC236}">
                    <a16:creationId xmlns:a16="http://schemas.microsoft.com/office/drawing/2014/main" id="{7F50AE75-C72B-4ECC-B22D-4487EF8739A3}"/>
                  </a:ext>
                </a:extLst>
              </p:cNvPr>
              <p:cNvCxnSpPr>
                <a:cxnSpLocks/>
                <a:stCxn id="30" idx="2"/>
                <a:endCxn id="15" idx="0"/>
              </p:cNvCxnSpPr>
              <p:nvPr/>
            </p:nvCxnSpPr>
            <p:spPr>
              <a:xfrm>
                <a:off x="5398868" y="2965142"/>
                <a:ext cx="0" cy="216092"/>
              </a:xfrm>
              <a:prstGeom prst="straightConnector1">
                <a:avLst/>
              </a:prstGeom>
              <a:grpFill/>
              <a:ln w="190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Connecteur droit avec flèche 51">
              <a:extLst>
                <a:ext uri="{FF2B5EF4-FFF2-40B4-BE49-F238E27FC236}">
                  <a16:creationId xmlns:a16="http://schemas.microsoft.com/office/drawing/2014/main" id="{33D329F0-3306-47B4-A2DF-A52A589AEBFA}"/>
                </a:ext>
              </a:extLst>
            </p:cNvPr>
            <p:cNvCxnSpPr>
              <a:cxnSpLocks/>
              <a:endCxn id="30" idx="0"/>
            </p:cNvCxnSpPr>
            <p:nvPr/>
          </p:nvCxnSpPr>
          <p:spPr>
            <a:xfrm>
              <a:off x="5398868" y="2136159"/>
              <a:ext cx="0" cy="216983"/>
            </a:xfrm>
            <a:prstGeom prst="straightConnector1">
              <a:avLst/>
            </a:prstGeom>
            <a:solidFill>
              <a:schemeClr val="bg1"/>
            </a:solidFill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A459ACB6-5C9B-4776-A783-120BB121B1D8}"/>
              </a:ext>
            </a:extLst>
          </p:cNvPr>
          <p:cNvGrpSpPr/>
          <p:nvPr/>
        </p:nvGrpSpPr>
        <p:grpSpPr>
          <a:xfrm>
            <a:off x="6994849" y="2023953"/>
            <a:ext cx="1260000" cy="1657075"/>
            <a:chOff x="4768868" y="2136159"/>
            <a:chExt cx="1260000" cy="1657075"/>
          </a:xfrm>
        </p:grpSpPr>
        <p:grpSp>
          <p:nvGrpSpPr>
            <p:cNvPr id="56" name="Groupe 55">
              <a:extLst>
                <a:ext uri="{FF2B5EF4-FFF2-40B4-BE49-F238E27FC236}">
                  <a16:creationId xmlns:a16="http://schemas.microsoft.com/office/drawing/2014/main" id="{2EB1A491-0F8D-433F-8405-224E55DEFE81}"/>
                </a:ext>
              </a:extLst>
            </p:cNvPr>
            <p:cNvGrpSpPr/>
            <p:nvPr/>
          </p:nvGrpSpPr>
          <p:grpSpPr>
            <a:xfrm>
              <a:off x="4768868" y="2353142"/>
              <a:ext cx="1260000" cy="1440092"/>
              <a:chOff x="4768868" y="2353142"/>
              <a:chExt cx="1260000" cy="1440092"/>
            </a:xfrm>
            <a:solidFill>
              <a:schemeClr val="bg1"/>
            </a:solidFill>
          </p:grpSpPr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2B337062-A141-4968-B9AC-B5164651BA0B}"/>
                  </a:ext>
                </a:extLst>
              </p:cNvPr>
              <p:cNvSpPr/>
              <p:nvPr/>
            </p:nvSpPr>
            <p:spPr>
              <a:xfrm>
                <a:off x="4795868" y="3181234"/>
                <a:ext cx="1206000" cy="612000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Salsa</a:t>
                </a:r>
              </a:p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1.2V / 1.5A / 1.8W </a:t>
                </a: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CBA33109-CD85-4E91-8B82-3174C77F133A}"/>
                  </a:ext>
                </a:extLst>
              </p:cNvPr>
              <p:cNvSpPr/>
              <p:nvPr/>
            </p:nvSpPr>
            <p:spPr>
              <a:xfrm>
                <a:off x="4768868" y="2353142"/>
                <a:ext cx="1260000" cy="612000"/>
              </a:xfrm>
              <a:prstGeom prst="rect">
                <a:avLst/>
              </a:prstGeom>
              <a:grpFill/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1.5V LDO</a:t>
                </a:r>
              </a:p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1.2V / 1.5A / 0.45W </a:t>
                </a:r>
              </a:p>
            </p:txBody>
          </p:sp>
          <p:cxnSp>
            <p:nvCxnSpPr>
              <p:cNvPr id="62" name="Connecteur droit avec flèche 61">
                <a:extLst>
                  <a:ext uri="{FF2B5EF4-FFF2-40B4-BE49-F238E27FC236}">
                    <a16:creationId xmlns:a16="http://schemas.microsoft.com/office/drawing/2014/main" id="{8A191D0A-43D2-4375-8CFB-FC89857516C3}"/>
                  </a:ext>
                </a:extLst>
              </p:cNvPr>
              <p:cNvCxnSpPr>
                <a:cxnSpLocks/>
                <a:stCxn id="61" idx="2"/>
                <a:endCxn id="60" idx="0"/>
              </p:cNvCxnSpPr>
              <p:nvPr/>
            </p:nvCxnSpPr>
            <p:spPr>
              <a:xfrm>
                <a:off x="5398868" y="2965142"/>
                <a:ext cx="0" cy="216092"/>
              </a:xfrm>
              <a:prstGeom prst="straightConnector1">
                <a:avLst/>
              </a:prstGeom>
              <a:grpFill/>
              <a:ln w="190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Connecteur droit avec flèche 56">
              <a:extLst>
                <a:ext uri="{FF2B5EF4-FFF2-40B4-BE49-F238E27FC236}">
                  <a16:creationId xmlns:a16="http://schemas.microsoft.com/office/drawing/2014/main" id="{524EC82C-296B-44E0-9D29-3DDA946B8F43}"/>
                </a:ext>
              </a:extLst>
            </p:cNvPr>
            <p:cNvCxnSpPr>
              <a:cxnSpLocks/>
              <a:endCxn id="61" idx="0"/>
            </p:cNvCxnSpPr>
            <p:nvPr/>
          </p:nvCxnSpPr>
          <p:spPr>
            <a:xfrm>
              <a:off x="5398868" y="2136159"/>
              <a:ext cx="0" cy="216983"/>
            </a:xfrm>
            <a:prstGeom prst="straightConnector1">
              <a:avLst/>
            </a:prstGeom>
            <a:solidFill>
              <a:schemeClr val="bg1"/>
            </a:solidFill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4A796AE7-8407-467E-91E3-40D28CAD8BE2}"/>
              </a:ext>
            </a:extLst>
          </p:cNvPr>
          <p:cNvGrpSpPr/>
          <p:nvPr/>
        </p:nvGrpSpPr>
        <p:grpSpPr>
          <a:xfrm>
            <a:off x="7066857" y="1987949"/>
            <a:ext cx="1260000" cy="1657075"/>
            <a:chOff x="4768868" y="2136159"/>
            <a:chExt cx="1260000" cy="1657075"/>
          </a:xfrm>
        </p:grpSpPr>
        <p:grpSp>
          <p:nvGrpSpPr>
            <p:cNvPr id="64" name="Groupe 63">
              <a:extLst>
                <a:ext uri="{FF2B5EF4-FFF2-40B4-BE49-F238E27FC236}">
                  <a16:creationId xmlns:a16="http://schemas.microsoft.com/office/drawing/2014/main" id="{82198E4F-3794-4759-BD73-E85C1F6BD4CA}"/>
                </a:ext>
              </a:extLst>
            </p:cNvPr>
            <p:cNvGrpSpPr/>
            <p:nvPr/>
          </p:nvGrpSpPr>
          <p:grpSpPr>
            <a:xfrm>
              <a:off x="4768868" y="2353142"/>
              <a:ext cx="1260000" cy="1440092"/>
              <a:chOff x="4768868" y="2353142"/>
              <a:chExt cx="1260000" cy="1440092"/>
            </a:xfrm>
            <a:solidFill>
              <a:schemeClr val="bg1"/>
            </a:solidFill>
          </p:grpSpPr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B38EDE14-0668-4C9A-94D9-78C92F402CB2}"/>
                  </a:ext>
                </a:extLst>
              </p:cNvPr>
              <p:cNvSpPr/>
              <p:nvPr/>
            </p:nvSpPr>
            <p:spPr>
              <a:xfrm>
                <a:off x="4795868" y="3181234"/>
                <a:ext cx="1206000" cy="612000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Salsa</a:t>
                </a:r>
              </a:p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1.2V / 1.5A / 1.8W </a:t>
                </a: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66F4FE71-3EA6-424A-B0E6-D5116C13828E}"/>
                  </a:ext>
                </a:extLst>
              </p:cNvPr>
              <p:cNvSpPr/>
              <p:nvPr/>
            </p:nvSpPr>
            <p:spPr>
              <a:xfrm>
                <a:off x="4768868" y="2353142"/>
                <a:ext cx="1260000" cy="612000"/>
              </a:xfrm>
              <a:prstGeom prst="rect">
                <a:avLst/>
              </a:prstGeom>
              <a:grpFill/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1.5V LDO</a:t>
                </a:r>
              </a:p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1.2V / 1.5A / 0.45W </a:t>
                </a:r>
              </a:p>
            </p:txBody>
          </p:sp>
          <p:cxnSp>
            <p:nvCxnSpPr>
              <p:cNvPr id="68" name="Connecteur droit avec flèche 67">
                <a:extLst>
                  <a:ext uri="{FF2B5EF4-FFF2-40B4-BE49-F238E27FC236}">
                    <a16:creationId xmlns:a16="http://schemas.microsoft.com/office/drawing/2014/main" id="{27123C1F-FB35-47DC-994B-0C9C093AE350}"/>
                  </a:ext>
                </a:extLst>
              </p:cNvPr>
              <p:cNvCxnSpPr>
                <a:cxnSpLocks/>
                <a:stCxn id="67" idx="2"/>
                <a:endCxn id="66" idx="0"/>
              </p:cNvCxnSpPr>
              <p:nvPr/>
            </p:nvCxnSpPr>
            <p:spPr>
              <a:xfrm>
                <a:off x="5398868" y="2965142"/>
                <a:ext cx="0" cy="216092"/>
              </a:xfrm>
              <a:prstGeom prst="straightConnector1">
                <a:avLst/>
              </a:prstGeom>
              <a:grpFill/>
              <a:ln w="190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5" name="Connecteur droit avec flèche 64">
              <a:extLst>
                <a:ext uri="{FF2B5EF4-FFF2-40B4-BE49-F238E27FC236}">
                  <a16:creationId xmlns:a16="http://schemas.microsoft.com/office/drawing/2014/main" id="{60653EB7-EAA2-4DBF-9C40-808654D7F4F4}"/>
                </a:ext>
              </a:extLst>
            </p:cNvPr>
            <p:cNvCxnSpPr>
              <a:cxnSpLocks/>
              <a:endCxn id="67" idx="0"/>
            </p:cNvCxnSpPr>
            <p:nvPr/>
          </p:nvCxnSpPr>
          <p:spPr>
            <a:xfrm>
              <a:off x="5398868" y="2136159"/>
              <a:ext cx="0" cy="216983"/>
            </a:xfrm>
            <a:prstGeom prst="straightConnector1">
              <a:avLst/>
            </a:prstGeom>
            <a:solidFill>
              <a:schemeClr val="bg1"/>
            </a:solidFill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e 68">
            <a:extLst>
              <a:ext uri="{FF2B5EF4-FFF2-40B4-BE49-F238E27FC236}">
                <a16:creationId xmlns:a16="http://schemas.microsoft.com/office/drawing/2014/main" id="{C92059DF-666E-4FA0-96CA-A38433639154}"/>
              </a:ext>
            </a:extLst>
          </p:cNvPr>
          <p:cNvGrpSpPr/>
          <p:nvPr/>
        </p:nvGrpSpPr>
        <p:grpSpPr>
          <a:xfrm>
            <a:off x="7138865" y="1951945"/>
            <a:ext cx="1260000" cy="1657075"/>
            <a:chOff x="4768868" y="2136159"/>
            <a:chExt cx="1260000" cy="1657075"/>
          </a:xfrm>
        </p:grpSpPr>
        <p:grpSp>
          <p:nvGrpSpPr>
            <p:cNvPr id="70" name="Groupe 69">
              <a:extLst>
                <a:ext uri="{FF2B5EF4-FFF2-40B4-BE49-F238E27FC236}">
                  <a16:creationId xmlns:a16="http://schemas.microsoft.com/office/drawing/2014/main" id="{9ED1BC66-9078-47C3-B7B5-6823AABD62E6}"/>
                </a:ext>
              </a:extLst>
            </p:cNvPr>
            <p:cNvGrpSpPr/>
            <p:nvPr/>
          </p:nvGrpSpPr>
          <p:grpSpPr>
            <a:xfrm>
              <a:off x="4768868" y="2353142"/>
              <a:ext cx="1260000" cy="1440092"/>
              <a:chOff x="4768868" y="2353142"/>
              <a:chExt cx="1260000" cy="1440092"/>
            </a:xfrm>
            <a:solidFill>
              <a:schemeClr val="bg1"/>
            </a:solidFill>
          </p:grpSpPr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1902E0CF-3A86-4EA6-B17A-2BA7385D083D}"/>
                  </a:ext>
                </a:extLst>
              </p:cNvPr>
              <p:cNvSpPr/>
              <p:nvPr/>
            </p:nvSpPr>
            <p:spPr>
              <a:xfrm>
                <a:off x="4795868" y="3181234"/>
                <a:ext cx="1206000" cy="612000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Salsa</a:t>
                </a:r>
              </a:p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1.2V / 1.5A / 1.8W </a:t>
                </a:r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C6E8D210-3F1F-49C0-B555-74230C62346E}"/>
                  </a:ext>
                </a:extLst>
              </p:cNvPr>
              <p:cNvSpPr/>
              <p:nvPr/>
            </p:nvSpPr>
            <p:spPr>
              <a:xfrm>
                <a:off x="4768868" y="2353142"/>
                <a:ext cx="1260000" cy="612000"/>
              </a:xfrm>
              <a:prstGeom prst="rect">
                <a:avLst/>
              </a:prstGeom>
              <a:grpFill/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1.5V LDO</a:t>
                </a:r>
              </a:p>
              <a:p>
                <a:pPr algn="ctr"/>
                <a:r>
                  <a:rPr lang="fr-FR" sz="1200" dirty="0">
                    <a:solidFill>
                      <a:schemeClr val="tx1"/>
                    </a:solidFill>
                  </a:rPr>
                  <a:t>1.2V / 1.5A / 0.45W </a:t>
                </a:r>
              </a:p>
            </p:txBody>
          </p:sp>
          <p:cxnSp>
            <p:nvCxnSpPr>
              <p:cNvPr id="74" name="Connecteur droit avec flèche 73">
                <a:extLst>
                  <a:ext uri="{FF2B5EF4-FFF2-40B4-BE49-F238E27FC236}">
                    <a16:creationId xmlns:a16="http://schemas.microsoft.com/office/drawing/2014/main" id="{2217D37E-8B3A-4E81-BA3A-645AF3748AA1}"/>
                  </a:ext>
                </a:extLst>
              </p:cNvPr>
              <p:cNvCxnSpPr>
                <a:cxnSpLocks/>
                <a:stCxn id="73" idx="2"/>
                <a:endCxn id="72" idx="0"/>
              </p:cNvCxnSpPr>
              <p:nvPr/>
            </p:nvCxnSpPr>
            <p:spPr>
              <a:xfrm>
                <a:off x="5398868" y="2965142"/>
                <a:ext cx="0" cy="216092"/>
              </a:xfrm>
              <a:prstGeom prst="straightConnector1">
                <a:avLst/>
              </a:prstGeom>
              <a:grpFill/>
              <a:ln w="190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Connecteur droit avec flèche 70">
              <a:extLst>
                <a:ext uri="{FF2B5EF4-FFF2-40B4-BE49-F238E27FC236}">
                  <a16:creationId xmlns:a16="http://schemas.microsoft.com/office/drawing/2014/main" id="{B291CE94-B9A7-4550-9705-BF6426EB3E9F}"/>
                </a:ext>
              </a:extLst>
            </p:cNvPr>
            <p:cNvCxnSpPr>
              <a:cxnSpLocks/>
              <a:endCxn id="73" idx="0"/>
            </p:cNvCxnSpPr>
            <p:nvPr/>
          </p:nvCxnSpPr>
          <p:spPr>
            <a:xfrm>
              <a:off x="5398868" y="2136159"/>
              <a:ext cx="0" cy="216983"/>
            </a:xfrm>
            <a:prstGeom prst="straightConnector1">
              <a:avLst/>
            </a:prstGeom>
            <a:solidFill>
              <a:schemeClr val="bg1"/>
            </a:solidFill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EA77B7CA-0AA1-4BC1-AD4C-A408604EF72F}"/>
              </a:ext>
            </a:extLst>
          </p:cNvPr>
          <p:cNvCxnSpPr>
            <a:cxnSpLocks/>
          </p:cNvCxnSpPr>
          <p:nvPr/>
        </p:nvCxnSpPr>
        <p:spPr>
          <a:xfrm flipV="1">
            <a:off x="7552701" y="1951945"/>
            <a:ext cx="216164" cy="10801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FE03201E-5B9B-43E5-8CA2-15FF7F5DC7C4}"/>
              </a:ext>
            </a:extLst>
          </p:cNvPr>
          <p:cNvCxnSpPr>
            <a:cxnSpLocks/>
            <a:stCxn id="43" idx="3"/>
          </p:cNvCxnSpPr>
          <p:nvPr/>
        </p:nvCxnSpPr>
        <p:spPr>
          <a:xfrm>
            <a:off x="5125368" y="2659142"/>
            <a:ext cx="104654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1C23C0C4-A115-4EB0-83EF-D420B326FA74}"/>
              </a:ext>
            </a:extLst>
          </p:cNvPr>
          <p:cNvCxnSpPr>
            <a:cxnSpLocks/>
          </p:cNvCxnSpPr>
          <p:nvPr/>
        </p:nvCxnSpPr>
        <p:spPr>
          <a:xfrm>
            <a:off x="6171914" y="2059957"/>
            <a:ext cx="0" cy="5991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DDDEC5D1-79E6-4C16-95D5-F90BBE31D1F6}"/>
              </a:ext>
            </a:extLst>
          </p:cNvPr>
          <p:cNvCxnSpPr>
            <a:cxnSpLocks/>
          </p:cNvCxnSpPr>
          <p:nvPr/>
        </p:nvCxnSpPr>
        <p:spPr>
          <a:xfrm>
            <a:off x="7768865" y="1951945"/>
            <a:ext cx="160958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cteur droit avec flèche 99">
            <a:extLst>
              <a:ext uri="{FF2B5EF4-FFF2-40B4-BE49-F238E27FC236}">
                <a16:creationId xmlns:a16="http://schemas.microsoft.com/office/drawing/2014/main" id="{BB804B1F-F231-4A65-AEF6-5F0542DC1E6A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9378446" y="1951945"/>
            <a:ext cx="0" cy="216000"/>
          </a:xfrm>
          <a:prstGeom prst="straightConnector1">
            <a:avLst/>
          </a:prstGeom>
          <a:solidFill>
            <a:schemeClr val="bg1"/>
          </a:solidFill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3978BB85-7D46-4F0B-8323-5CCAA4A167EB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11000103" y="1484784"/>
            <a:ext cx="0" cy="684076"/>
          </a:xfrm>
          <a:prstGeom prst="straightConnector1">
            <a:avLst/>
          </a:prstGeom>
          <a:solidFill>
            <a:schemeClr val="bg1"/>
          </a:solidFill>
          <a:ln w="19050"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>
            <a:extLst>
              <a:ext uri="{FF2B5EF4-FFF2-40B4-BE49-F238E27FC236}">
                <a16:creationId xmlns:a16="http://schemas.microsoft.com/office/drawing/2014/main" id="{4D981CAB-C285-4609-8E15-95F91C1DF101}"/>
              </a:ext>
            </a:extLst>
          </p:cNvPr>
          <p:cNvCxnSpPr>
            <a:cxnSpLocks/>
          </p:cNvCxnSpPr>
          <p:nvPr/>
        </p:nvCxnSpPr>
        <p:spPr>
          <a:xfrm>
            <a:off x="3587173" y="1484784"/>
            <a:ext cx="0" cy="4446528"/>
          </a:xfrm>
          <a:prstGeom prst="line">
            <a:avLst/>
          </a:prstGeom>
          <a:ln w="1905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645082F2-316F-4AED-A50E-D0D012816037}"/>
              </a:ext>
            </a:extLst>
          </p:cNvPr>
          <p:cNvCxnSpPr>
            <a:cxnSpLocks/>
          </p:cNvCxnSpPr>
          <p:nvPr/>
        </p:nvCxnSpPr>
        <p:spPr>
          <a:xfrm flipH="1">
            <a:off x="3587173" y="1484784"/>
            <a:ext cx="7435412" cy="0"/>
          </a:xfrm>
          <a:prstGeom prst="line">
            <a:avLst/>
          </a:prstGeom>
          <a:ln w="1905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ZoneTexte 123">
            <a:extLst>
              <a:ext uri="{FF2B5EF4-FFF2-40B4-BE49-F238E27FC236}">
                <a16:creationId xmlns:a16="http://schemas.microsoft.com/office/drawing/2014/main" id="{D9BDF5AB-C81D-4E5D-A03D-150C1F13DE4D}"/>
              </a:ext>
            </a:extLst>
          </p:cNvPr>
          <p:cNvSpPr txBox="1"/>
          <p:nvPr/>
        </p:nvSpPr>
        <p:spPr>
          <a:xfrm>
            <a:off x="1736923" y="2353142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33CC"/>
                </a:solidFill>
              </a:rPr>
              <a:t>16V</a:t>
            </a:r>
            <a:endParaRPr lang="en-US" sz="1200" b="1" baseline="30000" dirty="0">
              <a:solidFill>
                <a:srgbClr val="FF33CC"/>
              </a:solidFill>
            </a:endParaRP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7C34FC4E-BEAB-4E4A-9FF2-AB7A66EB5FCA}"/>
              </a:ext>
            </a:extLst>
          </p:cNvPr>
          <p:cNvSpPr txBox="1"/>
          <p:nvPr/>
        </p:nvSpPr>
        <p:spPr>
          <a:xfrm>
            <a:off x="3037633" y="2364510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33CC"/>
                </a:solidFill>
              </a:rPr>
              <a:t>15V</a:t>
            </a:r>
            <a:endParaRPr lang="en-US" sz="1200" b="1" baseline="30000" dirty="0">
              <a:solidFill>
                <a:srgbClr val="FF33CC"/>
              </a:solidFill>
            </a:endParaRPr>
          </a:p>
        </p:txBody>
      </p:sp>
      <p:sp>
        <p:nvSpPr>
          <p:cNvPr id="128" name="ZoneTexte 127">
            <a:extLst>
              <a:ext uri="{FF2B5EF4-FFF2-40B4-BE49-F238E27FC236}">
                <a16:creationId xmlns:a16="http://schemas.microsoft.com/office/drawing/2014/main" id="{5F48F17D-428B-4D9F-BFCA-47D5429359D3}"/>
              </a:ext>
            </a:extLst>
          </p:cNvPr>
          <p:cNvSpPr txBox="1"/>
          <p:nvPr/>
        </p:nvSpPr>
        <p:spPr>
          <a:xfrm>
            <a:off x="1989847" y="2667152"/>
            <a:ext cx="1141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1V / 3 A / 3W</a:t>
            </a:r>
          </a:p>
          <a:p>
            <a:pPr algn="ctr"/>
            <a:r>
              <a:rPr lang="en-US" sz="1200" dirty="0"/>
              <a:t>20m – 2.1 mm</a:t>
            </a:r>
            <a:r>
              <a:rPr lang="en-US" sz="1200" baseline="30000" dirty="0"/>
              <a:t>2</a:t>
            </a:r>
            <a:endParaRPr lang="en-US" sz="1200" dirty="0"/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6AE83ECE-A80B-48E0-B523-225CAB06262B}"/>
              </a:ext>
            </a:extLst>
          </p:cNvPr>
          <p:cNvGrpSpPr/>
          <p:nvPr/>
        </p:nvGrpSpPr>
        <p:grpSpPr>
          <a:xfrm>
            <a:off x="7530325" y="3936358"/>
            <a:ext cx="2963022" cy="294447"/>
            <a:chOff x="6550401" y="3936358"/>
            <a:chExt cx="2963022" cy="294447"/>
          </a:xfrm>
        </p:grpSpPr>
        <p:sp>
          <p:nvSpPr>
            <p:cNvPr id="130" name="ZoneTexte 129">
              <a:extLst>
                <a:ext uri="{FF2B5EF4-FFF2-40B4-BE49-F238E27FC236}">
                  <a16:creationId xmlns:a16="http://schemas.microsoft.com/office/drawing/2014/main" id="{EB9B7C6D-524A-427C-A8F7-7EB79FFE2031}"/>
                </a:ext>
              </a:extLst>
            </p:cNvPr>
            <p:cNvSpPr txBox="1"/>
            <p:nvPr/>
          </p:nvSpPr>
          <p:spPr>
            <a:xfrm>
              <a:off x="8996935" y="3953806"/>
              <a:ext cx="51648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1.8W</a:t>
              </a:r>
            </a:p>
          </p:txBody>
        </p:sp>
        <p:sp>
          <p:nvSpPr>
            <p:cNvPr id="131" name="ZoneTexte 130">
              <a:extLst>
                <a:ext uri="{FF2B5EF4-FFF2-40B4-BE49-F238E27FC236}">
                  <a16:creationId xmlns:a16="http://schemas.microsoft.com/office/drawing/2014/main" id="{1AEB9DCF-A43C-4793-BB99-6A195D115D4B}"/>
                </a:ext>
              </a:extLst>
            </p:cNvPr>
            <p:cNvSpPr txBox="1"/>
            <p:nvPr/>
          </p:nvSpPr>
          <p:spPr>
            <a:xfrm>
              <a:off x="6550401" y="3936358"/>
              <a:ext cx="3994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9W</a:t>
              </a:r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F4D52AEC-434C-4D32-8A48-4F48A3D48111}"/>
              </a:ext>
            </a:extLst>
          </p:cNvPr>
          <p:cNvSpPr/>
          <p:nvPr/>
        </p:nvSpPr>
        <p:spPr>
          <a:xfrm>
            <a:off x="3746639" y="4570796"/>
            <a:ext cx="1344305" cy="612000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15V DCDC 60%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1.5V / 6.5A / 4.4W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93601A7-C2E0-465C-8C5E-BCDD32906F92}"/>
              </a:ext>
            </a:extLst>
          </p:cNvPr>
          <p:cNvSpPr/>
          <p:nvPr/>
        </p:nvSpPr>
        <p:spPr>
          <a:xfrm>
            <a:off x="6820668" y="4570796"/>
            <a:ext cx="1685032" cy="61200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r>
              <a:rPr lang="en-US" sz="1600" dirty="0" err="1">
                <a:solidFill>
                  <a:schemeClr val="tx1"/>
                </a:solidFill>
              </a:rPr>
              <a:t>SalsaCerrierBrd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28046E4B-E3C0-448C-A8A6-F3DED9AD272A}"/>
              </a:ext>
            </a:extLst>
          </p:cNvPr>
          <p:cNvSpPr/>
          <p:nvPr/>
        </p:nvSpPr>
        <p:spPr>
          <a:xfrm>
            <a:off x="8578885" y="4570796"/>
            <a:ext cx="3277755" cy="61200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r>
              <a:rPr lang="en-US" sz="1600" dirty="0" err="1">
                <a:solidFill>
                  <a:schemeClr val="tx1"/>
                </a:solidFill>
              </a:rPr>
              <a:t>ComBo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15B3CFE1-C027-4912-8926-D7A4E4D97E47}"/>
              </a:ext>
            </a:extLst>
          </p:cNvPr>
          <p:cNvCxnSpPr>
            <a:cxnSpLocks/>
            <a:endCxn id="75" idx="1"/>
          </p:cNvCxnSpPr>
          <p:nvPr/>
        </p:nvCxnSpPr>
        <p:spPr>
          <a:xfrm>
            <a:off x="3602623" y="4869160"/>
            <a:ext cx="144016" cy="0"/>
          </a:xfrm>
          <a:prstGeom prst="straightConnector1">
            <a:avLst/>
          </a:prstGeom>
          <a:ln w="19050"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3D9DEE05-F668-41DA-B37C-8FDC29F19737}"/>
              </a:ext>
            </a:extLst>
          </p:cNvPr>
          <p:cNvCxnSpPr>
            <a:cxnSpLocks/>
            <a:stCxn id="75" idx="3"/>
            <a:endCxn id="77" idx="1"/>
          </p:cNvCxnSpPr>
          <p:nvPr/>
        </p:nvCxnSpPr>
        <p:spPr>
          <a:xfrm>
            <a:off x="5090944" y="4876796"/>
            <a:ext cx="1729724" cy="0"/>
          </a:xfrm>
          <a:prstGeom prst="line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>
            <a:extLst>
              <a:ext uri="{FF2B5EF4-FFF2-40B4-BE49-F238E27FC236}">
                <a16:creationId xmlns:a16="http://schemas.microsoft.com/office/drawing/2014/main" id="{D0F164F6-12B9-402F-9A99-DE5D7A80E99A}"/>
              </a:ext>
            </a:extLst>
          </p:cNvPr>
          <p:cNvCxnSpPr>
            <a:cxnSpLocks/>
          </p:cNvCxnSpPr>
          <p:nvPr/>
        </p:nvCxnSpPr>
        <p:spPr>
          <a:xfrm>
            <a:off x="11000103" y="4365128"/>
            <a:ext cx="0" cy="216000"/>
          </a:xfrm>
          <a:prstGeom prst="straightConnector1">
            <a:avLst/>
          </a:prstGeom>
          <a:solidFill>
            <a:schemeClr val="bg1"/>
          </a:solidFill>
          <a:ln w="19050"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47021AEE-75ED-4C16-8E13-83F952556ECA}"/>
              </a:ext>
            </a:extLst>
          </p:cNvPr>
          <p:cNvCxnSpPr>
            <a:cxnSpLocks/>
          </p:cNvCxnSpPr>
          <p:nvPr/>
        </p:nvCxnSpPr>
        <p:spPr>
          <a:xfrm flipH="1">
            <a:off x="3587173" y="4365128"/>
            <a:ext cx="7412930" cy="0"/>
          </a:xfrm>
          <a:prstGeom prst="line">
            <a:avLst/>
          </a:prstGeom>
          <a:ln w="1905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54A327B6-4FEF-434C-A9CC-0EB474955F2B}"/>
              </a:ext>
            </a:extLst>
          </p:cNvPr>
          <p:cNvSpPr/>
          <p:nvPr/>
        </p:nvSpPr>
        <p:spPr>
          <a:xfrm>
            <a:off x="3746639" y="5625312"/>
            <a:ext cx="1344305" cy="612000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15V DCDC 60%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1.5V / 6.5A / 4.4W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672ED7DF-7A67-4B04-B913-3A080BC0C55D}"/>
              </a:ext>
            </a:extLst>
          </p:cNvPr>
          <p:cNvSpPr/>
          <p:nvPr/>
        </p:nvSpPr>
        <p:spPr>
          <a:xfrm>
            <a:off x="6820668" y="5625312"/>
            <a:ext cx="1685032" cy="61200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r>
              <a:rPr lang="en-US" sz="1600" dirty="0" err="1">
                <a:solidFill>
                  <a:schemeClr val="tx1"/>
                </a:solidFill>
              </a:rPr>
              <a:t>SalsaCerrierBrd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B4D67FE9-553E-40AB-AAA6-FCC8BA12B7B2}"/>
              </a:ext>
            </a:extLst>
          </p:cNvPr>
          <p:cNvSpPr/>
          <p:nvPr/>
        </p:nvSpPr>
        <p:spPr>
          <a:xfrm>
            <a:off x="8578885" y="5625312"/>
            <a:ext cx="3277755" cy="61200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r>
              <a:rPr lang="en-US" sz="1600" dirty="0" err="1">
                <a:solidFill>
                  <a:schemeClr val="tx1"/>
                </a:solidFill>
              </a:rPr>
              <a:t>ComBo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90" name="Connecteur droit avec flèche 89">
            <a:extLst>
              <a:ext uri="{FF2B5EF4-FFF2-40B4-BE49-F238E27FC236}">
                <a16:creationId xmlns:a16="http://schemas.microsoft.com/office/drawing/2014/main" id="{3AF1C384-BE42-4EEA-AAB6-757F5660EB25}"/>
              </a:ext>
            </a:extLst>
          </p:cNvPr>
          <p:cNvCxnSpPr>
            <a:cxnSpLocks/>
            <a:endCxn id="87" idx="1"/>
          </p:cNvCxnSpPr>
          <p:nvPr/>
        </p:nvCxnSpPr>
        <p:spPr>
          <a:xfrm>
            <a:off x="3602623" y="5923676"/>
            <a:ext cx="144016" cy="0"/>
          </a:xfrm>
          <a:prstGeom prst="straightConnector1">
            <a:avLst/>
          </a:prstGeom>
          <a:ln w="19050"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1B554DFF-1E2C-4454-8533-B9DFB279F390}"/>
              </a:ext>
            </a:extLst>
          </p:cNvPr>
          <p:cNvCxnSpPr>
            <a:cxnSpLocks/>
            <a:stCxn id="87" idx="3"/>
            <a:endCxn id="88" idx="1"/>
          </p:cNvCxnSpPr>
          <p:nvPr/>
        </p:nvCxnSpPr>
        <p:spPr>
          <a:xfrm>
            <a:off x="5090944" y="5931312"/>
            <a:ext cx="1729724" cy="0"/>
          </a:xfrm>
          <a:prstGeom prst="line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avec flèche 91">
            <a:extLst>
              <a:ext uri="{FF2B5EF4-FFF2-40B4-BE49-F238E27FC236}">
                <a16:creationId xmlns:a16="http://schemas.microsoft.com/office/drawing/2014/main" id="{98ED5333-1E72-4FCE-B360-2AE8FCBAD43D}"/>
              </a:ext>
            </a:extLst>
          </p:cNvPr>
          <p:cNvCxnSpPr>
            <a:cxnSpLocks/>
          </p:cNvCxnSpPr>
          <p:nvPr/>
        </p:nvCxnSpPr>
        <p:spPr>
          <a:xfrm>
            <a:off x="11000103" y="5409244"/>
            <a:ext cx="0" cy="216000"/>
          </a:xfrm>
          <a:prstGeom prst="straightConnector1">
            <a:avLst/>
          </a:prstGeom>
          <a:solidFill>
            <a:schemeClr val="bg1"/>
          </a:solidFill>
          <a:ln w="19050"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>
            <a:extLst>
              <a:ext uri="{FF2B5EF4-FFF2-40B4-BE49-F238E27FC236}">
                <a16:creationId xmlns:a16="http://schemas.microsoft.com/office/drawing/2014/main" id="{E19E1EED-684C-4CF5-BA82-4DBDA252B9A0}"/>
              </a:ext>
            </a:extLst>
          </p:cNvPr>
          <p:cNvCxnSpPr>
            <a:cxnSpLocks/>
          </p:cNvCxnSpPr>
          <p:nvPr/>
        </p:nvCxnSpPr>
        <p:spPr>
          <a:xfrm flipH="1">
            <a:off x="3587173" y="5409244"/>
            <a:ext cx="7435412" cy="0"/>
          </a:xfrm>
          <a:prstGeom prst="line">
            <a:avLst/>
          </a:prstGeom>
          <a:ln w="1905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e 96">
            <a:extLst>
              <a:ext uri="{FF2B5EF4-FFF2-40B4-BE49-F238E27FC236}">
                <a16:creationId xmlns:a16="http://schemas.microsoft.com/office/drawing/2014/main" id="{466CD505-2283-43D8-8693-28BF0FDCE0E5}"/>
              </a:ext>
            </a:extLst>
          </p:cNvPr>
          <p:cNvGrpSpPr/>
          <p:nvPr/>
        </p:nvGrpSpPr>
        <p:grpSpPr>
          <a:xfrm>
            <a:off x="7530325" y="4890953"/>
            <a:ext cx="2963022" cy="294447"/>
            <a:chOff x="6550401" y="3936358"/>
            <a:chExt cx="2963022" cy="294447"/>
          </a:xfrm>
        </p:grpSpPr>
        <p:sp>
          <p:nvSpPr>
            <p:cNvPr id="98" name="ZoneTexte 97">
              <a:extLst>
                <a:ext uri="{FF2B5EF4-FFF2-40B4-BE49-F238E27FC236}">
                  <a16:creationId xmlns:a16="http://schemas.microsoft.com/office/drawing/2014/main" id="{89CA7514-62A0-4CFD-93A4-D15AA29A1729}"/>
                </a:ext>
              </a:extLst>
            </p:cNvPr>
            <p:cNvSpPr txBox="1"/>
            <p:nvPr/>
          </p:nvSpPr>
          <p:spPr>
            <a:xfrm>
              <a:off x="8996935" y="3953806"/>
              <a:ext cx="51648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1.8W</a:t>
              </a:r>
            </a:p>
          </p:txBody>
        </p:sp>
        <p:sp>
          <p:nvSpPr>
            <p:cNvPr id="101" name="ZoneTexte 100">
              <a:extLst>
                <a:ext uri="{FF2B5EF4-FFF2-40B4-BE49-F238E27FC236}">
                  <a16:creationId xmlns:a16="http://schemas.microsoft.com/office/drawing/2014/main" id="{35876161-8D78-4EC5-94F5-EAD4A16590C8}"/>
                </a:ext>
              </a:extLst>
            </p:cNvPr>
            <p:cNvSpPr txBox="1"/>
            <p:nvPr/>
          </p:nvSpPr>
          <p:spPr>
            <a:xfrm>
              <a:off x="6550401" y="3936358"/>
              <a:ext cx="3994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9W</a:t>
              </a:r>
            </a:p>
          </p:txBody>
        </p:sp>
      </p:grpSp>
      <p:grpSp>
        <p:nvGrpSpPr>
          <p:cNvPr id="102" name="Groupe 101">
            <a:extLst>
              <a:ext uri="{FF2B5EF4-FFF2-40B4-BE49-F238E27FC236}">
                <a16:creationId xmlns:a16="http://schemas.microsoft.com/office/drawing/2014/main" id="{5F2B1B43-03FA-4ACD-B7A2-A9F6550E3AE3}"/>
              </a:ext>
            </a:extLst>
          </p:cNvPr>
          <p:cNvGrpSpPr/>
          <p:nvPr/>
        </p:nvGrpSpPr>
        <p:grpSpPr>
          <a:xfrm>
            <a:off x="7530325" y="5939839"/>
            <a:ext cx="2963022" cy="294447"/>
            <a:chOff x="6550401" y="3936358"/>
            <a:chExt cx="2963022" cy="294447"/>
          </a:xfrm>
        </p:grpSpPr>
        <p:sp>
          <p:nvSpPr>
            <p:cNvPr id="103" name="ZoneTexte 102">
              <a:extLst>
                <a:ext uri="{FF2B5EF4-FFF2-40B4-BE49-F238E27FC236}">
                  <a16:creationId xmlns:a16="http://schemas.microsoft.com/office/drawing/2014/main" id="{E213E2E4-2F29-48CB-84A8-D9FC85715E79}"/>
                </a:ext>
              </a:extLst>
            </p:cNvPr>
            <p:cNvSpPr txBox="1"/>
            <p:nvPr/>
          </p:nvSpPr>
          <p:spPr>
            <a:xfrm>
              <a:off x="8996935" y="3953806"/>
              <a:ext cx="51648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1.8W</a:t>
              </a:r>
            </a:p>
          </p:txBody>
        </p:sp>
        <p:sp>
          <p:nvSpPr>
            <p:cNvPr id="104" name="ZoneTexte 103">
              <a:extLst>
                <a:ext uri="{FF2B5EF4-FFF2-40B4-BE49-F238E27FC236}">
                  <a16:creationId xmlns:a16="http://schemas.microsoft.com/office/drawing/2014/main" id="{0F723312-8570-4458-9DB0-1CE417BB24C5}"/>
                </a:ext>
              </a:extLst>
            </p:cNvPr>
            <p:cNvSpPr txBox="1"/>
            <p:nvPr/>
          </p:nvSpPr>
          <p:spPr>
            <a:xfrm>
              <a:off x="6550401" y="3936358"/>
              <a:ext cx="3994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9W</a:t>
              </a:r>
            </a:p>
          </p:txBody>
        </p:sp>
      </p:grpSp>
      <p:sp>
        <p:nvSpPr>
          <p:cNvPr id="105" name="ZoneTexte 104">
            <a:extLst>
              <a:ext uri="{FF2B5EF4-FFF2-40B4-BE49-F238E27FC236}">
                <a16:creationId xmlns:a16="http://schemas.microsoft.com/office/drawing/2014/main" id="{726C84E7-FCD6-4CA8-83E0-4DDF7FE85690}"/>
              </a:ext>
            </a:extLst>
          </p:cNvPr>
          <p:cNvSpPr txBox="1"/>
          <p:nvPr/>
        </p:nvSpPr>
        <p:spPr>
          <a:xfrm>
            <a:off x="4121274" y="6371153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13.1W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E7EDC488-A010-4709-84D7-E601ADF0A40D}"/>
              </a:ext>
            </a:extLst>
          </p:cNvPr>
          <p:cNvSpPr txBox="1"/>
          <p:nvPr/>
        </p:nvSpPr>
        <p:spPr>
          <a:xfrm>
            <a:off x="5222374" y="2680325"/>
            <a:ext cx="1587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50mV / 6.5 A / 0.3mW</a:t>
            </a:r>
          </a:p>
          <a:p>
            <a:pPr algn="ctr"/>
            <a:r>
              <a:rPr lang="en-US" sz="1200" dirty="0"/>
              <a:t>30cm – 1.3 mm</a:t>
            </a:r>
            <a:r>
              <a:rPr lang="en-US" sz="1200" baseline="30000" dirty="0"/>
              <a:t>2</a:t>
            </a:r>
            <a:endParaRPr lang="en-US" sz="12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02C2DCC-1CBD-4BF9-CD21-6844BFB5DDD2}"/>
              </a:ext>
            </a:extLst>
          </p:cNvPr>
          <p:cNvSpPr txBox="1"/>
          <p:nvPr/>
        </p:nvSpPr>
        <p:spPr>
          <a:xfrm>
            <a:off x="6329618" y="520203"/>
            <a:ext cx="60976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based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on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recent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studies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of </a:t>
            </a:r>
            <a:r>
              <a:rPr lang="fr-FR" b="0" i="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hlinkClick r:id="rId2"/>
              </a:rPr>
              <a:t>Irakli.mandjavidze@cea.fr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9945918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4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C7ACED7-616D-4547-8C47-60B4B1DA8B73}">
  <we:reference id="wa104051163" version="1.2.0.3" store="fr-FR" storeType="OMEX"/>
  <we:alternateReferences>
    <we:reference id="WA104051163" version="1.2.0.3" store="WA1040511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25557</TotalTime>
  <Words>582</Words>
  <Application>Microsoft Macintosh PowerPoint</Application>
  <PresentationFormat>Grand écran</PresentationFormat>
  <Paragraphs>186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Conception personnalisée</vt:lpstr>
      <vt:lpstr>1_Conception personnalisée</vt:lpstr>
      <vt:lpstr>2_Conception personnalisée</vt:lpstr>
      <vt:lpstr>MPGD SALSA based Readout </vt:lpstr>
      <vt:lpstr>Power distribution : Shared power board (option 1.5 A SALSA current)</vt:lpstr>
      <vt:lpstr>Backup slide</vt:lpstr>
      <vt:lpstr>CyMBaL Power distribution : Shared power board </vt:lpstr>
    </vt:vector>
  </TitlesOfParts>
  <Company>CEA Saclay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Rates under certain hypothesis</dc:title>
  <dc:creator>MANDJAVIDZE Irakli</dc:creator>
  <cp:lastModifiedBy>DELBART Alain</cp:lastModifiedBy>
  <cp:revision>1372</cp:revision>
  <dcterms:created xsi:type="dcterms:W3CDTF">2020-11-02T12:59:53Z</dcterms:created>
  <dcterms:modified xsi:type="dcterms:W3CDTF">2026-01-15T14:47:19Z</dcterms:modified>
</cp:coreProperties>
</file>