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9" r:id="rId2"/>
    <p:sldId id="266" r:id="rId3"/>
    <p:sldId id="262" r:id="rId4"/>
    <p:sldId id="267" r:id="rId5"/>
    <p:sldId id="263" r:id="rId6"/>
    <p:sldId id="269" r:id="rId7"/>
    <p:sldId id="268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39" userDrawn="1">
          <p15:clr>
            <a:srgbClr val="A4A3A4"/>
          </p15:clr>
        </p15:guide>
        <p15:guide id="4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58FF"/>
    <a:srgbClr val="17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6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28" y="44"/>
      </p:cViewPr>
      <p:guideLst>
        <p:guide orient="horz" pos="2183"/>
        <p:guide pos="3840"/>
        <p:guide pos="2139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9C7C7-F759-41C0-8D96-2FA5A6C68A2A}" type="datetimeFigureOut">
              <a:rPr lang="it-IT" smtClean="0"/>
              <a:t>19/01/2026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B121-2A23-413C-BC40-3B0F35DE47E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537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9CF26-2FA1-7DFB-565E-92827AA1B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3487"/>
            <a:ext cx="9144000" cy="21955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85456F-2884-E226-2358-217202DBD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3463"/>
            <a:ext cx="9144000" cy="1684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A604B-2320-F1A7-F343-E71700CF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08F9BD-4E90-6089-5CB0-B6745244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F6B791-3F7F-B4ED-D53E-EE1D77B9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32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6D977-5EAC-FD85-C763-64EC40F9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F9154-8159-12B2-7E11-7C24D0C0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77506B-FB41-39BE-06A2-97684B36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0BABFE-106B-FC80-4667-8AAB79BE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5BD05E-8667-851C-107B-58B7BD2A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376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02EEF-3970-A6C3-2DBD-569A945F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80134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751312-FA89-7924-030C-F6D0E12F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8013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EA291C-0824-F4F6-27E7-F82175B7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2F5EFC-9E2B-1830-749A-3C7BF47A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92FC53-867B-23CC-82BA-83612009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588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3EA8CB-CABD-E39A-925B-6481BB9A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5291138" algn="l"/>
              </a:tabLst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09FA1-695C-7F43-A9A0-1AA2AE8D2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233488"/>
            <a:ext cx="5329238" cy="49672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A65753-273B-C64A-18F6-67E155B3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9" y="1233488"/>
            <a:ext cx="5329236" cy="49672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E7BFAD-7ED9-98F6-E59B-5C2FD4DD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9CBD13-9730-69FD-1134-B90F4A28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232DED-80FD-8A68-BA0E-1B161B77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09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37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03F3E-606A-86C5-860C-0FBC6657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8300"/>
            <a:ext cx="10801349" cy="72072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835B97-6B52-3D60-89CA-B8544E9F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233488"/>
            <a:ext cx="53244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ACF703-286A-4FC1-091D-075EE276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068513"/>
            <a:ext cx="5324474" cy="41211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E5435E-509B-E943-90B3-A30A8B0F3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8" y="1244601"/>
            <a:ext cx="53244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41B0C6-4C59-CDCF-B222-251B145A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8513"/>
            <a:ext cx="5324474" cy="41211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8AA2F9-F5D8-FE80-E662-422839B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0FE3FC-23EA-C400-85EC-4A4EB149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E35574-5F91-A145-ADBE-69581B6F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623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40DFD-EF4A-AB0C-8377-5EACAD69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39877B-4B34-E846-94F6-C6BFA0CF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599C4A-F608-B3AB-0976-DF447A13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BB2A6E-50BB-3AF3-E618-869A01AE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8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B92782-8D06-FC53-D3B2-6B12AE72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A6AFC8-0051-BB03-E173-D2E7009D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F8CB20-8695-12BC-5685-A28AB97C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9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CFBE510-9CFA-C8AF-6E4E-2EAEE7EF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8300"/>
            <a:ext cx="10801349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E1B5D9-5DFD-905C-F62F-866EDA7CC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233488"/>
            <a:ext cx="10801349" cy="496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B8868E-76A8-9155-9A4D-A9229148A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45237"/>
            <a:ext cx="2886075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E5DB00-18FA-6070-A2C8-10526D428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5238"/>
            <a:ext cx="4114800" cy="396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CB1519-7241-E75E-7203-CBB25F185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45238"/>
            <a:ext cx="2886075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1F6D6E-325C-48A3-92DA-693BB629A022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7" name="Immagine 6" descr="Immagine che contiene Elementi grafici, simbolo, grafica, clipart&#10;&#10;Il contenuto generato dall'IA potrebbe non essere corretto.">
            <a:extLst>
              <a:ext uri="{FF2B5EF4-FFF2-40B4-BE49-F238E27FC236}">
                <a16:creationId xmlns:a16="http://schemas.microsoft.com/office/drawing/2014/main" id="{03199578-A624-3AF5-5F88-FE8D835CAB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5" y="148649"/>
            <a:ext cx="1316300" cy="947736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5ACA5CC-9AD3-5901-46A1-FF469637F343}"/>
              </a:ext>
            </a:extLst>
          </p:cNvPr>
          <p:cNvCxnSpPr>
            <a:cxnSpLocks/>
          </p:cNvCxnSpPr>
          <p:nvPr userDrawn="1"/>
        </p:nvCxnSpPr>
        <p:spPr>
          <a:xfrm>
            <a:off x="-29095" y="1163782"/>
            <a:ext cx="12282055" cy="0"/>
          </a:xfrm>
          <a:prstGeom prst="line">
            <a:avLst/>
          </a:prstGeom>
          <a:ln w="12700">
            <a:solidFill>
              <a:srgbClr val="0058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3F5922A-8187-BEBA-A061-8E842BE0A192}"/>
              </a:ext>
            </a:extLst>
          </p:cNvPr>
          <p:cNvCxnSpPr>
            <a:cxnSpLocks/>
          </p:cNvCxnSpPr>
          <p:nvPr userDrawn="1"/>
        </p:nvCxnSpPr>
        <p:spPr>
          <a:xfrm>
            <a:off x="-45028" y="6262254"/>
            <a:ext cx="122820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pos="7242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4A56B12-5058-D9AB-F681-E645281EDD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1680634" y="1233488"/>
            <a:ext cx="8830732" cy="49672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511A48-05E6-26DC-05E7-55002219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ECT Overview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26A84B-A274-1FD9-40D3-1AA834C1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PLACEHOLDER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F2843-F072-840C-5C45-EED828FA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PLACEHOLDER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A54822-1F62-1327-0496-B50E1C63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1</a:t>
            </a:fld>
            <a:endParaRPr lang="en-US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B37BE6-445D-3BBE-752D-3A11068D78B3}"/>
              </a:ext>
            </a:extLst>
          </p:cNvPr>
          <p:cNvSpPr txBox="1"/>
          <p:nvPr/>
        </p:nvSpPr>
        <p:spPr>
          <a:xfrm>
            <a:off x="1074161" y="4631115"/>
            <a:ext cx="1851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WEST</a:t>
            </a:r>
          </a:p>
          <a:p>
            <a:r>
              <a:rPr lang="en-US" sz="2400" b="1" noProof="0" dirty="0"/>
              <a:t>ELECTRON</a:t>
            </a:r>
          </a:p>
          <a:p>
            <a:r>
              <a:rPr lang="en-US" sz="2400" b="1" noProof="0" dirty="0"/>
              <a:t>BACKWARD</a:t>
            </a:r>
          </a:p>
          <a:p>
            <a:r>
              <a:rPr lang="en-US" sz="2400" b="1" noProof="0" dirty="0"/>
              <a:t>SIDE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BA9494-4C8B-5EA3-3D60-5CBB5EE39F25}"/>
              </a:ext>
            </a:extLst>
          </p:cNvPr>
          <p:cNvSpPr txBox="1"/>
          <p:nvPr/>
        </p:nvSpPr>
        <p:spPr>
          <a:xfrm>
            <a:off x="9847244" y="2127370"/>
            <a:ext cx="1658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EAST</a:t>
            </a:r>
          </a:p>
          <a:p>
            <a:r>
              <a:rPr lang="en-US" sz="2400" b="1" noProof="0" dirty="0"/>
              <a:t>HADRON</a:t>
            </a:r>
          </a:p>
          <a:p>
            <a:r>
              <a:rPr lang="en-US" sz="2400" b="1" noProof="0" dirty="0"/>
              <a:t>FORWARD</a:t>
            </a:r>
          </a:p>
          <a:p>
            <a:r>
              <a:rPr lang="en-US" sz="2400" b="1" noProof="0" dirty="0"/>
              <a:t>SIDE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19DF1C-67D6-C65E-4BC9-D3A1A43C586A}"/>
              </a:ext>
            </a:extLst>
          </p:cNvPr>
          <p:cNvSpPr txBox="1"/>
          <p:nvPr/>
        </p:nvSpPr>
        <p:spPr>
          <a:xfrm>
            <a:off x="5813652" y="4286529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IP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F68FC07-0EB3-AB51-89FB-E4CFEB612F1A}"/>
              </a:ext>
            </a:extLst>
          </p:cNvPr>
          <p:cNvSpPr txBox="1"/>
          <p:nvPr/>
        </p:nvSpPr>
        <p:spPr>
          <a:xfrm>
            <a:off x="4769520" y="5739110"/>
            <a:ext cx="150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× 2 DISKS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069671E-7277-86FA-BE17-EDF6004F813D}"/>
              </a:ext>
            </a:extLst>
          </p:cNvPr>
          <p:cNvSpPr txBox="1"/>
          <p:nvPr/>
        </p:nvSpPr>
        <p:spPr>
          <a:xfrm>
            <a:off x="7049900" y="4747760"/>
            <a:ext cx="413601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noProof="0" dirty="0"/>
              <a:t>Complying with the envelope released on 03/03/2025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325360-9248-3038-16A0-3925687A32A3}"/>
              </a:ext>
            </a:extLst>
          </p:cNvPr>
          <p:cNvSpPr txBox="1"/>
          <p:nvPr/>
        </p:nvSpPr>
        <p:spPr>
          <a:xfrm>
            <a:off x="8269758" y="1353844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BEAM PIPE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C4A4D5-5CEC-04E3-34E3-CFE89D3E2123}"/>
              </a:ext>
            </a:extLst>
          </p:cNvPr>
          <p:cNvSpPr txBox="1"/>
          <p:nvPr/>
        </p:nvSpPr>
        <p:spPr>
          <a:xfrm>
            <a:off x="8236421" y="3737234"/>
            <a:ext cx="150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× 2 DISKS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D09F755E-D8AA-69ED-3818-B199BDEF00AC}"/>
              </a:ext>
            </a:extLst>
          </p:cNvPr>
          <p:cNvGraphicFramePr>
            <a:graphicFrameLocks noGrp="1"/>
          </p:cNvGraphicFramePr>
          <p:nvPr/>
        </p:nvGraphicFramePr>
        <p:xfrm>
          <a:off x="685840" y="1296779"/>
          <a:ext cx="5942012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87">
                  <a:extLst>
                    <a:ext uri="{9D8B030D-6E8A-4147-A177-3AD203B41FA5}">
                      <a16:colId xmlns:a16="http://schemas.microsoft.com/office/drawing/2014/main" val="533844897"/>
                    </a:ext>
                  </a:extLst>
                </a:gridCol>
                <a:gridCol w="4733925">
                  <a:extLst>
                    <a:ext uri="{9D8B030D-6E8A-4147-A177-3AD203B41FA5}">
                      <a16:colId xmlns:a16="http://schemas.microsoft.com/office/drawing/2014/main" val="401888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Disks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3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Quadrant modules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4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24576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Data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4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9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3C020-E384-258C-451D-59526F67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D3E9FF-5F1F-988A-142D-DAB5CB750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1680634" y="1233488"/>
            <a:ext cx="8830732" cy="49672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C77076-E0F2-F197-77EE-689446F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ECT Overview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6BA858-F019-7015-DECA-A98D6F06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PLACEHOLDER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E296EA-0BBA-1B18-A21D-DA62D230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PLACEHOLDER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F4F818-596D-21D4-C09E-EE849C8F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13D304-9AC9-1ABE-78EE-DB3D2BFD2D82}"/>
              </a:ext>
            </a:extLst>
          </p:cNvPr>
          <p:cNvSpPr txBox="1"/>
          <p:nvPr/>
        </p:nvSpPr>
        <p:spPr>
          <a:xfrm>
            <a:off x="1074161" y="4631115"/>
            <a:ext cx="1851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WEST</a:t>
            </a:r>
          </a:p>
          <a:p>
            <a:r>
              <a:rPr lang="en-US" sz="2400" b="1" noProof="0" dirty="0"/>
              <a:t>ELECTRON</a:t>
            </a:r>
          </a:p>
          <a:p>
            <a:r>
              <a:rPr lang="en-US" sz="2400" b="1" noProof="0" dirty="0"/>
              <a:t>BACKWARD</a:t>
            </a:r>
          </a:p>
          <a:p>
            <a:r>
              <a:rPr lang="en-US" sz="2400" b="1" noProof="0" dirty="0"/>
              <a:t>SIDE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BC5E5C-79AD-DE64-40BA-9A59C2A57EB4}"/>
              </a:ext>
            </a:extLst>
          </p:cNvPr>
          <p:cNvSpPr txBox="1"/>
          <p:nvPr/>
        </p:nvSpPr>
        <p:spPr>
          <a:xfrm>
            <a:off x="9847244" y="2127370"/>
            <a:ext cx="1658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EAST</a:t>
            </a:r>
          </a:p>
          <a:p>
            <a:r>
              <a:rPr lang="en-US" sz="2400" b="1" noProof="0" dirty="0"/>
              <a:t>HADRON</a:t>
            </a:r>
          </a:p>
          <a:p>
            <a:r>
              <a:rPr lang="en-US" sz="2400" b="1" noProof="0" dirty="0"/>
              <a:t>FORWARD</a:t>
            </a:r>
          </a:p>
          <a:p>
            <a:r>
              <a:rPr lang="en-US" sz="2400" b="1" noProof="0" dirty="0"/>
              <a:t>SIDE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7EE9D32-4A12-F426-6AAA-0D20426B44B4}"/>
              </a:ext>
            </a:extLst>
          </p:cNvPr>
          <p:cNvSpPr txBox="1"/>
          <p:nvPr/>
        </p:nvSpPr>
        <p:spPr>
          <a:xfrm>
            <a:off x="5813652" y="4286529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IP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1956AB-84DB-8962-C00A-A10856E8242C}"/>
              </a:ext>
            </a:extLst>
          </p:cNvPr>
          <p:cNvSpPr txBox="1"/>
          <p:nvPr/>
        </p:nvSpPr>
        <p:spPr>
          <a:xfrm>
            <a:off x="4769520" y="5739110"/>
            <a:ext cx="150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× 2 DISKS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5ACDFCE-8231-84C4-A434-5C82372CA402}"/>
              </a:ext>
            </a:extLst>
          </p:cNvPr>
          <p:cNvSpPr txBox="1"/>
          <p:nvPr/>
        </p:nvSpPr>
        <p:spPr>
          <a:xfrm>
            <a:off x="7049900" y="4747760"/>
            <a:ext cx="413601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noProof="0" dirty="0"/>
              <a:t>Complying with the envelope released on 03/03/2025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B0E321-498C-1C73-609A-0C777132615A}"/>
              </a:ext>
            </a:extLst>
          </p:cNvPr>
          <p:cNvSpPr txBox="1"/>
          <p:nvPr/>
        </p:nvSpPr>
        <p:spPr>
          <a:xfrm>
            <a:off x="8269758" y="1353844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BEAM PIPE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36D141-0057-FE3D-119F-1B6389C58DCC}"/>
              </a:ext>
            </a:extLst>
          </p:cNvPr>
          <p:cNvSpPr txBox="1"/>
          <p:nvPr/>
        </p:nvSpPr>
        <p:spPr>
          <a:xfrm>
            <a:off x="8236421" y="3737234"/>
            <a:ext cx="150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/>
              <a:t>× 2 DISKS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977714AE-C024-1766-BE20-DF994E380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43424"/>
              </p:ext>
            </p:extLst>
          </p:nvPr>
        </p:nvGraphicFramePr>
        <p:xfrm>
          <a:off x="685840" y="1296779"/>
          <a:ext cx="5942012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87">
                  <a:extLst>
                    <a:ext uri="{9D8B030D-6E8A-4147-A177-3AD203B41FA5}">
                      <a16:colId xmlns:a16="http://schemas.microsoft.com/office/drawing/2014/main" val="533844897"/>
                    </a:ext>
                  </a:extLst>
                </a:gridCol>
                <a:gridCol w="4733925">
                  <a:extLst>
                    <a:ext uri="{9D8B030D-6E8A-4147-A177-3AD203B41FA5}">
                      <a16:colId xmlns:a16="http://schemas.microsoft.com/office/drawing/2014/main" val="401888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Disks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30743"/>
                  </a:ext>
                </a:extLst>
              </a:tr>
              <a:tr h="39041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Quadrant modules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4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24576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Data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41354"/>
                  </a:ext>
                </a:extLst>
              </a:tr>
            </a:tbl>
          </a:graphicData>
        </a:graphic>
      </p:graphicFrame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1CE21773-C771-6D9E-5F20-A1F4F6B7CF15}"/>
              </a:ext>
            </a:extLst>
          </p:cNvPr>
          <p:cNvSpPr/>
          <p:nvPr/>
        </p:nvSpPr>
        <p:spPr>
          <a:xfrm>
            <a:off x="2977918" y="3632200"/>
            <a:ext cx="705082" cy="569950"/>
          </a:xfrm>
          <a:custGeom>
            <a:avLst/>
            <a:gdLst>
              <a:gd name="csX0" fmla="*/ 0 w 685800"/>
              <a:gd name="csY0" fmla="*/ 0 h 615950"/>
              <a:gd name="csX1" fmla="*/ 425450 w 685800"/>
              <a:gd name="csY1" fmla="*/ 374650 h 615950"/>
              <a:gd name="csX2" fmla="*/ 685800 w 685800"/>
              <a:gd name="csY2" fmla="*/ 615950 h 6159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85800" h="615950">
                <a:moveTo>
                  <a:pt x="0" y="0"/>
                </a:moveTo>
                <a:lnTo>
                  <a:pt x="425450" y="374650"/>
                </a:lnTo>
                <a:cubicBezTo>
                  <a:pt x="539750" y="477308"/>
                  <a:pt x="612775" y="546629"/>
                  <a:pt x="685800" y="6159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543943F5-CC10-DF35-8770-FFB0FC5697FE}"/>
              </a:ext>
            </a:extLst>
          </p:cNvPr>
          <p:cNvSpPr/>
          <p:nvPr/>
        </p:nvSpPr>
        <p:spPr>
          <a:xfrm>
            <a:off x="3155950" y="3517900"/>
            <a:ext cx="304800" cy="882650"/>
          </a:xfrm>
          <a:custGeom>
            <a:avLst/>
            <a:gdLst>
              <a:gd name="csX0" fmla="*/ 0 w 304800"/>
              <a:gd name="csY0" fmla="*/ 0 h 882650"/>
              <a:gd name="csX1" fmla="*/ 209550 w 304800"/>
              <a:gd name="csY1" fmla="*/ 412750 h 882650"/>
              <a:gd name="csX2" fmla="*/ 304800 w 304800"/>
              <a:gd name="csY2" fmla="*/ 882650 h 8826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4800" h="882650">
                <a:moveTo>
                  <a:pt x="0" y="0"/>
                </a:moveTo>
                <a:cubicBezTo>
                  <a:pt x="79375" y="132821"/>
                  <a:pt x="158750" y="265642"/>
                  <a:pt x="209550" y="412750"/>
                </a:cubicBezTo>
                <a:cubicBezTo>
                  <a:pt x="260350" y="559858"/>
                  <a:pt x="282575" y="721254"/>
                  <a:pt x="304800" y="8826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D9C87AF-1580-DA17-8B74-1CB6714483B4}"/>
              </a:ext>
            </a:extLst>
          </p:cNvPr>
          <p:cNvSpPr/>
          <p:nvPr/>
        </p:nvSpPr>
        <p:spPr>
          <a:xfrm>
            <a:off x="6794755" y="1418978"/>
            <a:ext cx="685800" cy="615950"/>
          </a:xfrm>
          <a:custGeom>
            <a:avLst/>
            <a:gdLst>
              <a:gd name="csX0" fmla="*/ 0 w 685800"/>
              <a:gd name="csY0" fmla="*/ 0 h 615950"/>
              <a:gd name="csX1" fmla="*/ 425450 w 685800"/>
              <a:gd name="csY1" fmla="*/ 374650 h 615950"/>
              <a:gd name="csX2" fmla="*/ 685800 w 685800"/>
              <a:gd name="csY2" fmla="*/ 615950 h 6159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85800" h="615950">
                <a:moveTo>
                  <a:pt x="0" y="0"/>
                </a:moveTo>
                <a:lnTo>
                  <a:pt x="425450" y="374650"/>
                </a:lnTo>
                <a:cubicBezTo>
                  <a:pt x="539750" y="477308"/>
                  <a:pt x="612775" y="546629"/>
                  <a:pt x="685800" y="6159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80BA4853-5259-D99A-9797-D646386CD904}"/>
              </a:ext>
            </a:extLst>
          </p:cNvPr>
          <p:cNvSpPr/>
          <p:nvPr/>
        </p:nvSpPr>
        <p:spPr>
          <a:xfrm>
            <a:off x="6953505" y="1304678"/>
            <a:ext cx="304800" cy="882650"/>
          </a:xfrm>
          <a:custGeom>
            <a:avLst/>
            <a:gdLst>
              <a:gd name="csX0" fmla="*/ 0 w 304800"/>
              <a:gd name="csY0" fmla="*/ 0 h 882650"/>
              <a:gd name="csX1" fmla="*/ 209550 w 304800"/>
              <a:gd name="csY1" fmla="*/ 412750 h 882650"/>
              <a:gd name="csX2" fmla="*/ 304800 w 304800"/>
              <a:gd name="csY2" fmla="*/ 882650 h 8826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4800" h="882650">
                <a:moveTo>
                  <a:pt x="0" y="0"/>
                </a:moveTo>
                <a:cubicBezTo>
                  <a:pt x="79375" y="132821"/>
                  <a:pt x="158750" y="265642"/>
                  <a:pt x="209550" y="412750"/>
                </a:cubicBezTo>
                <a:cubicBezTo>
                  <a:pt x="260350" y="559858"/>
                  <a:pt x="282575" y="721254"/>
                  <a:pt x="304800" y="8826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EC7BA5-65EA-DFD6-432E-3422ADF99796}"/>
              </a:ext>
            </a:extLst>
          </p:cNvPr>
          <p:cNvSpPr txBox="1"/>
          <p:nvPr/>
        </p:nvSpPr>
        <p:spPr>
          <a:xfrm rot="2485977">
            <a:off x="2991422" y="3338060"/>
            <a:ext cx="111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R450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A42FD3-843E-2AC9-AEAE-E37084D20949}"/>
              </a:ext>
            </a:extLst>
          </p:cNvPr>
          <p:cNvSpPr txBox="1"/>
          <p:nvPr/>
        </p:nvSpPr>
        <p:spPr>
          <a:xfrm rot="2485977">
            <a:off x="6866860" y="131543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R450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4895F0CC-7F2F-E126-DF4A-19B5855D55BB}"/>
              </a:ext>
            </a:extLst>
          </p:cNvPr>
          <p:cNvSpPr/>
          <p:nvPr/>
        </p:nvSpPr>
        <p:spPr>
          <a:xfrm>
            <a:off x="8753475" y="5210175"/>
            <a:ext cx="1685925" cy="333375"/>
          </a:xfrm>
          <a:custGeom>
            <a:avLst/>
            <a:gdLst>
              <a:gd name="csX0" fmla="*/ 0 w 1685925"/>
              <a:gd name="csY0" fmla="*/ 333375 h 333375"/>
              <a:gd name="csX1" fmla="*/ 866775 w 1685925"/>
              <a:gd name="csY1" fmla="*/ 76200 h 333375"/>
              <a:gd name="csX2" fmla="*/ 1685925 w 1685925"/>
              <a:gd name="csY2" fmla="*/ 0 h 333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685925" h="333375">
                <a:moveTo>
                  <a:pt x="0" y="333375"/>
                </a:moveTo>
                <a:cubicBezTo>
                  <a:pt x="292894" y="232568"/>
                  <a:pt x="585788" y="131762"/>
                  <a:pt x="866775" y="76200"/>
                </a:cubicBezTo>
                <a:cubicBezTo>
                  <a:pt x="1147763" y="20637"/>
                  <a:pt x="1416844" y="10318"/>
                  <a:pt x="168592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1168E3A-C5FC-9DEC-024F-744ACA4AF19D}"/>
              </a:ext>
            </a:extLst>
          </p:cNvPr>
          <p:cNvSpPr txBox="1"/>
          <p:nvPr/>
        </p:nvSpPr>
        <p:spPr>
          <a:xfrm>
            <a:off x="8665961" y="5557108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9-22-2025</a:t>
            </a: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234BDBA-6572-52A6-99F4-D66A732E9FBB}"/>
              </a:ext>
            </a:extLst>
          </p:cNvPr>
          <p:cNvSpPr/>
          <p:nvPr/>
        </p:nvSpPr>
        <p:spPr>
          <a:xfrm>
            <a:off x="6448926" y="2752825"/>
            <a:ext cx="587141" cy="558266"/>
          </a:xfrm>
          <a:custGeom>
            <a:avLst/>
            <a:gdLst>
              <a:gd name="csX0" fmla="*/ 0 w 587141"/>
              <a:gd name="csY0" fmla="*/ 558266 h 558266"/>
              <a:gd name="csX1" fmla="*/ 336885 w 587141"/>
              <a:gd name="csY1" fmla="*/ 231007 h 558266"/>
              <a:gd name="csX2" fmla="*/ 587141 w 587141"/>
              <a:gd name="csY2" fmla="*/ 0 h 5582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587141" h="558266">
                <a:moveTo>
                  <a:pt x="0" y="558266"/>
                </a:moveTo>
                <a:lnTo>
                  <a:pt x="336885" y="231007"/>
                </a:lnTo>
                <a:cubicBezTo>
                  <a:pt x="434742" y="137963"/>
                  <a:pt x="510941" y="68981"/>
                  <a:pt x="58714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959DF9ED-24CC-AFC0-3C86-62FEFF6A129E}"/>
              </a:ext>
            </a:extLst>
          </p:cNvPr>
          <p:cNvSpPr/>
          <p:nvPr/>
        </p:nvSpPr>
        <p:spPr>
          <a:xfrm>
            <a:off x="6410425" y="2912188"/>
            <a:ext cx="654518" cy="158271"/>
          </a:xfrm>
          <a:custGeom>
            <a:avLst/>
            <a:gdLst>
              <a:gd name="csX0" fmla="*/ 0 w 654518"/>
              <a:gd name="csY0" fmla="*/ 158271 h 158271"/>
              <a:gd name="csX1" fmla="*/ 452388 w 654518"/>
              <a:gd name="csY1" fmla="*/ 13892 h 158271"/>
              <a:gd name="csX2" fmla="*/ 654518 w 654518"/>
              <a:gd name="csY2" fmla="*/ 13892 h 1582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54518" h="158271">
                <a:moveTo>
                  <a:pt x="0" y="158271"/>
                </a:moveTo>
                <a:cubicBezTo>
                  <a:pt x="171651" y="98113"/>
                  <a:pt x="343302" y="37955"/>
                  <a:pt x="452388" y="13892"/>
                </a:cubicBezTo>
                <a:cubicBezTo>
                  <a:pt x="561474" y="-10171"/>
                  <a:pt x="607996" y="1860"/>
                  <a:pt x="654518" y="1389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C1FCD068-E4C9-4C0B-72CD-4EF9450A7785}"/>
              </a:ext>
            </a:extLst>
          </p:cNvPr>
          <p:cNvSpPr/>
          <p:nvPr/>
        </p:nvSpPr>
        <p:spPr>
          <a:xfrm>
            <a:off x="6579882" y="2201522"/>
            <a:ext cx="587141" cy="558266"/>
          </a:xfrm>
          <a:custGeom>
            <a:avLst/>
            <a:gdLst>
              <a:gd name="csX0" fmla="*/ 0 w 587141"/>
              <a:gd name="csY0" fmla="*/ 558266 h 558266"/>
              <a:gd name="csX1" fmla="*/ 336885 w 587141"/>
              <a:gd name="csY1" fmla="*/ 231007 h 558266"/>
              <a:gd name="csX2" fmla="*/ 587141 w 587141"/>
              <a:gd name="csY2" fmla="*/ 0 h 5582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587141" h="558266">
                <a:moveTo>
                  <a:pt x="0" y="558266"/>
                </a:moveTo>
                <a:lnTo>
                  <a:pt x="336885" y="231007"/>
                </a:lnTo>
                <a:cubicBezTo>
                  <a:pt x="434742" y="137963"/>
                  <a:pt x="510941" y="68981"/>
                  <a:pt x="58714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84EAF4CE-3708-16BD-8A2A-C0A9A9CC54C4}"/>
              </a:ext>
            </a:extLst>
          </p:cNvPr>
          <p:cNvSpPr/>
          <p:nvPr/>
        </p:nvSpPr>
        <p:spPr>
          <a:xfrm>
            <a:off x="6541381" y="2360885"/>
            <a:ext cx="654518" cy="158271"/>
          </a:xfrm>
          <a:custGeom>
            <a:avLst/>
            <a:gdLst>
              <a:gd name="csX0" fmla="*/ 0 w 654518"/>
              <a:gd name="csY0" fmla="*/ 158271 h 158271"/>
              <a:gd name="csX1" fmla="*/ 452388 w 654518"/>
              <a:gd name="csY1" fmla="*/ 13892 h 158271"/>
              <a:gd name="csX2" fmla="*/ 654518 w 654518"/>
              <a:gd name="csY2" fmla="*/ 13892 h 1582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54518" h="158271">
                <a:moveTo>
                  <a:pt x="0" y="158271"/>
                </a:moveTo>
                <a:cubicBezTo>
                  <a:pt x="171651" y="98113"/>
                  <a:pt x="343302" y="37955"/>
                  <a:pt x="452388" y="13892"/>
                </a:cubicBezTo>
                <a:cubicBezTo>
                  <a:pt x="561474" y="-10171"/>
                  <a:pt x="607996" y="1860"/>
                  <a:pt x="654518" y="1389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9A98216-4663-6860-8676-73A011C05699}"/>
              </a:ext>
            </a:extLst>
          </p:cNvPr>
          <p:cNvSpPr txBox="1"/>
          <p:nvPr/>
        </p:nvSpPr>
        <p:spPr>
          <a:xfrm rot="19913132">
            <a:off x="6185893" y="3189734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1235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0ADE58-7E4D-9779-8CEB-CF646C9F12AC}"/>
              </a:ext>
            </a:extLst>
          </p:cNvPr>
          <p:cNvSpPr txBox="1"/>
          <p:nvPr/>
        </p:nvSpPr>
        <p:spPr>
          <a:xfrm rot="19913132">
            <a:off x="5871164" y="219871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1485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CE1FEE16-9A3D-FA50-2B33-D722EEF17EC4}"/>
              </a:ext>
            </a:extLst>
          </p:cNvPr>
          <p:cNvSpPr/>
          <p:nvPr/>
        </p:nvSpPr>
        <p:spPr>
          <a:xfrm>
            <a:off x="838200" y="2495650"/>
            <a:ext cx="933450" cy="257175"/>
          </a:xfrm>
          <a:custGeom>
            <a:avLst/>
            <a:gdLst>
              <a:gd name="csX0" fmla="*/ 0 w 933450"/>
              <a:gd name="csY0" fmla="*/ 257175 h 257175"/>
              <a:gd name="csX1" fmla="*/ 542925 w 933450"/>
              <a:gd name="csY1" fmla="*/ 57150 h 257175"/>
              <a:gd name="csX2" fmla="*/ 933450 w 933450"/>
              <a:gd name="csY2" fmla="*/ 0 h 257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933450" h="257175">
                <a:moveTo>
                  <a:pt x="0" y="257175"/>
                </a:moveTo>
                <a:cubicBezTo>
                  <a:pt x="193675" y="178593"/>
                  <a:pt x="387350" y="100012"/>
                  <a:pt x="542925" y="57150"/>
                </a:cubicBezTo>
                <a:cubicBezTo>
                  <a:pt x="698500" y="14287"/>
                  <a:pt x="815975" y="7143"/>
                  <a:pt x="9334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B4E5268-CD8E-0421-F79C-59981F104C1C}"/>
              </a:ext>
            </a:extLst>
          </p:cNvPr>
          <p:cNvSpPr txBox="1"/>
          <p:nvPr/>
        </p:nvSpPr>
        <p:spPr>
          <a:xfrm>
            <a:off x="860201" y="2657333"/>
            <a:ext cx="145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20480</a:t>
            </a:r>
          </a:p>
        </p:txBody>
      </p:sp>
    </p:spTree>
    <p:extLst>
      <p:ext uri="{BB962C8B-B14F-4D97-AF65-F5344CB8AC3E}">
        <p14:creationId xmlns:p14="http://schemas.microsoft.com/office/powerpoint/2010/main" val="249290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C3FB6-3EC6-1187-E6DF-BE76397C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Quadrant Concept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C215F1-8918-9331-C4D4-E9CB71D7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PLACEHOLDER</a:t>
            </a:r>
            <a:endParaRPr lang="en-US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6AF316-453E-A2B9-BB6C-D5BDBC63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PLACEHOLDER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133BBB-0B7B-D00F-C303-49FF9D64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12" name="Immagine 11" descr="Immagine che contiene schermata, design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AEC46C0A-6BA7-18B2-7575-5C413F2D49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2" y="1247831"/>
            <a:ext cx="3967842" cy="4952944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9D669C0E-9C04-C812-31B7-A4A7A092455C}"/>
              </a:ext>
            </a:extLst>
          </p:cNvPr>
          <p:cNvSpPr/>
          <p:nvPr/>
        </p:nvSpPr>
        <p:spPr>
          <a:xfrm>
            <a:off x="7184567" y="1600200"/>
            <a:ext cx="900000" cy="9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673A148-0D3E-62FD-BE89-23F2AE68B970}"/>
              </a:ext>
            </a:extLst>
          </p:cNvPr>
          <p:cNvCxnSpPr>
            <a:cxnSpLocks/>
            <a:stCxn id="13" idx="6"/>
            <a:endCxn id="16" idx="1"/>
          </p:cNvCxnSpPr>
          <p:nvPr/>
        </p:nvCxnSpPr>
        <p:spPr>
          <a:xfrm flipV="1">
            <a:off x="8084567" y="2049191"/>
            <a:ext cx="439518" cy="1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CB323F5-645A-D204-1877-8B46BF990EF7}"/>
              </a:ext>
            </a:extLst>
          </p:cNvPr>
          <p:cNvSpPr txBox="1"/>
          <p:nvPr/>
        </p:nvSpPr>
        <p:spPr>
          <a:xfrm>
            <a:off x="8524085" y="1726025"/>
            <a:ext cx="271342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0" dirty="0"/>
              <a:t>6 </a:t>
            </a:r>
            <a:r>
              <a:rPr lang="en-US" b="1" noProof="0" dirty="0"/>
              <a:t>FEBs</a:t>
            </a:r>
            <a:r>
              <a:rPr lang="en-US" noProof="0" dirty="0"/>
              <a:t> per quadrant located in the service rim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4D8A386-A8C8-776F-5289-5A7D2FBEC5DB}"/>
              </a:ext>
            </a:extLst>
          </p:cNvPr>
          <p:cNvSpPr/>
          <p:nvPr/>
        </p:nvSpPr>
        <p:spPr>
          <a:xfrm>
            <a:off x="4997525" y="1411116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8245FDE-A51A-644E-488E-7D3E3CE20CD7}"/>
              </a:ext>
            </a:extLst>
          </p:cNvPr>
          <p:cNvCxnSpPr>
            <a:cxnSpLocks/>
          </p:cNvCxnSpPr>
          <p:nvPr/>
        </p:nvCxnSpPr>
        <p:spPr>
          <a:xfrm flipV="1">
            <a:off x="4169654" y="1861116"/>
            <a:ext cx="900000" cy="9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6DBAD86-3624-2553-014B-0F4CEB408514}"/>
              </a:ext>
            </a:extLst>
          </p:cNvPr>
          <p:cNvSpPr txBox="1"/>
          <p:nvPr/>
        </p:nvSpPr>
        <p:spPr>
          <a:xfrm>
            <a:off x="951135" y="2254518"/>
            <a:ext cx="2734211" cy="10002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0" dirty="0"/>
              <a:t>4x </a:t>
            </a:r>
            <a:r>
              <a:rPr lang="en-US" b="1" noProof="0" dirty="0"/>
              <a:t>SALSA</a:t>
            </a:r>
            <a:r>
              <a:rPr lang="en-US" noProof="0" dirty="0"/>
              <a:t> ASICs per FEB</a:t>
            </a:r>
          </a:p>
          <a:p>
            <a:pPr>
              <a:spcBef>
                <a:spcPts val="600"/>
              </a:spcBef>
            </a:pPr>
            <a:r>
              <a:rPr lang="en-US" noProof="0" dirty="0"/>
              <a:t>2x </a:t>
            </a:r>
            <a:r>
              <a:rPr lang="en-US" b="1" noProof="0" dirty="0"/>
              <a:t>Hirose FX20-140P </a:t>
            </a:r>
            <a:r>
              <a:rPr lang="en-US" noProof="0" dirty="0"/>
              <a:t>Connectors per FEB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12BF314-6F6A-8644-1E5C-4F444E326BE2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3685346" y="2754655"/>
            <a:ext cx="4897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>
            <a:extLst>
              <a:ext uri="{FF2B5EF4-FFF2-40B4-BE49-F238E27FC236}">
                <a16:creationId xmlns:a16="http://schemas.microsoft.com/office/drawing/2014/main" id="{A6575B9B-11D6-7A23-ECAB-AC3B43754ECE}"/>
              </a:ext>
            </a:extLst>
          </p:cNvPr>
          <p:cNvSpPr/>
          <p:nvPr/>
        </p:nvSpPr>
        <p:spPr>
          <a:xfrm>
            <a:off x="4204046" y="1329191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E277A2DC-D9ED-ED2C-DE3F-21E7F28175FB}"/>
              </a:ext>
            </a:extLst>
          </p:cNvPr>
          <p:cNvCxnSpPr>
            <a:cxnSpLocks/>
            <a:stCxn id="42" idx="3"/>
            <a:endCxn id="38" idx="2"/>
          </p:cNvCxnSpPr>
          <p:nvPr/>
        </p:nvCxnSpPr>
        <p:spPr>
          <a:xfrm flipV="1">
            <a:off x="3685347" y="1689191"/>
            <a:ext cx="518699" cy="2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4050B60-1E29-CCED-F54E-5CF1CC43485D}"/>
              </a:ext>
            </a:extLst>
          </p:cNvPr>
          <p:cNvSpPr txBox="1"/>
          <p:nvPr/>
        </p:nvSpPr>
        <p:spPr>
          <a:xfrm>
            <a:off x="954489" y="1368309"/>
            <a:ext cx="273085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noProof="0" dirty="0"/>
              <a:t>Cutouts for services</a:t>
            </a:r>
          </a:p>
          <a:p>
            <a:r>
              <a:rPr lang="en-US" noProof="0" dirty="0"/>
              <a:t>At 0°, 90°, 180°, and 270°</a:t>
            </a: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59116B1B-C626-3A14-798B-1A7B6BD5220A}"/>
              </a:ext>
            </a:extLst>
          </p:cNvPr>
          <p:cNvSpPr/>
          <p:nvPr/>
        </p:nvSpPr>
        <p:spPr>
          <a:xfrm>
            <a:off x="4522841" y="456816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CC77527-5358-FA2D-69D5-F0D94A5B958D}"/>
              </a:ext>
            </a:extLst>
          </p:cNvPr>
          <p:cNvCxnSpPr>
            <a:cxnSpLocks/>
            <a:stCxn id="49" idx="3"/>
            <a:endCxn id="45" idx="2"/>
          </p:cNvCxnSpPr>
          <p:nvPr/>
        </p:nvCxnSpPr>
        <p:spPr>
          <a:xfrm>
            <a:off x="3688699" y="4834278"/>
            <a:ext cx="834142" cy="38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EA22CB9-5FA4-D43B-8769-2A13226B6961}"/>
              </a:ext>
            </a:extLst>
          </p:cNvPr>
          <p:cNvSpPr txBox="1"/>
          <p:nvPr/>
        </p:nvSpPr>
        <p:spPr>
          <a:xfrm>
            <a:off x="954488" y="4234113"/>
            <a:ext cx="273421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noProof="0" dirty="0"/>
              <a:t>Fiber-reinforced epoxy </a:t>
            </a:r>
            <a:r>
              <a:rPr lang="en-US" noProof="0" dirty="0"/>
              <a:t>frames define the gas gap and reinforce the outer support panels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8FB2CE9B-D4EC-E144-E963-472D8A7A7876}"/>
              </a:ext>
            </a:extLst>
          </p:cNvPr>
          <p:cNvSpPr/>
          <p:nvPr/>
        </p:nvSpPr>
        <p:spPr>
          <a:xfrm>
            <a:off x="6344823" y="3548482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4A084D50-9767-AC8C-D35D-3A9DFECE02CB}"/>
              </a:ext>
            </a:extLst>
          </p:cNvPr>
          <p:cNvCxnSpPr>
            <a:cxnSpLocks/>
            <a:stCxn id="52" idx="5"/>
          </p:cNvCxnSpPr>
          <p:nvPr/>
        </p:nvCxnSpPr>
        <p:spPr>
          <a:xfrm>
            <a:off x="7266661" y="4470320"/>
            <a:ext cx="271696" cy="271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01C80EB-F6DA-9872-65D5-62BCABA9D2F6}"/>
              </a:ext>
            </a:extLst>
          </p:cNvPr>
          <p:cNvSpPr txBox="1"/>
          <p:nvPr/>
        </p:nvSpPr>
        <p:spPr>
          <a:xfrm>
            <a:off x="7921281" y="4276755"/>
            <a:ext cx="356995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0" dirty="0"/>
              <a:t>Lightweight </a:t>
            </a:r>
            <a:r>
              <a:rPr lang="en-US" b="1" noProof="0" dirty="0"/>
              <a:t>sandwich-structured composites</a:t>
            </a:r>
            <a:r>
              <a:rPr lang="en-US" noProof="0" dirty="0"/>
              <a:t> for anodes/cathodes’ structural supports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4996C4A5-015F-A922-F58C-0C12B3B79534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7532914" y="4738420"/>
            <a:ext cx="3883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e 76">
            <a:extLst>
              <a:ext uri="{FF2B5EF4-FFF2-40B4-BE49-F238E27FC236}">
                <a16:creationId xmlns:a16="http://schemas.microsoft.com/office/drawing/2014/main" id="{391EAAD8-5C9A-B777-F3B3-6FE0D23EDDD1}"/>
              </a:ext>
            </a:extLst>
          </p:cNvPr>
          <p:cNvSpPr/>
          <p:nvPr/>
        </p:nvSpPr>
        <p:spPr>
          <a:xfrm>
            <a:off x="4789521" y="5463674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B8417DED-31F4-34CA-1AE0-91741C0339E3}"/>
              </a:ext>
            </a:extLst>
          </p:cNvPr>
          <p:cNvCxnSpPr>
            <a:cxnSpLocks/>
            <a:stCxn id="77" idx="6"/>
          </p:cNvCxnSpPr>
          <p:nvPr/>
        </p:nvCxnSpPr>
        <p:spPr>
          <a:xfrm>
            <a:off x="5869521" y="6003674"/>
            <a:ext cx="452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6EFB7582-B48E-BC9F-0C60-59DA44DB5331}"/>
              </a:ext>
            </a:extLst>
          </p:cNvPr>
          <p:cNvSpPr txBox="1"/>
          <p:nvPr/>
        </p:nvSpPr>
        <p:spPr>
          <a:xfrm>
            <a:off x="6891789" y="5273006"/>
            <a:ext cx="3035982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noProof="0" dirty="0"/>
              <a:t>Variable cutout</a:t>
            </a:r>
            <a:r>
              <a:rPr lang="en-US" noProof="0" dirty="0"/>
              <a:t> to cope with the asymmetric beam pipe (Ø 100, 130, and 180)</a:t>
            </a:r>
          </a:p>
        </p:txBody>
      </p: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69629C82-CC47-81D1-3405-CAE7A4BA18B0}"/>
              </a:ext>
            </a:extLst>
          </p:cNvPr>
          <p:cNvCxnSpPr>
            <a:cxnSpLocks/>
          </p:cNvCxnSpPr>
          <p:nvPr/>
        </p:nvCxnSpPr>
        <p:spPr>
          <a:xfrm flipH="1">
            <a:off x="6317056" y="5731842"/>
            <a:ext cx="271696" cy="271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2E678592-084F-95E0-213C-949953C71970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6580416" y="5734671"/>
            <a:ext cx="311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AA9EC73-A5B6-8C2F-28BA-F6907E9D8BD3}"/>
              </a:ext>
            </a:extLst>
          </p:cNvPr>
          <p:cNvSpPr/>
          <p:nvPr/>
        </p:nvSpPr>
        <p:spPr>
          <a:xfrm>
            <a:off x="8610600" y="1743075"/>
            <a:ext cx="142875" cy="295275"/>
          </a:xfrm>
          <a:custGeom>
            <a:avLst/>
            <a:gdLst>
              <a:gd name="csX0" fmla="*/ 0 w 142875"/>
              <a:gd name="csY0" fmla="*/ 295275 h 295275"/>
              <a:gd name="csX1" fmla="*/ 66675 w 142875"/>
              <a:gd name="csY1" fmla="*/ 133350 h 295275"/>
              <a:gd name="csX2" fmla="*/ 142875 w 142875"/>
              <a:gd name="csY2" fmla="*/ 0 h 2952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42875" h="295275">
                <a:moveTo>
                  <a:pt x="0" y="295275"/>
                </a:moveTo>
                <a:cubicBezTo>
                  <a:pt x="21431" y="238918"/>
                  <a:pt x="42863" y="182562"/>
                  <a:pt x="66675" y="133350"/>
                </a:cubicBezTo>
                <a:cubicBezTo>
                  <a:pt x="90488" y="84137"/>
                  <a:pt x="142875" y="0"/>
                  <a:pt x="14287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39168F-E5CF-BB42-FCB2-C2F0CFB0641D}"/>
              </a:ext>
            </a:extLst>
          </p:cNvPr>
          <p:cNvSpPr txBox="1"/>
          <p:nvPr/>
        </p:nvSpPr>
        <p:spPr>
          <a:xfrm>
            <a:off x="8626923" y="1399451"/>
            <a:ext cx="145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913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9995C-9546-AFC3-75A4-D9FC46E9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and AA after the Redesign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D485C5-FCC8-055D-21C0-3D395BB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BD1FCE-E616-5546-9C8C-4BD7F1F5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1FB20-C749-5ABF-046E-AAB90A22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4</a:t>
            </a:fld>
            <a:endParaRPr lang="it-IT" dirty="0"/>
          </a:p>
        </p:txBody>
      </p:sp>
      <p:pic>
        <p:nvPicPr>
          <p:cNvPr id="16" name="Segnaposto contenuto 15" descr="Immagine che contiene schermata, Rettangolo, line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73F83BAE-CAFB-FBE1-0261-054D0AF9E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7" y="1815782"/>
            <a:ext cx="4118292" cy="4384993"/>
          </a:xfrm>
        </p:spPr>
      </p:pic>
      <p:pic>
        <p:nvPicPr>
          <p:cNvPr id="18" name="Immagine 17" descr="Immagine che contiene testo, schermata, Elementi grafici, Rettangolo&#10;&#10;Il contenuto generato dall'IA potrebbe non essere corretto.">
            <a:extLst>
              <a:ext uri="{FF2B5EF4-FFF2-40B4-BE49-F238E27FC236}">
                <a16:creationId xmlns:a16="http://schemas.microsoft.com/office/drawing/2014/main" id="{CFD3A83B-635B-F066-87CE-10C8E6D17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92" y="2146935"/>
            <a:ext cx="3940492" cy="405384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1C1D237-45F7-BF7B-7352-CA912AE6A764}"/>
              </a:ext>
            </a:extLst>
          </p:cNvPr>
          <p:cNvSpPr txBox="1"/>
          <p:nvPr/>
        </p:nvSpPr>
        <p:spPr>
          <a:xfrm>
            <a:off x="1984507" y="1233488"/>
            <a:ext cx="282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PREVIOUS DESIGN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767CE11-7FB2-BB9D-CF00-EDF0B68BDF53}"/>
              </a:ext>
            </a:extLst>
          </p:cNvPr>
          <p:cNvSpPr txBox="1"/>
          <p:nvPr/>
        </p:nvSpPr>
        <p:spPr>
          <a:xfrm>
            <a:off x="7427213" y="1252368"/>
            <a:ext cx="27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CURRENT DESIGN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DFDE081-3DC3-02BF-5443-A0FED64E220B}"/>
              </a:ext>
            </a:extLst>
          </p:cNvPr>
          <p:cNvSpPr txBox="1"/>
          <p:nvPr/>
        </p:nvSpPr>
        <p:spPr>
          <a:xfrm>
            <a:off x="4971567" y="2814935"/>
            <a:ext cx="96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 FEB</a:t>
            </a:r>
          </a:p>
          <a:p>
            <a:pPr algn="ctr"/>
            <a:r>
              <a:rPr lang="en-US" sz="2400" b="1" dirty="0"/>
              <a:t>Slots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C3AB2C0-9AA9-78F9-EC86-9080EC12B633}"/>
              </a:ext>
            </a:extLst>
          </p:cNvPr>
          <p:cNvSpPr txBox="1"/>
          <p:nvPr/>
        </p:nvSpPr>
        <p:spPr>
          <a:xfrm>
            <a:off x="10372241" y="3177281"/>
            <a:ext cx="96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5 FEB</a:t>
            </a:r>
          </a:p>
          <a:p>
            <a:pPr algn="ctr"/>
            <a:r>
              <a:rPr lang="en-US" sz="2400" b="1" dirty="0"/>
              <a:t>Slots</a:t>
            </a:r>
          </a:p>
        </p:txBody>
      </p:sp>
    </p:spTree>
    <p:extLst>
      <p:ext uri="{BB962C8B-B14F-4D97-AF65-F5344CB8AC3E}">
        <p14:creationId xmlns:p14="http://schemas.microsoft.com/office/powerpoint/2010/main" val="37801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81C2B-B560-FD58-C9C7-B1312862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FEB Model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C10748-641F-BF19-C45B-35DFA9EF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579015-BAD6-2082-DE7A-3BE5216E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4B4D1F-E7F9-C68A-4586-980D6A7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5</a:t>
            </a:fld>
            <a:endParaRPr lang="it-IT" dirty="0"/>
          </a:p>
        </p:txBody>
      </p:sp>
      <p:pic>
        <p:nvPicPr>
          <p:cNvPr id="10" name="Storyboard2">
            <a:hlinkClick r:id="" action="ppaction://media"/>
            <a:extLst>
              <a:ext uri="{FF2B5EF4-FFF2-40B4-BE49-F238E27FC236}">
                <a16:creationId xmlns:a16="http://schemas.microsoft.com/office/drawing/2014/main" id="{0BA0C167-2CA9-3AD9-6FF7-1580803EFF2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9387" y="1232694"/>
            <a:ext cx="4967287" cy="4967287"/>
          </a:xfrm>
        </p:spPr>
      </p:pic>
      <p:pic>
        <p:nvPicPr>
          <p:cNvPr id="12" name="Immagine 11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C7FDEAFE-230D-231F-C8FB-1746EA935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7442" r="25821" b="10128"/>
          <a:stretch>
            <a:fillRect/>
          </a:stretch>
        </p:blipFill>
        <p:spPr>
          <a:xfrm>
            <a:off x="1152525" y="1745174"/>
            <a:ext cx="4857750" cy="413602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A17C4E-BCF4-21C3-EA91-8CEB485CAB74}"/>
              </a:ext>
            </a:extLst>
          </p:cNvPr>
          <p:cNvSpPr txBox="1"/>
          <p:nvPr/>
        </p:nvSpPr>
        <p:spPr>
          <a:xfrm>
            <a:off x="695325" y="4955334"/>
            <a:ext cx="1255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FE1:</a:t>
            </a:r>
          </a:p>
          <a:p>
            <a:r>
              <a:rPr lang="en-US" sz="2000" b="1" dirty="0"/>
              <a:t>4x SALSA</a:t>
            </a:r>
          </a:p>
          <a:p>
            <a:r>
              <a:rPr lang="en-US" sz="2000" b="1" dirty="0"/>
              <a:t>2x LDO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EA9EBC-9F6C-9DDF-1C46-1F734C1B0060}"/>
              </a:ext>
            </a:extLst>
          </p:cNvPr>
          <p:cNvSpPr txBox="1"/>
          <p:nvPr/>
        </p:nvSpPr>
        <p:spPr>
          <a:xfrm>
            <a:off x="4371874" y="1270308"/>
            <a:ext cx="17241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FE2:</a:t>
            </a:r>
          </a:p>
          <a:p>
            <a:r>
              <a:rPr lang="en-US" sz="2000" b="1" dirty="0"/>
              <a:t>1x </a:t>
            </a:r>
            <a:r>
              <a:rPr lang="en-US" sz="2000" b="1" dirty="0" err="1"/>
              <a:t>lpGBT</a:t>
            </a:r>
            <a:endParaRPr lang="en-US" sz="2000" b="1" dirty="0"/>
          </a:p>
          <a:p>
            <a:r>
              <a:rPr lang="en-US" sz="2000" b="1" dirty="0"/>
              <a:t>2x LDO</a:t>
            </a:r>
          </a:p>
          <a:p>
            <a:r>
              <a:rPr lang="en-US" sz="2000" b="1" dirty="0"/>
              <a:t>1x </a:t>
            </a:r>
            <a:r>
              <a:rPr lang="en-US" sz="2000" b="1" dirty="0" err="1"/>
              <a:t>VTRx</a:t>
            </a:r>
            <a:r>
              <a:rPr lang="en-US" sz="2000" b="1" dirty="0"/>
              <a:t>+</a:t>
            </a:r>
          </a:p>
          <a:p>
            <a:r>
              <a:rPr lang="en-US" sz="2000" b="1" dirty="0"/>
              <a:t>DC/DC Conv.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4E1111-3379-1D23-5B05-27944B7BE492}"/>
              </a:ext>
            </a:extLst>
          </p:cNvPr>
          <p:cNvSpPr txBox="1"/>
          <p:nvPr/>
        </p:nvSpPr>
        <p:spPr>
          <a:xfrm>
            <a:off x="695325" y="1322229"/>
            <a:ext cx="136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HEATSINK</a:t>
            </a:r>
          </a:p>
        </p:txBody>
      </p: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1900D0B9-CA99-F786-8E6A-59E499D81B5A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1369930" y="4058311"/>
            <a:ext cx="850059" cy="943988"/>
          </a:xfrm>
          <a:prstGeom prst="bentConnector2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a gomito 2">
            <a:extLst>
              <a:ext uri="{FF2B5EF4-FFF2-40B4-BE49-F238E27FC236}">
                <a16:creationId xmlns:a16="http://schemas.microsoft.com/office/drawing/2014/main" id="{5C1401BB-207F-69FC-F0B8-538346086DD2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4915456" y="2872393"/>
            <a:ext cx="289351" cy="347612"/>
          </a:xfrm>
          <a:prstGeom prst="bentConnector2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F304FE47-153A-2520-AE24-0CF97140F0FC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1527339" y="1574807"/>
            <a:ext cx="363579" cy="658641"/>
          </a:xfrm>
          <a:prstGeom prst="bentConnector2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C6F8F-D4CC-EFE2-022F-EFB8BCF7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Strategy</a:t>
            </a:r>
          </a:p>
        </p:txBody>
      </p:sp>
      <p:pic>
        <p:nvPicPr>
          <p:cNvPr id="8" name="Segnaposto contenuto 7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F424A531-F356-C21A-BC73-5CE26B718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923" y="297260"/>
            <a:ext cx="12156721" cy="683815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571CF9-4CAD-4004-2410-E15C5FF1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A6A8C9-EC9A-A6B8-F3FC-5907F526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D27655-541E-87F7-B364-4CA2E130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6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A30D84-7B39-759D-8091-FC39ECBA0D7B}"/>
              </a:ext>
            </a:extLst>
          </p:cNvPr>
          <p:cNvSpPr txBox="1"/>
          <p:nvPr/>
        </p:nvSpPr>
        <p:spPr>
          <a:xfrm>
            <a:off x="6657974" y="1823512"/>
            <a:ext cx="4838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5 </a:t>
            </a:r>
            <a:r>
              <a:rPr lang="en-US" sz="2400" b="1" dirty="0"/>
              <a:t>heatsinks</a:t>
            </a:r>
            <a:r>
              <a:rPr lang="en-US" sz="2400" dirty="0"/>
              <a:t> in a module </a:t>
            </a:r>
            <a:r>
              <a:rPr lang="en-US" sz="2400" b="1" dirty="0"/>
              <a:t>connected in series </a:t>
            </a:r>
            <a:r>
              <a:rPr lang="en-US" sz="2400" dirty="0"/>
              <a:t>with pipes running close to the outer rim</a:t>
            </a:r>
          </a:p>
          <a:p>
            <a:endParaRPr lang="en-US" sz="2400" dirty="0"/>
          </a:p>
          <a:p>
            <a:r>
              <a:rPr lang="en-US" sz="2400" dirty="0"/>
              <a:t>No. </a:t>
            </a:r>
            <a:r>
              <a:rPr lang="en-US" sz="2400" b="1" dirty="0"/>
              <a:t>2 Ø6x4 PU pipe per module</a:t>
            </a:r>
            <a:r>
              <a:rPr lang="en-US" sz="2400" dirty="0"/>
              <a:t> as inlet/outlet for the cooling chain</a:t>
            </a:r>
          </a:p>
          <a:p>
            <a:endParaRPr lang="en-US" sz="2400" dirty="0"/>
          </a:p>
          <a:p>
            <a:r>
              <a:rPr lang="en-US" sz="2400" dirty="0"/>
              <a:t>All major heat sources are mounted on the top/bottom face of FE1/FE2 to face the heatsink</a:t>
            </a:r>
          </a:p>
        </p:txBody>
      </p:sp>
    </p:spTree>
    <p:extLst>
      <p:ext uri="{BB962C8B-B14F-4D97-AF65-F5344CB8AC3E}">
        <p14:creationId xmlns:p14="http://schemas.microsoft.com/office/powerpoint/2010/main" val="287951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225EC5-4CDE-6F15-5C42-38E00132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Heatsink</a:t>
            </a:r>
          </a:p>
        </p:txBody>
      </p:sp>
      <p:pic>
        <p:nvPicPr>
          <p:cNvPr id="8" name="Segnaposto contenuto 7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92647B11-5FC8-00F1-B169-1045FF650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442"/>
            <a:ext cx="6624320" cy="372618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CCC45-F8E1-935A-EF46-1D831D23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B7A4A3-81B3-FBE3-6F7D-8B0918BF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78A18-6D1B-8A93-1982-4F2C4D92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7</a:t>
            </a:fld>
            <a:endParaRPr lang="it-IT" dirty="0"/>
          </a:p>
        </p:txBody>
      </p:sp>
      <p:pic>
        <p:nvPicPr>
          <p:cNvPr id="11" name="Segnaposto contenuto 7">
            <a:extLst>
              <a:ext uri="{FF2B5EF4-FFF2-40B4-BE49-F238E27FC236}">
                <a16:creationId xmlns:a16="http://schemas.microsoft.com/office/drawing/2014/main" id="{9D00B528-9739-318F-06D1-913D2C1D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277" y="1625442"/>
            <a:ext cx="6624320" cy="37261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E89855-D3F1-A7A4-B520-A1FA28743461}"/>
              </a:ext>
            </a:extLst>
          </p:cNvPr>
          <p:cNvSpPr txBox="1"/>
          <p:nvPr/>
        </p:nvSpPr>
        <p:spPr>
          <a:xfrm>
            <a:off x="693752" y="5339001"/>
            <a:ext cx="108044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b="1" dirty="0"/>
              <a:t>Preliminary</a:t>
            </a:r>
            <a:r>
              <a:rPr lang="en-US" sz="2000" dirty="0"/>
              <a:t> proposal, no simulation has been run yet</a:t>
            </a:r>
          </a:p>
          <a:p>
            <a:pPr algn="ctr">
              <a:spcBef>
                <a:spcPts val="1200"/>
              </a:spcBef>
            </a:pPr>
            <a:r>
              <a:rPr lang="en-US" sz="2000" dirty="0"/>
              <a:t>Quite </a:t>
            </a:r>
            <a:r>
              <a:rPr lang="en-US" sz="2000" b="1" dirty="0"/>
              <a:t>bulky and difficult to manufacture </a:t>
            </a:r>
            <a:r>
              <a:rPr lang="en-US" sz="2000" dirty="0"/>
              <a:t>→ We will be working on </a:t>
            </a:r>
            <a:r>
              <a:rPr lang="en-US" sz="2000" b="1" dirty="0"/>
              <a:t>alternative</a:t>
            </a:r>
            <a:r>
              <a:rPr lang="en-US" sz="2000" dirty="0"/>
              <a:t> </a:t>
            </a:r>
            <a:r>
              <a:rPr lang="en-US" sz="2000" b="1" dirty="0"/>
              <a:t>cooling solutions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F33717-0355-BE53-FB9E-DB74C0C6413A}"/>
              </a:ext>
            </a:extLst>
          </p:cNvPr>
          <p:cNvSpPr txBox="1"/>
          <p:nvPr/>
        </p:nvSpPr>
        <p:spPr>
          <a:xfrm>
            <a:off x="5989002" y="4090015"/>
            <a:ext cx="2642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4x3 machined groove</a:t>
            </a:r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7231488C-7F86-B41D-47E8-DB60958EBABB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6600827" y="3380741"/>
            <a:ext cx="1222990" cy="19555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2450862-3610-470D-C3F8-8535CC798CCB}"/>
              </a:ext>
            </a:extLst>
          </p:cNvPr>
          <p:cNvSpPr txBox="1"/>
          <p:nvPr/>
        </p:nvSpPr>
        <p:spPr>
          <a:xfrm>
            <a:off x="3844305" y="1774826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Ø6x4 PU Pipes</a:t>
            </a:r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4166F2FA-5404-BC15-90E9-ABD6EEC6BD29}"/>
              </a:ext>
            </a:extLst>
          </p:cNvPr>
          <p:cNvCxnSpPr>
            <a:cxnSpLocks/>
            <a:stCxn id="19" idx="2"/>
          </p:cNvCxnSpPr>
          <p:nvPr/>
        </p:nvCxnSpPr>
        <p:spPr>
          <a:xfrm rot="16200000" flipH="1">
            <a:off x="4380743" y="2570004"/>
            <a:ext cx="957798" cy="16766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8AFB5F6-2C67-0706-6F06-68B8AB004275}"/>
              </a:ext>
            </a:extLst>
          </p:cNvPr>
          <p:cNvSpPr txBox="1"/>
          <p:nvPr/>
        </p:nvSpPr>
        <p:spPr>
          <a:xfrm>
            <a:off x="9244965" y="1188487"/>
            <a:ext cx="1679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Welded</a:t>
            </a:r>
          </a:p>
          <a:p>
            <a:r>
              <a:rPr lang="en-US" sz="2000" b="1" dirty="0"/>
              <a:t>Barbed Tube Connectors</a:t>
            </a:r>
          </a:p>
        </p:txBody>
      </p: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32337BE2-52D4-21DB-175A-EF166F40DAAB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9659176" y="2629726"/>
            <a:ext cx="1186750" cy="33559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4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12B7D-73BB-00A3-5186-B5B3A472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Estimates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B4EC18-D270-1DBB-A238-41B92E40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E58A67-3706-D59D-6067-854DCBA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PLACEHOLDER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FA760-1A8C-5610-A5C3-0A8DC40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6D6E-325C-48A3-92DA-693BB629A022}" type="slidenum">
              <a:rPr lang="it-IT" smtClean="0"/>
              <a:t>8</a:t>
            </a:fld>
            <a:endParaRPr lang="it-IT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1C1D467-A1CE-36DD-B0AC-86FA26D28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36326"/>
              </p:ext>
            </p:extLst>
          </p:nvPr>
        </p:nvGraphicFramePr>
        <p:xfrm>
          <a:off x="786613" y="1232694"/>
          <a:ext cx="10618773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855335" imgH="4610100" progId="Excel.Sheet.12">
                  <p:embed/>
                </p:oleObj>
              </mc:Choice>
              <mc:Fallback>
                <p:oleObj name="Worksheet" r:id="rId2" imgW="9855335" imgH="4610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613" y="1232694"/>
                        <a:ext cx="10618773" cy="496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15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307</Words>
  <Application>Microsoft Office PowerPoint</Application>
  <PresentationFormat>Widescreen</PresentationFormat>
  <Paragraphs>111</Paragraphs>
  <Slides>8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Segoe Print</vt:lpstr>
      <vt:lpstr>Tema di Office</vt:lpstr>
      <vt:lpstr>Foglio di lavoro di Microsoft Excel</vt:lpstr>
      <vt:lpstr>ECT Overview</vt:lpstr>
      <vt:lpstr>ECT Overview</vt:lpstr>
      <vt:lpstr>Quadrant Concept</vt:lpstr>
      <vt:lpstr>PCB and AA after the Redesign</vt:lpstr>
      <vt:lpstr>New FEB Model</vt:lpstr>
      <vt:lpstr>Cooling Strategy</vt:lpstr>
      <vt:lpstr>Heatsink</vt:lpstr>
      <vt:lpstr>Services Estimates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Gramigna</dc:creator>
  <cp:lastModifiedBy>Stefano Gramigna</cp:lastModifiedBy>
  <cp:revision>135</cp:revision>
  <dcterms:created xsi:type="dcterms:W3CDTF">2025-03-11T08:42:28Z</dcterms:created>
  <dcterms:modified xsi:type="dcterms:W3CDTF">2026-01-19T08:26:17Z</dcterms:modified>
</cp:coreProperties>
</file>