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5" r:id="rId9"/>
    <p:sldId id="267" r:id="rId10"/>
    <p:sldId id="266" r:id="rId11"/>
    <p:sldId id="268" r:id="rId12"/>
    <p:sldId id="269" r:id="rId13"/>
    <p:sldId id="270" r:id="rId14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F0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29"/>
    <p:restoredTop sz="94694"/>
  </p:normalViewPr>
  <p:slideViewPr>
    <p:cSldViewPr>
      <p:cViewPr varScale="1">
        <p:scale>
          <a:sx n="135" d="100"/>
          <a:sy n="135" d="100"/>
        </p:scale>
        <p:origin x="168" y="512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ABF2DC-D15F-234B-A4A9-0F41900D5D96}" type="datetimeFigureOut">
              <a:rPr lang="en-US" smtClean="0"/>
              <a:t>1/16/26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DB87CA-CF7B-A44B-A031-7F598A242F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4252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B7976EB-09EA-2144-8756-351C5596D513}" type="datetimeFigureOut">
              <a:rPr lang="en-US"/>
              <a:pPr>
                <a:defRPr/>
              </a:pPr>
              <a:t>1/16/26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A127483-0DB3-C642-9D9C-C4568AF9077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58754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8F5B3-3184-9447-AD68-0D30C02C3800}" type="datetime1">
              <a:rPr lang="en-US" smtClean="0"/>
              <a:t>1/16/26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E.J. Mannel, BNL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21D64A-2995-C746-A074-0ED56D8C63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471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3AFA0-39C5-9941-A6A4-2930241F3F40}" type="datetime1">
              <a:rPr lang="en-US" smtClean="0"/>
              <a:t>1/16/26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E.J. Mannel, BNL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437AA-93FB-B74E-9407-006D7D5F5A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010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91E14-4BD8-3949-89CD-6E32FB685DFC}" type="datetime1">
              <a:rPr lang="en-US" smtClean="0"/>
              <a:t>1/16/26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E.J. Mannel, BNL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3C1A6C-B2D7-0345-BEEC-49DD45EC0F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63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457200" y="1079500"/>
            <a:ext cx="8229600" cy="127000"/>
          </a:xfrm>
          <a:prstGeom prst="rect">
            <a:avLst/>
          </a:prstGeom>
          <a:gradFill flip="none"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2">
                  <a:lumMod val="60000"/>
                  <a:lumOff val="40000"/>
                </a:schemeClr>
              </a:buClr>
              <a:defRPr sz="2400"/>
            </a:lvl1pPr>
            <a:lvl2pPr>
              <a:buClr>
                <a:schemeClr val="tx2">
                  <a:lumMod val="60000"/>
                  <a:lumOff val="40000"/>
                </a:schemeClr>
              </a:buClr>
              <a:defRPr sz="2000"/>
            </a:lvl2pPr>
            <a:lvl3pPr>
              <a:buClr>
                <a:schemeClr val="tx2">
                  <a:lumMod val="60000"/>
                  <a:lumOff val="40000"/>
                </a:schemeClr>
              </a:buClr>
              <a:defRPr sz="1800"/>
            </a:lvl3pPr>
            <a:lvl4pPr>
              <a:buClr>
                <a:schemeClr val="tx2">
                  <a:lumMod val="60000"/>
                  <a:lumOff val="40000"/>
                </a:schemeClr>
              </a:buClr>
              <a:defRPr sz="1800"/>
            </a:lvl4pPr>
            <a:lvl5pPr>
              <a:buClr>
                <a:schemeClr val="tx2">
                  <a:lumMod val="60000"/>
                  <a:lumOff val="40000"/>
                </a:schemeClr>
              </a:buCl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F75DD-C01D-084D-AFD0-545AA36D7943}" type="datetime1">
              <a:rPr lang="en-US" smtClean="0"/>
              <a:t>1/16/26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E.J. Mannel, BNL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0201D-3A37-7144-A823-D05A40514B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192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BDDEF-01E1-AF4F-A79B-811AF97BC79C}" type="datetime1">
              <a:rPr lang="en-US" smtClean="0"/>
              <a:t>1/16/26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E.J. Mannel, BNL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71F27-F423-A64E-A3FF-C19D94287B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15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C18B44-B9AA-204E-B5C3-FA0C2B4F82C0}" type="datetime1">
              <a:rPr lang="en-US" smtClean="0"/>
              <a:t>1/16/26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E.J. Mannel, BNL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34DDA-E5D8-994B-B2FF-3C003D0F96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460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5DC16-32CE-6444-B15E-91FF471DD5B8}" type="datetime1">
              <a:rPr lang="en-US" smtClean="0"/>
              <a:t>1/16/26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E.J. Mannel, BNL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E0D64-B758-A446-AF61-0731482495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043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F12CA-C7D6-B047-AD88-850F87D261E7}" type="datetime1">
              <a:rPr lang="en-US" smtClean="0"/>
              <a:t>1/16/26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E.J. Mannel, BNL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68FF4-0DB7-8940-BC53-DA058082BC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623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51CDC-5FB8-9941-8085-52EF2C2B7C4C}" type="datetime1">
              <a:rPr lang="en-US" smtClean="0"/>
              <a:t>1/16/26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E.J. Mannel, BNL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C2A10-1F9F-7D46-9B3F-062BBA815E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566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04307-3BAE-514F-A44E-8E8E4EDB60EB}" type="datetime1">
              <a:rPr lang="en-US" smtClean="0"/>
              <a:t>1/16/26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E.J. Mannel, BNL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9C998-FA0A-4C4B-AB6E-88BDEE7522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378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56216-E3E9-CA4C-8984-EF01287FC2E3}" type="datetime1">
              <a:rPr lang="en-US" smtClean="0"/>
              <a:t>1/16/26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E.J. Mannel, BNL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675D8D-0439-EF42-B1CF-75EC9C4A63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030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8" descr="BNL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2" y="1"/>
            <a:ext cx="1983531" cy="647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57730"/>
            <a:ext cx="8229600" cy="723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333500"/>
            <a:ext cx="8229600" cy="3771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5E5E657-25CC-984C-AEFF-8D253D49BD50}" type="datetime1">
              <a:rPr lang="en-US" smtClean="0"/>
              <a:t>1/16/26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C77A94A4-52B3-F64E-8610-850BC942EF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16"/>
          <p:cNvSpPr>
            <a:spLocks noChangeArrowheads="1"/>
          </p:cNvSpPr>
          <p:nvPr/>
        </p:nvSpPr>
        <p:spPr bwMode="auto">
          <a:xfrm>
            <a:off x="457200" y="1079500"/>
            <a:ext cx="8229600" cy="127000"/>
          </a:xfrm>
          <a:prstGeom prst="rect">
            <a:avLst/>
          </a:prstGeom>
          <a:gradFill flip="none"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51F690-4622-0452-7F95-BD5808B481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5297488"/>
            <a:ext cx="30861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 dirty="0"/>
              <a:t>Eric J. Mannel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indico.bnl.gov/event/31255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latin typeface="Calibri" charset="0"/>
              </a:rPr>
              <a:t>BHCal</a:t>
            </a:r>
            <a:r>
              <a:rPr lang="en-US" dirty="0">
                <a:latin typeface="Calibri" charset="0"/>
              </a:rPr>
              <a:t> Electronics</a:t>
            </a:r>
          </a:p>
        </p:txBody>
      </p:sp>
      <p:sp>
        <p:nvSpPr>
          <p:cNvPr id="14339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  <a:latin typeface="Calibri" charset="0"/>
              </a:rPr>
              <a:t>Eric J. Mannel</a:t>
            </a:r>
          </a:p>
          <a:p>
            <a:r>
              <a:rPr lang="en-US" dirty="0">
                <a:solidFill>
                  <a:srgbClr val="0070C0"/>
                </a:solidFill>
                <a:latin typeface="Calibri" charset="0"/>
              </a:rPr>
              <a:t>January 16,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ABED6-09A1-1700-6F9B-9DBE711F0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Costing- Very Preliminary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917A8-13BA-BA7A-181D-E25799731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8000 RF Cables: $28K (quote)</a:t>
            </a:r>
          </a:p>
          <a:p>
            <a:r>
              <a:rPr lang="en-US" sz="1600" dirty="0"/>
              <a:t>8000 PCB assemblies (Turnkey): $89K based on </a:t>
            </a:r>
            <a:r>
              <a:rPr lang="en-US" sz="1600" dirty="0" err="1"/>
              <a:t>sPHENIX</a:t>
            </a:r>
            <a:r>
              <a:rPr lang="en-US" sz="1600" dirty="0"/>
              <a:t> </a:t>
            </a:r>
            <a:r>
              <a:rPr lang="en-US" sz="1600" dirty="0" err="1"/>
              <a:t>iHCal</a:t>
            </a:r>
            <a:r>
              <a:rPr lang="en-US" sz="1600" dirty="0"/>
              <a:t> order 2021 where BNL provided </a:t>
            </a:r>
            <a:r>
              <a:rPr lang="en-US" sz="1600" dirty="0" err="1"/>
              <a:t>SiPMs</a:t>
            </a:r>
            <a:r>
              <a:rPr lang="en-US" sz="1600" dirty="0"/>
              <a:t> and RF Cables.</a:t>
            </a:r>
          </a:p>
          <a:p>
            <a:r>
              <a:rPr lang="en-US" sz="1600" dirty="0"/>
              <a:t>Electronics Boxes: $2K (catalog price)</a:t>
            </a:r>
          </a:p>
          <a:p>
            <a:r>
              <a:rPr lang="en-US" sz="1600" dirty="0"/>
              <a:t>Hardware:  $1K (estimate)</a:t>
            </a:r>
          </a:p>
          <a:p>
            <a:r>
              <a:rPr lang="en-US" sz="1600" dirty="0"/>
              <a:t>Replacement Covers: $5K material (estimate)</a:t>
            </a:r>
          </a:p>
          <a:p>
            <a:r>
              <a:rPr lang="en-US" sz="1600" dirty="0"/>
              <a:t>Fiber cans: $6K (estimate)</a:t>
            </a:r>
          </a:p>
          <a:p>
            <a:r>
              <a:rPr lang="en-US" sz="1600" dirty="0"/>
              <a:t>70 LED Driver Boards (Turnkey excluding fiber cans): $21K (Based on </a:t>
            </a:r>
            <a:r>
              <a:rPr lang="en-US" sz="1600" dirty="0" err="1"/>
              <a:t>sPHENIX</a:t>
            </a:r>
            <a:r>
              <a:rPr lang="en-US" sz="1600" dirty="0"/>
              <a:t> order 2020)</a:t>
            </a:r>
          </a:p>
          <a:p>
            <a:r>
              <a:rPr lang="en-US" sz="1600" dirty="0"/>
              <a:t>Engineering time: 80 hours- LED Boards, </a:t>
            </a:r>
            <a:r>
              <a:rPr lang="en-US" sz="1600" dirty="0" err="1"/>
              <a:t>SiPM</a:t>
            </a:r>
            <a:r>
              <a:rPr lang="en-US" sz="1600" dirty="0"/>
              <a:t> Boards, temperature monitoring </a:t>
            </a:r>
          </a:p>
          <a:p>
            <a:r>
              <a:rPr lang="en-US" sz="1600" dirty="0"/>
              <a:t>Machining time: 40 hours</a:t>
            </a:r>
          </a:p>
          <a:p>
            <a:r>
              <a:rPr lang="en-US" sz="1600" dirty="0"/>
              <a:t>Replacement Fiber Assemblies: M&amp;S  TBD</a:t>
            </a:r>
          </a:p>
          <a:p>
            <a:r>
              <a:rPr lang="en-US" sz="1600" dirty="0"/>
              <a:t>Temperature Monitoring System: M&amp;S TBD</a:t>
            </a:r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F9EA6-51F5-09EA-547A-D02F82A70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EF75DD-C01D-084D-AFD0-545AA36D7943}" type="datetime1">
              <a:rPr lang="en-US" smtClean="0"/>
              <a:t>1/16/26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61265-2393-9B46-BAA2-1B5CF6F94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E.J. Mannel, BNL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7C0FBC-08C8-85C3-82F6-8DED05144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70201D-3A37-7144-A823-D05A40514B8C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313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DB26B-84F9-44BF-D0F0-6679EC573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ICD’s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82D521-2AB2-AB91-6D19-CD7702BCAB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last ICD that I saw was rather sparse: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sz="2000" dirty="0"/>
              <a:t>Need to work with project management to flesh out the ICDs to make sure all the interfaces are accounted for.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B251A2-3C8E-9216-EDD3-69F594693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EF75DD-C01D-084D-AFD0-545AA36D7943}" type="datetime1">
              <a:rPr lang="en-US" smtClean="0"/>
              <a:t>1/16/26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A88221-2C2E-5F11-AAE9-80B0B41E2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E.J. Mannel, BNL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B2118C-8779-5C10-BC63-B266C5A7A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70201D-3A37-7144-A823-D05A40514B8C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FEC2EF0-4F69-6B5E-C8A7-CBC2598DF1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787922"/>
            <a:ext cx="4648200" cy="2275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73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88756-C3C1-74B4-2E3E-04BC8D8D5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A2A3F-825B-A75D-9AEC-76BEAADFD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949" y="1218081"/>
            <a:ext cx="8229600" cy="2630019"/>
          </a:xfrm>
        </p:spPr>
        <p:txBody>
          <a:bodyPr/>
          <a:lstStyle/>
          <a:p>
            <a:r>
              <a:rPr lang="en-US" sz="2000" dirty="0"/>
              <a:t>Last P6 that I saw was also rather sparse (From Elke in June 2025)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Need to work with project management to get a more realistic draft P6 for </a:t>
            </a:r>
            <a:r>
              <a:rPr lang="en-US" sz="2000" dirty="0" err="1"/>
              <a:t>BHCal</a:t>
            </a:r>
            <a:r>
              <a:rPr lang="en-US" sz="2000" dirty="0"/>
              <a:t> refurbishment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A7B21F-2FFB-F79D-4D00-FB1C8611F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EF75DD-C01D-084D-AFD0-545AA36D7943}" type="datetime1">
              <a:rPr lang="en-US" smtClean="0"/>
              <a:t>1/16/26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27A7C2-1AAC-217F-7DCF-3F9B3D199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E.J. Mannel, BNL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D159BC-C7C4-B645-D726-CB08DDF94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70201D-3A37-7144-A823-D05A40514B8C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pic>
        <p:nvPicPr>
          <p:cNvPr id="10" name="Picture 9" descr="Table&#10;&#10;AI-generated content may be incorrect.">
            <a:extLst>
              <a:ext uri="{FF2B5EF4-FFF2-40B4-BE49-F238E27FC236}">
                <a16:creationId xmlns:a16="http://schemas.microsoft.com/office/drawing/2014/main" id="{2CF1EAFE-E95A-757B-D68D-B86C8253E0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38300"/>
            <a:ext cx="7772400" cy="2129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4501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EC468-26F7-A6F5-28CB-F3581A007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DF22EF-ED01-A9DD-61D0-A115C16665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Current cost estimate for the </a:t>
            </a:r>
            <a:r>
              <a:rPr lang="en-US" sz="1800" dirty="0" err="1"/>
              <a:t>BHCal</a:t>
            </a:r>
            <a:r>
              <a:rPr lang="en-US" sz="1800" dirty="0"/>
              <a:t> refurbishment is ~$175K</a:t>
            </a:r>
          </a:p>
          <a:p>
            <a:pPr lvl="1"/>
            <a:r>
              <a:rPr lang="en-US" sz="1400" dirty="0"/>
              <a:t>Only account for M&amp;S, no engineering time, estimate is ~$160K</a:t>
            </a:r>
          </a:p>
          <a:p>
            <a:pPr lvl="1"/>
            <a:r>
              <a:rPr lang="en-US" sz="1400" dirty="0"/>
              <a:t>Some estimates are based on past efforts 10+ years ago</a:t>
            </a:r>
          </a:p>
          <a:p>
            <a:pPr lvl="1"/>
            <a:r>
              <a:rPr lang="en-US" sz="1400" dirty="0"/>
              <a:t>Need a better better understanding of: </a:t>
            </a:r>
          </a:p>
          <a:p>
            <a:pPr lvl="2"/>
            <a:r>
              <a:rPr lang="en-US" sz="1200" dirty="0"/>
              <a:t>LED system</a:t>
            </a:r>
          </a:p>
          <a:p>
            <a:pPr lvl="2"/>
            <a:r>
              <a:rPr lang="en-US" sz="1200" dirty="0"/>
              <a:t>Temperature monitoring</a:t>
            </a:r>
          </a:p>
          <a:p>
            <a:pPr lvl="1"/>
            <a:r>
              <a:rPr lang="en-US" sz="1400" dirty="0"/>
              <a:t>What has been missed?</a:t>
            </a:r>
          </a:p>
          <a:p>
            <a:r>
              <a:rPr lang="en-US" sz="1800" dirty="0" err="1"/>
              <a:t>BHCal</a:t>
            </a:r>
            <a:r>
              <a:rPr lang="en-US" sz="1800" dirty="0"/>
              <a:t> Leadership needs to work with EPIC project management to: </a:t>
            </a:r>
          </a:p>
          <a:p>
            <a:pPr lvl="1"/>
            <a:r>
              <a:rPr lang="en-US" sz="1400" dirty="0"/>
              <a:t>Review and update P6 for </a:t>
            </a:r>
            <a:r>
              <a:rPr lang="en-US" sz="1400" dirty="0" err="1"/>
              <a:t>BHCaL</a:t>
            </a:r>
            <a:endParaRPr lang="en-US" sz="1400" dirty="0"/>
          </a:p>
          <a:p>
            <a:pPr lvl="1"/>
            <a:r>
              <a:rPr lang="en-US" sz="1400" dirty="0"/>
              <a:t>Review and update ICDs FOR BHCAL</a:t>
            </a:r>
          </a:p>
          <a:p>
            <a:pPr lvl="1"/>
            <a:r>
              <a:rPr lang="en-US" sz="1400" dirty="0"/>
              <a:t>Review and update the WBS FOR </a:t>
            </a:r>
            <a:r>
              <a:rPr lang="en-US" sz="1400" dirty="0" err="1"/>
              <a:t>BHCal</a:t>
            </a:r>
            <a:endParaRPr lang="en-US" sz="1400" dirty="0"/>
          </a:p>
          <a:p>
            <a:r>
              <a:rPr lang="en-US" sz="1800" dirty="0"/>
              <a:t>There are a number of links on the electronics and DAQ WG Indico page </a:t>
            </a:r>
            <a:r>
              <a:rPr lang="en-US" sz="1800"/>
              <a:t>that might </a:t>
            </a:r>
            <a:r>
              <a:rPr lang="en-US" sz="1800" dirty="0"/>
              <a:t>be of interest: </a:t>
            </a:r>
            <a:r>
              <a:rPr lang="en-US" sz="1800" dirty="0">
                <a:hlinkClick r:id="rId2"/>
              </a:rPr>
              <a:t>https://indico.bnl.gov/event/31255/</a:t>
            </a:r>
            <a:endParaRPr lang="en-US" sz="1800" dirty="0"/>
          </a:p>
          <a:p>
            <a:endParaRPr lang="en-US" sz="1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F24D04-FCE9-6069-488B-381F9B79C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EF75DD-C01D-084D-AFD0-545AA36D7943}" type="datetime1">
              <a:rPr lang="en-US" smtClean="0"/>
              <a:t>1/16/26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0A2919-932F-946B-1288-1871B9344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E.J. Mannel, BNL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5CD238-9562-7FB7-C6E6-79FEC7A86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70201D-3A37-7144-A823-D05A40514B8C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647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608DA-665B-A350-AAF4-97424B142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Numerology 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214254-A872-6A6C-6C42-2D0E79AC73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32 </a:t>
            </a:r>
            <a:r>
              <a:rPr lang="en-US" sz="1600" dirty="0" err="1"/>
              <a:t>BHCal</a:t>
            </a:r>
            <a:r>
              <a:rPr lang="en-US" sz="1600" dirty="0"/>
              <a:t> Sectors</a:t>
            </a:r>
          </a:p>
          <a:p>
            <a:pPr lvl="1"/>
            <a:r>
              <a:rPr lang="en-US" sz="1200" dirty="0"/>
              <a:t>29 unmodified</a:t>
            </a:r>
          </a:p>
          <a:p>
            <a:pPr lvl="1"/>
            <a:r>
              <a:rPr lang="en-US" sz="1200" dirty="0"/>
              <a:t> 3 modified for the chimney</a:t>
            </a:r>
          </a:p>
          <a:p>
            <a:r>
              <a:rPr lang="en-US" sz="1600" dirty="0"/>
              <a:t>Tiles (channels) per sector :</a:t>
            </a:r>
          </a:p>
          <a:p>
            <a:pPr lvl="1"/>
            <a:r>
              <a:rPr lang="en-US" sz="1200" dirty="0"/>
              <a:t>Full sectors: 24x10 = 240</a:t>
            </a:r>
          </a:p>
          <a:p>
            <a:pPr lvl="1"/>
            <a:r>
              <a:rPr lang="en-US" sz="1200" dirty="0"/>
              <a:t>Chimney Sectors: 21x10 = 210</a:t>
            </a:r>
          </a:p>
          <a:p>
            <a:pPr lvl="1"/>
            <a:r>
              <a:rPr lang="en-US" sz="1200" dirty="0"/>
              <a:t>Total tiles: 240x29 + 210x3 = 7590</a:t>
            </a:r>
          </a:p>
          <a:p>
            <a:r>
              <a:rPr lang="en-US" sz="1600" dirty="0" err="1"/>
              <a:t>Caloroc</a:t>
            </a:r>
            <a:r>
              <a:rPr lang="en-US" sz="1600" dirty="0"/>
              <a:t> Chips</a:t>
            </a:r>
          </a:p>
          <a:p>
            <a:pPr lvl="1"/>
            <a:r>
              <a:rPr lang="en-US" sz="1200" dirty="0"/>
              <a:t>36 channels per chip</a:t>
            </a:r>
          </a:p>
          <a:p>
            <a:pPr lvl="1"/>
            <a:r>
              <a:rPr lang="en-US" sz="1200" dirty="0"/>
              <a:t>8 Chips per sector (288 channels)</a:t>
            </a:r>
          </a:p>
          <a:p>
            <a:pPr lvl="1"/>
            <a:r>
              <a:rPr lang="en-US" sz="1200" dirty="0"/>
              <a:t>Minimum chips required:  32 Sectors x 8 chips  = 256</a:t>
            </a:r>
          </a:p>
          <a:p>
            <a:r>
              <a:rPr lang="en-US" sz="1600" dirty="0"/>
              <a:t>Front End Electronics Boards (FEBs)</a:t>
            </a:r>
          </a:p>
          <a:p>
            <a:pPr lvl="1"/>
            <a:r>
              <a:rPr lang="en-US" sz="1200" dirty="0"/>
              <a:t>4 </a:t>
            </a:r>
            <a:r>
              <a:rPr lang="en-US" sz="1200" dirty="0" err="1"/>
              <a:t>CaloRoc</a:t>
            </a:r>
            <a:r>
              <a:rPr lang="en-US" sz="1200" dirty="0"/>
              <a:t> chips per FEB</a:t>
            </a:r>
          </a:p>
          <a:p>
            <a:pPr lvl="1"/>
            <a:r>
              <a:rPr lang="en-US" sz="1200" dirty="0"/>
              <a:t>2 FEBs per sector: 256 channels total,  240 channels required per Sector</a:t>
            </a:r>
          </a:p>
          <a:p>
            <a:pPr lvl="1"/>
            <a:r>
              <a:rPr lang="en-US" sz="1200" dirty="0"/>
              <a:t>64 FEBs (2 per sector) + spares</a:t>
            </a:r>
          </a:p>
          <a:p>
            <a:pPr lvl="1"/>
            <a:endParaRPr lang="en-US" sz="1200" dirty="0"/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05D070-E768-ABDA-B52B-E055F56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EF75DD-C01D-084D-AFD0-545AA36D7943}" type="datetime1">
              <a:rPr lang="en-US" smtClean="0"/>
              <a:t>1/16/26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402E95-1C72-69A4-20A5-57DA4DA6E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E.J. Mannel, BNL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26FBB5-C42C-C8B2-F4BC-97D59B439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70201D-3A37-7144-A823-D05A40514B8C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814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DB3CD-E7B4-C6EF-7C88-9BAB6D208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Numerology 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F854D-E0D9-2C64-6234-FB5623FDA10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1600" dirty="0"/>
              <a:t>LED Monitoring/Calibration/Testing</a:t>
            </a:r>
          </a:p>
          <a:p>
            <a:pPr lvl="1"/>
            <a:r>
              <a:rPr lang="en-US" sz="1200" dirty="0"/>
              <a:t>240 fibers (1 per tile)</a:t>
            </a:r>
          </a:p>
          <a:p>
            <a:pPr lvl="1"/>
            <a:r>
              <a:rPr lang="en-US" sz="1200" dirty="0"/>
              <a:t>2 LED driver boards per sector assuming 1 per ½ sector</a:t>
            </a:r>
          </a:p>
          <a:p>
            <a:r>
              <a:rPr lang="en-US" sz="1600" dirty="0"/>
              <a:t>Temperature Monitoring</a:t>
            </a:r>
          </a:p>
          <a:p>
            <a:pPr lvl="1"/>
            <a:r>
              <a:rPr lang="en-US" sz="1200" dirty="0"/>
              <a:t>32 boards, 1 board per sector</a:t>
            </a:r>
          </a:p>
          <a:p>
            <a:pPr lvl="1"/>
            <a:r>
              <a:rPr lang="en-US" sz="1200" dirty="0"/>
              <a:t>? Channels per sector</a:t>
            </a:r>
          </a:p>
          <a:p>
            <a:r>
              <a:rPr lang="en-US" sz="1600" dirty="0"/>
              <a:t>Power</a:t>
            </a:r>
          </a:p>
          <a:p>
            <a:pPr lvl="1"/>
            <a:r>
              <a:rPr lang="en-US" sz="1200" dirty="0"/>
              <a:t>LV for the </a:t>
            </a:r>
            <a:r>
              <a:rPr lang="en-US" sz="1200" dirty="0" err="1"/>
              <a:t>Caloroc</a:t>
            </a:r>
            <a:r>
              <a:rPr lang="en-US" sz="1200" dirty="0"/>
              <a:t> Boards, 64 Channels</a:t>
            </a:r>
          </a:p>
          <a:p>
            <a:pPr lvl="1"/>
            <a:r>
              <a:rPr lang="en-US" sz="1200" dirty="0"/>
              <a:t>Bias for the </a:t>
            </a:r>
            <a:r>
              <a:rPr lang="en-US" sz="1200" dirty="0" err="1"/>
              <a:t>SiPMs</a:t>
            </a:r>
            <a:r>
              <a:rPr lang="en-US" sz="1200" dirty="0"/>
              <a:t>, 64 channels</a:t>
            </a:r>
          </a:p>
          <a:p>
            <a:pPr lvl="1"/>
            <a:r>
              <a:rPr lang="en-US" sz="1200" dirty="0"/>
              <a:t>LV for LED Boards and Temperature read out, 96 channels?</a:t>
            </a:r>
          </a:p>
          <a:p>
            <a:pPr lvl="1"/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5B04F16-A255-8355-C7FC-9B9F68B106D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1600" dirty="0"/>
              <a:t>Mechanics: </a:t>
            </a:r>
          </a:p>
          <a:p>
            <a:pPr lvl="1"/>
            <a:r>
              <a:rPr lang="en-US" sz="1200" dirty="0"/>
              <a:t>Electronics Boxes</a:t>
            </a:r>
          </a:p>
          <a:p>
            <a:pPr lvl="2"/>
            <a:r>
              <a:rPr lang="en-US" sz="1000" dirty="0"/>
              <a:t>1 FEB per box </a:t>
            </a:r>
          </a:p>
          <a:p>
            <a:pPr lvl="2"/>
            <a:r>
              <a:rPr lang="en-US" sz="1000" dirty="0"/>
              <a:t>1 LED Driver board per box</a:t>
            </a:r>
          </a:p>
          <a:p>
            <a:pPr lvl="2"/>
            <a:r>
              <a:rPr lang="en-US" sz="1000" dirty="0"/>
              <a:t>2 boxes per sector</a:t>
            </a:r>
          </a:p>
          <a:p>
            <a:pPr lvl="2"/>
            <a:r>
              <a:rPr lang="en-US" sz="1000" dirty="0"/>
              <a:t>64 total boxes </a:t>
            </a:r>
          </a:p>
          <a:p>
            <a:pPr lvl="1"/>
            <a:r>
              <a:rPr lang="en-US" sz="1200" dirty="0"/>
              <a:t>1 Temp box per sector, 32 boxes</a:t>
            </a:r>
          </a:p>
          <a:p>
            <a:pPr lvl="1"/>
            <a:r>
              <a:rPr lang="en-US" sz="1200" dirty="0"/>
              <a:t>Connection interfaces as needed- Power, Bias, Fiber, etc.</a:t>
            </a:r>
          </a:p>
          <a:p>
            <a:pPr lvl="1"/>
            <a:endParaRPr lang="en-US" sz="1200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B692D8-88AB-DDE0-008C-75B9D2872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EF75DD-C01D-084D-AFD0-545AA36D7943}" type="datetime1">
              <a:rPr lang="en-US" smtClean="0"/>
              <a:t>1/16/26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B434B8-5927-6723-E9D5-BC1553AF7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E.J. Mannel, BNL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53098-3729-15FF-56DE-DBCBEDCE3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70201D-3A37-7144-A823-D05A40514B8C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691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182B1-1328-8C2D-C773-27E80F01C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 Diagram for Full Sector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2B35B2-CCD3-64D4-F97C-3BB9D7CD0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3F12CA-C7D6-B047-AD88-850F87D261E7}" type="datetime1">
              <a:rPr lang="en-US" smtClean="0"/>
              <a:t>1/16/26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EE1BE8-EE18-9A9B-4449-D736ECB25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E.J. Mannel, BNL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979A0F-FBFA-73F4-D859-D7939AAB0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69592" y="5259511"/>
            <a:ext cx="2133600" cy="304271"/>
          </a:xfrm>
        </p:spPr>
        <p:txBody>
          <a:bodyPr/>
          <a:lstStyle/>
          <a:p>
            <a:pPr>
              <a:defRPr/>
            </a:pPr>
            <a:fld id="{34368FF4-0DB7-8940-BC53-DA058082BC9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C99B32-7C4E-4CF4-5279-45E98CD1DD66}"/>
              </a:ext>
            </a:extLst>
          </p:cNvPr>
          <p:cNvSpPr/>
          <p:nvPr/>
        </p:nvSpPr>
        <p:spPr>
          <a:xfrm>
            <a:off x="762000" y="1562100"/>
            <a:ext cx="7467600" cy="4572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240 Tiles (48 </a:t>
            </a:r>
            <a:r>
              <a:rPr lang="en-US" dirty="0" err="1"/>
              <a:t>sPHENIX</a:t>
            </a:r>
            <a:r>
              <a:rPr lang="en-US" dirty="0"/>
              <a:t> towers 5 tiles/tower)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18FA222-CECE-A83E-AC06-B3F033CE6E5E}"/>
              </a:ext>
            </a:extLst>
          </p:cNvPr>
          <p:cNvSpPr/>
          <p:nvPr/>
        </p:nvSpPr>
        <p:spPr>
          <a:xfrm>
            <a:off x="2558633" y="2551121"/>
            <a:ext cx="1143000" cy="6858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FEB </a:t>
            </a:r>
          </a:p>
          <a:p>
            <a:pPr algn="ctr"/>
            <a:r>
              <a:rPr lang="en-US" sz="1200" dirty="0"/>
              <a:t>(144 Channels)</a:t>
            </a:r>
            <a:endParaRPr lang="en-US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07D3DEC-ACB8-8CDF-2E84-B7E6FFEA8E79}"/>
              </a:ext>
            </a:extLst>
          </p:cNvPr>
          <p:cNvCxnSpPr>
            <a:cxnSpLocks/>
          </p:cNvCxnSpPr>
          <p:nvPr/>
        </p:nvCxnSpPr>
        <p:spPr>
          <a:xfrm>
            <a:off x="3130133" y="2017059"/>
            <a:ext cx="0" cy="53406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1DF5D28F-E420-43AF-8060-7859B48E145F}"/>
              </a:ext>
            </a:extLst>
          </p:cNvPr>
          <p:cNvSpPr txBox="1"/>
          <p:nvPr/>
        </p:nvSpPr>
        <p:spPr>
          <a:xfrm>
            <a:off x="2192011" y="2133550"/>
            <a:ext cx="175560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120 Coax connection to </a:t>
            </a:r>
            <a:r>
              <a:rPr lang="en-US" sz="1000" dirty="0" err="1"/>
              <a:t>SiPMs</a:t>
            </a:r>
            <a:endParaRPr lang="en-US" sz="10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ADDFE38-7DC4-E92A-DDDC-3FBD6D4E3F88}"/>
              </a:ext>
            </a:extLst>
          </p:cNvPr>
          <p:cNvSpPr/>
          <p:nvPr/>
        </p:nvSpPr>
        <p:spPr>
          <a:xfrm>
            <a:off x="697125" y="2551121"/>
            <a:ext cx="1143000" cy="6858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LED DB </a:t>
            </a:r>
          </a:p>
          <a:p>
            <a:pPr algn="ctr"/>
            <a:r>
              <a:rPr lang="en-US" sz="1200" dirty="0"/>
              <a:t>(120 Channels)</a:t>
            </a:r>
            <a:endParaRPr lang="en-US" dirty="0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FA6607A-AD43-BA36-4A24-8D4157EE5EEB}"/>
              </a:ext>
            </a:extLst>
          </p:cNvPr>
          <p:cNvCxnSpPr>
            <a:cxnSpLocks/>
          </p:cNvCxnSpPr>
          <p:nvPr/>
        </p:nvCxnSpPr>
        <p:spPr>
          <a:xfrm>
            <a:off x="1268625" y="2017059"/>
            <a:ext cx="0" cy="534062"/>
          </a:xfrm>
          <a:prstGeom prst="straightConnector1">
            <a:avLst/>
          </a:prstGeom>
          <a:ln>
            <a:headEnd type="triangle" w="sm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F91A3964-8C24-AA06-3AFF-A8049D498808}"/>
              </a:ext>
            </a:extLst>
          </p:cNvPr>
          <p:cNvSpPr txBox="1"/>
          <p:nvPr/>
        </p:nvSpPr>
        <p:spPr>
          <a:xfrm>
            <a:off x="916472" y="2160979"/>
            <a:ext cx="7040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120 fibers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E95383E-4CF4-60A4-4950-E7B8CF24678A}"/>
              </a:ext>
            </a:extLst>
          </p:cNvPr>
          <p:cNvCxnSpPr>
            <a:cxnSpLocks/>
            <a:stCxn id="19" idx="0"/>
          </p:cNvCxnSpPr>
          <p:nvPr/>
        </p:nvCxnSpPr>
        <p:spPr>
          <a:xfrm flipV="1">
            <a:off x="1273747" y="3259518"/>
            <a:ext cx="4614" cy="570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A90A71A-7660-755F-6624-5469D2011C81}"/>
              </a:ext>
            </a:extLst>
          </p:cNvPr>
          <p:cNvSpPr txBox="1"/>
          <p:nvPr/>
        </p:nvSpPr>
        <p:spPr>
          <a:xfrm>
            <a:off x="1063593" y="3830387"/>
            <a:ext cx="4203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LV</a:t>
            </a:r>
          </a:p>
          <a:p>
            <a:pPr algn="ctr"/>
            <a:r>
              <a:rPr lang="en-US" sz="1200" dirty="0"/>
              <a:t>5V?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991B6BC-F31E-D254-03D2-3EEB1502271B}"/>
              </a:ext>
            </a:extLst>
          </p:cNvPr>
          <p:cNvCxnSpPr>
            <a:cxnSpLocks/>
            <a:stCxn id="7" idx="1"/>
          </p:cNvCxnSpPr>
          <p:nvPr/>
        </p:nvCxnSpPr>
        <p:spPr>
          <a:xfrm flipH="1">
            <a:off x="1859355" y="2894021"/>
            <a:ext cx="69927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F214A234-7B03-2E85-5975-3F0981DADB53}"/>
              </a:ext>
            </a:extLst>
          </p:cNvPr>
          <p:cNvSpPr txBox="1"/>
          <p:nvPr/>
        </p:nvSpPr>
        <p:spPr>
          <a:xfrm>
            <a:off x="1902564" y="2652857"/>
            <a:ext cx="6128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Trigger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4D8EDCE-A485-3AD4-0CCB-06394CDAB290}"/>
              </a:ext>
            </a:extLst>
          </p:cNvPr>
          <p:cNvCxnSpPr>
            <a:cxnSpLocks/>
            <a:stCxn id="29" idx="0"/>
          </p:cNvCxnSpPr>
          <p:nvPr/>
        </p:nvCxnSpPr>
        <p:spPr>
          <a:xfrm flipV="1">
            <a:off x="2650710" y="3259518"/>
            <a:ext cx="7465" cy="5447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64DC4A88-7F3B-FDC6-1760-2AC7F9273829}"/>
              </a:ext>
            </a:extLst>
          </p:cNvPr>
          <p:cNvSpPr txBox="1"/>
          <p:nvPr/>
        </p:nvSpPr>
        <p:spPr>
          <a:xfrm>
            <a:off x="2376204" y="3804302"/>
            <a:ext cx="5490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LV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3DEA7256-3D7D-C447-3AC3-B32095940865}"/>
              </a:ext>
            </a:extLst>
          </p:cNvPr>
          <p:cNvCxnSpPr>
            <a:cxnSpLocks/>
          </p:cNvCxnSpPr>
          <p:nvPr/>
        </p:nvCxnSpPr>
        <p:spPr>
          <a:xfrm flipV="1">
            <a:off x="2977823" y="3264550"/>
            <a:ext cx="1" cy="5422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BF171502-53D3-01FD-FD06-1E47A32F4257}"/>
              </a:ext>
            </a:extLst>
          </p:cNvPr>
          <p:cNvSpPr txBox="1"/>
          <p:nvPr/>
        </p:nvSpPr>
        <p:spPr>
          <a:xfrm>
            <a:off x="2758093" y="3791498"/>
            <a:ext cx="5134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Bias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FC1DB883-DA4D-26BD-F9FB-E320DD854ADB}"/>
              </a:ext>
            </a:extLst>
          </p:cNvPr>
          <p:cNvCxnSpPr>
            <a:cxnSpLocks/>
          </p:cNvCxnSpPr>
          <p:nvPr/>
        </p:nvCxnSpPr>
        <p:spPr>
          <a:xfrm flipV="1">
            <a:off x="3271555" y="3262034"/>
            <a:ext cx="1" cy="5422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6EC1E79E-E16C-DB0E-3BC0-DAB01487E9BB}"/>
              </a:ext>
            </a:extLst>
          </p:cNvPr>
          <p:cNvSpPr txBox="1"/>
          <p:nvPr/>
        </p:nvSpPr>
        <p:spPr>
          <a:xfrm>
            <a:off x="3139982" y="3808217"/>
            <a:ext cx="5134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SC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AEAA81E-430A-FB68-112F-937AF980B081}"/>
              </a:ext>
            </a:extLst>
          </p:cNvPr>
          <p:cNvCxnSpPr>
            <a:cxnSpLocks/>
          </p:cNvCxnSpPr>
          <p:nvPr/>
        </p:nvCxnSpPr>
        <p:spPr>
          <a:xfrm>
            <a:off x="3549233" y="3259518"/>
            <a:ext cx="0" cy="5447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88D9DACC-1B89-8D0B-B189-698155AE75CE}"/>
              </a:ext>
            </a:extLst>
          </p:cNvPr>
          <p:cNvSpPr txBox="1"/>
          <p:nvPr/>
        </p:nvSpPr>
        <p:spPr>
          <a:xfrm>
            <a:off x="3359332" y="3797857"/>
            <a:ext cx="4747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Data</a:t>
            </a:r>
          </a:p>
        </p:txBody>
      </p:sp>
      <p:sp>
        <p:nvSpPr>
          <p:cNvPr id="46" name="Rounded Rectangle 45">
            <a:extLst>
              <a:ext uri="{FF2B5EF4-FFF2-40B4-BE49-F238E27FC236}">
                <a16:creationId xmlns:a16="http://schemas.microsoft.com/office/drawing/2014/main" id="{AF616558-CF0A-3370-C61B-8C94B61E2BA6}"/>
              </a:ext>
            </a:extLst>
          </p:cNvPr>
          <p:cNvSpPr/>
          <p:nvPr/>
        </p:nvSpPr>
        <p:spPr>
          <a:xfrm>
            <a:off x="624650" y="2476626"/>
            <a:ext cx="3187338" cy="1103371"/>
          </a:xfrm>
          <a:prstGeom prst="roundRect">
            <a:avLst/>
          </a:prstGeom>
          <a:solidFill>
            <a:srgbClr val="92D050">
              <a:alpha val="10917"/>
            </a:srgbClr>
          </a:solidFill>
          <a:ln>
            <a:solidFill>
              <a:schemeClr val="accent1">
                <a:shade val="15000"/>
                <a:alpha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9BA872D-27E3-DD02-AABD-73FE2729726D}"/>
              </a:ext>
            </a:extLst>
          </p:cNvPr>
          <p:cNvSpPr/>
          <p:nvPr/>
        </p:nvSpPr>
        <p:spPr>
          <a:xfrm>
            <a:off x="7225988" y="2545243"/>
            <a:ext cx="1143000" cy="6858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FEB </a:t>
            </a:r>
          </a:p>
          <a:p>
            <a:pPr algn="ctr"/>
            <a:r>
              <a:rPr lang="en-US" sz="1200" dirty="0"/>
              <a:t>(144 Channels)</a:t>
            </a:r>
            <a:endParaRPr lang="en-US" dirty="0"/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FF65520D-DD65-6265-113F-10DE2C293A67}"/>
              </a:ext>
            </a:extLst>
          </p:cNvPr>
          <p:cNvCxnSpPr>
            <a:cxnSpLocks/>
          </p:cNvCxnSpPr>
          <p:nvPr/>
        </p:nvCxnSpPr>
        <p:spPr>
          <a:xfrm>
            <a:off x="7840697" y="2019300"/>
            <a:ext cx="0" cy="53406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CBB82708-5BA2-7BAF-4CBE-B4B132CE1141}"/>
              </a:ext>
            </a:extLst>
          </p:cNvPr>
          <p:cNvSpPr txBox="1"/>
          <p:nvPr/>
        </p:nvSpPr>
        <p:spPr>
          <a:xfrm>
            <a:off x="6847583" y="2153813"/>
            <a:ext cx="175560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120 Coax connection to </a:t>
            </a:r>
            <a:r>
              <a:rPr lang="en-US" sz="1000" dirty="0" err="1"/>
              <a:t>SiPMs</a:t>
            </a:r>
            <a:endParaRPr lang="en-US" sz="1000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C4DA5AFE-E62D-330C-5BC1-7C174CBD36F3}"/>
              </a:ext>
            </a:extLst>
          </p:cNvPr>
          <p:cNvSpPr/>
          <p:nvPr/>
        </p:nvSpPr>
        <p:spPr>
          <a:xfrm>
            <a:off x="5342951" y="2545243"/>
            <a:ext cx="1143000" cy="6858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LED DB </a:t>
            </a:r>
          </a:p>
          <a:p>
            <a:pPr algn="ctr"/>
            <a:r>
              <a:rPr lang="en-US" sz="1200" dirty="0"/>
              <a:t>(120 Channels)</a:t>
            </a:r>
            <a:endParaRPr lang="en-US" dirty="0"/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95010081-E8A8-ED2C-5CEC-F741AD17D2A0}"/>
              </a:ext>
            </a:extLst>
          </p:cNvPr>
          <p:cNvCxnSpPr>
            <a:cxnSpLocks/>
          </p:cNvCxnSpPr>
          <p:nvPr/>
        </p:nvCxnSpPr>
        <p:spPr>
          <a:xfrm>
            <a:off x="5979189" y="2019300"/>
            <a:ext cx="0" cy="534062"/>
          </a:xfrm>
          <a:prstGeom prst="straightConnector1">
            <a:avLst/>
          </a:prstGeom>
          <a:ln>
            <a:headEnd type="triangle" w="sm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56BEC48B-96D7-B0AA-12B2-E25FF102F3E2}"/>
              </a:ext>
            </a:extLst>
          </p:cNvPr>
          <p:cNvSpPr txBox="1"/>
          <p:nvPr/>
        </p:nvSpPr>
        <p:spPr>
          <a:xfrm>
            <a:off x="5627036" y="2163220"/>
            <a:ext cx="7040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120 fibers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88E48CC8-B905-5275-3FAF-70B7322AFF9F}"/>
              </a:ext>
            </a:extLst>
          </p:cNvPr>
          <p:cNvCxnSpPr>
            <a:cxnSpLocks/>
            <a:stCxn id="56" idx="0"/>
          </p:cNvCxnSpPr>
          <p:nvPr/>
        </p:nvCxnSpPr>
        <p:spPr>
          <a:xfrm flipV="1">
            <a:off x="5995004" y="3239162"/>
            <a:ext cx="0" cy="5473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58E6B285-88AF-9F67-6F63-EC7CE5D11E5C}"/>
              </a:ext>
            </a:extLst>
          </p:cNvPr>
          <p:cNvSpPr txBox="1"/>
          <p:nvPr/>
        </p:nvSpPr>
        <p:spPr>
          <a:xfrm>
            <a:off x="5832844" y="3786462"/>
            <a:ext cx="3243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LV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BABDAD0E-DA59-781F-E290-5E7A3233378D}"/>
              </a:ext>
            </a:extLst>
          </p:cNvPr>
          <p:cNvCxnSpPr>
            <a:cxnSpLocks/>
            <a:stCxn id="49" idx="1"/>
          </p:cNvCxnSpPr>
          <p:nvPr/>
        </p:nvCxnSpPr>
        <p:spPr>
          <a:xfrm flipH="1">
            <a:off x="6526710" y="2888143"/>
            <a:ext cx="69927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6107D55A-0E51-A375-3F6B-E97B4E5EAEFF}"/>
              </a:ext>
            </a:extLst>
          </p:cNvPr>
          <p:cNvSpPr txBox="1"/>
          <p:nvPr/>
        </p:nvSpPr>
        <p:spPr>
          <a:xfrm>
            <a:off x="6613128" y="2655098"/>
            <a:ext cx="6128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Trigger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8B433756-946A-4BB1-5723-8C2A65EAEAC6}"/>
              </a:ext>
            </a:extLst>
          </p:cNvPr>
          <p:cNvCxnSpPr>
            <a:cxnSpLocks/>
            <a:stCxn id="60" idx="0"/>
          </p:cNvCxnSpPr>
          <p:nvPr/>
        </p:nvCxnSpPr>
        <p:spPr>
          <a:xfrm flipV="1">
            <a:off x="7368739" y="3261759"/>
            <a:ext cx="0" cy="5473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301AF3E3-A4BB-A5E4-8E20-F92957C3B1E2}"/>
              </a:ext>
            </a:extLst>
          </p:cNvPr>
          <p:cNvSpPr txBox="1"/>
          <p:nvPr/>
        </p:nvSpPr>
        <p:spPr>
          <a:xfrm>
            <a:off x="7206579" y="3809059"/>
            <a:ext cx="3243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LV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A1F2451D-27FD-850F-E6EB-AD66AA50C6FD}"/>
              </a:ext>
            </a:extLst>
          </p:cNvPr>
          <p:cNvCxnSpPr>
            <a:cxnSpLocks/>
          </p:cNvCxnSpPr>
          <p:nvPr/>
        </p:nvCxnSpPr>
        <p:spPr>
          <a:xfrm flipV="1">
            <a:off x="7688387" y="3266791"/>
            <a:ext cx="1" cy="5422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9778CC4F-AE41-88EC-A027-E0CFE3DDF603}"/>
              </a:ext>
            </a:extLst>
          </p:cNvPr>
          <p:cNvSpPr txBox="1"/>
          <p:nvPr/>
        </p:nvSpPr>
        <p:spPr>
          <a:xfrm>
            <a:off x="7468657" y="3793739"/>
            <a:ext cx="5134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Bias</a:t>
            </a: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4E576C5F-6951-1ACD-196C-221DBF8E145D}"/>
              </a:ext>
            </a:extLst>
          </p:cNvPr>
          <p:cNvCxnSpPr>
            <a:cxnSpLocks/>
          </p:cNvCxnSpPr>
          <p:nvPr/>
        </p:nvCxnSpPr>
        <p:spPr>
          <a:xfrm flipV="1">
            <a:off x="7982119" y="3264275"/>
            <a:ext cx="1" cy="5422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FD2AE9E0-928B-1A9E-731E-7ABDCFA6DA8C}"/>
              </a:ext>
            </a:extLst>
          </p:cNvPr>
          <p:cNvSpPr txBox="1"/>
          <p:nvPr/>
        </p:nvSpPr>
        <p:spPr>
          <a:xfrm>
            <a:off x="7850546" y="3810458"/>
            <a:ext cx="5134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SC</a:t>
            </a:r>
          </a:p>
        </p:txBody>
      </p: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E79CD95B-25DF-F912-15E1-BF5B420FEEBB}"/>
              </a:ext>
            </a:extLst>
          </p:cNvPr>
          <p:cNvCxnSpPr>
            <a:cxnSpLocks/>
          </p:cNvCxnSpPr>
          <p:nvPr/>
        </p:nvCxnSpPr>
        <p:spPr>
          <a:xfrm>
            <a:off x="8259797" y="3261759"/>
            <a:ext cx="0" cy="5447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AD8DBCA5-EE1D-1D0A-5CEF-1CCB21A2BB79}"/>
              </a:ext>
            </a:extLst>
          </p:cNvPr>
          <p:cNvSpPr txBox="1"/>
          <p:nvPr/>
        </p:nvSpPr>
        <p:spPr>
          <a:xfrm>
            <a:off x="8069896" y="3800098"/>
            <a:ext cx="4747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Data</a:t>
            </a:r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92139D80-25F0-063E-F86E-CD4B51B67B36}"/>
              </a:ext>
            </a:extLst>
          </p:cNvPr>
          <p:cNvSpPr/>
          <p:nvPr/>
        </p:nvSpPr>
        <p:spPr>
          <a:xfrm>
            <a:off x="5188843" y="2473964"/>
            <a:ext cx="3285521" cy="1103371"/>
          </a:xfrm>
          <a:prstGeom prst="roundRect">
            <a:avLst/>
          </a:prstGeom>
          <a:solidFill>
            <a:srgbClr val="92D050">
              <a:alpha val="10917"/>
            </a:srgbClr>
          </a:solidFill>
          <a:ln>
            <a:solidFill>
              <a:schemeClr val="accent1">
                <a:shade val="15000"/>
                <a:alpha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DDF4ADC2-E893-6AEE-997E-6DC44DFCDE76}"/>
              </a:ext>
            </a:extLst>
          </p:cNvPr>
          <p:cNvSpPr/>
          <p:nvPr/>
        </p:nvSpPr>
        <p:spPr>
          <a:xfrm>
            <a:off x="3962400" y="2474503"/>
            <a:ext cx="1085015" cy="1103371"/>
          </a:xfrm>
          <a:prstGeom prst="roundRect">
            <a:avLst/>
          </a:prstGeom>
          <a:solidFill>
            <a:srgbClr val="4AF0FC">
              <a:alpha val="49000"/>
            </a:srgbClr>
          </a:solidFill>
          <a:ln>
            <a:solidFill>
              <a:srgbClr val="00B0F0">
                <a:alpha val="50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Temperature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Readout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System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CB93C41-0F0F-3635-CCE4-A17D2101C6C0}"/>
              </a:ext>
            </a:extLst>
          </p:cNvPr>
          <p:cNvCxnSpPr>
            <a:stCxn id="6" idx="2"/>
            <a:endCxn id="10" idx="0"/>
          </p:cNvCxnSpPr>
          <p:nvPr/>
        </p:nvCxnSpPr>
        <p:spPr>
          <a:xfrm>
            <a:off x="4495800" y="2019300"/>
            <a:ext cx="9108" cy="4552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77BD5EC-5323-60ED-EDD7-BB5A45FACC5F}"/>
              </a:ext>
            </a:extLst>
          </p:cNvPr>
          <p:cNvSpPr txBox="1"/>
          <p:nvPr/>
        </p:nvSpPr>
        <p:spPr>
          <a:xfrm>
            <a:off x="4464128" y="2076149"/>
            <a:ext cx="9300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?? Channels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FD9BA5A-84F4-9449-69E8-B74588A79557}"/>
              </a:ext>
            </a:extLst>
          </p:cNvPr>
          <p:cNvCxnSpPr>
            <a:cxnSpLocks/>
          </p:cNvCxnSpPr>
          <p:nvPr/>
        </p:nvCxnSpPr>
        <p:spPr>
          <a:xfrm flipV="1">
            <a:off x="4200890" y="3570183"/>
            <a:ext cx="7465" cy="5447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E5AFCD1F-B387-0DA1-ECF3-E372A364746B}"/>
              </a:ext>
            </a:extLst>
          </p:cNvPr>
          <p:cNvSpPr txBox="1"/>
          <p:nvPr/>
        </p:nvSpPr>
        <p:spPr>
          <a:xfrm>
            <a:off x="4006579" y="4108181"/>
            <a:ext cx="3960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LV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A049227D-82F1-3D74-F4A0-93C71E6EA7A2}"/>
              </a:ext>
            </a:extLst>
          </p:cNvPr>
          <p:cNvCxnSpPr>
            <a:cxnSpLocks/>
          </p:cNvCxnSpPr>
          <p:nvPr/>
        </p:nvCxnSpPr>
        <p:spPr>
          <a:xfrm flipV="1">
            <a:off x="4776356" y="3594593"/>
            <a:ext cx="1" cy="542268"/>
          </a:xfrm>
          <a:prstGeom prst="straightConnector1">
            <a:avLst/>
          </a:prstGeom>
          <a:ln>
            <a:headEnd type="triangl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ED42283E-F4AF-1030-4A72-8BC3597F8EE6}"/>
              </a:ext>
            </a:extLst>
          </p:cNvPr>
          <p:cNvSpPr txBox="1"/>
          <p:nvPr/>
        </p:nvSpPr>
        <p:spPr>
          <a:xfrm>
            <a:off x="4256020" y="4098554"/>
            <a:ext cx="5134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Data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CCE48B6-77D5-CE5B-C9FB-703791F1D683}"/>
              </a:ext>
            </a:extLst>
          </p:cNvPr>
          <p:cNvCxnSpPr>
            <a:cxnSpLocks/>
          </p:cNvCxnSpPr>
          <p:nvPr/>
        </p:nvCxnSpPr>
        <p:spPr>
          <a:xfrm flipV="1">
            <a:off x="4496823" y="3568603"/>
            <a:ext cx="1" cy="5422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8DFE9208-26B6-8674-FB32-21615CE5527F}"/>
              </a:ext>
            </a:extLst>
          </p:cNvPr>
          <p:cNvSpPr txBox="1"/>
          <p:nvPr/>
        </p:nvSpPr>
        <p:spPr>
          <a:xfrm>
            <a:off x="4635162" y="4093721"/>
            <a:ext cx="3960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SC</a:t>
            </a:r>
          </a:p>
        </p:txBody>
      </p:sp>
    </p:spTree>
    <p:extLst>
      <p:ext uri="{BB962C8B-B14F-4D97-AF65-F5344CB8AC3E}">
        <p14:creationId xmlns:p14="http://schemas.microsoft.com/office/powerpoint/2010/main" val="1063214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112F0-0FDA-4CB4-693A-B640C0AB2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LED Driver Board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5DDE5B-17D0-4DB2-24B0-3403D2D99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err="1"/>
              <a:t>sPHENIX</a:t>
            </a:r>
            <a:r>
              <a:rPr lang="en-US" sz="2000" dirty="0"/>
              <a:t> </a:t>
            </a:r>
            <a:r>
              <a:rPr lang="en-US" sz="2000" dirty="0" err="1"/>
              <a:t>oHCal</a:t>
            </a:r>
            <a:endParaRPr lang="en-US" sz="2000" dirty="0"/>
          </a:p>
          <a:p>
            <a:pPr lvl="1"/>
            <a:r>
              <a:rPr lang="en-US" sz="1400" dirty="0"/>
              <a:t>5 tiles ganged together</a:t>
            </a:r>
          </a:p>
          <a:p>
            <a:pPr lvl="1"/>
            <a:r>
              <a:rPr lang="en-US" sz="1400" dirty="0"/>
              <a:t>Each tile in a tower was illuminated with a different LED</a:t>
            </a:r>
          </a:p>
          <a:p>
            <a:pPr lvl="1"/>
            <a:r>
              <a:rPr lang="en-US" sz="1400" dirty="0"/>
              <a:t>Resulted in 5 LED “salt shakers” per ½ sector</a:t>
            </a:r>
          </a:p>
          <a:p>
            <a:pPr lvl="1"/>
            <a:r>
              <a:rPr lang="en-US" sz="1400" dirty="0"/>
              <a:t>24 Fibers per “salt shaker”</a:t>
            </a:r>
          </a:p>
          <a:p>
            <a:pPr lvl="1"/>
            <a:r>
              <a:rPr lang="en-US" sz="1400" dirty="0"/>
              <a:t>1 LED Driver Board/5 shakers per ½ sector</a:t>
            </a:r>
          </a:p>
          <a:p>
            <a:pPr lvl="1"/>
            <a:r>
              <a:rPr lang="en-US" sz="1400" dirty="0"/>
              <a:t>5 PIN diodes for monitoring, readout through IB board</a:t>
            </a:r>
          </a:p>
          <a:p>
            <a:pPr lvl="1"/>
            <a:r>
              <a:rPr lang="en-US" sz="1400" dirty="0"/>
              <a:t>Power, trigger provided by IB board</a:t>
            </a:r>
          </a:p>
          <a:p>
            <a:r>
              <a:rPr lang="en-US" sz="2000" dirty="0"/>
              <a:t>EPIC</a:t>
            </a:r>
            <a:r>
              <a:rPr lang="en-US" dirty="0"/>
              <a:t>	</a:t>
            </a:r>
          </a:p>
          <a:p>
            <a:pPr lvl="1"/>
            <a:r>
              <a:rPr lang="en-US" sz="1400" dirty="0"/>
              <a:t>Individual tile readout</a:t>
            </a:r>
          </a:p>
          <a:p>
            <a:pPr lvl="1"/>
            <a:r>
              <a:rPr lang="en-US" sz="1400" dirty="0"/>
              <a:t>FEB provides trigger that is fanned out to LED Driver Board</a:t>
            </a:r>
          </a:p>
          <a:p>
            <a:pPr lvl="1"/>
            <a:r>
              <a:rPr lang="en-US" sz="1400" dirty="0"/>
              <a:t>Options</a:t>
            </a:r>
          </a:p>
          <a:p>
            <a:pPr lvl="2"/>
            <a:r>
              <a:rPr lang="en-US" sz="1200" dirty="0"/>
              <a:t>One LED and Shaker can per ½ sector. Requires new fiber bundles</a:t>
            </a:r>
          </a:p>
          <a:p>
            <a:pPr lvl="2"/>
            <a:r>
              <a:rPr lang="en-US" sz="1200" dirty="0"/>
              <a:t>Reuse </a:t>
            </a:r>
            <a:r>
              <a:rPr lang="en-US" sz="1200" dirty="0" err="1"/>
              <a:t>sPHENIX</a:t>
            </a:r>
            <a:r>
              <a:rPr lang="en-US" sz="1200" dirty="0"/>
              <a:t> fibers and 5 shaker heads</a:t>
            </a:r>
          </a:p>
          <a:p>
            <a:pPr lvl="2"/>
            <a:r>
              <a:rPr lang="en-US" sz="1200" dirty="0"/>
              <a:t>Use extra </a:t>
            </a:r>
            <a:r>
              <a:rPr lang="en-US" sz="1200" dirty="0" err="1"/>
              <a:t>caloroc</a:t>
            </a:r>
            <a:r>
              <a:rPr lang="en-US" sz="1200" dirty="0"/>
              <a:t> ADC channel(s) for monitoring PIN diode </a:t>
            </a:r>
          </a:p>
          <a:p>
            <a:pPr lvl="1"/>
            <a:endParaRPr lang="en-US" sz="1400" dirty="0"/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3F3992-6C8F-89B2-B8B0-8EDAD7CDB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EF75DD-C01D-084D-AFD0-545AA36D7943}" type="datetime1">
              <a:rPr lang="en-US" smtClean="0"/>
              <a:t>1/16/26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D69D0-D786-D0E0-1C2A-5C8CB5338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E.J. Mannel, BNL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0E0FE0-4584-0311-DD57-1847F91A9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70201D-3A37-7144-A823-D05A40514B8C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2E563C40-94E9-F8F1-4C4A-CB0988D51C8B}"/>
              </a:ext>
            </a:extLst>
          </p:cNvPr>
          <p:cNvGrpSpPr/>
          <p:nvPr/>
        </p:nvGrpSpPr>
        <p:grpSpPr>
          <a:xfrm>
            <a:off x="5764166" y="1234257"/>
            <a:ext cx="3039374" cy="2279402"/>
            <a:chOff x="5562600" y="1234257"/>
            <a:chExt cx="3039374" cy="2279402"/>
          </a:xfrm>
        </p:grpSpPr>
        <p:sp>
          <p:nvSpPr>
            <p:cNvPr id="7" name="Can 6">
              <a:extLst>
                <a:ext uri="{FF2B5EF4-FFF2-40B4-BE49-F238E27FC236}">
                  <a16:creationId xmlns:a16="http://schemas.microsoft.com/office/drawing/2014/main" id="{2AFB5CD5-E001-6EEB-EFF9-3DF79E55D987}"/>
                </a:ext>
              </a:extLst>
            </p:cNvPr>
            <p:cNvSpPr/>
            <p:nvPr/>
          </p:nvSpPr>
          <p:spPr>
            <a:xfrm rot="5400000">
              <a:off x="6782526" y="1428848"/>
              <a:ext cx="274580" cy="627202"/>
            </a:xfrm>
            <a:prstGeom prst="can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324502A7-1555-2DA0-9798-3DBCB7CE3C39}"/>
                </a:ext>
              </a:extLst>
            </p:cNvPr>
            <p:cNvGrpSpPr/>
            <p:nvPr/>
          </p:nvGrpSpPr>
          <p:grpSpPr>
            <a:xfrm>
              <a:off x="7212774" y="1234257"/>
              <a:ext cx="1389200" cy="917127"/>
              <a:chOff x="7412243" y="1692821"/>
              <a:chExt cx="1389200" cy="917127"/>
            </a:xfrm>
          </p:grpSpPr>
          <p:cxnSp>
            <p:nvCxnSpPr>
              <p:cNvPr id="9" name="Elbow Connector 8">
                <a:extLst>
                  <a:ext uri="{FF2B5EF4-FFF2-40B4-BE49-F238E27FC236}">
                    <a16:creationId xmlns:a16="http://schemas.microsoft.com/office/drawing/2014/main" id="{520F5B8E-F88F-0387-ED86-0ECF644601B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12243" y="1692821"/>
                <a:ext cx="914400" cy="373837"/>
              </a:xfrm>
              <a:prstGeom prst="bentConnector3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Elbow Connector 9">
                <a:extLst>
                  <a:ext uri="{FF2B5EF4-FFF2-40B4-BE49-F238E27FC236}">
                    <a16:creationId xmlns:a16="http://schemas.microsoft.com/office/drawing/2014/main" id="{47461E19-A3C6-986C-4914-24A692D37B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26626" y="2332290"/>
                <a:ext cx="955374" cy="277658"/>
              </a:xfrm>
              <a:prstGeom prst="bentConnector3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AC91BF22-C206-F765-8C5B-99DBBC87002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194372" y="1692821"/>
                <a:ext cx="0" cy="917127"/>
              </a:xfrm>
              <a:prstGeom prst="straightConnector1">
                <a:avLst/>
              </a:prstGeom>
              <a:ln>
                <a:prstDash val="dash"/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DAF581A-BD19-8A80-6EC3-7B727EB5CCC3}"/>
                  </a:ext>
                </a:extLst>
              </p:cNvPr>
              <p:cNvSpPr txBox="1"/>
              <p:nvPr/>
            </p:nvSpPr>
            <p:spPr>
              <a:xfrm>
                <a:off x="8174242" y="1887142"/>
                <a:ext cx="62720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X 24 fibers</a:t>
                </a:r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9A831BA-89C7-9FB8-6651-71E974C92EB0}"/>
                </a:ext>
              </a:extLst>
            </p:cNvPr>
            <p:cNvSpPr/>
            <p:nvPr/>
          </p:nvSpPr>
          <p:spPr>
            <a:xfrm>
              <a:off x="6380670" y="1485901"/>
              <a:ext cx="228600" cy="190500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FA4665AD-C207-8C4A-698B-1593E34ECF8D}"/>
                </a:ext>
              </a:extLst>
            </p:cNvPr>
            <p:cNvCxnSpPr>
              <a:cxnSpLocks/>
            </p:cNvCxnSpPr>
            <p:nvPr/>
          </p:nvCxnSpPr>
          <p:spPr>
            <a:xfrm>
              <a:off x="5847270" y="2249893"/>
              <a:ext cx="5334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663F1C48-EBB4-1863-594D-7AA4EC0E8036}"/>
                </a:ext>
              </a:extLst>
            </p:cNvPr>
            <p:cNvCxnSpPr>
              <a:cxnSpLocks/>
            </p:cNvCxnSpPr>
            <p:nvPr/>
          </p:nvCxnSpPr>
          <p:spPr>
            <a:xfrm>
              <a:off x="5847270" y="2428286"/>
              <a:ext cx="5334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0C4EE5E-0005-447C-F57E-126BA4F09664}"/>
                </a:ext>
              </a:extLst>
            </p:cNvPr>
            <p:cNvSpPr txBox="1"/>
            <p:nvPr/>
          </p:nvSpPr>
          <p:spPr>
            <a:xfrm>
              <a:off x="5566865" y="2014555"/>
              <a:ext cx="67165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+6V LV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37B5157-3517-9EE4-F6D7-FD04F4788917}"/>
                </a:ext>
              </a:extLst>
            </p:cNvPr>
            <p:cNvSpPr txBox="1"/>
            <p:nvPr/>
          </p:nvSpPr>
          <p:spPr>
            <a:xfrm>
              <a:off x="5562600" y="2402028"/>
              <a:ext cx="7960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Trigger x5</a:t>
              </a:r>
            </a:p>
          </p:txBody>
        </p:sp>
        <p:sp>
          <p:nvSpPr>
            <p:cNvPr id="23" name="Can 22">
              <a:extLst>
                <a:ext uri="{FF2B5EF4-FFF2-40B4-BE49-F238E27FC236}">
                  <a16:creationId xmlns:a16="http://schemas.microsoft.com/office/drawing/2014/main" id="{99CF6684-D7F1-2676-F274-2D2D2AC49F2E}"/>
                </a:ext>
              </a:extLst>
            </p:cNvPr>
            <p:cNvSpPr/>
            <p:nvPr/>
          </p:nvSpPr>
          <p:spPr>
            <a:xfrm rot="5400000" flipH="1">
              <a:off x="6635894" y="1681413"/>
              <a:ext cx="87092" cy="109908"/>
            </a:xfrm>
            <a:prstGeom prst="can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Can 28">
              <a:extLst>
                <a:ext uri="{FF2B5EF4-FFF2-40B4-BE49-F238E27FC236}">
                  <a16:creationId xmlns:a16="http://schemas.microsoft.com/office/drawing/2014/main" id="{A727D28C-A797-915C-0EBC-24ECF5A1E49D}"/>
                </a:ext>
              </a:extLst>
            </p:cNvPr>
            <p:cNvSpPr/>
            <p:nvPr/>
          </p:nvSpPr>
          <p:spPr>
            <a:xfrm rot="5400000">
              <a:off x="6782526" y="2786221"/>
              <a:ext cx="274580" cy="627202"/>
            </a:xfrm>
            <a:prstGeom prst="can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Can 29">
              <a:extLst>
                <a:ext uri="{FF2B5EF4-FFF2-40B4-BE49-F238E27FC236}">
                  <a16:creationId xmlns:a16="http://schemas.microsoft.com/office/drawing/2014/main" id="{1E0924E3-0E22-2079-AE4B-73406C2D3959}"/>
                </a:ext>
              </a:extLst>
            </p:cNvPr>
            <p:cNvSpPr/>
            <p:nvPr/>
          </p:nvSpPr>
          <p:spPr>
            <a:xfrm rot="5400000">
              <a:off x="6653989" y="3056597"/>
              <a:ext cx="72194" cy="131201"/>
            </a:xfrm>
            <a:prstGeom prst="can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281AB9E9-9BEE-75B9-81B1-B4615EAAB772}"/>
                </a:ext>
              </a:extLst>
            </p:cNvPr>
            <p:cNvGrpSpPr/>
            <p:nvPr/>
          </p:nvGrpSpPr>
          <p:grpSpPr>
            <a:xfrm>
              <a:off x="7212774" y="2596532"/>
              <a:ext cx="1389200" cy="917127"/>
              <a:chOff x="7412243" y="1692821"/>
              <a:chExt cx="1389200" cy="917127"/>
            </a:xfrm>
          </p:grpSpPr>
          <p:cxnSp>
            <p:nvCxnSpPr>
              <p:cNvPr id="34" name="Elbow Connector 33">
                <a:extLst>
                  <a:ext uri="{FF2B5EF4-FFF2-40B4-BE49-F238E27FC236}">
                    <a16:creationId xmlns:a16="http://schemas.microsoft.com/office/drawing/2014/main" id="{16A5D6B7-DB54-234E-736A-7469212495C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12243" y="1692821"/>
                <a:ext cx="914400" cy="373837"/>
              </a:xfrm>
              <a:prstGeom prst="bentConnector3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Elbow Connector 34">
                <a:extLst>
                  <a:ext uri="{FF2B5EF4-FFF2-40B4-BE49-F238E27FC236}">
                    <a16:creationId xmlns:a16="http://schemas.microsoft.com/office/drawing/2014/main" id="{2F09D481-E87A-9F6E-E359-AB06F48C82F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26626" y="2332290"/>
                <a:ext cx="955374" cy="277658"/>
              </a:xfrm>
              <a:prstGeom prst="bentConnector3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Arrow Connector 35">
                <a:extLst>
                  <a:ext uri="{FF2B5EF4-FFF2-40B4-BE49-F238E27FC236}">
                    <a16:creationId xmlns:a16="http://schemas.microsoft.com/office/drawing/2014/main" id="{1B391807-FC03-4FEC-07B1-A7F1AE9F939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194372" y="1692821"/>
                <a:ext cx="0" cy="917127"/>
              </a:xfrm>
              <a:prstGeom prst="straightConnector1">
                <a:avLst/>
              </a:prstGeom>
              <a:ln>
                <a:prstDash val="dash"/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A7F566C0-ED27-36C2-2B19-F3146F6094FD}"/>
                  </a:ext>
                </a:extLst>
              </p:cNvPr>
              <p:cNvSpPr txBox="1"/>
              <p:nvPr/>
            </p:nvSpPr>
            <p:spPr>
              <a:xfrm>
                <a:off x="8174242" y="1887142"/>
                <a:ext cx="62720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X 24 fibers</a:t>
                </a:r>
              </a:p>
            </p:txBody>
          </p:sp>
        </p:grp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DEE3BCD8-354E-7652-F072-243CB627FF9E}"/>
                </a:ext>
              </a:extLst>
            </p:cNvPr>
            <p:cNvCxnSpPr>
              <a:stCxn id="7" idx="4"/>
              <a:endCxn id="29" idx="2"/>
            </p:cNvCxnSpPr>
            <p:nvPr/>
          </p:nvCxnSpPr>
          <p:spPr>
            <a:xfrm>
              <a:off x="6919816" y="1879739"/>
              <a:ext cx="0" cy="1082793"/>
            </a:xfrm>
            <a:prstGeom prst="straightConnector1">
              <a:avLst/>
            </a:prstGeom>
            <a:ln>
              <a:prstDash val="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5B83B2EC-2DCC-EAFD-354F-A936D9911D94}"/>
                </a:ext>
              </a:extLst>
            </p:cNvPr>
            <p:cNvSpPr txBox="1"/>
            <p:nvPr/>
          </p:nvSpPr>
          <p:spPr>
            <a:xfrm>
              <a:off x="6919816" y="2215420"/>
              <a:ext cx="3962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X5</a:t>
              </a:r>
              <a:r>
                <a:rPr lang="en-US" dirty="0"/>
                <a:t> </a:t>
              </a:r>
            </a:p>
          </p:txBody>
        </p:sp>
      </p:grpSp>
      <p:sp>
        <p:nvSpPr>
          <p:cNvPr id="43" name="Can 42">
            <a:extLst>
              <a:ext uri="{FF2B5EF4-FFF2-40B4-BE49-F238E27FC236}">
                <a16:creationId xmlns:a16="http://schemas.microsoft.com/office/drawing/2014/main" id="{8CABD8C0-AC27-17BA-0794-2FF1117B2243}"/>
              </a:ext>
            </a:extLst>
          </p:cNvPr>
          <p:cNvSpPr/>
          <p:nvPr/>
        </p:nvSpPr>
        <p:spPr>
          <a:xfrm rot="5400000">
            <a:off x="7019752" y="4026981"/>
            <a:ext cx="274580" cy="627202"/>
          </a:xfrm>
          <a:prstGeom prst="ca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1CD41082-E5D0-53AF-A7D9-3F4CF5520EE6}"/>
              </a:ext>
            </a:extLst>
          </p:cNvPr>
          <p:cNvGrpSpPr/>
          <p:nvPr/>
        </p:nvGrpSpPr>
        <p:grpSpPr>
          <a:xfrm>
            <a:off x="7450000" y="3832390"/>
            <a:ext cx="1389200" cy="917127"/>
            <a:chOff x="7412243" y="1692821"/>
            <a:chExt cx="1389200" cy="917127"/>
          </a:xfrm>
        </p:grpSpPr>
        <p:cxnSp>
          <p:nvCxnSpPr>
            <p:cNvPr id="60" name="Elbow Connector 59">
              <a:extLst>
                <a:ext uri="{FF2B5EF4-FFF2-40B4-BE49-F238E27FC236}">
                  <a16:creationId xmlns:a16="http://schemas.microsoft.com/office/drawing/2014/main" id="{AAC77909-07B7-9A3C-4574-945AF4471B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12243" y="1692821"/>
              <a:ext cx="914400" cy="373837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Elbow Connector 60">
              <a:extLst>
                <a:ext uri="{FF2B5EF4-FFF2-40B4-BE49-F238E27FC236}">
                  <a16:creationId xmlns:a16="http://schemas.microsoft.com/office/drawing/2014/main" id="{CDAE6B84-9D7A-FF80-0A62-BF5DCAE27F22}"/>
                </a:ext>
              </a:extLst>
            </p:cNvPr>
            <p:cNvCxnSpPr>
              <a:cxnSpLocks/>
            </p:cNvCxnSpPr>
            <p:nvPr/>
          </p:nvCxnSpPr>
          <p:spPr>
            <a:xfrm>
              <a:off x="7426626" y="2332290"/>
              <a:ext cx="955374" cy="277658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147514BC-6E02-DE47-EFE5-E081B65C5D4C}"/>
                </a:ext>
              </a:extLst>
            </p:cNvPr>
            <p:cNvCxnSpPr>
              <a:cxnSpLocks/>
            </p:cNvCxnSpPr>
            <p:nvPr/>
          </p:nvCxnSpPr>
          <p:spPr>
            <a:xfrm>
              <a:off x="8194372" y="1692821"/>
              <a:ext cx="0" cy="917127"/>
            </a:xfrm>
            <a:prstGeom prst="straightConnector1">
              <a:avLst/>
            </a:prstGeom>
            <a:ln>
              <a:prstDash val="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7FDD9F04-6EA3-5853-7032-728CE7788021}"/>
                </a:ext>
              </a:extLst>
            </p:cNvPr>
            <p:cNvSpPr txBox="1"/>
            <p:nvPr/>
          </p:nvSpPr>
          <p:spPr>
            <a:xfrm>
              <a:off x="8174242" y="1887142"/>
              <a:ext cx="62720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X 120 fibers</a:t>
              </a:r>
            </a:p>
          </p:txBody>
        </p:sp>
      </p:grpSp>
      <p:sp>
        <p:nvSpPr>
          <p:cNvPr id="45" name="Rectangle 44">
            <a:extLst>
              <a:ext uri="{FF2B5EF4-FFF2-40B4-BE49-F238E27FC236}">
                <a16:creationId xmlns:a16="http://schemas.microsoft.com/office/drawing/2014/main" id="{CAC67BE1-53F6-5070-8AA6-364E06BE97F0}"/>
              </a:ext>
            </a:extLst>
          </p:cNvPr>
          <p:cNvSpPr/>
          <p:nvPr/>
        </p:nvSpPr>
        <p:spPr>
          <a:xfrm>
            <a:off x="6719076" y="3818133"/>
            <a:ext cx="228600" cy="111982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0739E1DA-0E58-B946-79F6-4FF43CF251FE}"/>
              </a:ext>
            </a:extLst>
          </p:cNvPr>
          <p:cNvCxnSpPr>
            <a:cxnSpLocks/>
          </p:cNvCxnSpPr>
          <p:nvPr/>
        </p:nvCxnSpPr>
        <p:spPr>
          <a:xfrm>
            <a:off x="6070681" y="4268773"/>
            <a:ext cx="533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A348230F-3531-BFF2-2456-4B4FA2145563}"/>
              </a:ext>
            </a:extLst>
          </p:cNvPr>
          <p:cNvCxnSpPr>
            <a:cxnSpLocks/>
          </p:cNvCxnSpPr>
          <p:nvPr/>
        </p:nvCxnSpPr>
        <p:spPr>
          <a:xfrm>
            <a:off x="6070681" y="4447166"/>
            <a:ext cx="533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292093C6-EA70-F4D3-4380-CC1FB2B8E62B}"/>
              </a:ext>
            </a:extLst>
          </p:cNvPr>
          <p:cNvSpPr txBox="1"/>
          <p:nvPr/>
        </p:nvSpPr>
        <p:spPr>
          <a:xfrm>
            <a:off x="5790276" y="4033435"/>
            <a:ext cx="6716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 LV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D19BF49-E641-433A-CAE3-461557DB49E6}"/>
              </a:ext>
            </a:extLst>
          </p:cNvPr>
          <p:cNvSpPr txBox="1"/>
          <p:nvPr/>
        </p:nvSpPr>
        <p:spPr>
          <a:xfrm>
            <a:off x="5786011" y="4420908"/>
            <a:ext cx="7960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Trigger x5</a:t>
            </a:r>
          </a:p>
        </p:txBody>
      </p:sp>
      <p:sp>
        <p:nvSpPr>
          <p:cNvPr id="50" name="Can 49">
            <a:extLst>
              <a:ext uri="{FF2B5EF4-FFF2-40B4-BE49-F238E27FC236}">
                <a16:creationId xmlns:a16="http://schemas.microsoft.com/office/drawing/2014/main" id="{A19DE753-5B27-D426-7786-00861CB52EB6}"/>
              </a:ext>
            </a:extLst>
          </p:cNvPr>
          <p:cNvSpPr/>
          <p:nvPr/>
        </p:nvSpPr>
        <p:spPr>
          <a:xfrm rot="5400000" flipH="1">
            <a:off x="6873120" y="4279546"/>
            <a:ext cx="87092" cy="109908"/>
          </a:xfrm>
          <a:prstGeom prst="ca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74A1165F-8490-ADA6-FA73-238919658E29}"/>
              </a:ext>
            </a:extLst>
          </p:cNvPr>
          <p:cNvSpPr txBox="1"/>
          <p:nvPr/>
        </p:nvSpPr>
        <p:spPr>
          <a:xfrm>
            <a:off x="5547344" y="2939018"/>
            <a:ext cx="10005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Pin Diode x 5</a:t>
            </a: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0D89E5F1-1F02-B13C-C15F-A7E8498EA7C3}"/>
              </a:ext>
            </a:extLst>
          </p:cNvPr>
          <p:cNvCxnSpPr/>
          <p:nvPr/>
        </p:nvCxnSpPr>
        <p:spPr>
          <a:xfrm flipH="1">
            <a:off x="5933579" y="4749517"/>
            <a:ext cx="64360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A474D0ED-B7F4-E7C4-740F-3FFD38966334}"/>
              </a:ext>
            </a:extLst>
          </p:cNvPr>
          <p:cNvCxnSpPr/>
          <p:nvPr/>
        </p:nvCxnSpPr>
        <p:spPr>
          <a:xfrm flipH="1">
            <a:off x="6068966" y="2943253"/>
            <a:ext cx="64360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C150F7CD-0E0D-745A-FA54-CAA5409D7EE1}"/>
              </a:ext>
            </a:extLst>
          </p:cNvPr>
          <p:cNvSpPr txBox="1"/>
          <p:nvPr/>
        </p:nvSpPr>
        <p:spPr>
          <a:xfrm>
            <a:off x="5863288" y="4756583"/>
            <a:ext cx="7841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Pin Diode</a:t>
            </a:r>
          </a:p>
        </p:txBody>
      </p:sp>
    </p:spTree>
    <p:extLst>
      <p:ext uri="{BB962C8B-B14F-4D97-AF65-F5344CB8AC3E}">
        <p14:creationId xmlns:p14="http://schemas.microsoft.com/office/powerpoint/2010/main" val="2353127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6C0099C-45D7-A243-D4B5-90B9F3E5CB22}"/>
              </a:ext>
            </a:extLst>
          </p:cNvPr>
          <p:cNvSpPr/>
          <p:nvPr/>
        </p:nvSpPr>
        <p:spPr>
          <a:xfrm>
            <a:off x="3048000" y="3467100"/>
            <a:ext cx="3352800" cy="17671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ounded Rectangle 72">
            <a:extLst>
              <a:ext uri="{FF2B5EF4-FFF2-40B4-BE49-F238E27FC236}">
                <a16:creationId xmlns:a16="http://schemas.microsoft.com/office/drawing/2014/main" id="{C4F847A5-CCA2-3276-5311-291E45AB03A3}"/>
              </a:ext>
            </a:extLst>
          </p:cNvPr>
          <p:cNvSpPr/>
          <p:nvPr/>
        </p:nvSpPr>
        <p:spPr>
          <a:xfrm>
            <a:off x="6248400" y="4555273"/>
            <a:ext cx="304800" cy="678939"/>
          </a:xfrm>
          <a:prstGeom prst="roundRect">
            <a:avLst/>
          </a:prstGeom>
          <a:solidFill>
            <a:srgbClr val="FFFF00">
              <a:alpha val="47926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915BA5-0B42-8D36-B2BD-49D248890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Electronics Box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B3BC6D-7AF2-B171-FB98-E9972B9AD5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2 Boxes per Sector</a:t>
            </a:r>
          </a:p>
          <a:p>
            <a:pPr lvl="1"/>
            <a:r>
              <a:rPr lang="en-US" sz="1800" dirty="0"/>
              <a:t>1 FEB Board</a:t>
            </a:r>
          </a:p>
          <a:p>
            <a:pPr lvl="1"/>
            <a:r>
              <a:rPr lang="en-US" sz="1800" dirty="0"/>
              <a:t>1 LED Board</a:t>
            </a:r>
          </a:p>
          <a:p>
            <a:pPr lvl="1"/>
            <a:r>
              <a:rPr lang="en-US" sz="1800" dirty="0"/>
              <a:t>Interface board(s) for LV, Bias and Data/SC connections </a:t>
            </a:r>
          </a:p>
          <a:p>
            <a:pPr lvl="1"/>
            <a:r>
              <a:rPr lang="en-US" sz="1800" dirty="0"/>
              <a:t>Opening(s) for </a:t>
            </a:r>
            <a:r>
              <a:rPr lang="en-US" sz="1800" dirty="0" err="1"/>
              <a:t>SiPM</a:t>
            </a:r>
            <a:r>
              <a:rPr lang="en-US" sz="1800" dirty="0"/>
              <a:t> cables and  LED fibers to the tiles</a:t>
            </a:r>
          </a:p>
          <a:p>
            <a:pPr lvl="1"/>
            <a:r>
              <a:rPr lang="en-US" sz="1800" dirty="0"/>
              <a:t>What might a box look like 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9179FA-85A1-565D-D316-BED7DCD6C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EF75DD-C01D-084D-AFD0-545AA36D7943}" type="datetime1">
              <a:rPr lang="en-US" smtClean="0"/>
              <a:t>1/16/26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D0D5D2-43A8-57B2-1104-541FE801A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E.J. Mannel, BNL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67FA9C-509B-B18F-9297-7FA8BC29B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70201D-3A37-7144-A823-D05A40514B8C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BF8201-2FAC-40D5-3F14-EE8C5B64B36B}"/>
              </a:ext>
            </a:extLst>
          </p:cNvPr>
          <p:cNvSpPr/>
          <p:nvPr/>
        </p:nvSpPr>
        <p:spPr>
          <a:xfrm>
            <a:off x="4641209" y="4071680"/>
            <a:ext cx="1371600" cy="46222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FEB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71DE03F-B261-D8FD-A5A1-33BCA500D834}"/>
              </a:ext>
            </a:extLst>
          </p:cNvPr>
          <p:cNvSpPr/>
          <p:nvPr/>
        </p:nvSpPr>
        <p:spPr>
          <a:xfrm>
            <a:off x="3258672" y="4071680"/>
            <a:ext cx="990600" cy="46222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LED Board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3A5A204-00C0-549B-A15E-F93E218E6F1D}"/>
              </a:ext>
            </a:extLst>
          </p:cNvPr>
          <p:cNvSpPr/>
          <p:nvPr/>
        </p:nvSpPr>
        <p:spPr>
          <a:xfrm>
            <a:off x="4641209" y="3560365"/>
            <a:ext cx="1371600" cy="3194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>
                <a:solidFill>
                  <a:schemeClr val="tx1"/>
                </a:solidFill>
              </a:rPr>
              <a:t>SiPM</a:t>
            </a:r>
            <a:r>
              <a:rPr lang="en-US" sz="1100" dirty="0">
                <a:solidFill>
                  <a:schemeClr val="tx1"/>
                </a:solidFill>
              </a:rPr>
              <a:t> cable opening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3867CFA-EC21-C952-A367-6E0C5D7A3119}"/>
              </a:ext>
            </a:extLst>
          </p:cNvPr>
          <p:cNvSpPr/>
          <p:nvPr/>
        </p:nvSpPr>
        <p:spPr>
          <a:xfrm>
            <a:off x="3258672" y="3560366"/>
            <a:ext cx="990600" cy="3194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Fiber opening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1D4BEFB-3349-6859-E760-8FB620C2431F}"/>
              </a:ext>
            </a:extLst>
          </p:cNvPr>
          <p:cNvCxnSpPr>
            <a:cxnSpLocks/>
          </p:cNvCxnSpPr>
          <p:nvPr/>
        </p:nvCxnSpPr>
        <p:spPr>
          <a:xfrm flipV="1">
            <a:off x="3684036" y="3779899"/>
            <a:ext cx="0" cy="348838"/>
          </a:xfrm>
          <a:prstGeom prst="line">
            <a:avLst/>
          </a:prstGeom>
          <a:ln w="76200">
            <a:solidFill>
              <a:srgbClr val="FF0000"/>
            </a:solidFill>
            <a:headEnd type="none" w="med" len="lg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D308038-1B0A-6E67-750B-55C75AB93429}"/>
              </a:ext>
            </a:extLst>
          </p:cNvPr>
          <p:cNvCxnSpPr>
            <a:cxnSpLocks/>
          </p:cNvCxnSpPr>
          <p:nvPr/>
        </p:nvCxnSpPr>
        <p:spPr>
          <a:xfrm flipV="1">
            <a:off x="5257799" y="3815758"/>
            <a:ext cx="0" cy="348838"/>
          </a:xfrm>
          <a:prstGeom prst="line">
            <a:avLst/>
          </a:prstGeom>
          <a:ln w="76200">
            <a:solidFill>
              <a:srgbClr val="00B0F0"/>
            </a:solidFill>
            <a:head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B80E35FA-364A-D08D-5402-1648E4583B3B}"/>
              </a:ext>
            </a:extLst>
          </p:cNvPr>
          <p:cNvSpPr txBox="1"/>
          <p:nvPr/>
        </p:nvSpPr>
        <p:spPr>
          <a:xfrm>
            <a:off x="1812270" y="3848100"/>
            <a:ext cx="89639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Optical Fibers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12A645A-8FA1-F980-1344-C282EB5056AA}"/>
              </a:ext>
            </a:extLst>
          </p:cNvPr>
          <p:cNvSpPr txBox="1"/>
          <p:nvPr/>
        </p:nvSpPr>
        <p:spPr>
          <a:xfrm>
            <a:off x="6615491" y="3830479"/>
            <a:ext cx="81624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SiPM</a:t>
            </a:r>
            <a:r>
              <a:rPr lang="en-US" sz="1000" dirty="0"/>
              <a:t> Cables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D025BB6-11AF-5D22-D865-ECD99475FF65}"/>
              </a:ext>
            </a:extLst>
          </p:cNvPr>
          <p:cNvCxnSpPr>
            <a:cxnSpLocks/>
            <a:stCxn id="21" idx="3"/>
          </p:cNvCxnSpPr>
          <p:nvPr/>
        </p:nvCxnSpPr>
        <p:spPr>
          <a:xfrm flipV="1">
            <a:off x="2708669" y="3963525"/>
            <a:ext cx="1004371" cy="76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A1B06A26-0BB4-71F7-67A5-B9D2FFA7F125}"/>
              </a:ext>
            </a:extLst>
          </p:cNvPr>
          <p:cNvCxnSpPr>
            <a:cxnSpLocks/>
            <a:stCxn id="23" idx="1"/>
          </p:cNvCxnSpPr>
          <p:nvPr/>
        </p:nvCxnSpPr>
        <p:spPr>
          <a:xfrm flipH="1">
            <a:off x="5299469" y="3956952"/>
            <a:ext cx="1316022" cy="75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>
            <a:extLst>
              <a:ext uri="{FF2B5EF4-FFF2-40B4-BE49-F238E27FC236}">
                <a16:creationId xmlns:a16="http://schemas.microsoft.com/office/drawing/2014/main" id="{BEFB987A-93CF-B296-CE1D-144C60FDC060}"/>
              </a:ext>
            </a:extLst>
          </p:cNvPr>
          <p:cNvCxnSpPr>
            <a:cxnSpLocks/>
          </p:cNvCxnSpPr>
          <p:nvPr/>
        </p:nvCxnSpPr>
        <p:spPr>
          <a:xfrm rot="10800000">
            <a:off x="3713040" y="4533900"/>
            <a:ext cx="2667588" cy="573648"/>
          </a:xfrm>
          <a:prstGeom prst="bentConnector3">
            <a:avLst>
              <a:gd name="adj1" fmla="val 99737"/>
            </a:avLst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>
            <a:extLst>
              <a:ext uri="{FF2B5EF4-FFF2-40B4-BE49-F238E27FC236}">
                <a16:creationId xmlns:a16="http://schemas.microsoft.com/office/drawing/2014/main" id="{BAB5C5BC-6193-0160-50EB-ABF6D26A05E7}"/>
              </a:ext>
            </a:extLst>
          </p:cNvPr>
          <p:cNvCxnSpPr>
            <a:cxnSpLocks/>
          </p:cNvCxnSpPr>
          <p:nvPr/>
        </p:nvCxnSpPr>
        <p:spPr>
          <a:xfrm rot="10800000">
            <a:off x="4914312" y="4533901"/>
            <a:ext cx="1466317" cy="472685"/>
          </a:xfrm>
          <a:prstGeom prst="bentConnector3">
            <a:avLst>
              <a:gd name="adj1" fmla="val 100133"/>
            </a:avLst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>
            <a:extLst>
              <a:ext uri="{FF2B5EF4-FFF2-40B4-BE49-F238E27FC236}">
                <a16:creationId xmlns:a16="http://schemas.microsoft.com/office/drawing/2014/main" id="{8A4C7006-6039-C965-BD08-0711DADFB40B}"/>
              </a:ext>
            </a:extLst>
          </p:cNvPr>
          <p:cNvCxnSpPr>
            <a:cxnSpLocks/>
          </p:cNvCxnSpPr>
          <p:nvPr/>
        </p:nvCxnSpPr>
        <p:spPr>
          <a:xfrm rot="10800000">
            <a:off x="5046834" y="4550489"/>
            <a:ext cx="1333795" cy="361557"/>
          </a:xfrm>
          <a:prstGeom prst="bentConnector3">
            <a:avLst>
              <a:gd name="adj1" fmla="val 99737"/>
            </a:avLst>
          </a:prstGeom>
          <a:ln w="158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96FB638C-E0D4-BFFA-CD69-762694BAFCFD}"/>
              </a:ext>
            </a:extLst>
          </p:cNvPr>
          <p:cNvSpPr txBox="1"/>
          <p:nvPr/>
        </p:nvSpPr>
        <p:spPr>
          <a:xfrm>
            <a:off x="6826031" y="4870095"/>
            <a:ext cx="9935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LV and Bias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2117CF61-173A-4DE8-0C08-1F1DB8399101}"/>
              </a:ext>
            </a:extLst>
          </p:cNvPr>
          <p:cNvCxnSpPr/>
          <p:nvPr/>
        </p:nvCxnSpPr>
        <p:spPr>
          <a:xfrm>
            <a:off x="6380628" y="4912047"/>
            <a:ext cx="445402" cy="0"/>
          </a:xfrm>
          <a:prstGeom prst="straightConnector1">
            <a:avLst/>
          </a:prstGeom>
          <a:ln w="19050">
            <a:solidFill>
              <a:srgbClr val="FFC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669BB2DC-337B-08EF-1479-924DD2DD3F5D}"/>
              </a:ext>
            </a:extLst>
          </p:cNvPr>
          <p:cNvCxnSpPr/>
          <p:nvPr/>
        </p:nvCxnSpPr>
        <p:spPr>
          <a:xfrm>
            <a:off x="6392790" y="5006587"/>
            <a:ext cx="445402" cy="0"/>
          </a:xfrm>
          <a:prstGeom prst="straightConnector1">
            <a:avLst/>
          </a:prstGeom>
          <a:ln w="1905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AE095303-5B1C-1899-8D89-3F315A0D114C}"/>
              </a:ext>
            </a:extLst>
          </p:cNvPr>
          <p:cNvCxnSpPr/>
          <p:nvPr/>
        </p:nvCxnSpPr>
        <p:spPr>
          <a:xfrm>
            <a:off x="6400800" y="5122454"/>
            <a:ext cx="445402" cy="0"/>
          </a:xfrm>
          <a:prstGeom prst="straightConnector1">
            <a:avLst/>
          </a:prstGeom>
          <a:ln w="1905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Elbow Connector 60">
            <a:extLst>
              <a:ext uri="{FF2B5EF4-FFF2-40B4-BE49-F238E27FC236}">
                <a16:creationId xmlns:a16="http://schemas.microsoft.com/office/drawing/2014/main" id="{A00F046F-388D-41F6-7712-41EDAC8DC318}"/>
              </a:ext>
            </a:extLst>
          </p:cNvPr>
          <p:cNvCxnSpPr>
            <a:cxnSpLocks/>
          </p:cNvCxnSpPr>
          <p:nvPr/>
        </p:nvCxnSpPr>
        <p:spPr>
          <a:xfrm rot="10800000">
            <a:off x="5257800" y="4545820"/>
            <a:ext cx="1122830" cy="274907"/>
          </a:xfrm>
          <a:prstGeom prst="bentConnector3">
            <a:avLst>
              <a:gd name="adj1" fmla="val 100299"/>
            </a:avLst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lbow Connector 64">
            <a:extLst>
              <a:ext uri="{FF2B5EF4-FFF2-40B4-BE49-F238E27FC236}">
                <a16:creationId xmlns:a16="http://schemas.microsoft.com/office/drawing/2014/main" id="{98EF89FD-6458-AD08-4589-F1115A631272}"/>
              </a:ext>
            </a:extLst>
          </p:cNvPr>
          <p:cNvCxnSpPr>
            <a:cxnSpLocks/>
          </p:cNvCxnSpPr>
          <p:nvPr/>
        </p:nvCxnSpPr>
        <p:spPr>
          <a:xfrm rot="10800000">
            <a:off x="5555285" y="4555273"/>
            <a:ext cx="837505" cy="139892"/>
          </a:xfrm>
          <a:prstGeom prst="bentConnector3">
            <a:avLst>
              <a:gd name="adj1" fmla="val 101380"/>
            </a:avLst>
          </a:prstGeom>
          <a:ln w="19050">
            <a:solidFill>
              <a:srgbClr val="92D05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1981D1F2-7A72-F591-643B-0C2228DCFBB4}"/>
              </a:ext>
            </a:extLst>
          </p:cNvPr>
          <p:cNvSpPr txBox="1"/>
          <p:nvPr/>
        </p:nvSpPr>
        <p:spPr>
          <a:xfrm>
            <a:off x="6805858" y="4517210"/>
            <a:ext cx="101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Data Fibers</a:t>
            </a:r>
            <a:br>
              <a:rPr lang="en-US" sz="1200" dirty="0"/>
            </a:br>
            <a:r>
              <a:rPr lang="en-US" sz="1200" dirty="0"/>
              <a:t>Slow Control </a:t>
            </a:r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AEB32403-585C-2650-ADDA-04604ECDFBCD}"/>
              </a:ext>
            </a:extLst>
          </p:cNvPr>
          <p:cNvCxnSpPr/>
          <p:nvPr/>
        </p:nvCxnSpPr>
        <p:spPr>
          <a:xfrm>
            <a:off x="6392790" y="4695166"/>
            <a:ext cx="453412" cy="0"/>
          </a:xfrm>
          <a:prstGeom prst="straightConnector1">
            <a:avLst/>
          </a:prstGeom>
          <a:ln w="190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A2656070-CEF0-4A4B-2E3A-2F7A30DE48F6}"/>
              </a:ext>
            </a:extLst>
          </p:cNvPr>
          <p:cNvCxnSpPr/>
          <p:nvPr/>
        </p:nvCxnSpPr>
        <p:spPr>
          <a:xfrm>
            <a:off x="6380628" y="4820728"/>
            <a:ext cx="465574" cy="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487CD35E-975E-F088-4DDD-2E8C741B7D63}"/>
              </a:ext>
            </a:extLst>
          </p:cNvPr>
          <p:cNvSpPr txBox="1"/>
          <p:nvPr/>
        </p:nvSpPr>
        <p:spPr>
          <a:xfrm>
            <a:off x="6553200" y="5290846"/>
            <a:ext cx="14166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Interconnect  board</a:t>
            </a:r>
          </a:p>
        </p:txBody>
      </p:sp>
      <p:cxnSp>
        <p:nvCxnSpPr>
          <p:cNvPr id="76" name="Elbow Connector 75">
            <a:extLst>
              <a:ext uri="{FF2B5EF4-FFF2-40B4-BE49-F238E27FC236}">
                <a16:creationId xmlns:a16="http://schemas.microsoft.com/office/drawing/2014/main" id="{4C8CE08F-98AD-E48C-8960-909EBAEF2205}"/>
              </a:ext>
            </a:extLst>
          </p:cNvPr>
          <p:cNvCxnSpPr>
            <a:stCxn id="74" idx="1"/>
            <a:endCxn id="73" idx="2"/>
          </p:cNvCxnSpPr>
          <p:nvPr/>
        </p:nvCxnSpPr>
        <p:spPr>
          <a:xfrm rot="10800000">
            <a:off x="6400800" y="5234212"/>
            <a:ext cx="152400" cy="19513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0263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E8D8A-5ACB-AAC3-F5DE-DC661E48A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Items that are </a:t>
            </a:r>
            <a:r>
              <a:rPr lang="en-US" dirty="0" err="1"/>
              <a:t>BHCal</a:t>
            </a:r>
            <a:r>
              <a:rPr lang="en-US" dirty="0"/>
              <a:t> Responsibility (I)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52FCC-23CE-8013-2393-8ADD5EC02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err="1"/>
              <a:t>SiPM</a:t>
            </a:r>
            <a:r>
              <a:rPr lang="en-US" sz="2000" dirty="0"/>
              <a:t> (provided by another group?)</a:t>
            </a:r>
          </a:p>
          <a:p>
            <a:r>
              <a:rPr lang="en-US" sz="2000" dirty="0" err="1"/>
              <a:t>SiPM</a:t>
            </a:r>
            <a:r>
              <a:rPr lang="en-US" sz="2000" dirty="0"/>
              <a:t> PCB (8K)</a:t>
            </a:r>
          </a:p>
          <a:p>
            <a:r>
              <a:rPr lang="en-US" sz="2000" dirty="0" err="1"/>
              <a:t>SiPM</a:t>
            </a:r>
            <a:r>
              <a:rPr lang="en-US" sz="2000" dirty="0"/>
              <a:t> board assemble (8K)</a:t>
            </a:r>
          </a:p>
          <a:p>
            <a:r>
              <a:rPr lang="en-US" sz="2000" dirty="0" err="1"/>
              <a:t>SiPM</a:t>
            </a:r>
            <a:r>
              <a:rPr lang="en-US" sz="2000" dirty="0"/>
              <a:t> Signal cable (8K)</a:t>
            </a:r>
          </a:p>
          <a:p>
            <a:r>
              <a:rPr lang="en-US" sz="2000" dirty="0" err="1"/>
              <a:t>SiPM</a:t>
            </a:r>
            <a:r>
              <a:rPr lang="en-US" sz="2000" dirty="0"/>
              <a:t> mounting block (1K, assume ~10% loss in R&amp;R)</a:t>
            </a:r>
          </a:p>
          <a:p>
            <a:r>
              <a:rPr lang="en-US" sz="2000" dirty="0"/>
              <a:t>LED Driver boards, 2 per sector, 64 required</a:t>
            </a:r>
          </a:p>
          <a:p>
            <a:pPr lvl="1"/>
            <a:r>
              <a:rPr lang="en-US" sz="1600" dirty="0"/>
              <a:t>New design, layout and fabrication</a:t>
            </a:r>
          </a:p>
          <a:p>
            <a:pPr lvl="1"/>
            <a:r>
              <a:rPr lang="en-US" sz="1600" dirty="0"/>
              <a:t>New cans, or recover from </a:t>
            </a:r>
            <a:r>
              <a:rPr lang="en-US" sz="1600" dirty="0" err="1"/>
              <a:t>sPHENIX</a:t>
            </a:r>
            <a:r>
              <a:rPr lang="en-US" sz="1600" dirty="0"/>
              <a:t> boards? 320 required</a:t>
            </a:r>
          </a:p>
          <a:p>
            <a:r>
              <a:rPr lang="en-US" sz="1800" dirty="0"/>
              <a:t>LED Fiber Assemblies: </a:t>
            </a:r>
          </a:p>
          <a:p>
            <a:pPr lvl="1"/>
            <a:r>
              <a:rPr lang="en-US" sz="1600" dirty="0"/>
              <a:t>Assume that the </a:t>
            </a:r>
            <a:r>
              <a:rPr lang="en-US" sz="1600" dirty="0" err="1"/>
              <a:t>sPHENIX</a:t>
            </a:r>
            <a:r>
              <a:rPr lang="en-US" sz="1600" dirty="0"/>
              <a:t> bundles are used, 320 required</a:t>
            </a:r>
          </a:p>
          <a:p>
            <a:pPr lvl="1"/>
            <a:r>
              <a:rPr lang="en-US" sz="1600" dirty="0"/>
              <a:t>10% spares?</a:t>
            </a:r>
            <a:endParaRPr lang="en-US" sz="20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807B70-BCF5-E295-26C0-58FEA472B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EF75DD-C01D-084D-AFD0-545AA36D7943}" type="datetime1">
              <a:rPr lang="en-US" smtClean="0"/>
              <a:t>1/16/26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F56E3F-1DBA-7D12-B02A-5182BD201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E.J. Mannel, BNL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657B29-2816-8713-05E8-50EE7078F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70201D-3A37-7144-A823-D05A40514B8C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928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7CD26C-A550-B830-8DDE-644F45899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E0BAC-0AB7-D93B-CC80-9B33B194C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Items that are </a:t>
            </a:r>
            <a:r>
              <a:rPr lang="en-US" dirty="0" err="1"/>
              <a:t>BHCal</a:t>
            </a:r>
            <a:r>
              <a:rPr lang="en-US" dirty="0"/>
              <a:t> Responsibility (II)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9D4B83-FBB8-477E-D413-3999FEEBA5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Sector Covers</a:t>
            </a:r>
          </a:p>
          <a:p>
            <a:pPr lvl="1"/>
            <a:r>
              <a:rPr lang="en-US" sz="1600" dirty="0"/>
              <a:t>Reuse what we can from </a:t>
            </a:r>
            <a:r>
              <a:rPr lang="en-US" sz="1600" dirty="0" err="1"/>
              <a:t>sPHENIX</a:t>
            </a:r>
            <a:r>
              <a:rPr lang="en-US" sz="1600" dirty="0"/>
              <a:t> (192 required)</a:t>
            </a:r>
            <a:endParaRPr lang="en-US" sz="1400" dirty="0"/>
          </a:p>
          <a:p>
            <a:pPr lvl="1"/>
            <a:r>
              <a:rPr lang="en-US" sz="1600" dirty="0"/>
              <a:t>Need replacements for damaged covers  (10%), 20</a:t>
            </a:r>
          </a:p>
          <a:p>
            <a:r>
              <a:rPr lang="en-US" sz="2000" dirty="0"/>
              <a:t>Hardware, TBD</a:t>
            </a:r>
          </a:p>
          <a:p>
            <a:pPr lvl="1"/>
            <a:r>
              <a:rPr lang="en-US" sz="1600" dirty="0"/>
              <a:t>Screws, bolts &amp; nuts, Tape…</a:t>
            </a:r>
          </a:p>
          <a:p>
            <a:r>
              <a:rPr lang="en-US" sz="2000" dirty="0"/>
              <a:t>Temperature monitoring: system design, fabrication, installation, cables </a:t>
            </a:r>
          </a:p>
          <a:p>
            <a:r>
              <a:rPr lang="en-US" sz="2000" dirty="0"/>
              <a:t>Test/Validation Stand</a:t>
            </a:r>
          </a:p>
          <a:p>
            <a:pPr lvl="1"/>
            <a:r>
              <a:rPr lang="en-US" sz="1600" dirty="0"/>
              <a:t>Rack</a:t>
            </a:r>
          </a:p>
          <a:p>
            <a:pPr lvl="1"/>
            <a:r>
              <a:rPr lang="en-US" sz="1600" dirty="0"/>
              <a:t>Power supplies</a:t>
            </a:r>
          </a:p>
          <a:p>
            <a:pPr lvl="1"/>
            <a:r>
              <a:rPr lang="en-US" sz="1600" dirty="0"/>
              <a:t>Cables</a:t>
            </a:r>
          </a:p>
          <a:p>
            <a:pPr lvl="1"/>
            <a:r>
              <a:rPr lang="en-US" sz="1600" dirty="0"/>
              <a:t>Scopes</a:t>
            </a:r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E2A704-26D3-2F5F-5903-7AE9AC323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EF75DD-C01D-084D-AFD0-545AA36D7943}" type="datetime1">
              <a:rPr lang="en-US" smtClean="0"/>
              <a:t>1/16/26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910A0-98EF-14CB-39F6-B502303F2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E.J. Mannel, BNL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5B6F2-D839-A676-7FBE-6654BB50C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70201D-3A37-7144-A823-D05A40514B8C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320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61F02-CD39-C9F3-FD80-698C699E6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Not </a:t>
            </a:r>
            <a:r>
              <a:rPr lang="en-US" dirty="0" err="1"/>
              <a:t>BHCal</a:t>
            </a:r>
            <a:r>
              <a:rPr lang="en-US" dirty="0"/>
              <a:t> </a:t>
            </a:r>
            <a:r>
              <a:rPr lang="en-US" dirty="0" err="1"/>
              <a:t>Responsibilty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90504-415E-0CEE-0A72-27779C724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SiPMs</a:t>
            </a:r>
            <a:endParaRPr lang="en-US" dirty="0"/>
          </a:p>
          <a:p>
            <a:r>
              <a:rPr lang="en-US" dirty="0" err="1"/>
              <a:t>CaloROC</a:t>
            </a:r>
            <a:r>
              <a:rPr lang="en-US" dirty="0"/>
              <a:t> boards </a:t>
            </a:r>
          </a:p>
          <a:p>
            <a:r>
              <a:rPr lang="en-US" dirty="0"/>
              <a:t>Optical Fibers for </a:t>
            </a:r>
            <a:r>
              <a:rPr lang="en-US" dirty="0" err="1"/>
              <a:t>CaloROC</a:t>
            </a:r>
            <a:r>
              <a:rPr lang="en-US" dirty="0"/>
              <a:t> boards</a:t>
            </a:r>
          </a:p>
          <a:p>
            <a:r>
              <a:rPr lang="en-US" dirty="0"/>
              <a:t>Power Cables for </a:t>
            </a:r>
            <a:r>
              <a:rPr lang="en-US" dirty="0" err="1"/>
              <a:t>CaloROC</a:t>
            </a:r>
            <a:r>
              <a:rPr lang="en-US" dirty="0"/>
              <a:t> boards</a:t>
            </a:r>
          </a:p>
          <a:p>
            <a:r>
              <a:rPr lang="en-US" dirty="0"/>
              <a:t>Cable trays and strain relief for fiber optics and power cables</a:t>
            </a:r>
          </a:p>
          <a:p>
            <a:r>
              <a:rPr lang="en-US" dirty="0"/>
              <a:t>Mechanical mounting hardware for the sectors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21C904-31CD-C9AA-A3E8-438DAF5A4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EF75DD-C01D-084D-AFD0-545AA36D7943}" type="datetime1">
              <a:rPr lang="en-US" smtClean="0"/>
              <a:t>1/16/26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74854-4ED3-AFDE-2FF2-BC7378202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E.J. Mannel, BNL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D157B-C214-6ED0-8A8A-01B52A093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70201D-3A37-7144-A823-D05A40514B8C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15002"/>
      </p:ext>
    </p:extLst>
  </p:cSld>
  <p:clrMapOvr>
    <a:masterClrMapping/>
  </p:clrMapOvr>
</p:sld>
</file>

<file path=ppt/theme/theme1.xml><?xml version="1.0" encoding="utf-8"?>
<a:theme xmlns:a="http://schemas.openxmlformats.org/drawingml/2006/main" name="sPHENI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pic" id="{1601F905-EAC2-204D-B810-DC0FC29D7AC4}" vid="{653C7AA1-4F40-8048-B933-D993C70D160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sPHENIX</Template>
  <TotalTime>20706</TotalTime>
  <Words>1094</Words>
  <Application>Microsoft Macintosh PowerPoint</Application>
  <PresentationFormat>On-screen Show (16:10)</PresentationFormat>
  <Paragraphs>231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sPHENIX</vt:lpstr>
      <vt:lpstr>BHCal Electronics</vt:lpstr>
      <vt:lpstr>Numerology I</vt:lpstr>
      <vt:lpstr>Numerology II</vt:lpstr>
      <vt:lpstr>Block Diagram for Full Sector</vt:lpstr>
      <vt:lpstr>LED Driver Board</vt:lpstr>
      <vt:lpstr>Electronics Box</vt:lpstr>
      <vt:lpstr>Items that are BHCal Responsibility (I)</vt:lpstr>
      <vt:lpstr>Items that are BHCal Responsibility (II)</vt:lpstr>
      <vt:lpstr>What’s Not BHCal Responsibilty</vt:lpstr>
      <vt:lpstr>Costing- Very Preliminary</vt:lpstr>
      <vt:lpstr>ICD’s</vt:lpstr>
      <vt:lpstr>P6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Mannel, Eric</dc:creator>
  <cp:lastModifiedBy>Mannel, Eric</cp:lastModifiedBy>
  <cp:revision>9</cp:revision>
  <dcterms:created xsi:type="dcterms:W3CDTF">2025-12-09T14:06:01Z</dcterms:created>
  <dcterms:modified xsi:type="dcterms:W3CDTF">2026-01-16T13:50:00Z</dcterms:modified>
</cp:coreProperties>
</file>