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Lst>
  <p:notesMasterIdLst>
    <p:notesMasterId r:id="rId11"/>
  </p:notesMasterIdLst>
  <p:sldIdLst>
    <p:sldId id="260" r:id="rId2"/>
    <p:sldId id="273" r:id="rId3"/>
    <p:sldId id="274" r:id="rId4"/>
    <p:sldId id="269" r:id="rId5"/>
    <p:sldId id="272" r:id="rId6"/>
    <p:sldId id="259" r:id="rId7"/>
    <p:sldId id="270" r:id="rId8"/>
    <p:sldId id="271" r:id="rId9"/>
    <p:sldId id="263"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815" autoAdjust="0"/>
    <p:restoredTop sz="96966"/>
  </p:normalViewPr>
  <p:slideViewPr>
    <p:cSldViewPr snapToGrid="0" snapToObjects="1">
      <p:cViewPr varScale="1">
        <p:scale>
          <a:sx n="157" d="100"/>
          <a:sy n="157" d="100"/>
        </p:scale>
        <p:origin x="1848" y="168"/>
      </p:cViewPr>
      <p:guideLst/>
    </p:cSldViewPr>
  </p:slideViewPr>
  <p:notesTextViewPr>
    <p:cViewPr>
      <p:scale>
        <a:sx n="1" d="1"/>
        <a:sy n="1" d="1"/>
      </p:scale>
      <p:origin x="0" y="0"/>
    </p:cViewPr>
  </p:notesTextViewPr>
  <p:sorterViewPr>
    <p:cViewPr>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6"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enisov, Dmitri" userId="621587ac-0a7e-42e9-b852-f0302d01a3ad" providerId="ADAL" clId="{A67BD047-C659-46EF-850C-47812FA1B7DB}"/>
    <pc:docChg chg="undo custSel addSld delSld modSld sldOrd">
      <pc:chgData name="Denisov, Dmitri" userId="621587ac-0a7e-42e9-b852-f0302d01a3ad" providerId="ADAL" clId="{A67BD047-C659-46EF-850C-47812FA1B7DB}" dt="2026-01-15T19:38:37.153" v="346" actId="20577"/>
      <pc:docMkLst>
        <pc:docMk/>
      </pc:docMkLst>
      <pc:sldChg chg="modSp mod ord">
        <pc:chgData name="Denisov, Dmitri" userId="621587ac-0a7e-42e9-b852-f0302d01a3ad" providerId="ADAL" clId="{A67BD047-C659-46EF-850C-47812FA1B7DB}" dt="2026-01-15T19:37:50.725" v="270" actId="20577"/>
        <pc:sldMkLst>
          <pc:docMk/>
          <pc:sldMk cId="1689545284" sldId="259"/>
        </pc:sldMkLst>
        <pc:spChg chg="mod">
          <ac:chgData name="Denisov, Dmitri" userId="621587ac-0a7e-42e9-b852-f0302d01a3ad" providerId="ADAL" clId="{A67BD047-C659-46EF-850C-47812FA1B7DB}" dt="2026-01-15T19:37:45.664" v="264" actId="20577"/>
          <ac:spMkLst>
            <pc:docMk/>
            <pc:sldMk cId="1689545284" sldId="259"/>
            <ac:spMk id="2" creationId="{877C7D44-AB30-1348-91B6-81A4E6A65209}"/>
          </ac:spMkLst>
        </pc:spChg>
        <pc:spChg chg="mod">
          <ac:chgData name="Denisov, Dmitri" userId="621587ac-0a7e-42e9-b852-f0302d01a3ad" providerId="ADAL" clId="{A67BD047-C659-46EF-850C-47812FA1B7DB}" dt="2026-01-15T19:37:50.725" v="270" actId="20577"/>
          <ac:spMkLst>
            <pc:docMk/>
            <pc:sldMk cId="1689545284" sldId="259"/>
            <ac:spMk id="4" creationId="{6F93EEBE-0656-A200-41C9-F917ADE3EEEA}"/>
          </ac:spMkLst>
        </pc:spChg>
      </pc:sldChg>
      <pc:sldChg chg="modSp mod">
        <pc:chgData name="Denisov, Dmitri" userId="621587ac-0a7e-42e9-b852-f0302d01a3ad" providerId="ADAL" clId="{A67BD047-C659-46EF-850C-47812FA1B7DB}" dt="2026-01-15T17:53:16.595" v="1" actId="20577"/>
        <pc:sldMkLst>
          <pc:docMk/>
          <pc:sldMk cId="3658300326" sldId="267"/>
        </pc:sldMkLst>
        <pc:spChg chg="mod">
          <ac:chgData name="Denisov, Dmitri" userId="621587ac-0a7e-42e9-b852-f0302d01a3ad" providerId="ADAL" clId="{A67BD047-C659-46EF-850C-47812FA1B7DB}" dt="2026-01-15T17:53:16.595" v="1" actId="20577"/>
          <ac:spMkLst>
            <pc:docMk/>
            <pc:sldMk cId="3658300326" sldId="267"/>
            <ac:spMk id="3" creationId="{6FA51532-ED4B-4C01-A927-92B712F25865}"/>
          </ac:spMkLst>
        </pc:spChg>
      </pc:sldChg>
      <pc:sldChg chg="modSp mod">
        <pc:chgData name="Denisov, Dmitri" userId="621587ac-0a7e-42e9-b852-f0302d01a3ad" providerId="ADAL" clId="{A67BD047-C659-46EF-850C-47812FA1B7DB}" dt="2026-01-15T19:34:54.910" v="115" actId="20577"/>
        <pc:sldMkLst>
          <pc:docMk/>
          <pc:sldMk cId="2174607777" sldId="269"/>
        </pc:sldMkLst>
        <pc:spChg chg="mod">
          <ac:chgData name="Denisov, Dmitri" userId="621587ac-0a7e-42e9-b852-f0302d01a3ad" providerId="ADAL" clId="{A67BD047-C659-46EF-850C-47812FA1B7DB}" dt="2026-01-15T19:34:54.910" v="115" actId="20577"/>
          <ac:spMkLst>
            <pc:docMk/>
            <pc:sldMk cId="2174607777" sldId="269"/>
            <ac:spMk id="2" creationId="{8F6C3AE0-FFF4-DBE8-1F40-90562FF3F65E}"/>
          </ac:spMkLst>
        </pc:spChg>
        <pc:spChg chg="mod">
          <ac:chgData name="Denisov, Dmitri" userId="621587ac-0a7e-42e9-b852-f0302d01a3ad" providerId="ADAL" clId="{A67BD047-C659-46EF-850C-47812FA1B7DB}" dt="2026-01-15T19:34:27.309" v="103" actId="20577"/>
          <ac:spMkLst>
            <pc:docMk/>
            <pc:sldMk cId="2174607777" sldId="269"/>
            <ac:spMk id="3" creationId="{E7376184-5A32-26B6-8978-3DDEDB30970A}"/>
          </ac:spMkLst>
        </pc:spChg>
      </pc:sldChg>
      <pc:sldChg chg="modSp mod">
        <pc:chgData name="Denisov, Dmitri" userId="621587ac-0a7e-42e9-b852-f0302d01a3ad" providerId="ADAL" clId="{A67BD047-C659-46EF-850C-47812FA1B7DB}" dt="2026-01-15T19:38:37.153" v="346" actId="20577"/>
        <pc:sldMkLst>
          <pc:docMk/>
          <pc:sldMk cId="3474551502" sldId="270"/>
        </pc:sldMkLst>
        <pc:spChg chg="mod">
          <ac:chgData name="Denisov, Dmitri" userId="621587ac-0a7e-42e9-b852-f0302d01a3ad" providerId="ADAL" clId="{A67BD047-C659-46EF-850C-47812FA1B7DB}" dt="2026-01-15T19:38:37.153" v="346" actId="20577"/>
          <ac:spMkLst>
            <pc:docMk/>
            <pc:sldMk cId="3474551502" sldId="270"/>
            <ac:spMk id="3" creationId="{DF4D8C54-978D-5068-C018-8D67A0BEA0FC}"/>
          </ac:spMkLst>
        </pc:spChg>
      </pc:sldChg>
      <pc:sldChg chg="ord">
        <pc:chgData name="Denisov, Dmitri" userId="621587ac-0a7e-42e9-b852-f0302d01a3ad" providerId="ADAL" clId="{A67BD047-C659-46EF-850C-47812FA1B7DB}" dt="2026-01-15T19:34:35.153" v="107"/>
        <pc:sldMkLst>
          <pc:docMk/>
          <pc:sldMk cId="3110980983" sldId="271"/>
        </pc:sldMkLst>
      </pc:sldChg>
      <pc:sldChg chg="modSp new mod ord">
        <pc:chgData name="Denisov, Dmitri" userId="621587ac-0a7e-42e9-b852-f0302d01a3ad" providerId="ADAL" clId="{A67BD047-C659-46EF-850C-47812FA1B7DB}" dt="2026-01-15T19:37:28.994" v="253" actId="14100"/>
        <pc:sldMkLst>
          <pc:docMk/>
          <pc:sldMk cId="199735706" sldId="272"/>
        </pc:sldMkLst>
        <pc:spChg chg="mod">
          <ac:chgData name="Denisov, Dmitri" userId="621587ac-0a7e-42e9-b852-f0302d01a3ad" providerId="ADAL" clId="{A67BD047-C659-46EF-850C-47812FA1B7DB}" dt="2026-01-15T19:37:28.994" v="253" actId="14100"/>
          <ac:spMkLst>
            <pc:docMk/>
            <pc:sldMk cId="199735706" sldId="272"/>
            <ac:spMk id="2" creationId="{3DB1CA0F-042E-5950-6D6F-9A845CD016CA}"/>
          </ac:spMkLst>
        </pc:spChg>
        <pc:spChg chg="mod">
          <ac:chgData name="Denisov, Dmitri" userId="621587ac-0a7e-42e9-b852-f0302d01a3ad" providerId="ADAL" clId="{A67BD047-C659-46EF-850C-47812FA1B7DB}" dt="2026-01-15T19:37:13.556" v="250" actId="1076"/>
          <ac:spMkLst>
            <pc:docMk/>
            <pc:sldMk cId="199735706" sldId="272"/>
            <ac:spMk id="3" creationId="{F4441908-BDA9-4A04-B17E-61B038A88531}"/>
          </ac:spMkLst>
        </pc:spChg>
      </pc:sldChg>
      <pc:sldChg chg="new del">
        <pc:chgData name="Denisov, Dmitri" userId="621587ac-0a7e-42e9-b852-f0302d01a3ad" providerId="ADAL" clId="{A67BD047-C659-46EF-850C-47812FA1B7DB}" dt="2026-01-15T19:35:36.791" v="117" actId="680"/>
        <pc:sldMkLst>
          <pc:docMk/>
          <pc:sldMk cId="784281238" sldId="272"/>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36F475-F7F5-6C41-B37C-656C49194CAF}" type="datetimeFigureOut">
              <a:rPr lang="en-US" smtClean="0"/>
              <a:t>2/5/26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15839EF-EF2D-A244-8B03-02564FD38722}" type="slidenum">
              <a:rPr lang="en-US" smtClean="0"/>
              <a:t>‹#›</a:t>
            </a:fld>
            <a:endParaRPr lang="en-US"/>
          </a:p>
        </p:txBody>
      </p:sp>
    </p:spTree>
    <p:extLst>
      <p:ext uri="{BB962C8B-B14F-4D97-AF65-F5344CB8AC3E}">
        <p14:creationId xmlns:p14="http://schemas.microsoft.com/office/powerpoint/2010/main" val="26792809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spcBef>
                <a:spcPts val="0"/>
              </a:spcBef>
              <a:spcAft>
                <a:spcPts val="0"/>
              </a:spcAft>
            </a:pPr>
            <a:r>
              <a:rPr lang="en-US" sz="1200" b="1" kern="0">
                <a:solidFill>
                  <a:srgbClr val="1F1F1F"/>
                </a:solidFill>
                <a:effectLst/>
                <a:latin typeface="Calibri" panose="020F0502020204030204" pitchFamily="34" charset="0"/>
                <a:ea typeface="Times New Roman" panose="02020603050405020304" pitchFamily="18" charset="0"/>
              </a:rPr>
              <a:t>Goals:</a:t>
            </a:r>
          </a:p>
          <a:p>
            <a:pPr marL="285750" marR="0" lvl="0" indent="-285750">
              <a:spcBef>
                <a:spcPts val="0"/>
              </a:spcBef>
              <a:spcAft>
                <a:spcPts val="0"/>
              </a:spcAft>
              <a:buFont typeface="Arial" panose="020B0604020202020204" pitchFamily="34" charset="0"/>
              <a:buChar char="•"/>
            </a:pPr>
            <a:r>
              <a:rPr lang="en-US" sz="1200" kern="0">
                <a:solidFill>
                  <a:srgbClr val="1F1F1F"/>
                </a:solidFill>
                <a:latin typeface="Calibri" panose="020F0502020204030204" pitchFamily="34" charset="0"/>
                <a:ea typeface="Times New Roman" panose="02020603050405020304" pitchFamily="18" charset="0"/>
              </a:rPr>
              <a:t>Establish a validated, Wire-Cell + agentic AI workflow executing LArTPC clustering with significantly improved performance.</a:t>
            </a:r>
          </a:p>
          <a:p>
            <a:pPr marL="285750" indent="-285750">
              <a:spcBef>
                <a:spcPts val="0"/>
              </a:spcBef>
              <a:buFont typeface="Arial" panose="020B0604020202020204" pitchFamily="34" charset="0"/>
              <a:buChar char="•"/>
            </a:pPr>
            <a:r>
              <a:rPr lang="en-US" sz="1200" kern="0">
                <a:solidFill>
                  <a:srgbClr val="1F1F1F"/>
                </a:solidFill>
                <a:latin typeface="Calibri" panose="020F0502020204030204" pitchFamily="34" charset="0"/>
                <a:ea typeface="Times New Roman" panose="02020603050405020304" pitchFamily="18" charset="0"/>
              </a:rPr>
              <a:t>Develop and validate a training workflow that effectively leverages open-source large language models (LLMs).</a:t>
            </a:r>
          </a:p>
          <a:p>
            <a:pPr marL="285750" marR="0" lvl="0" indent="-285750">
              <a:spcBef>
                <a:spcPts val="0"/>
              </a:spcBef>
              <a:spcAft>
                <a:spcPts val="0"/>
              </a:spcAft>
              <a:buFont typeface="Arial" panose="020B0604020202020204" pitchFamily="34" charset="0"/>
              <a:buChar char="•"/>
            </a:pPr>
            <a:r>
              <a:rPr lang="en-US" sz="1200" kern="0">
                <a:solidFill>
                  <a:srgbClr val="1F1F1F"/>
                </a:solidFill>
                <a:latin typeface="Calibri" panose="020F0502020204030204" pitchFamily="34" charset="0"/>
                <a:ea typeface="Times New Roman" panose="02020603050405020304" pitchFamily="18" charset="0"/>
              </a:rPr>
              <a:t>Achieve a targeted performance improvement from the current 56% to the 75–85% range.</a:t>
            </a:r>
            <a:endParaRPr lang="en-US" sz="1200" kern="0">
              <a:solidFill>
                <a:srgbClr val="1F1F1F"/>
              </a:solidFill>
              <a:effectLst/>
              <a:latin typeface="Calibri" panose="020F0502020204030204" pitchFamily="34" charset="0"/>
              <a:ea typeface="Times New Roman" panose="02020603050405020304" pitchFamily="18" charset="0"/>
            </a:endParaRPr>
          </a:p>
          <a:p>
            <a:endParaRPr lang="en-US"/>
          </a:p>
        </p:txBody>
      </p:sp>
      <p:sp>
        <p:nvSpPr>
          <p:cNvPr id="4" name="Slide Number Placeholder 3"/>
          <p:cNvSpPr>
            <a:spLocks noGrp="1"/>
          </p:cNvSpPr>
          <p:nvPr>
            <p:ph type="sldNum" sz="quarter" idx="5"/>
          </p:nvPr>
        </p:nvSpPr>
        <p:spPr/>
        <p:txBody>
          <a:bodyPr/>
          <a:lstStyle/>
          <a:p>
            <a:fld id="{515839EF-EF2D-A244-8B03-02564FD38722}" type="slidenum">
              <a:rPr lang="en-US" smtClean="0"/>
              <a:t>2</a:t>
            </a:fld>
            <a:endParaRPr lang="en-US"/>
          </a:p>
        </p:txBody>
      </p:sp>
    </p:spTree>
    <p:extLst>
      <p:ext uri="{BB962C8B-B14F-4D97-AF65-F5344CB8AC3E}">
        <p14:creationId xmlns:p14="http://schemas.microsoft.com/office/powerpoint/2010/main" val="40747553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BFD422-CF21-5F4B-9F3C-D943F67A9BE0}"/>
              </a:ext>
            </a:extLst>
          </p:cNvPr>
          <p:cNvSpPr>
            <a:spLocks noGrp="1"/>
          </p:cNvSpPr>
          <p:nvPr>
            <p:ph type="ctrTitle" hasCustomPrompt="1"/>
          </p:nvPr>
        </p:nvSpPr>
        <p:spPr>
          <a:xfrm>
            <a:off x="609882" y="2541806"/>
            <a:ext cx="7750969" cy="1947460"/>
          </a:xfrm>
        </p:spPr>
        <p:txBody>
          <a:bodyPr anchor="t" anchorCtr="0">
            <a:normAutofit/>
          </a:bodyPr>
          <a:lstStyle>
            <a:lvl1pPr algn="l">
              <a:defRPr sz="4800" b="1" i="0">
                <a:solidFill>
                  <a:schemeClr val="bg1"/>
                </a:solidFill>
                <a:latin typeface="+mn-lt"/>
                <a:cs typeface="Arial" panose="020B060402020202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B4A5F0DF-C789-3B48-88B2-EEF178B1680D}"/>
              </a:ext>
            </a:extLst>
          </p:cNvPr>
          <p:cNvSpPr>
            <a:spLocks noGrp="1"/>
          </p:cNvSpPr>
          <p:nvPr>
            <p:ph type="subTitle" idx="1"/>
          </p:nvPr>
        </p:nvSpPr>
        <p:spPr>
          <a:xfrm>
            <a:off x="609882" y="5773230"/>
            <a:ext cx="7750969" cy="746185"/>
          </a:xfrm>
        </p:spPr>
        <p:txBody>
          <a:bodyPr>
            <a:normAutofit/>
          </a:bodyPr>
          <a:lstStyle>
            <a:lvl1pPr marL="0" indent="0" algn="l">
              <a:buNone/>
              <a:defRPr sz="18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5" name="Text Placeholder 4">
            <a:extLst>
              <a:ext uri="{FF2B5EF4-FFF2-40B4-BE49-F238E27FC236}">
                <a16:creationId xmlns:a16="http://schemas.microsoft.com/office/drawing/2014/main" id="{4B87851E-C1E1-6E46-8D1B-95D6C1888590}"/>
              </a:ext>
            </a:extLst>
          </p:cNvPr>
          <p:cNvSpPr>
            <a:spLocks noGrp="1"/>
          </p:cNvSpPr>
          <p:nvPr>
            <p:ph type="body" sz="quarter" idx="10"/>
          </p:nvPr>
        </p:nvSpPr>
        <p:spPr>
          <a:xfrm>
            <a:off x="609882" y="4501445"/>
            <a:ext cx="7750969" cy="1259607"/>
          </a:xfrm>
        </p:spPr>
        <p:txBody>
          <a:bodyPr>
            <a:noAutofit/>
          </a:bodyPr>
          <a:lstStyle>
            <a:lvl1pPr marL="0" indent="0">
              <a:buFontTx/>
              <a:buNone/>
              <a:defRPr sz="2400">
                <a:solidFill>
                  <a:schemeClr val="bg1"/>
                </a:solidFill>
              </a:defRPr>
            </a:lvl1pPr>
            <a:lvl2pPr marL="342900" indent="0">
              <a:buFontTx/>
              <a:buNone/>
              <a:defRPr sz="1500"/>
            </a:lvl2pPr>
            <a:lvl3pPr marL="685800" indent="0">
              <a:buFontTx/>
              <a:buNone/>
              <a:defRPr sz="1500"/>
            </a:lvl3pPr>
            <a:lvl4pPr marL="1028700" indent="0">
              <a:buFontTx/>
              <a:buNone/>
              <a:defRPr sz="1500"/>
            </a:lvl4pPr>
            <a:lvl5pPr marL="1371600" indent="0">
              <a:buFontTx/>
              <a:buNone/>
              <a:defRPr sz="1500"/>
            </a:lvl5pPr>
          </a:lstStyle>
          <a:p>
            <a:pPr lvl="0"/>
            <a:r>
              <a:rPr lang="en-US"/>
              <a:t>Click to edit Master text styles</a:t>
            </a:r>
          </a:p>
        </p:txBody>
      </p:sp>
      <p:pic>
        <p:nvPicPr>
          <p:cNvPr id="7" name="Picture 6" descr="Graphical user interface&#10;&#10;Description automatically generated with medium confidence">
            <a:extLst>
              <a:ext uri="{FF2B5EF4-FFF2-40B4-BE49-F238E27FC236}">
                <a16:creationId xmlns:a16="http://schemas.microsoft.com/office/drawing/2014/main" id="{4CEC2187-E5FA-944C-A56A-E562C9C1C5D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436664" y="5761051"/>
            <a:ext cx="3238500" cy="419100"/>
          </a:xfrm>
          <a:prstGeom prst="rect">
            <a:avLst/>
          </a:prstGeom>
        </p:spPr>
      </p:pic>
    </p:spTree>
    <p:extLst>
      <p:ext uri="{BB962C8B-B14F-4D97-AF65-F5344CB8AC3E}">
        <p14:creationId xmlns:p14="http://schemas.microsoft.com/office/powerpoint/2010/main" val="642655364"/>
      </p:ext>
    </p:extLst>
  </p:cSld>
  <p:clrMapOvr>
    <a:masterClrMapping/>
  </p:clrMapOvr>
  <p:extLst>
    <p:ext uri="{DCECCB84-F9BA-43D5-87BE-67443E8EF086}">
      <p15:sldGuideLst xmlns:p15="http://schemas.microsoft.com/office/powerpoint/2012/main">
        <p15:guide id="7" orient="horz" pos="2160" userDrawn="1">
          <p15:clr>
            <a:srgbClr val="FBAE40"/>
          </p15:clr>
        </p15:guide>
        <p15:guide id="8" pos="2880" userDrawn="1">
          <p15:clr>
            <a:srgbClr val="FBAE40"/>
          </p15:clr>
        </p15:guide>
        <p15:guide id="9" orient="horz" pos="3888" userDrawn="1">
          <p15:clr>
            <a:srgbClr val="FBAE40"/>
          </p15:clr>
        </p15:guide>
        <p15:guide id="10" pos="270" userDrawn="1">
          <p15:clr>
            <a:srgbClr val="FBAE40"/>
          </p15:clr>
        </p15:guide>
        <p15:guide id="11" pos="5490" userDrawn="1">
          <p15:clr>
            <a:srgbClr val="FBAE40"/>
          </p15:clr>
        </p15:guide>
        <p15:guide id="12" orient="horz" pos="3984"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184E83-FA30-AE49-A809-D1503D6A5772}"/>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1FF97B18-F1D3-C845-98E1-FCEEFD596FE2}"/>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B0677A6-B440-D244-B039-82AFE3A152A3}"/>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8" name="Slide Number Placeholder 5">
            <a:extLst>
              <a:ext uri="{FF2B5EF4-FFF2-40B4-BE49-F238E27FC236}">
                <a16:creationId xmlns:a16="http://schemas.microsoft.com/office/drawing/2014/main" id="{6ACFED41-9DB8-3441-9E99-88FCE31DC294}"/>
              </a:ext>
            </a:extLst>
          </p:cNvPr>
          <p:cNvSpPr>
            <a:spLocks noGrp="1"/>
          </p:cNvSpPr>
          <p:nvPr>
            <p:ph type="sldNum" sz="quarter" idx="4"/>
          </p:nvPr>
        </p:nvSpPr>
        <p:spPr>
          <a:xfrm>
            <a:off x="8391010" y="6316596"/>
            <a:ext cx="324365" cy="365125"/>
          </a:xfrm>
          <a:prstGeom prst="rect">
            <a:avLst/>
          </a:prstGeom>
        </p:spPr>
        <p:txBody>
          <a:bodyPr lIns="0" tIns="0" rIns="45720" bIns="0" anchor="ctr"/>
          <a:lstStyle>
            <a:lvl1pPr algn="r">
              <a:defRPr sz="750"/>
            </a:lvl1pPr>
          </a:lstStyle>
          <a:p>
            <a:fld id="{933A556B-7C63-244D-9B7C-B0EA8042B330}" type="slidenum">
              <a:rPr lang="en-US" smtClean="0"/>
              <a:pPr/>
              <a:t>‹#›</a:t>
            </a:fld>
            <a:endParaRPr lang="en-US" sz="750" dirty="0"/>
          </a:p>
        </p:txBody>
      </p:sp>
    </p:spTree>
    <p:extLst>
      <p:ext uri="{BB962C8B-B14F-4D97-AF65-F5344CB8AC3E}">
        <p14:creationId xmlns:p14="http://schemas.microsoft.com/office/powerpoint/2010/main" val="41603393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3999BF-B963-A049-A11E-595313950FCA}"/>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6BA4A0F9-2FD7-DE46-AE52-AD7C0C073AC7}"/>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a:extLst>
              <a:ext uri="{FF2B5EF4-FFF2-40B4-BE49-F238E27FC236}">
                <a16:creationId xmlns:a16="http://schemas.microsoft.com/office/drawing/2014/main" id="{A59413AE-9723-9D45-B482-FF92ED073F46}"/>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8" name="Slide Number Placeholder 5">
            <a:extLst>
              <a:ext uri="{FF2B5EF4-FFF2-40B4-BE49-F238E27FC236}">
                <a16:creationId xmlns:a16="http://schemas.microsoft.com/office/drawing/2014/main" id="{B0BC717A-FCD7-0D46-A097-931C02281585}"/>
              </a:ext>
            </a:extLst>
          </p:cNvPr>
          <p:cNvSpPr>
            <a:spLocks noGrp="1"/>
          </p:cNvSpPr>
          <p:nvPr>
            <p:ph type="sldNum" sz="quarter" idx="4"/>
          </p:nvPr>
        </p:nvSpPr>
        <p:spPr>
          <a:xfrm>
            <a:off x="8391010" y="6316596"/>
            <a:ext cx="324365" cy="365125"/>
          </a:xfrm>
          <a:prstGeom prst="rect">
            <a:avLst/>
          </a:prstGeom>
        </p:spPr>
        <p:txBody>
          <a:bodyPr lIns="0" tIns="0" rIns="45720" bIns="0" anchor="ctr"/>
          <a:lstStyle>
            <a:lvl1pPr algn="r">
              <a:defRPr sz="750"/>
            </a:lvl1pPr>
          </a:lstStyle>
          <a:p>
            <a:fld id="{933A556B-7C63-244D-9B7C-B0EA8042B330}" type="slidenum">
              <a:rPr lang="en-US" smtClean="0"/>
              <a:pPr/>
              <a:t>‹#›</a:t>
            </a:fld>
            <a:endParaRPr lang="en-US" sz="750" dirty="0"/>
          </a:p>
        </p:txBody>
      </p:sp>
    </p:spTree>
    <p:extLst>
      <p:ext uri="{BB962C8B-B14F-4D97-AF65-F5344CB8AC3E}">
        <p14:creationId xmlns:p14="http://schemas.microsoft.com/office/powerpoint/2010/main" val="18119199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0FA0D-AA3C-664A-87D2-78DEA605DFE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105DD7F-359B-0241-A0E1-CB414639490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a:extLst>
              <a:ext uri="{FF2B5EF4-FFF2-40B4-BE49-F238E27FC236}">
                <a16:creationId xmlns:a16="http://schemas.microsoft.com/office/drawing/2014/main" id="{194FE3B0-EE83-EE47-9729-1EF195304D10}"/>
              </a:ext>
            </a:extLst>
          </p:cNvPr>
          <p:cNvSpPr>
            <a:spLocks noGrp="1"/>
          </p:cNvSpPr>
          <p:nvPr>
            <p:ph type="sldNum" sz="quarter" idx="4"/>
          </p:nvPr>
        </p:nvSpPr>
        <p:spPr>
          <a:xfrm>
            <a:off x="8391010" y="6316596"/>
            <a:ext cx="324365" cy="365125"/>
          </a:xfrm>
          <a:prstGeom prst="rect">
            <a:avLst/>
          </a:prstGeom>
        </p:spPr>
        <p:txBody>
          <a:bodyPr lIns="0" tIns="0" rIns="45720" bIns="0" anchor="ctr"/>
          <a:lstStyle>
            <a:lvl1pPr algn="r">
              <a:defRPr sz="750"/>
            </a:lvl1pPr>
          </a:lstStyle>
          <a:p>
            <a:fld id="{933A556B-7C63-244D-9B7C-B0EA8042B330}" type="slidenum">
              <a:rPr lang="en-US" smtClean="0"/>
              <a:pPr/>
              <a:t>‹#›</a:t>
            </a:fld>
            <a:endParaRPr lang="en-US" sz="750" dirty="0"/>
          </a:p>
        </p:txBody>
      </p:sp>
    </p:spTree>
    <p:extLst>
      <p:ext uri="{BB962C8B-B14F-4D97-AF65-F5344CB8AC3E}">
        <p14:creationId xmlns:p14="http://schemas.microsoft.com/office/powerpoint/2010/main" val="23816605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B7785AC-BC0C-8F4E-B552-D8A6AD40EEB4}"/>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E59A820-91F6-F544-8B07-61605B067C56}"/>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a:extLst>
              <a:ext uri="{FF2B5EF4-FFF2-40B4-BE49-F238E27FC236}">
                <a16:creationId xmlns:a16="http://schemas.microsoft.com/office/drawing/2014/main" id="{E1FAE437-C75F-3A40-9104-1FFF2D5E7948}"/>
              </a:ext>
            </a:extLst>
          </p:cNvPr>
          <p:cNvSpPr>
            <a:spLocks noGrp="1"/>
          </p:cNvSpPr>
          <p:nvPr>
            <p:ph type="sldNum" sz="quarter" idx="4"/>
          </p:nvPr>
        </p:nvSpPr>
        <p:spPr>
          <a:xfrm>
            <a:off x="8391010" y="6316596"/>
            <a:ext cx="324365" cy="365125"/>
          </a:xfrm>
          <a:prstGeom prst="rect">
            <a:avLst/>
          </a:prstGeom>
        </p:spPr>
        <p:txBody>
          <a:bodyPr lIns="0" tIns="0" rIns="45720" bIns="0" anchor="ctr"/>
          <a:lstStyle>
            <a:lvl1pPr algn="r">
              <a:defRPr sz="750"/>
            </a:lvl1pPr>
          </a:lstStyle>
          <a:p>
            <a:fld id="{933A556B-7C63-244D-9B7C-B0EA8042B330}" type="slidenum">
              <a:rPr lang="en-US" smtClean="0"/>
              <a:pPr/>
              <a:t>‹#›</a:t>
            </a:fld>
            <a:endParaRPr lang="en-US" sz="750" dirty="0"/>
          </a:p>
        </p:txBody>
      </p:sp>
    </p:spTree>
    <p:extLst>
      <p:ext uri="{BB962C8B-B14F-4D97-AF65-F5344CB8AC3E}">
        <p14:creationId xmlns:p14="http://schemas.microsoft.com/office/powerpoint/2010/main" val="10660975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1_Title Slide_Print-friend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BFD422-CF21-5F4B-9F3C-D943F67A9BE0}"/>
              </a:ext>
            </a:extLst>
          </p:cNvPr>
          <p:cNvSpPr>
            <a:spLocks noGrp="1"/>
          </p:cNvSpPr>
          <p:nvPr>
            <p:ph type="ctrTitle" hasCustomPrompt="1"/>
          </p:nvPr>
        </p:nvSpPr>
        <p:spPr>
          <a:xfrm>
            <a:off x="609882" y="2541806"/>
            <a:ext cx="7750969" cy="1947460"/>
          </a:xfrm>
        </p:spPr>
        <p:txBody>
          <a:bodyPr anchor="t" anchorCtr="0">
            <a:normAutofit/>
          </a:bodyPr>
          <a:lstStyle>
            <a:lvl1pPr algn="l">
              <a:defRPr sz="4800" b="1" i="0">
                <a:solidFill>
                  <a:schemeClr val="tx1"/>
                </a:solidFill>
                <a:latin typeface="+mn-lt"/>
                <a:cs typeface="Arial" panose="020B060402020202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B4A5F0DF-C789-3B48-88B2-EEF178B1680D}"/>
              </a:ext>
            </a:extLst>
          </p:cNvPr>
          <p:cNvSpPr>
            <a:spLocks noGrp="1"/>
          </p:cNvSpPr>
          <p:nvPr>
            <p:ph type="subTitle" idx="1"/>
          </p:nvPr>
        </p:nvSpPr>
        <p:spPr>
          <a:xfrm>
            <a:off x="609882" y="5773230"/>
            <a:ext cx="7750969" cy="746185"/>
          </a:xfrm>
        </p:spPr>
        <p:txBody>
          <a:bodyPr>
            <a:normAutofit/>
          </a:bodyPr>
          <a:lstStyle>
            <a:lvl1pPr marL="0" indent="0" algn="l">
              <a:buNone/>
              <a:defRPr sz="18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5" name="Text Placeholder 4">
            <a:extLst>
              <a:ext uri="{FF2B5EF4-FFF2-40B4-BE49-F238E27FC236}">
                <a16:creationId xmlns:a16="http://schemas.microsoft.com/office/drawing/2014/main" id="{4B87851E-C1E1-6E46-8D1B-95D6C1888590}"/>
              </a:ext>
            </a:extLst>
          </p:cNvPr>
          <p:cNvSpPr>
            <a:spLocks noGrp="1"/>
          </p:cNvSpPr>
          <p:nvPr>
            <p:ph type="body" sz="quarter" idx="10"/>
          </p:nvPr>
        </p:nvSpPr>
        <p:spPr>
          <a:xfrm>
            <a:off x="609882" y="4501445"/>
            <a:ext cx="7750969" cy="1259607"/>
          </a:xfrm>
        </p:spPr>
        <p:txBody>
          <a:bodyPr>
            <a:noAutofit/>
          </a:bodyPr>
          <a:lstStyle>
            <a:lvl1pPr marL="0" indent="0">
              <a:buFontTx/>
              <a:buNone/>
              <a:defRPr sz="2400">
                <a:solidFill>
                  <a:schemeClr val="tx1"/>
                </a:solidFill>
              </a:defRPr>
            </a:lvl1pPr>
            <a:lvl2pPr marL="342900" indent="0">
              <a:buFontTx/>
              <a:buNone/>
              <a:defRPr sz="1500"/>
            </a:lvl2pPr>
            <a:lvl3pPr marL="685800" indent="0">
              <a:buFontTx/>
              <a:buNone/>
              <a:defRPr sz="1500"/>
            </a:lvl3pPr>
            <a:lvl4pPr marL="1028700" indent="0">
              <a:buFontTx/>
              <a:buNone/>
              <a:defRPr sz="1500"/>
            </a:lvl4pPr>
            <a:lvl5pPr marL="1371600" indent="0">
              <a:buFontTx/>
              <a:buNone/>
              <a:defRPr sz="1500"/>
            </a:lvl5pPr>
          </a:lstStyle>
          <a:p>
            <a:pPr lvl="0"/>
            <a:r>
              <a:rPr lang="en-US"/>
              <a:t>Click to edit Master text styles</a:t>
            </a:r>
          </a:p>
        </p:txBody>
      </p:sp>
      <p:pic>
        <p:nvPicPr>
          <p:cNvPr id="6" name="Picture 5">
            <a:extLst>
              <a:ext uri="{FF2B5EF4-FFF2-40B4-BE49-F238E27FC236}">
                <a16:creationId xmlns:a16="http://schemas.microsoft.com/office/drawing/2014/main" id="{C11DD1EC-00E2-0247-ADB6-287150A1627B}"/>
              </a:ext>
            </a:extLst>
          </p:cNvPr>
          <p:cNvPicPr>
            <a:picLocks noChangeAspect="1"/>
          </p:cNvPicPr>
          <p:nvPr userDrawn="1"/>
        </p:nvPicPr>
        <p:blipFill>
          <a:blip r:embed="rId3"/>
          <a:stretch>
            <a:fillRect/>
          </a:stretch>
        </p:blipFill>
        <p:spPr>
          <a:xfrm>
            <a:off x="5436664" y="5761050"/>
            <a:ext cx="3238500" cy="419100"/>
          </a:xfrm>
          <a:prstGeom prst="rect">
            <a:avLst/>
          </a:prstGeom>
        </p:spPr>
      </p:pic>
    </p:spTree>
    <p:extLst>
      <p:ext uri="{BB962C8B-B14F-4D97-AF65-F5344CB8AC3E}">
        <p14:creationId xmlns:p14="http://schemas.microsoft.com/office/powerpoint/2010/main" val="485114529"/>
      </p:ext>
    </p:extLst>
  </p:cSld>
  <p:clrMapOvr>
    <a:masterClrMapping/>
  </p:clrMapOvr>
  <p:extLst>
    <p:ext uri="{DCECCB84-F9BA-43D5-87BE-67443E8EF086}">
      <p15:sldGuideLst xmlns:p15="http://schemas.microsoft.com/office/powerpoint/2012/main">
        <p15:guide id="7" orient="horz" pos="2160" userDrawn="1">
          <p15:clr>
            <a:srgbClr val="FBAE40"/>
          </p15:clr>
        </p15:guide>
        <p15:guide id="8" pos="2880" userDrawn="1">
          <p15:clr>
            <a:srgbClr val="FBAE40"/>
          </p15:clr>
        </p15:guide>
        <p15:guide id="9" orient="horz" pos="3888" userDrawn="1">
          <p15:clr>
            <a:srgbClr val="FBAE40"/>
          </p15:clr>
        </p15:guide>
        <p15:guide id="10" pos="270" userDrawn="1">
          <p15:clr>
            <a:srgbClr val="FBAE40"/>
          </p15:clr>
        </p15:guide>
        <p15:guide id="11" pos="5490" userDrawn="1">
          <p15:clr>
            <a:srgbClr val="FBAE40"/>
          </p15:clr>
        </p15:guide>
        <p15:guide id="12" orient="horz" pos="3984"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5F96C7-1801-CD4F-9F28-C99CEA00AEF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81FB783-2389-2044-9FEC-A01C09265EC1}"/>
              </a:ext>
            </a:extLst>
          </p:cNvPr>
          <p:cNvSpPr>
            <a:spLocks noGrp="1"/>
          </p:cNvSpPr>
          <p:nvPr>
            <p:ph idx="1"/>
          </p:nvPr>
        </p:nvSpPr>
        <p:spPr/>
        <p:txBody>
          <a:bodyPr/>
          <a:lstStyle>
            <a:lvl1pPr>
              <a:buFont typeface="Arial" panose="020B0604020202020204" pitchFamily="34" charse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5">
            <a:extLst>
              <a:ext uri="{FF2B5EF4-FFF2-40B4-BE49-F238E27FC236}">
                <a16:creationId xmlns:a16="http://schemas.microsoft.com/office/drawing/2014/main" id="{84785F67-179E-4145-8BCB-4A0C61A894B6}"/>
              </a:ext>
            </a:extLst>
          </p:cNvPr>
          <p:cNvSpPr>
            <a:spLocks noGrp="1"/>
          </p:cNvSpPr>
          <p:nvPr>
            <p:ph type="sldNum" sz="quarter" idx="4"/>
          </p:nvPr>
        </p:nvSpPr>
        <p:spPr>
          <a:xfrm>
            <a:off x="8391010" y="6316596"/>
            <a:ext cx="324365" cy="365125"/>
          </a:xfrm>
          <a:prstGeom prst="rect">
            <a:avLst/>
          </a:prstGeom>
        </p:spPr>
        <p:txBody>
          <a:bodyPr lIns="0" tIns="0" rIns="45720" bIns="0" anchor="ctr"/>
          <a:lstStyle>
            <a:lvl1pPr algn="r">
              <a:defRPr sz="750"/>
            </a:lvl1pPr>
          </a:lstStyle>
          <a:p>
            <a:fld id="{933A556B-7C63-244D-9B7C-B0EA8042B330}" type="slidenum">
              <a:rPr lang="en-US" smtClean="0"/>
              <a:pPr/>
              <a:t>‹#›</a:t>
            </a:fld>
            <a:endParaRPr lang="en-US" sz="750" dirty="0"/>
          </a:p>
        </p:txBody>
      </p:sp>
    </p:spTree>
    <p:extLst>
      <p:ext uri="{BB962C8B-B14F-4D97-AF65-F5344CB8AC3E}">
        <p14:creationId xmlns:p14="http://schemas.microsoft.com/office/powerpoint/2010/main" val="27945689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ection Header">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0C4E73FD-DB7D-6846-A2AE-E73A318442F4}"/>
              </a:ext>
            </a:extLst>
          </p:cNvPr>
          <p:cNvSpPr>
            <a:spLocks noGrp="1"/>
          </p:cNvSpPr>
          <p:nvPr>
            <p:ph type="sldNum" sz="quarter" idx="4"/>
          </p:nvPr>
        </p:nvSpPr>
        <p:spPr>
          <a:xfrm>
            <a:off x="8391010" y="6316596"/>
            <a:ext cx="324365" cy="365125"/>
          </a:xfrm>
          <a:prstGeom prst="rect">
            <a:avLst/>
          </a:prstGeom>
        </p:spPr>
        <p:txBody>
          <a:bodyPr lIns="0" tIns="0" rIns="45720" bIns="0" anchor="ctr"/>
          <a:lstStyle>
            <a:lvl1pPr algn="r">
              <a:defRPr sz="750">
                <a:solidFill>
                  <a:schemeClr val="tx1"/>
                </a:solidFill>
              </a:defRPr>
            </a:lvl1pPr>
          </a:lstStyle>
          <a:p>
            <a:fld id="{933A556B-7C63-244D-9B7C-B0EA8042B330}" type="slidenum">
              <a:rPr lang="en-US" smtClean="0"/>
              <a:pPr/>
              <a:t>‹#›</a:t>
            </a:fld>
            <a:endParaRPr lang="en-US" dirty="0"/>
          </a:p>
        </p:txBody>
      </p:sp>
      <p:sp>
        <p:nvSpPr>
          <p:cNvPr id="7" name="Title 1">
            <a:extLst>
              <a:ext uri="{FF2B5EF4-FFF2-40B4-BE49-F238E27FC236}">
                <a16:creationId xmlns:a16="http://schemas.microsoft.com/office/drawing/2014/main" id="{27110BA2-9B68-CC4C-A636-3277ABFA5F1F}"/>
              </a:ext>
            </a:extLst>
          </p:cNvPr>
          <p:cNvSpPr>
            <a:spLocks noGrp="1"/>
          </p:cNvSpPr>
          <p:nvPr>
            <p:ph type="ctrTitle" hasCustomPrompt="1"/>
          </p:nvPr>
        </p:nvSpPr>
        <p:spPr>
          <a:xfrm>
            <a:off x="609882" y="2541806"/>
            <a:ext cx="7750969" cy="1947460"/>
          </a:xfrm>
        </p:spPr>
        <p:txBody>
          <a:bodyPr anchor="t" anchorCtr="0">
            <a:normAutofit/>
          </a:bodyPr>
          <a:lstStyle>
            <a:lvl1pPr algn="l">
              <a:defRPr sz="4800" b="1" i="0">
                <a:solidFill>
                  <a:schemeClr val="bg1"/>
                </a:solidFill>
                <a:latin typeface="+mn-lt"/>
                <a:cs typeface="Arial" panose="020B0604020202020204" pitchFamily="34" charset="0"/>
              </a:defRPr>
            </a:lvl1pPr>
          </a:lstStyle>
          <a:p>
            <a:r>
              <a:rPr lang="en-US" dirty="0"/>
              <a:t>Click To Edit Master Title Style</a:t>
            </a:r>
          </a:p>
        </p:txBody>
      </p:sp>
      <p:sp>
        <p:nvSpPr>
          <p:cNvPr id="8" name="Text Placeholder 4">
            <a:extLst>
              <a:ext uri="{FF2B5EF4-FFF2-40B4-BE49-F238E27FC236}">
                <a16:creationId xmlns:a16="http://schemas.microsoft.com/office/drawing/2014/main" id="{9FCBF15F-CA7F-7641-B9E3-4E9C3E92F434}"/>
              </a:ext>
            </a:extLst>
          </p:cNvPr>
          <p:cNvSpPr>
            <a:spLocks noGrp="1"/>
          </p:cNvSpPr>
          <p:nvPr>
            <p:ph type="body" sz="quarter" idx="10"/>
          </p:nvPr>
        </p:nvSpPr>
        <p:spPr>
          <a:xfrm>
            <a:off x="609882" y="4501445"/>
            <a:ext cx="7750969" cy="1259607"/>
          </a:xfrm>
        </p:spPr>
        <p:txBody>
          <a:bodyPr>
            <a:noAutofit/>
          </a:bodyPr>
          <a:lstStyle>
            <a:lvl1pPr marL="0" indent="0">
              <a:buFontTx/>
              <a:buNone/>
              <a:defRPr sz="2400">
                <a:solidFill>
                  <a:schemeClr val="bg1"/>
                </a:solidFill>
              </a:defRPr>
            </a:lvl1pPr>
            <a:lvl2pPr marL="342900" indent="0">
              <a:buFontTx/>
              <a:buNone/>
              <a:defRPr sz="1500"/>
            </a:lvl2pPr>
            <a:lvl3pPr marL="685800" indent="0">
              <a:buFontTx/>
              <a:buNone/>
              <a:defRPr sz="1500"/>
            </a:lvl3pPr>
            <a:lvl4pPr marL="1028700" indent="0">
              <a:buFontTx/>
              <a:buNone/>
              <a:defRPr sz="1500"/>
            </a:lvl4pPr>
            <a:lvl5pPr marL="1371600" indent="0">
              <a:buFontTx/>
              <a:buNone/>
              <a:defRPr sz="1500"/>
            </a:lvl5pPr>
          </a:lstStyle>
          <a:p>
            <a:pPr lvl="0"/>
            <a:r>
              <a:rPr lang="en-US"/>
              <a:t>Click to edit Master text styles</a:t>
            </a:r>
          </a:p>
        </p:txBody>
      </p:sp>
    </p:spTree>
    <p:extLst>
      <p:ext uri="{BB962C8B-B14F-4D97-AF65-F5344CB8AC3E}">
        <p14:creationId xmlns:p14="http://schemas.microsoft.com/office/powerpoint/2010/main" val="42236879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1_Section Header_Print-friend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0C4E73FD-DB7D-6846-A2AE-E73A318442F4}"/>
              </a:ext>
            </a:extLst>
          </p:cNvPr>
          <p:cNvSpPr>
            <a:spLocks noGrp="1"/>
          </p:cNvSpPr>
          <p:nvPr>
            <p:ph type="sldNum" sz="quarter" idx="4"/>
          </p:nvPr>
        </p:nvSpPr>
        <p:spPr>
          <a:xfrm>
            <a:off x="8391010" y="6316596"/>
            <a:ext cx="324365" cy="365125"/>
          </a:xfrm>
          <a:prstGeom prst="rect">
            <a:avLst/>
          </a:prstGeom>
        </p:spPr>
        <p:txBody>
          <a:bodyPr lIns="0" tIns="0" rIns="45720" bIns="0" anchor="ctr"/>
          <a:lstStyle>
            <a:lvl1pPr algn="r">
              <a:defRPr sz="750">
                <a:solidFill>
                  <a:schemeClr val="tx1"/>
                </a:solidFill>
              </a:defRPr>
            </a:lvl1pPr>
          </a:lstStyle>
          <a:p>
            <a:fld id="{933A556B-7C63-244D-9B7C-B0EA8042B330}" type="slidenum">
              <a:rPr lang="en-US" smtClean="0"/>
              <a:pPr/>
              <a:t>‹#›</a:t>
            </a:fld>
            <a:endParaRPr lang="en-US" dirty="0"/>
          </a:p>
        </p:txBody>
      </p:sp>
      <p:sp>
        <p:nvSpPr>
          <p:cNvPr id="7" name="Title 1">
            <a:extLst>
              <a:ext uri="{FF2B5EF4-FFF2-40B4-BE49-F238E27FC236}">
                <a16:creationId xmlns:a16="http://schemas.microsoft.com/office/drawing/2014/main" id="{27110BA2-9B68-CC4C-A636-3277ABFA5F1F}"/>
              </a:ext>
            </a:extLst>
          </p:cNvPr>
          <p:cNvSpPr>
            <a:spLocks noGrp="1"/>
          </p:cNvSpPr>
          <p:nvPr>
            <p:ph type="ctrTitle" hasCustomPrompt="1"/>
          </p:nvPr>
        </p:nvSpPr>
        <p:spPr>
          <a:xfrm>
            <a:off x="609882" y="2541806"/>
            <a:ext cx="7750969" cy="1947460"/>
          </a:xfrm>
        </p:spPr>
        <p:txBody>
          <a:bodyPr anchor="t" anchorCtr="0">
            <a:normAutofit/>
          </a:bodyPr>
          <a:lstStyle>
            <a:lvl1pPr algn="l">
              <a:defRPr sz="4800" b="1" i="0">
                <a:solidFill>
                  <a:schemeClr val="tx1"/>
                </a:solidFill>
                <a:latin typeface="+mn-lt"/>
                <a:cs typeface="Arial" panose="020B0604020202020204" pitchFamily="34" charset="0"/>
              </a:defRPr>
            </a:lvl1pPr>
          </a:lstStyle>
          <a:p>
            <a:r>
              <a:rPr lang="en-US" dirty="0"/>
              <a:t>Click To Edit Master Title Style</a:t>
            </a:r>
          </a:p>
        </p:txBody>
      </p:sp>
      <p:sp>
        <p:nvSpPr>
          <p:cNvPr id="8" name="Text Placeholder 4">
            <a:extLst>
              <a:ext uri="{FF2B5EF4-FFF2-40B4-BE49-F238E27FC236}">
                <a16:creationId xmlns:a16="http://schemas.microsoft.com/office/drawing/2014/main" id="{9FCBF15F-CA7F-7641-B9E3-4E9C3E92F434}"/>
              </a:ext>
            </a:extLst>
          </p:cNvPr>
          <p:cNvSpPr>
            <a:spLocks noGrp="1"/>
          </p:cNvSpPr>
          <p:nvPr>
            <p:ph type="body" sz="quarter" idx="10"/>
          </p:nvPr>
        </p:nvSpPr>
        <p:spPr>
          <a:xfrm>
            <a:off x="609882" y="4501445"/>
            <a:ext cx="7750969" cy="1259607"/>
          </a:xfrm>
        </p:spPr>
        <p:txBody>
          <a:bodyPr>
            <a:noAutofit/>
          </a:bodyPr>
          <a:lstStyle>
            <a:lvl1pPr marL="0" indent="0">
              <a:buFontTx/>
              <a:buNone/>
              <a:defRPr sz="2400">
                <a:solidFill>
                  <a:schemeClr val="tx1"/>
                </a:solidFill>
              </a:defRPr>
            </a:lvl1pPr>
            <a:lvl2pPr marL="342900" indent="0">
              <a:buFontTx/>
              <a:buNone/>
              <a:defRPr sz="1500"/>
            </a:lvl2pPr>
            <a:lvl3pPr marL="685800" indent="0">
              <a:buFontTx/>
              <a:buNone/>
              <a:defRPr sz="1500"/>
            </a:lvl3pPr>
            <a:lvl4pPr marL="1028700" indent="0">
              <a:buFontTx/>
              <a:buNone/>
              <a:defRPr sz="1500"/>
            </a:lvl4pPr>
            <a:lvl5pPr marL="1371600" indent="0">
              <a:buFontTx/>
              <a:buNone/>
              <a:defRPr sz="1500"/>
            </a:lvl5pPr>
          </a:lstStyle>
          <a:p>
            <a:pPr lvl="0"/>
            <a:r>
              <a:rPr lang="en-US"/>
              <a:t>Click to edit Master text styles</a:t>
            </a:r>
          </a:p>
        </p:txBody>
      </p:sp>
    </p:spTree>
    <p:extLst>
      <p:ext uri="{BB962C8B-B14F-4D97-AF65-F5344CB8AC3E}">
        <p14:creationId xmlns:p14="http://schemas.microsoft.com/office/powerpoint/2010/main" val="21968156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B965E-00C4-6F4C-8817-84A69C14D22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B8926A3-B154-C14C-BFED-E141D3C8B7D4}"/>
              </a:ext>
            </a:extLst>
          </p:cNvPr>
          <p:cNvSpPr>
            <a:spLocks noGrp="1"/>
          </p:cNvSpPr>
          <p:nvPr>
            <p:ph sz="half" idx="1"/>
          </p:nvPr>
        </p:nvSpPr>
        <p:spPr>
          <a:xfrm>
            <a:off x="428625"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940C922-34CF-D846-A402-06F51B18941E}"/>
              </a:ext>
            </a:extLst>
          </p:cNvPr>
          <p:cNvSpPr>
            <a:spLocks noGrp="1"/>
          </p:cNvSpPr>
          <p:nvPr>
            <p:ph sz="half" idx="2"/>
          </p:nvPr>
        </p:nvSpPr>
        <p:spPr>
          <a:xfrm>
            <a:off x="457200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471868AE-308B-D548-82A1-318656FC5556}"/>
              </a:ext>
            </a:extLst>
          </p:cNvPr>
          <p:cNvSpPr>
            <a:spLocks noGrp="1"/>
          </p:cNvSpPr>
          <p:nvPr>
            <p:ph type="sldNum" sz="quarter" idx="4"/>
          </p:nvPr>
        </p:nvSpPr>
        <p:spPr>
          <a:xfrm>
            <a:off x="8391010" y="6316596"/>
            <a:ext cx="324365" cy="365125"/>
          </a:xfrm>
          <a:prstGeom prst="rect">
            <a:avLst/>
          </a:prstGeom>
        </p:spPr>
        <p:txBody>
          <a:bodyPr lIns="0" tIns="0" rIns="45720" bIns="0" anchor="ctr"/>
          <a:lstStyle>
            <a:lvl1pPr algn="r">
              <a:defRPr sz="750"/>
            </a:lvl1pPr>
          </a:lstStyle>
          <a:p>
            <a:fld id="{933A556B-7C63-244D-9B7C-B0EA8042B330}" type="slidenum">
              <a:rPr lang="en-US" smtClean="0"/>
              <a:pPr/>
              <a:t>‹#›</a:t>
            </a:fld>
            <a:endParaRPr lang="en-US" sz="750" dirty="0"/>
          </a:p>
        </p:txBody>
      </p:sp>
    </p:spTree>
    <p:extLst>
      <p:ext uri="{BB962C8B-B14F-4D97-AF65-F5344CB8AC3E}">
        <p14:creationId xmlns:p14="http://schemas.microsoft.com/office/powerpoint/2010/main" val="36306142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9ACFC5-D97A-B448-B815-E68D1A9731E8}"/>
              </a:ext>
            </a:extLst>
          </p:cNvPr>
          <p:cNvSpPr>
            <a:spLocks noGrp="1"/>
          </p:cNvSpPr>
          <p:nvPr>
            <p:ph type="title"/>
          </p:nvPr>
        </p:nvSpPr>
        <p:spPr>
          <a:xfrm>
            <a:off x="428625"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EBFB46D-01D9-1D44-ABED-AC6282C16BC1}"/>
              </a:ext>
            </a:extLst>
          </p:cNvPr>
          <p:cNvSpPr>
            <a:spLocks noGrp="1"/>
          </p:cNvSpPr>
          <p:nvPr>
            <p:ph type="body" idx="1"/>
          </p:nvPr>
        </p:nvSpPr>
        <p:spPr>
          <a:xfrm>
            <a:off x="428626"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A08F9F48-3F7F-A545-9387-0732A54B5B13}"/>
              </a:ext>
            </a:extLst>
          </p:cNvPr>
          <p:cNvSpPr>
            <a:spLocks noGrp="1"/>
          </p:cNvSpPr>
          <p:nvPr>
            <p:ph sz="half" idx="2"/>
          </p:nvPr>
        </p:nvSpPr>
        <p:spPr>
          <a:xfrm>
            <a:off x="428626"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90C0DC1-B7CB-B343-8B4E-8D57625AEA93}"/>
              </a:ext>
            </a:extLst>
          </p:cNvPr>
          <p:cNvSpPr>
            <a:spLocks noGrp="1"/>
          </p:cNvSpPr>
          <p:nvPr>
            <p:ph type="body" sz="quarter" idx="3"/>
          </p:nvPr>
        </p:nvSpPr>
        <p:spPr>
          <a:xfrm>
            <a:off x="457200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782689F1-F4A7-6440-A9D9-1BF6E3E127B0}"/>
              </a:ext>
            </a:extLst>
          </p:cNvPr>
          <p:cNvSpPr>
            <a:spLocks noGrp="1"/>
          </p:cNvSpPr>
          <p:nvPr>
            <p:ph sz="quarter" idx="4"/>
          </p:nvPr>
        </p:nvSpPr>
        <p:spPr>
          <a:xfrm>
            <a:off x="457200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5">
            <a:extLst>
              <a:ext uri="{FF2B5EF4-FFF2-40B4-BE49-F238E27FC236}">
                <a16:creationId xmlns:a16="http://schemas.microsoft.com/office/drawing/2014/main" id="{24E88283-FA1D-D040-8AFC-1D07DFC302AA}"/>
              </a:ext>
            </a:extLst>
          </p:cNvPr>
          <p:cNvSpPr>
            <a:spLocks noGrp="1"/>
          </p:cNvSpPr>
          <p:nvPr>
            <p:ph type="sldNum" sz="quarter" idx="10"/>
          </p:nvPr>
        </p:nvSpPr>
        <p:spPr>
          <a:xfrm>
            <a:off x="8391010" y="6316596"/>
            <a:ext cx="324365" cy="365125"/>
          </a:xfrm>
          <a:prstGeom prst="rect">
            <a:avLst/>
          </a:prstGeom>
        </p:spPr>
        <p:txBody>
          <a:bodyPr lIns="0" tIns="0" rIns="45720" bIns="0" anchor="ctr"/>
          <a:lstStyle>
            <a:lvl1pPr algn="r">
              <a:defRPr sz="750"/>
            </a:lvl1pPr>
          </a:lstStyle>
          <a:p>
            <a:fld id="{933A556B-7C63-244D-9B7C-B0EA8042B330}" type="slidenum">
              <a:rPr lang="en-US" smtClean="0"/>
              <a:pPr/>
              <a:t>‹#›</a:t>
            </a:fld>
            <a:endParaRPr lang="en-US" sz="750" dirty="0"/>
          </a:p>
        </p:txBody>
      </p:sp>
    </p:spTree>
    <p:extLst>
      <p:ext uri="{BB962C8B-B14F-4D97-AF65-F5344CB8AC3E}">
        <p14:creationId xmlns:p14="http://schemas.microsoft.com/office/powerpoint/2010/main" val="35739312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4B70F5-09AC-CD48-85DB-1752A5E862CB}"/>
              </a:ext>
            </a:extLst>
          </p:cNvPr>
          <p:cNvSpPr>
            <a:spLocks noGrp="1"/>
          </p:cNvSpPr>
          <p:nvPr>
            <p:ph type="title"/>
          </p:nvPr>
        </p:nvSpPr>
        <p:spPr/>
        <p:txBody>
          <a:bodyPr/>
          <a:lstStyle/>
          <a:p>
            <a:r>
              <a:rPr lang="en-US"/>
              <a:t>Click to edit Master title style</a:t>
            </a:r>
          </a:p>
        </p:txBody>
      </p:sp>
      <p:sp>
        <p:nvSpPr>
          <p:cNvPr id="6" name="Slide Number Placeholder 5">
            <a:extLst>
              <a:ext uri="{FF2B5EF4-FFF2-40B4-BE49-F238E27FC236}">
                <a16:creationId xmlns:a16="http://schemas.microsoft.com/office/drawing/2014/main" id="{00D6FDB5-5C90-C844-8D34-266A469CEC57}"/>
              </a:ext>
            </a:extLst>
          </p:cNvPr>
          <p:cNvSpPr>
            <a:spLocks noGrp="1"/>
          </p:cNvSpPr>
          <p:nvPr>
            <p:ph type="sldNum" sz="quarter" idx="4"/>
          </p:nvPr>
        </p:nvSpPr>
        <p:spPr>
          <a:xfrm>
            <a:off x="8391010" y="6316596"/>
            <a:ext cx="324365" cy="365125"/>
          </a:xfrm>
          <a:prstGeom prst="rect">
            <a:avLst/>
          </a:prstGeom>
        </p:spPr>
        <p:txBody>
          <a:bodyPr lIns="0" tIns="0" rIns="45720" bIns="0" anchor="ctr"/>
          <a:lstStyle>
            <a:lvl1pPr algn="r">
              <a:defRPr sz="750"/>
            </a:lvl1pPr>
          </a:lstStyle>
          <a:p>
            <a:fld id="{933A556B-7C63-244D-9B7C-B0EA8042B330}" type="slidenum">
              <a:rPr lang="en-US" smtClean="0"/>
              <a:pPr/>
              <a:t>‹#›</a:t>
            </a:fld>
            <a:endParaRPr lang="en-US" sz="750" dirty="0"/>
          </a:p>
        </p:txBody>
      </p:sp>
    </p:spTree>
    <p:extLst>
      <p:ext uri="{BB962C8B-B14F-4D97-AF65-F5344CB8AC3E}">
        <p14:creationId xmlns:p14="http://schemas.microsoft.com/office/powerpoint/2010/main" val="41335934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87D20343-9337-0E42-A01C-2815CA8E0561}"/>
              </a:ext>
            </a:extLst>
          </p:cNvPr>
          <p:cNvSpPr>
            <a:spLocks noGrp="1"/>
          </p:cNvSpPr>
          <p:nvPr>
            <p:ph type="sldNum" sz="quarter" idx="4"/>
          </p:nvPr>
        </p:nvSpPr>
        <p:spPr>
          <a:xfrm>
            <a:off x="8391010" y="6316596"/>
            <a:ext cx="324365" cy="365125"/>
          </a:xfrm>
          <a:prstGeom prst="rect">
            <a:avLst/>
          </a:prstGeom>
        </p:spPr>
        <p:txBody>
          <a:bodyPr lIns="0" tIns="0" rIns="45720" bIns="0" anchor="ctr"/>
          <a:lstStyle>
            <a:lvl1pPr algn="r">
              <a:defRPr sz="750"/>
            </a:lvl1pPr>
          </a:lstStyle>
          <a:p>
            <a:fld id="{933A556B-7C63-244D-9B7C-B0EA8042B330}" type="slidenum">
              <a:rPr lang="en-US" smtClean="0"/>
              <a:pPr/>
              <a:t>‹#›</a:t>
            </a:fld>
            <a:endParaRPr lang="en-US" sz="750" dirty="0"/>
          </a:p>
        </p:txBody>
      </p:sp>
    </p:spTree>
    <p:extLst>
      <p:ext uri="{BB962C8B-B14F-4D97-AF65-F5344CB8AC3E}">
        <p14:creationId xmlns:p14="http://schemas.microsoft.com/office/powerpoint/2010/main" val="23912526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D7DAAA2-8718-2247-8539-9A0DC22C048C}"/>
              </a:ext>
            </a:extLst>
          </p:cNvPr>
          <p:cNvSpPr>
            <a:spLocks noGrp="1"/>
          </p:cNvSpPr>
          <p:nvPr>
            <p:ph type="title"/>
          </p:nvPr>
        </p:nvSpPr>
        <p:spPr>
          <a:xfrm>
            <a:off x="428625" y="365126"/>
            <a:ext cx="8286750" cy="1325563"/>
          </a:xfrm>
          <a:prstGeom prst="rect">
            <a:avLst/>
          </a:prstGeom>
        </p:spPr>
        <p:txBody>
          <a:bodyPr vert="horz" lIns="91440" tIns="45720" rIns="91440" bIns="45720" rtlCol="0" anchor="ctr">
            <a:normAutofit/>
          </a:bodyPr>
          <a:lstStyle/>
          <a:p>
            <a:endParaRPr lang="en-US" dirty="0"/>
          </a:p>
        </p:txBody>
      </p:sp>
      <p:sp>
        <p:nvSpPr>
          <p:cNvPr id="3" name="Text Placeholder 2">
            <a:extLst>
              <a:ext uri="{FF2B5EF4-FFF2-40B4-BE49-F238E27FC236}">
                <a16:creationId xmlns:a16="http://schemas.microsoft.com/office/drawing/2014/main" id="{A73056FE-C136-A54B-9DE3-EACD8E08FED9}"/>
              </a:ext>
            </a:extLst>
          </p:cNvPr>
          <p:cNvSpPr>
            <a:spLocks noGrp="1"/>
          </p:cNvSpPr>
          <p:nvPr>
            <p:ph type="body" idx="1"/>
          </p:nvPr>
        </p:nvSpPr>
        <p:spPr>
          <a:xfrm>
            <a:off x="428625" y="1825626"/>
            <a:ext cx="8286750" cy="420718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Slide Number Placeholder 5">
            <a:extLst>
              <a:ext uri="{FF2B5EF4-FFF2-40B4-BE49-F238E27FC236}">
                <a16:creationId xmlns:a16="http://schemas.microsoft.com/office/drawing/2014/main" id="{125833E0-DD3D-DF4F-9316-F67B7A80E307}"/>
              </a:ext>
            </a:extLst>
          </p:cNvPr>
          <p:cNvSpPr>
            <a:spLocks noGrp="1"/>
          </p:cNvSpPr>
          <p:nvPr>
            <p:ph type="sldNum" sz="quarter" idx="4"/>
          </p:nvPr>
        </p:nvSpPr>
        <p:spPr>
          <a:xfrm>
            <a:off x="8391010" y="6316596"/>
            <a:ext cx="324365" cy="365125"/>
          </a:xfrm>
          <a:prstGeom prst="rect">
            <a:avLst/>
          </a:prstGeom>
        </p:spPr>
        <p:txBody>
          <a:bodyPr lIns="0" tIns="0" rIns="45720" bIns="0" anchor="ctr"/>
          <a:lstStyle>
            <a:lvl1pPr algn="r">
              <a:defRPr sz="750"/>
            </a:lvl1pPr>
          </a:lstStyle>
          <a:p>
            <a:fld id="{933A556B-7C63-244D-9B7C-B0EA8042B330}" type="slidenum">
              <a:rPr lang="en-US" smtClean="0"/>
              <a:pPr/>
              <a:t>‹#›</a:t>
            </a:fld>
            <a:endParaRPr lang="en-US" sz="750" dirty="0"/>
          </a:p>
        </p:txBody>
      </p:sp>
    </p:spTree>
    <p:extLst>
      <p:ext uri="{BB962C8B-B14F-4D97-AF65-F5344CB8AC3E}">
        <p14:creationId xmlns:p14="http://schemas.microsoft.com/office/powerpoint/2010/main" val="544521178"/>
      </p:ext>
    </p:extLst>
  </p:cSld>
  <p:clrMap bg1="lt1" tx1="dk1" bg2="lt2" tx2="dk2" accent1="accent1" accent2="accent2" accent3="accent3" accent4="accent4" accent5="accent5" accent6="accent6" hlink="hlink" folHlink="folHlink"/>
  <p:sldLayoutIdLst>
    <p:sldLayoutId id="2147483661" r:id="rId1"/>
    <p:sldLayoutId id="2147483672" r:id="rId2"/>
    <p:sldLayoutId id="2147483662" r:id="rId3"/>
    <p:sldLayoutId id="2147483663" r:id="rId4"/>
    <p:sldLayoutId id="214748367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Lst>
  <p:hf hdr="0" ftr="0" dt="0"/>
  <p:txStyles>
    <p:titleStyle>
      <a:lvl1pPr algn="l" defTabSz="685800" rtl="0" eaLnBrk="1" latinLnBrk="0" hangingPunct="1">
        <a:lnSpc>
          <a:spcPct val="90000"/>
        </a:lnSpc>
        <a:spcBef>
          <a:spcPct val="0"/>
        </a:spcBef>
        <a:buNone/>
        <a:defRPr sz="3600" b="1" kern="1200">
          <a:solidFill>
            <a:schemeClr val="tx1"/>
          </a:solidFill>
          <a:latin typeface="+mn-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4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0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6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7" orient="horz" pos="2160" userDrawn="1">
          <p15:clr>
            <a:srgbClr val="F26B43"/>
          </p15:clr>
        </p15:guide>
        <p15:guide id="8" pos="2880" userDrawn="1">
          <p15:clr>
            <a:srgbClr val="F26B43"/>
          </p15:clr>
        </p15:guide>
        <p15:guide id="9" pos="270" userDrawn="1">
          <p15:clr>
            <a:srgbClr val="F26B43"/>
          </p15:clr>
        </p15:guide>
        <p15:guide id="10" orient="horz" pos="3888" userDrawn="1">
          <p15:clr>
            <a:srgbClr val="F26B43"/>
          </p15:clr>
        </p15:guide>
        <p15:guide id="11" pos="5490" userDrawn="1">
          <p15:clr>
            <a:srgbClr val="F26B43"/>
          </p15:clr>
        </p15:guide>
        <p15:guide id="12" orient="horz" pos="4128"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5BF63D-F575-484A-BC46-59E485E57469}"/>
              </a:ext>
            </a:extLst>
          </p:cNvPr>
          <p:cNvSpPr>
            <a:spLocks noGrp="1"/>
          </p:cNvSpPr>
          <p:nvPr>
            <p:ph type="ctrTitle"/>
          </p:nvPr>
        </p:nvSpPr>
        <p:spPr>
          <a:xfrm>
            <a:off x="504686" y="363227"/>
            <a:ext cx="5362040" cy="1603138"/>
          </a:xfrm>
        </p:spPr>
        <p:txBody>
          <a:bodyPr>
            <a:noAutofit/>
          </a:bodyPr>
          <a:lstStyle/>
          <a:p>
            <a:r>
              <a:rPr lang="en-US" sz="2400" dirty="0"/>
              <a:t>Improving LArTPC Clustering through AI-Based Scientific Reasoning and Fine-grained Domain-specific Tools toward Enhanced Discovery Capability in DUNE and SBND</a:t>
            </a:r>
          </a:p>
        </p:txBody>
      </p:sp>
      <p:sp>
        <p:nvSpPr>
          <p:cNvPr id="4" name="Text Placeholder 3">
            <a:extLst>
              <a:ext uri="{FF2B5EF4-FFF2-40B4-BE49-F238E27FC236}">
                <a16:creationId xmlns:a16="http://schemas.microsoft.com/office/drawing/2014/main" id="{6C607F09-5764-A242-ABEB-396D1B9BF174}"/>
              </a:ext>
            </a:extLst>
          </p:cNvPr>
          <p:cNvSpPr>
            <a:spLocks noGrp="1"/>
          </p:cNvSpPr>
          <p:nvPr>
            <p:ph type="body" sz="quarter" idx="10"/>
          </p:nvPr>
        </p:nvSpPr>
        <p:spPr>
          <a:xfrm>
            <a:off x="609882" y="2616734"/>
            <a:ext cx="7750969" cy="3792158"/>
          </a:xfrm>
        </p:spPr>
        <p:txBody>
          <a:bodyPr/>
          <a:lstStyle/>
          <a:p>
            <a:r>
              <a:rPr lang="en-US" sz="1800" dirty="0"/>
              <a:t>Principal Investigator(s):</a:t>
            </a:r>
          </a:p>
          <a:p>
            <a:r>
              <a:rPr lang="en-US" sz="1800" b="1" dirty="0"/>
              <a:t>Haiwang Yu (PI, PO, Presenter) , Yi Huang (co-PI, CDS) </a:t>
            </a:r>
          </a:p>
          <a:p>
            <a:endParaRPr lang="en-US" sz="1800" dirty="0"/>
          </a:p>
          <a:p>
            <a:r>
              <a:rPr lang="en-US" sz="1800" dirty="0"/>
              <a:t>List of the proposal participants and their organizations if other than NPP:</a:t>
            </a:r>
          </a:p>
          <a:p>
            <a:r>
              <a:rPr lang="en-US" sz="1800" b="1" dirty="0"/>
              <a:t>Yousen Zhang (PO), Xin Qian (PO), Brett Viren (PO), Yihui Ren (CDS)</a:t>
            </a:r>
          </a:p>
          <a:p>
            <a:endParaRPr lang="en-US" sz="1800" dirty="0"/>
          </a:p>
          <a:p>
            <a:r>
              <a:rPr lang="en-US" sz="1800" dirty="0"/>
              <a:t>ECA eligibility: </a:t>
            </a:r>
            <a:r>
              <a:rPr lang="en-US" sz="1800" b="1" dirty="0"/>
              <a:t>No</a:t>
            </a:r>
          </a:p>
          <a:p>
            <a:endParaRPr lang="en-US" sz="1800" dirty="0"/>
          </a:p>
          <a:p>
            <a:r>
              <a:rPr lang="en-US" sz="1800" dirty="0"/>
              <a:t>Proposal term from:       </a:t>
            </a:r>
            <a:r>
              <a:rPr lang="en-US" sz="1800" b="1" dirty="0"/>
              <a:t>Oct. 2026     	</a:t>
            </a:r>
            <a:r>
              <a:rPr lang="en-US" sz="1800" dirty="0"/>
              <a:t>to:  </a:t>
            </a:r>
            <a:r>
              <a:rPr lang="en-US" sz="1800" b="1" dirty="0"/>
              <a:t>Sep. 2028</a:t>
            </a:r>
          </a:p>
          <a:p>
            <a:endParaRPr lang="en-US" sz="1800" dirty="0"/>
          </a:p>
          <a:p>
            <a:r>
              <a:rPr lang="en-US" sz="1800" dirty="0"/>
              <a:t>Annual funding: FY27: </a:t>
            </a:r>
            <a:r>
              <a:rPr lang="en-US" sz="1800" b="1" dirty="0"/>
              <a:t>$250k</a:t>
            </a:r>
            <a:r>
              <a:rPr lang="en-US" sz="1800" dirty="0"/>
              <a:t>	FY28: </a:t>
            </a:r>
            <a:r>
              <a:rPr lang="en-US" sz="1800" b="1" dirty="0"/>
              <a:t>$250k</a:t>
            </a:r>
          </a:p>
          <a:p>
            <a:endParaRPr lang="en-US" dirty="0"/>
          </a:p>
          <a:p>
            <a:endParaRPr lang="en-US" dirty="0"/>
          </a:p>
          <a:p>
            <a:endParaRPr lang="en-US" dirty="0"/>
          </a:p>
        </p:txBody>
      </p:sp>
    </p:spTree>
    <p:extLst>
      <p:ext uri="{BB962C8B-B14F-4D97-AF65-F5344CB8AC3E}">
        <p14:creationId xmlns:p14="http://schemas.microsoft.com/office/powerpoint/2010/main" val="24214149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5B4BD9-5546-C44D-6A48-5007B65A222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3E9AED4-CD13-ADC0-035B-3379C65C8722}"/>
              </a:ext>
            </a:extLst>
          </p:cNvPr>
          <p:cNvSpPr>
            <a:spLocks noGrp="1"/>
          </p:cNvSpPr>
          <p:nvPr>
            <p:ph type="title"/>
          </p:nvPr>
        </p:nvSpPr>
        <p:spPr>
          <a:xfrm>
            <a:off x="428625" y="0"/>
            <a:ext cx="8286750" cy="762338"/>
          </a:xfrm>
        </p:spPr>
        <p:txBody>
          <a:bodyPr>
            <a:normAutofit/>
          </a:bodyPr>
          <a:lstStyle/>
          <a:p>
            <a:pPr algn="ctr"/>
            <a:r>
              <a:rPr lang="en-US" sz="3200" dirty="0"/>
              <a:t>Description of the LDRD Proposal</a:t>
            </a:r>
          </a:p>
        </p:txBody>
      </p:sp>
      <p:sp>
        <p:nvSpPr>
          <p:cNvPr id="3" name="Content Placeholder 2">
            <a:extLst>
              <a:ext uri="{FF2B5EF4-FFF2-40B4-BE49-F238E27FC236}">
                <a16:creationId xmlns:a16="http://schemas.microsoft.com/office/drawing/2014/main" id="{379D9204-B618-F278-1FF2-D8B92DFBFB8E}"/>
              </a:ext>
            </a:extLst>
          </p:cNvPr>
          <p:cNvSpPr>
            <a:spLocks noGrp="1"/>
          </p:cNvSpPr>
          <p:nvPr>
            <p:ph idx="1"/>
          </p:nvPr>
        </p:nvSpPr>
        <p:spPr>
          <a:xfrm>
            <a:off x="566190" y="659523"/>
            <a:ext cx="8286750" cy="5657073"/>
          </a:xfrm>
        </p:spPr>
        <p:txBody>
          <a:bodyPr>
            <a:noAutofit/>
          </a:bodyPr>
          <a:lstStyle/>
          <a:p>
            <a:pPr marL="0" indent="0">
              <a:spcBef>
                <a:spcPts val="0"/>
              </a:spcBef>
            </a:pPr>
            <a:r>
              <a:rPr lang="en-US" sz="1600" b="1" kern="0">
                <a:solidFill>
                  <a:srgbClr val="1F1F1F"/>
                </a:solidFill>
                <a:effectLst/>
                <a:latin typeface="Calibri" panose="020F0502020204030204" pitchFamily="34" charset="0"/>
                <a:ea typeface="Times New Roman" panose="02020603050405020304" pitchFamily="18" charset="0"/>
              </a:rPr>
              <a:t>Goals &amp; Deliverables</a:t>
            </a:r>
            <a:endParaRPr lang="en-US" sz="1600" kern="10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n-US" sz="1600" kern="100">
                <a:effectLst/>
                <a:latin typeface="Calibri" panose="020F0502020204030204" pitchFamily="34" charset="0"/>
                <a:ea typeface="SimSun" panose="02010600030101010101" pitchFamily="2" charset="-122"/>
                <a:cs typeface="Times New Roman" panose="02020603050405020304" pitchFamily="18" charset="0"/>
              </a:rPr>
              <a:t>A validated workflow to enhance LArTPC reconstruction, with photon-related topologies as a representative use case. The targeted performance improvement is </a:t>
            </a:r>
            <a:r>
              <a:rPr lang="en-US" sz="1600" b="1" kern="100">
                <a:solidFill>
                  <a:schemeClr val="accent2"/>
                </a:solidFill>
                <a:effectLst/>
                <a:latin typeface="Calibri" panose="020F0502020204030204" pitchFamily="34" charset="0"/>
                <a:ea typeface="SimSun" panose="02010600030101010101" pitchFamily="2" charset="-122"/>
                <a:cs typeface="Times New Roman" panose="02020603050405020304" pitchFamily="18" charset="0"/>
              </a:rPr>
              <a:t>from the current 56% to the 75–85% range.</a:t>
            </a:r>
          </a:p>
          <a:p>
            <a:pPr marL="342900" marR="0" lvl="0" indent="-342900">
              <a:spcBef>
                <a:spcPts val="0"/>
              </a:spcBef>
              <a:spcAft>
                <a:spcPts val="0"/>
              </a:spcAft>
              <a:buFont typeface="Symbol" pitchFamily="2" charset="2"/>
              <a:buChar char=""/>
            </a:pPr>
            <a:r>
              <a:rPr lang="en-US" sz="1600" kern="100">
                <a:effectLst/>
                <a:latin typeface="Calibri" panose="020F0502020204030204" pitchFamily="34" charset="0"/>
                <a:ea typeface="Times New Roman" panose="02020603050405020304" pitchFamily="18" charset="0"/>
                <a:cs typeface="Times New Roman" panose="02020603050405020304" pitchFamily="18" charset="0"/>
              </a:rPr>
              <a:t>An extensible MCP-based framework integrated into Wire-Cell that is capable of algorithm-level tool orchestration.</a:t>
            </a:r>
            <a:endParaRPr lang="en-US" sz="1600" kern="100">
              <a:effectLst/>
              <a:latin typeface="Calibri" panose="020F0502020204030204" pitchFamily="34" charset="0"/>
              <a:ea typeface="SimSun" panose="02010600030101010101" pitchFamily="2" charset="-122"/>
              <a:cs typeface="Times New Roman" panose="02020603050405020304" pitchFamily="18" charset="0"/>
            </a:endParaRPr>
          </a:p>
          <a:p>
            <a:pPr marL="342900" marR="0" lvl="0" indent="-342900">
              <a:spcBef>
                <a:spcPts val="0"/>
              </a:spcBef>
              <a:spcAft>
                <a:spcPts val="0"/>
              </a:spcAft>
              <a:buFont typeface="Symbol" pitchFamily="2" charset="2"/>
              <a:buChar char=""/>
            </a:pPr>
            <a:r>
              <a:rPr lang="en-US" sz="1600" kern="100">
                <a:effectLst/>
                <a:latin typeface="Calibri" panose="020F0502020204030204" pitchFamily="34" charset="0"/>
                <a:ea typeface="Times New Roman" panose="02020603050405020304" pitchFamily="18" charset="0"/>
                <a:cs typeface="Times New Roman" panose="02020603050405020304" pitchFamily="18" charset="0"/>
              </a:rPr>
              <a:t>A reusable platform for testing and advancing AI methodologies in HEP reconstruction.</a:t>
            </a:r>
            <a:endParaRPr lang="en-US" sz="1600" kern="100">
              <a:effectLst/>
              <a:latin typeface="Calibri" panose="020F0502020204030204" pitchFamily="34" charset="0"/>
              <a:ea typeface="SimSun" panose="02010600030101010101" pitchFamily="2" charset="-122"/>
              <a:cs typeface="Times New Roman" panose="02020603050405020304" pitchFamily="18" charset="0"/>
            </a:endParaRPr>
          </a:p>
          <a:p>
            <a:pPr marL="342900" marR="0" lvl="0" indent="-342900">
              <a:spcBef>
                <a:spcPts val="0"/>
              </a:spcBef>
              <a:spcAft>
                <a:spcPts val="0"/>
              </a:spcAft>
              <a:buFont typeface="Symbol" pitchFamily="2" charset="2"/>
              <a:buChar char=""/>
            </a:pPr>
            <a:r>
              <a:rPr lang="en-US" sz="1600" kern="100">
                <a:effectLst/>
                <a:latin typeface="Calibri" panose="020F0502020204030204" pitchFamily="34" charset="0"/>
                <a:ea typeface="Times New Roman" panose="02020603050405020304" pitchFamily="18" charset="0"/>
                <a:cs typeface="Times New Roman" panose="02020603050405020304" pitchFamily="18" charset="0"/>
              </a:rPr>
              <a:t>(Extension) Photon-related analyses in SBND using the proposed workflow conducted through collaboration with universities.</a:t>
            </a:r>
            <a:endParaRPr lang="en-US" sz="1600" kern="100">
              <a:latin typeface="Calibri" panose="020F0502020204030204" pitchFamily="34" charset="0"/>
              <a:ea typeface="SimSun" panose="02010600030101010101" pitchFamily="2" charset="-122"/>
              <a:cs typeface="Times New Roman" panose="02020603050405020304" pitchFamily="18" charset="0"/>
            </a:endParaRPr>
          </a:p>
          <a:p>
            <a:pPr marL="0" marR="0" lvl="0" indent="0">
              <a:spcBef>
                <a:spcPts val="0"/>
              </a:spcBef>
              <a:spcAft>
                <a:spcPts val="0"/>
              </a:spcAft>
            </a:pPr>
            <a:endParaRPr lang="en-US" sz="1600" b="1" kern="100">
              <a:effectLst/>
              <a:latin typeface="Calibri" panose="020F0502020204030204" pitchFamily="34" charset="0"/>
              <a:ea typeface="SimSun" panose="02010600030101010101" pitchFamily="2" charset="-122"/>
              <a:cs typeface="Times New Roman" panose="02020603050405020304" pitchFamily="18" charset="0"/>
            </a:endParaRPr>
          </a:p>
          <a:p>
            <a:pPr marL="0" marR="0" lvl="0" indent="0">
              <a:spcBef>
                <a:spcPts val="0"/>
              </a:spcBef>
              <a:spcAft>
                <a:spcPts val="0"/>
              </a:spcAft>
            </a:pPr>
            <a:endParaRPr lang="en-US" sz="1600" b="1" kern="100">
              <a:latin typeface="Calibri" panose="020F0502020204030204" pitchFamily="34" charset="0"/>
              <a:ea typeface="SimSun" panose="02010600030101010101" pitchFamily="2" charset="-122"/>
              <a:cs typeface="Times New Roman" panose="02020603050405020304" pitchFamily="18" charset="0"/>
            </a:endParaRPr>
          </a:p>
          <a:p>
            <a:pPr marL="0" marR="0" lvl="0" indent="0">
              <a:spcBef>
                <a:spcPts val="0"/>
              </a:spcBef>
              <a:spcAft>
                <a:spcPts val="0"/>
              </a:spcAft>
            </a:pPr>
            <a:r>
              <a:rPr lang="en-US" sz="1600" b="1" kern="100">
                <a:effectLst/>
                <a:latin typeface="Calibri" panose="020F0502020204030204" pitchFamily="34" charset="0"/>
                <a:ea typeface="SimSun" panose="02010600030101010101" pitchFamily="2" charset="-122"/>
                <a:cs typeface="Times New Roman" panose="02020603050405020304" pitchFamily="18" charset="0"/>
              </a:rPr>
              <a:t>Method:</a:t>
            </a:r>
          </a:p>
          <a:p>
            <a:pPr marL="0" marR="0" lvl="0" indent="0">
              <a:spcBef>
                <a:spcPts val="0"/>
              </a:spcBef>
              <a:spcAft>
                <a:spcPts val="0"/>
              </a:spcAft>
            </a:pPr>
            <a:endParaRPr lang="en-US" sz="1600" kern="100">
              <a:effectLst/>
              <a:latin typeface="Calibri" panose="020F0502020204030204" pitchFamily="34" charset="0"/>
              <a:ea typeface="SimSun" panose="02010600030101010101" pitchFamily="2" charset="-122"/>
              <a:cs typeface="Times New Roman" panose="02020603050405020304" pitchFamily="18" charset="0"/>
            </a:endParaRPr>
          </a:p>
        </p:txBody>
      </p:sp>
      <p:sp>
        <p:nvSpPr>
          <p:cNvPr id="4" name="Slide Number Placeholder 3">
            <a:extLst>
              <a:ext uri="{FF2B5EF4-FFF2-40B4-BE49-F238E27FC236}">
                <a16:creationId xmlns:a16="http://schemas.microsoft.com/office/drawing/2014/main" id="{50C729B1-5C0B-6639-EEC3-92545333B493}"/>
              </a:ext>
            </a:extLst>
          </p:cNvPr>
          <p:cNvSpPr>
            <a:spLocks noGrp="1"/>
          </p:cNvSpPr>
          <p:nvPr>
            <p:ph type="sldNum" sz="quarter" idx="4"/>
          </p:nvPr>
        </p:nvSpPr>
        <p:spPr/>
        <p:txBody>
          <a:bodyPr/>
          <a:lstStyle/>
          <a:p>
            <a:fld id="{933A556B-7C63-244D-9B7C-B0EA8042B330}" type="slidenum">
              <a:rPr lang="en-US" smtClean="0"/>
              <a:pPr/>
              <a:t>2</a:t>
            </a:fld>
            <a:endParaRPr lang="en-US" sz="750" dirty="0"/>
          </a:p>
        </p:txBody>
      </p:sp>
      <p:pic>
        <p:nvPicPr>
          <p:cNvPr id="6" name="Picture 5" descr="A diagram of a software flow&#10;&#10;Description automatically generated">
            <a:extLst>
              <a:ext uri="{FF2B5EF4-FFF2-40B4-BE49-F238E27FC236}">
                <a16:creationId xmlns:a16="http://schemas.microsoft.com/office/drawing/2014/main" id="{4D653B6E-F5C5-B943-B3D0-18F9B344A823}"/>
              </a:ext>
            </a:extLst>
          </p:cNvPr>
          <p:cNvPicPr>
            <a:picLocks noChangeAspect="1"/>
          </p:cNvPicPr>
          <p:nvPr/>
        </p:nvPicPr>
        <p:blipFill>
          <a:blip r:embed="rId3"/>
          <a:stretch>
            <a:fillRect/>
          </a:stretch>
        </p:blipFill>
        <p:spPr>
          <a:xfrm>
            <a:off x="428626" y="3728428"/>
            <a:ext cx="4096154" cy="2329392"/>
          </a:xfrm>
          <a:prstGeom prst="rect">
            <a:avLst/>
          </a:prstGeom>
        </p:spPr>
      </p:pic>
      <p:sp>
        <p:nvSpPr>
          <p:cNvPr id="7" name="TextBox 6">
            <a:extLst>
              <a:ext uri="{FF2B5EF4-FFF2-40B4-BE49-F238E27FC236}">
                <a16:creationId xmlns:a16="http://schemas.microsoft.com/office/drawing/2014/main" id="{BEFB1C92-EBAE-92F7-097C-AF255BADFF96}"/>
              </a:ext>
            </a:extLst>
          </p:cNvPr>
          <p:cNvSpPr txBox="1"/>
          <p:nvPr/>
        </p:nvSpPr>
        <p:spPr>
          <a:xfrm>
            <a:off x="6056075" y="3401120"/>
            <a:ext cx="2334935" cy="369332"/>
          </a:xfrm>
          <a:prstGeom prst="rect">
            <a:avLst/>
          </a:prstGeom>
          <a:noFill/>
        </p:spPr>
        <p:txBody>
          <a:bodyPr wrap="none" rtlCol="0">
            <a:spAutoFit/>
          </a:bodyPr>
          <a:lstStyle/>
          <a:p>
            <a:r>
              <a:rPr lang="en-US"/>
              <a:t>Inferencing Workflow</a:t>
            </a:r>
          </a:p>
        </p:txBody>
      </p:sp>
      <p:pic>
        <p:nvPicPr>
          <p:cNvPr id="9" name="Picture 8" descr="A diagram of a software flow&#10;&#10;Description automatically generated">
            <a:extLst>
              <a:ext uri="{FF2B5EF4-FFF2-40B4-BE49-F238E27FC236}">
                <a16:creationId xmlns:a16="http://schemas.microsoft.com/office/drawing/2014/main" id="{33D2435F-4253-F09B-B8E9-73CA227E4E9F}"/>
              </a:ext>
            </a:extLst>
          </p:cNvPr>
          <p:cNvPicPr>
            <a:picLocks noChangeAspect="1"/>
          </p:cNvPicPr>
          <p:nvPr/>
        </p:nvPicPr>
        <p:blipFill>
          <a:blip r:embed="rId4"/>
          <a:stretch>
            <a:fillRect/>
          </a:stretch>
        </p:blipFill>
        <p:spPr>
          <a:xfrm>
            <a:off x="5012908" y="3749918"/>
            <a:ext cx="4104883" cy="2270169"/>
          </a:xfrm>
          <a:prstGeom prst="rect">
            <a:avLst/>
          </a:prstGeom>
        </p:spPr>
      </p:pic>
      <p:sp>
        <p:nvSpPr>
          <p:cNvPr id="10" name="TextBox 9">
            <a:extLst>
              <a:ext uri="{FF2B5EF4-FFF2-40B4-BE49-F238E27FC236}">
                <a16:creationId xmlns:a16="http://schemas.microsoft.com/office/drawing/2014/main" id="{F5CF6671-937F-F5E1-FD8A-412A74A5B73D}"/>
              </a:ext>
            </a:extLst>
          </p:cNvPr>
          <p:cNvSpPr txBox="1"/>
          <p:nvPr/>
        </p:nvSpPr>
        <p:spPr>
          <a:xfrm>
            <a:off x="2018084" y="3418318"/>
            <a:ext cx="2018566" cy="369332"/>
          </a:xfrm>
          <a:prstGeom prst="rect">
            <a:avLst/>
          </a:prstGeom>
          <a:noFill/>
        </p:spPr>
        <p:txBody>
          <a:bodyPr wrap="none" rtlCol="0">
            <a:spAutoFit/>
          </a:bodyPr>
          <a:lstStyle/>
          <a:p>
            <a:r>
              <a:rPr lang="en-US"/>
              <a:t>Training Workflow</a:t>
            </a:r>
          </a:p>
        </p:txBody>
      </p:sp>
    </p:spTree>
    <p:extLst>
      <p:ext uri="{BB962C8B-B14F-4D97-AF65-F5344CB8AC3E}">
        <p14:creationId xmlns:p14="http://schemas.microsoft.com/office/powerpoint/2010/main" val="13281079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1176A3-C0BD-5439-EFEF-D21E20BBCB4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3A8AF7E-715D-DF7C-BA48-4B4F678D622A}"/>
              </a:ext>
            </a:extLst>
          </p:cNvPr>
          <p:cNvSpPr>
            <a:spLocks noGrp="1"/>
          </p:cNvSpPr>
          <p:nvPr>
            <p:ph type="title"/>
          </p:nvPr>
        </p:nvSpPr>
        <p:spPr>
          <a:xfrm>
            <a:off x="428625" y="0"/>
            <a:ext cx="8286750" cy="762338"/>
          </a:xfrm>
        </p:spPr>
        <p:txBody>
          <a:bodyPr>
            <a:normAutofit/>
          </a:bodyPr>
          <a:lstStyle/>
          <a:p>
            <a:pPr algn="ctr"/>
            <a:r>
              <a:rPr lang="en-US" sz="3200" dirty="0"/>
              <a:t>Description of the LDRD Proposal</a:t>
            </a:r>
          </a:p>
        </p:txBody>
      </p:sp>
      <p:sp>
        <p:nvSpPr>
          <p:cNvPr id="4" name="Slide Number Placeholder 3">
            <a:extLst>
              <a:ext uri="{FF2B5EF4-FFF2-40B4-BE49-F238E27FC236}">
                <a16:creationId xmlns:a16="http://schemas.microsoft.com/office/drawing/2014/main" id="{544B082B-0FEE-23B1-1E8A-79CEB7BA433C}"/>
              </a:ext>
            </a:extLst>
          </p:cNvPr>
          <p:cNvSpPr>
            <a:spLocks noGrp="1"/>
          </p:cNvSpPr>
          <p:nvPr>
            <p:ph type="sldNum" sz="quarter" idx="4"/>
          </p:nvPr>
        </p:nvSpPr>
        <p:spPr/>
        <p:txBody>
          <a:bodyPr/>
          <a:lstStyle/>
          <a:p>
            <a:fld id="{933A556B-7C63-244D-9B7C-B0EA8042B330}" type="slidenum">
              <a:rPr lang="en-US" smtClean="0"/>
              <a:pPr/>
              <a:t>3</a:t>
            </a:fld>
            <a:endParaRPr lang="en-US" sz="750" dirty="0"/>
          </a:p>
        </p:txBody>
      </p:sp>
      <p:graphicFrame>
        <p:nvGraphicFramePr>
          <p:cNvPr id="5" name="Table 4">
            <a:extLst>
              <a:ext uri="{FF2B5EF4-FFF2-40B4-BE49-F238E27FC236}">
                <a16:creationId xmlns:a16="http://schemas.microsoft.com/office/drawing/2014/main" id="{C7C1F92E-3063-2302-2F20-BE6B88A569B0}"/>
              </a:ext>
            </a:extLst>
          </p:cNvPr>
          <p:cNvGraphicFramePr>
            <a:graphicFrameLocks noGrp="1"/>
          </p:cNvGraphicFramePr>
          <p:nvPr>
            <p:extLst>
              <p:ext uri="{D42A27DB-BD31-4B8C-83A1-F6EECF244321}">
                <p14:modId xmlns:p14="http://schemas.microsoft.com/office/powerpoint/2010/main" val="1560053537"/>
              </p:ext>
            </p:extLst>
          </p:nvPr>
        </p:nvGraphicFramePr>
        <p:xfrm>
          <a:off x="559617" y="1155934"/>
          <a:ext cx="8286750" cy="2660396"/>
        </p:xfrm>
        <a:graphic>
          <a:graphicData uri="http://schemas.openxmlformats.org/drawingml/2006/table">
            <a:tbl>
              <a:tblPr firstRow="1" bandRow="1">
                <a:tableStyleId>{5940675A-B579-460E-94D1-54222C63F5DA}</a:tableStyleId>
              </a:tblPr>
              <a:tblGrid>
                <a:gridCol w="724983">
                  <a:extLst>
                    <a:ext uri="{9D8B030D-6E8A-4147-A177-3AD203B41FA5}">
                      <a16:colId xmlns:a16="http://schemas.microsoft.com/office/drawing/2014/main" val="3464976599"/>
                    </a:ext>
                  </a:extLst>
                </a:gridCol>
                <a:gridCol w="3809099">
                  <a:extLst>
                    <a:ext uri="{9D8B030D-6E8A-4147-A177-3AD203B41FA5}">
                      <a16:colId xmlns:a16="http://schemas.microsoft.com/office/drawing/2014/main" val="1166861274"/>
                    </a:ext>
                  </a:extLst>
                </a:gridCol>
                <a:gridCol w="3752668">
                  <a:extLst>
                    <a:ext uri="{9D8B030D-6E8A-4147-A177-3AD203B41FA5}">
                      <a16:colId xmlns:a16="http://schemas.microsoft.com/office/drawing/2014/main" val="2675828198"/>
                    </a:ext>
                  </a:extLst>
                </a:gridCol>
              </a:tblGrid>
              <a:tr h="370840">
                <a:tc>
                  <a:txBody>
                    <a:bodyPr/>
                    <a:lstStyle/>
                    <a:p>
                      <a:pPr marL="0" marR="0">
                        <a:lnSpc>
                          <a:spcPct val="107000"/>
                        </a:lnSpc>
                        <a:spcBef>
                          <a:spcPts val="0"/>
                        </a:spcBef>
                        <a:spcAft>
                          <a:spcPts val="0"/>
                        </a:spcAft>
                      </a:pPr>
                      <a:r>
                        <a:rPr lang="en-US" sz="1000" kern="100">
                          <a:effectLst/>
                        </a:rPr>
                        <a:t>Period</a:t>
                      </a:r>
                      <a:endParaRPr lang="en-US" sz="11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anchor="ctr"/>
                </a:tc>
                <a:tc>
                  <a:txBody>
                    <a:bodyPr/>
                    <a:lstStyle/>
                    <a:p>
                      <a:pPr marL="0" marR="0">
                        <a:lnSpc>
                          <a:spcPct val="107000"/>
                        </a:lnSpc>
                        <a:spcBef>
                          <a:spcPts val="0"/>
                        </a:spcBef>
                        <a:spcAft>
                          <a:spcPts val="0"/>
                        </a:spcAft>
                      </a:pPr>
                      <a:r>
                        <a:rPr lang="en-US" sz="1000" kern="100">
                          <a:effectLst/>
                        </a:rPr>
                        <a:t>Task</a:t>
                      </a:r>
                      <a:endParaRPr lang="en-US" sz="11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anchor="ctr"/>
                </a:tc>
                <a:tc>
                  <a:txBody>
                    <a:bodyPr/>
                    <a:lstStyle/>
                    <a:p>
                      <a:pPr marL="0" marR="0">
                        <a:lnSpc>
                          <a:spcPct val="107000"/>
                        </a:lnSpc>
                        <a:spcBef>
                          <a:spcPts val="0"/>
                        </a:spcBef>
                        <a:spcAft>
                          <a:spcPts val="0"/>
                        </a:spcAft>
                      </a:pPr>
                      <a:r>
                        <a:rPr lang="en-US" sz="1000" kern="100">
                          <a:effectLst/>
                        </a:rPr>
                        <a:t>Milestone</a:t>
                      </a:r>
                      <a:endParaRPr lang="en-US" sz="11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3708257156"/>
                  </a:ext>
                </a:extLst>
              </a:tr>
              <a:tr h="370840">
                <a:tc>
                  <a:txBody>
                    <a:bodyPr/>
                    <a:lstStyle/>
                    <a:p>
                      <a:pPr marL="0" marR="0">
                        <a:lnSpc>
                          <a:spcPct val="107000"/>
                        </a:lnSpc>
                        <a:spcBef>
                          <a:spcPts val="0"/>
                        </a:spcBef>
                        <a:spcAft>
                          <a:spcPts val="0"/>
                        </a:spcAft>
                      </a:pPr>
                      <a:r>
                        <a:rPr lang="en-US" sz="1000" kern="100">
                          <a:effectLst/>
                        </a:rPr>
                        <a:t>FY27, H1</a:t>
                      </a:r>
                      <a:endParaRPr lang="en-US" sz="11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anchor="ctr"/>
                </a:tc>
                <a:tc>
                  <a:txBody>
                    <a:bodyPr/>
                    <a:lstStyle/>
                    <a:p>
                      <a:pPr marL="0" marR="0">
                        <a:lnSpc>
                          <a:spcPct val="107000"/>
                        </a:lnSpc>
                        <a:spcBef>
                          <a:spcPts val="0"/>
                        </a:spcBef>
                        <a:spcAft>
                          <a:spcPts val="0"/>
                        </a:spcAft>
                      </a:pPr>
                      <a:r>
                        <a:rPr lang="en-US" sz="1000" kern="100">
                          <a:effectLst/>
                        </a:rPr>
                        <a:t>Package core clustering algorithms as MCP tools; LLM selection; Define and develop the event descriptor schema.</a:t>
                      </a:r>
                      <a:endParaRPr lang="en-US" sz="11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anchor="ctr"/>
                </a:tc>
                <a:tc>
                  <a:txBody>
                    <a:bodyPr/>
                    <a:lstStyle/>
                    <a:p>
                      <a:pPr marL="0" marR="0">
                        <a:lnSpc>
                          <a:spcPct val="107000"/>
                        </a:lnSpc>
                        <a:spcBef>
                          <a:spcPts val="0"/>
                        </a:spcBef>
                        <a:spcAft>
                          <a:spcPts val="0"/>
                        </a:spcAft>
                      </a:pPr>
                      <a:r>
                        <a:rPr lang="en-US" sz="1000" kern="100">
                          <a:effectLst/>
                        </a:rPr>
                        <a:t>A library of modular C++ reconstruction tools, a selected LLM and a finalized event descriptor format.</a:t>
                      </a:r>
                      <a:endParaRPr lang="en-US" sz="11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1105468794"/>
                  </a:ext>
                </a:extLst>
              </a:tr>
              <a:tr h="370840">
                <a:tc>
                  <a:txBody>
                    <a:bodyPr/>
                    <a:lstStyle/>
                    <a:p>
                      <a:pPr marL="0" marR="0">
                        <a:lnSpc>
                          <a:spcPct val="107000"/>
                        </a:lnSpc>
                        <a:spcBef>
                          <a:spcPts val="0"/>
                        </a:spcBef>
                        <a:spcAft>
                          <a:spcPts val="0"/>
                        </a:spcAft>
                      </a:pPr>
                      <a:r>
                        <a:rPr lang="en-US" sz="1000" kern="100">
                          <a:effectLst/>
                        </a:rPr>
                        <a:t>FY27, H2</a:t>
                      </a:r>
                      <a:endParaRPr lang="en-US" sz="11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anchor="ctr"/>
                </a:tc>
                <a:tc>
                  <a:txBody>
                    <a:bodyPr/>
                    <a:lstStyle/>
                    <a:p>
                      <a:pPr marL="0" marR="0">
                        <a:lnSpc>
                          <a:spcPct val="107000"/>
                        </a:lnSpc>
                        <a:spcBef>
                          <a:spcPts val="0"/>
                        </a:spcBef>
                        <a:spcAft>
                          <a:spcPts val="0"/>
                        </a:spcAft>
                      </a:pPr>
                      <a:r>
                        <a:rPr lang="en-US" sz="1000" kern="100">
                          <a:effectLst/>
                        </a:rPr>
                        <a:t>Develop the C++ Reconstruction server prototype; Build the initial Python fine-tuning framework.</a:t>
                      </a:r>
                      <a:endParaRPr lang="en-US" sz="11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anchor="ctr"/>
                </a:tc>
                <a:tc>
                  <a:txBody>
                    <a:bodyPr/>
                    <a:lstStyle/>
                    <a:p>
                      <a:pPr marL="0" marR="0">
                        <a:lnSpc>
                          <a:spcPct val="107000"/>
                        </a:lnSpc>
                        <a:spcBef>
                          <a:spcPts val="0"/>
                        </a:spcBef>
                        <a:spcAft>
                          <a:spcPts val="0"/>
                        </a:spcAft>
                      </a:pPr>
                      <a:r>
                        <a:rPr lang="en-US" sz="1000" kern="100">
                          <a:effectLst/>
                        </a:rPr>
                        <a:t>A functional Reconstruction server capable of executing requested algorithms and a Python framework that can interface with the server to begin model training.</a:t>
                      </a:r>
                      <a:endParaRPr lang="en-US" sz="11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3714340855"/>
                  </a:ext>
                </a:extLst>
              </a:tr>
              <a:tr h="370840">
                <a:tc>
                  <a:txBody>
                    <a:bodyPr/>
                    <a:lstStyle/>
                    <a:p>
                      <a:pPr marL="0" marR="0">
                        <a:lnSpc>
                          <a:spcPct val="107000"/>
                        </a:lnSpc>
                        <a:spcBef>
                          <a:spcPts val="0"/>
                        </a:spcBef>
                        <a:spcAft>
                          <a:spcPts val="0"/>
                        </a:spcAft>
                      </a:pPr>
                      <a:r>
                        <a:rPr lang="en-US" sz="1000" kern="100">
                          <a:effectLst/>
                        </a:rPr>
                        <a:t>FY28, H1</a:t>
                      </a:r>
                      <a:endParaRPr lang="en-US" sz="11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anchor="ctr"/>
                </a:tc>
                <a:tc>
                  <a:txBody>
                    <a:bodyPr/>
                    <a:lstStyle/>
                    <a:p>
                      <a:pPr marL="0" marR="0">
                        <a:lnSpc>
                          <a:spcPct val="107000"/>
                        </a:lnSpc>
                        <a:spcBef>
                          <a:spcPts val="0"/>
                        </a:spcBef>
                        <a:spcAft>
                          <a:spcPts val="0"/>
                        </a:spcAft>
                      </a:pPr>
                      <a:r>
                        <a:rPr lang="en-US" sz="1000" kern="100">
                          <a:effectLst/>
                        </a:rPr>
                        <a:t>Conduct supervised fine-tuning with human labeling; Perform initial validation and performance studies on photon-rich events.</a:t>
                      </a:r>
                      <a:endParaRPr lang="en-US" sz="11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anchor="ctr"/>
                </a:tc>
                <a:tc>
                  <a:txBody>
                    <a:bodyPr/>
                    <a:lstStyle/>
                    <a:p>
                      <a:pPr marL="0" marR="0">
                        <a:lnSpc>
                          <a:spcPct val="107000"/>
                        </a:lnSpc>
                        <a:spcBef>
                          <a:spcPts val="0"/>
                        </a:spcBef>
                        <a:spcAft>
                          <a:spcPts val="0"/>
                        </a:spcAft>
                      </a:pPr>
                      <a:r>
                        <a:rPr lang="en-US" sz="1000" kern="100">
                          <a:effectLst/>
                        </a:rPr>
                        <a:t>An initial validated workflow based on a supervised-tuned model that shows performance improvements over traditional fixed workflows. (relative 10 – 20% improvements)</a:t>
                      </a:r>
                      <a:endParaRPr lang="en-US" sz="11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1107832988"/>
                  </a:ext>
                </a:extLst>
              </a:tr>
              <a:tr h="370840">
                <a:tc>
                  <a:txBody>
                    <a:bodyPr/>
                    <a:lstStyle/>
                    <a:p>
                      <a:pPr marL="0" marR="0">
                        <a:lnSpc>
                          <a:spcPct val="107000"/>
                        </a:lnSpc>
                        <a:spcBef>
                          <a:spcPts val="0"/>
                        </a:spcBef>
                        <a:spcAft>
                          <a:spcPts val="0"/>
                        </a:spcAft>
                      </a:pPr>
                      <a:r>
                        <a:rPr lang="en-US" sz="1000" kern="100">
                          <a:effectLst/>
                        </a:rPr>
                        <a:t>FY28, H2</a:t>
                      </a:r>
                      <a:endParaRPr lang="en-US" sz="11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anchor="ctr"/>
                </a:tc>
                <a:tc>
                  <a:txBody>
                    <a:bodyPr/>
                    <a:lstStyle/>
                    <a:p>
                      <a:pPr marL="0" marR="0">
                        <a:lnSpc>
                          <a:spcPct val="107000"/>
                        </a:lnSpc>
                        <a:spcBef>
                          <a:spcPts val="0"/>
                        </a:spcBef>
                        <a:spcAft>
                          <a:spcPts val="0"/>
                        </a:spcAft>
                      </a:pPr>
                      <a:r>
                        <a:rPr lang="en-US" sz="1000" kern="100">
                          <a:effectLst/>
                        </a:rPr>
                        <a:t>Apply Reinforcement Learning Fine-Tuning (RLFT) to further optimize the workflow; Finalize and integrate the MCP-based framework into Wire-Cell; Complete documentation for the reusable platform.</a:t>
                      </a:r>
                      <a:endParaRPr lang="en-US" sz="11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anchor="ctr"/>
                </a:tc>
                <a:tc>
                  <a:txBody>
                    <a:bodyPr/>
                    <a:lstStyle/>
                    <a:p>
                      <a:pPr marL="0" marR="0" indent="0" algn="l" defTabSz="685800" rtl="0" eaLnBrk="1" fontAlgn="auto" latinLnBrk="0" hangingPunct="1">
                        <a:lnSpc>
                          <a:spcPct val="107000"/>
                        </a:lnSpc>
                        <a:spcBef>
                          <a:spcPts val="0"/>
                        </a:spcBef>
                        <a:spcAft>
                          <a:spcPts val="0"/>
                        </a:spcAft>
                        <a:buClrTx/>
                        <a:buSzTx/>
                        <a:buFontTx/>
                        <a:buNone/>
                        <a:tabLst/>
                        <a:defRPr/>
                      </a:pPr>
                      <a:r>
                        <a:rPr lang="en-US" sz="1000" kern="100">
                          <a:effectLst/>
                        </a:rPr>
                        <a:t>A final, validated workflow incorporating RLFT, fully integrated with Wire-Cell and released as a reusable platform for the community. (relative 30 – 50% improvements)</a:t>
                      </a:r>
                      <a:endParaRPr lang="en-US" sz="1100" kern="100">
                        <a:effectLst/>
                        <a:latin typeface="Calibri" panose="020F0502020204030204" pitchFamily="34" charset="0"/>
                        <a:ea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1316237594"/>
                  </a:ext>
                </a:extLst>
              </a:tr>
            </a:tbl>
          </a:graphicData>
        </a:graphic>
      </p:graphicFrame>
      <p:sp>
        <p:nvSpPr>
          <p:cNvPr id="7" name="Content Placeholder 6">
            <a:extLst>
              <a:ext uri="{FF2B5EF4-FFF2-40B4-BE49-F238E27FC236}">
                <a16:creationId xmlns:a16="http://schemas.microsoft.com/office/drawing/2014/main" id="{29D816CF-6E59-361A-5F4D-2C1E7CD5D8E8}"/>
              </a:ext>
            </a:extLst>
          </p:cNvPr>
          <p:cNvSpPr>
            <a:spLocks noGrp="1"/>
          </p:cNvSpPr>
          <p:nvPr>
            <p:ph idx="1"/>
          </p:nvPr>
        </p:nvSpPr>
        <p:spPr>
          <a:xfrm>
            <a:off x="559617" y="4094099"/>
            <a:ext cx="8286750" cy="1944728"/>
          </a:xfrm>
        </p:spPr>
        <p:txBody>
          <a:bodyPr>
            <a:normAutofit/>
          </a:bodyPr>
          <a:lstStyle/>
          <a:p>
            <a:pPr marL="0" indent="0">
              <a:spcBef>
                <a:spcPts val="0"/>
              </a:spcBef>
            </a:pPr>
            <a:r>
              <a:rPr lang="en-US" sz="1800" b="1">
                <a:effectLst/>
                <a:latin typeface="Calibri" panose="020F0502020204030204" pitchFamily="34" charset="0"/>
                <a:ea typeface="Times New Roman" panose="02020603050405020304" pitchFamily="18" charset="0"/>
                <a:cs typeface="Calibri" panose="020F0502020204030204" pitchFamily="34" charset="0"/>
              </a:rPr>
              <a:t>Personel</a:t>
            </a:r>
          </a:p>
          <a:p>
            <a:pPr marL="342900" marR="0" lvl="0" indent="-342900">
              <a:spcBef>
                <a:spcPts val="0"/>
              </a:spcBef>
              <a:spcAft>
                <a:spcPts val="0"/>
              </a:spcAft>
              <a:buFont typeface="Symbol" pitchFamily="2" charset="2"/>
              <a:buChar char=""/>
            </a:pPr>
            <a:r>
              <a:rPr lang="en-US" sz="1800">
                <a:effectLst/>
                <a:latin typeface="Calibri" panose="020F0502020204030204" pitchFamily="34" charset="0"/>
                <a:ea typeface="Times New Roman" panose="02020603050405020304" pitchFamily="18" charset="0"/>
                <a:cs typeface="Calibri" panose="020F0502020204030204" pitchFamily="34" charset="0"/>
              </a:rPr>
              <a:t>Haiwang Yu (PI, PO): Experienced in Wire-Cell and AI/ML</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n-US" sz="1800">
                <a:effectLst/>
                <a:latin typeface="Calibri" panose="020F0502020204030204" pitchFamily="34" charset="0"/>
                <a:ea typeface="Times New Roman" panose="02020603050405020304" pitchFamily="18" charset="0"/>
                <a:cs typeface="Calibri" panose="020F0502020204030204" pitchFamily="34" charset="0"/>
              </a:rPr>
              <a:t>Yi Huang (co-PI, CDS): Experienced in AI/ML for scientific physics</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n-US" sz="1800">
                <a:effectLst/>
                <a:latin typeface="Calibri" panose="020F0502020204030204" pitchFamily="34" charset="0"/>
                <a:ea typeface="Times New Roman" panose="02020603050405020304" pitchFamily="18" charset="0"/>
                <a:cs typeface="Calibri" panose="020F0502020204030204" pitchFamily="34" charset="0"/>
              </a:rPr>
              <a:t>Yousen Zhang (PO): Experienced C++ and Python developer</a:t>
            </a:r>
          </a:p>
          <a:p>
            <a:pPr marL="342900" marR="0" lvl="0" indent="-342900">
              <a:spcBef>
                <a:spcPts val="0"/>
              </a:spcBef>
              <a:spcAft>
                <a:spcPts val="0"/>
              </a:spcAft>
              <a:buFont typeface="Symbol" pitchFamily="2" charset="2"/>
              <a:buChar char=""/>
            </a:pPr>
            <a:r>
              <a:rPr lang="en-US" sz="1800">
                <a:effectLst/>
                <a:latin typeface="Calibri" panose="020F0502020204030204" pitchFamily="34" charset="0"/>
                <a:ea typeface="Times New Roman" panose="02020603050405020304" pitchFamily="18" charset="0"/>
                <a:cs typeface="Calibri" panose="020F0502020204030204" pitchFamily="34" charset="0"/>
              </a:rPr>
              <a:t>Xin Qian (PO): Lead algorithm developer of Wire-Cell</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n-US" sz="1800">
                <a:effectLst/>
                <a:latin typeface="Calibri" panose="020F0502020204030204" pitchFamily="34" charset="0"/>
                <a:ea typeface="Times New Roman" panose="02020603050405020304" pitchFamily="18" charset="0"/>
                <a:cs typeface="Calibri" panose="020F0502020204030204" pitchFamily="34" charset="0"/>
              </a:rPr>
              <a:t>Brett Viren (PO): Lead architect of the Wire-Cell Toolkit</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Symbol" pitchFamily="2" charset="2"/>
              <a:buChar char=""/>
            </a:pPr>
            <a:r>
              <a:rPr lang="en-US" sz="1800">
                <a:effectLst/>
                <a:latin typeface="Calibri" panose="020F0502020204030204" pitchFamily="34" charset="0"/>
                <a:ea typeface="Times New Roman" panose="02020603050405020304" pitchFamily="18" charset="0"/>
                <a:cs typeface="Calibri" panose="020F0502020204030204" pitchFamily="34" charset="0"/>
              </a:rPr>
              <a:t>Yihui Ren (CDS): Experienced in AI/ML for scientific applications</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EFA0CAB1-45A8-D998-0E28-7125F5007981}"/>
              </a:ext>
            </a:extLst>
          </p:cNvPr>
          <p:cNvSpPr txBox="1"/>
          <p:nvPr/>
        </p:nvSpPr>
        <p:spPr>
          <a:xfrm>
            <a:off x="428625" y="760235"/>
            <a:ext cx="2899192" cy="369332"/>
          </a:xfrm>
          <a:prstGeom prst="rect">
            <a:avLst/>
          </a:prstGeom>
          <a:noFill/>
        </p:spPr>
        <p:txBody>
          <a:bodyPr wrap="none" rtlCol="0">
            <a:spAutoFit/>
          </a:bodyPr>
          <a:lstStyle/>
          <a:p>
            <a:r>
              <a:rPr lang="en-US" b="1"/>
              <a:t>Timeline with Milestones</a:t>
            </a:r>
          </a:p>
        </p:txBody>
      </p:sp>
    </p:spTree>
    <p:extLst>
      <p:ext uri="{BB962C8B-B14F-4D97-AF65-F5344CB8AC3E}">
        <p14:creationId xmlns:p14="http://schemas.microsoft.com/office/powerpoint/2010/main" val="9926876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6C3AE0-FFF4-DBE8-1F40-90562FF3F65E}"/>
              </a:ext>
            </a:extLst>
          </p:cNvPr>
          <p:cNvSpPr>
            <a:spLocks noGrp="1"/>
          </p:cNvSpPr>
          <p:nvPr>
            <p:ph type="title"/>
          </p:nvPr>
        </p:nvSpPr>
        <p:spPr>
          <a:xfrm>
            <a:off x="428625" y="1"/>
            <a:ext cx="8286750" cy="679508"/>
          </a:xfrm>
        </p:spPr>
        <p:txBody>
          <a:bodyPr>
            <a:normAutofit/>
          </a:bodyPr>
          <a:lstStyle/>
          <a:p>
            <a:pPr algn="ctr"/>
            <a:r>
              <a:rPr lang="en-US" dirty="0"/>
              <a:t>Intellectual Merit Summary</a:t>
            </a:r>
          </a:p>
        </p:txBody>
      </p:sp>
      <p:sp>
        <p:nvSpPr>
          <p:cNvPr id="3" name="Content Placeholder 2">
            <a:extLst>
              <a:ext uri="{FF2B5EF4-FFF2-40B4-BE49-F238E27FC236}">
                <a16:creationId xmlns:a16="http://schemas.microsoft.com/office/drawing/2014/main" id="{E7376184-5A32-26B6-8978-3DDEDB30970A}"/>
              </a:ext>
            </a:extLst>
          </p:cNvPr>
          <p:cNvSpPr>
            <a:spLocks noGrp="1"/>
          </p:cNvSpPr>
          <p:nvPr>
            <p:ph idx="1"/>
          </p:nvPr>
        </p:nvSpPr>
        <p:spPr>
          <a:xfrm>
            <a:off x="517638" y="1043873"/>
            <a:ext cx="8286750" cy="4952325"/>
          </a:xfrm>
        </p:spPr>
        <p:txBody>
          <a:bodyPr>
            <a:normAutofit/>
          </a:bodyPr>
          <a:lstStyle/>
          <a:p>
            <a:pPr>
              <a:buFont typeface="Arial" panose="020B0604020202020204" pitchFamily="34" charset="0"/>
              <a:buChar char="•"/>
            </a:pPr>
            <a:r>
              <a:rPr lang="en-US" sz="1800" b="1"/>
              <a:t>A novel framework that simultaneously achieves robustness and high performance</a:t>
            </a:r>
            <a:r>
              <a:rPr lang="en-US" sz="1800"/>
              <a:t>, by tightly coupling</a:t>
            </a:r>
          </a:p>
          <a:p>
            <a:pPr marL="628650" lvl="1" indent="-285750"/>
            <a:r>
              <a:rPr lang="en-US" sz="1800" b="1"/>
              <a:t>Robustness</a:t>
            </a:r>
            <a:r>
              <a:rPr lang="en-US" sz="1800"/>
              <a:t> from well-tested domain knowledge embedded directly within physics-driven reconstruction tools, and</a:t>
            </a:r>
          </a:p>
          <a:p>
            <a:pPr marL="628650" lvl="1" indent="-285750"/>
            <a:r>
              <a:rPr lang="en-US" sz="1800" b="1"/>
              <a:t>High performance</a:t>
            </a:r>
            <a:r>
              <a:rPr lang="en-US" sz="1800"/>
              <a:t> enabled by large language models (LLMs) leveraging industry-scale innovation.</a:t>
            </a:r>
          </a:p>
          <a:p>
            <a:pPr>
              <a:buFont typeface="Arial" panose="020B0604020202020204" pitchFamily="34" charset="0"/>
              <a:buChar char="•"/>
            </a:pPr>
            <a:endParaRPr lang="en-US" sz="1800" b="1"/>
          </a:p>
          <a:p>
            <a:pPr>
              <a:buFont typeface="Arial" panose="020B0604020202020204" pitchFamily="34" charset="0"/>
              <a:buChar char="•"/>
            </a:pPr>
            <a:r>
              <a:rPr lang="en-US" sz="1800" b="1"/>
              <a:t>Pioneering the systematic capture of human scientific reasoning</a:t>
            </a:r>
            <a:r>
              <a:rPr lang="en-US" sz="1800"/>
              <a:t> through supervised fine-tuning, translating expert decision-making into machine-actionable knowledge.</a:t>
            </a:r>
          </a:p>
          <a:p>
            <a:pPr>
              <a:buFont typeface="Arial" panose="020B0604020202020204" pitchFamily="34" charset="0"/>
              <a:buChar char="•"/>
            </a:pPr>
            <a:endParaRPr lang="en-US" sz="1800" b="1"/>
          </a:p>
          <a:p>
            <a:pPr>
              <a:buFont typeface="Arial" panose="020B0604020202020204" pitchFamily="34" charset="0"/>
              <a:buChar char="•"/>
            </a:pPr>
            <a:r>
              <a:rPr lang="en-US" sz="1800" b="1"/>
              <a:t>Advancing beyond current agentic AI paradigms</a:t>
            </a:r>
            <a:r>
              <a:rPr lang="en-US" sz="1800"/>
              <a:t>, which primarily emphasize high-level workflow orchestration, by enabling reasoning and decision-making at the </a:t>
            </a:r>
            <a:r>
              <a:rPr lang="en-US" sz="1800" b="1"/>
              <a:t>algorithmic and physics-tool level</a:t>
            </a:r>
            <a:r>
              <a:rPr lang="en-US" sz="1800"/>
              <a:t>, where scientific fidelity and performance are determined.</a:t>
            </a:r>
          </a:p>
        </p:txBody>
      </p:sp>
      <p:sp>
        <p:nvSpPr>
          <p:cNvPr id="4" name="Slide Number Placeholder 3">
            <a:extLst>
              <a:ext uri="{FF2B5EF4-FFF2-40B4-BE49-F238E27FC236}">
                <a16:creationId xmlns:a16="http://schemas.microsoft.com/office/drawing/2014/main" id="{88FC06E6-A43A-49D0-7D9E-CBE217C7A8D4}"/>
              </a:ext>
            </a:extLst>
          </p:cNvPr>
          <p:cNvSpPr>
            <a:spLocks noGrp="1"/>
          </p:cNvSpPr>
          <p:nvPr>
            <p:ph type="sldNum" sz="quarter" idx="4"/>
          </p:nvPr>
        </p:nvSpPr>
        <p:spPr/>
        <p:txBody>
          <a:bodyPr/>
          <a:lstStyle/>
          <a:p>
            <a:fld id="{933A556B-7C63-244D-9B7C-B0EA8042B330}" type="slidenum">
              <a:rPr lang="en-US" smtClean="0"/>
              <a:pPr/>
              <a:t>4</a:t>
            </a:fld>
            <a:endParaRPr lang="en-US" sz="750" dirty="0"/>
          </a:p>
        </p:txBody>
      </p:sp>
    </p:spTree>
    <p:extLst>
      <p:ext uri="{BB962C8B-B14F-4D97-AF65-F5344CB8AC3E}">
        <p14:creationId xmlns:p14="http://schemas.microsoft.com/office/powerpoint/2010/main" val="21746077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B1CA0F-042E-5950-6D6F-9A845CD016CA}"/>
              </a:ext>
            </a:extLst>
          </p:cNvPr>
          <p:cNvSpPr>
            <a:spLocks noGrp="1"/>
          </p:cNvSpPr>
          <p:nvPr>
            <p:ph type="title"/>
          </p:nvPr>
        </p:nvSpPr>
        <p:spPr>
          <a:xfrm>
            <a:off x="428625" y="0"/>
            <a:ext cx="8286750" cy="512133"/>
          </a:xfrm>
        </p:spPr>
        <p:txBody>
          <a:bodyPr>
            <a:normAutofit fontScale="90000"/>
          </a:bodyPr>
          <a:lstStyle/>
          <a:p>
            <a:pPr algn="ctr"/>
            <a:r>
              <a:rPr lang="en-US" sz="2800" dirty="0"/>
              <a:t>Return on Investment or Potential Future Funding</a:t>
            </a:r>
          </a:p>
        </p:txBody>
      </p:sp>
      <p:sp>
        <p:nvSpPr>
          <p:cNvPr id="4" name="Slide Number Placeholder 3">
            <a:extLst>
              <a:ext uri="{FF2B5EF4-FFF2-40B4-BE49-F238E27FC236}">
                <a16:creationId xmlns:a16="http://schemas.microsoft.com/office/drawing/2014/main" id="{FFFC8359-FAC1-FD3E-FC8C-48A1D14F59FF}"/>
              </a:ext>
            </a:extLst>
          </p:cNvPr>
          <p:cNvSpPr>
            <a:spLocks noGrp="1"/>
          </p:cNvSpPr>
          <p:nvPr>
            <p:ph type="sldNum" sz="quarter" idx="4"/>
          </p:nvPr>
        </p:nvSpPr>
        <p:spPr/>
        <p:txBody>
          <a:bodyPr/>
          <a:lstStyle/>
          <a:p>
            <a:fld id="{933A556B-7C63-244D-9B7C-B0EA8042B330}" type="slidenum">
              <a:rPr lang="en-US" smtClean="0"/>
              <a:pPr/>
              <a:t>5</a:t>
            </a:fld>
            <a:endParaRPr lang="en-US" sz="750" dirty="0"/>
          </a:p>
        </p:txBody>
      </p:sp>
      <p:sp>
        <p:nvSpPr>
          <p:cNvPr id="6" name="Content Placeholder 5">
            <a:extLst>
              <a:ext uri="{FF2B5EF4-FFF2-40B4-BE49-F238E27FC236}">
                <a16:creationId xmlns:a16="http://schemas.microsoft.com/office/drawing/2014/main" id="{58EC7AA7-9FBE-0675-617F-BDDD9A964321}"/>
              </a:ext>
            </a:extLst>
          </p:cNvPr>
          <p:cNvSpPr>
            <a:spLocks noGrp="1"/>
          </p:cNvSpPr>
          <p:nvPr>
            <p:ph idx="1"/>
          </p:nvPr>
        </p:nvSpPr>
        <p:spPr>
          <a:xfrm>
            <a:off x="582374" y="1213805"/>
            <a:ext cx="8286750" cy="4891431"/>
          </a:xfrm>
        </p:spPr>
        <p:txBody>
          <a:bodyPr/>
          <a:lstStyle/>
          <a:p>
            <a:pPr marL="0" marR="0">
              <a:spcBef>
                <a:spcPts val="0"/>
              </a:spcBef>
              <a:spcAft>
                <a:spcPts val="0"/>
              </a:spcAft>
            </a:pPr>
            <a:r>
              <a:rPr lang="en-US" sz="1800">
                <a:effectLst/>
                <a:latin typeface="Calibri" panose="020F0502020204030204" pitchFamily="34" charset="0"/>
                <a:ea typeface="Calibri" panose="020F0502020204030204" pitchFamily="34" charset="0"/>
                <a:cs typeface="Calibri" panose="020F0502020204030204" pitchFamily="34" charset="0"/>
              </a:rPr>
              <a:t>The proposed work is well aligned with the objectives of the Genesis Mission and directly supports DOE investments in AI-enabled scientific discovery. The developed agentic AI workflow is expected to benefit the DUNE experiment and establish a technical foundation that can be leveraged for future funding opportunities in AI for High Energy Physics (HEP). </a:t>
            </a:r>
            <a:r>
              <a:rPr lang="en-US" sz="1800">
                <a:solidFill>
                  <a:schemeClr val="accent2"/>
                </a:solidFill>
                <a:effectLst/>
                <a:latin typeface="Calibri" panose="020F0502020204030204" pitchFamily="34" charset="0"/>
                <a:ea typeface="Calibri" panose="020F0502020204030204" pitchFamily="34" charset="0"/>
                <a:cs typeface="Calibri" panose="020F0502020204030204" pitchFamily="34" charset="0"/>
              </a:rPr>
              <a:t>In particular, this work positions BNL to compete for Genesis-aligned funding released through the Office of Science, including HEP and cross-cutting AI-related solicitations.</a:t>
            </a:r>
            <a:endParaRPr lang="en-US" sz="1800">
              <a:solidFill>
                <a:schemeClr val="accent2"/>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800">
                <a:effectLst/>
                <a:latin typeface="Calibri" panose="020F0502020204030204" pitchFamily="34" charset="0"/>
                <a:ea typeface="Calibri" panose="020F0502020204030204" pitchFamily="34" charset="0"/>
                <a:cs typeface="Calibri" panose="020F0502020204030204" pitchFamily="34" charset="0"/>
              </a:rPr>
              <a:t> </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800">
                <a:effectLst/>
                <a:latin typeface="Calibri" panose="020F0502020204030204" pitchFamily="34" charset="0"/>
                <a:ea typeface="Calibri" panose="020F0502020204030204" pitchFamily="34" charset="0"/>
                <a:cs typeface="Calibri" panose="020F0502020204030204" pitchFamily="34" charset="0"/>
              </a:rPr>
              <a:t>Beyond HEP, the proposed agentic AI and fine-grained domain-tool integration framework is broadly applicable to other data-intensive scientific domains. </a:t>
            </a:r>
            <a:r>
              <a:rPr lang="en-US" sz="1800">
                <a:solidFill>
                  <a:schemeClr val="accent2"/>
                </a:solidFill>
                <a:effectLst/>
                <a:latin typeface="Calibri" panose="020F0502020204030204" pitchFamily="34" charset="0"/>
                <a:ea typeface="Calibri" panose="020F0502020204030204" pitchFamily="34" charset="0"/>
                <a:cs typeface="Calibri" panose="020F0502020204030204" pitchFamily="34" charset="0"/>
              </a:rPr>
              <a:t>As such, the outcomes of this LDRD are expected to be relevant to future funding opportunities from the DOE Office of Advanced Scientific Computing Research (ASCR) and other Office of Science programs supporting AI infrastructure, scientific workflows, and methodology development. </a:t>
            </a:r>
            <a:r>
              <a:rPr lang="en-US" sz="1800">
                <a:effectLst/>
                <a:latin typeface="Calibri" panose="020F0502020204030204" pitchFamily="34" charset="0"/>
                <a:ea typeface="Calibri" panose="020F0502020204030204" pitchFamily="34" charset="0"/>
                <a:cs typeface="Calibri" panose="020F0502020204030204" pitchFamily="34" charset="0"/>
              </a:rPr>
              <a:t>These opportunities are anticipated to emerge over the FY 2026–FY 2028 timeframe.</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97357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7C7D44-AB30-1348-91B6-81A4E6A65209}"/>
              </a:ext>
            </a:extLst>
          </p:cNvPr>
          <p:cNvSpPr>
            <a:spLocks noGrp="1"/>
          </p:cNvSpPr>
          <p:nvPr>
            <p:ph type="title"/>
          </p:nvPr>
        </p:nvSpPr>
        <p:spPr>
          <a:xfrm>
            <a:off x="294403" y="16779"/>
            <a:ext cx="8715374" cy="595618"/>
          </a:xfrm>
        </p:spPr>
        <p:txBody>
          <a:bodyPr>
            <a:noAutofit/>
          </a:bodyPr>
          <a:lstStyle/>
          <a:p>
            <a:pPr algn="ctr"/>
            <a:r>
              <a:rPr lang="en-US" sz="2800" dirty="0"/>
              <a:t>The Broader Impact on the Laboratory</a:t>
            </a:r>
          </a:p>
        </p:txBody>
      </p:sp>
      <p:sp>
        <p:nvSpPr>
          <p:cNvPr id="3" name="Slide Number Placeholder 2">
            <a:extLst>
              <a:ext uri="{FF2B5EF4-FFF2-40B4-BE49-F238E27FC236}">
                <a16:creationId xmlns:a16="http://schemas.microsoft.com/office/drawing/2014/main" id="{13D17D59-0FDD-D644-96B9-C9F0AD7AB808}"/>
              </a:ext>
            </a:extLst>
          </p:cNvPr>
          <p:cNvSpPr>
            <a:spLocks noGrp="1"/>
          </p:cNvSpPr>
          <p:nvPr>
            <p:ph type="sldNum" sz="quarter" idx="4"/>
          </p:nvPr>
        </p:nvSpPr>
        <p:spPr/>
        <p:txBody>
          <a:bodyPr/>
          <a:lstStyle/>
          <a:p>
            <a:fld id="{933A556B-7C63-244D-9B7C-B0EA8042B330}" type="slidenum">
              <a:rPr lang="en-US" smtClean="0"/>
              <a:pPr/>
              <a:t>6</a:t>
            </a:fld>
            <a:endParaRPr lang="en-US" sz="750" dirty="0"/>
          </a:p>
        </p:txBody>
      </p:sp>
      <p:sp>
        <p:nvSpPr>
          <p:cNvPr id="5" name="TextBox 4">
            <a:extLst>
              <a:ext uri="{FF2B5EF4-FFF2-40B4-BE49-F238E27FC236}">
                <a16:creationId xmlns:a16="http://schemas.microsoft.com/office/drawing/2014/main" id="{1C33A950-E480-4562-9AC0-C81B3E9F4BCE}"/>
              </a:ext>
            </a:extLst>
          </p:cNvPr>
          <p:cNvSpPr txBox="1"/>
          <p:nvPr/>
        </p:nvSpPr>
        <p:spPr>
          <a:xfrm>
            <a:off x="525982" y="889843"/>
            <a:ext cx="8420104" cy="2862322"/>
          </a:xfrm>
          <a:prstGeom prst="rect">
            <a:avLst/>
          </a:prstGeom>
          <a:noFill/>
        </p:spPr>
        <p:txBody>
          <a:bodyPr wrap="square" rtlCol="0">
            <a:spAutoFit/>
          </a:bodyPr>
          <a:lstStyle/>
          <a:p>
            <a:endParaRPr lang="en-US">
              <a:solidFill>
                <a:schemeClr val="accent2"/>
              </a:solidFill>
            </a:endParaRPr>
          </a:p>
          <a:p>
            <a:pPr marL="285750" indent="-285750">
              <a:buFont typeface="Arial" panose="020B0604020202020204" pitchFamily="34" charset="0"/>
              <a:buChar char="•"/>
            </a:pPr>
            <a:r>
              <a:rPr lang="en-US"/>
              <a:t>Expands BNL’s core AI capabilities by advancing AI reasoning at a fine-grained, algorithmic level. This approach is broadly applicable across scientific disciplines and strengthens the Laboratory’s science and engineering capabilities.</a:t>
            </a:r>
          </a:p>
          <a:p>
            <a:pPr marL="285750" indent="-285750">
              <a:buFont typeface="Arial" panose="020B0604020202020204" pitchFamily="34" charset="0"/>
              <a:buChar char="•"/>
            </a:pPr>
            <a:endParaRPr lang="en-US"/>
          </a:p>
          <a:p>
            <a:pPr marL="285750" indent="-285750">
              <a:buFont typeface="Arial" panose="020B0604020202020204" pitchFamily="34" charset="0"/>
              <a:buChar char="•"/>
            </a:pPr>
            <a:r>
              <a:rPr lang="en-US"/>
              <a:t>Enhances BNL’s leadership in reconstruction algorithms and AI research, positioning the Laboratory to effectively pursue emerging AI/ML-focused funding opportunities across DOE programs.</a:t>
            </a:r>
          </a:p>
          <a:p>
            <a:endParaRPr lang="en-US"/>
          </a:p>
        </p:txBody>
      </p:sp>
    </p:spTree>
    <p:extLst>
      <p:ext uri="{BB962C8B-B14F-4D97-AF65-F5344CB8AC3E}">
        <p14:creationId xmlns:p14="http://schemas.microsoft.com/office/powerpoint/2010/main" val="16895452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144654-6EA1-1238-58B8-77D01D267807}"/>
              </a:ext>
            </a:extLst>
          </p:cNvPr>
          <p:cNvSpPr>
            <a:spLocks noGrp="1"/>
          </p:cNvSpPr>
          <p:nvPr>
            <p:ph type="title"/>
          </p:nvPr>
        </p:nvSpPr>
        <p:spPr>
          <a:xfrm>
            <a:off x="428625" y="31767"/>
            <a:ext cx="8286750" cy="666720"/>
          </a:xfrm>
        </p:spPr>
        <p:txBody>
          <a:bodyPr>
            <a:normAutofit/>
          </a:bodyPr>
          <a:lstStyle/>
          <a:p>
            <a:pPr algn="ctr"/>
            <a:r>
              <a:rPr lang="en-US" sz="2800" dirty="0"/>
              <a:t>Names </a:t>
            </a:r>
            <a:r>
              <a:rPr lang="en-US" sz="2800"/>
              <a:t>of Suggested </a:t>
            </a:r>
            <a:r>
              <a:rPr lang="en-US" sz="2800" dirty="0"/>
              <a:t>BNL Reviewers</a:t>
            </a:r>
          </a:p>
        </p:txBody>
      </p:sp>
      <p:sp>
        <p:nvSpPr>
          <p:cNvPr id="3" name="Content Placeholder 2">
            <a:extLst>
              <a:ext uri="{FF2B5EF4-FFF2-40B4-BE49-F238E27FC236}">
                <a16:creationId xmlns:a16="http://schemas.microsoft.com/office/drawing/2014/main" id="{DF4D8C54-978D-5068-C018-8D67A0BEA0FC}"/>
              </a:ext>
            </a:extLst>
          </p:cNvPr>
          <p:cNvSpPr>
            <a:spLocks noGrp="1"/>
          </p:cNvSpPr>
          <p:nvPr>
            <p:ph idx="1"/>
          </p:nvPr>
        </p:nvSpPr>
        <p:spPr>
          <a:xfrm>
            <a:off x="428624" y="1825626"/>
            <a:ext cx="8547595" cy="2794926"/>
          </a:xfrm>
        </p:spPr>
        <p:txBody>
          <a:bodyPr/>
          <a:lstStyle/>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Viviana Cavaliere, PO</a:t>
            </a:r>
          </a:p>
          <a:p>
            <a:pPr marL="342900" indent="-342900">
              <a:buFont typeface="Arial" panose="020B0604020202020204" pitchFamily="34" charset="0"/>
              <a:buChar char="•"/>
            </a:pPr>
            <a:r>
              <a:rPr lang="en-US" dirty="0"/>
              <a:t>Jin Huang, PO</a:t>
            </a:r>
          </a:p>
          <a:p>
            <a:pPr marL="342900" indent="-342900">
              <a:buFont typeface="Arial" panose="020B0604020202020204" pitchFamily="34" charset="0"/>
              <a:buChar char="•"/>
            </a:pPr>
            <a:r>
              <a:rPr lang="en-US" dirty="0"/>
              <a:t>Yuewei Lin, CDS</a:t>
            </a:r>
          </a:p>
          <a:p>
            <a:pPr marL="342900" indent="-342900">
              <a:buFont typeface="Arial" panose="020B0604020202020204" pitchFamily="34" charset="0"/>
              <a:buChar char="•"/>
            </a:pPr>
            <a:r>
              <a:rPr lang="en-US" dirty="0"/>
              <a:t>Dmitrii Torbunov, CDS</a:t>
            </a:r>
          </a:p>
        </p:txBody>
      </p:sp>
      <p:sp>
        <p:nvSpPr>
          <p:cNvPr id="4" name="Slide Number Placeholder 3">
            <a:extLst>
              <a:ext uri="{FF2B5EF4-FFF2-40B4-BE49-F238E27FC236}">
                <a16:creationId xmlns:a16="http://schemas.microsoft.com/office/drawing/2014/main" id="{8464103B-BA6F-52C0-81FF-AEAFCA2566C9}"/>
              </a:ext>
            </a:extLst>
          </p:cNvPr>
          <p:cNvSpPr>
            <a:spLocks noGrp="1"/>
          </p:cNvSpPr>
          <p:nvPr>
            <p:ph type="sldNum" sz="quarter" idx="4"/>
          </p:nvPr>
        </p:nvSpPr>
        <p:spPr/>
        <p:txBody>
          <a:bodyPr/>
          <a:lstStyle/>
          <a:p>
            <a:fld id="{933A556B-7C63-244D-9B7C-B0EA8042B330}" type="slidenum">
              <a:rPr lang="en-US" smtClean="0"/>
              <a:pPr/>
              <a:t>7</a:t>
            </a:fld>
            <a:endParaRPr lang="en-US" sz="750" dirty="0"/>
          </a:p>
        </p:txBody>
      </p:sp>
    </p:spTree>
    <p:extLst>
      <p:ext uri="{BB962C8B-B14F-4D97-AF65-F5344CB8AC3E}">
        <p14:creationId xmlns:p14="http://schemas.microsoft.com/office/powerpoint/2010/main" val="34745515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6C3AE0-FFF4-DBE8-1F40-90562FF3F65E}"/>
              </a:ext>
            </a:extLst>
          </p:cNvPr>
          <p:cNvSpPr>
            <a:spLocks noGrp="1"/>
          </p:cNvSpPr>
          <p:nvPr>
            <p:ph type="title"/>
          </p:nvPr>
        </p:nvSpPr>
        <p:spPr>
          <a:xfrm>
            <a:off x="504126" y="176279"/>
            <a:ext cx="8286750" cy="1010873"/>
          </a:xfrm>
        </p:spPr>
        <p:txBody>
          <a:bodyPr>
            <a:normAutofit fontScale="90000"/>
          </a:bodyPr>
          <a:lstStyle/>
          <a:p>
            <a:pPr algn="ctr"/>
            <a:r>
              <a:rPr lang="en-US" dirty="0"/>
              <a:t>If ECA Eligible – How this LDRD Benefits Your Application</a:t>
            </a:r>
          </a:p>
        </p:txBody>
      </p:sp>
      <p:sp>
        <p:nvSpPr>
          <p:cNvPr id="3" name="Content Placeholder 2">
            <a:extLst>
              <a:ext uri="{FF2B5EF4-FFF2-40B4-BE49-F238E27FC236}">
                <a16:creationId xmlns:a16="http://schemas.microsoft.com/office/drawing/2014/main" id="{E7376184-5A32-26B6-8978-3DDEDB30970A}"/>
              </a:ext>
            </a:extLst>
          </p:cNvPr>
          <p:cNvSpPr>
            <a:spLocks noGrp="1"/>
          </p:cNvSpPr>
          <p:nvPr>
            <p:ph idx="1"/>
          </p:nvPr>
        </p:nvSpPr>
        <p:spPr>
          <a:xfrm>
            <a:off x="428625" y="1825626"/>
            <a:ext cx="8286750" cy="523291"/>
          </a:xfrm>
        </p:spPr>
        <p:txBody>
          <a:bodyPr/>
          <a:lstStyle/>
          <a:p>
            <a:pPr algn="ctr"/>
            <a:r>
              <a:rPr lang="en-US" dirty="0"/>
              <a:t>1 slide</a:t>
            </a:r>
          </a:p>
        </p:txBody>
      </p:sp>
      <p:sp>
        <p:nvSpPr>
          <p:cNvPr id="4" name="Slide Number Placeholder 3">
            <a:extLst>
              <a:ext uri="{FF2B5EF4-FFF2-40B4-BE49-F238E27FC236}">
                <a16:creationId xmlns:a16="http://schemas.microsoft.com/office/drawing/2014/main" id="{88FC06E6-A43A-49D0-7D9E-CBE217C7A8D4}"/>
              </a:ext>
            </a:extLst>
          </p:cNvPr>
          <p:cNvSpPr>
            <a:spLocks noGrp="1"/>
          </p:cNvSpPr>
          <p:nvPr>
            <p:ph type="sldNum" sz="quarter" idx="4"/>
          </p:nvPr>
        </p:nvSpPr>
        <p:spPr/>
        <p:txBody>
          <a:bodyPr/>
          <a:lstStyle/>
          <a:p>
            <a:fld id="{933A556B-7C63-244D-9B7C-B0EA8042B330}" type="slidenum">
              <a:rPr lang="en-US" smtClean="0"/>
              <a:pPr/>
              <a:t>8</a:t>
            </a:fld>
            <a:endParaRPr lang="en-US" sz="750" dirty="0"/>
          </a:p>
        </p:txBody>
      </p:sp>
    </p:spTree>
    <p:extLst>
      <p:ext uri="{BB962C8B-B14F-4D97-AF65-F5344CB8AC3E}">
        <p14:creationId xmlns:p14="http://schemas.microsoft.com/office/powerpoint/2010/main" val="31109809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45C65E-208F-418D-BE98-EBFCD02C86F4}"/>
              </a:ext>
            </a:extLst>
          </p:cNvPr>
          <p:cNvSpPr>
            <a:spLocks noGrp="1"/>
          </p:cNvSpPr>
          <p:nvPr>
            <p:ph type="title"/>
          </p:nvPr>
        </p:nvSpPr>
        <p:spPr>
          <a:xfrm>
            <a:off x="517402" y="1004379"/>
            <a:ext cx="2937897" cy="852389"/>
          </a:xfrm>
        </p:spPr>
        <p:txBody>
          <a:bodyPr/>
          <a:lstStyle/>
          <a:p>
            <a:pPr algn="ctr"/>
            <a:r>
              <a:rPr lang="en-US" dirty="0"/>
              <a:t>LDRD Funding Table from BOM </a:t>
            </a:r>
          </a:p>
        </p:txBody>
      </p:sp>
      <p:sp>
        <p:nvSpPr>
          <p:cNvPr id="3" name="Slide Number Placeholder 2">
            <a:extLst>
              <a:ext uri="{FF2B5EF4-FFF2-40B4-BE49-F238E27FC236}">
                <a16:creationId xmlns:a16="http://schemas.microsoft.com/office/drawing/2014/main" id="{D569ADDA-D911-4B7F-8578-5ADD1E098B3F}"/>
              </a:ext>
            </a:extLst>
          </p:cNvPr>
          <p:cNvSpPr>
            <a:spLocks noGrp="1"/>
          </p:cNvSpPr>
          <p:nvPr>
            <p:ph type="sldNum" sz="quarter" idx="4"/>
          </p:nvPr>
        </p:nvSpPr>
        <p:spPr/>
        <p:txBody>
          <a:bodyPr/>
          <a:lstStyle/>
          <a:p>
            <a:fld id="{933A556B-7C63-244D-9B7C-B0EA8042B330}" type="slidenum">
              <a:rPr lang="en-US" smtClean="0"/>
              <a:pPr/>
              <a:t>9</a:t>
            </a:fld>
            <a:endParaRPr lang="en-US" sz="750" dirty="0"/>
          </a:p>
        </p:txBody>
      </p:sp>
      <p:pic>
        <p:nvPicPr>
          <p:cNvPr id="5" name="Picture 4">
            <a:extLst>
              <a:ext uri="{FF2B5EF4-FFF2-40B4-BE49-F238E27FC236}">
                <a16:creationId xmlns:a16="http://schemas.microsoft.com/office/drawing/2014/main" id="{A7685DCF-B395-78F8-1AF1-226D5A056596}"/>
              </a:ext>
            </a:extLst>
          </p:cNvPr>
          <p:cNvPicPr>
            <a:picLocks noChangeAspect="1"/>
          </p:cNvPicPr>
          <p:nvPr/>
        </p:nvPicPr>
        <p:blipFill>
          <a:blip r:embed="rId2"/>
          <a:stretch>
            <a:fillRect/>
          </a:stretch>
        </p:blipFill>
        <p:spPr>
          <a:xfrm>
            <a:off x="3327234" y="-72828"/>
            <a:ext cx="5299364" cy="6858000"/>
          </a:xfrm>
          <a:prstGeom prst="rect">
            <a:avLst/>
          </a:prstGeom>
        </p:spPr>
      </p:pic>
    </p:spTree>
    <p:extLst>
      <p:ext uri="{BB962C8B-B14F-4D97-AF65-F5344CB8AC3E}">
        <p14:creationId xmlns:p14="http://schemas.microsoft.com/office/powerpoint/2010/main" val="348226403"/>
      </p:ext>
    </p:extLst>
  </p:cSld>
  <p:clrMapOvr>
    <a:masterClrMapping/>
  </p:clrMapOvr>
</p:sld>
</file>

<file path=ppt/theme/theme1.xml><?xml version="1.0" encoding="utf-8"?>
<a:theme xmlns:a="http://schemas.openxmlformats.org/drawingml/2006/main" name="BNL">
  <a:themeElements>
    <a:clrScheme name="BNL Color Palette">
      <a:dk1>
        <a:srgbClr val="000000"/>
      </a:dk1>
      <a:lt1>
        <a:srgbClr val="FFFFFF"/>
      </a:lt1>
      <a:dk2>
        <a:srgbClr val="000000"/>
      </a:dk2>
      <a:lt2>
        <a:srgbClr val="FFFFFF"/>
      </a:lt2>
      <a:accent1>
        <a:srgbClr val="105C78"/>
      </a:accent1>
      <a:accent2>
        <a:srgbClr val="00ADDC"/>
      </a:accent2>
      <a:accent3>
        <a:srgbClr val="B2D33B"/>
      </a:accent3>
      <a:accent4>
        <a:srgbClr val="F68B1F"/>
      </a:accent4>
      <a:accent5>
        <a:srgbClr val="B72467"/>
      </a:accent5>
      <a:accent6>
        <a:srgbClr val="FFCD34"/>
      </a:accent6>
      <a:hlink>
        <a:srgbClr val="4881C3"/>
      </a:hlink>
      <a:folHlink>
        <a:srgbClr val="51499E"/>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NL_PPT_Template_2021_Standard_Compressed_060121" id="{81931DB4-BE11-AC4C-8733-C612231D0574}" vid="{9DFA2559-1B1D-A844-9731-917E9F0BD70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bnl_ppt_template_2021_standard_compressed</Template>
  <TotalTime>2285</TotalTime>
  <Words>905</Words>
  <Application>Microsoft Macintosh PowerPoint</Application>
  <PresentationFormat>On-screen Show (4:3)</PresentationFormat>
  <Paragraphs>87</Paragraphs>
  <Slides>9</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Symbol</vt:lpstr>
      <vt:lpstr>BNL</vt:lpstr>
      <vt:lpstr>Improving LArTPC Clustering through AI-Based Scientific Reasoning and Fine-grained Domain-specific Tools toward Enhanced Discovery Capability in DUNE and SBND</vt:lpstr>
      <vt:lpstr>Description of the LDRD Proposal</vt:lpstr>
      <vt:lpstr>Description of the LDRD Proposal</vt:lpstr>
      <vt:lpstr>Intellectual Merit Summary</vt:lpstr>
      <vt:lpstr>Return on Investment or Potential Future Funding</vt:lpstr>
      <vt:lpstr>The Broader Impact on the Laboratory</vt:lpstr>
      <vt:lpstr>Names of Suggested BNL Reviewers</vt:lpstr>
      <vt:lpstr>If ECA Eligible – How this LDRD Benefits Your Application</vt:lpstr>
      <vt:lpstr>LDRD Funding Table from BOM </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subject/>
  <dc:creator>Capasso, Frances</dc:creator>
  <cp:keywords/>
  <dc:description/>
  <cp:lastModifiedBy>Yu, Haiwang</cp:lastModifiedBy>
  <cp:revision>200</cp:revision>
  <dcterms:created xsi:type="dcterms:W3CDTF">2022-02-16T00:10:48Z</dcterms:created>
  <dcterms:modified xsi:type="dcterms:W3CDTF">2026-02-05T19:37:07Z</dcterms:modified>
  <cp:category/>
</cp:coreProperties>
</file>