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60" r:id="rId2"/>
    <p:sldId id="341" r:id="rId3"/>
    <p:sldId id="338" r:id="rId4"/>
    <p:sldId id="269" r:id="rId5"/>
    <p:sldId id="272" r:id="rId6"/>
    <p:sldId id="259" r:id="rId7"/>
    <p:sldId id="270" r:id="rId8"/>
    <p:sldId id="263" r:id="rId9"/>
    <p:sldId id="339" r:id="rId10"/>
    <p:sldId id="34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07F09-5764-A242-ABEB-396D1B9BF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973" y="3769158"/>
            <a:ext cx="8781223" cy="2605025"/>
          </a:xfrm>
        </p:spPr>
        <p:txBody>
          <a:bodyPr/>
          <a:lstStyle/>
          <a:p>
            <a:r>
              <a:rPr lang="en-US" sz="1800" dirty="0"/>
              <a:t>PIs: Xiaodong Jiang (CAD), Abraham Tishelman-Charny (Physics)</a:t>
            </a:r>
          </a:p>
          <a:p>
            <a:r>
              <a:rPr lang="en-US" sz="1200" dirty="0"/>
              <a:t>Participants: Michael Sivertz (CAD), Michael Begel (Physics), Stefania Stucci (Physics), </a:t>
            </a:r>
          </a:p>
          <a:p>
            <a:r>
              <a:rPr lang="en-US" sz="1200" dirty="0"/>
              <a:t>Valerio Dao (SBU), Giacinto Piacquadio (SBU), Minori Fujimoto (SBU)</a:t>
            </a:r>
          </a:p>
          <a:p>
            <a:r>
              <a:rPr lang="en-US" sz="1800" dirty="0"/>
              <a:t>ECA eligibility: NA</a:t>
            </a:r>
          </a:p>
          <a:p>
            <a:r>
              <a:rPr lang="en-US" sz="1800" dirty="0"/>
              <a:t>Proposal term:  10/1/2026 - 9/30/2028</a:t>
            </a:r>
          </a:p>
          <a:p>
            <a:r>
              <a:rPr lang="en-US" sz="1800" dirty="0"/>
              <a:t>Annual funding: FY27 $250k, FY28 $250k.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9D6408-C0AF-6C32-984E-063201FC8D03}"/>
              </a:ext>
            </a:extLst>
          </p:cNvPr>
          <p:cNvSpPr txBox="1">
            <a:spLocks/>
          </p:cNvSpPr>
          <p:nvPr/>
        </p:nvSpPr>
        <p:spPr>
          <a:xfrm>
            <a:off x="198782" y="2258771"/>
            <a:ext cx="8483048" cy="9664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Validating Next-Generation Tracking Technology by Enabling Test Beams at the Booster R-line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2ED558-79D8-FD83-965F-91A561754886}"/>
              </a:ext>
            </a:extLst>
          </p:cNvPr>
          <p:cNvSpPr txBox="1">
            <a:spLocks/>
          </p:cNvSpPr>
          <p:nvPr/>
        </p:nvSpPr>
        <p:spPr>
          <a:xfrm>
            <a:off x="217973" y="-2846"/>
            <a:ext cx="4821166" cy="11351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400" b="0" dirty="0"/>
              <a:t>FY27 NPP LDRD-B Proposal</a:t>
            </a:r>
          </a:p>
          <a:p>
            <a:r>
              <a:rPr lang="en-US" sz="2400" b="0" dirty="0"/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A7383-C853-F853-A692-FC8AEA81EB7A}"/>
              </a:ext>
            </a:extLst>
          </p:cNvPr>
          <p:cNvSpPr txBox="1"/>
          <p:nvPr/>
        </p:nvSpPr>
        <p:spPr>
          <a:xfrm>
            <a:off x="217973" y="3035774"/>
            <a:ext cx="80705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serving DOE Nuclear Physics and High Energy Physics detector test beam needs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96517-9903-62E8-DC35-94618BBE5E44}"/>
              </a:ext>
            </a:extLst>
          </p:cNvPr>
          <p:cNvSpPr txBox="1"/>
          <p:nvPr/>
        </p:nvSpPr>
        <p:spPr>
          <a:xfrm>
            <a:off x="8286370" y="6452142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2/5/2026</a:t>
            </a:r>
          </a:p>
        </p:txBody>
      </p:sp>
    </p:spTree>
    <p:extLst>
      <p:ext uri="{BB962C8B-B14F-4D97-AF65-F5344CB8AC3E}">
        <p14:creationId xmlns:p14="http://schemas.microsoft.com/office/powerpoint/2010/main" val="242141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45254-BFEA-1E21-2B1F-A1B227CD9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CB47F-6B2C-2C66-5E9A-2230840B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4D9CA3-D521-A645-A45C-CCF5B427EA4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223AC-A217-6997-5210-863F573CCE68}"/>
              </a:ext>
            </a:extLst>
          </p:cNvPr>
          <p:cNvSpPr txBox="1"/>
          <p:nvPr/>
        </p:nvSpPr>
        <p:spPr>
          <a:xfrm>
            <a:off x="678078" y="4797319"/>
            <a:ext cx="824007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August,2024, a stack of </a:t>
            </a:r>
            <a:r>
              <a:rPr lang="en-US" sz="1400" dirty="0" err="1"/>
              <a:t>SiC</a:t>
            </a:r>
            <a:r>
              <a:rPr lang="en-US" sz="1400" dirty="0"/>
              <a:t>-LGAD and complementary </a:t>
            </a:r>
            <a:r>
              <a:rPr lang="en-US" sz="1400" dirty="0" err="1"/>
              <a:t>PiN</a:t>
            </a:r>
            <a:r>
              <a:rPr lang="en-US" sz="1400" dirty="0"/>
              <a:t> diodes were irradiated with 2.5 GeV protons at fluences up to </a:t>
            </a:r>
            <a:r>
              <a:rPr lang="en-US" sz="1400" b="1" dirty="0"/>
              <a:t>3.33×10</a:t>
            </a:r>
            <a:r>
              <a:rPr lang="en-US" sz="1400" b="1" baseline="30000" dirty="0"/>
              <a:t>14</a:t>
            </a:r>
            <a:r>
              <a:rPr lang="en-US" sz="1400" b="1" dirty="0"/>
              <a:t> p/cm</a:t>
            </a:r>
            <a:r>
              <a:rPr lang="en-US" sz="1400" b="1" baseline="30000" dirty="0"/>
              <a:t>2</a:t>
            </a:r>
            <a:r>
              <a:rPr lang="en-US" sz="1400" b="1" dirty="0"/>
              <a:t> </a:t>
            </a:r>
            <a:r>
              <a:rPr lang="en-US" sz="1400" dirty="0"/>
              <a:t>(</a:t>
            </a:r>
            <a:r>
              <a:rPr lang="en-US" sz="1400" i="1" dirty="0">
                <a:solidFill>
                  <a:srgbClr val="333333"/>
                </a:solidFill>
                <a:highlight>
                  <a:srgbClr val="FFFF00"/>
                </a:highlight>
                <a:latin typeface="-apple-system"/>
              </a:rPr>
              <a:t>JINST</a:t>
            </a:r>
            <a:r>
              <a:rPr lang="en-US" sz="1400" dirty="0">
                <a:solidFill>
                  <a:srgbClr val="333333"/>
                </a:solidFill>
                <a:highlight>
                  <a:srgbClr val="FFFF00"/>
                </a:highlight>
                <a:latin typeface="-apple-system"/>
              </a:rPr>
              <a:t> </a:t>
            </a:r>
            <a:r>
              <a:rPr lang="en-US" sz="1400" b="1" dirty="0">
                <a:solidFill>
                  <a:srgbClr val="333333"/>
                </a:solidFill>
                <a:highlight>
                  <a:srgbClr val="FFFF00"/>
                </a:highlight>
                <a:latin typeface="-apple-system"/>
              </a:rPr>
              <a:t>20</a:t>
            </a:r>
            <a:r>
              <a:rPr lang="en-US" sz="1400" dirty="0">
                <a:solidFill>
                  <a:srgbClr val="333333"/>
                </a:solidFill>
                <a:highlight>
                  <a:srgbClr val="FFFF00"/>
                </a:highlight>
                <a:latin typeface="-apple-system"/>
              </a:rPr>
              <a:t> P12008</a:t>
            </a:r>
            <a:r>
              <a:rPr lang="en-US" sz="1400" dirty="0"/>
              <a:t> BNL, LBNL, North Carolina State).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D4DDF-9288-154A-3DEF-B56F2C5BD91E}"/>
              </a:ext>
            </a:extLst>
          </p:cNvPr>
          <p:cNvSpPr txBox="1"/>
          <p:nvPr/>
        </p:nvSpPr>
        <p:spPr>
          <a:xfrm>
            <a:off x="225848" y="61197"/>
            <a:ext cx="891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Serving HEP/NP community, </a:t>
            </a:r>
            <a:r>
              <a:rPr lang="en-US" b="1" dirty="0">
                <a:solidFill>
                  <a:srgbClr val="C00000"/>
                </a:solidFill>
              </a:rPr>
              <a:t>NSRL beam is best suited for tests of charge particle tracking detectors</a:t>
            </a:r>
            <a:r>
              <a:rPr lang="en-US" dirty="0"/>
              <a:t>, radiation hardening of detectors and front-end electronics.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8221A-58EA-3CCF-CF61-3CD07F288EFC}"/>
              </a:ext>
            </a:extLst>
          </p:cNvPr>
          <p:cNvSpPr txBox="1"/>
          <p:nvPr/>
        </p:nvSpPr>
        <p:spPr>
          <a:xfrm>
            <a:off x="225848" y="652988"/>
            <a:ext cx="8754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For example, BNL/Physics group completed a </a:t>
            </a:r>
            <a:r>
              <a:rPr lang="en-US" sz="1400" dirty="0" err="1"/>
              <a:t>SiC</a:t>
            </a:r>
            <a:r>
              <a:rPr lang="en-US" sz="1400" dirty="0"/>
              <a:t>-LGAD tracking detectors radiation damage test.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562044-C41F-7F9D-393D-62C19D603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27" y="1027850"/>
            <a:ext cx="8573520" cy="37023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7DB1F1-C53C-7B4B-6949-5987A1BCC774}"/>
              </a:ext>
            </a:extLst>
          </p:cNvPr>
          <p:cNvSpPr txBox="1"/>
          <p:nvPr/>
        </p:nvSpPr>
        <p:spPr>
          <a:xfrm>
            <a:off x="268627" y="5281682"/>
            <a:ext cx="89075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However, </a:t>
            </a:r>
            <a:r>
              <a:rPr lang="en-US" b="1" dirty="0">
                <a:solidFill>
                  <a:srgbClr val="C00000"/>
                </a:solidFill>
              </a:rPr>
              <a:t>NSRL beamline currently has no particle tracking capability</a:t>
            </a:r>
            <a:r>
              <a:rPr lang="en-US" dirty="0"/>
              <a:t>. </a:t>
            </a:r>
          </a:p>
          <a:p>
            <a:r>
              <a:rPr lang="en-US" sz="1600" dirty="0"/>
              <a:t>was not able to perform tracking quality studies, quantify position resolution as a function of radiation exposure, corresponding to 5yr, 10yr HL-LHC operation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00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EE3D3-350D-B237-0B03-C6E48D8D3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A9B5C-635A-35D1-5573-FD1DAAEC8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46D08-445F-1454-DADF-90BADE2D9596}"/>
              </a:ext>
            </a:extLst>
          </p:cNvPr>
          <p:cNvSpPr txBox="1"/>
          <p:nvPr/>
        </p:nvSpPr>
        <p:spPr>
          <a:xfrm>
            <a:off x="323596" y="1772478"/>
            <a:ext cx="8701085" cy="54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SiC</a:t>
            </a:r>
            <a:r>
              <a:rPr lang="en-US" sz="1500" dirty="0"/>
              <a:t>-LGAD </a:t>
            </a:r>
            <a:r>
              <a:rPr lang="en-US" sz="1400" dirty="0"/>
              <a:t>state-of-the-art detector</a:t>
            </a:r>
            <a:r>
              <a:rPr lang="en-US" sz="1500" dirty="0"/>
              <a:t>: wide bandgap semiconductor material, high thermal conductivity,  </a:t>
            </a:r>
            <a:r>
              <a:rPr lang="en-US" sz="1400" dirty="0"/>
              <a:t>low intrinsic noise levels and high breakdown voltages…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03B98-753B-43C5-1380-D216C61E3E81}"/>
              </a:ext>
            </a:extLst>
          </p:cNvPr>
          <p:cNvSpPr txBox="1"/>
          <p:nvPr/>
        </p:nvSpPr>
        <p:spPr>
          <a:xfrm>
            <a:off x="293227" y="1040342"/>
            <a:ext cx="8960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Main Goals</a:t>
            </a:r>
            <a:r>
              <a:rPr lang="en-US" sz="1800" dirty="0"/>
              <a:t>: through beam tests, </a:t>
            </a:r>
            <a:r>
              <a:rPr lang="en-US" dirty="0"/>
              <a:t>investigate Single-Event-Burnout </a:t>
            </a:r>
            <a:r>
              <a:rPr lang="en-US" sz="1800" dirty="0"/>
              <a:t>and mitigate risks of </a:t>
            </a:r>
            <a:r>
              <a:rPr lang="en-US" sz="1800" dirty="0" err="1"/>
              <a:t>SiC</a:t>
            </a:r>
            <a:r>
              <a:rPr lang="en-US" sz="1800" dirty="0"/>
              <a:t>-LGAD, </a:t>
            </a:r>
            <a:r>
              <a:rPr lang="en-US" dirty="0"/>
              <a:t>enhance test beam capacity at NSRL</a:t>
            </a:r>
            <a:r>
              <a:rPr lang="en-US" sz="1800" dirty="0"/>
              <a:t> to </a:t>
            </a:r>
            <a:r>
              <a:rPr lang="en-US" dirty="0"/>
              <a:t>support</a:t>
            </a:r>
            <a:r>
              <a:rPr lang="en-US" sz="1800" dirty="0"/>
              <a:t> </a:t>
            </a:r>
            <a:r>
              <a:rPr lang="en-US" dirty="0"/>
              <a:t>future</a:t>
            </a:r>
            <a:r>
              <a:rPr lang="en-US" sz="1800" dirty="0"/>
              <a:t> radiation tests.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8AD27-4C7A-5B0B-4B09-FE73B04D3437}"/>
              </a:ext>
            </a:extLst>
          </p:cNvPr>
          <p:cNvSpPr txBox="1"/>
          <p:nvPr/>
        </p:nvSpPr>
        <p:spPr>
          <a:xfrm>
            <a:off x="1137019" y="3856032"/>
            <a:ext cx="3703338" cy="95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ts val="2400"/>
            </a:pPr>
            <a:r>
              <a:rPr lang="en-US" sz="1600" dirty="0"/>
              <a:t>Possible </a:t>
            </a:r>
            <a:r>
              <a:rPr lang="en-US" sz="1600" b="1" dirty="0"/>
              <a:t>limitations on </a:t>
            </a:r>
            <a:r>
              <a:rPr lang="en-US" sz="1600" b="1" dirty="0" err="1"/>
              <a:t>SiC</a:t>
            </a:r>
            <a:r>
              <a:rPr lang="en-US" sz="1600" b="1" dirty="0"/>
              <a:t>-LGAD</a:t>
            </a:r>
            <a:r>
              <a:rPr lang="en-US" sz="1600" dirty="0"/>
              <a:t>: Single-Event Burnouts inflict permanent fatalities. Craters like </a:t>
            </a:r>
            <a:endParaRPr lang="en-US" sz="1600" b="1" dirty="0"/>
          </a:p>
          <a:p>
            <a:pPr lvl="0">
              <a:lnSpc>
                <a:spcPct val="90000"/>
              </a:lnSpc>
              <a:buSzPts val="2400"/>
            </a:pP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F5A5EB-B8CB-77A8-0C51-A69C64934878}"/>
              </a:ext>
            </a:extLst>
          </p:cNvPr>
          <p:cNvSpPr txBox="1"/>
          <p:nvPr/>
        </p:nvSpPr>
        <p:spPr>
          <a:xfrm>
            <a:off x="163031" y="5735333"/>
            <a:ext cx="9170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R&amp;D approach: </a:t>
            </a:r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m</a:t>
            </a:r>
            <a:r>
              <a:rPr lang="en-US" sz="1800" dirty="0">
                <a:solidFill>
                  <a:srgbClr val="C00000"/>
                </a:solidFill>
                <a:highlight>
                  <a:srgbClr val="FFFF00"/>
                </a:highlight>
              </a:rPr>
              <a:t>atch beam tracks in real-time with </a:t>
            </a:r>
            <a:r>
              <a:rPr lang="en-US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failures on </a:t>
            </a:r>
            <a:r>
              <a:rPr lang="en-US" b="1" dirty="0" err="1">
                <a:solidFill>
                  <a:srgbClr val="C00000"/>
                </a:solidFill>
                <a:highlight>
                  <a:srgbClr val="FFFF00"/>
                </a:highlight>
              </a:rPr>
              <a:t>SiC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-LGAD detectors</a:t>
            </a:r>
            <a:r>
              <a:rPr lang="en-US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.</a:t>
            </a:r>
            <a:endParaRPr lang="en-US" sz="1800" b="1" u="sng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D6E45-F59D-7E88-193E-DA5C7CAB0349}"/>
              </a:ext>
            </a:extLst>
          </p:cNvPr>
          <p:cNvSpPr txBox="1"/>
          <p:nvPr/>
        </p:nvSpPr>
        <p:spPr>
          <a:xfrm>
            <a:off x="254363" y="43060"/>
            <a:ext cx="719993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Description of the LDRD Proposal: </a:t>
            </a:r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39051-342D-8B3A-A47B-E5F49E9884F8}"/>
              </a:ext>
            </a:extLst>
          </p:cNvPr>
          <p:cNvSpPr txBox="1"/>
          <p:nvPr/>
        </p:nvSpPr>
        <p:spPr>
          <a:xfrm>
            <a:off x="254363" y="392431"/>
            <a:ext cx="8770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Iterate design and build Silicon Carbide Low Gain Avalanche Detectors (</a:t>
            </a:r>
            <a:r>
              <a:rPr lang="en-US" sz="1600" dirty="0" err="1"/>
              <a:t>SiC</a:t>
            </a:r>
            <a:r>
              <a:rPr lang="en-US" sz="1600" dirty="0"/>
              <a:t>-LGAD).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Build tracking-stations at the Booster R-line (NSRL), validate </a:t>
            </a:r>
            <a:r>
              <a:rPr lang="en-US" sz="1600" dirty="0" err="1"/>
              <a:t>SiC</a:t>
            </a:r>
            <a:r>
              <a:rPr lang="en-US" sz="1600" dirty="0"/>
              <a:t>-LGAD through beam tests.</a:t>
            </a:r>
          </a:p>
          <a:p>
            <a:r>
              <a:rPr lang="en-US" dirty="0"/>
              <a:t> </a:t>
            </a:r>
          </a:p>
        </p:txBody>
      </p:sp>
      <p:pic>
        <p:nvPicPr>
          <p:cNvPr id="12" name="Picture 11" descr="Diagram&#10;&#10;AI-generated content may be incorrect.">
            <a:extLst>
              <a:ext uri="{FF2B5EF4-FFF2-40B4-BE49-F238E27FC236}">
                <a16:creationId xmlns:a16="http://schemas.microsoft.com/office/drawing/2014/main" id="{97445CD8-34BB-30A5-4F25-C3EDEA61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869" y="2301816"/>
            <a:ext cx="4500466" cy="33714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50F3EA-F7AE-413D-4F5D-3E6028133DB3}"/>
              </a:ext>
            </a:extLst>
          </p:cNvPr>
          <p:cNvSpPr txBox="1"/>
          <p:nvPr/>
        </p:nvSpPr>
        <p:spPr>
          <a:xfrm>
            <a:off x="609779" y="4932493"/>
            <a:ext cx="402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Work: the first investigation</a:t>
            </a:r>
          </a:p>
          <a:p>
            <a:r>
              <a:rPr lang="en-US" sz="1600" dirty="0"/>
              <a:t>of Single-Event-Burnout in </a:t>
            </a:r>
            <a:r>
              <a:rPr lang="en-US" sz="1600" dirty="0" err="1"/>
              <a:t>SiC</a:t>
            </a:r>
            <a:r>
              <a:rPr lang="en-US" sz="1600" dirty="0"/>
              <a:t>-LGAD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EF0F0-1B44-8EE7-A7FC-7CAD4D8DB9B3}"/>
              </a:ext>
            </a:extLst>
          </p:cNvPr>
          <p:cNvSpPr txBox="1"/>
          <p:nvPr/>
        </p:nvSpPr>
        <p:spPr>
          <a:xfrm>
            <a:off x="293227" y="2380832"/>
            <a:ext cx="43959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thin active layer, ultrafast 20-30 </a:t>
            </a:r>
            <a:r>
              <a:rPr lang="en-US" sz="1400" dirty="0" err="1"/>
              <a:t>ps</a:t>
            </a:r>
            <a:r>
              <a:rPr lang="en-US" sz="1400" dirty="0"/>
              <a:t>: </a:t>
            </a:r>
            <a:r>
              <a:rPr lang="en-US" sz="1400" dirty="0" err="1"/>
              <a:t>position+time</a:t>
            </a:r>
            <a:r>
              <a:rPr lang="en-US" sz="1400" dirty="0"/>
              <a:t> 4D-tracking for multi-collisions.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robust performance in high radiation fields, ideal for space mission, beam monitoring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operate at room temperature: eliminate cooling systems, reduce material budgets.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A6C2BE5-30B6-4274-BDB9-9B4C28F2936F}"/>
              </a:ext>
            </a:extLst>
          </p:cNvPr>
          <p:cNvSpPr/>
          <p:nvPr/>
        </p:nvSpPr>
        <p:spPr>
          <a:xfrm>
            <a:off x="4271867" y="4400351"/>
            <a:ext cx="283265" cy="11927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0D2B4-791D-1BA4-6FA5-8A1AF3C5B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5ED08-2370-9B78-ACE9-A1D285158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1861F5C-EE55-3E63-E9A5-3B9566D1702D}"/>
              </a:ext>
            </a:extLst>
          </p:cNvPr>
          <p:cNvGrpSpPr/>
          <p:nvPr/>
        </p:nvGrpSpPr>
        <p:grpSpPr>
          <a:xfrm>
            <a:off x="1260369" y="641535"/>
            <a:ext cx="7159119" cy="1787659"/>
            <a:chOff x="1366961" y="890306"/>
            <a:chExt cx="7159119" cy="17876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ED46BAB-705F-B1A2-CD95-41AA51C3504D}"/>
                </a:ext>
              </a:extLst>
            </p:cNvPr>
            <p:cNvGrpSpPr/>
            <p:nvPr/>
          </p:nvGrpSpPr>
          <p:grpSpPr>
            <a:xfrm>
              <a:off x="6751982" y="1659835"/>
              <a:ext cx="806727" cy="695739"/>
              <a:chOff x="6751982" y="1659835"/>
              <a:chExt cx="806727" cy="69573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C1AD36-68E2-B0AB-DA9C-A6A3757EB40E}"/>
                  </a:ext>
                </a:extLst>
              </p:cNvPr>
              <p:cNvSpPr/>
              <p:nvPr/>
            </p:nvSpPr>
            <p:spPr>
              <a:xfrm>
                <a:off x="7494104" y="1659835"/>
                <a:ext cx="64605" cy="6957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84E92A-3607-5BF1-D6EB-1C7AC2A2B37D}"/>
                  </a:ext>
                </a:extLst>
              </p:cNvPr>
              <p:cNvSpPr/>
              <p:nvPr/>
            </p:nvSpPr>
            <p:spPr>
              <a:xfrm>
                <a:off x="6751982" y="1659835"/>
                <a:ext cx="64605" cy="6957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8FB718A-1FE4-C87E-49A4-53728D73BB97}"/>
                </a:ext>
              </a:extLst>
            </p:cNvPr>
            <p:cNvGrpSpPr/>
            <p:nvPr/>
          </p:nvGrpSpPr>
          <p:grpSpPr>
            <a:xfrm>
              <a:off x="1916614" y="1659835"/>
              <a:ext cx="806727" cy="695739"/>
              <a:chOff x="6751982" y="1659835"/>
              <a:chExt cx="806727" cy="69573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D95AD0-6700-E421-AB51-F485F6B06579}"/>
                  </a:ext>
                </a:extLst>
              </p:cNvPr>
              <p:cNvSpPr/>
              <p:nvPr/>
            </p:nvSpPr>
            <p:spPr>
              <a:xfrm>
                <a:off x="7494104" y="1659835"/>
                <a:ext cx="64605" cy="6957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8604D22-6681-D3BE-D056-13D12A76FA70}"/>
                  </a:ext>
                </a:extLst>
              </p:cNvPr>
              <p:cNvSpPr/>
              <p:nvPr/>
            </p:nvSpPr>
            <p:spPr>
              <a:xfrm>
                <a:off x="6751982" y="1659835"/>
                <a:ext cx="64605" cy="6957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0C2D4E-AB4D-BCEC-DEC5-C438918DAE84}"/>
                </a:ext>
              </a:extLst>
            </p:cNvPr>
            <p:cNvSpPr/>
            <p:nvPr/>
          </p:nvSpPr>
          <p:spPr>
            <a:xfrm>
              <a:off x="4224130" y="1605170"/>
              <a:ext cx="1103244" cy="7504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23440E1-6980-9473-B89E-F522AC1132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66961" y="1831629"/>
              <a:ext cx="7024049" cy="2108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4A604A-03D8-4CB6-5FE7-067AA9A5A1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0850" y="1509871"/>
              <a:ext cx="14108" cy="91440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553E295-7CF0-90C3-9538-DAB88789E65B}"/>
                </a:ext>
              </a:extLst>
            </p:cNvPr>
            <p:cNvSpPr txBox="1"/>
            <p:nvPr/>
          </p:nvSpPr>
          <p:spPr>
            <a:xfrm>
              <a:off x="1808428" y="164909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B4F10C-9111-E3F9-65D2-43D970ED74BE}"/>
                </a:ext>
              </a:extLst>
            </p:cNvPr>
            <p:cNvSpPr txBox="1"/>
            <p:nvPr/>
          </p:nvSpPr>
          <p:spPr>
            <a:xfrm>
              <a:off x="7384341" y="1813098"/>
              <a:ext cx="448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57C30A5-CA4D-2856-0AD0-24DBE7E38084}"/>
                </a:ext>
              </a:extLst>
            </p:cNvPr>
            <p:cNvSpPr txBox="1"/>
            <p:nvPr/>
          </p:nvSpPr>
          <p:spPr>
            <a:xfrm>
              <a:off x="6639213" y="178328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C69BA81-77D1-DDB3-6D3C-7B00FD0E86CC}"/>
                </a:ext>
              </a:extLst>
            </p:cNvPr>
            <p:cNvSpPr txBox="1"/>
            <p:nvPr/>
          </p:nvSpPr>
          <p:spPr>
            <a:xfrm>
              <a:off x="2549977" y="16689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DA15F7F-D2AC-75E5-BFF5-D95E2608E9F0}"/>
                </a:ext>
              </a:extLst>
            </p:cNvPr>
            <p:cNvSpPr txBox="1"/>
            <p:nvPr/>
          </p:nvSpPr>
          <p:spPr>
            <a:xfrm>
              <a:off x="3666447" y="890306"/>
              <a:ext cx="2217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detectors under test (</a:t>
              </a:r>
              <a:r>
                <a:rPr lang="en-US" sz="1600" dirty="0" err="1"/>
                <a:t>SiC</a:t>
              </a:r>
              <a:r>
                <a:rPr lang="en-US" sz="1600" dirty="0"/>
                <a:t>-LGAD)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BFA635-B87A-980F-C138-161E0A3C341D}"/>
                </a:ext>
              </a:extLst>
            </p:cNvPr>
            <p:cNvSpPr txBox="1"/>
            <p:nvPr/>
          </p:nvSpPr>
          <p:spPr>
            <a:xfrm>
              <a:off x="7159448" y="898166"/>
              <a:ext cx="1366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tracking station #1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734FC3-3D95-249F-FF9E-AB8D21770643}"/>
                </a:ext>
              </a:extLst>
            </p:cNvPr>
            <p:cNvSpPr txBox="1"/>
            <p:nvPr/>
          </p:nvSpPr>
          <p:spPr>
            <a:xfrm>
              <a:off x="6587157" y="1160658"/>
              <a:ext cx="683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F62D22-48FC-3CDE-81FE-0FE4AE20180C}"/>
                </a:ext>
              </a:extLst>
            </p:cNvPr>
            <p:cNvSpPr txBox="1"/>
            <p:nvPr/>
          </p:nvSpPr>
          <p:spPr>
            <a:xfrm>
              <a:off x="2492657" y="1160658"/>
              <a:ext cx="683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#3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ACDE23-E6FA-89CE-2AF5-FBA04CCFD316}"/>
                </a:ext>
              </a:extLst>
            </p:cNvPr>
            <p:cNvSpPr txBox="1"/>
            <p:nvPr/>
          </p:nvSpPr>
          <p:spPr>
            <a:xfrm>
              <a:off x="1739378" y="1170029"/>
              <a:ext cx="683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#4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69D98AE-5717-0B5A-CBE2-8DFB0847347C}"/>
                </a:ext>
              </a:extLst>
            </p:cNvPr>
            <p:cNvSpPr txBox="1"/>
            <p:nvPr/>
          </p:nvSpPr>
          <p:spPr>
            <a:xfrm>
              <a:off x="4156189" y="2308633"/>
              <a:ext cx="1375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σ</a:t>
              </a:r>
              <a:r>
                <a:rPr lang="en-US" baseline="-25000" dirty="0"/>
                <a:t>x ,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σ</a:t>
              </a:r>
              <a:r>
                <a:rPr lang="en-US" baseline="-25000" dirty="0"/>
                <a:t>y</a:t>
              </a:r>
              <a:r>
                <a:rPr lang="en-US" dirty="0"/>
                <a:t>: 50</a:t>
              </a:r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μ</a:t>
              </a:r>
              <a:r>
                <a:rPr lang="en-US" dirty="0"/>
                <a:t>m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CD1A362-9A5C-3933-3463-CD837C1F8350}"/>
              </a:ext>
            </a:extLst>
          </p:cNvPr>
          <p:cNvSpPr txBox="1"/>
          <p:nvPr/>
        </p:nvSpPr>
        <p:spPr>
          <a:xfrm>
            <a:off x="1154387" y="347898"/>
            <a:ext cx="8379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add four tracking stations over 1 m, 50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</a:t>
            </a:r>
            <a:r>
              <a:rPr lang="en-US" sz="1400" dirty="0"/>
              <a:t>m pitch in (</a:t>
            </a:r>
            <a:r>
              <a:rPr lang="en-US" sz="1400" dirty="0" err="1"/>
              <a:t>x,y</a:t>
            </a:r>
            <a:r>
              <a:rPr lang="en-US" sz="1400" dirty="0"/>
              <a:t>).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1DF737-6F7A-CE10-3D90-E454B925CCD2}"/>
              </a:ext>
            </a:extLst>
          </p:cNvPr>
          <p:cNvSpPr txBox="1"/>
          <p:nvPr/>
        </p:nvSpPr>
        <p:spPr>
          <a:xfrm>
            <a:off x="7600265" y="185971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beam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235A988-C6CA-C75B-A759-AE7A2EE4C045}"/>
              </a:ext>
            </a:extLst>
          </p:cNvPr>
          <p:cNvSpPr txBox="1"/>
          <p:nvPr/>
        </p:nvSpPr>
        <p:spPr>
          <a:xfrm>
            <a:off x="199890" y="95322"/>
            <a:ext cx="8848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Methods: </a:t>
            </a:r>
            <a:r>
              <a:rPr lang="en-US" sz="1600" dirty="0"/>
              <a:t>enhance test beam capacity at Booster R-line to validate BNL’s </a:t>
            </a:r>
            <a:r>
              <a:rPr lang="en-US" sz="1600" dirty="0" err="1"/>
              <a:t>SiC</a:t>
            </a:r>
            <a:r>
              <a:rPr lang="en-US" sz="1600" dirty="0"/>
              <a:t>-LGAD detectors.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9F1028-126C-D261-DF57-13FB03DF50A8}"/>
              </a:ext>
            </a:extLst>
          </p:cNvPr>
          <p:cNvSpPr txBox="1"/>
          <p:nvPr/>
        </p:nvSpPr>
        <p:spPr>
          <a:xfrm>
            <a:off x="4516386" y="1481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147BCD-29FC-3700-8A3B-6C669EB9D7E3}"/>
              </a:ext>
            </a:extLst>
          </p:cNvPr>
          <p:cNvSpPr txBox="1"/>
          <p:nvPr/>
        </p:nvSpPr>
        <p:spPr>
          <a:xfrm>
            <a:off x="770559" y="2676438"/>
            <a:ext cx="7861576" cy="823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dirty="0"/>
              <a:t>Booster R-line (NSRL)</a:t>
            </a: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flux proton</a:t>
            </a: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heavy ion beams:</a:t>
            </a: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verify new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detector designs and benchmark performance (efficiency</a:t>
            </a: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resolution). optimize detectors/electronics under extreme operation conditions</a:t>
            </a: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assess radiation damages with high exposure.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C09BE3-8858-43D7-55E3-9A26E36D8194}"/>
              </a:ext>
            </a:extLst>
          </p:cNvPr>
          <p:cNvSpPr txBox="1"/>
          <p:nvPr/>
        </p:nvSpPr>
        <p:spPr>
          <a:xfrm>
            <a:off x="169239" y="3540557"/>
            <a:ext cx="8721619" cy="1853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Milestones and Deliverables: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FY27: build a prototype tracking telescope, covers ~cm</a:t>
            </a:r>
            <a:r>
              <a:rPr lang="en-US" sz="1600" baseline="30000" dirty="0"/>
              <a:t>2</a:t>
            </a:r>
            <a:r>
              <a:rPr lang="en-US" sz="1600" dirty="0"/>
              <a:t>, DAQ capacity 10 kHz.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FY28: complete four tracking stations, covers ~10 cm</a:t>
            </a:r>
            <a:r>
              <a:rPr lang="en-US" sz="1600" baseline="30000" dirty="0"/>
              <a:t>2</a:t>
            </a:r>
            <a:r>
              <a:rPr lang="en-US" sz="1600" dirty="0"/>
              <a:t>, DAQ capacity100s kHz.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Iterate design, build and test </a:t>
            </a:r>
            <a:r>
              <a:rPr lang="en-US" sz="1600" dirty="0" err="1"/>
              <a:t>SiC</a:t>
            </a:r>
            <a:r>
              <a:rPr lang="en-US" sz="1600" dirty="0"/>
              <a:t>-LGAD, publications on Single-Event-Burnout, and impacts on spatial/time resolution.</a:t>
            </a:r>
            <a:br>
              <a:rPr lang="en-US" sz="1600" dirty="0"/>
            </a:br>
            <a:endParaRPr lang="en-US" sz="1600" dirty="0"/>
          </a:p>
          <a:p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01E47-6B5E-7D3C-592B-86E78CBF52E0}"/>
              </a:ext>
            </a:extLst>
          </p:cNvPr>
          <p:cNvSpPr txBox="1"/>
          <p:nvPr/>
        </p:nvSpPr>
        <p:spPr>
          <a:xfrm>
            <a:off x="152010" y="5854797"/>
            <a:ext cx="85633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Procurements:</a:t>
            </a:r>
            <a:r>
              <a:rPr lang="en-US" sz="1600" dirty="0"/>
              <a:t> material for tracking stations.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53296-87BD-2DD5-776C-CE903787F45F}"/>
              </a:ext>
            </a:extLst>
          </p:cNvPr>
          <p:cNvSpPr txBox="1"/>
          <p:nvPr/>
        </p:nvSpPr>
        <p:spPr>
          <a:xfrm>
            <a:off x="173942" y="4784881"/>
            <a:ext cx="9471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Personnel and Responsibilities: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CAD: engineering design, tracking stations, beam test and operations. 0.2 FTE scientist.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BNL Physics: </a:t>
            </a:r>
            <a:r>
              <a:rPr lang="en-US" sz="1600" dirty="0" err="1"/>
              <a:t>SiC</a:t>
            </a:r>
            <a:r>
              <a:rPr lang="en-US" sz="1600" dirty="0"/>
              <a:t>-LGAD detectors &amp; readout, </a:t>
            </a:r>
            <a:r>
              <a:rPr lang="en-US" sz="1600" b="1" dirty="0"/>
              <a:t>simulations and AI in tracking</a:t>
            </a:r>
            <a:r>
              <a:rPr lang="en-US" sz="1600" dirty="0"/>
              <a:t>. 0.3FTE postdoc.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SBU Physics: tracking stations and software, detector calibration (in-kind contribution).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A1C29-AB0B-D868-D6DA-B8417A2D8E10}"/>
              </a:ext>
            </a:extLst>
          </p:cNvPr>
          <p:cNvSpPr txBox="1"/>
          <p:nvPr/>
        </p:nvSpPr>
        <p:spPr>
          <a:xfrm>
            <a:off x="730411" y="2318628"/>
            <a:ext cx="8365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m</a:t>
            </a:r>
            <a:r>
              <a:rPr lang="en-US" sz="1800" dirty="0">
                <a:solidFill>
                  <a:srgbClr val="C00000"/>
                </a:solidFill>
                <a:highlight>
                  <a:srgbClr val="FFFF00"/>
                </a:highlight>
              </a:rPr>
              <a:t>atch beam tracks in real-time </a:t>
            </a:r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to pinpoint</a:t>
            </a:r>
            <a:r>
              <a:rPr lang="en-US" sz="18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failures on </a:t>
            </a:r>
            <a:r>
              <a:rPr lang="en-US" sz="18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SiC</a:t>
            </a:r>
            <a:r>
              <a:rPr lang="en-US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-LGAD detectors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8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3AE0-FFF4-DBE8-1F40-90562FF3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"/>
            <a:ext cx="8286750" cy="6795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Intellectual Merit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C06E6-A43A-49D0-7D9E-CBE217C7A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0310F-976D-C7D9-A553-C097DD7FDD98}"/>
              </a:ext>
            </a:extLst>
          </p:cNvPr>
          <p:cNvSpPr txBox="1"/>
          <p:nvPr/>
        </p:nvSpPr>
        <p:spPr>
          <a:xfrm>
            <a:off x="303144" y="5466447"/>
            <a:ext cx="68629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2028 FCC decision, 2028-2035 will be crucial R&amp;D period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1F498C-22E6-0DDD-0AAB-9999A402DD70}"/>
              </a:ext>
            </a:extLst>
          </p:cNvPr>
          <p:cNvSpPr txBox="1"/>
          <p:nvPr/>
        </p:nvSpPr>
        <p:spPr>
          <a:xfrm>
            <a:off x="290098" y="1381082"/>
            <a:ext cx="8372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Impact critical decisions on future detectors </a:t>
            </a:r>
            <a:r>
              <a:rPr lang="en-US" sz="1400" dirty="0"/>
              <a:t>(EIC, HL-LHC, FCC </a:t>
            </a:r>
            <a:r>
              <a:rPr lang="en-US" sz="1400" dirty="0" err="1"/>
              <a:t>etc</a:t>
            </a:r>
            <a:r>
              <a:rPr lang="en-US" sz="1400" dirty="0"/>
              <a:t>) 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Define new, critical constraints </a:t>
            </a:r>
            <a:r>
              <a:rPr lang="en-US" sz="1600" dirty="0"/>
              <a:t>when designing and operating </a:t>
            </a:r>
            <a:r>
              <a:rPr lang="en-US" sz="1600" dirty="0" err="1"/>
              <a:t>SiC</a:t>
            </a:r>
            <a:r>
              <a:rPr lang="en-US" sz="1600" dirty="0"/>
              <a:t>-LGAD and other devices at future high luminosity detectors.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81389B-14A9-7359-9CC0-31555FADAB91}"/>
              </a:ext>
            </a:extLst>
          </p:cNvPr>
          <p:cNvSpPr txBox="1"/>
          <p:nvPr/>
        </p:nvSpPr>
        <p:spPr>
          <a:xfrm>
            <a:off x="290098" y="5150054"/>
            <a:ext cx="7755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ym typeface="Wingdings" pitchFamily="2" charset="2"/>
              </a:rPr>
              <a:t>Position BNL as the leader of future particle tracking technology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37D2C-6FC5-F16B-0BB2-F473E142B503}"/>
              </a:ext>
            </a:extLst>
          </p:cNvPr>
          <p:cNvSpPr txBox="1"/>
          <p:nvPr/>
        </p:nvSpPr>
        <p:spPr>
          <a:xfrm>
            <a:off x="290098" y="2505670"/>
            <a:ext cx="8663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Matching beam ion tracks in real-time to pinpoint failures on devices</a:t>
            </a:r>
          </a:p>
          <a:p>
            <a:r>
              <a:rPr lang="en-US" b="1" dirty="0">
                <a:solidFill>
                  <a:srgbClr val="C00000"/>
                </a:solidFill>
              </a:rPr>
              <a:t>Enable precision tests in many high radiation applications</a:t>
            </a:r>
            <a:r>
              <a:rPr lang="en-US" dirty="0"/>
              <a:t>: space electronics, nuclear industry, beamline monitoring, high exposure medical therapy…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860D19-14A4-1664-B823-0BF89EA89510}"/>
              </a:ext>
            </a:extLst>
          </p:cNvPr>
          <p:cNvSpPr txBox="1"/>
          <p:nvPr/>
        </p:nvSpPr>
        <p:spPr>
          <a:xfrm>
            <a:off x="273635" y="667224"/>
            <a:ext cx="87812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Make the first </a:t>
            </a:r>
            <a:r>
              <a:rPr lang="en-US" b="1" dirty="0" err="1">
                <a:solidFill>
                  <a:srgbClr val="C00000"/>
                </a:solidFill>
              </a:rPr>
              <a:t>SiC</a:t>
            </a:r>
            <a:r>
              <a:rPr lang="en-US" b="1" dirty="0">
                <a:solidFill>
                  <a:srgbClr val="C00000"/>
                </a:solidFill>
              </a:rPr>
              <a:t>-LGAD </a:t>
            </a:r>
            <a:r>
              <a:rPr lang="en-US" b="1" dirty="0" err="1">
                <a:solidFill>
                  <a:srgbClr val="C00000"/>
                </a:solidFill>
              </a:rPr>
              <a:t>spatial+time</a:t>
            </a:r>
            <a:r>
              <a:rPr lang="en-US" b="1" dirty="0">
                <a:solidFill>
                  <a:srgbClr val="C00000"/>
                </a:solidFill>
              </a:rPr>
              <a:t> resolution measurement</a:t>
            </a:r>
            <a:r>
              <a:rPr lang="en-US" dirty="0"/>
              <a:t>, as a function of radiation exposure. the first investigation of Single-Event-Burnout in </a:t>
            </a:r>
            <a:r>
              <a:rPr lang="en-US" dirty="0" err="1"/>
              <a:t>SiC</a:t>
            </a:r>
            <a:r>
              <a:rPr lang="en-US" dirty="0"/>
              <a:t>-LGAD.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9097F-2030-F5FC-FDF1-C5AC000B13D6}"/>
              </a:ext>
            </a:extLst>
          </p:cNvPr>
          <p:cNvSpPr txBox="1"/>
          <p:nvPr/>
        </p:nvSpPr>
        <p:spPr>
          <a:xfrm>
            <a:off x="303144" y="3747550"/>
            <a:ext cx="8945217" cy="974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57"/>
              </a:spcAft>
            </a:pPr>
            <a:r>
              <a:rPr lang="en" b="1" dirty="0"/>
              <a:t>BNL leads in Nuclear and High Energy Physics</a:t>
            </a:r>
          </a:p>
          <a:p>
            <a:pPr>
              <a:spcAft>
                <a:spcPts val="357"/>
              </a:spcAft>
            </a:pPr>
            <a:r>
              <a:rPr lang="en" b="1" dirty="0">
                <a:solidFill>
                  <a:srgbClr val="C00000"/>
                </a:solidFill>
              </a:rPr>
              <a:t>A local test beam for detectors is a tremendous boost to BNL capacity by providing an accessible testbed for innovative instrumentation and technology.</a:t>
            </a:r>
          </a:p>
        </p:txBody>
      </p:sp>
    </p:spTree>
    <p:extLst>
      <p:ext uri="{BB962C8B-B14F-4D97-AF65-F5344CB8AC3E}">
        <p14:creationId xmlns:p14="http://schemas.microsoft.com/office/powerpoint/2010/main" val="217460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CA0F-042E-5950-6D6F-9A845CD0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33859"/>
            <a:ext cx="8286750" cy="51213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Returns on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C8359-FAC1-FD3E-FC8C-48A1D14F5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43E7D-BF46-3B45-BB3E-6929A6D928E4}"/>
              </a:ext>
            </a:extLst>
          </p:cNvPr>
          <p:cNvSpPr txBox="1"/>
          <p:nvPr/>
        </p:nvSpPr>
        <p:spPr>
          <a:xfrm>
            <a:off x="195676" y="536078"/>
            <a:ext cx="875264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Return-I: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a DOE supported detector test beam program at BNL</a:t>
            </a:r>
          </a:p>
          <a:p>
            <a:r>
              <a:rPr lang="en-US" sz="1800" dirty="0"/>
              <a:t>               serving NP and HEP detector test needs (EIC </a:t>
            </a:r>
            <a:r>
              <a:rPr lang="en-US" sz="1800" dirty="0" err="1"/>
              <a:t>ePIC</a:t>
            </a:r>
            <a:r>
              <a:rPr lang="en-US" sz="1800" dirty="0"/>
              <a:t>, HL-LHC, FCC </a:t>
            </a:r>
            <a:r>
              <a:rPr lang="en-US" sz="1800" dirty="0" err="1"/>
              <a:t>etc</a:t>
            </a:r>
            <a:r>
              <a:rPr lang="en-US" sz="1800" dirty="0"/>
              <a:t>).</a:t>
            </a:r>
          </a:p>
          <a:p>
            <a:r>
              <a:rPr lang="en-US" sz="1400" dirty="0"/>
              <a:t>                   (M. Begel presented to Office-of-Science 8/8/2025, positive responses from NP&amp;HEP Office)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6C3DC4-D1ED-03FF-FEF1-105DD66C534D}"/>
              </a:ext>
            </a:extLst>
          </p:cNvPr>
          <p:cNvSpPr txBox="1"/>
          <p:nvPr/>
        </p:nvSpPr>
        <p:spPr>
          <a:xfrm>
            <a:off x="268995" y="5076406"/>
            <a:ext cx="8621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Potential Future Funding: state-of-art </a:t>
            </a:r>
            <a:r>
              <a:rPr lang="en-US" sz="1800" dirty="0" err="1"/>
              <a:t>SiC</a:t>
            </a:r>
            <a:r>
              <a:rPr lang="en-US" sz="1800" dirty="0"/>
              <a:t>-LGAD detector developments and applications (DOE Office-of-Science HEP, </a:t>
            </a:r>
            <a:r>
              <a:rPr lang="en-US" sz="1400" dirty="0"/>
              <a:t>Energy Frontier, Advanced Tech R&amp;D</a:t>
            </a:r>
            <a:r>
              <a:rPr lang="en-US" sz="1800" dirty="0"/>
              <a:t>).</a:t>
            </a:r>
          </a:p>
        </p:txBody>
      </p:sp>
      <p:sp>
        <p:nvSpPr>
          <p:cNvPr id="3" name="Google Shape;54;p8">
            <a:extLst>
              <a:ext uri="{FF2B5EF4-FFF2-40B4-BE49-F238E27FC236}">
                <a16:creationId xmlns:a16="http://schemas.microsoft.com/office/drawing/2014/main" id="{F422C68B-90CC-3712-81E4-31866E1942CE}"/>
              </a:ext>
            </a:extLst>
          </p:cNvPr>
          <p:cNvSpPr txBox="1">
            <a:spLocks/>
          </p:cNvSpPr>
          <p:nvPr/>
        </p:nvSpPr>
        <p:spPr>
          <a:xfrm>
            <a:off x="1160790" y="1345742"/>
            <a:ext cx="8547859" cy="587262"/>
          </a:xfrm>
          <a:prstGeom prst="rect">
            <a:avLst/>
          </a:prstGeom>
        </p:spPr>
        <p:txBody>
          <a:bodyPr spcFirstLastPara="1" vert="horz" wrap="square" lIns="91429" tIns="91429" rIns="91429" bIns="91429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739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Test beam facilities are critical for validating detectors and components.</a:t>
            </a:r>
          </a:p>
          <a:p>
            <a:pPr marL="334739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Other facilities will have multi-year downtimes: FNAL, LANL, CERN, (DESY).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11A7CE-157F-C756-99B7-5573DF21099B}"/>
              </a:ext>
            </a:extLst>
          </p:cNvPr>
          <p:cNvSpPr txBox="1"/>
          <p:nvPr/>
        </p:nvSpPr>
        <p:spPr>
          <a:xfrm>
            <a:off x="1195577" y="1945966"/>
            <a:ext cx="7436557" cy="927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Next-generation detector designs 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SiC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-LGAD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etc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urgently need testing to feedback 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into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long term critical decisions in DOE projects.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ePIC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Collaboration stated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 beam test facility at BNL would be a significant reduction of risk for </a:t>
            </a:r>
            <a:r>
              <a:rPr lang="en-US" sz="1600" b="1" kern="1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ePIC</a:t>
            </a:r>
            <a:r>
              <a:rPr lang="en-US" sz="16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94EA4-89D2-AD4C-4FC9-F00D3C8DF375}"/>
              </a:ext>
            </a:extLst>
          </p:cNvPr>
          <p:cNvSpPr txBox="1"/>
          <p:nvPr/>
        </p:nvSpPr>
        <p:spPr>
          <a:xfrm>
            <a:off x="268995" y="2973803"/>
            <a:ext cx="875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Return-II: a detector test beam will </a:t>
            </a:r>
            <a:r>
              <a:rPr lang="en-US" b="1" dirty="0">
                <a:solidFill>
                  <a:srgbClr val="C00000"/>
                </a:solidFill>
              </a:rPr>
              <a:t>attract users world-wide to BNL.</a:t>
            </a:r>
            <a:r>
              <a:rPr lang="en-US" dirty="0"/>
              <a:t> </a:t>
            </a:r>
          </a:p>
          <a:p>
            <a:r>
              <a:rPr lang="en-US" dirty="0"/>
              <a:t>                </a:t>
            </a:r>
            <a:r>
              <a:rPr lang="en-US" sz="1600" dirty="0"/>
              <a:t>NSRL will continue to operate during EIC construction (2026-2035).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9F37E-6CD4-D424-616E-257DE67A0F05}"/>
              </a:ext>
            </a:extLst>
          </p:cNvPr>
          <p:cNvSpPr txBox="1"/>
          <p:nvPr/>
        </p:nvSpPr>
        <p:spPr>
          <a:xfrm>
            <a:off x="286992" y="3630341"/>
            <a:ext cx="896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Return-III: </a:t>
            </a:r>
            <a:r>
              <a:rPr lang="en-US" b="1" dirty="0">
                <a:solidFill>
                  <a:srgbClr val="C00000"/>
                </a:solidFill>
              </a:rPr>
              <a:t>significant savings on future BNL operation costs </a:t>
            </a:r>
            <a:r>
              <a:rPr lang="en-US" dirty="0"/>
              <a:t>with local test beams.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852055-4549-842E-A665-6F7E8925AFD0}"/>
              </a:ext>
            </a:extLst>
          </p:cNvPr>
          <p:cNvSpPr txBox="1"/>
          <p:nvPr/>
        </p:nvSpPr>
        <p:spPr>
          <a:xfrm>
            <a:off x="286992" y="4158501"/>
            <a:ext cx="8891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Return-IV: </a:t>
            </a:r>
            <a:r>
              <a:rPr lang="en-US" b="1" dirty="0">
                <a:solidFill>
                  <a:srgbClr val="C00000"/>
                </a:solidFill>
              </a:rPr>
              <a:t>opens new market and bring new revenue to BNL </a:t>
            </a:r>
          </a:p>
          <a:p>
            <a:r>
              <a:rPr lang="en-US" b="1" dirty="0">
                <a:solidFill>
                  <a:srgbClr val="C00000"/>
                </a:solidFill>
              </a:rPr>
              <a:t>                 </a:t>
            </a:r>
            <a:r>
              <a:rPr lang="en-US" dirty="0"/>
              <a:t>Precision high radiation tests at NSRL </a:t>
            </a:r>
            <a:r>
              <a:rPr lang="en-US" sz="1600" dirty="0"/>
              <a:t>(user fee currently @$5k/hour)..</a:t>
            </a:r>
          </a:p>
        </p:txBody>
      </p:sp>
    </p:spTree>
    <p:extLst>
      <p:ext uri="{BB962C8B-B14F-4D97-AF65-F5344CB8AC3E}">
        <p14:creationId xmlns:p14="http://schemas.microsoft.com/office/powerpoint/2010/main" val="19973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7D44-AB30-1348-91B6-81A4E6A6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03" y="16779"/>
            <a:ext cx="8715374" cy="59561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The Broader Impact on the Laboratory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81960-BA00-B22B-BE35-66AE5F35AC77}"/>
              </a:ext>
            </a:extLst>
          </p:cNvPr>
          <p:cNvSpPr txBox="1"/>
          <p:nvPr/>
        </p:nvSpPr>
        <p:spPr>
          <a:xfrm>
            <a:off x="214313" y="688259"/>
            <a:ext cx="874378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57"/>
              </a:spcAft>
            </a:pPr>
            <a:r>
              <a:rPr lang="en" b="1" dirty="0">
                <a:solidFill>
                  <a:srgbClr val="C00000"/>
                </a:solidFill>
              </a:rPr>
              <a:t>Enhance Laboratory’s Core Capabilities: Accelerator and Detector Science and Technology. </a:t>
            </a:r>
            <a:r>
              <a:rPr lang="en" sz="1600" dirty="0"/>
              <a:t>A local test beam facility for detectors is a tremendous boost to BNL capacities by providing an accessible testbed for innovative ideas </a:t>
            </a:r>
            <a:r>
              <a:rPr lang="en-US" sz="1600" dirty="0"/>
              <a:t>and state-of-the-art detectors </a:t>
            </a:r>
            <a:r>
              <a:rPr lang="en" sz="1600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9315B-578F-8E56-F4DA-6D5B6F2904C2}"/>
              </a:ext>
            </a:extLst>
          </p:cNvPr>
          <p:cNvSpPr txBox="1"/>
          <p:nvPr/>
        </p:nvSpPr>
        <p:spPr>
          <a:xfrm>
            <a:off x="226276" y="1690837"/>
            <a:ext cx="878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Position BNL as the leader in particle tracking technology (</a:t>
            </a:r>
            <a:r>
              <a:rPr lang="en-US" b="1" dirty="0" err="1">
                <a:solidFill>
                  <a:srgbClr val="C00000"/>
                </a:solidFill>
                <a:sym typeface="Wingdings" pitchFamily="2" charset="2"/>
              </a:rPr>
              <a:t>SiC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-LGAD)</a:t>
            </a:r>
            <a:r>
              <a:rPr lang="en-US" dirty="0">
                <a:solidFill>
                  <a:srgbClr val="C00000"/>
                </a:solidFill>
              </a:rPr>
              <a:t>.  </a:t>
            </a:r>
            <a:r>
              <a:rPr lang="en-US" dirty="0"/>
              <a:t> </a:t>
            </a:r>
          </a:p>
          <a:p>
            <a:r>
              <a:rPr lang="en-US" dirty="0"/>
              <a:t>Training of the next-generation experts on particle detectors.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A076A-DF80-B137-C393-BB765401BA92}"/>
              </a:ext>
            </a:extLst>
          </p:cNvPr>
          <p:cNvSpPr txBox="1"/>
          <p:nvPr/>
        </p:nvSpPr>
        <p:spPr>
          <a:xfrm>
            <a:off x="226276" y="2456787"/>
            <a:ext cx="8489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Serving DOE Nuclear Physics and High Energy Physics detector test beam needs </a:t>
            </a:r>
            <a:r>
              <a:rPr lang="en-US" sz="1400" dirty="0"/>
              <a:t>(NSRL will be the only available hadron test beam facility in US for a long time)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78D49-2EF7-EF2B-F634-8D95339E1F6C}"/>
              </a:ext>
            </a:extLst>
          </p:cNvPr>
          <p:cNvSpPr txBox="1"/>
          <p:nvPr/>
        </p:nvSpPr>
        <p:spPr>
          <a:xfrm>
            <a:off x="200105" y="3237151"/>
            <a:ext cx="874378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Open new market and bring new revenue to BNL </a:t>
            </a:r>
            <a:r>
              <a:rPr lang="en-US" dirty="0"/>
              <a:t>from precision high radiation tests at NSRL: space electronics, nuclear industry, high exposure medical therapy… </a:t>
            </a:r>
            <a:r>
              <a:rPr lang="en-US" sz="1600" dirty="0"/>
              <a:t>(currently @$5k/hour, users include SpaceX, Blue Origin, Boeing, Defense Industry etc.) </a:t>
            </a:r>
          </a:p>
          <a:p>
            <a:endParaRPr lang="en-US" sz="1600" dirty="0"/>
          </a:p>
          <a:p>
            <a:r>
              <a:rPr lang="en-US" b="1" dirty="0"/>
              <a:t>Impact decision on National Security (Golden Dome) space radiation test facility </a:t>
            </a:r>
            <a:r>
              <a:rPr lang="en-US" sz="1600" dirty="0"/>
              <a:t>(a.k.a. HEET@BNL)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551A5-B861-23A9-0302-828A09EDAB08}"/>
              </a:ext>
            </a:extLst>
          </p:cNvPr>
          <p:cNvSpPr txBox="1"/>
          <p:nvPr/>
        </p:nvSpPr>
        <p:spPr>
          <a:xfrm>
            <a:off x="226276" y="5268752"/>
            <a:ext cx="9330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Grow local semiconductor industry </a:t>
            </a:r>
            <a:r>
              <a:rPr lang="en-US" dirty="0"/>
              <a:t>(</a:t>
            </a:r>
            <a:r>
              <a:rPr lang="en-US" sz="1600" dirty="0" err="1"/>
              <a:t>SiC</a:t>
            </a:r>
            <a:r>
              <a:rPr lang="en-US" sz="1600" dirty="0"/>
              <a:t>: critical for high-efficiency power conversion). </a:t>
            </a:r>
          </a:p>
          <a:p>
            <a:r>
              <a:rPr lang="en-US" sz="1400" dirty="0"/>
              <a:t>July,2025, </a:t>
            </a:r>
            <a:r>
              <a:rPr lang="en-US" sz="1400" b="1" dirty="0"/>
              <a:t>Stony Brook University – </a:t>
            </a:r>
            <a:r>
              <a:rPr lang="en-US" sz="1400" b="1" dirty="0" err="1"/>
              <a:t>onsemi</a:t>
            </a:r>
            <a:r>
              <a:rPr lang="en-US" sz="1400" b="1" dirty="0"/>
              <a:t> partnership $20 million semiconductor R&amp;D facility for </a:t>
            </a:r>
            <a:r>
              <a:rPr lang="en-US" sz="1400" b="1" dirty="0" err="1"/>
              <a:t>SiC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954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44654-6EA1-1238-58B8-77D01D26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1767"/>
            <a:ext cx="8286750" cy="66672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Names </a:t>
            </a:r>
            <a:r>
              <a:rPr lang="en-US" sz="2800"/>
              <a:t>of Suggested </a:t>
            </a:r>
            <a:r>
              <a:rPr lang="en-US" sz="2800" dirty="0"/>
              <a:t>BNL Reviewers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8C54-978D-5068-C018-8D67A0BE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1825626"/>
            <a:ext cx="8675619" cy="279607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Jin Huang (Physics)</a:t>
            </a:r>
          </a:p>
          <a:p>
            <a:pPr algn="ctr"/>
            <a:r>
              <a:rPr lang="en-US" sz="3600" dirty="0"/>
              <a:t>Mary Bishai (Physics)</a:t>
            </a:r>
          </a:p>
          <a:p>
            <a:pPr algn="ctr"/>
            <a:r>
              <a:rPr lang="en-US" sz="3600" dirty="0"/>
              <a:t>Haixin Huang (CAD)</a:t>
            </a:r>
          </a:p>
          <a:p>
            <a:pPr algn="ctr"/>
            <a:r>
              <a:rPr lang="en-US" sz="3600" dirty="0"/>
              <a:t>Guang Yang (Discovery Directorate)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4103B-BA6F-52C0-81FF-AEAFCA256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47455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9ADDA-D911-4B7F-8578-5ADD1E098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  <p:pic>
        <p:nvPicPr>
          <p:cNvPr id="9" name="Picture 8" descr="Table&#10;&#10;AI-generated content may be incorrect.">
            <a:extLst>
              <a:ext uri="{FF2B5EF4-FFF2-40B4-BE49-F238E27FC236}">
                <a16:creationId xmlns:a16="http://schemas.microsoft.com/office/drawing/2014/main" id="{64DCE8C8-CC6D-93A8-948F-49AEA36C0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2" y="0"/>
            <a:ext cx="886005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2CAE62-73B2-4229-D9D2-ED7062874C0D}"/>
              </a:ext>
            </a:extLst>
          </p:cNvPr>
          <p:cNvSpPr txBox="1"/>
          <p:nvPr/>
        </p:nvSpPr>
        <p:spPr>
          <a:xfrm>
            <a:off x="7791251" y="3429000"/>
            <a:ext cx="1336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hr</a:t>
            </a:r>
            <a:r>
              <a:rPr lang="en-US" dirty="0"/>
              <a:t>/yr NSRL test beam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AF6CF3-D345-769D-8FDA-C179F432169B}"/>
              </a:ext>
            </a:extLst>
          </p:cNvPr>
          <p:cNvSpPr txBox="1"/>
          <p:nvPr/>
        </p:nvSpPr>
        <p:spPr>
          <a:xfrm>
            <a:off x="7677938" y="5394538"/>
            <a:ext cx="1595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Labor/year:</a:t>
            </a:r>
          </a:p>
          <a:p>
            <a:r>
              <a:rPr lang="en-US" dirty="0"/>
              <a:t>0.2 scientist</a:t>
            </a:r>
          </a:p>
          <a:p>
            <a:r>
              <a:rPr lang="en-US" dirty="0"/>
              <a:t>0.3 postdoc</a:t>
            </a:r>
          </a:p>
          <a:p>
            <a:r>
              <a:rPr lang="en-US" dirty="0"/>
              <a:t>0.04 engineer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F4B8D4-9A7B-F476-E249-E06C7110B6CC}"/>
              </a:ext>
            </a:extLst>
          </p:cNvPr>
          <p:cNvSpPr txBox="1"/>
          <p:nvPr/>
        </p:nvSpPr>
        <p:spPr>
          <a:xfrm>
            <a:off x="7791251" y="104359"/>
            <a:ext cx="1437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Funding Table</a:t>
            </a:r>
            <a:br>
              <a:rPr lang="en-US" sz="1600" b="1" dirty="0"/>
            </a:br>
            <a:r>
              <a:rPr lang="en-US" sz="1600" b="1" dirty="0"/>
              <a:t>FY27: $250k</a:t>
            </a:r>
            <a:br>
              <a:rPr lang="en-US" sz="1600" b="1" dirty="0"/>
            </a:br>
            <a:r>
              <a:rPr lang="en-US" sz="1600" b="1" dirty="0"/>
              <a:t>FY28: $250k </a:t>
            </a:r>
          </a:p>
        </p:txBody>
      </p:sp>
    </p:spTree>
    <p:extLst>
      <p:ext uri="{BB962C8B-B14F-4D97-AF65-F5344CB8AC3E}">
        <p14:creationId xmlns:p14="http://schemas.microsoft.com/office/powerpoint/2010/main" val="34822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C65E-208F-418D-BE98-EBFCD02C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90" y="0"/>
            <a:ext cx="8286750" cy="611648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9ADDA-D911-4B7F-8578-5ADD1E098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2F11B-5752-0793-B3DF-6D485400A6A8}"/>
              </a:ext>
            </a:extLst>
          </p:cNvPr>
          <p:cNvSpPr txBox="1"/>
          <p:nvPr/>
        </p:nvSpPr>
        <p:spPr>
          <a:xfrm>
            <a:off x="383690" y="4060911"/>
            <a:ext cx="85638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357"/>
              </a:spcAft>
              <a:buFont typeface="Arial" panose="020B0604020202020204" pitchFamily="34" charset="0"/>
              <a:buChar char="•"/>
            </a:pPr>
            <a:r>
              <a:rPr lang="en" dirty="0"/>
              <a:t>BNL leads in Nuclear and High Energy Physics. A local test beam for detectors is a tremendous boost to BNL capacity by providing an accessible  testbed for innovative instrumentations and technology.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83850-22EF-4735-58C1-65D30E20990C}"/>
              </a:ext>
            </a:extLst>
          </p:cNvPr>
          <p:cNvSpPr txBox="1"/>
          <p:nvPr/>
        </p:nvSpPr>
        <p:spPr>
          <a:xfrm>
            <a:off x="359451" y="2776796"/>
            <a:ext cx="874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There’s an urgent need of test beam for detectors at BNL. Adding event-by-event tracking capability, NSRL beamline can serve DOE Nuclear Physics and High Energy Physics detector test needs.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E04A5-F5D4-EA72-30AE-F0B6E18291C8}"/>
              </a:ext>
            </a:extLst>
          </p:cNvPr>
          <p:cNvSpPr txBox="1"/>
          <p:nvPr/>
        </p:nvSpPr>
        <p:spPr>
          <a:xfrm>
            <a:off x="359451" y="768780"/>
            <a:ext cx="82867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BNL’s next-generation </a:t>
            </a:r>
            <a:r>
              <a:rPr lang="en-US" sz="1800" dirty="0" err="1"/>
              <a:t>SiC</a:t>
            </a:r>
            <a:r>
              <a:rPr lang="en-US" sz="1800" dirty="0"/>
              <a:t>-LGAD tracking </a:t>
            </a:r>
            <a:r>
              <a:rPr lang="en-US" dirty="0"/>
              <a:t>technology need to be validated through beam 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the first </a:t>
            </a:r>
            <a:r>
              <a:rPr lang="en-US" dirty="0" err="1"/>
              <a:t>SiC</a:t>
            </a:r>
            <a:r>
              <a:rPr lang="en-US" dirty="0"/>
              <a:t>-LGAD spatial and time resolution measurement as a function of radiation exposure. The first investigation of Single-Event-Burnout in </a:t>
            </a:r>
            <a:r>
              <a:rPr lang="en-US" dirty="0" err="1"/>
              <a:t>SiC</a:t>
            </a:r>
            <a:r>
              <a:rPr lang="en-US" dirty="0"/>
              <a:t>-LGAD. Matching beam ion tracks in real-time with failures on detector.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74F28-225A-DE1E-9BCA-440429C549D2}"/>
              </a:ext>
            </a:extLst>
          </p:cNvPr>
          <p:cNvSpPr txBox="1"/>
          <p:nvPr/>
        </p:nvSpPr>
        <p:spPr>
          <a:xfrm>
            <a:off x="438271" y="5282425"/>
            <a:ext cx="8509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Open up new market and bring new revenue to BNL </a:t>
            </a:r>
            <a:r>
              <a:rPr lang="en-US" dirty="0"/>
              <a:t>from precision high radiation tests at NSRL.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266543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10016</TotalTime>
  <Words>1371</Words>
  <Application>Microsoft Office PowerPoint</Application>
  <PresentationFormat>On-screen Show (4:3)</PresentationFormat>
  <Paragraphs>116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-apple-system</vt:lpstr>
      <vt:lpstr>Aptos</vt:lpstr>
      <vt:lpstr>Arial</vt:lpstr>
      <vt:lpstr>Calibri</vt:lpstr>
      <vt:lpstr>Wingdings</vt:lpstr>
      <vt:lpstr>BNL</vt:lpstr>
      <vt:lpstr>PowerPoint Presentation</vt:lpstr>
      <vt:lpstr>PowerPoint Presentation</vt:lpstr>
      <vt:lpstr>PowerPoint Presentation</vt:lpstr>
      <vt:lpstr>Intellectual Merit</vt:lpstr>
      <vt:lpstr>Returns on Investment</vt:lpstr>
      <vt:lpstr>The Broader Impact on the Laboratory</vt:lpstr>
      <vt:lpstr>Names of Suggested BNL Reviewers</vt:lpstr>
      <vt:lpstr>PowerPoint Presentation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Capasso, Frances</dc:creator>
  <cp:keywords/>
  <dc:description/>
  <cp:lastModifiedBy>Jiang, Xiaodong</cp:lastModifiedBy>
  <cp:revision>218</cp:revision>
  <dcterms:created xsi:type="dcterms:W3CDTF">2022-02-16T00:10:48Z</dcterms:created>
  <dcterms:modified xsi:type="dcterms:W3CDTF">2026-02-04T19:52:58Z</dcterms:modified>
  <cp:category/>
</cp:coreProperties>
</file>