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9"/>
  </p:notesMasterIdLst>
  <p:sldIdLst>
    <p:sldId id="260" r:id="rId2"/>
    <p:sldId id="273" r:id="rId3"/>
    <p:sldId id="267" r:id="rId4"/>
    <p:sldId id="269" r:id="rId5"/>
    <p:sldId id="272" r:id="rId6"/>
    <p:sldId id="259" r:id="rId7"/>
    <p:sldId id="263"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434DE74-748B-4A05-9534-F717AE621C52}" v="8" dt="2026-01-20T21:33:19.42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92245"/>
  </p:normalViewPr>
  <p:slideViewPr>
    <p:cSldViewPr snapToGrid="0" snapToObjects="1">
      <p:cViewPr varScale="1">
        <p:scale>
          <a:sx n="113" d="100"/>
          <a:sy n="113" d="100"/>
        </p:scale>
        <p:origin x="88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36F475-F7F5-6C41-B37C-656C49194CAF}" type="datetimeFigureOut">
              <a:rPr lang="en-US" smtClean="0"/>
              <a:t>2/4/26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5839EF-EF2D-A244-8B03-02564FD38722}" type="slidenum">
              <a:rPr lang="en-US" smtClean="0"/>
              <a:t>‹#›</a:t>
            </a:fld>
            <a:endParaRPr lang="en-US"/>
          </a:p>
        </p:txBody>
      </p:sp>
    </p:spTree>
    <p:extLst>
      <p:ext uri="{BB962C8B-B14F-4D97-AF65-F5344CB8AC3E}">
        <p14:creationId xmlns:p14="http://schemas.microsoft.com/office/powerpoint/2010/main" val="2679280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effectLst/>
                <a:latin typeface="Times New Roman" panose="02020603050405020304" pitchFamily="18" charset="0"/>
                <a:ea typeface="Times New Roman" panose="02020603050405020304" pitchFamily="18" charset="0"/>
              </a:rPr>
              <a:t>THE RESEARCH TEAM </a:t>
            </a:r>
            <a:br>
              <a:rPr lang="en-US" sz="1200" b="1" dirty="0">
                <a:effectLst/>
                <a:latin typeface="Times New Roman" panose="02020603050405020304" pitchFamily="18" charset="0"/>
                <a:ea typeface="Times New Roman" panose="02020603050405020304" pitchFamily="18" charset="0"/>
              </a:rPr>
            </a:br>
            <a:r>
              <a:rPr lang="en-US" sz="1200" dirty="0">
                <a:effectLst/>
                <a:latin typeface="Times New Roman" panose="02020603050405020304" pitchFamily="18" charset="0"/>
                <a:ea typeface="Times New Roman" panose="02020603050405020304" pitchFamily="18" charset="0"/>
              </a:rPr>
              <a:t>The team combines expertise in microelectronics, detector instrumentation, and optical systems. The Instrumentation Division microelectronics group (G. </a:t>
            </a:r>
            <a:r>
              <a:rPr lang="en-US" sz="1200" dirty="0" err="1">
                <a:effectLst/>
                <a:latin typeface="Times New Roman" panose="02020603050405020304" pitchFamily="18" charset="0"/>
                <a:ea typeface="Times New Roman" panose="02020603050405020304" pitchFamily="18" charset="0"/>
              </a:rPr>
              <a:t>Deptuch</a:t>
            </a:r>
            <a:r>
              <a:rPr lang="en-US" sz="1200" dirty="0">
                <a:effectLst/>
                <a:latin typeface="Times New Roman" panose="02020603050405020304" pitchFamily="18" charset="0"/>
                <a:ea typeface="Times New Roman" panose="02020603050405020304" pitchFamily="18" charset="0"/>
              </a:rPr>
              <a:t>, P. Mukim, S. Mandal) will lead SiPh integration and system architecture. T. Tsang will contribute deep experience in electro‑optic devices and optical testing at room and cryogenic temperatures. Physics Department collaborators (H. Che, M. </a:t>
            </a:r>
            <a:r>
              <a:rPr lang="en-US" sz="1200" dirty="0" err="1">
                <a:effectLst/>
                <a:latin typeface="Times New Roman" panose="02020603050405020304" pitchFamily="18" charset="0"/>
                <a:ea typeface="Times New Roman" panose="02020603050405020304" pitchFamily="18" charset="0"/>
              </a:rPr>
              <a:t>Pleyer</a:t>
            </a:r>
            <a:r>
              <a:rPr lang="en-US" sz="1200" dirty="0">
                <a:effectLst/>
                <a:latin typeface="Times New Roman" panose="02020603050405020304" pitchFamily="18" charset="0"/>
                <a:ea typeface="Times New Roman" panose="02020603050405020304" pitchFamily="18" charset="0"/>
              </a:rPr>
              <a:t>, S. Rajagopalan) will help defining detector‑level requirements and ensure alignment with current and future experimental needs. </a:t>
            </a:r>
            <a:endParaRPr lang="en-US" dirty="0"/>
          </a:p>
          <a:p>
            <a:endParaRPr lang="en-US" dirty="0"/>
          </a:p>
        </p:txBody>
      </p:sp>
      <p:sp>
        <p:nvSpPr>
          <p:cNvPr id="4" name="Slide Number Placeholder 3"/>
          <p:cNvSpPr>
            <a:spLocks noGrp="1"/>
          </p:cNvSpPr>
          <p:nvPr>
            <p:ph type="sldNum" sz="quarter" idx="5"/>
          </p:nvPr>
        </p:nvSpPr>
        <p:spPr/>
        <p:txBody>
          <a:bodyPr/>
          <a:lstStyle/>
          <a:p>
            <a:fld id="{515839EF-EF2D-A244-8B03-02564FD38722}" type="slidenum">
              <a:rPr lang="en-US" smtClean="0"/>
              <a:t>1</a:t>
            </a:fld>
            <a:endParaRPr lang="en-US"/>
          </a:p>
        </p:txBody>
      </p:sp>
    </p:spTree>
    <p:extLst>
      <p:ext uri="{BB962C8B-B14F-4D97-AF65-F5344CB8AC3E}">
        <p14:creationId xmlns:p14="http://schemas.microsoft.com/office/powerpoint/2010/main" val="39521116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Also mention cost and  failure risk of connectors</a:t>
            </a:r>
          </a:p>
        </p:txBody>
      </p:sp>
      <p:sp>
        <p:nvSpPr>
          <p:cNvPr id="4" name="Slide Number Placeholder 3"/>
          <p:cNvSpPr>
            <a:spLocks noGrp="1"/>
          </p:cNvSpPr>
          <p:nvPr>
            <p:ph type="sldNum" sz="quarter" idx="5"/>
          </p:nvPr>
        </p:nvSpPr>
        <p:spPr/>
        <p:txBody>
          <a:bodyPr/>
          <a:lstStyle/>
          <a:p>
            <a:fld id="{515839EF-EF2D-A244-8B03-02564FD38722}" type="slidenum">
              <a:rPr lang="en-US" smtClean="0"/>
              <a:t>3</a:t>
            </a:fld>
            <a:endParaRPr lang="en-US"/>
          </a:p>
        </p:txBody>
      </p:sp>
    </p:spTree>
    <p:extLst>
      <p:ext uri="{BB962C8B-B14F-4D97-AF65-F5344CB8AC3E}">
        <p14:creationId xmlns:p14="http://schemas.microsoft.com/office/powerpoint/2010/main" val="33923014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effectLst/>
                <a:latin typeface="Times New Roman" panose="02020603050405020304" pitchFamily="18" charset="0"/>
                <a:ea typeface="Times New Roman" panose="02020603050405020304" pitchFamily="18" charset="0"/>
              </a:rPr>
              <a:t>HOW DOES THE PROPOSED RESEARCH ENHANCE THE LAB STRATEGY?</a:t>
            </a:r>
            <a:br>
              <a:rPr lang="en-US" sz="1800" b="1" dirty="0">
                <a:effectLst/>
                <a:latin typeface="Times New Roman" panose="02020603050405020304" pitchFamily="18" charset="0"/>
                <a:ea typeface="Times New Roman" panose="02020603050405020304" pitchFamily="18" charset="0"/>
              </a:rPr>
            </a:br>
            <a:r>
              <a:rPr lang="en-US" sz="1800" dirty="0">
                <a:effectLst/>
                <a:latin typeface="Times New Roman" panose="02020603050405020304" pitchFamily="18" charset="0"/>
                <a:ea typeface="Times New Roman" panose="02020603050405020304" pitchFamily="18" charset="0"/>
              </a:rPr>
              <a:t>The proposed research directly supports BNL’s strategic priorities in </a:t>
            </a:r>
            <a:r>
              <a:rPr lang="en-US" sz="1800" b="1" dirty="0">
                <a:effectLst/>
                <a:latin typeface="Times New Roman" panose="02020603050405020304" pitchFamily="18" charset="0"/>
                <a:ea typeface="Times New Roman" panose="02020603050405020304" pitchFamily="18" charset="0"/>
              </a:rPr>
              <a:t>understanding the building blocks of the universe</a:t>
            </a:r>
            <a:r>
              <a:rPr lang="en-US" sz="1800" dirty="0">
                <a:effectLst/>
                <a:latin typeface="Times New Roman" panose="02020603050405020304" pitchFamily="18" charset="0"/>
                <a:ea typeface="Times New Roman" panose="02020603050405020304" pitchFamily="18" charset="0"/>
              </a:rPr>
              <a:t> and </a:t>
            </a:r>
            <a:r>
              <a:rPr lang="en-US" sz="1800" b="1" dirty="0">
                <a:effectLst/>
                <a:latin typeface="Times New Roman" panose="02020603050405020304" pitchFamily="18" charset="0"/>
                <a:ea typeface="Times New Roman" panose="02020603050405020304" pitchFamily="18" charset="0"/>
              </a:rPr>
              <a:t>developing know-how for next‑generation experiments.</a:t>
            </a:r>
            <a:r>
              <a:rPr lang="en-US" sz="1800" dirty="0">
                <a:effectLst/>
                <a:latin typeface="Times New Roman" panose="02020603050405020304" pitchFamily="18" charset="0"/>
                <a:ea typeface="Times New Roman" panose="02020603050405020304" pitchFamily="18" charset="0"/>
              </a:rPr>
              <a:t> Low‑power, high‑bandwidth optical interconnects are a critical enabling technology for future neutrino experiments (e.g., DUNE Modules 3 &amp; 4), precision collider detectors at FCC‑</a:t>
            </a:r>
            <a:r>
              <a:rPr lang="en-US" sz="1800" dirty="0" err="1">
                <a:effectLst/>
                <a:latin typeface="Times New Roman" panose="02020603050405020304" pitchFamily="18" charset="0"/>
                <a:ea typeface="Times New Roman" panose="02020603050405020304" pitchFamily="18" charset="0"/>
              </a:rPr>
              <a:t>ee</a:t>
            </a:r>
            <a:r>
              <a:rPr lang="en-US" sz="1800" dirty="0">
                <a:effectLst/>
                <a:latin typeface="Times New Roman" panose="02020603050405020304" pitchFamily="18" charset="0"/>
                <a:ea typeface="Times New Roman" panose="02020603050405020304" pitchFamily="18" charset="0"/>
              </a:rPr>
              <a:t>, and the </a:t>
            </a:r>
            <a:r>
              <a:rPr lang="en-US" sz="1800" dirty="0" err="1">
                <a:effectLst/>
                <a:latin typeface="Times New Roman" panose="02020603050405020304" pitchFamily="18" charset="0"/>
                <a:ea typeface="Times New Roman" panose="02020603050405020304" pitchFamily="18" charset="0"/>
              </a:rPr>
              <a:t>ePIC</a:t>
            </a:r>
            <a:r>
              <a:rPr lang="en-US" sz="1800" dirty="0">
                <a:effectLst/>
                <a:latin typeface="Times New Roman" panose="02020603050405020304" pitchFamily="18" charset="0"/>
                <a:ea typeface="Times New Roman" panose="02020603050405020304" pitchFamily="18" charset="0"/>
              </a:rPr>
              <a:t> detector at the Electron‑Ion Collider. By removing cabling and connectors (and their associated cost, mass and failure risk), this work enables more capable detectors while reducing cost and power consumption. Establishing leadership in detector‑integrated silicon photonics positions BNL at the forefront of advanced instrumentation for future HEP/NP experiments, including at EIC.</a:t>
            </a:r>
          </a:p>
          <a:p>
            <a:endParaRPr lang="en-US" dirty="0"/>
          </a:p>
        </p:txBody>
      </p:sp>
      <p:sp>
        <p:nvSpPr>
          <p:cNvPr id="4" name="Slide Number Placeholder 3"/>
          <p:cNvSpPr>
            <a:spLocks noGrp="1"/>
          </p:cNvSpPr>
          <p:nvPr>
            <p:ph type="sldNum" sz="quarter" idx="5"/>
          </p:nvPr>
        </p:nvSpPr>
        <p:spPr/>
        <p:txBody>
          <a:bodyPr/>
          <a:lstStyle/>
          <a:p>
            <a:fld id="{515839EF-EF2D-A244-8B03-02564FD38722}" type="slidenum">
              <a:rPr lang="en-US" smtClean="0"/>
              <a:t>4</a:t>
            </a:fld>
            <a:endParaRPr lang="en-US"/>
          </a:p>
        </p:txBody>
      </p:sp>
    </p:spTree>
    <p:extLst>
      <p:ext uri="{BB962C8B-B14F-4D97-AF65-F5344CB8AC3E}">
        <p14:creationId xmlns:p14="http://schemas.microsoft.com/office/powerpoint/2010/main" val="11199893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a:effectLst/>
                <a:latin typeface="Times New Roman" panose="02020603050405020304" pitchFamily="18" charset="0"/>
                <a:ea typeface="Times New Roman" panose="02020603050405020304" pitchFamily="18" charset="0"/>
              </a:rPr>
              <a:t>THE RESEARCH TEAM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3600" i="1" dirty="0"/>
              <a:t>Who is on the team and what expertise do they bring to the team? Show that the team is complete to achieve the goals of the research</a:t>
            </a:r>
            <a:br>
              <a:rPr lang="en-US" sz="1800" b="1" dirty="0">
                <a:effectLst/>
                <a:latin typeface="Times New Roman" panose="02020603050405020304" pitchFamily="18" charset="0"/>
                <a:ea typeface="Times New Roman" panose="02020603050405020304" pitchFamily="18" charset="0"/>
              </a:rPr>
            </a:br>
            <a:r>
              <a:rPr lang="en-US" sz="1800" dirty="0">
                <a:effectLst/>
                <a:latin typeface="Times New Roman" panose="02020603050405020304" pitchFamily="18" charset="0"/>
                <a:ea typeface="Times New Roman" panose="02020603050405020304" pitchFamily="18" charset="0"/>
              </a:rPr>
              <a:t>The team combines expertise in microelectronics, detector instrumentation, and optical systems. The Instrumentation Division microelectronics group (G. </a:t>
            </a:r>
            <a:r>
              <a:rPr lang="en-US" sz="1800" dirty="0" err="1">
                <a:effectLst/>
                <a:latin typeface="Times New Roman" panose="02020603050405020304" pitchFamily="18" charset="0"/>
                <a:ea typeface="Times New Roman" panose="02020603050405020304" pitchFamily="18" charset="0"/>
              </a:rPr>
              <a:t>Deptuch</a:t>
            </a:r>
            <a:r>
              <a:rPr lang="en-US" sz="1800" dirty="0">
                <a:effectLst/>
                <a:latin typeface="Times New Roman" panose="02020603050405020304" pitchFamily="18" charset="0"/>
                <a:ea typeface="Times New Roman" panose="02020603050405020304" pitchFamily="18" charset="0"/>
              </a:rPr>
              <a:t>, P. Mukim, S. Mandal) will lead SiPh integration and system architecture. T. Tsang will contribute deep experience in electro‑optic devices and optical testing at room and cryogenic temperatures. Physics Department collaborators (H. Che, M. </a:t>
            </a:r>
            <a:r>
              <a:rPr lang="en-US" sz="1800" dirty="0" err="1">
                <a:effectLst/>
                <a:latin typeface="Times New Roman" panose="02020603050405020304" pitchFamily="18" charset="0"/>
                <a:ea typeface="Times New Roman" panose="02020603050405020304" pitchFamily="18" charset="0"/>
              </a:rPr>
              <a:t>Pleyer</a:t>
            </a:r>
            <a:r>
              <a:rPr lang="en-US" sz="1800" dirty="0">
                <a:effectLst/>
                <a:latin typeface="Times New Roman" panose="02020603050405020304" pitchFamily="18" charset="0"/>
                <a:ea typeface="Times New Roman" panose="02020603050405020304" pitchFamily="18" charset="0"/>
              </a:rPr>
              <a:t>, S. Rajagopalan) will help defining detector‑level requirements and ensure alignment with current and future experimental needs. </a:t>
            </a:r>
            <a:endParaRPr lang="en-US" dirty="0"/>
          </a:p>
        </p:txBody>
      </p:sp>
      <p:sp>
        <p:nvSpPr>
          <p:cNvPr id="4" name="Slide Number Placeholder 3"/>
          <p:cNvSpPr>
            <a:spLocks noGrp="1"/>
          </p:cNvSpPr>
          <p:nvPr>
            <p:ph type="sldNum" sz="quarter" idx="5"/>
          </p:nvPr>
        </p:nvSpPr>
        <p:spPr/>
        <p:txBody>
          <a:bodyPr/>
          <a:lstStyle/>
          <a:p>
            <a:fld id="{515839EF-EF2D-A244-8B03-02564FD38722}" type="slidenum">
              <a:rPr lang="en-US" smtClean="0"/>
              <a:t>5</a:t>
            </a:fld>
            <a:endParaRPr lang="en-US"/>
          </a:p>
        </p:txBody>
      </p:sp>
    </p:spTree>
    <p:extLst>
      <p:ext uri="{BB962C8B-B14F-4D97-AF65-F5344CB8AC3E}">
        <p14:creationId xmlns:p14="http://schemas.microsoft.com/office/powerpoint/2010/main" val="34809385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t>WHY BNL: </a:t>
            </a:r>
            <a:r>
              <a:rPr lang="en-US" i="1" dirty="0"/>
              <a:t>Is there an advantage to performing at BNL the research proposed or programs that might grow from it? Do we have talents or facilities that make BNL uniquely qualified to achieve the goals?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Times New Roman" panose="02020603050405020304" pitchFamily="18" charset="0"/>
              </a:rPr>
              <a:t>BNL has a long‑standing leadership role in major HEP and NP experiments, including ATLAS, DUNE, and EIC, and is actively engaged in planning for future detectors at the FCC‑</a:t>
            </a:r>
            <a:r>
              <a:rPr lang="en-US" sz="1800" dirty="0" err="1">
                <a:effectLst/>
                <a:latin typeface="Times New Roman" panose="02020603050405020304" pitchFamily="18" charset="0"/>
                <a:ea typeface="Times New Roman" panose="02020603050405020304" pitchFamily="18" charset="0"/>
              </a:rPr>
              <a:t>ee</a:t>
            </a:r>
            <a:r>
              <a:rPr lang="en-US" sz="1800" dirty="0">
                <a:effectLst/>
                <a:latin typeface="Times New Roman" panose="02020603050405020304" pitchFamily="18" charset="0"/>
                <a:ea typeface="Times New Roman" panose="02020603050405020304" pitchFamily="18" charset="0"/>
              </a:rPr>
              <a:t>. The laboratory combines strong in‑house microelectronics capabilities, detector expertise, and optical science talent, creating a unique environment for rapid, system‑level innovation. This project leverages commercially available silicon photonics and TFLN technologies while addressing detector‑specific challenges that are unlikely to be tackled by industry alone. Success will position BNL as a leader in next‑generation optical readout technologies with broad impact across the laboratory’s experimental portfolio.</a:t>
            </a:r>
          </a:p>
          <a:p>
            <a:endParaRPr lang="en-US" dirty="0"/>
          </a:p>
        </p:txBody>
      </p:sp>
      <p:sp>
        <p:nvSpPr>
          <p:cNvPr id="4" name="Slide Number Placeholder 3"/>
          <p:cNvSpPr>
            <a:spLocks noGrp="1"/>
          </p:cNvSpPr>
          <p:nvPr>
            <p:ph type="sldNum" sz="quarter" idx="5"/>
          </p:nvPr>
        </p:nvSpPr>
        <p:spPr/>
        <p:txBody>
          <a:bodyPr/>
          <a:lstStyle/>
          <a:p>
            <a:fld id="{515839EF-EF2D-A244-8B03-02564FD38722}" type="slidenum">
              <a:rPr lang="en-US" smtClean="0"/>
              <a:t>6</a:t>
            </a:fld>
            <a:endParaRPr lang="en-US"/>
          </a:p>
        </p:txBody>
      </p:sp>
    </p:spTree>
    <p:extLst>
      <p:ext uri="{BB962C8B-B14F-4D97-AF65-F5344CB8AC3E}">
        <p14:creationId xmlns:p14="http://schemas.microsoft.com/office/powerpoint/2010/main" val="8625284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For each of three years what are main funded items</a:t>
            </a:r>
          </a:p>
          <a:p>
            <a:endParaRPr lang="en-US" dirty="0"/>
          </a:p>
        </p:txBody>
      </p:sp>
      <p:sp>
        <p:nvSpPr>
          <p:cNvPr id="4" name="Slide Number Placeholder 3"/>
          <p:cNvSpPr>
            <a:spLocks noGrp="1"/>
          </p:cNvSpPr>
          <p:nvPr>
            <p:ph type="sldNum" sz="quarter" idx="5"/>
          </p:nvPr>
        </p:nvSpPr>
        <p:spPr/>
        <p:txBody>
          <a:bodyPr/>
          <a:lstStyle/>
          <a:p>
            <a:fld id="{515839EF-EF2D-A244-8B03-02564FD38722}" type="slidenum">
              <a:rPr lang="en-US" smtClean="0"/>
              <a:t>7</a:t>
            </a:fld>
            <a:endParaRPr lang="en-US"/>
          </a:p>
        </p:txBody>
      </p:sp>
    </p:spTree>
    <p:extLst>
      <p:ext uri="{BB962C8B-B14F-4D97-AF65-F5344CB8AC3E}">
        <p14:creationId xmlns:p14="http://schemas.microsoft.com/office/powerpoint/2010/main" val="24268930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FD422-CF21-5F4B-9F3C-D943F67A9BE0}"/>
              </a:ext>
            </a:extLst>
          </p:cNvPr>
          <p:cNvSpPr>
            <a:spLocks noGrp="1"/>
          </p:cNvSpPr>
          <p:nvPr>
            <p:ph type="ctrTitle" hasCustomPrompt="1"/>
          </p:nvPr>
        </p:nvSpPr>
        <p:spPr>
          <a:xfrm>
            <a:off x="609882" y="2541806"/>
            <a:ext cx="7750969" cy="1947460"/>
          </a:xfrm>
        </p:spPr>
        <p:txBody>
          <a:bodyPr anchor="t" anchorCtr="0">
            <a:normAutofit/>
          </a:bodyPr>
          <a:lstStyle>
            <a:lvl1pPr algn="l">
              <a:defRPr sz="4800" b="1" i="0">
                <a:solidFill>
                  <a:schemeClr val="bg1"/>
                </a:solidFill>
                <a:latin typeface="+mn-lt"/>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B4A5F0DF-C789-3B48-88B2-EEF178B1680D}"/>
              </a:ext>
            </a:extLst>
          </p:cNvPr>
          <p:cNvSpPr>
            <a:spLocks noGrp="1"/>
          </p:cNvSpPr>
          <p:nvPr>
            <p:ph type="subTitle" idx="1"/>
          </p:nvPr>
        </p:nvSpPr>
        <p:spPr>
          <a:xfrm>
            <a:off x="609882" y="5773230"/>
            <a:ext cx="7750969" cy="746185"/>
          </a:xfrm>
        </p:spPr>
        <p:txBody>
          <a:bodyPr>
            <a:normAutofit/>
          </a:bodyPr>
          <a:lstStyle>
            <a:lvl1pPr marL="0" indent="0" algn="l">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5" name="Text Placeholder 4">
            <a:extLst>
              <a:ext uri="{FF2B5EF4-FFF2-40B4-BE49-F238E27FC236}">
                <a16:creationId xmlns:a16="http://schemas.microsoft.com/office/drawing/2014/main" id="{4B87851E-C1E1-6E46-8D1B-95D6C1888590}"/>
              </a:ext>
            </a:extLst>
          </p:cNvPr>
          <p:cNvSpPr>
            <a:spLocks noGrp="1"/>
          </p:cNvSpPr>
          <p:nvPr>
            <p:ph type="body" sz="quarter" idx="10"/>
          </p:nvPr>
        </p:nvSpPr>
        <p:spPr>
          <a:xfrm>
            <a:off x="609882" y="4501445"/>
            <a:ext cx="7750969" cy="1259607"/>
          </a:xfrm>
        </p:spPr>
        <p:txBody>
          <a:bodyPr>
            <a:noAutofit/>
          </a:bodyPr>
          <a:lstStyle>
            <a:lvl1pPr marL="0" indent="0">
              <a:buFontTx/>
              <a:buNone/>
              <a:defRPr sz="2400">
                <a:solidFill>
                  <a:schemeClr val="bg1"/>
                </a:solidFill>
              </a:defRPr>
            </a:lvl1pPr>
            <a:lvl2pPr marL="342900" indent="0">
              <a:buFontTx/>
              <a:buNone/>
              <a:defRPr sz="1500"/>
            </a:lvl2pPr>
            <a:lvl3pPr marL="685800" indent="0">
              <a:buFontTx/>
              <a:buNone/>
              <a:defRPr sz="1500"/>
            </a:lvl3pPr>
            <a:lvl4pPr marL="1028700" indent="0">
              <a:buFontTx/>
              <a:buNone/>
              <a:defRPr sz="1500"/>
            </a:lvl4pPr>
            <a:lvl5pPr marL="1371600" indent="0">
              <a:buFontTx/>
              <a:buNone/>
              <a:defRPr sz="1500"/>
            </a:lvl5pPr>
          </a:lstStyle>
          <a:p>
            <a:pPr lvl="0"/>
            <a:r>
              <a:rPr lang="en-US"/>
              <a:t>Click to edit Master text styles</a:t>
            </a:r>
          </a:p>
        </p:txBody>
      </p:sp>
      <p:pic>
        <p:nvPicPr>
          <p:cNvPr id="7" name="Picture 6" descr="Graphical user interface&#10;&#10;Description automatically generated with medium confidence">
            <a:extLst>
              <a:ext uri="{FF2B5EF4-FFF2-40B4-BE49-F238E27FC236}">
                <a16:creationId xmlns:a16="http://schemas.microsoft.com/office/drawing/2014/main" id="{4CEC2187-E5FA-944C-A56A-E562C9C1C5D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436664" y="5761051"/>
            <a:ext cx="3238500" cy="419100"/>
          </a:xfrm>
          <a:prstGeom prst="rect">
            <a:avLst/>
          </a:prstGeom>
        </p:spPr>
      </p:pic>
    </p:spTree>
    <p:extLst>
      <p:ext uri="{BB962C8B-B14F-4D97-AF65-F5344CB8AC3E}">
        <p14:creationId xmlns:p14="http://schemas.microsoft.com/office/powerpoint/2010/main" val="642655364"/>
      </p:ext>
    </p:extLst>
  </p:cSld>
  <p:clrMapOvr>
    <a:masterClrMapping/>
  </p:clrMapOvr>
  <p:extLst>
    <p:ext uri="{DCECCB84-F9BA-43D5-87BE-67443E8EF086}">
      <p15:sldGuideLst xmlns:p15="http://schemas.microsoft.com/office/powerpoint/2012/main">
        <p15:guide id="7" orient="horz" pos="2160" userDrawn="1">
          <p15:clr>
            <a:srgbClr val="FBAE40"/>
          </p15:clr>
        </p15:guide>
        <p15:guide id="8" pos="2880" userDrawn="1">
          <p15:clr>
            <a:srgbClr val="FBAE40"/>
          </p15:clr>
        </p15:guide>
        <p15:guide id="9" orient="horz" pos="3888" userDrawn="1">
          <p15:clr>
            <a:srgbClr val="FBAE40"/>
          </p15:clr>
        </p15:guide>
        <p15:guide id="10" pos="270" userDrawn="1">
          <p15:clr>
            <a:srgbClr val="FBAE40"/>
          </p15:clr>
        </p15:guide>
        <p15:guide id="11" pos="5490" userDrawn="1">
          <p15:clr>
            <a:srgbClr val="FBAE40"/>
          </p15:clr>
        </p15:guide>
        <p15:guide id="12" orient="horz" pos="398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84E83-FA30-AE49-A809-D1503D6A5772}"/>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1FF97B18-F1D3-C845-98E1-FCEEFD596FE2}"/>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B0677A6-B440-D244-B039-82AFE3A152A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8" name="Slide Number Placeholder 5">
            <a:extLst>
              <a:ext uri="{FF2B5EF4-FFF2-40B4-BE49-F238E27FC236}">
                <a16:creationId xmlns:a16="http://schemas.microsoft.com/office/drawing/2014/main" id="{6ACFED41-9DB8-3441-9E99-88FCE31DC294}"/>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4160339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999BF-B963-A049-A11E-595313950FC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6BA4A0F9-2FD7-DE46-AE52-AD7C0C073AC7}"/>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A59413AE-9723-9D45-B482-FF92ED073F46}"/>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8" name="Slide Number Placeholder 5">
            <a:extLst>
              <a:ext uri="{FF2B5EF4-FFF2-40B4-BE49-F238E27FC236}">
                <a16:creationId xmlns:a16="http://schemas.microsoft.com/office/drawing/2014/main" id="{B0BC717A-FCD7-0D46-A097-931C02281585}"/>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18119199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0FA0D-AA3C-664A-87D2-78DEA605DFE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105DD7F-359B-0241-A0E1-CB414639490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194FE3B0-EE83-EE47-9729-1EF195304D10}"/>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23816605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7785AC-BC0C-8F4E-B552-D8A6AD40EEB4}"/>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59A820-91F6-F544-8B07-61605B067C56}"/>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E1FAE437-C75F-3A40-9104-1FFF2D5E7948}"/>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1066097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1_Title Slide_Print-friend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FD422-CF21-5F4B-9F3C-D943F67A9BE0}"/>
              </a:ext>
            </a:extLst>
          </p:cNvPr>
          <p:cNvSpPr>
            <a:spLocks noGrp="1"/>
          </p:cNvSpPr>
          <p:nvPr>
            <p:ph type="ctrTitle" hasCustomPrompt="1"/>
          </p:nvPr>
        </p:nvSpPr>
        <p:spPr>
          <a:xfrm>
            <a:off x="609882" y="2541806"/>
            <a:ext cx="7750969" cy="1947460"/>
          </a:xfrm>
        </p:spPr>
        <p:txBody>
          <a:bodyPr anchor="t" anchorCtr="0">
            <a:normAutofit/>
          </a:bodyPr>
          <a:lstStyle>
            <a:lvl1pPr algn="l">
              <a:defRPr sz="4800" b="1" i="0">
                <a:solidFill>
                  <a:schemeClr val="tx1"/>
                </a:solidFill>
                <a:latin typeface="+mn-lt"/>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B4A5F0DF-C789-3B48-88B2-EEF178B1680D}"/>
              </a:ext>
            </a:extLst>
          </p:cNvPr>
          <p:cNvSpPr>
            <a:spLocks noGrp="1"/>
          </p:cNvSpPr>
          <p:nvPr>
            <p:ph type="subTitle" idx="1"/>
          </p:nvPr>
        </p:nvSpPr>
        <p:spPr>
          <a:xfrm>
            <a:off x="609882" y="5773230"/>
            <a:ext cx="7750969" cy="746185"/>
          </a:xfrm>
        </p:spPr>
        <p:txBody>
          <a:bodyPr>
            <a:normAutofit/>
          </a:bodyPr>
          <a:lstStyle>
            <a:lvl1pPr marL="0" indent="0" algn="l">
              <a:buNone/>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5" name="Text Placeholder 4">
            <a:extLst>
              <a:ext uri="{FF2B5EF4-FFF2-40B4-BE49-F238E27FC236}">
                <a16:creationId xmlns:a16="http://schemas.microsoft.com/office/drawing/2014/main" id="{4B87851E-C1E1-6E46-8D1B-95D6C1888590}"/>
              </a:ext>
            </a:extLst>
          </p:cNvPr>
          <p:cNvSpPr>
            <a:spLocks noGrp="1"/>
          </p:cNvSpPr>
          <p:nvPr>
            <p:ph type="body" sz="quarter" idx="10"/>
          </p:nvPr>
        </p:nvSpPr>
        <p:spPr>
          <a:xfrm>
            <a:off x="609882" y="4501445"/>
            <a:ext cx="7750969" cy="1259607"/>
          </a:xfrm>
        </p:spPr>
        <p:txBody>
          <a:bodyPr>
            <a:noAutofit/>
          </a:bodyPr>
          <a:lstStyle>
            <a:lvl1pPr marL="0" indent="0">
              <a:buFontTx/>
              <a:buNone/>
              <a:defRPr sz="2400">
                <a:solidFill>
                  <a:schemeClr val="tx1"/>
                </a:solidFill>
              </a:defRPr>
            </a:lvl1pPr>
            <a:lvl2pPr marL="342900" indent="0">
              <a:buFontTx/>
              <a:buNone/>
              <a:defRPr sz="1500"/>
            </a:lvl2pPr>
            <a:lvl3pPr marL="685800" indent="0">
              <a:buFontTx/>
              <a:buNone/>
              <a:defRPr sz="1500"/>
            </a:lvl3pPr>
            <a:lvl4pPr marL="1028700" indent="0">
              <a:buFontTx/>
              <a:buNone/>
              <a:defRPr sz="1500"/>
            </a:lvl4pPr>
            <a:lvl5pPr marL="1371600" indent="0">
              <a:buFontTx/>
              <a:buNone/>
              <a:defRPr sz="1500"/>
            </a:lvl5pPr>
          </a:lstStyle>
          <a:p>
            <a:pPr lvl="0"/>
            <a:r>
              <a:rPr lang="en-US"/>
              <a:t>Click to edit Master text styles</a:t>
            </a:r>
          </a:p>
        </p:txBody>
      </p:sp>
      <p:pic>
        <p:nvPicPr>
          <p:cNvPr id="6" name="Picture 5">
            <a:extLst>
              <a:ext uri="{FF2B5EF4-FFF2-40B4-BE49-F238E27FC236}">
                <a16:creationId xmlns:a16="http://schemas.microsoft.com/office/drawing/2014/main" id="{C11DD1EC-00E2-0247-ADB6-287150A1627B}"/>
              </a:ext>
            </a:extLst>
          </p:cNvPr>
          <p:cNvPicPr>
            <a:picLocks noChangeAspect="1"/>
          </p:cNvPicPr>
          <p:nvPr userDrawn="1"/>
        </p:nvPicPr>
        <p:blipFill>
          <a:blip r:embed="rId3"/>
          <a:stretch>
            <a:fillRect/>
          </a:stretch>
        </p:blipFill>
        <p:spPr>
          <a:xfrm>
            <a:off x="5436664" y="5761050"/>
            <a:ext cx="3238500" cy="419100"/>
          </a:xfrm>
          <a:prstGeom prst="rect">
            <a:avLst/>
          </a:prstGeom>
        </p:spPr>
      </p:pic>
    </p:spTree>
    <p:extLst>
      <p:ext uri="{BB962C8B-B14F-4D97-AF65-F5344CB8AC3E}">
        <p14:creationId xmlns:p14="http://schemas.microsoft.com/office/powerpoint/2010/main" val="485114529"/>
      </p:ext>
    </p:extLst>
  </p:cSld>
  <p:clrMapOvr>
    <a:masterClrMapping/>
  </p:clrMapOvr>
  <p:extLst>
    <p:ext uri="{DCECCB84-F9BA-43D5-87BE-67443E8EF086}">
      <p15:sldGuideLst xmlns:p15="http://schemas.microsoft.com/office/powerpoint/2012/main">
        <p15:guide id="7" orient="horz" pos="2160" userDrawn="1">
          <p15:clr>
            <a:srgbClr val="FBAE40"/>
          </p15:clr>
        </p15:guide>
        <p15:guide id="8" pos="2880" userDrawn="1">
          <p15:clr>
            <a:srgbClr val="FBAE40"/>
          </p15:clr>
        </p15:guide>
        <p15:guide id="9" orient="horz" pos="3888" userDrawn="1">
          <p15:clr>
            <a:srgbClr val="FBAE40"/>
          </p15:clr>
        </p15:guide>
        <p15:guide id="10" pos="270" userDrawn="1">
          <p15:clr>
            <a:srgbClr val="FBAE40"/>
          </p15:clr>
        </p15:guide>
        <p15:guide id="11" pos="5490" userDrawn="1">
          <p15:clr>
            <a:srgbClr val="FBAE40"/>
          </p15:clr>
        </p15:guide>
        <p15:guide id="12" orient="horz" pos="398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F96C7-1801-CD4F-9F28-C99CEA00AE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81FB783-2389-2044-9FEC-A01C09265EC1}"/>
              </a:ext>
            </a:extLst>
          </p:cNvPr>
          <p:cNvSpPr>
            <a:spLocks noGrp="1"/>
          </p:cNvSpPr>
          <p:nvPr>
            <p:ph idx="1"/>
          </p:nvPr>
        </p:nvSpPr>
        <p:spPr/>
        <p:txBody>
          <a:bodyPr/>
          <a:lstStyle>
            <a:lvl1pPr>
              <a:buFont typeface="Arial" panose="020B0604020202020204" pitchFamily="34" charse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84785F67-179E-4145-8BCB-4A0C61A894B6}"/>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27945689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Header">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0C4E73FD-DB7D-6846-A2AE-E73A318442F4}"/>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solidFill>
                  <a:schemeClr val="tx1"/>
                </a:solidFill>
              </a:defRPr>
            </a:lvl1pPr>
          </a:lstStyle>
          <a:p>
            <a:fld id="{933A556B-7C63-244D-9B7C-B0EA8042B330}" type="slidenum">
              <a:rPr lang="en-US" smtClean="0"/>
              <a:pPr/>
              <a:t>‹#›</a:t>
            </a:fld>
            <a:endParaRPr lang="en-US" dirty="0"/>
          </a:p>
        </p:txBody>
      </p:sp>
      <p:sp>
        <p:nvSpPr>
          <p:cNvPr id="7" name="Title 1">
            <a:extLst>
              <a:ext uri="{FF2B5EF4-FFF2-40B4-BE49-F238E27FC236}">
                <a16:creationId xmlns:a16="http://schemas.microsoft.com/office/drawing/2014/main" id="{27110BA2-9B68-CC4C-A636-3277ABFA5F1F}"/>
              </a:ext>
            </a:extLst>
          </p:cNvPr>
          <p:cNvSpPr>
            <a:spLocks noGrp="1"/>
          </p:cNvSpPr>
          <p:nvPr>
            <p:ph type="ctrTitle" hasCustomPrompt="1"/>
          </p:nvPr>
        </p:nvSpPr>
        <p:spPr>
          <a:xfrm>
            <a:off x="609882" y="2541806"/>
            <a:ext cx="7750969" cy="1947460"/>
          </a:xfrm>
        </p:spPr>
        <p:txBody>
          <a:bodyPr anchor="t" anchorCtr="0">
            <a:normAutofit/>
          </a:bodyPr>
          <a:lstStyle>
            <a:lvl1pPr algn="l">
              <a:defRPr sz="4800" b="1" i="0">
                <a:solidFill>
                  <a:schemeClr val="bg1"/>
                </a:solidFill>
                <a:latin typeface="+mn-lt"/>
                <a:cs typeface="Arial" panose="020B0604020202020204" pitchFamily="34" charset="0"/>
              </a:defRPr>
            </a:lvl1pPr>
          </a:lstStyle>
          <a:p>
            <a:r>
              <a:rPr lang="en-US" dirty="0"/>
              <a:t>Click To Edit Master Title Style</a:t>
            </a:r>
          </a:p>
        </p:txBody>
      </p:sp>
      <p:sp>
        <p:nvSpPr>
          <p:cNvPr id="8" name="Text Placeholder 4">
            <a:extLst>
              <a:ext uri="{FF2B5EF4-FFF2-40B4-BE49-F238E27FC236}">
                <a16:creationId xmlns:a16="http://schemas.microsoft.com/office/drawing/2014/main" id="{9FCBF15F-CA7F-7641-B9E3-4E9C3E92F434}"/>
              </a:ext>
            </a:extLst>
          </p:cNvPr>
          <p:cNvSpPr>
            <a:spLocks noGrp="1"/>
          </p:cNvSpPr>
          <p:nvPr>
            <p:ph type="body" sz="quarter" idx="10"/>
          </p:nvPr>
        </p:nvSpPr>
        <p:spPr>
          <a:xfrm>
            <a:off x="609882" y="4501445"/>
            <a:ext cx="7750969" cy="1259607"/>
          </a:xfrm>
        </p:spPr>
        <p:txBody>
          <a:bodyPr>
            <a:noAutofit/>
          </a:bodyPr>
          <a:lstStyle>
            <a:lvl1pPr marL="0" indent="0">
              <a:buFontTx/>
              <a:buNone/>
              <a:defRPr sz="2400">
                <a:solidFill>
                  <a:schemeClr val="bg1"/>
                </a:solidFill>
              </a:defRPr>
            </a:lvl1pPr>
            <a:lvl2pPr marL="342900" indent="0">
              <a:buFontTx/>
              <a:buNone/>
              <a:defRPr sz="1500"/>
            </a:lvl2pPr>
            <a:lvl3pPr marL="685800" indent="0">
              <a:buFontTx/>
              <a:buNone/>
              <a:defRPr sz="1500"/>
            </a:lvl3pPr>
            <a:lvl4pPr marL="1028700" indent="0">
              <a:buFontTx/>
              <a:buNone/>
              <a:defRPr sz="1500"/>
            </a:lvl4pPr>
            <a:lvl5pPr marL="1371600" indent="0">
              <a:buFontTx/>
              <a:buNone/>
              <a:defRPr sz="1500"/>
            </a:lvl5pPr>
          </a:lstStyle>
          <a:p>
            <a:pPr lvl="0"/>
            <a:r>
              <a:rPr lang="en-US"/>
              <a:t>Click to edit Master text styles</a:t>
            </a:r>
          </a:p>
        </p:txBody>
      </p:sp>
    </p:spTree>
    <p:extLst>
      <p:ext uri="{BB962C8B-B14F-4D97-AF65-F5344CB8AC3E}">
        <p14:creationId xmlns:p14="http://schemas.microsoft.com/office/powerpoint/2010/main" val="42236879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Section Header_Print-friend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0C4E73FD-DB7D-6846-A2AE-E73A318442F4}"/>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solidFill>
                  <a:schemeClr val="tx1"/>
                </a:solidFill>
              </a:defRPr>
            </a:lvl1pPr>
          </a:lstStyle>
          <a:p>
            <a:fld id="{933A556B-7C63-244D-9B7C-B0EA8042B330}" type="slidenum">
              <a:rPr lang="en-US" smtClean="0"/>
              <a:pPr/>
              <a:t>‹#›</a:t>
            </a:fld>
            <a:endParaRPr lang="en-US" dirty="0"/>
          </a:p>
        </p:txBody>
      </p:sp>
      <p:sp>
        <p:nvSpPr>
          <p:cNvPr id="7" name="Title 1">
            <a:extLst>
              <a:ext uri="{FF2B5EF4-FFF2-40B4-BE49-F238E27FC236}">
                <a16:creationId xmlns:a16="http://schemas.microsoft.com/office/drawing/2014/main" id="{27110BA2-9B68-CC4C-A636-3277ABFA5F1F}"/>
              </a:ext>
            </a:extLst>
          </p:cNvPr>
          <p:cNvSpPr>
            <a:spLocks noGrp="1"/>
          </p:cNvSpPr>
          <p:nvPr>
            <p:ph type="ctrTitle" hasCustomPrompt="1"/>
          </p:nvPr>
        </p:nvSpPr>
        <p:spPr>
          <a:xfrm>
            <a:off x="609882" y="2541806"/>
            <a:ext cx="7750969" cy="1947460"/>
          </a:xfrm>
        </p:spPr>
        <p:txBody>
          <a:bodyPr anchor="t" anchorCtr="0">
            <a:normAutofit/>
          </a:bodyPr>
          <a:lstStyle>
            <a:lvl1pPr algn="l">
              <a:defRPr sz="4800" b="1" i="0">
                <a:solidFill>
                  <a:schemeClr val="tx1"/>
                </a:solidFill>
                <a:latin typeface="+mn-lt"/>
                <a:cs typeface="Arial" panose="020B0604020202020204" pitchFamily="34" charset="0"/>
              </a:defRPr>
            </a:lvl1pPr>
          </a:lstStyle>
          <a:p>
            <a:r>
              <a:rPr lang="en-US" dirty="0"/>
              <a:t>Click To Edit Master Title Style</a:t>
            </a:r>
          </a:p>
        </p:txBody>
      </p:sp>
      <p:sp>
        <p:nvSpPr>
          <p:cNvPr id="8" name="Text Placeholder 4">
            <a:extLst>
              <a:ext uri="{FF2B5EF4-FFF2-40B4-BE49-F238E27FC236}">
                <a16:creationId xmlns:a16="http://schemas.microsoft.com/office/drawing/2014/main" id="{9FCBF15F-CA7F-7641-B9E3-4E9C3E92F434}"/>
              </a:ext>
            </a:extLst>
          </p:cNvPr>
          <p:cNvSpPr>
            <a:spLocks noGrp="1"/>
          </p:cNvSpPr>
          <p:nvPr>
            <p:ph type="body" sz="quarter" idx="10"/>
          </p:nvPr>
        </p:nvSpPr>
        <p:spPr>
          <a:xfrm>
            <a:off x="609882" y="4501445"/>
            <a:ext cx="7750969" cy="1259607"/>
          </a:xfrm>
        </p:spPr>
        <p:txBody>
          <a:bodyPr>
            <a:noAutofit/>
          </a:bodyPr>
          <a:lstStyle>
            <a:lvl1pPr marL="0" indent="0">
              <a:buFontTx/>
              <a:buNone/>
              <a:defRPr sz="2400">
                <a:solidFill>
                  <a:schemeClr val="tx1"/>
                </a:solidFill>
              </a:defRPr>
            </a:lvl1pPr>
            <a:lvl2pPr marL="342900" indent="0">
              <a:buFontTx/>
              <a:buNone/>
              <a:defRPr sz="1500"/>
            </a:lvl2pPr>
            <a:lvl3pPr marL="685800" indent="0">
              <a:buFontTx/>
              <a:buNone/>
              <a:defRPr sz="1500"/>
            </a:lvl3pPr>
            <a:lvl4pPr marL="1028700" indent="0">
              <a:buFontTx/>
              <a:buNone/>
              <a:defRPr sz="1500"/>
            </a:lvl4pPr>
            <a:lvl5pPr marL="1371600" indent="0">
              <a:buFontTx/>
              <a:buNone/>
              <a:defRPr sz="1500"/>
            </a:lvl5pPr>
          </a:lstStyle>
          <a:p>
            <a:pPr lvl="0"/>
            <a:r>
              <a:rPr lang="en-US"/>
              <a:t>Click to edit Master text styles</a:t>
            </a:r>
          </a:p>
        </p:txBody>
      </p:sp>
    </p:spTree>
    <p:extLst>
      <p:ext uri="{BB962C8B-B14F-4D97-AF65-F5344CB8AC3E}">
        <p14:creationId xmlns:p14="http://schemas.microsoft.com/office/powerpoint/2010/main" val="21968156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B965E-00C4-6F4C-8817-84A69C14D2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8926A3-B154-C14C-BFED-E141D3C8B7D4}"/>
              </a:ext>
            </a:extLst>
          </p:cNvPr>
          <p:cNvSpPr>
            <a:spLocks noGrp="1"/>
          </p:cNvSpPr>
          <p:nvPr>
            <p:ph sz="half" idx="1"/>
          </p:nvPr>
        </p:nvSpPr>
        <p:spPr>
          <a:xfrm>
            <a:off x="428625"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940C922-34CF-D846-A402-06F51B18941E}"/>
              </a:ext>
            </a:extLst>
          </p:cNvPr>
          <p:cNvSpPr>
            <a:spLocks noGrp="1"/>
          </p:cNvSpPr>
          <p:nvPr>
            <p:ph sz="half" idx="2"/>
          </p:nvPr>
        </p:nvSpPr>
        <p:spPr>
          <a:xfrm>
            <a:off x="457200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471868AE-308B-D548-82A1-318656FC5556}"/>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36306142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ACFC5-D97A-B448-B815-E68D1A9731E8}"/>
              </a:ext>
            </a:extLst>
          </p:cNvPr>
          <p:cNvSpPr>
            <a:spLocks noGrp="1"/>
          </p:cNvSpPr>
          <p:nvPr>
            <p:ph type="title"/>
          </p:nvPr>
        </p:nvSpPr>
        <p:spPr>
          <a:xfrm>
            <a:off x="428625"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EBFB46D-01D9-1D44-ABED-AC6282C16BC1}"/>
              </a:ext>
            </a:extLst>
          </p:cNvPr>
          <p:cNvSpPr>
            <a:spLocks noGrp="1"/>
          </p:cNvSpPr>
          <p:nvPr>
            <p:ph type="body" idx="1"/>
          </p:nvPr>
        </p:nvSpPr>
        <p:spPr>
          <a:xfrm>
            <a:off x="428626"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A08F9F48-3F7F-A545-9387-0732A54B5B13}"/>
              </a:ext>
            </a:extLst>
          </p:cNvPr>
          <p:cNvSpPr>
            <a:spLocks noGrp="1"/>
          </p:cNvSpPr>
          <p:nvPr>
            <p:ph sz="half" idx="2"/>
          </p:nvPr>
        </p:nvSpPr>
        <p:spPr>
          <a:xfrm>
            <a:off x="428626"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90C0DC1-B7CB-B343-8B4E-8D57625AEA93}"/>
              </a:ext>
            </a:extLst>
          </p:cNvPr>
          <p:cNvSpPr>
            <a:spLocks noGrp="1"/>
          </p:cNvSpPr>
          <p:nvPr>
            <p:ph type="body" sz="quarter" idx="3"/>
          </p:nvPr>
        </p:nvSpPr>
        <p:spPr>
          <a:xfrm>
            <a:off x="457200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782689F1-F4A7-6440-A9D9-1BF6E3E127B0}"/>
              </a:ext>
            </a:extLst>
          </p:cNvPr>
          <p:cNvSpPr>
            <a:spLocks noGrp="1"/>
          </p:cNvSpPr>
          <p:nvPr>
            <p:ph sz="quarter" idx="4"/>
          </p:nvPr>
        </p:nvSpPr>
        <p:spPr>
          <a:xfrm>
            <a:off x="457200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a16="http://schemas.microsoft.com/office/drawing/2014/main" id="{24E88283-FA1D-D040-8AFC-1D07DFC302AA}"/>
              </a:ext>
            </a:extLst>
          </p:cNvPr>
          <p:cNvSpPr>
            <a:spLocks noGrp="1"/>
          </p:cNvSpPr>
          <p:nvPr>
            <p:ph type="sldNum" sz="quarter" idx="10"/>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35739312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B70F5-09AC-CD48-85DB-1752A5E862CB}"/>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00D6FDB5-5C90-C844-8D34-266A469CEC57}"/>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41335934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87D20343-9337-0E42-A01C-2815CA8E0561}"/>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23912526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D7DAAA2-8718-2247-8539-9A0DC22C048C}"/>
              </a:ext>
            </a:extLst>
          </p:cNvPr>
          <p:cNvSpPr>
            <a:spLocks noGrp="1"/>
          </p:cNvSpPr>
          <p:nvPr>
            <p:ph type="title"/>
          </p:nvPr>
        </p:nvSpPr>
        <p:spPr>
          <a:xfrm>
            <a:off x="428625" y="365126"/>
            <a:ext cx="8286750" cy="1325563"/>
          </a:xfrm>
          <a:prstGeom prst="rect">
            <a:avLst/>
          </a:prstGeom>
        </p:spPr>
        <p:txBody>
          <a:bodyPr vert="horz" lIns="91440" tIns="45720" rIns="91440" bIns="45720" rtlCol="0" anchor="ctr">
            <a:normAutofit/>
          </a:bodyPr>
          <a:lstStyle/>
          <a:p>
            <a:endParaRPr lang="en-US" dirty="0"/>
          </a:p>
        </p:txBody>
      </p:sp>
      <p:sp>
        <p:nvSpPr>
          <p:cNvPr id="3" name="Text Placeholder 2">
            <a:extLst>
              <a:ext uri="{FF2B5EF4-FFF2-40B4-BE49-F238E27FC236}">
                <a16:creationId xmlns:a16="http://schemas.microsoft.com/office/drawing/2014/main" id="{A73056FE-C136-A54B-9DE3-EACD8E08FED9}"/>
              </a:ext>
            </a:extLst>
          </p:cNvPr>
          <p:cNvSpPr>
            <a:spLocks noGrp="1"/>
          </p:cNvSpPr>
          <p:nvPr>
            <p:ph type="body" idx="1"/>
          </p:nvPr>
        </p:nvSpPr>
        <p:spPr>
          <a:xfrm>
            <a:off x="428625" y="1825626"/>
            <a:ext cx="8286750" cy="42071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Slide Number Placeholder 5">
            <a:extLst>
              <a:ext uri="{FF2B5EF4-FFF2-40B4-BE49-F238E27FC236}">
                <a16:creationId xmlns:a16="http://schemas.microsoft.com/office/drawing/2014/main" id="{125833E0-DD3D-DF4F-9316-F67B7A80E307}"/>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544521178"/>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62" r:id="rId3"/>
    <p:sldLayoutId id="2147483663" r:id="rId4"/>
    <p:sldLayoutId id="214748367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Lst>
  <p:hf hdr="0" ftr="0" dt="0"/>
  <p:txStyles>
    <p:titleStyle>
      <a:lvl1pPr algn="l" defTabSz="685800" rtl="0" eaLnBrk="1" latinLnBrk="0" hangingPunct="1">
        <a:lnSpc>
          <a:spcPct val="90000"/>
        </a:lnSpc>
        <a:spcBef>
          <a:spcPct val="0"/>
        </a:spcBef>
        <a:buNone/>
        <a:defRPr sz="3600" b="1" kern="1200">
          <a:solidFill>
            <a:schemeClr val="tx1"/>
          </a:solidFill>
          <a:latin typeface="+mn-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7" orient="horz" pos="2160" userDrawn="1">
          <p15:clr>
            <a:srgbClr val="F26B43"/>
          </p15:clr>
        </p15:guide>
        <p15:guide id="8" pos="2880" userDrawn="1">
          <p15:clr>
            <a:srgbClr val="F26B43"/>
          </p15:clr>
        </p15:guide>
        <p15:guide id="9" pos="270" userDrawn="1">
          <p15:clr>
            <a:srgbClr val="F26B43"/>
          </p15:clr>
        </p15:guide>
        <p15:guide id="10" orient="horz" pos="3888" userDrawn="1">
          <p15:clr>
            <a:srgbClr val="F26B43"/>
          </p15:clr>
        </p15:guide>
        <p15:guide id="11" pos="5490" userDrawn="1">
          <p15:clr>
            <a:srgbClr val="F26B43"/>
          </p15:clr>
        </p15:guide>
        <p15:guide id="12" orient="horz" pos="412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BF63D-F575-484A-BC46-59E485E57469}"/>
              </a:ext>
            </a:extLst>
          </p:cNvPr>
          <p:cNvSpPr>
            <a:spLocks noGrp="1"/>
          </p:cNvSpPr>
          <p:nvPr>
            <p:ph type="ctrTitle"/>
          </p:nvPr>
        </p:nvSpPr>
        <p:spPr>
          <a:xfrm>
            <a:off x="440548" y="1098882"/>
            <a:ext cx="5158739" cy="1144929"/>
          </a:xfrm>
        </p:spPr>
        <p:txBody>
          <a:bodyPr wrap="square">
            <a:spAutoFit/>
          </a:bodyPr>
          <a:lstStyle/>
          <a:p>
            <a:r>
              <a:rPr lang="en-US" sz="2400" dirty="0"/>
              <a:t>High Data </a:t>
            </a:r>
            <a:r>
              <a:rPr lang="en-US" sz="2400"/>
              <a:t>Rate Fiber‑Optic </a:t>
            </a:r>
            <a:r>
              <a:rPr lang="en-US" sz="2800" dirty="0"/>
              <a:t>Transmission</a:t>
            </a:r>
            <a:r>
              <a:rPr lang="en-US" sz="2400" dirty="0"/>
              <a:t> for HEP/NP Detectors</a:t>
            </a:r>
          </a:p>
        </p:txBody>
      </p:sp>
      <p:sp>
        <p:nvSpPr>
          <p:cNvPr id="4" name="Text Placeholder 3">
            <a:extLst>
              <a:ext uri="{FF2B5EF4-FFF2-40B4-BE49-F238E27FC236}">
                <a16:creationId xmlns:a16="http://schemas.microsoft.com/office/drawing/2014/main" id="{6C607F09-5764-A242-ABEB-396D1B9BF174}"/>
              </a:ext>
            </a:extLst>
          </p:cNvPr>
          <p:cNvSpPr>
            <a:spLocks noGrp="1"/>
          </p:cNvSpPr>
          <p:nvPr>
            <p:ph type="body" sz="quarter" idx="10"/>
          </p:nvPr>
        </p:nvSpPr>
        <p:spPr>
          <a:xfrm>
            <a:off x="609882" y="2616734"/>
            <a:ext cx="8233493" cy="3997008"/>
          </a:xfrm>
          <a:solidFill>
            <a:schemeClr val="bg1"/>
          </a:solidFill>
        </p:spPr>
        <p:txBody>
          <a:bodyPr/>
          <a:lstStyle/>
          <a:p>
            <a:r>
              <a:rPr lang="en-US" sz="1800" dirty="0"/>
              <a:t>Principal Investigator(s): Sergio Rescia, Instrumentation Dept.</a:t>
            </a:r>
          </a:p>
          <a:p>
            <a:endParaRPr lang="en-US" sz="1800" dirty="0"/>
          </a:p>
          <a:p>
            <a:r>
              <a:rPr lang="en-US" sz="1800" dirty="0"/>
              <a:t>List of the proposal participants and their organizations:</a:t>
            </a:r>
          </a:p>
          <a:p>
            <a:pPr marL="285750" indent="-285750">
              <a:buFont typeface="Arial" panose="020B0604020202020204" pitchFamily="34" charset="0"/>
              <a:buChar char="•"/>
            </a:pPr>
            <a:r>
              <a:rPr lang="en-US" sz="1800" dirty="0"/>
              <a:t>G. </a:t>
            </a:r>
            <a:r>
              <a:rPr lang="en-US" sz="1800" dirty="0" err="1"/>
              <a:t>Deptuch</a:t>
            </a:r>
            <a:r>
              <a:rPr lang="en-US" sz="1800" dirty="0"/>
              <a:t>, P. Mukim, S. Mandal, P. Purohit, T. Tsang + technical help, Instrumentation Dept</a:t>
            </a:r>
          </a:p>
          <a:p>
            <a:pPr marL="285750" indent="-285750">
              <a:buFont typeface="Arial" panose="020B0604020202020204" pitchFamily="34" charset="0"/>
              <a:buChar char="•"/>
            </a:pPr>
            <a:r>
              <a:rPr lang="en-US" sz="1800" dirty="0"/>
              <a:t>H. Chen, M. </a:t>
            </a:r>
            <a:r>
              <a:rPr lang="en-US" sz="1800" dirty="0" err="1"/>
              <a:t>Pleyer</a:t>
            </a:r>
            <a:r>
              <a:rPr lang="en-US" sz="1800" dirty="0"/>
              <a:t>, </a:t>
            </a:r>
            <a:r>
              <a:rPr lang="en-US" sz="1800" dirty="0" err="1"/>
              <a:t>S.Rajagopalan</a:t>
            </a:r>
            <a:r>
              <a:rPr lang="en-US" sz="1800" dirty="0"/>
              <a:t>, M. Zhao, Physics Dept.</a:t>
            </a:r>
          </a:p>
          <a:p>
            <a:pPr marL="285750" indent="-285750">
              <a:buFont typeface="Arial" panose="020B0604020202020204" pitchFamily="34" charset="0"/>
              <a:buChar char="•"/>
            </a:pPr>
            <a:endParaRPr lang="en-US" sz="1800" dirty="0"/>
          </a:p>
          <a:p>
            <a:endParaRPr lang="en-US" sz="1800" dirty="0"/>
          </a:p>
          <a:p>
            <a:r>
              <a:rPr lang="en-US" sz="1800" dirty="0"/>
              <a:t>Proposal term from:   1 Oct 2026           	to: 30 Sept 2028</a:t>
            </a:r>
          </a:p>
          <a:p>
            <a:endParaRPr lang="en-US" sz="1800" dirty="0"/>
          </a:p>
          <a:p>
            <a:r>
              <a:rPr lang="en-US" sz="1800" dirty="0"/>
              <a:t>Annual funding: FY27 $600,000 	FY28 $600,000  FY29  $600,000</a:t>
            </a:r>
          </a:p>
          <a:p>
            <a:endParaRPr lang="en-US" dirty="0"/>
          </a:p>
          <a:p>
            <a:endParaRPr lang="en-US" dirty="0"/>
          </a:p>
          <a:p>
            <a:endParaRPr lang="en-US" dirty="0"/>
          </a:p>
        </p:txBody>
      </p:sp>
    </p:spTree>
    <p:extLst>
      <p:ext uri="{BB962C8B-B14F-4D97-AF65-F5344CB8AC3E}">
        <p14:creationId xmlns:p14="http://schemas.microsoft.com/office/powerpoint/2010/main" val="24214149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B0AF74-F591-941E-7254-62E2BA102FAB}"/>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CBC6125-01D9-78E6-A832-7B2E39E613B1}"/>
              </a:ext>
            </a:extLst>
          </p:cNvPr>
          <p:cNvSpPr>
            <a:spLocks noGrp="1"/>
          </p:cNvSpPr>
          <p:nvPr>
            <p:ph type="sldNum" sz="quarter" idx="4"/>
          </p:nvPr>
        </p:nvSpPr>
        <p:spPr>
          <a:xfrm>
            <a:off x="8617041" y="6388515"/>
            <a:ext cx="423697" cy="365125"/>
          </a:xfrm>
        </p:spPr>
        <p:txBody>
          <a:bodyPr/>
          <a:lstStyle/>
          <a:p>
            <a:fld id="{933A556B-7C63-244D-9B7C-B0EA8042B330}" type="slidenum">
              <a:rPr lang="en-US" smtClean="0"/>
              <a:pPr/>
              <a:t>2</a:t>
            </a:fld>
            <a:endParaRPr lang="en-US" sz="750" dirty="0"/>
          </a:p>
        </p:txBody>
      </p:sp>
      <p:sp>
        <p:nvSpPr>
          <p:cNvPr id="7" name="Google Shape;84;p13">
            <a:extLst>
              <a:ext uri="{FF2B5EF4-FFF2-40B4-BE49-F238E27FC236}">
                <a16:creationId xmlns:a16="http://schemas.microsoft.com/office/drawing/2014/main" id="{4E8EAF48-E90D-535A-08A6-7D4382BAF64A}"/>
              </a:ext>
            </a:extLst>
          </p:cNvPr>
          <p:cNvSpPr txBox="1"/>
          <p:nvPr/>
        </p:nvSpPr>
        <p:spPr>
          <a:xfrm>
            <a:off x="486524" y="93325"/>
            <a:ext cx="11308712" cy="5715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3600" b="1" i="0" u="none" strike="noStrike" cap="none" dirty="0">
                <a:solidFill>
                  <a:srgbClr val="005088"/>
                </a:solidFill>
                <a:latin typeface="Merriweather"/>
                <a:ea typeface="Merriweather"/>
                <a:cs typeface="Merriweather"/>
                <a:sym typeface="Merriweather"/>
              </a:rPr>
              <a:t>The Challenge: The "Cables Crisis"</a:t>
            </a:r>
            <a:endParaRPr dirty="0"/>
          </a:p>
        </p:txBody>
      </p:sp>
      <p:sp>
        <p:nvSpPr>
          <p:cNvPr id="8" name="Google Shape;85;p13">
            <a:extLst>
              <a:ext uri="{FF2B5EF4-FFF2-40B4-BE49-F238E27FC236}">
                <a16:creationId xmlns:a16="http://schemas.microsoft.com/office/drawing/2014/main" id="{B2E74694-CB5F-F98C-EA76-E524AAE8380D}"/>
              </a:ext>
            </a:extLst>
          </p:cNvPr>
          <p:cNvSpPr txBox="1"/>
          <p:nvPr/>
        </p:nvSpPr>
        <p:spPr>
          <a:xfrm>
            <a:off x="469309" y="897781"/>
            <a:ext cx="8417837" cy="3360920"/>
          </a:xfrm>
          <a:prstGeom prst="rect">
            <a:avLst/>
          </a:prstGeom>
          <a:noFill/>
          <a:ln>
            <a:noFill/>
          </a:ln>
        </p:spPr>
        <p:txBody>
          <a:bodyPr spcFirstLastPara="1" wrap="square" lIns="0" tIns="0" rIns="0" bIns="0" anchor="t" anchorCtr="0">
            <a:spAutoFit/>
          </a:bodyPr>
          <a:lstStyle/>
          <a:p>
            <a:pPr marL="342900" marR="0" lvl="0" indent="-342900" algn="l" rtl="0">
              <a:lnSpc>
                <a:spcPct val="139948"/>
              </a:lnSpc>
              <a:spcBef>
                <a:spcPts val="0"/>
              </a:spcBef>
              <a:spcAft>
                <a:spcPts val="0"/>
              </a:spcAft>
              <a:buFont typeface="Arial" panose="020B0604020202020204" pitchFamily="34" charset="0"/>
              <a:buChar char="•"/>
            </a:pPr>
            <a:r>
              <a:rPr lang="en-US" sz="1950" b="1" i="0" u="none" strike="noStrike" cap="none" dirty="0">
                <a:solidFill>
                  <a:srgbClr val="005088"/>
                </a:solidFill>
                <a:latin typeface="Arimo"/>
                <a:ea typeface="Arimo"/>
                <a:cs typeface="Arimo"/>
                <a:sym typeface="Arimo"/>
              </a:rPr>
              <a:t>Theme:</a:t>
            </a:r>
            <a:r>
              <a:rPr lang="en-US" sz="1950" b="0" i="0" u="none" strike="noStrike" cap="none" dirty="0">
                <a:solidFill>
                  <a:srgbClr val="333333"/>
                </a:solidFill>
                <a:latin typeface="Arimo"/>
                <a:ea typeface="Arimo"/>
                <a:cs typeface="Arimo"/>
                <a:sym typeface="Arimo"/>
              </a:rPr>
              <a:t> Future experiments like FCC-</a:t>
            </a:r>
            <a:r>
              <a:rPr lang="en-US" sz="1950" b="0" i="0" u="none" strike="noStrike" cap="none" dirty="0" err="1">
                <a:solidFill>
                  <a:srgbClr val="333333"/>
                </a:solidFill>
                <a:latin typeface="Arimo"/>
                <a:ea typeface="Arimo"/>
                <a:cs typeface="Arimo"/>
                <a:sym typeface="Arimo"/>
              </a:rPr>
              <a:t>ee</a:t>
            </a:r>
            <a:r>
              <a:rPr lang="en-US" sz="1950" b="0" i="0" u="none" strike="noStrike" cap="none" dirty="0">
                <a:solidFill>
                  <a:srgbClr val="333333"/>
                </a:solidFill>
                <a:latin typeface="Arimo"/>
                <a:ea typeface="Arimo"/>
                <a:cs typeface="Arimo"/>
                <a:sym typeface="Arimo"/>
              </a:rPr>
              <a:t> and DUNE </a:t>
            </a:r>
            <a:r>
              <a:rPr lang="en-US" sz="1950" dirty="0">
                <a:solidFill>
                  <a:srgbClr val="333333"/>
                </a:solidFill>
                <a:latin typeface="Arimo"/>
                <a:ea typeface="Arimo"/>
                <a:cs typeface="Arimo"/>
                <a:sym typeface="Arimo"/>
              </a:rPr>
              <a:t>require</a:t>
            </a:r>
            <a:r>
              <a:rPr lang="en-US" sz="1950" b="0" i="0" u="none" strike="noStrike" cap="none" dirty="0">
                <a:solidFill>
                  <a:srgbClr val="333333"/>
                </a:solidFill>
                <a:latin typeface="Arimo"/>
                <a:ea typeface="Arimo"/>
                <a:cs typeface="Arimo"/>
                <a:sym typeface="Arimo"/>
              </a:rPr>
              <a:t> </a:t>
            </a:r>
            <a:r>
              <a:rPr lang="en-US" sz="1950" b="1" i="0" u="none" strike="noStrike" cap="none" dirty="0">
                <a:solidFill>
                  <a:srgbClr val="005088"/>
                </a:solidFill>
                <a:latin typeface="Arimo"/>
                <a:ea typeface="Arimo"/>
                <a:cs typeface="Arimo"/>
                <a:sym typeface="Arimo"/>
              </a:rPr>
              <a:t>millions of readout channels</a:t>
            </a:r>
            <a:r>
              <a:rPr lang="en-US" sz="1950" b="0" i="0" u="none" strike="noStrike" cap="none" dirty="0">
                <a:solidFill>
                  <a:srgbClr val="333333"/>
                </a:solidFill>
                <a:latin typeface="Arimo"/>
                <a:ea typeface="Arimo"/>
                <a:cs typeface="Arimo"/>
                <a:sym typeface="Arimo"/>
              </a:rPr>
              <a:t> inside the cryostat. Trackers require low mass, thin conductors.</a:t>
            </a:r>
            <a:br>
              <a:rPr lang="en-US" sz="1950" b="0" i="0" u="none" strike="noStrike" cap="none" dirty="0">
                <a:solidFill>
                  <a:srgbClr val="333333"/>
                </a:solidFill>
                <a:latin typeface="Arimo"/>
                <a:ea typeface="Arimo"/>
                <a:cs typeface="Arimo"/>
                <a:sym typeface="Arimo"/>
              </a:rPr>
            </a:br>
            <a:r>
              <a:rPr lang="en-US" sz="1950" b="0" i="0" u="none" strike="noStrike" cap="none" dirty="0">
                <a:solidFill>
                  <a:srgbClr val="333333"/>
                </a:solidFill>
                <a:latin typeface="Arimo"/>
                <a:ea typeface="Arimo"/>
                <a:cs typeface="Arimo"/>
                <a:sym typeface="Arimo"/>
              </a:rPr>
              <a:t>Rare event experiments need to reduce radioactive background, hence cables.</a:t>
            </a:r>
          </a:p>
          <a:p>
            <a:pPr marL="342900" indent="-342900">
              <a:lnSpc>
                <a:spcPct val="139948"/>
              </a:lnSpc>
              <a:buFont typeface="Arial" panose="020B0604020202020204" pitchFamily="34" charset="0"/>
              <a:buChar char="•"/>
            </a:pPr>
            <a:r>
              <a:rPr lang="en-US" sz="1950" b="1" i="0" u="none" strike="noStrike" cap="none" dirty="0">
                <a:solidFill>
                  <a:srgbClr val="005088"/>
                </a:solidFill>
                <a:latin typeface="Arimo"/>
                <a:ea typeface="Arimo"/>
                <a:cs typeface="Arimo"/>
                <a:sym typeface="Arimo"/>
              </a:rPr>
              <a:t>The Barrier:</a:t>
            </a:r>
            <a:r>
              <a:rPr lang="en-US" sz="1950" b="0" i="0" u="none" strike="noStrike" cap="none" dirty="0">
                <a:solidFill>
                  <a:srgbClr val="333333"/>
                </a:solidFill>
                <a:latin typeface="Arimo"/>
                <a:ea typeface="Arimo"/>
                <a:cs typeface="Arimo"/>
                <a:sym typeface="Arimo"/>
              </a:rPr>
              <a:t> Conventional copper cabling is a dead end. For Allegro/Idea </a:t>
            </a:r>
            <a:r>
              <a:rPr lang="en-US" sz="1950" b="0" i="0" u="none" strike="noStrike" cap="none" dirty="0" err="1">
                <a:solidFill>
                  <a:srgbClr val="333333"/>
                </a:solidFill>
                <a:latin typeface="Arimo"/>
                <a:ea typeface="Arimo"/>
                <a:cs typeface="Arimo"/>
                <a:sym typeface="Arimo"/>
              </a:rPr>
              <a:t>ecal</a:t>
            </a:r>
            <a:r>
              <a:rPr lang="en-US" sz="1950" b="0" i="0" u="none" strike="noStrike" cap="none" dirty="0">
                <a:solidFill>
                  <a:srgbClr val="333333"/>
                </a:solidFill>
                <a:latin typeface="Arimo"/>
                <a:ea typeface="Arimo"/>
                <a:cs typeface="Arimo"/>
                <a:sym typeface="Arimo"/>
              </a:rPr>
              <a:t>, engineering models show cables occupying </a:t>
            </a:r>
            <a:r>
              <a:rPr lang="en-US" sz="1950" b="1" i="0" u="none" strike="noStrike" cap="none" dirty="0">
                <a:solidFill>
                  <a:srgbClr val="005088"/>
                </a:solidFill>
                <a:latin typeface="Arimo"/>
                <a:ea typeface="Arimo"/>
                <a:cs typeface="Arimo"/>
                <a:sym typeface="Arimo"/>
              </a:rPr>
              <a:t>&gt;150%</a:t>
            </a:r>
            <a:r>
              <a:rPr lang="en-US" sz="1950" b="0" i="0" u="none" strike="noStrike" cap="none" dirty="0">
                <a:solidFill>
                  <a:srgbClr val="333333"/>
                </a:solidFill>
                <a:latin typeface="Arimo"/>
                <a:ea typeface="Arimo"/>
                <a:cs typeface="Arimo"/>
                <a:sym typeface="Arimo"/>
              </a:rPr>
              <a:t> of available service volume.</a:t>
            </a:r>
            <a:endParaRPr lang="en-US" sz="2000" dirty="0"/>
          </a:p>
          <a:p>
            <a:pPr marL="342900" indent="-342900">
              <a:lnSpc>
                <a:spcPct val="139948"/>
              </a:lnSpc>
              <a:buFont typeface="Arial" panose="020B0604020202020204" pitchFamily="34" charset="0"/>
              <a:buChar char="•"/>
            </a:pPr>
            <a:r>
              <a:rPr lang="en-US" sz="1950" b="1" i="0" u="none" strike="noStrike" cap="none" dirty="0">
                <a:solidFill>
                  <a:srgbClr val="005088"/>
                </a:solidFill>
                <a:latin typeface="Arimo"/>
                <a:ea typeface="Arimo"/>
                <a:cs typeface="Arimo"/>
                <a:sym typeface="Arimo"/>
              </a:rPr>
              <a:t>Scientific Justification:</a:t>
            </a:r>
            <a:r>
              <a:rPr lang="en-US" sz="1950" b="0" i="0" u="none" strike="noStrike" cap="none" dirty="0">
                <a:solidFill>
                  <a:srgbClr val="333333"/>
                </a:solidFill>
                <a:latin typeface="Arimo"/>
                <a:ea typeface="Arimo"/>
                <a:cs typeface="Arimo"/>
                <a:sym typeface="Arimo"/>
              </a:rPr>
              <a:t> Without a breakthrough, the "rat's nest" of cables creates massive thermal loads and reduces space for other services (e.g. cooling), making high-precision calorimetry mechanically impossible.</a:t>
            </a:r>
            <a:endParaRPr dirty="0"/>
          </a:p>
        </p:txBody>
      </p:sp>
      <p:pic>
        <p:nvPicPr>
          <p:cNvPr id="11" name="Google Shape;91;p13">
            <a:extLst>
              <a:ext uri="{FF2B5EF4-FFF2-40B4-BE49-F238E27FC236}">
                <a16:creationId xmlns:a16="http://schemas.microsoft.com/office/drawing/2014/main" id="{9B410FB5-5534-3E39-FD09-5221E555B947}"/>
              </a:ext>
            </a:extLst>
          </p:cNvPr>
          <p:cNvPicPr preferRelativeResize="0"/>
          <p:nvPr/>
        </p:nvPicPr>
        <p:blipFill>
          <a:blip r:embed="rId2">
            <a:alphaModFix/>
          </a:blip>
          <a:stretch>
            <a:fillRect/>
          </a:stretch>
        </p:blipFill>
        <p:spPr>
          <a:xfrm>
            <a:off x="565077" y="4417888"/>
            <a:ext cx="3708971" cy="2311685"/>
          </a:xfrm>
          <a:prstGeom prst="rect">
            <a:avLst/>
          </a:prstGeom>
          <a:noFill/>
          <a:ln>
            <a:noFill/>
          </a:ln>
        </p:spPr>
      </p:pic>
      <p:pic>
        <p:nvPicPr>
          <p:cNvPr id="2" name="Picture 1">
            <a:extLst>
              <a:ext uri="{FF2B5EF4-FFF2-40B4-BE49-F238E27FC236}">
                <a16:creationId xmlns:a16="http://schemas.microsoft.com/office/drawing/2014/main" id="{BF4C8156-B5CB-C2C3-A197-B82F02B9AE16}"/>
              </a:ext>
            </a:extLst>
          </p:cNvPr>
          <p:cNvPicPr>
            <a:picLocks noChangeAspect="1"/>
          </p:cNvPicPr>
          <p:nvPr/>
        </p:nvPicPr>
        <p:blipFill>
          <a:blip r:embed="rId3"/>
          <a:stretch>
            <a:fillRect/>
          </a:stretch>
        </p:blipFill>
        <p:spPr>
          <a:xfrm>
            <a:off x="4654189" y="4410041"/>
            <a:ext cx="4142056" cy="2340080"/>
          </a:xfrm>
          <a:prstGeom prst="rect">
            <a:avLst/>
          </a:prstGeom>
        </p:spPr>
      </p:pic>
      <p:sp>
        <p:nvSpPr>
          <p:cNvPr id="5" name="Freeform 4">
            <a:extLst>
              <a:ext uri="{FF2B5EF4-FFF2-40B4-BE49-F238E27FC236}">
                <a16:creationId xmlns:a16="http://schemas.microsoft.com/office/drawing/2014/main" id="{EDA01001-E103-5C2B-C708-8EAFF03637D0}"/>
              </a:ext>
            </a:extLst>
          </p:cNvPr>
          <p:cNvSpPr/>
          <p:nvPr/>
        </p:nvSpPr>
        <p:spPr>
          <a:xfrm>
            <a:off x="6106160" y="5198533"/>
            <a:ext cx="1476587" cy="528320"/>
          </a:xfrm>
          <a:custGeom>
            <a:avLst/>
            <a:gdLst>
              <a:gd name="connsiteX0" fmla="*/ 0 w 1476587"/>
              <a:gd name="connsiteY0" fmla="*/ 0 h 528320"/>
              <a:gd name="connsiteX1" fmla="*/ 33867 w 1476587"/>
              <a:gd name="connsiteY1" fmla="*/ 233680 h 528320"/>
              <a:gd name="connsiteX2" fmla="*/ 121920 w 1476587"/>
              <a:gd name="connsiteY2" fmla="*/ 237067 h 528320"/>
              <a:gd name="connsiteX3" fmla="*/ 199813 w 1476587"/>
              <a:gd name="connsiteY3" fmla="*/ 240454 h 528320"/>
              <a:gd name="connsiteX4" fmla="*/ 291253 w 1476587"/>
              <a:gd name="connsiteY4" fmla="*/ 254000 h 528320"/>
              <a:gd name="connsiteX5" fmla="*/ 389467 w 1476587"/>
              <a:gd name="connsiteY5" fmla="*/ 264160 h 528320"/>
              <a:gd name="connsiteX6" fmla="*/ 504613 w 1476587"/>
              <a:gd name="connsiteY6" fmla="*/ 284480 h 528320"/>
              <a:gd name="connsiteX7" fmla="*/ 745067 w 1476587"/>
              <a:gd name="connsiteY7" fmla="*/ 331894 h 528320"/>
              <a:gd name="connsiteX8" fmla="*/ 1097280 w 1476587"/>
              <a:gd name="connsiteY8" fmla="*/ 419947 h 528320"/>
              <a:gd name="connsiteX9" fmla="*/ 1452880 w 1476587"/>
              <a:gd name="connsiteY9" fmla="*/ 528320 h 528320"/>
              <a:gd name="connsiteX10" fmla="*/ 1476587 w 1476587"/>
              <a:gd name="connsiteY10" fmla="*/ 311574 h 528320"/>
              <a:gd name="connsiteX11" fmla="*/ 1165013 w 1476587"/>
              <a:gd name="connsiteY11" fmla="*/ 216747 h 528320"/>
              <a:gd name="connsiteX12" fmla="*/ 1039707 w 1476587"/>
              <a:gd name="connsiteY12" fmla="*/ 186267 h 528320"/>
              <a:gd name="connsiteX13" fmla="*/ 870373 w 1476587"/>
              <a:gd name="connsiteY13" fmla="*/ 145627 h 528320"/>
              <a:gd name="connsiteX14" fmla="*/ 731520 w 1476587"/>
              <a:gd name="connsiteY14" fmla="*/ 118534 h 528320"/>
              <a:gd name="connsiteX15" fmla="*/ 596053 w 1476587"/>
              <a:gd name="connsiteY15" fmla="*/ 91440 h 528320"/>
              <a:gd name="connsiteX16" fmla="*/ 433493 w 1476587"/>
              <a:gd name="connsiteY16" fmla="*/ 64347 h 528320"/>
              <a:gd name="connsiteX17" fmla="*/ 247227 w 1476587"/>
              <a:gd name="connsiteY17" fmla="*/ 40640 h 528320"/>
              <a:gd name="connsiteX18" fmla="*/ 0 w 1476587"/>
              <a:gd name="connsiteY18" fmla="*/ 0 h 528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76587" h="528320">
                <a:moveTo>
                  <a:pt x="0" y="0"/>
                </a:moveTo>
                <a:lnTo>
                  <a:pt x="33867" y="233680"/>
                </a:lnTo>
                <a:lnTo>
                  <a:pt x="121920" y="237067"/>
                </a:lnTo>
                <a:lnTo>
                  <a:pt x="199813" y="240454"/>
                </a:lnTo>
                <a:lnTo>
                  <a:pt x="291253" y="254000"/>
                </a:lnTo>
                <a:lnTo>
                  <a:pt x="389467" y="264160"/>
                </a:lnTo>
                <a:lnTo>
                  <a:pt x="504613" y="284480"/>
                </a:lnTo>
                <a:lnTo>
                  <a:pt x="745067" y="331894"/>
                </a:lnTo>
                <a:lnTo>
                  <a:pt x="1097280" y="419947"/>
                </a:lnTo>
                <a:lnTo>
                  <a:pt x="1452880" y="528320"/>
                </a:lnTo>
                <a:lnTo>
                  <a:pt x="1476587" y="311574"/>
                </a:lnTo>
                <a:lnTo>
                  <a:pt x="1165013" y="216747"/>
                </a:lnTo>
                <a:lnTo>
                  <a:pt x="1039707" y="186267"/>
                </a:lnTo>
                <a:lnTo>
                  <a:pt x="870373" y="145627"/>
                </a:lnTo>
                <a:lnTo>
                  <a:pt x="731520" y="118534"/>
                </a:lnTo>
                <a:lnTo>
                  <a:pt x="596053" y="91440"/>
                </a:lnTo>
                <a:lnTo>
                  <a:pt x="433493" y="64347"/>
                </a:lnTo>
                <a:lnTo>
                  <a:pt x="247227" y="40640"/>
                </a:lnTo>
                <a:lnTo>
                  <a:pt x="0" y="0"/>
                </a:lnTo>
                <a:close/>
              </a:path>
            </a:pathLst>
          </a:custGeom>
          <a:solidFill>
            <a:srgbClr val="FFC000">
              <a:alpha val="33000"/>
            </a:srgb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F22FEA07-A7D9-218A-33D3-8A63DA7429AD}"/>
              </a:ext>
            </a:extLst>
          </p:cNvPr>
          <p:cNvSpPr txBox="1"/>
          <p:nvPr/>
        </p:nvSpPr>
        <p:spPr>
          <a:xfrm rot="908641">
            <a:off x="6322906" y="5557519"/>
            <a:ext cx="850053" cy="369332"/>
          </a:xfrm>
          <a:prstGeom prst="rect">
            <a:avLst/>
          </a:prstGeom>
          <a:noFill/>
        </p:spPr>
        <p:txBody>
          <a:bodyPr wrap="square" rtlCol="0">
            <a:spAutoFit/>
          </a:bodyPr>
          <a:lstStyle/>
          <a:p>
            <a:r>
              <a:rPr lang="en-US" dirty="0"/>
              <a:t>cables</a:t>
            </a:r>
          </a:p>
        </p:txBody>
      </p:sp>
      <p:cxnSp>
        <p:nvCxnSpPr>
          <p:cNvPr id="13" name="Straight Arrow Connector 12">
            <a:extLst>
              <a:ext uri="{FF2B5EF4-FFF2-40B4-BE49-F238E27FC236}">
                <a16:creationId xmlns:a16="http://schemas.microsoft.com/office/drawing/2014/main" id="{93ACC65D-51FD-E9EE-FEE6-420C8D6681F6}"/>
              </a:ext>
            </a:extLst>
          </p:cNvPr>
          <p:cNvCxnSpPr>
            <a:cxnSpLocks/>
          </p:cNvCxnSpPr>
          <p:nvPr/>
        </p:nvCxnSpPr>
        <p:spPr>
          <a:xfrm flipV="1">
            <a:off x="6758923" y="5405120"/>
            <a:ext cx="180357" cy="2197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75688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Google Shape;97;p14">
            <a:extLst>
              <a:ext uri="{FF2B5EF4-FFF2-40B4-BE49-F238E27FC236}">
                <a16:creationId xmlns:a16="http://schemas.microsoft.com/office/drawing/2014/main" id="{0DE8C8D1-7B28-B328-AC83-D98E100ED2AB}"/>
              </a:ext>
            </a:extLst>
          </p:cNvPr>
          <p:cNvSpPr txBox="1"/>
          <p:nvPr/>
        </p:nvSpPr>
        <p:spPr>
          <a:xfrm>
            <a:off x="465976" y="113872"/>
            <a:ext cx="8328703" cy="5715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3600" b="1" i="0" u="none" strike="noStrike" cap="none" dirty="0">
                <a:solidFill>
                  <a:srgbClr val="005088"/>
                </a:solidFill>
                <a:latin typeface="Merriweather"/>
                <a:ea typeface="Merriweather"/>
                <a:cs typeface="Merriweather"/>
                <a:sym typeface="Merriweather"/>
              </a:rPr>
              <a:t>Solution: Cryogenic </a:t>
            </a:r>
            <a:r>
              <a:rPr lang="en-US" sz="3600" b="1" dirty="0">
                <a:solidFill>
                  <a:srgbClr val="005088"/>
                </a:solidFill>
                <a:latin typeface="Merriweather"/>
                <a:ea typeface="Merriweather"/>
                <a:cs typeface="Merriweather"/>
                <a:sym typeface="Merriweather"/>
              </a:rPr>
              <a:t>EO Modulators</a:t>
            </a:r>
            <a:endParaRPr dirty="0"/>
          </a:p>
        </p:txBody>
      </p:sp>
      <p:sp>
        <p:nvSpPr>
          <p:cNvPr id="15" name="Google Shape;98;p14">
            <a:extLst>
              <a:ext uri="{FF2B5EF4-FFF2-40B4-BE49-F238E27FC236}">
                <a16:creationId xmlns:a16="http://schemas.microsoft.com/office/drawing/2014/main" id="{BF297E84-C08B-14DF-A550-1D29E24A58DB}"/>
              </a:ext>
            </a:extLst>
          </p:cNvPr>
          <p:cNvSpPr txBox="1"/>
          <p:nvPr/>
        </p:nvSpPr>
        <p:spPr>
          <a:xfrm>
            <a:off x="370575" y="809798"/>
            <a:ext cx="8547395" cy="840230"/>
          </a:xfrm>
          <a:prstGeom prst="rect">
            <a:avLst/>
          </a:prstGeom>
          <a:noFill/>
          <a:ln>
            <a:noFill/>
          </a:ln>
        </p:spPr>
        <p:txBody>
          <a:bodyPr spcFirstLastPara="1" wrap="square" lIns="0" tIns="0" rIns="0" bIns="0" anchor="t" anchorCtr="0">
            <a:spAutoFit/>
          </a:bodyPr>
          <a:lstStyle/>
          <a:p>
            <a:pPr marL="342900" marR="0" lvl="0" indent="-342900" algn="l" rtl="0">
              <a:lnSpc>
                <a:spcPct val="139948"/>
              </a:lnSpc>
              <a:spcBef>
                <a:spcPts val="0"/>
              </a:spcBef>
              <a:spcAft>
                <a:spcPts val="0"/>
              </a:spcAft>
              <a:buFont typeface="Arial" panose="020B0604020202020204" pitchFamily="34" charset="0"/>
              <a:buChar char="•"/>
            </a:pPr>
            <a:r>
              <a:rPr lang="en-US" sz="1950" b="1" i="0" u="none" strike="noStrike" cap="none" dirty="0">
                <a:solidFill>
                  <a:srgbClr val="005088"/>
                </a:solidFill>
                <a:latin typeface="Arimo"/>
                <a:ea typeface="Arimo"/>
                <a:cs typeface="Arimo"/>
                <a:sym typeface="Arimo"/>
              </a:rPr>
              <a:t>Goal:</a:t>
            </a:r>
            <a:r>
              <a:rPr lang="en-US" sz="1950" b="0" i="0" u="none" strike="noStrike" cap="none" dirty="0">
                <a:solidFill>
                  <a:srgbClr val="333333"/>
                </a:solidFill>
                <a:latin typeface="Arimo"/>
                <a:ea typeface="Arimo"/>
                <a:cs typeface="Arimo"/>
                <a:sym typeface="Arimo"/>
              </a:rPr>
              <a:t> Develop a beam-test ready, ultra-low power (&lt; 100 </a:t>
            </a:r>
            <a:r>
              <a:rPr lang="en-US" sz="1950" b="0" i="0" u="none" strike="noStrike" cap="none" dirty="0" err="1">
                <a:solidFill>
                  <a:srgbClr val="333333"/>
                </a:solidFill>
                <a:latin typeface="Arimo"/>
                <a:ea typeface="Arimo"/>
                <a:cs typeface="Arimo"/>
                <a:sym typeface="Arimo"/>
              </a:rPr>
              <a:t>fJ</a:t>
            </a:r>
            <a:r>
              <a:rPr lang="en-US" sz="1950" b="0" i="0" u="none" strike="noStrike" cap="none" dirty="0">
                <a:solidFill>
                  <a:srgbClr val="333333"/>
                </a:solidFill>
                <a:latin typeface="Arimo"/>
                <a:ea typeface="Arimo"/>
                <a:cs typeface="Arimo"/>
                <a:sym typeface="Arimo"/>
              </a:rPr>
              <a:t>/bit; 10-20 </a:t>
            </a:r>
            <a:r>
              <a:rPr lang="en-US" sz="1950" b="0" i="0" u="none" strike="noStrike" cap="none" dirty="0" err="1">
                <a:solidFill>
                  <a:srgbClr val="333333"/>
                </a:solidFill>
                <a:latin typeface="Arimo"/>
                <a:ea typeface="Arimo"/>
                <a:cs typeface="Arimo"/>
                <a:sym typeface="Arimo"/>
              </a:rPr>
              <a:t>fJ</a:t>
            </a:r>
            <a:r>
              <a:rPr lang="en-US" sz="1950" b="0" i="0" u="none" strike="noStrike" cap="none" dirty="0">
                <a:solidFill>
                  <a:srgbClr val="333333"/>
                </a:solidFill>
                <a:latin typeface="Arimo"/>
                <a:ea typeface="Arimo"/>
                <a:cs typeface="Arimo"/>
                <a:sym typeface="Arimo"/>
              </a:rPr>
              <a:t>/bit possible) optical transmitter operating at </a:t>
            </a:r>
            <a:r>
              <a:rPr lang="en-US" sz="1950" dirty="0">
                <a:solidFill>
                  <a:srgbClr val="333333"/>
                </a:solidFill>
                <a:latin typeface="Arimo"/>
                <a:ea typeface="Arimo"/>
                <a:cs typeface="Arimo"/>
                <a:sym typeface="Arimo"/>
              </a:rPr>
              <a:t>LAr temperature and room T</a:t>
            </a:r>
            <a:r>
              <a:rPr lang="en-US" sz="1950" b="0" i="0" u="none" strike="noStrike" cap="none" dirty="0">
                <a:solidFill>
                  <a:srgbClr val="333333"/>
                </a:solidFill>
                <a:latin typeface="Arimo"/>
                <a:ea typeface="Arimo"/>
                <a:cs typeface="Arimo"/>
                <a:sym typeface="Arimo"/>
              </a:rPr>
              <a:t>.</a:t>
            </a:r>
            <a:endParaRPr dirty="0"/>
          </a:p>
        </p:txBody>
      </p:sp>
      <p:sp>
        <p:nvSpPr>
          <p:cNvPr id="16" name="Google Shape;99;p14">
            <a:extLst>
              <a:ext uri="{FF2B5EF4-FFF2-40B4-BE49-F238E27FC236}">
                <a16:creationId xmlns:a16="http://schemas.microsoft.com/office/drawing/2014/main" id="{63A378DC-39A0-9800-5F7C-762435B71115}"/>
              </a:ext>
            </a:extLst>
          </p:cNvPr>
          <p:cNvSpPr txBox="1"/>
          <p:nvPr/>
        </p:nvSpPr>
        <p:spPr>
          <a:xfrm>
            <a:off x="409419" y="1761713"/>
            <a:ext cx="8559921" cy="840230"/>
          </a:xfrm>
          <a:prstGeom prst="rect">
            <a:avLst/>
          </a:prstGeom>
          <a:noFill/>
          <a:ln>
            <a:noFill/>
          </a:ln>
        </p:spPr>
        <p:txBody>
          <a:bodyPr spcFirstLastPara="1" wrap="square" lIns="0" tIns="0" rIns="0" bIns="0" anchor="t" anchorCtr="0">
            <a:spAutoFit/>
          </a:bodyPr>
          <a:lstStyle/>
          <a:p>
            <a:pPr marL="342900" marR="0" lvl="0" indent="-342900" algn="l" rtl="0">
              <a:lnSpc>
                <a:spcPct val="139948"/>
              </a:lnSpc>
              <a:spcBef>
                <a:spcPts val="0"/>
              </a:spcBef>
              <a:spcAft>
                <a:spcPts val="0"/>
              </a:spcAft>
              <a:buFont typeface="Arial" panose="020B0604020202020204" pitchFamily="34" charset="0"/>
              <a:buChar char="•"/>
            </a:pPr>
            <a:r>
              <a:rPr lang="en-US" sz="1950" b="1" i="0" u="none" strike="noStrike" cap="none" dirty="0">
                <a:solidFill>
                  <a:srgbClr val="005088"/>
                </a:solidFill>
                <a:latin typeface="Arimo"/>
                <a:ea typeface="Arimo"/>
                <a:cs typeface="Arimo"/>
                <a:sym typeface="Arimo"/>
              </a:rPr>
              <a:t>The Innovation:</a:t>
            </a:r>
            <a:r>
              <a:rPr lang="en-US" sz="1950" b="0" i="0" u="none" strike="noStrike" cap="none" dirty="0">
                <a:solidFill>
                  <a:srgbClr val="333333"/>
                </a:solidFill>
                <a:latin typeface="Arimo"/>
                <a:ea typeface="Arimo"/>
                <a:cs typeface="Arimo"/>
                <a:sym typeface="Arimo"/>
              </a:rPr>
              <a:t> Utilize Commercial SiPh &amp; Thin-Film Lithium Niobate (TFLN) modulators to achieve </a:t>
            </a:r>
            <a:r>
              <a:rPr lang="en-US" sz="1950" b="1" i="0" u="none" strike="noStrike" cap="none" dirty="0">
                <a:solidFill>
                  <a:srgbClr val="005088"/>
                </a:solidFill>
                <a:latin typeface="Arimo"/>
                <a:ea typeface="Arimo"/>
                <a:cs typeface="Arimo"/>
                <a:sym typeface="Arimo"/>
              </a:rPr>
              <a:t>100 Gb/s per fiber </a:t>
            </a:r>
            <a:r>
              <a:rPr lang="en-US" sz="1950" i="0" u="none" strike="noStrike" cap="none" dirty="0">
                <a:latin typeface="Arimo"/>
                <a:ea typeface="Arimo"/>
                <a:cs typeface="Arimo"/>
                <a:sym typeface="Arimo"/>
              </a:rPr>
              <a:t>(62 </a:t>
            </a:r>
            <a:r>
              <a:rPr lang="en-US" sz="1950" i="0" u="none" strike="noStrike" cap="none" dirty="0">
                <a:latin typeface="Symbol" pitchFamily="2" charset="2"/>
                <a:ea typeface="Arimo"/>
                <a:cs typeface="Arimo"/>
                <a:sym typeface="Arimo"/>
              </a:rPr>
              <a:t>m</a:t>
            </a:r>
            <a:r>
              <a:rPr lang="en-US" sz="1950" i="0" u="none" strike="noStrike" cap="none" dirty="0">
                <a:latin typeface="Arimo"/>
                <a:ea typeface="Arimo"/>
                <a:cs typeface="Arimo"/>
                <a:sym typeface="Arimo"/>
              </a:rPr>
              <a:t>m diameter).</a:t>
            </a:r>
            <a:endParaRPr dirty="0"/>
          </a:p>
        </p:txBody>
      </p:sp>
      <p:sp>
        <p:nvSpPr>
          <p:cNvPr id="17" name="Google Shape;100;p14">
            <a:extLst>
              <a:ext uri="{FF2B5EF4-FFF2-40B4-BE49-F238E27FC236}">
                <a16:creationId xmlns:a16="http://schemas.microsoft.com/office/drawing/2014/main" id="{4D8F17AD-F81C-5F9A-4CEA-7D40F69F2088}"/>
              </a:ext>
            </a:extLst>
          </p:cNvPr>
          <p:cNvSpPr txBox="1"/>
          <p:nvPr/>
        </p:nvSpPr>
        <p:spPr>
          <a:xfrm>
            <a:off x="395626" y="2587637"/>
            <a:ext cx="8748374" cy="2100575"/>
          </a:xfrm>
          <a:prstGeom prst="rect">
            <a:avLst/>
          </a:prstGeom>
          <a:noFill/>
          <a:ln>
            <a:noFill/>
          </a:ln>
        </p:spPr>
        <p:txBody>
          <a:bodyPr spcFirstLastPara="1" wrap="square" lIns="0" tIns="0" rIns="0" bIns="0" anchor="t" anchorCtr="0">
            <a:spAutoFit/>
          </a:bodyPr>
          <a:lstStyle/>
          <a:p>
            <a:pPr marL="342900" marR="0" lvl="0" indent="-342900" algn="l" rtl="0">
              <a:lnSpc>
                <a:spcPct val="139948"/>
              </a:lnSpc>
              <a:spcBef>
                <a:spcPts val="0"/>
              </a:spcBef>
              <a:spcAft>
                <a:spcPts val="0"/>
              </a:spcAft>
              <a:buFont typeface="Arial" panose="020B0604020202020204" pitchFamily="34" charset="0"/>
              <a:buChar char="•"/>
            </a:pPr>
            <a:r>
              <a:rPr lang="en-US" sz="1950" b="1" i="0" u="none" strike="noStrike" cap="none" dirty="0">
                <a:solidFill>
                  <a:srgbClr val="005088"/>
                </a:solidFill>
                <a:latin typeface="Arimo"/>
                <a:ea typeface="Arimo"/>
                <a:cs typeface="Arimo"/>
                <a:sym typeface="Arimo"/>
              </a:rPr>
              <a:t>Impact:</a:t>
            </a:r>
            <a:r>
              <a:rPr lang="en-US" sz="1950" b="0" i="0" u="none" strike="noStrike" cap="none" dirty="0">
                <a:solidFill>
                  <a:srgbClr val="333333"/>
                </a:solidFill>
                <a:latin typeface="Arimo"/>
                <a:ea typeface="Arimo"/>
                <a:cs typeface="Arimo"/>
                <a:sym typeface="Arimo"/>
              </a:rPr>
              <a:t> Replaces bulky copper with hair-thin fibers, enabling high-density </a:t>
            </a:r>
            <a:r>
              <a:rPr lang="en-US" sz="1950" b="1" i="0" u="none" strike="noStrike" cap="none" dirty="0">
                <a:solidFill>
                  <a:srgbClr val="005088"/>
                </a:solidFill>
                <a:latin typeface="Arimo"/>
                <a:ea typeface="Arimo"/>
                <a:cs typeface="Arimo"/>
                <a:sym typeface="Arimo"/>
              </a:rPr>
              <a:t>feedthroughs</a:t>
            </a:r>
            <a:r>
              <a:rPr lang="en-US" sz="1950" b="0" i="0" u="none" strike="noStrike" cap="none" dirty="0">
                <a:solidFill>
                  <a:srgbClr val="333333"/>
                </a:solidFill>
                <a:latin typeface="Arimo"/>
                <a:ea typeface="Arimo"/>
                <a:cs typeface="Arimo"/>
                <a:sym typeface="Arimo"/>
              </a:rPr>
              <a:t> and in-situ fiber joining instead of bulky connectors to ease detector assembly and improve reliability. </a:t>
            </a:r>
            <a:br>
              <a:rPr lang="en-US" sz="1950" b="0" i="0" u="none" strike="noStrike" cap="none" dirty="0">
                <a:solidFill>
                  <a:srgbClr val="333333"/>
                </a:solidFill>
                <a:latin typeface="Arimo"/>
                <a:ea typeface="Arimo"/>
                <a:cs typeface="Arimo"/>
                <a:sym typeface="Arimo"/>
              </a:rPr>
            </a:br>
            <a:r>
              <a:rPr lang="en-US" sz="1950" b="0" i="0" u="none" strike="noStrike" cap="none" dirty="0">
                <a:solidFill>
                  <a:srgbClr val="333333"/>
                </a:solidFill>
                <a:latin typeface="Arimo"/>
                <a:ea typeface="Arimo"/>
                <a:cs typeface="Arimo"/>
                <a:sym typeface="Arimo"/>
              </a:rPr>
              <a:t>This solves the “scalability” (lack of physical volume)  constraint and secures the path for future physics discoveries.</a:t>
            </a:r>
            <a:endParaRPr dirty="0"/>
          </a:p>
        </p:txBody>
      </p:sp>
      <p:sp>
        <p:nvSpPr>
          <p:cNvPr id="18" name="Google Shape;103;p14">
            <a:extLst>
              <a:ext uri="{FF2B5EF4-FFF2-40B4-BE49-F238E27FC236}">
                <a16:creationId xmlns:a16="http://schemas.microsoft.com/office/drawing/2014/main" id="{52831782-EB5B-4464-5172-F79954DE10C2}"/>
              </a:ext>
            </a:extLst>
          </p:cNvPr>
          <p:cNvSpPr txBox="1"/>
          <p:nvPr/>
        </p:nvSpPr>
        <p:spPr>
          <a:xfrm>
            <a:off x="7543800" y="5648325"/>
            <a:ext cx="4038600" cy="171450"/>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1200" b="0" i="0" u="none" strike="noStrike" cap="none">
                <a:solidFill>
                  <a:srgbClr val="FFFFFF"/>
                </a:solidFill>
                <a:latin typeface="Arimo"/>
                <a:ea typeface="Arimo"/>
                <a:cs typeface="Arimo"/>
                <a:sym typeface="Arimo"/>
              </a:rPr>
              <a:t>Figure 2: Prototype Silicon Photonics Transmitter</a:t>
            </a:r>
            <a:endParaRPr/>
          </a:p>
        </p:txBody>
      </p:sp>
      <p:pic>
        <p:nvPicPr>
          <p:cNvPr id="19" name="Picture 4">
            <a:extLst>
              <a:ext uri="{FF2B5EF4-FFF2-40B4-BE49-F238E27FC236}">
                <a16:creationId xmlns:a16="http://schemas.microsoft.com/office/drawing/2014/main" id="{42F172A0-8B21-1060-1290-368DB5785D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8049" y="4628717"/>
            <a:ext cx="3219016" cy="210671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Photonics: How Do You Attach Fiber to the Chip? - Breakfast Bytes - Cadence  Blogs - Cadence Community">
            <a:extLst>
              <a:ext uri="{FF2B5EF4-FFF2-40B4-BE49-F238E27FC236}">
                <a16:creationId xmlns:a16="http://schemas.microsoft.com/office/drawing/2014/main" id="{72D10017-E91B-01E3-2A1E-A45BF4754C7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98031" y="4661943"/>
            <a:ext cx="3812426" cy="2122639"/>
          </a:xfrm>
          <a:prstGeom prst="rect">
            <a:avLst/>
          </a:prstGeom>
          <a:noFill/>
          <a:extLst>
            <a:ext uri="{909E8E84-426E-40DD-AFC4-6F175D3DCCD1}">
              <a14:hiddenFill xmlns:a14="http://schemas.microsoft.com/office/drawing/2010/main">
                <a:solidFill>
                  <a:srgbClr val="FFFFFF"/>
                </a:solidFill>
              </a14:hiddenFill>
            </a:ext>
          </a:extLst>
        </p:spPr>
      </p:pic>
      <p:cxnSp>
        <p:nvCxnSpPr>
          <p:cNvPr id="22" name="Straight Arrow Connector 21">
            <a:extLst>
              <a:ext uri="{FF2B5EF4-FFF2-40B4-BE49-F238E27FC236}">
                <a16:creationId xmlns:a16="http://schemas.microsoft.com/office/drawing/2014/main" id="{4BED0FB2-A114-D51F-6AE9-AE6C5AC0F651}"/>
              </a:ext>
            </a:extLst>
          </p:cNvPr>
          <p:cNvCxnSpPr>
            <a:cxnSpLocks/>
          </p:cNvCxnSpPr>
          <p:nvPr/>
        </p:nvCxnSpPr>
        <p:spPr>
          <a:xfrm>
            <a:off x="1476813" y="5471096"/>
            <a:ext cx="439984" cy="271642"/>
          </a:xfrm>
          <a:prstGeom prst="straightConnector1">
            <a:avLst/>
          </a:prstGeom>
          <a:ln>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176A50C9-8B49-B29E-CFAF-0E86B6C1447D}"/>
              </a:ext>
            </a:extLst>
          </p:cNvPr>
          <p:cNvSpPr txBox="1"/>
          <p:nvPr/>
        </p:nvSpPr>
        <p:spPr>
          <a:xfrm rot="1955872">
            <a:off x="1262002" y="5605174"/>
            <a:ext cx="686406" cy="307777"/>
          </a:xfrm>
          <a:prstGeom prst="rect">
            <a:avLst/>
          </a:prstGeom>
          <a:noFill/>
        </p:spPr>
        <p:txBody>
          <a:bodyPr wrap="none" rtlCol="0">
            <a:spAutoFit/>
          </a:bodyPr>
          <a:lstStyle/>
          <a:p>
            <a:r>
              <a:rPr lang="en-US" sz="1400" dirty="0">
                <a:solidFill>
                  <a:srgbClr val="FFC000"/>
                </a:solidFill>
              </a:rPr>
              <a:t>62 </a:t>
            </a:r>
            <a:r>
              <a:rPr lang="en-US" sz="1400" dirty="0">
                <a:solidFill>
                  <a:srgbClr val="FFC000"/>
                </a:solidFill>
                <a:latin typeface="Symbol" pitchFamily="2" charset="2"/>
              </a:rPr>
              <a:t>m</a:t>
            </a:r>
            <a:r>
              <a:rPr lang="en-US" sz="1400" dirty="0">
                <a:solidFill>
                  <a:srgbClr val="FFC000"/>
                </a:solidFill>
              </a:rPr>
              <a:t>m</a:t>
            </a:r>
          </a:p>
        </p:txBody>
      </p:sp>
    </p:spTree>
    <p:extLst>
      <p:ext uri="{BB962C8B-B14F-4D97-AF65-F5344CB8AC3E}">
        <p14:creationId xmlns:p14="http://schemas.microsoft.com/office/powerpoint/2010/main" val="36583003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C3AE0-FFF4-DBE8-1F40-90562FF3F65E}"/>
              </a:ext>
            </a:extLst>
          </p:cNvPr>
          <p:cNvSpPr>
            <a:spLocks noGrp="1"/>
          </p:cNvSpPr>
          <p:nvPr>
            <p:ph type="title"/>
          </p:nvPr>
        </p:nvSpPr>
        <p:spPr>
          <a:xfrm>
            <a:off x="418580" y="107948"/>
            <a:ext cx="8456583" cy="886397"/>
          </a:xfrm>
        </p:spPr>
        <p:txBody>
          <a:bodyPr lIns="0" tIns="0" rIns="0" bIns="0">
            <a:spAutoFit/>
          </a:bodyPr>
          <a:lstStyle/>
          <a:p>
            <a:pPr algn="ctr"/>
            <a:r>
              <a:rPr lang="en-US" sz="3200" b="1" dirty="0">
                <a:effectLst/>
                <a:latin typeface="Times New Roman" panose="02020603050405020304" pitchFamily="18" charset="0"/>
                <a:ea typeface="Times New Roman" panose="02020603050405020304" pitchFamily="18" charset="0"/>
              </a:rPr>
              <a:t>HOW DOES THE PROPOSED RESEARCH ENHANCE THE LAB STRATEGY?</a:t>
            </a:r>
            <a:endParaRPr lang="en-US" sz="3200" dirty="0"/>
          </a:p>
        </p:txBody>
      </p:sp>
      <p:sp>
        <p:nvSpPr>
          <p:cNvPr id="3" name="Content Placeholder 2">
            <a:extLst>
              <a:ext uri="{FF2B5EF4-FFF2-40B4-BE49-F238E27FC236}">
                <a16:creationId xmlns:a16="http://schemas.microsoft.com/office/drawing/2014/main" id="{E7376184-5A32-26B6-8978-3DDEDB30970A}"/>
              </a:ext>
            </a:extLst>
          </p:cNvPr>
          <p:cNvSpPr>
            <a:spLocks noGrp="1"/>
          </p:cNvSpPr>
          <p:nvPr>
            <p:ph idx="1"/>
          </p:nvPr>
        </p:nvSpPr>
        <p:spPr>
          <a:xfrm>
            <a:off x="466203" y="1199323"/>
            <a:ext cx="8286750" cy="5002395"/>
          </a:xfrm>
        </p:spPr>
        <p:txBody>
          <a:bodyPr>
            <a:spAutoFit/>
          </a:bodyPr>
          <a:lstStyle/>
          <a:p>
            <a:pPr marL="342900" indent="-342900">
              <a:spcBef>
                <a:spcPts val="0"/>
              </a:spcBef>
              <a:spcAft>
                <a:spcPts val="400"/>
              </a:spcAft>
              <a:buFont typeface="Arial" panose="020B0604020202020204" pitchFamily="34" charset="0"/>
              <a:buChar char="•"/>
            </a:pPr>
            <a:r>
              <a:rPr lang="en-US" dirty="0">
                <a:latin typeface="Times New Roman" panose="02020603050405020304" pitchFamily="18" charset="0"/>
                <a:ea typeface="Times New Roman" panose="02020603050405020304" pitchFamily="18" charset="0"/>
              </a:rPr>
              <a:t>LDRD enhances</a:t>
            </a:r>
            <a:r>
              <a:rPr lang="en-US" sz="2400" dirty="0">
                <a:effectLst/>
                <a:latin typeface="Times New Roman" panose="02020603050405020304" pitchFamily="18" charset="0"/>
                <a:ea typeface="Times New Roman" panose="02020603050405020304" pitchFamily="18" charset="0"/>
              </a:rPr>
              <a:t> BNL’s and 5P strategic priorities in </a:t>
            </a:r>
            <a:r>
              <a:rPr lang="en-US" sz="2400" b="1" dirty="0">
                <a:effectLst/>
                <a:latin typeface="Times New Roman" panose="02020603050405020304" pitchFamily="18" charset="0"/>
                <a:ea typeface="Times New Roman" panose="02020603050405020304" pitchFamily="18" charset="0"/>
              </a:rPr>
              <a:t>understanding the building blocks of the universe</a:t>
            </a:r>
          </a:p>
          <a:p>
            <a:pPr marL="342900" indent="-342900">
              <a:spcBef>
                <a:spcPts val="0"/>
              </a:spcBef>
              <a:spcAft>
                <a:spcPts val="400"/>
              </a:spcAft>
              <a:buFont typeface="Arial" panose="020B0604020202020204" pitchFamily="34" charset="0"/>
              <a:buChar char="•"/>
            </a:pPr>
            <a:r>
              <a:rPr lang="en-US" dirty="0">
                <a:latin typeface="Times New Roman" panose="02020603050405020304" pitchFamily="18" charset="0"/>
                <a:ea typeface="Times New Roman" panose="02020603050405020304" pitchFamily="18" charset="0"/>
              </a:rPr>
              <a:t>LDRD will</a:t>
            </a:r>
            <a:r>
              <a:rPr lang="en-US" sz="2400" dirty="0">
                <a:effectLst/>
                <a:latin typeface="Times New Roman" panose="02020603050405020304" pitchFamily="18" charset="0"/>
                <a:ea typeface="Times New Roman" panose="02020603050405020304" pitchFamily="18" charset="0"/>
              </a:rPr>
              <a:t> develop </a:t>
            </a:r>
            <a:r>
              <a:rPr lang="en-US" sz="2400" b="1" dirty="0">
                <a:effectLst/>
                <a:latin typeface="Times New Roman" panose="02020603050405020304" pitchFamily="18" charset="0"/>
                <a:ea typeface="Times New Roman" panose="02020603050405020304" pitchFamily="18" charset="0"/>
              </a:rPr>
              <a:t>know-how for next‑generation experiments</a:t>
            </a:r>
          </a:p>
          <a:p>
            <a:pPr marL="342900" indent="-342900">
              <a:spcBef>
                <a:spcPts val="0"/>
              </a:spcBef>
              <a:spcAft>
                <a:spcPts val="400"/>
              </a:spcAft>
              <a:buFont typeface="Arial" panose="020B0604020202020204" pitchFamily="34" charset="0"/>
              <a:buChar char="•"/>
            </a:pPr>
            <a:r>
              <a:rPr lang="en-US" sz="2400" dirty="0">
                <a:effectLst/>
                <a:latin typeface="Times New Roman" panose="02020603050405020304" pitchFamily="18" charset="0"/>
                <a:ea typeface="Times New Roman" panose="02020603050405020304" pitchFamily="18" charset="0"/>
              </a:rPr>
              <a:t>LDRD will enable BNL in designing more capable detectors, while reducing cost and power consumption</a:t>
            </a:r>
          </a:p>
          <a:p>
            <a:pPr marL="342900" indent="-342900">
              <a:spcBef>
                <a:spcPts val="0"/>
              </a:spcBef>
              <a:spcAft>
                <a:spcPts val="400"/>
              </a:spcAft>
              <a:buFont typeface="Arial" panose="020B0604020202020204" pitchFamily="34" charset="0"/>
              <a:buChar char="•"/>
            </a:pPr>
            <a:r>
              <a:rPr lang="en-US" sz="2400" dirty="0">
                <a:effectLst/>
                <a:latin typeface="Times New Roman" panose="02020603050405020304" pitchFamily="18" charset="0"/>
                <a:ea typeface="Times New Roman" panose="02020603050405020304" pitchFamily="18" charset="0"/>
              </a:rPr>
              <a:t>Establishing leadership in detector‑integrated EO data transmission wil</a:t>
            </a:r>
            <a:r>
              <a:rPr lang="en-US" dirty="0">
                <a:latin typeface="Times New Roman" panose="02020603050405020304" pitchFamily="18" charset="0"/>
                <a:ea typeface="Times New Roman" panose="02020603050405020304" pitchFamily="18" charset="0"/>
              </a:rPr>
              <a:t>l </a:t>
            </a:r>
            <a:r>
              <a:rPr lang="en-US" sz="2400" dirty="0">
                <a:effectLst/>
                <a:latin typeface="Times New Roman" panose="02020603050405020304" pitchFamily="18" charset="0"/>
                <a:ea typeface="Times New Roman" panose="02020603050405020304" pitchFamily="18" charset="0"/>
              </a:rPr>
              <a:t>positions BNL at the forefront of advanced instrumentation for future HEP/NP experiments, </a:t>
            </a:r>
          </a:p>
          <a:p>
            <a:pPr marL="342900" indent="-342900">
              <a:spcBef>
                <a:spcPts val="0"/>
              </a:spcBef>
              <a:spcAft>
                <a:spcPts val="400"/>
              </a:spcAft>
              <a:buFont typeface="Arial" panose="020B0604020202020204" pitchFamily="34" charset="0"/>
              <a:buChar char="•"/>
            </a:pPr>
            <a:r>
              <a:rPr lang="en-US" dirty="0">
                <a:latin typeface="Times New Roman" panose="02020603050405020304" pitchFamily="18" charset="0"/>
                <a:ea typeface="Times New Roman" panose="02020603050405020304" pitchFamily="18" charset="0"/>
              </a:rPr>
              <a:t>Technology developed by the LDRD will play a role in virtually all future HEP/NP experiments, </a:t>
            </a:r>
            <a:r>
              <a:rPr lang="en-US" sz="2400" dirty="0">
                <a:effectLst/>
                <a:latin typeface="Times New Roman" panose="02020603050405020304" pitchFamily="18" charset="0"/>
                <a:ea typeface="Times New Roman" panose="02020603050405020304" pitchFamily="18" charset="0"/>
              </a:rPr>
              <a:t>including at EIC</a:t>
            </a:r>
          </a:p>
          <a:p>
            <a:pPr marL="342900" indent="-342900">
              <a:spcBef>
                <a:spcPts val="0"/>
              </a:spcBef>
              <a:spcAft>
                <a:spcPts val="400"/>
              </a:spcAft>
              <a:buFont typeface="Arial" panose="020B0604020202020204" pitchFamily="34" charset="0"/>
              <a:buChar char="•"/>
            </a:pPr>
            <a:r>
              <a:rPr lang="en-US" dirty="0">
                <a:latin typeface="Times New Roman" panose="02020603050405020304" pitchFamily="18" charset="0"/>
              </a:rPr>
              <a:t>Only a focused effort toward the development of hardware which is beam test ready will succeed in persuading HEP/NP physicist to make the quantum jump from copper to light</a:t>
            </a:r>
            <a:endParaRPr lang="en-US" dirty="0"/>
          </a:p>
        </p:txBody>
      </p:sp>
      <p:sp>
        <p:nvSpPr>
          <p:cNvPr id="4" name="Slide Number Placeholder 3">
            <a:extLst>
              <a:ext uri="{FF2B5EF4-FFF2-40B4-BE49-F238E27FC236}">
                <a16:creationId xmlns:a16="http://schemas.microsoft.com/office/drawing/2014/main" id="{88FC06E6-A43A-49D0-7D9E-CBE217C7A8D4}"/>
              </a:ext>
            </a:extLst>
          </p:cNvPr>
          <p:cNvSpPr>
            <a:spLocks noGrp="1"/>
          </p:cNvSpPr>
          <p:nvPr>
            <p:ph type="sldNum" sz="quarter" idx="4"/>
          </p:nvPr>
        </p:nvSpPr>
        <p:spPr/>
        <p:txBody>
          <a:bodyPr/>
          <a:lstStyle/>
          <a:p>
            <a:fld id="{933A556B-7C63-244D-9B7C-B0EA8042B330}" type="slidenum">
              <a:rPr lang="en-US" smtClean="0"/>
              <a:pPr/>
              <a:t>4</a:t>
            </a:fld>
            <a:endParaRPr lang="en-US" sz="750" dirty="0"/>
          </a:p>
        </p:txBody>
      </p:sp>
    </p:spTree>
    <p:extLst>
      <p:ext uri="{BB962C8B-B14F-4D97-AF65-F5344CB8AC3E}">
        <p14:creationId xmlns:p14="http://schemas.microsoft.com/office/powerpoint/2010/main" val="21746077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1CA0F-042E-5950-6D6F-9A845CD016CA}"/>
              </a:ext>
            </a:extLst>
          </p:cNvPr>
          <p:cNvSpPr>
            <a:spLocks noGrp="1"/>
          </p:cNvSpPr>
          <p:nvPr>
            <p:ph type="title"/>
          </p:nvPr>
        </p:nvSpPr>
        <p:spPr>
          <a:xfrm>
            <a:off x="428625" y="0"/>
            <a:ext cx="8286750" cy="512133"/>
          </a:xfrm>
        </p:spPr>
        <p:txBody>
          <a:bodyPr>
            <a:normAutofit/>
          </a:bodyPr>
          <a:lstStyle/>
          <a:p>
            <a:pPr algn="ctr"/>
            <a:r>
              <a:rPr lang="en-US" sz="2800" dirty="0"/>
              <a:t>THE RESEARCH TEAM</a:t>
            </a:r>
          </a:p>
        </p:txBody>
      </p:sp>
      <p:sp>
        <p:nvSpPr>
          <p:cNvPr id="4" name="Slide Number Placeholder 3">
            <a:extLst>
              <a:ext uri="{FF2B5EF4-FFF2-40B4-BE49-F238E27FC236}">
                <a16:creationId xmlns:a16="http://schemas.microsoft.com/office/drawing/2014/main" id="{FFFC8359-FAC1-FD3E-FC8C-48A1D14F59FF}"/>
              </a:ext>
            </a:extLst>
          </p:cNvPr>
          <p:cNvSpPr>
            <a:spLocks noGrp="1"/>
          </p:cNvSpPr>
          <p:nvPr>
            <p:ph type="sldNum" sz="quarter" idx="4"/>
          </p:nvPr>
        </p:nvSpPr>
        <p:spPr/>
        <p:txBody>
          <a:bodyPr/>
          <a:lstStyle/>
          <a:p>
            <a:fld id="{933A556B-7C63-244D-9B7C-B0EA8042B330}" type="slidenum">
              <a:rPr lang="en-US" smtClean="0"/>
              <a:pPr/>
              <a:t>5</a:t>
            </a:fld>
            <a:endParaRPr lang="en-US" sz="750" dirty="0"/>
          </a:p>
        </p:txBody>
      </p:sp>
      <p:graphicFrame>
        <p:nvGraphicFramePr>
          <p:cNvPr id="5" name="Table 4">
            <a:extLst>
              <a:ext uri="{FF2B5EF4-FFF2-40B4-BE49-F238E27FC236}">
                <a16:creationId xmlns:a16="http://schemas.microsoft.com/office/drawing/2014/main" id="{2AD51765-FF82-0BD0-D730-CC556B55AA06}"/>
              </a:ext>
            </a:extLst>
          </p:cNvPr>
          <p:cNvGraphicFramePr>
            <a:graphicFrameLocks noGrp="1"/>
          </p:cNvGraphicFramePr>
          <p:nvPr>
            <p:extLst>
              <p:ext uri="{D42A27DB-BD31-4B8C-83A1-F6EECF244321}">
                <p14:modId xmlns:p14="http://schemas.microsoft.com/office/powerpoint/2010/main" val="3071349414"/>
              </p:ext>
            </p:extLst>
          </p:nvPr>
        </p:nvGraphicFramePr>
        <p:xfrm>
          <a:off x="789138" y="1096375"/>
          <a:ext cx="7841295" cy="4551680"/>
        </p:xfrm>
        <a:graphic>
          <a:graphicData uri="http://schemas.openxmlformats.org/drawingml/2006/table">
            <a:tbl>
              <a:tblPr firstRow="1" bandRow="1">
                <a:tableStyleId>{5C22544A-7EE6-4342-B048-85BDC9FD1C3A}</a:tableStyleId>
              </a:tblPr>
              <a:tblGrid>
                <a:gridCol w="3308382">
                  <a:extLst>
                    <a:ext uri="{9D8B030D-6E8A-4147-A177-3AD203B41FA5}">
                      <a16:colId xmlns:a16="http://schemas.microsoft.com/office/drawing/2014/main" val="2901672155"/>
                    </a:ext>
                  </a:extLst>
                </a:gridCol>
                <a:gridCol w="4532913">
                  <a:extLst>
                    <a:ext uri="{9D8B030D-6E8A-4147-A177-3AD203B41FA5}">
                      <a16:colId xmlns:a16="http://schemas.microsoft.com/office/drawing/2014/main" val="1094856179"/>
                    </a:ext>
                  </a:extLst>
                </a:gridCol>
              </a:tblGrid>
              <a:tr h="370840">
                <a:tc>
                  <a:txBody>
                    <a:bodyPr/>
                    <a:lstStyle/>
                    <a:p>
                      <a:r>
                        <a:rPr lang="en-US" sz="1800" dirty="0"/>
                        <a:t>Team </a:t>
                      </a:r>
                    </a:p>
                  </a:txBody>
                  <a:tcPr/>
                </a:tc>
                <a:tc>
                  <a:txBody>
                    <a:bodyPr/>
                    <a:lstStyle/>
                    <a:p>
                      <a:r>
                        <a:rPr lang="en-US" sz="1800" dirty="0"/>
                        <a:t>Role/expertise</a:t>
                      </a:r>
                    </a:p>
                  </a:txBody>
                  <a:tcPr/>
                </a:tc>
                <a:extLst>
                  <a:ext uri="{0D108BD9-81ED-4DB2-BD59-A6C34878D82A}">
                    <a16:rowId xmlns:a16="http://schemas.microsoft.com/office/drawing/2014/main" val="717280709"/>
                  </a:ext>
                </a:extLst>
              </a:tr>
              <a:tr h="370840">
                <a:tc>
                  <a:txBody>
                    <a:bodyPr/>
                    <a:lstStyle/>
                    <a:p>
                      <a:r>
                        <a:rPr lang="en-US" sz="1800" dirty="0"/>
                        <a:t>Sergio Rescia, PI</a:t>
                      </a:r>
                    </a:p>
                    <a:p>
                      <a:r>
                        <a:rPr lang="en-US" sz="1800" dirty="0"/>
                        <a:t>Instr. Dept</a:t>
                      </a:r>
                    </a:p>
                  </a:txBody>
                  <a:tcPr/>
                </a:tc>
                <a:tc>
                  <a:txBody>
                    <a:bodyPr/>
                    <a:lstStyle/>
                    <a:p>
                      <a:r>
                        <a:rPr lang="en-US" sz="1800" dirty="0"/>
                        <a:t>HEP  detector design and readout, HEP data acquisition,  cryogenic electronics, rad hard electronics</a:t>
                      </a:r>
                    </a:p>
                  </a:txBody>
                  <a:tcPr/>
                </a:tc>
                <a:extLst>
                  <a:ext uri="{0D108BD9-81ED-4DB2-BD59-A6C34878D82A}">
                    <a16:rowId xmlns:a16="http://schemas.microsoft.com/office/drawing/2014/main" val="3700209759"/>
                  </a:ext>
                </a:extLst>
              </a:tr>
              <a:tr h="370840">
                <a:tc>
                  <a:txBody>
                    <a:bodyPr/>
                    <a:lstStyle/>
                    <a:p>
                      <a:r>
                        <a:rPr lang="en-US" sz="2000" dirty="0"/>
                        <a:t>G. </a:t>
                      </a:r>
                      <a:r>
                        <a:rPr lang="en-US" sz="2000" dirty="0" err="1"/>
                        <a:t>Deptuch</a:t>
                      </a:r>
                      <a:r>
                        <a:rPr lang="en-US" sz="2000" dirty="0"/>
                        <a:t>, P. Mukim, S. Mandal, P. Purohit, T. Tsang +</a:t>
                      </a:r>
                    </a:p>
                    <a:p>
                      <a:r>
                        <a:rPr lang="en-US" sz="2000" dirty="0"/>
                        <a:t>technical help</a:t>
                      </a:r>
                    </a:p>
                    <a:p>
                      <a:r>
                        <a:rPr lang="en-US" sz="2000" dirty="0"/>
                        <a:t>Instrumentation Dept</a:t>
                      </a:r>
                      <a:endParaRPr lang="en-US" sz="1800" dirty="0"/>
                    </a:p>
                  </a:txBody>
                  <a:tcPr/>
                </a:tc>
                <a:tc>
                  <a:txBody>
                    <a:bodyPr/>
                    <a:lstStyle/>
                    <a:p>
                      <a:r>
                        <a:rPr lang="en-US" sz="1800" dirty="0"/>
                        <a:t>Expertise in electronic and electro-optical design. Detector readout.</a:t>
                      </a:r>
                      <a:br>
                        <a:rPr lang="en-US" sz="1800" dirty="0"/>
                      </a:br>
                      <a:r>
                        <a:rPr lang="en-US" sz="1800" dirty="0"/>
                        <a:t>T. Tsang for optical device testing, radiation effects on optical devices.</a:t>
                      </a:r>
                    </a:p>
                    <a:p>
                      <a:r>
                        <a:rPr lang="en-US" sz="1800" dirty="0"/>
                        <a:t>Technical help for layout and testing</a:t>
                      </a:r>
                    </a:p>
                  </a:txBody>
                  <a:tcPr/>
                </a:tc>
                <a:extLst>
                  <a:ext uri="{0D108BD9-81ED-4DB2-BD59-A6C34878D82A}">
                    <a16:rowId xmlns:a16="http://schemas.microsoft.com/office/drawing/2014/main" val="3695881393"/>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000" dirty="0"/>
                        <a:t>H. Chen, S. Gao, M. </a:t>
                      </a:r>
                      <a:r>
                        <a:rPr lang="en-US" sz="2000" dirty="0" err="1"/>
                        <a:t>Pleyer</a:t>
                      </a:r>
                      <a:r>
                        <a:rPr lang="en-US" sz="2000" dirty="0"/>
                        <a:t>, </a:t>
                      </a:r>
                      <a:r>
                        <a:rPr lang="en-US" sz="2000" dirty="0" err="1"/>
                        <a:t>S.Rajagopalan</a:t>
                      </a:r>
                      <a:r>
                        <a:rPr lang="en-US" sz="2000" dirty="0"/>
                        <a:t>, M. Zhao Physics Dept.</a:t>
                      </a:r>
                    </a:p>
                    <a:p>
                      <a:endParaRPr lang="en-US" sz="1800" dirty="0"/>
                    </a:p>
                  </a:txBody>
                  <a:tcPr/>
                </a:tc>
                <a:tc>
                  <a:txBody>
                    <a:bodyPr/>
                    <a:lstStyle/>
                    <a:p>
                      <a:r>
                        <a:rPr lang="en-US" sz="1800" dirty="0"/>
                        <a:t>Detector requirements, detector integration expertise to develop requirements and specs for EO </a:t>
                      </a:r>
                    </a:p>
                  </a:txBody>
                  <a:tcPr/>
                </a:tc>
                <a:extLst>
                  <a:ext uri="{0D108BD9-81ED-4DB2-BD59-A6C34878D82A}">
                    <a16:rowId xmlns:a16="http://schemas.microsoft.com/office/drawing/2014/main" val="4258193500"/>
                  </a:ext>
                </a:extLst>
              </a:tr>
              <a:tr h="370840">
                <a:tc>
                  <a:txBody>
                    <a:bodyPr/>
                    <a:lstStyle/>
                    <a:p>
                      <a:endParaRPr lang="en-US" sz="1800"/>
                    </a:p>
                  </a:txBody>
                  <a:tcPr/>
                </a:tc>
                <a:tc>
                  <a:txBody>
                    <a:bodyPr/>
                    <a:lstStyle/>
                    <a:p>
                      <a:endParaRPr lang="en-US" sz="1800" dirty="0"/>
                    </a:p>
                  </a:txBody>
                  <a:tcPr/>
                </a:tc>
                <a:extLst>
                  <a:ext uri="{0D108BD9-81ED-4DB2-BD59-A6C34878D82A}">
                    <a16:rowId xmlns:a16="http://schemas.microsoft.com/office/drawing/2014/main" val="190257086"/>
                  </a:ext>
                </a:extLst>
              </a:tr>
            </a:tbl>
          </a:graphicData>
        </a:graphic>
      </p:graphicFrame>
    </p:spTree>
    <p:extLst>
      <p:ext uri="{BB962C8B-B14F-4D97-AF65-F5344CB8AC3E}">
        <p14:creationId xmlns:p14="http://schemas.microsoft.com/office/powerpoint/2010/main" val="1997357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C7D44-AB30-1348-91B6-81A4E6A65209}"/>
              </a:ext>
            </a:extLst>
          </p:cNvPr>
          <p:cNvSpPr>
            <a:spLocks noGrp="1"/>
          </p:cNvSpPr>
          <p:nvPr>
            <p:ph type="title"/>
          </p:nvPr>
        </p:nvSpPr>
        <p:spPr>
          <a:xfrm>
            <a:off x="294403" y="0"/>
            <a:ext cx="8715374" cy="590931"/>
          </a:xfrm>
        </p:spPr>
        <p:txBody>
          <a:bodyPr>
            <a:spAutoFit/>
          </a:bodyPr>
          <a:lstStyle/>
          <a:p>
            <a:pPr algn="ctr"/>
            <a:r>
              <a:rPr lang="en-US" dirty="0"/>
              <a:t>WHY BNL?</a:t>
            </a:r>
            <a:endParaRPr lang="en-US" sz="2800" dirty="0"/>
          </a:p>
        </p:txBody>
      </p:sp>
      <p:sp>
        <p:nvSpPr>
          <p:cNvPr id="3" name="Slide Number Placeholder 2">
            <a:extLst>
              <a:ext uri="{FF2B5EF4-FFF2-40B4-BE49-F238E27FC236}">
                <a16:creationId xmlns:a16="http://schemas.microsoft.com/office/drawing/2014/main" id="{13D17D59-0FDD-D644-96B9-C9F0AD7AB808}"/>
              </a:ext>
            </a:extLst>
          </p:cNvPr>
          <p:cNvSpPr>
            <a:spLocks noGrp="1"/>
          </p:cNvSpPr>
          <p:nvPr>
            <p:ph type="sldNum" sz="quarter" idx="4"/>
          </p:nvPr>
        </p:nvSpPr>
        <p:spPr/>
        <p:txBody>
          <a:bodyPr/>
          <a:lstStyle/>
          <a:p>
            <a:fld id="{933A556B-7C63-244D-9B7C-B0EA8042B330}" type="slidenum">
              <a:rPr lang="en-US" smtClean="0"/>
              <a:pPr/>
              <a:t>6</a:t>
            </a:fld>
            <a:endParaRPr lang="en-US" sz="750" dirty="0"/>
          </a:p>
        </p:txBody>
      </p:sp>
      <p:sp>
        <p:nvSpPr>
          <p:cNvPr id="4" name="Content Placeholder 2">
            <a:extLst>
              <a:ext uri="{FF2B5EF4-FFF2-40B4-BE49-F238E27FC236}">
                <a16:creationId xmlns:a16="http://schemas.microsoft.com/office/drawing/2014/main" id="{6F93EEBE-0656-A200-41C9-F917ADE3EEEA}"/>
              </a:ext>
            </a:extLst>
          </p:cNvPr>
          <p:cNvSpPr txBox="1">
            <a:spLocks/>
          </p:cNvSpPr>
          <p:nvPr/>
        </p:nvSpPr>
        <p:spPr>
          <a:xfrm>
            <a:off x="416099" y="882110"/>
            <a:ext cx="8286750" cy="1562075"/>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endParaRPr lang="en-US" dirty="0"/>
          </a:p>
        </p:txBody>
      </p:sp>
      <p:sp>
        <p:nvSpPr>
          <p:cNvPr id="5" name="TextBox 4">
            <a:extLst>
              <a:ext uri="{FF2B5EF4-FFF2-40B4-BE49-F238E27FC236}">
                <a16:creationId xmlns:a16="http://schemas.microsoft.com/office/drawing/2014/main" id="{D7633EC0-0F1A-1961-0CB5-1A74CAEE542E}"/>
              </a:ext>
            </a:extLst>
          </p:cNvPr>
          <p:cNvSpPr txBox="1"/>
          <p:nvPr/>
        </p:nvSpPr>
        <p:spPr>
          <a:xfrm>
            <a:off x="413359" y="864296"/>
            <a:ext cx="8580329" cy="5350183"/>
          </a:xfrm>
          <a:prstGeom prst="rect">
            <a:avLst/>
          </a:prstGeom>
          <a:noFill/>
        </p:spPr>
        <p:txBody>
          <a:bodyPr wrap="square" rtlCol="0">
            <a:spAutoFit/>
          </a:bodyPr>
          <a:lstStyle/>
          <a:p>
            <a:pPr marL="285750" indent="-285750">
              <a:spcAft>
                <a:spcPts val="1000"/>
              </a:spcAft>
              <a:buFont typeface="Arial" panose="020B0604020202020204" pitchFamily="34" charset="0"/>
              <a:buChar char="•"/>
            </a:pPr>
            <a:r>
              <a:rPr lang="en-US" sz="2000" dirty="0"/>
              <a:t>BNL </a:t>
            </a:r>
            <a:r>
              <a:rPr lang="en-US" sz="2000" dirty="0">
                <a:effectLst/>
                <a:latin typeface="Times New Roman" panose="02020603050405020304" pitchFamily="18" charset="0"/>
                <a:ea typeface="Times New Roman" panose="02020603050405020304" pitchFamily="18" charset="0"/>
              </a:rPr>
              <a:t>has a long‑standing leadership role in major HEP and NP experiments (ATLAS, DUNE phase I and II),  EIC, etc</a:t>
            </a:r>
            <a:r>
              <a:rPr lang="en-US" sz="2000" dirty="0">
                <a:latin typeface="Times New Roman" panose="02020603050405020304" pitchFamily="18" charset="0"/>
                <a:ea typeface="Times New Roman" panose="02020603050405020304" pitchFamily="18" charset="0"/>
              </a:rPr>
              <a:t>.</a:t>
            </a:r>
          </a:p>
          <a:p>
            <a:pPr marL="285750" indent="-285750">
              <a:spcAft>
                <a:spcPts val="1000"/>
              </a:spcAft>
              <a:buFont typeface="Arial" panose="020B0604020202020204" pitchFamily="34" charset="0"/>
              <a:buChar char="•"/>
            </a:pPr>
            <a:r>
              <a:rPr lang="en-US" sz="2000" dirty="0" err="1">
                <a:effectLst/>
                <a:latin typeface="Times New Roman" panose="02020603050405020304" pitchFamily="18" charset="0"/>
                <a:ea typeface="Times New Roman" panose="02020603050405020304" pitchFamily="18" charset="0"/>
              </a:rPr>
              <a:t>BNLis</a:t>
            </a:r>
            <a:r>
              <a:rPr lang="en-US" sz="2000" dirty="0">
                <a:effectLst/>
                <a:latin typeface="Times New Roman" panose="02020603050405020304" pitchFamily="18" charset="0"/>
                <a:ea typeface="Times New Roman" panose="02020603050405020304" pitchFamily="18" charset="0"/>
              </a:rPr>
              <a:t> actively engaged in planning for future detectors at the FCC</a:t>
            </a:r>
          </a:p>
          <a:p>
            <a:pPr marL="285750" indent="-285750">
              <a:spcAft>
                <a:spcPts val="1000"/>
              </a:spcAft>
              <a:buFont typeface="Arial" panose="020B0604020202020204" pitchFamily="34" charset="0"/>
              <a:buChar char="•"/>
            </a:pPr>
            <a:r>
              <a:rPr lang="en-US" sz="2000" dirty="0">
                <a:latin typeface="Times New Roman" panose="02020603050405020304" pitchFamily="18" charset="0"/>
                <a:ea typeface="Times New Roman" panose="02020603050405020304" pitchFamily="18" charset="0"/>
              </a:rPr>
              <a:t>BNL </a:t>
            </a:r>
            <a:r>
              <a:rPr lang="en-US" sz="2000" dirty="0">
                <a:effectLst/>
                <a:latin typeface="Times New Roman" panose="02020603050405020304" pitchFamily="18" charset="0"/>
                <a:ea typeface="Times New Roman" panose="02020603050405020304" pitchFamily="18" charset="0"/>
              </a:rPr>
              <a:t>combines strong in‑house microelectronics capabilities, detector expertise, and optical science talent, creating a unique environment for rapid, system‑level innovation</a:t>
            </a:r>
          </a:p>
          <a:p>
            <a:pPr marL="285750" indent="-285750">
              <a:spcAft>
                <a:spcPts val="1000"/>
              </a:spcAft>
              <a:buFont typeface="Arial" panose="020B0604020202020204" pitchFamily="34" charset="0"/>
              <a:buChar char="•"/>
            </a:pPr>
            <a:r>
              <a:rPr lang="en-US" sz="2000" dirty="0">
                <a:effectLst/>
                <a:latin typeface="Times New Roman" panose="02020603050405020304" pitchFamily="18" charset="0"/>
                <a:ea typeface="Times New Roman" panose="02020603050405020304" pitchFamily="18" charset="0"/>
              </a:rPr>
              <a:t>The proposed LDRD leverages commercially available silicon photonics and TFLN technologies while addressing detector‑specific challenges that are unlikely to be tackled by industry alone</a:t>
            </a:r>
          </a:p>
          <a:p>
            <a:pPr marL="285750" indent="-285750">
              <a:spcAft>
                <a:spcPts val="1000"/>
              </a:spcAft>
              <a:buFont typeface="Arial" panose="020B0604020202020204" pitchFamily="34" charset="0"/>
              <a:buChar char="•"/>
            </a:pPr>
            <a:r>
              <a:rPr lang="en-US" sz="2000" dirty="0">
                <a:latin typeface="Times New Roman" panose="02020603050405020304" pitchFamily="18" charset="0"/>
                <a:ea typeface="Times New Roman" panose="02020603050405020304" pitchFamily="18" charset="0"/>
              </a:rPr>
              <a:t>Instrumentation Dept. is home of he recently approved </a:t>
            </a:r>
            <a:r>
              <a:rPr lang="en-US" sz="2000" b="1" i="1" dirty="0"/>
              <a:t>Electro-Photonic Integrated Platform for Near-Sensor Processing in Extreme Environments (El-Pho) </a:t>
            </a:r>
            <a:r>
              <a:rPr lang="en-US" sz="2000" dirty="0">
                <a:latin typeface="Times New Roman" panose="02020603050405020304" pitchFamily="18" charset="0"/>
                <a:cs typeface="Times New Roman" panose="02020603050405020304" pitchFamily="18" charset="0"/>
              </a:rPr>
              <a:t>lead by Grzegorz </a:t>
            </a:r>
            <a:r>
              <a:rPr lang="en-US" sz="2000" dirty="0" err="1">
                <a:latin typeface="Times New Roman" panose="02020603050405020304" pitchFamily="18" charset="0"/>
                <a:cs typeface="Times New Roman" panose="02020603050405020304" pitchFamily="18" charset="0"/>
              </a:rPr>
              <a:t>Deptuch</a:t>
            </a:r>
            <a:r>
              <a:rPr lang="en-US" sz="2000" dirty="0">
                <a:latin typeface="Times New Roman" panose="02020603050405020304" pitchFamily="18" charset="0"/>
                <a:cs typeface="Times New Roman" panose="02020603050405020304" pitchFamily="18" charset="0"/>
              </a:rPr>
              <a:t>, which is leading longer-term R&amp;D on silicon photonics and electro-optics and is acquiring a portfolio of instrumentation and software tools that will be essential for the success of the LDRD</a:t>
            </a:r>
            <a:endParaRPr lang="en-US" dirty="0"/>
          </a:p>
        </p:txBody>
      </p:sp>
    </p:spTree>
    <p:extLst>
      <p:ext uri="{BB962C8B-B14F-4D97-AF65-F5344CB8AC3E}">
        <p14:creationId xmlns:p14="http://schemas.microsoft.com/office/powerpoint/2010/main" val="16895452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5C65E-208F-418D-BE98-EBFCD02C86F4}"/>
              </a:ext>
            </a:extLst>
          </p:cNvPr>
          <p:cNvSpPr>
            <a:spLocks noGrp="1"/>
          </p:cNvSpPr>
          <p:nvPr>
            <p:ph type="title"/>
          </p:nvPr>
        </p:nvSpPr>
        <p:spPr>
          <a:xfrm>
            <a:off x="517402" y="195176"/>
            <a:ext cx="8286750" cy="852389"/>
          </a:xfrm>
        </p:spPr>
        <p:txBody>
          <a:bodyPr/>
          <a:lstStyle/>
          <a:p>
            <a:pPr algn="ctr"/>
            <a:r>
              <a:rPr lang="en-US" dirty="0"/>
              <a:t>Draft LDRD Funding Table</a:t>
            </a:r>
          </a:p>
        </p:txBody>
      </p:sp>
      <p:sp>
        <p:nvSpPr>
          <p:cNvPr id="3" name="Slide Number Placeholder 2">
            <a:extLst>
              <a:ext uri="{FF2B5EF4-FFF2-40B4-BE49-F238E27FC236}">
                <a16:creationId xmlns:a16="http://schemas.microsoft.com/office/drawing/2014/main" id="{D569ADDA-D911-4B7F-8578-5ADD1E098B3F}"/>
              </a:ext>
            </a:extLst>
          </p:cNvPr>
          <p:cNvSpPr>
            <a:spLocks noGrp="1"/>
          </p:cNvSpPr>
          <p:nvPr>
            <p:ph type="sldNum" sz="quarter" idx="4"/>
          </p:nvPr>
        </p:nvSpPr>
        <p:spPr/>
        <p:txBody>
          <a:bodyPr/>
          <a:lstStyle/>
          <a:p>
            <a:fld id="{933A556B-7C63-244D-9B7C-B0EA8042B330}" type="slidenum">
              <a:rPr lang="en-US" smtClean="0"/>
              <a:pPr/>
              <a:t>7</a:t>
            </a:fld>
            <a:endParaRPr lang="en-US" sz="750" dirty="0"/>
          </a:p>
        </p:txBody>
      </p:sp>
      <p:sp>
        <p:nvSpPr>
          <p:cNvPr id="4" name="Content Placeholder 2">
            <a:extLst>
              <a:ext uri="{FF2B5EF4-FFF2-40B4-BE49-F238E27FC236}">
                <a16:creationId xmlns:a16="http://schemas.microsoft.com/office/drawing/2014/main" id="{F770B1D3-2722-1C9E-E08F-6B1D20FD8A42}"/>
              </a:ext>
            </a:extLst>
          </p:cNvPr>
          <p:cNvSpPr txBox="1">
            <a:spLocks/>
          </p:cNvSpPr>
          <p:nvPr/>
        </p:nvSpPr>
        <p:spPr>
          <a:xfrm>
            <a:off x="428625" y="1533463"/>
            <a:ext cx="8286750" cy="4951099"/>
          </a:xfrm>
          <a:prstGeom prst="rect">
            <a:avLst/>
          </a:prstGeom>
        </p:spPr>
        <p:txBody>
          <a:bodyPr>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dirty="0"/>
              <a:t>Silicon Photonics processes (Global Foundries 45nm SiPh) are very expensive, about $350,000 for a multi-chip run</a:t>
            </a:r>
          </a:p>
          <a:p>
            <a:r>
              <a:rPr lang="en-US" dirty="0"/>
              <a:t>Design and layout for SiPh requires ad-hoc add-on tools, also quite expensive</a:t>
            </a:r>
          </a:p>
          <a:p>
            <a:r>
              <a:rPr lang="en-US" dirty="0"/>
              <a:t>Thin Film Lithium Niobate is not yet a mainstream technology, and only a small number of foundries have the technology to cover the full manufacturing cycle, including fiber attachment.</a:t>
            </a:r>
            <a:br>
              <a:rPr lang="en-US" dirty="0"/>
            </a:br>
            <a:r>
              <a:rPr lang="en-US" dirty="0"/>
              <a:t>The quote I got to develop and prototype a low driving voltage TFLN modulator is $75,000.</a:t>
            </a:r>
            <a:br>
              <a:rPr lang="en-US" dirty="0"/>
            </a:br>
            <a:r>
              <a:rPr lang="en-US" dirty="0"/>
              <a:t>These devices are in essence integrated circuits: the expectations is that as the technology matures, the prices will be in the range of complex ASICS (~$1500/IC, tested)</a:t>
            </a:r>
          </a:p>
        </p:txBody>
      </p:sp>
    </p:spTree>
    <p:extLst>
      <p:ext uri="{BB962C8B-B14F-4D97-AF65-F5344CB8AC3E}">
        <p14:creationId xmlns:p14="http://schemas.microsoft.com/office/powerpoint/2010/main" val="348226403"/>
      </p:ext>
    </p:extLst>
  </p:cSld>
  <p:clrMapOvr>
    <a:masterClrMapping/>
  </p:clrMapOvr>
</p:sld>
</file>

<file path=ppt/theme/theme1.xml><?xml version="1.0" encoding="utf-8"?>
<a:theme xmlns:a="http://schemas.openxmlformats.org/drawingml/2006/main" name="BNL">
  <a:themeElements>
    <a:clrScheme name="BNL Color Palette">
      <a:dk1>
        <a:srgbClr val="000000"/>
      </a:dk1>
      <a:lt1>
        <a:srgbClr val="FFFFFF"/>
      </a:lt1>
      <a:dk2>
        <a:srgbClr val="000000"/>
      </a:dk2>
      <a:lt2>
        <a:srgbClr val="FFFFFF"/>
      </a:lt2>
      <a:accent1>
        <a:srgbClr val="105C78"/>
      </a:accent1>
      <a:accent2>
        <a:srgbClr val="00ADDC"/>
      </a:accent2>
      <a:accent3>
        <a:srgbClr val="B2D33B"/>
      </a:accent3>
      <a:accent4>
        <a:srgbClr val="F68B1F"/>
      </a:accent4>
      <a:accent5>
        <a:srgbClr val="B72467"/>
      </a:accent5>
      <a:accent6>
        <a:srgbClr val="FFCD34"/>
      </a:accent6>
      <a:hlink>
        <a:srgbClr val="4881C3"/>
      </a:hlink>
      <a:folHlink>
        <a:srgbClr val="51499E"/>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NL_PPT_Template_2021_Standard_Compressed_060121" id="{81931DB4-BE11-AC4C-8733-C612231D0574}" vid="{9DFA2559-1B1D-A844-9731-917E9F0BD70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89561e60-dc75-4c28-a1c9-2e8d8870196b}" enabled="0" method="" siteId="{89561e60-dc75-4c28-a1c9-2e8d8870196b}" removed="1"/>
</clbl:labelList>
</file>

<file path=docProps/app.xml><?xml version="1.0" encoding="utf-8"?>
<Properties xmlns="http://schemas.openxmlformats.org/officeDocument/2006/extended-properties" xmlns:vt="http://schemas.openxmlformats.org/officeDocument/2006/docPropsVTypes">
  <Template>bnl_ppt_template_2021_standard_compressed</Template>
  <TotalTime>859</TotalTime>
  <Words>1409</Words>
  <Application>Microsoft Macintosh PowerPoint</Application>
  <PresentationFormat>On-screen Show (4:3)</PresentationFormat>
  <Paragraphs>72</Paragraphs>
  <Slides>7</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Arial</vt:lpstr>
      <vt:lpstr>Arimo</vt:lpstr>
      <vt:lpstr>Calibri</vt:lpstr>
      <vt:lpstr>Merriweather</vt:lpstr>
      <vt:lpstr>Symbol</vt:lpstr>
      <vt:lpstr>Times New Roman</vt:lpstr>
      <vt:lpstr>BNL</vt:lpstr>
      <vt:lpstr>High Data Rate Fiber‑Optic Transmission for HEP/NP Detectors</vt:lpstr>
      <vt:lpstr>PowerPoint Presentation</vt:lpstr>
      <vt:lpstr>PowerPoint Presentation</vt:lpstr>
      <vt:lpstr>HOW DOES THE PROPOSED RESEARCH ENHANCE THE LAB STRATEGY?</vt:lpstr>
      <vt:lpstr>THE RESEARCH TEAM</vt:lpstr>
      <vt:lpstr>WHY BNL?</vt:lpstr>
      <vt:lpstr>Draft LDRD Funding Table</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subject/>
  <dc:creator>Capasso, Frances</dc:creator>
  <cp:keywords/>
  <dc:description/>
  <cp:lastModifiedBy>Rescia, Sergio</cp:lastModifiedBy>
  <cp:revision>15</cp:revision>
  <dcterms:created xsi:type="dcterms:W3CDTF">2022-02-16T00:10:48Z</dcterms:created>
  <dcterms:modified xsi:type="dcterms:W3CDTF">2026-02-05T18:13:10Z</dcterms:modified>
  <cp:category/>
</cp:coreProperties>
</file>