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353" r:id="rId4"/>
    <p:sldId id="354" r:id="rId5"/>
    <p:sldId id="355" r:id="rId6"/>
    <p:sldId id="357" r:id="rId7"/>
    <p:sldId id="358" r:id="rId8"/>
    <p:sldId id="356" r:id="rId9"/>
    <p:sldId id="349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Far-Forward/Far-Backward </a:t>
            </a:r>
            <a:r>
              <a:rPr dirty="0"/>
              <a:t>Review, </a:t>
            </a:r>
            <a:r>
              <a:rPr lang="en-US" b="1" u="sng" dirty="0">
                <a:solidFill>
                  <a:srgbClr val="C00000"/>
                </a:solidFill>
              </a:rPr>
              <a:t>February 2, 2026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Level 1 – Arial 20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539428" y="2344071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Far-Forward / Far-Backward </a:t>
            </a:r>
          </a:p>
          <a:p>
            <a:r>
              <a:rPr lang="en-US" dirty="0"/>
              <a:t>Detector Integration</a:t>
            </a:r>
            <a:endParaRPr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8" y="4458064"/>
            <a:ext cx="8363271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Jonathan Smith (JLAB), Ron Lassiter (JLAB),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India Krehbiel (</a:t>
            </a:r>
            <a:r>
              <a:rPr lang="en-US" dirty="0" err="1"/>
              <a:t>JLab</a:t>
            </a:r>
            <a:r>
              <a:rPr lang="en-US" dirty="0"/>
              <a:t>), </a:t>
            </a: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lang="en-US"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February 2, 2026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  <p:sp>
        <p:nvSpPr>
          <p:cNvPr id="199" name="IR layout…"/>
          <p:cNvSpPr txBox="1">
            <a:spLocks noGrp="1"/>
          </p:cNvSpPr>
          <p:nvPr>
            <p:ph type="body" sz="half" idx="1"/>
          </p:nvPr>
        </p:nvSpPr>
        <p:spPr>
          <a:xfrm>
            <a:off x="533705" y="886367"/>
            <a:ext cx="10978358" cy="4732008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>
              <a:defRPr sz="2800"/>
            </a:pPr>
            <a:r>
              <a:rPr lang="en-US" dirty="0"/>
              <a:t>Lumi Dipoles</a:t>
            </a:r>
          </a:p>
          <a:p>
            <a:pPr>
              <a:defRPr sz="2800"/>
            </a:pPr>
            <a:r>
              <a:rPr lang="en-US" dirty="0"/>
              <a:t>Low Q2 Tagger Table Options</a:t>
            </a:r>
          </a:p>
          <a:p>
            <a:pPr>
              <a:defRPr sz="2800"/>
            </a:pPr>
            <a:r>
              <a:rPr lang="en-US" dirty="0"/>
              <a:t>Upcoming</a:t>
            </a:r>
          </a:p>
          <a:p>
            <a:pPr marL="227012" lvl="1" indent="0">
              <a:buNone/>
              <a:defRPr sz="2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766AD627-1CDE-57D1-2AB4-370D706B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29" t="12773" b="4327"/>
          <a:stretch>
            <a:fillRect/>
          </a:stretch>
        </p:blipFill>
        <p:spPr>
          <a:xfrm>
            <a:off x="461962" y="1470603"/>
            <a:ext cx="6203221" cy="3769389"/>
          </a:xfrm>
          <a:prstGeom prst="rect">
            <a:avLst/>
          </a:prstGeom>
        </p:spPr>
      </p:pic>
      <p:pic>
        <p:nvPicPr>
          <p:cNvPr id="7" name="Picture 6" descr="Diagram&#10;&#10;AI-generated content may be incorrect.">
            <a:extLst>
              <a:ext uri="{FF2B5EF4-FFF2-40B4-BE49-F238E27FC236}">
                <a16:creationId xmlns:a16="http://schemas.microsoft.com/office/drawing/2014/main" id="{7ED3BA3B-C551-B0CC-A1B0-CBC5BB54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30" r="12499"/>
          <a:stretch>
            <a:fillRect/>
          </a:stretch>
        </p:blipFill>
        <p:spPr>
          <a:xfrm>
            <a:off x="7063445" y="1349150"/>
            <a:ext cx="4666593" cy="4012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6CCA6-E446-AEBE-3872-F8DFB333F8C6}"/>
              </a:ext>
            </a:extLst>
          </p:cNvPr>
          <p:cNvSpPr txBox="1"/>
          <p:nvPr/>
        </p:nvSpPr>
        <p:spPr>
          <a:xfrm>
            <a:off x="461962" y="5361443"/>
            <a:ext cx="62032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Previous </a:t>
            </a:r>
            <a:r>
              <a:rPr lang="en-US" dirty="0"/>
              <a:t>Lumi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Dipole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F74F3-9228-CD36-C01E-FA1B1AC75E58}"/>
              </a:ext>
            </a:extLst>
          </p:cNvPr>
          <p:cNvSpPr txBox="1"/>
          <p:nvPr/>
        </p:nvSpPr>
        <p:spPr>
          <a:xfrm>
            <a:off x="7063445" y="5546108"/>
            <a:ext cx="46665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Updated </a:t>
            </a:r>
            <a:r>
              <a:rPr lang="en-US" dirty="0"/>
              <a:t>Lumi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Dipole Model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28B38C-1F9D-E5CB-B3D6-24E9F523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sz="2400" dirty="0"/>
              <a:t>Lumi Dipole Updates</a:t>
            </a:r>
          </a:p>
        </p:txBody>
      </p:sp>
    </p:spTree>
    <p:extLst>
      <p:ext uri="{BB962C8B-B14F-4D97-AF65-F5344CB8AC3E}">
        <p14:creationId xmlns:p14="http://schemas.microsoft.com/office/powerpoint/2010/main" val="17004814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DF04F8-AC89-DF0C-BD52-108AFA2D5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37" y="937841"/>
            <a:ext cx="9041525" cy="45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AF2F57-53F3-AB5D-9061-09B5666BA98B}"/>
              </a:ext>
            </a:extLst>
          </p:cNvPr>
          <p:cNvSpPr txBox="1"/>
          <p:nvPr/>
        </p:nvSpPr>
        <p:spPr>
          <a:xfrm>
            <a:off x="461962" y="5596994"/>
            <a:ext cx="520574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Slide courtesy of Ian Gildea &amp; Sandesh Gopinath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Magnet Division, </a:t>
            </a:r>
            <a:r>
              <a:rPr lang="en-US" dirty="0"/>
              <a:t>JLAB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C7EEEB-2862-1B2A-EDC0-5BA535E98B0B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2400"/>
              <a:t>Lumi Dipole Updates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81201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BF5D-D8F9-714B-006A-07281BB13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92" y="917183"/>
            <a:ext cx="11498621" cy="5257801"/>
          </a:xfrm>
        </p:spPr>
        <p:txBody>
          <a:bodyPr/>
          <a:lstStyle/>
          <a:p>
            <a:r>
              <a:rPr lang="en-US" dirty="0"/>
              <a:t>Update the mounting supports for the Dipoles. Current 80/20 frame is an existing stand-in.</a:t>
            </a:r>
          </a:p>
          <a:p>
            <a:pPr lvl="1"/>
            <a:r>
              <a:rPr lang="en-US" dirty="0"/>
              <a:t>Karim shared drawings from previous projects to use as a ‘go-by’.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662EB3-B4DC-FC9E-EB1B-4FD0C1AF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sz="2400" dirty="0"/>
              <a:t>Lumi Dipole Working Progress</a:t>
            </a:r>
          </a:p>
        </p:txBody>
      </p:sp>
    </p:spTree>
    <p:extLst>
      <p:ext uri="{BB962C8B-B14F-4D97-AF65-F5344CB8AC3E}">
        <p14:creationId xmlns:p14="http://schemas.microsoft.com/office/powerpoint/2010/main" val="18169474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708130-D52C-03A9-4201-C20DD48E81D8}"/>
              </a:ext>
            </a:extLst>
          </p:cNvPr>
          <p:cNvSpPr txBox="1"/>
          <p:nvPr/>
        </p:nvSpPr>
        <p:spPr>
          <a:xfrm>
            <a:off x="1453013" y="5760864"/>
            <a:ext cx="3886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Aluminum Profile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D6B66-B200-BE94-B01D-DA86E8BD988C}"/>
              </a:ext>
            </a:extLst>
          </p:cNvPr>
          <p:cNvSpPr txBox="1"/>
          <p:nvPr/>
        </p:nvSpPr>
        <p:spPr>
          <a:xfrm>
            <a:off x="6852789" y="5760864"/>
            <a:ext cx="3886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80/20 Profile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791BA3-6991-A1E9-5B8D-EAB5238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sz="2400" dirty="0"/>
              <a:t>Low-Q2 Tagger Tables – Which one to use?</a:t>
            </a:r>
          </a:p>
        </p:txBody>
      </p:sp>
      <p:pic>
        <p:nvPicPr>
          <p:cNvPr id="12" name="Picture 11" descr="Diagram&#10;&#10;AI-generated content may be incorrect.">
            <a:extLst>
              <a:ext uri="{FF2B5EF4-FFF2-40B4-BE49-F238E27FC236}">
                <a16:creationId xmlns:a16="http://schemas.microsoft.com/office/drawing/2014/main" id="{BB54105C-3FB9-32E5-1BE3-29CD3F421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861" y="904904"/>
            <a:ext cx="4900055" cy="4855960"/>
          </a:xfrm>
          <a:prstGeom prst="rect">
            <a:avLst/>
          </a:prstGeom>
        </p:spPr>
      </p:pic>
      <p:pic>
        <p:nvPicPr>
          <p:cNvPr id="14" name="Picture 13" descr="A picture containing engineering drawing&#10;&#10;AI-generated content may be incorrect.">
            <a:extLst>
              <a:ext uri="{FF2B5EF4-FFF2-40B4-BE49-F238E27FC236}">
                <a16:creationId xmlns:a16="http://schemas.microsoft.com/office/drawing/2014/main" id="{4FB51245-0411-A7DC-D45D-9E70721E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87" y="973109"/>
            <a:ext cx="3886200" cy="47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908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90F3-0A5E-057E-735D-564347C4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8" y="1395248"/>
            <a:ext cx="6117666" cy="3555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ABDE21-BABB-4531-4635-92DC7C82C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239" y="1395248"/>
            <a:ext cx="4767323" cy="3429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E785B1-78DF-3379-C371-D841983B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sz="2400" dirty="0"/>
              <a:t>Early Concept – B0 Detector Mounting Rail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CC7F7-B0C4-CB47-B7E0-F472C2954172}"/>
              </a:ext>
            </a:extLst>
          </p:cNvPr>
          <p:cNvSpPr txBox="1"/>
          <p:nvPr/>
        </p:nvSpPr>
        <p:spPr>
          <a:xfrm>
            <a:off x="461962" y="5361443"/>
            <a:ext cx="109916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NOTE: Work in progress. Multiple unknowns at this time. Will provide future updates as design matures. </a:t>
            </a:r>
          </a:p>
        </p:txBody>
      </p:sp>
    </p:spTree>
    <p:extLst>
      <p:ext uri="{BB962C8B-B14F-4D97-AF65-F5344CB8AC3E}">
        <p14:creationId xmlns:p14="http://schemas.microsoft.com/office/powerpoint/2010/main" val="9710502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1C84D-4836-AE99-6313-13C93BA37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activities related to the Roman Pots/OMD Integration are currently ‘on hold’ due to the current uncertainties with the IR Design.</a:t>
            </a:r>
          </a:p>
          <a:p>
            <a:r>
              <a:rPr lang="en-US" dirty="0"/>
              <a:t>ZDC discussion scheduled for Wednesday to talk about lifting table options (One table vs two tables)</a:t>
            </a:r>
          </a:p>
          <a:p>
            <a:r>
              <a:rPr lang="en-US" dirty="0"/>
              <a:t>Preparing for PDR3. Far-Backward and Far-Forward topics have been split between two discussions:</a:t>
            </a:r>
          </a:p>
          <a:p>
            <a:pPr lvl="1"/>
            <a:r>
              <a:rPr lang="en-US" dirty="0"/>
              <a:t>Far-Backward Region – April 20-24. Page Turn scheduled for March 30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Far-Forward Region – Summer 2026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B42B54-0EF6-051C-4C33-DEC84EA0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sz="2400" dirty="0"/>
              <a:t>Current Ongoing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3442232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EBD991B-E44B-1F1D-96F3-DFCE273DB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8" b="7492"/>
          <a:stretch/>
        </p:blipFill>
        <p:spPr>
          <a:xfrm>
            <a:off x="6143956" y="1578033"/>
            <a:ext cx="5815654" cy="357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23CD154-A943-779F-62F5-3E098D089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6" b="6160"/>
          <a:stretch/>
        </p:blipFill>
        <p:spPr>
          <a:xfrm>
            <a:off x="462578" y="1578033"/>
            <a:ext cx="5585466" cy="357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32D96F-2B34-82D0-FAE6-561B8B0A4B3A}"/>
              </a:ext>
            </a:extLst>
          </p:cNvPr>
          <p:cNvSpPr txBox="1">
            <a:spLocks/>
          </p:cNvSpPr>
          <p:nvPr/>
        </p:nvSpPr>
        <p:spPr>
          <a:xfrm>
            <a:off x="462579" y="5279966"/>
            <a:ext cx="5434220" cy="58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Single Lift Table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E7F3F15-60BC-885C-450B-E8768F9CAEDB}"/>
              </a:ext>
            </a:extLst>
          </p:cNvPr>
          <p:cNvSpPr txBox="1">
            <a:spLocks/>
          </p:cNvSpPr>
          <p:nvPr/>
        </p:nvSpPr>
        <p:spPr>
          <a:xfrm>
            <a:off x="6212540" y="5279966"/>
            <a:ext cx="5434220" cy="58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Dual Lift Tables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2CEBF1-9DF7-CD85-4310-97F9D217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ZDC Updates – Current Discussions</a:t>
            </a:r>
          </a:p>
        </p:txBody>
      </p:sp>
    </p:spTree>
    <p:extLst>
      <p:ext uri="{BB962C8B-B14F-4D97-AF65-F5344CB8AC3E}">
        <p14:creationId xmlns:p14="http://schemas.microsoft.com/office/powerpoint/2010/main" val="23815516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23780</TotalTime>
  <Words>225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BNL</vt:lpstr>
      <vt:lpstr>PowerPoint Presentation</vt:lpstr>
      <vt:lpstr>Primary Updates Outline</vt:lpstr>
      <vt:lpstr>Lumi Dipole Updates</vt:lpstr>
      <vt:lpstr>PowerPoint Presentation</vt:lpstr>
      <vt:lpstr>Lumi Dipole Working Progress</vt:lpstr>
      <vt:lpstr>Low-Q2 Tagger Tables – Which one to use?</vt:lpstr>
      <vt:lpstr>Early Concept – B0 Detector Mounting Rail</vt:lpstr>
      <vt:lpstr>Current Ongoing Activities</vt:lpstr>
      <vt:lpstr>ZDC Updates – Current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Jonathan Smith</cp:lastModifiedBy>
  <cp:revision>174</cp:revision>
  <dcterms:modified xsi:type="dcterms:W3CDTF">2026-03-02T14:40:08Z</dcterms:modified>
</cp:coreProperties>
</file>