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1174" r:id="rId3"/>
    <p:sldId id="1175" r:id="rId4"/>
    <p:sldId id="1178" r:id="rId5"/>
    <p:sldId id="1177" r:id="rId6"/>
    <p:sldId id="1176" r:id="rId7"/>
    <p:sldId id="1181" r:id="rId8"/>
    <p:sldId id="1179" r:id="rId9"/>
    <p:sldId id="1180" r:id="rId10"/>
    <p:sldId id="11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9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97CB1-31DB-E560-B62E-0F7D2C76C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44339-456D-28E1-76E3-5F6D83D5F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54DFB-0675-AADB-7380-8D06C81D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B01EC-E90C-13A4-B19B-BC63C798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41276-DB8D-F794-B31C-A713B316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0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28A98-DEEA-9F8E-7657-FB7D3F7D3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563BB-B314-A766-7F59-1EB9CAA71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0AC26-88FA-80B5-5355-8E13BEC8B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0E257-C2D3-66F6-59D5-357829B2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7B34A-1920-BCF4-715E-81007329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694372-CBF1-380E-E702-C189D0443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C1A168-B6AF-6DD1-4A0A-377235ECA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A50FF-BE70-14DE-807B-04A4AEB89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BCEF5-FD8D-E991-5244-7EA09BC6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A9687-C194-CB82-9895-C655FB78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1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42975"/>
            <a:ext cx="10515600" cy="50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CE7D6E0F-64EB-465A-9306-D74A9807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279E96-F297-464C-BC29-76C5D2A0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90306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706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61B3AE-832D-0844-9BB5-9675E51E3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0179"/>
            <a:ext cx="4292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594" lvl="0" indent="-228594">
              <a:buSzPct val="80000"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84968-C327-D042-ADF8-845D3E517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39" y="830179"/>
            <a:ext cx="6138863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DBB73B04-6D4C-4C94-9DDF-68BC5B4D6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20B234-93B7-4096-BC9A-8645502F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482978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82692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50839"/>
            <a:ext cx="5157787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2692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0839"/>
            <a:ext cx="5183188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9AC8E8E4-AE10-4763-80F0-F426C3548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5166E6-ECBB-481E-AD51-272C2B92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620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71C-E2DA-4F3C-9D2E-095926EF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680C0-F5F9-499C-BA5C-3C0B63B9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549BA9B6-A841-41CC-9020-EF05FA3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64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70794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Content-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570805"/>
          </a:xfrm>
          <a:prstGeom prst="rect">
            <a:avLst/>
          </a:prstGeom>
        </p:spPr>
        <p:txBody>
          <a:bodyPr/>
          <a:lstStyle>
            <a:lvl1pPr>
              <a:defRPr sz="28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>
            <a:extLst>
              <a:ext uri="{FF2B5EF4-FFF2-40B4-BE49-F238E27FC236}">
                <a16:creationId xmlns:a16="http://schemas.microsoft.com/office/drawing/2014/main" id="{EF282473-35FD-4E46-BE93-B8780F3A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1244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241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6C2BC-3686-3295-AA38-11BB06F3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77F8-2102-A764-6C30-6923AE805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5FA1A-2920-7B6E-226A-B1E2D1BA7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E9376-CFE3-B7E9-76DD-ECB6DE43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E39E7-4710-DF52-2C9E-830C9508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33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DF47-D765-97C7-58B6-8746CA70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990D-FCA0-D7E1-66FA-F5EEE0C9F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8E54-54E4-2F4D-E31E-CB83CA7E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ADA75-BB53-C921-47D7-8AADC182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713D3-4ED1-A899-0AAC-C1939E68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25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-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57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b="0" i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BA980826-6232-3241-87C7-CCB5C8C67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7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F760-2284-9A37-A011-05C531E8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CFA68-63E3-F849-F9DF-AF36CB045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ECF22-65CC-4B7C-58E9-D6C08A45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E7D5E-870A-C702-0169-AC545255C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2DC6A-6F93-8C18-8EAE-D87FC2C4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7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5916-C063-8A1F-CAAF-F46FB5C3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83D01-E8FB-21D4-4D8E-D7B0E2392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509CE-050A-D11F-8185-E51838FCC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8E676-8262-D477-E538-D9FFDC7E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E825A-A599-8EB0-91FA-1A8D2758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4FEAC-0B96-2C98-6556-F4316C96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1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FFF7-7DE6-7790-CBD2-A6234837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D7CD2-D8F2-22CF-C9A6-F765A9734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442B3-287D-22FD-2D5F-6ABCBC447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9F6DF-DB03-93E7-297B-A0B1A2F09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1FD7B0-7409-D9CD-6A7C-1C6CFD8DB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1DD2C-57FE-9883-1CA4-1554B1E2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33972-E868-3CFA-BA6E-022AD2EA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126E0-2AAB-8EC2-EC12-24CB70C4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5613-B906-F713-CF7A-8EA20EE5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6F8110-4A80-11AC-22A8-C3D0BCC3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41BB1-5B31-72DF-6071-6D1CE22E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B84DB-1D33-D930-2F8C-0211D0AA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3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989F7-2DDB-5336-0D9B-7D6461DD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0EA287-0A48-FB3D-C082-5C82E1A9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C74E4-4E52-61AC-D4B5-CFF7B97E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AAAC-B972-E4C8-C6D0-6B9C74C9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81796-68FF-A575-AC29-A35E2E55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F959A-BBE8-8ED1-1FFC-83972D449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4F07C-AB7C-E0B4-8F09-AA722321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C954F-22E7-CE7B-F504-D5741B90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9B663-4EB2-890E-2306-9821A331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0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B7614-36BE-F253-2A99-9D1BBC2C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51240-E082-E5F6-85BB-07B47592B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E75FD-51F3-0B8F-7F2F-DC236EF16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1072C-92EE-4A9D-21AC-903FDBC3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B6F3B-6494-FD63-227B-5715CF9B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747A1-09AC-A510-0872-96740ABC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ED234D-3DEB-F5C0-784F-5C1FF3B2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0180B-9FF8-CFF6-98BA-F1B76B44F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1FA08-2F1C-41D9-FBC3-0CB447C0E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C456FD-6276-48D4-B88E-3FF1713168A2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EEFBD-DD52-DDE8-9063-576DC2FEA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A4EE-3A5A-2B2B-3B8E-56936259A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DCACD0-E000-47CB-BF2C-B15B07C8D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4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933252"/>
            <a:ext cx="11334750" cy="556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368D-6521-A842-A062-43BAC4D9A904}"/>
              </a:ext>
            </a:extLst>
          </p:cNvPr>
          <p:cNvSpPr txBox="1"/>
          <p:nvPr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5017B-FB37-5D4A-B75F-2A84F08FD229}"/>
              </a:ext>
            </a:extLst>
          </p:cNvPr>
          <p:cNvSpPr txBox="1"/>
          <p:nvPr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000FF-D668-EE49-8935-137F4E9D47F7}"/>
              </a:ext>
            </a:extLst>
          </p:cNvPr>
          <p:cNvSpPr txBox="1"/>
          <p:nvPr/>
        </p:nvSpPr>
        <p:spPr>
          <a:xfrm>
            <a:off x="11155753" y="6444641"/>
            <a:ext cx="891568" cy="4133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E41F1-FD02-4DF3-97A6-D051DB6EB37D}" type="slidenum">
              <a:rPr lang="en-US" sz="1000" b="0" i="0" smtClean="0">
                <a:solidFill>
                  <a:schemeClr val="bg1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00" b="0" i="0">
              <a:solidFill>
                <a:schemeClr val="bg1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6C77CA-9F22-4F7E-B50F-ACF5F8590D89}"/>
              </a:ext>
            </a:extLst>
          </p:cNvPr>
          <p:cNvCxnSpPr>
            <a:cxnSpLocks/>
          </p:cNvCxnSpPr>
          <p:nvPr/>
        </p:nvCxnSpPr>
        <p:spPr>
          <a:xfrm>
            <a:off x="0" y="6632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A77B7F-E910-4A41-AAE3-3D5CF7D53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1FE68D-0C1D-C7E1-4373-52CECB5C09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679" y="6379219"/>
            <a:ext cx="3143534" cy="4546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AE7233-7977-03EB-9FF9-2E607813AFE9}"/>
              </a:ext>
            </a:extLst>
          </p:cNvPr>
          <p:cNvCxnSpPr>
            <a:cxnSpLocks/>
          </p:cNvCxnSpPr>
          <p:nvPr/>
        </p:nvCxnSpPr>
        <p:spPr>
          <a:xfrm>
            <a:off x="0" y="634167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25D43D1D-A306-3B66-1D8A-F5396E2EE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5" b="24181"/>
          <a:stretch/>
        </p:blipFill>
        <p:spPr bwMode="auto">
          <a:xfrm>
            <a:off x="3331316" y="6380282"/>
            <a:ext cx="972260" cy="4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904FD5-AB8F-AFBB-43E3-18E8644787DC}"/>
              </a:ext>
            </a:extLst>
          </p:cNvPr>
          <p:cNvCxnSpPr/>
          <p:nvPr/>
        </p:nvCxnSpPr>
        <p:spPr>
          <a:xfrm>
            <a:off x="3279569" y="6385910"/>
            <a:ext cx="0" cy="432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32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ranklin Gothic Medium" panose="020B0603020102020204" pitchFamily="34" charset="0"/>
          <a:ea typeface="Verdana" panose="020B0604030504040204" pitchFamily="34" charset="0"/>
          <a:cs typeface="Franklin Gothic Medium" panose="020B0603020102020204" pitchFamily="34" charset="0"/>
        </a:defRPr>
      </a:lvl1pPr>
    </p:titleStyle>
    <p:bodyStyle>
      <a:lvl1pPr marL="230188" marR="0" indent="-230188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20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783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890" b="0" i="0" kern="1200" baseline="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2971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160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349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36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neeberger.com/fileadmin/documents/downloadcenter/01_product_catalogues_company_brochures/01_Linear-_and_profiled_guideways/03_Linear_bearings_and_recirculating_units/Linearbearings_-_Product_catalogue_EN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nrbbearings.com/index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D134C-6C5C-2F0B-862D-F398EAC25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98D903F-AAF0-82DE-0FCB-19AD84167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850" y="1122363"/>
            <a:ext cx="10020300" cy="2387600"/>
          </a:xfrm>
        </p:spPr>
        <p:txBody>
          <a:bodyPr/>
          <a:lstStyle/>
          <a:p>
            <a:r>
              <a:rPr lang="en-US" dirty="0"/>
              <a:t>Discussion for </a:t>
            </a:r>
            <a:r>
              <a:rPr lang="en-US" dirty="0" err="1"/>
              <a:t>EEEMCal</a:t>
            </a:r>
            <a:r>
              <a:rPr lang="en-US" dirty="0"/>
              <a:t> and </a:t>
            </a:r>
            <a:r>
              <a:rPr lang="en-US" dirty="0" err="1"/>
              <a:t>pfRICH</a:t>
            </a:r>
            <a:r>
              <a:rPr lang="en-US" dirty="0"/>
              <a:t> and PST mount on GST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E23EFB9A-52EB-B54E-BA11-BC78CEEDE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Initial concepts and progress</a:t>
            </a:r>
          </a:p>
          <a:p>
            <a:r>
              <a:rPr lang="en-US" dirty="0"/>
              <a:t>27 Feb 2026</a:t>
            </a:r>
          </a:p>
        </p:txBody>
      </p:sp>
    </p:spTree>
    <p:extLst>
      <p:ext uri="{BB962C8B-B14F-4D97-AF65-F5344CB8AC3E}">
        <p14:creationId xmlns:p14="http://schemas.microsoft.com/office/powerpoint/2010/main" val="210054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06F51-C46E-FF68-DBA4-20A6C1040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830179"/>
            <a:ext cx="2482850" cy="30253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Comments received on this version – </a:t>
            </a:r>
          </a:p>
          <a:p>
            <a:pPr marL="457200" indent="-457200">
              <a:buAutoNum type="arabicPeriod"/>
            </a:pPr>
            <a:r>
              <a:rPr lang="en-US" dirty="0"/>
              <a:t>Need it to be a “rolling” foot instead of a sliding foot</a:t>
            </a:r>
          </a:p>
          <a:p>
            <a:pPr marL="457200" indent="-457200">
              <a:buAutoNum type="arabicPeriod"/>
            </a:pPr>
            <a:r>
              <a:rPr lang="en-US" dirty="0"/>
              <a:t>The adjustment for </a:t>
            </a:r>
            <a:r>
              <a:rPr lang="en-US" dirty="0" err="1"/>
              <a:t>EEEMCal</a:t>
            </a:r>
            <a:r>
              <a:rPr lang="en-US" dirty="0"/>
              <a:t> is just to get it “in the volume” </a:t>
            </a:r>
          </a:p>
          <a:p>
            <a:pPr marL="457200" indent="-457200">
              <a:buAutoNum type="arabicPeriod"/>
            </a:pPr>
            <a:r>
              <a:rPr lang="en-US" dirty="0"/>
              <a:t>Adjustment for PST package needs to be more accurate since that has the beam pipe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8CDC6C-E00E-3DC2-A352-BB0561DB46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40050" y="1174370"/>
            <a:ext cx="5181600" cy="47299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8DFCA-5B24-64EF-1521-EC58D273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C6031C-47E5-5CAD-D545-268F27E6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3 of the slider foot concept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F449FE-E678-DC44-75C4-094D2AD507F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676900" y="912760"/>
            <a:ext cx="508000" cy="876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B83D91-1AD9-053D-9F33-3BED852769EB}"/>
              </a:ext>
            </a:extLst>
          </p:cNvPr>
          <p:cNvSpPr txBox="1"/>
          <p:nvPr/>
        </p:nvSpPr>
        <p:spPr>
          <a:xfrm>
            <a:off x="6184900" y="651150"/>
            <a:ext cx="25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 red plate attaches to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EEEMcal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structure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07A59C-87EA-D0C0-7300-6919465231C7}"/>
              </a:ext>
            </a:extLst>
          </p:cNvPr>
          <p:cNvCxnSpPr>
            <a:cxnSpLocks/>
          </p:cNvCxnSpPr>
          <p:nvPr/>
        </p:nvCxnSpPr>
        <p:spPr>
          <a:xfrm flipV="1">
            <a:off x="2146300" y="5232400"/>
            <a:ext cx="2603500" cy="736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AD8540-A219-733A-A194-9337091B93EE}"/>
              </a:ext>
            </a:extLst>
          </p:cNvPr>
          <p:cNvCxnSpPr>
            <a:cxnSpLocks/>
          </p:cNvCxnSpPr>
          <p:nvPr/>
        </p:nvCxnSpPr>
        <p:spPr>
          <a:xfrm flipV="1">
            <a:off x="2146300" y="4812009"/>
            <a:ext cx="4356100" cy="115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C880F4-3C3A-8C67-5EFD-7161774C16A5}"/>
              </a:ext>
            </a:extLst>
          </p:cNvPr>
          <p:cNvSpPr txBox="1"/>
          <p:nvPr/>
        </p:nvSpPr>
        <p:spPr>
          <a:xfrm>
            <a:off x="111125" y="5390504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These two bolts allow for rotation about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local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the “z” axis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D83F4-E24C-D1B2-DB35-50E2639C28C2}"/>
              </a:ext>
            </a:extLst>
          </p:cNvPr>
          <p:cNvSpPr txBox="1"/>
          <p:nvPr/>
        </p:nvSpPr>
        <p:spPr>
          <a:xfrm>
            <a:off x="133350" y="4010620"/>
            <a:ext cx="234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CA1C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These 4 bolts allow for movement in the X-axis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135EC9-D51C-02E0-12AD-B50CF88E16C9}"/>
              </a:ext>
            </a:extLst>
          </p:cNvPr>
          <p:cNvCxnSpPr>
            <a:cxnSpLocks/>
          </p:cNvCxnSpPr>
          <p:nvPr/>
        </p:nvCxnSpPr>
        <p:spPr>
          <a:xfrm flipV="1">
            <a:off x="2044700" y="3997880"/>
            <a:ext cx="3270250" cy="331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98D353-50B9-11B0-BB43-305FBA97FEF7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6502400" y="1600716"/>
            <a:ext cx="1854200" cy="577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D5BBDC-F86F-6DDB-9C2C-FD3F6E7B241E}"/>
              </a:ext>
            </a:extLst>
          </p:cNvPr>
          <p:cNvSpPr txBox="1"/>
          <p:nvPr/>
        </p:nvSpPr>
        <p:spPr>
          <a:xfrm>
            <a:off x="8356600" y="1416050"/>
            <a:ext cx="258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Ignore this plate… just realized I forgot to hide this when taking a screenshot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E86AF8-E26F-2887-7AF1-8AAF266E8EF6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5848350" y="3124210"/>
            <a:ext cx="2616200" cy="192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E389FFE-674E-EA07-BAF0-788592535E50}"/>
              </a:ext>
            </a:extLst>
          </p:cNvPr>
          <p:cNvSpPr txBox="1"/>
          <p:nvPr/>
        </p:nvSpPr>
        <p:spPr>
          <a:xfrm>
            <a:off x="8464550" y="1970048"/>
            <a:ext cx="280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BCB57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Spring loaded mechanism to ensure that the sliding mechanism is always in contact with the Rails and does not “jump” while sliding along Z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7B62A59-7CDF-1248-00A8-5C7ABC92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0" y="4372843"/>
            <a:ext cx="3068421" cy="17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51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A2132-B56C-7777-748E-8DCA4AE50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A2A72-5373-7B0C-BD64-D1EAC89D7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830179"/>
            <a:ext cx="2482850" cy="3025383"/>
          </a:xfrm>
        </p:spPr>
        <p:txBody>
          <a:bodyPr>
            <a:normAutofit/>
          </a:bodyPr>
          <a:lstStyle/>
          <a:p>
            <a:r>
              <a:rPr lang="en-US" dirty="0"/>
              <a:t>The track groove is changed from a round CFRP tube/rod into conical shape per BNL engineering request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29D33FF-0A42-AA88-8AE1-339A78472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40050" y="1174370"/>
            <a:ext cx="5181600" cy="47299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FACA9-AF81-4202-6A41-7705DDB9D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27FE7C-085D-0FC2-EB15-D4AF0293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3 of the slider foot concept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6D2EE9-718E-9B19-82DB-2D4105B0169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676900" y="912760"/>
            <a:ext cx="508000" cy="876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FF5863-F683-2E4D-216E-57BA9EFE4EF3}"/>
              </a:ext>
            </a:extLst>
          </p:cNvPr>
          <p:cNvSpPr txBox="1"/>
          <p:nvPr/>
        </p:nvSpPr>
        <p:spPr>
          <a:xfrm>
            <a:off x="6184900" y="651150"/>
            <a:ext cx="25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 red plate attaches to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EEEMcal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structure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36D78D-11E4-6786-B1D8-A02B29BF7D6B}"/>
              </a:ext>
            </a:extLst>
          </p:cNvPr>
          <p:cNvCxnSpPr>
            <a:cxnSpLocks/>
          </p:cNvCxnSpPr>
          <p:nvPr/>
        </p:nvCxnSpPr>
        <p:spPr>
          <a:xfrm flipV="1">
            <a:off x="2146300" y="3799364"/>
            <a:ext cx="3460750" cy="2169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2D71E8D-734B-122F-C2B4-F4CFD29C1624}"/>
              </a:ext>
            </a:extLst>
          </p:cNvPr>
          <p:cNvSpPr txBox="1"/>
          <p:nvPr/>
        </p:nvSpPr>
        <p:spPr>
          <a:xfrm>
            <a:off x="111125" y="5286354"/>
            <a:ext cx="241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763D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Spring and roller system to allow for breathing in X direction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96839-D81A-F722-F3D6-AA493873A3CC}"/>
              </a:ext>
            </a:extLst>
          </p:cNvPr>
          <p:cNvSpPr txBox="1"/>
          <p:nvPr/>
        </p:nvSpPr>
        <p:spPr>
          <a:xfrm>
            <a:off x="133350" y="4010620"/>
            <a:ext cx="234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6567A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This is pressure plate for spring to restrict and adjust motion in X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B28598-A2BE-B230-8C6F-549E41869DE9}"/>
              </a:ext>
            </a:extLst>
          </p:cNvPr>
          <p:cNvCxnSpPr>
            <a:cxnSpLocks/>
          </p:cNvCxnSpPr>
          <p:nvPr/>
        </p:nvCxnSpPr>
        <p:spPr>
          <a:xfrm flipV="1">
            <a:off x="2044700" y="4054078"/>
            <a:ext cx="2616200" cy="275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26EA8C5-14BE-BE98-D85B-BECC459E7BF1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6502400" y="1600716"/>
            <a:ext cx="1854200" cy="577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29B0BF0-7A72-F2C0-334A-3F92247F82F0}"/>
              </a:ext>
            </a:extLst>
          </p:cNvPr>
          <p:cNvSpPr txBox="1"/>
          <p:nvPr/>
        </p:nvSpPr>
        <p:spPr>
          <a:xfrm>
            <a:off x="8356600" y="1416050"/>
            <a:ext cx="258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Ignore this plate… just realized I forgot to hide this when taking a screenshot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EE35E10-4BFE-B685-D0E5-3AAA7CDBD096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5848350" y="3124210"/>
            <a:ext cx="2616200" cy="192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05C682B-B990-4FAD-798C-42CED9B823D0}"/>
              </a:ext>
            </a:extLst>
          </p:cNvPr>
          <p:cNvSpPr txBox="1"/>
          <p:nvPr/>
        </p:nvSpPr>
        <p:spPr>
          <a:xfrm>
            <a:off x="8464550" y="1970048"/>
            <a:ext cx="280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BCB57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Spring loaded mechanism to ensure that the sliding mechanism is always in contact with the Rails and does not “jump” while sliding along 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AD4E6-1D1E-35AB-6FF6-14AD78123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0" y="4368435"/>
            <a:ext cx="3077766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67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D54A28-F944-6D6E-2ACA-3FEEF05BE4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25" y="0"/>
            <a:ext cx="5181600" cy="3297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E3D0B-7BC0-08B2-A08A-9A95F2F507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is what the design in the </a:t>
            </a:r>
            <a:r>
              <a:rPr lang="en-US" dirty="0" err="1"/>
              <a:t>EEEMCal</a:t>
            </a:r>
            <a:r>
              <a:rPr lang="en-US" dirty="0"/>
              <a:t> geometry looks like.</a:t>
            </a:r>
          </a:p>
          <a:p>
            <a:r>
              <a:rPr lang="en-US" dirty="0"/>
              <a:t>You can have 1 foot per side – or 2 foot per side – being decided by the FEA and prototypes currently in progress at Purdue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65872-908A-B31B-B2EC-B43309C8D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BB31F0-A544-9EEE-19D4-422F3BD6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Prototyping progress at Purdue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C1BD4-0392-40B9-7A8B-579D9F80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760134"/>
            <a:ext cx="2616200" cy="3488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06594E-BB42-BF7E-64CA-378827818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750" y="2929579"/>
            <a:ext cx="257175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3C4D6C-5EE1-7358-A6F4-18B89635DB8A}"/>
              </a:ext>
            </a:extLst>
          </p:cNvPr>
          <p:cNvSpPr txBox="1"/>
          <p:nvPr/>
        </p:nvSpPr>
        <p:spPr>
          <a:xfrm>
            <a:off x="196850" y="3670300"/>
            <a:ext cx="6032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On-going work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FEA of the new conical rails for GST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Prototyping of the mounting mechanism in 1:10 scale including rails and adjustment mechanism of the GST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Refinement of the mounting mechanism for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EEEMCal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and other inner detectors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8DC4B-87E9-3DF8-3269-1ED3EE19C708}"/>
              </a:ext>
            </a:extLst>
          </p:cNvPr>
          <p:cNvSpPr txBox="1"/>
          <p:nvPr/>
        </p:nvSpPr>
        <p:spPr>
          <a:xfrm>
            <a:off x="6816725" y="5499100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1:10 scale 3D printed prototype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C0E50B-66B0-6973-5542-A1361D9E8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" y="1942517"/>
            <a:ext cx="1833973" cy="16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6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D5982D-6060-6DF8-0A08-BFC71340F4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21037" y="780018"/>
            <a:ext cx="2568295" cy="11775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96CFD-113E-5FB6-D6D6-2FDC93CF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6383A5-E2F8-C2C7-E1BC-BF8A1052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rails to use needle linear bearings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A4FCE-5693-5211-C0EB-D0916E756131}"/>
              </a:ext>
            </a:extLst>
          </p:cNvPr>
          <p:cNvSpPr txBox="1"/>
          <p:nvPr/>
        </p:nvSpPr>
        <p:spPr>
          <a:xfrm>
            <a:off x="141288" y="5601385"/>
            <a:ext cx="6645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https://www.linearmotiontips.com/what-are-needle-roller-linear-bearings/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BB785-7E06-675F-F0D7-6ED022AF826B}"/>
              </a:ext>
            </a:extLst>
          </p:cNvPr>
          <p:cNvSpPr txBox="1"/>
          <p:nvPr/>
        </p:nvSpPr>
        <p:spPr>
          <a:xfrm>
            <a:off x="141288" y="4689187"/>
            <a:ext cx="66452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  <a:hlinkClick r:id="rId3"/>
              </a:rPr>
              <a:t>https://www.schneeberger.com/fileadmin/documents/downloadcenter/01_product_catalogues_company_brochures/01_Linear-_and_profiled_guideways/03_Linear_bearings_and_recirculating_units/Linearbearings_-_Product_catalogue_EN.pdf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BFAE6-3032-5135-2271-B8B4D998F673}"/>
              </a:ext>
            </a:extLst>
          </p:cNvPr>
          <p:cNvSpPr txBox="1"/>
          <p:nvPr/>
        </p:nvSpPr>
        <p:spPr>
          <a:xfrm>
            <a:off x="268288" y="4217105"/>
            <a:ext cx="6645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  <a:hlinkClick r:id="rId4"/>
              </a:rPr>
              <a:t>https://www.nrbbearings.com/index.htm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BD9A5-91A6-2C48-0C8A-1A22EA423E08}"/>
              </a:ext>
            </a:extLst>
          </p:cNvPr>
          <p:cNvSpPr txBox="1"/>
          <p:nvPr/>
        </p:nvSpPr>
        <p:spPr>
          <a:xfrm>
            <a:off x="371122" y="967922"/>
            <a:ext cx="61856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This is the best available for the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Can take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upto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5000 kg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But no off the shelf part available for this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Working with 2 companies for the quotes and possibilities of custom designed linear bearings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NRB bearings is willing to come up with custom solutions for GST – trying to set up a meeting with them in early march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96C303-7E28-F746-BBBD-4F308611A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600" y="5131162"/>
            <a:ext cx="1329444" cy="940446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9F83AEC0-6236-B105-28E3-6CEBCAC4A3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1192908"/>
            <a:ext cx="5181600" cy="46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6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17FC1-BFDA-C616-E957-F10334FB1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1177E9-716A-EFE3-B5B5-1C7F0BB56E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22418"/>
          <a:stretch>
            <a:fillRect/>
          </a:stretch>
        </p:blipFill>
        <p:spPr>
          <a:xfrm>
            <a:off x="20662" y="715237"/>
            <a:ext cx="6146086" cy="55481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400A7-233C-D969-023F-520EF4E8C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6C9B0B-7DC2-0EBC-1D78-82892894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for GST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4E925E-4D22-635F-70E3-5BA9D4EA04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21369"/>
          <a:stretch>
            <a:fillRect/>
          </a:stretch>
        </p:blipFill>
        <p:spPr>
          <a:xfrm>
            <a:off x="5568950" y="715236"/>
            <a:ext cx="6602388" cy="5654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75197E-93B0-FC6F-5938-8969B8C1E0C0}"/>
              </a:ext>
            </a:extLst>
          </p:cNvPr>
          <p:cNvSpPr txBox="1"/>
          <p:nvPr/>
        </p:nvSpPr>
        <p:spPr>
          <a:xfrm>
            <a:off x="2520950" y="2619348"/>
            <a:ext cx="184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EEEMCal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supported at 3 &amp; 9 o’clock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D4F4D-B721-BD0A-B2BB-ED8646BDA312}"/>
              </a:ext>
            </a:extLst>
          </p:cNvPr>
          <p:cNvSpPr txBox="1"/>
          <p:nvPr/>
        </p:nvSpPr>
        <p:spPr>
          <a:xfrm>
            <a:off x="8166100" y="2619348"/>
            <a:ext cx="2058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EEEMCal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supported at ~ 5 &amp; 7 o’clock</a:t>
            </a:r>
          </a:p>
        </p:txBody>
      </p:sp>
    </p:spTree>
    <p:extLst>
      <p:ext uri="{BB962C8B-B14F-4D97-AF65-F5344CB8AC3E}">
        <p14:creationId xmlns:p14="http://schemas.microsoft.com/office/powerpoint/2010/main" val="1131856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1145ED6-0968-F326-4380-05BF592694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5500" y="1168157"/>
            <a:ext cx="6314132" cy="686318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AA8E80-52CA-34E0-4565-D2D95AF3D0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80201">
            <a:off x="415805" y="848327"/>
            <a:ext cx="5181600" cy="30674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5DBAB-7CD6-BB1F-1059-CAED7A38C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4603750" cy="5418221"/>
          </a:xfrm>
        </p:spPr>
        <p:txBody>
          <a:bodyPr/>
          <a:lstStyle/>
          <a:p>
            <a:r>
              <a:rPr lang="en-US" dirty="0"/>
              <a:t>Very preliminary adaptation from the HGCAL mounting mechanism for CMS.</a:t>
            </a:r>
          </a:p>
          <a:p>
            <a:r>
              <a:rPr lang="en-US" dirty="0"/>
              <a:t>Still working out the details – stress analysis for crystals</a:t>
            </a:r>
          </a:p>
          <a:p>
            <a:pPr marL="0" indent="0">
              <a:buNone/>
            </a:pPr>
            <a:r>
              <a:rPr lang="en-US" b="1" u="sng" dirty="0"/>
              <a:t>Coming up next work – </a:t>
            </a:r>
          </a:p>
          <a:p>
            <a:pPr marL="342900" indent="-342900">
              <a:buAutoNum type="arabicPeriod"/>
            </a:pPr>
            <a:r>
              <a:rPr lang="en-US" dirty="0"/>
              <a:t>Full scale 3 drawer prototype of GST with rails and inserts for HP-DIRC</a:t>
            </a:r>
          </a:p>
          <a:p>
            <a:pPr marL="455595" lvl="1" indent="0">
              <a:buNone/>
            </a:pPr>
            <a:r>
              <a:rPr lang="en-US" dirty="0"/>
              <a:t>(well I guess not the </a:t>
            </a:r>
            <a:r>
              <a:rPr lang="en-US" dirty="0" err="1"/>
              <a:t>EEEMCal</a:t>
            </a:r>
            <a:r>
              <a:rPr lang="en-US" dirty="0"/>
              <a:t> part of this picture)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7EDFF-B673-5201-339C-40FC44A23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6F766B-3F15-FA7E-5DED-AE359FF6D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28338"/>
            <a:ext cx="11922558" cy="481262"/>
          </a:xfrm>
        </p:spPr>
        <p:txBody>
          <a:bodyPr/>
          <a:lstStyle/>
          <a:p>
            <a:r>
              <a:rPr lang="en-US" dirty="0"/>
              <a:t>Mounting mechanism design – preliminary for quartz HPDIRC crystals into GST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AE2B9-3A53-9776-B407-65508E5D1E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3862356"/>
            <a:ext cx="4432300" cy="89546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98999C-FDBF-2AF5-F770-55A040E446E6}"/>
              </a:ext>
            </a:extLst>
          </p:cNvPr>
          <p:cNvCxnSpPr/>
          <p:nvPr/>
        </p:nvCxnSpPr>
        <p:spPr>
          <a:xfrm>
            <a:off x="838200" y="2434278"/>
            <a:ext cx="660400" cy="736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D107DE-AA1C-9A3E-2D23-5D059A10D9B5}"/>
              </a:ext>
            </a:extLst>
          </p:cNvPr>
          <p:cNvSpPr txBox="1"/>
          <p:nvPr/>
        </p:nvSpPr>
        <p:spPr>
          <a:xfrm>
            <a:off x="222250" y="1612900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Delrin sliders with ball bearings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9F2F42-1225-FFD3-B062-D06331107B4D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416050" y="4555123"/>
            <a:ext cx="717550" cy="362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12A765B-A20E-E62D-666E-7ED0BB499055}"/>
              </a:ext>
            </a:extLst>
          </p:cNvPr>
          <p:cNvSpPr txBox="1"/>
          <p:nvPr/>
        </p:nvSpPr>
        <p:spPr>
          <a:xfrm>
            <a:off x="25400" y="4917776"/>
            <a:ext cx="278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Kinematic mounts (still need to design and find)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6F1FD9-7F55-D66D-6512-6D49A5B6D014}"/>
              </a:ext>
            </a:extLst>
          </p:cNvPr>
          <p:cNvCxnSpPr>
            <a:cxnSpLocks/>
          </p:cNvCxnSpPr>
          <p:nvPr/>
        </p:nvCxnSpPr>
        <p:spPr>
          <a:xfrm flipH="1" flipV="1">
            <a:off x="3562350" y="2039128"/>
            <a:ext cx="762000" cy="497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D7F66C2-CE80-6DB1-7E90-8D540D8624AC}"/>
              </a:ext>
            </a:extLst>
          </p:cNvPr>
          <p:cNvSpPr txBox="1"/>
          <p:nvPr/>
        </p:nvSpPr>
        <p:spPr>
          <a:xfrm>
            <a:off x="3937000" y="2434278"/>
            <a:ext cx="223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Back plate to support the crystals – major load carrying mechanism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0A4935-01FA-C225-A728-EA23CD70660B}"/>
              </a:ext>
            </a:extLst>
          </p:cNvPr>
          <p:cNvCxnSpPr>
            <a:cxnSpLocks/>
          </p:cNvCxnSpPr>
          <p:nvPr/>
        </p:nvCxnSpPr>
        <p:spPr>
          <a:xfrm flipH="1" flipV="1">
            <a:off x="4756150" y="4258325"/>
            <a:ext cx="762000" cy="497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665736-9861-D775-415B-DF35DFA23D5D}"/>
              </a:ext>
            </a:extLst>
          </p:cNvPr>
          <p:cNvSpPr txBox="1"/>
          <p:nvPr/>
        </p:nvSpPr>
        <p:spPr>
          <a:xfrm>
            <a:off x="5130800" y="4653475"/>
            <a:ext cx="223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3CAA3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Rails that will mount on the GST beams to support HP-DIRC and outer MPGD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8B73F-49A7-435D-F4D9-FE8329E7625D}"/>
              </a:ext>
            </a:extLst>
          </p:cNvPr>
          <p:cNvSpPr txBox="1"/>
          <p:nvPr/>
        </p:nvSpPr>
        <p:spPr>
          <a:xfrm>
            <a:off x="7488238" y="5099439"/>
            <a:ext cx="2792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-23018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Current team working on GST</a:t>
            </a:r>
          </a:p>
          <a:p>
            <a:pPr marL="457200" marR="0" lvl="0" indent="-4572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Andy Jung</a:t>
            </a:r>
          </a:p>
          <a:p>
            <a:pPr marL="457200" marR="0" lvl="0" indent="-4572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Sushrut Karmarkar (Engineer)</a:t>
            </a:r>
          </a:p>
          <a:p>
            <a:pPr marL="457200" marR="0" lvl="0" indent="-4572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Anish Tilak (PhD student)</a:t>
            </a:r>
          </a:p>
          <a:p>
            <a:pPr marL="457200" marR="0" lvl="0" indent="-4572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David Vasilev (UG intern)</a:t>
            </a:r>
          </a:p>
          <a:p>
            <a:pPr marL="457200" marR="0" lvl="0" indent="-4572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Gavin Forrest (UG intern)</a:t>
            </a:r>
          </a:p>
        </p:txBody>
      </p:sp>
    </p:spTree>
    <p:extLst>
      <p:ext uri="{BB962C8B-B14F-4D97-AF65-F5344CB8AC3E}">
        <p14:creationId xmlns:p14="http://schemas.microsoft.com/office/powerpoint/2010/main" val="350831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6DB317-F39E-5DFF-3967-7B69AC27FE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2309087"/>
            <a:ext cx="5181600" cy="362888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BE2548-39E9-8654-169B-DE39B05827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3217" y="1035051"/>
            <a:ext cx="6194104" cy="40538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09ED-1962-5119-98FA-17E2A6565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1EFA4-8AF3-AA01-8519-991DC026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for GST </a:t>
            </a:r>
          </a:p>
        </p:txBody>
      </p:sp>
    </p:spTree>
    <p:extLst>
      <p:ext uri="{BB962C8B-B14F-4D97-AF65-F5344CB8AC3E}">
        <p14:creationId xmlns:p14="http://schemas.microsoft.com/office/powerpoint/2010/main" val="12714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37171E-578A-6F2D-7582-198DD995AF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EEEMCal</a:t>
            </a:r>
            <a:r>
              <a:rPr lang="en-US" dirty="0"/>
              <a:t> support at 3 &amp; 9 o’clock is better for HPDIRC – create an interface document with requirements from GST mechanics that can be shared for the design of each sub-detector</a:t>
            </a:r>
          </a:p>
          <a:p>
            <a:r>
              <a:rPr lang="en-US" dirty="0"/>
              <a:t>Get a timeline from now to August to get the baseline design ready and delivered</a:t>
            </a:r>
          </a:p>
          <a:p>
            <a:r>
              <a:rPr lang="en-US" dirty="0">
                <a:highlight>
                  <a:srgbClr val="FFFF00"/>
                </a:highlight>
              </a:rPr>
              <a:t>Monday 2</a:t>
            </a:r>
            <a:r>
              <a:rPr lang="en-US" baseline="30000" dirty="0">
                <a:highlight>
                  <a:srgbClr val="FFFF00"/>
                </a:highlight>
              </a:rPr>
              <a:t>nd</a:t>
            </a:r>
            <a:r>
              <a:rPr lang="en-US" dirty="0">
                <a:highlight>
                  <a:srgbClr val="FFFF00"/>
                </a:highlight>
              </a:rPr>
              <a:t> March </a:t>
            </a:r>
            <a:r>
              <a:rPr lang="en-US" dirty="0"/>
              <a:t>– share this </a:t>
            </a:r>
            <a:r>
              <a:rPr lang="en-US" dirty="0" err="1"/>
              <a:t>EEEMCal</a:t>
            </a:r>
            <a:r>
              <a:rPr lang="en-US" dirty="0"/>
              <a:t> mounting design (as shown in this slides) with the larger group – also </a:t>
            </a:r>
            <a:r>
              <a:rPr lang="en-US" dirty="0" err="1"/>
              <a:t>pfRICH</a:t>
            </a:r>
            <a:r>
              <a:rPr lang="en-US" dirty="0"/>
              <a:t> </a:t>
            </a:r>
          </a:p>
          <a:p>
            <a:r>
              <a:rPr lang="en-US" dirty="0"/>
              <a:t>2 weeks from now – </a:t>
            </a:r>
            <a:r>
              <a:rPr lang="en-US" dirty="0">
                <a:highlight>
                  <a:srgbClr val="FFFF00"/>
                </a:highlight>
              </a:rPr>
              <a:t>Friday meeting 13</a:t>
            </a:r>
            <a:r>
              <a:rPr lang="en-US" baseline="30000" dirty="0">
                <a:highlight>
                  <a:srgbClr val="FFFF00"/>
                </a:highlight>
              </a:rPr>
              <a:t>th</a:t>
            </a:r>
            <a:r>
              <a:rPr lang="en-US" dirty="0">
                <a:highlight>
                  <a:srgbClr val="FFFF00"/>
                </a:highlight>
              </a:rPr>
              <a:t> March</a:t>
            </a:r>
            <a:r>
              <a:rPr lang="en-US" dirty="0"/>
              <a:t> – design for the GST adjustment banana brackets – internal review</a:t>
            </a:r>
          </a:p>
          <a:p>
            <a:r>
              <a:rPr lang="en-US" dirty="0"/>
              <a:t>Find out what is needed for the HP-DIRC sliders by having another engineering meeting with the group – </a:t>
            </a:r>
            <a:r>
              <a:rPr lang="en-US" dirty="0">
                <a:highlight>
                  <a:srgbClr val="FFFF00"/>
                </a:highlight>
              </a:rPr>
              <a:t>to be set by BNL Engineering team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4A5B2-302C-637A-3E9D-8CCE2DDE73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TOF and Cymbal – drawers and mounting mechanisms for services and trays</a:t>
            </a:r>
          </a:p>
          <a:p>
            <a:r>
              <a:rPr lang="en-US" dirty="0"/>
              <a:t>Barrel </a:t>
            </a:r>
            <a:r>
              <a:rPr lang="en-US" dirty="0" err="1"/>
              <a:t>EMCal</a:t>
            </a:r>
            <a:r>
              <a:rPr lang="en-US" dirty="0"/>
              <a:t> structural design needs or requirements to make it manufacturable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AD41D-EBCF-0A81-488F-F6CF585EE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68DCB9-77F2-44BC-8F14-12EF56A87144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187944-4F40-B4C2-B916-E10B7570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Minutes of meeting and to-do</a:t>
            </a:r>
          </a:p>
        </p:txBody>
      </p:sp>
    </p:spTree>
    <p:extLst>
      <p:ext uri="{BB962C8B-B14F-4D97-AF65-F5344CB8AC3E}">
        <p14:creationId xmlns:p14="http://schemas.microsoft.com/office/powerpoint/2010/main" val="397004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2019-1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72C4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783C02C-7224-4BA9-A066-52220E8FDF8C}" vid="{4FCE503D-C65B-4853-8EE7-9C2DCB36470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778</Words>
  <Application>Microsoft Office PowerPoint</Application>
  <PresentationFormat>Widescreen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Corbel</vt:lpstr>
      <vt:lpstr>Franklin Gothic Book</vt:lpstr>
      <vt:lpstr>Franklin Gothic Medium</vt:lpstr>
      <vt:lpstr>Verdana</vt:lpstr>
      <vt:lpstr>Office Theme</vt:lpstr>
      <vt:lpstr>4_2019-1</vt:lpstr>
      <vt:lpstr>Discussion for EEEMCal and pfRICH and PST mount on GST</vt:lpstr>
      <vt:lpstr>Version 3 of the slider foot concept</vt:lpstr>
      <vt:lpstr>Version 3 of the slider foot concept</vt:lpstr>
      <vt:lpstr>Prototyping progress at Purdue </vt:lpstr>
      <vt:lpstr>Updated rails to use needle linear bearings</vt:lpstr>
      <vt:lpstr>Simulation results for GST </vt:lpstr>
      <vt:lpstr>Mounting mechanism design – preliminary for quartz HPDIRC crystals into GST </vt:lpstr>
      <vt:lpstr>Simulation results for GST </vt:lpstr>
      <vt:lpstr>Minutes of meeting and to-do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Sushrut Karmarkar</dc:creator>
  <cp:lastModifiedBy>Sushrut Karmarkar</cp:lastModifiedBy>
  <cp:revision>1</cp:revision>
  <dcterms:created xsi:type="dcterms:W3CDTF">2026-02-27T13:58:48Z</dcterms:created>
  <dcterms:modified xsi:type="dcterms:W3CDTF">2026-02-27T14:08:53Z</dcterms:modified>
</cp:coreProperties>
</file>