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5"/>
  </p:notesMasterIdLst>
  <p:sldIdLst>
    <p:sldId id="274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7" r:id="rId20"/>
    <p:sldId id="299" r:id="rId21"/>
    <p:sldId id="300" r:id="rId22"/>
    <p:sldId id="301" r:id="rId23"/>
    <p:sldId id="285" r:id="rId24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 autoAdjust="0"/>
    <p:restoredTop sz="98233" autoAdjust="0"/>
  </p:normalViewPr>
  <p:slideViewPr>
    <p:cSldViewPr>
      <p:cViewPr varScale="1">
        <p:scale>
          <a:sx n="99" d="100"/>
          <a:sy n="99" d="100"/>
        </p:scale>
        <p:origin x="283" y="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10/02/2026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456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8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542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249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452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494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86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28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04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90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62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256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25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60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5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10/02/2026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8EDB-206D-43FF-BB87-BB3B3E2835B1}" type="datetime1">
              <a:rPr lang="fr-FR" smtClean="0"/>
              <a:t>10/02/2026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944E-FC58-498F-BAC5-6847BA2850FC}" type="datetime1">
              <a:rPr lang="fr-FR" smtClean="0"/>
              <a:t>10/02/2026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36A-2E1A-474F-B7AA-A7B381B36743}" type="datetime1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29D9-9730-489B-9200-A9E9CA224BAF}" type="datetime1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léments :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3E441-9CE9-467E-A45E-81261F83965F}" type="datetime1">
              <a:rPr lang="fr-FR" smtClean="0"/>
              <a:t>10/02/2026</a:t>
            </a:fld>
            <a:endParaRPr lang="fr-FR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48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10/02/2026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60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9EED68-CB98-4B02-A34D-AB6A0D8F9355}" type="datetime1">
              <a:rPr lang="fr-FR" smtClean="0"/>
              <a:t>10/02/2026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7F0F3-D582-402A-B5FC-0362F90F69E0}" type="datetime1">
              <a:rPr lang="fr-FR" smtClean="0"/>
              <a:t>10/02/2026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10/02/2026</a:t>
            </a:fld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10/02/2026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D7631-66E5-4ADC-A6F5-EF6D5686EE47}" type="datetime1">
              <a:rPr lang="fr-FR" smtClean="0"/>
              <a:t>10/02/2026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23E-D765-4F82-BAA8-6C8171F61452}" type="datetime1">
              <a:rPr lang="fr-FR" smtClean="0"/>
              <a:t>10/02/2026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6C1-5746-40B0-AC98-6DB7A4BA007B}" type="datetime1">
              <a:rPr lang="fr-FR" smtClean="0"/>
              <a:t>10/02/2026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2CFD-AD86-4399-9059-1B4099EED564}" type="datetime1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727" r:id="rId3"/>
    <p:sldLayoutId id="2147483738" r:id="rId4"/>
    <p:sldLayoutId id="2147483753" r:id="rId5"/>
    <p:sldLayoutId id="2147483754" r:id="rId6"/>
    <p:sldLayoutId id="2147483755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58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925C5E8-089F-4B3C-80BA-9F1669F0B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459" y="3445337"/>
            <a:ext cx="4738317" cy="212355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3200" b="1" dirty="0"/>
          </a:p>
          <a:p>
            <a:pPr marL="0" indent="0" algn="ctr">
              <a:buNone/>
            </a:pPr>
            <a:r>
              <a:rPr lang="fr-FR" sz="3200" b="1" dirty="0" err="1"/>
              <a:t>Studies</a:t>
            </a:r>
            <a:r>
              <a:rPr lang="fr-FR" sz="3200" b="1" dirty="0"/>
              <a:t> of </a:t>
            </a:r>
            <a:r>
              <a:rPr lang="fr-FR" sz="3200" b="1" dirty="0" err="1"/>
              <a:t>sensor</a:t>
            </a:r>
            <a:r>
              <a:rPr lang="fr-FR" sz="3200" b="1" dirty="0"/>
              <a:t> </a:t>
            </a:r>
            <a:r>
              <a:rPr lang="fr-FR" sz="3200" b="1" dirty="0" err="1"/>
              <a:t>shape</a:t>
            </a:r>
            <a:r>
              <a:rPr lang="fr-FR" sz="3200" b="1" dirty="0"/>
              <a:t> adaptation</a:t>
            </a:r>
          </a:p>
          <a:p>
            <a:pPr marL="0" indent="0" algn="ctr">
              <a:buNone/>
            </a:pPr>
            <a:r>
              <a:rPr lang="fr-FR" sz="3200" b="1" dirty="0" err="1"/>
              <a:t>according</a:t>
            </a:r>
            <a:r>
              <a:rPr lang="fr-FR" sz="3200" b="1" dirty="0"/>
              <a:t> to </a:t>
            </a:r>
            <a:r>
              <a:rPr lang="fr-FR" sz="3200" b="1" dirty="0" err="1"/>
              <a:t>beam</a:t>
            </a:r>
            <a:r>
              <a:rPr lang="fr-FR" sz="3200" b="1" dirty="0"/>
              <a:t> size</a:t>
            </a:r>
          </a:p>
          <a:p>
            <a:pPr marL="0" indent="0" algn="ctr">
              <a:buNone/>
            </a:pPr>
            <a:endParaRPr lang="fr-FR" sz="32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 – Franck LEGRAND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Roman Pots</a:t>
            </a:r>
          </a:p>
        </p:txBody>
      </p:sp>
    </p:spTree>
    <p:extLst>
      <p:ext uri="{BB962C8B-B14F-4D97-AF65-F5344CB8AC3E}">
        <p14:creationId xmlns:p14="http://schemas.microsoft.com/office/powerpoint/2010/main" val="1372083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Mechanism principle : the parallelogram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E3DBC0-2061-4D41-9701-7F6D6B583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3" y="1733600"/>
            <a:ext cx="1054537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1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Shape 1 all modules with different colors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0EC07E-6094-4609-AF95-C7DB80F9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90" y="1805608"/>
            <a:ext cx="9893994" cy="32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Shape 2 all modules with different colors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04164E-676F-4ADC-9DD6-E08B6CE6C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5" y="1805608"/>
            <a:ext cx="9821986" cy="32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4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Study with intermediate size beam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134E98-670B-465E-ACE9-F37D90A2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5" y="1373560"/>
            <a:ext cx="9706868" cy="293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6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With the same mechanism, study with intermediate size beam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FAD3E5-FE02-4EF2-9258-9FD61E3E4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6" y="1373560"/>
            <a:ext cx="10498956" cy="39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3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With the same mechanism, study with intermediate size beam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5AA126-9875-417B-9F8F-DBBBE922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25" y="1157536"/>
            <a:ext cx="10210924" cy="42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8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Study with extreme tall size beam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EE8851F-4AA7-4AA5-AF53-B68145AC9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32" y="1733600"/>
            <a:ext cx="9994900" cy="29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71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With the same mechanism, study with extreme tall beam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40F399-1C0E-40E5-95B1-62E775D01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08" y="1458233"/>
            <a:ext cx="10210924" cy="40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68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With the same mechanism, study with extreme tall beam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59B375-C7BE-47E2-90DC-D3B59D008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1" y="1949624"/>
            <a:ext cx="9922892" cy="32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37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Study ongoing an another mechanism : rotation around a point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32E6672-4F0F-439D-A369-966DF41E3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25" y="1661592"/>
            <a:ext cx="10210924" cy="29388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50F2AB-175F-4116-AD56-B96F4154A3B4}"/>
              </a:ext>
            </a:extLst>
          </p:cNvPr>
          <p:cNvSpPr/>
          <p:nvPr/>
        </p:nvSpPr>
        <p:spPr>
          <a:xfrm>
            <a:off x="9634859" y="1229544"/>
            <a:ext cx="1080120" cy="1440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Plot beams from file “Roman-pot-configs-121525.pptx” (Screen capture)</a:t>
            </a:r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ADFEBCF-9A75-4585-A052-6C83B0D1E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24" y="2453680"/>
            <a:ext cx="5546547" cy="21986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42C882-0164-4F78-AD41-43F99CE0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07" y="1092362"/>
            <a:ext cx="4293856" cy="3874764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6BD1A8D-58C0-4AE2-8D5F-F3B9FF83911B}"/>
              </a:ext>
            </a:extLst>
          </p:cNvPr>
          <p:cNvCxnSpPr/>
          <p:nvPr/>
        </p:nvCxnSpPr>
        <p:spPr>
          <a:xfrm>
            <a:off x="2613368" y="3029744"/>
            <a:ext cx="2412979" cy="5040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44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Study ongoing an another mechanism : rotation around a point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00A73A-BD4D-46F7-87A1-578ACE411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16" y="1661592"/>
            <a:ext cx="10138916" cy="30847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E9D3C6-DC90-434A-BAEC-55BB9051926C}"/>
              </a:ext>
            </a:extLst>
          </p:cNvPr>
          <p:cNvSpPr/>
          <p:nvPr/>
        </p:nvSpPr>
        <p:spPr>
          <a:xfrm>
            <a:off x="9634859" y="1229544"/>
            <a:ext cx="1080120" cy="1440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F2AB8A-7CA1-43B2-9B6E-D74B556EFB39}"/>
              </a:ext>
            </a:extLst>
          </p:cNvPr>
          <p:cNvSpPr/>
          <p:nvPr/>
        </p:nvSpPr>
        <p:spPr>
          <a:xfrm>
            <a:off x="8141522" y="1393400"/>
            <a:ext cx="648072" cy="5363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Study ongoing an another mechanism : rotation around a point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B0EE65-7494-4507-9F4C-4DD2D959C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7" y="2093640"/>
            <a:ext cx="9634860" cy="26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67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7" name="Espace réservé du contenu 19">
            <a:extLst>
              <a:ext uri="{FF2B5EF4-FFF2-40B4-BE49-F238E27FC236}">
                <a16:creationId xmlns:a16="http://schemas.microsoft.com/office/drawing/2014/main" id="{2F69D1B7-2425-4398-9072-78235E51F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797496"/>
            <a:ext cx="10308112" cy="4671443"/>
          </a:xfrm>
        </p:spPr>
        <p:txBody>
          <a:bodyPr/>
          <a:lstStyle/>
          <a:p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propose a solution to </a:t>
            </a:r>
            <a:r>
              <a:rPr lang="fr-FR" dirty="0" err="1"/>
              <a:t>adapt</a:t>
            </a:r>
            <a:r>
              <a:rPr lang="fr-FR" dirty="0"/>
              <a:t> the </a:t>
            </a:r>
            <a:r>
              <a:rPr lang="fr-FR" dirty="0" err="1"/>
              <a:t>shape</a:t>
            </a:r>
            <a:r>
              <a:rPr lang="fr-FR" dirty="0"/>
              <a:t> of the Roman Pots to the </a:t>
            </a:r>
            <a:r>
              <a:rPr lang="fr-FR" dirty="0" err="1"/>
              <a:t>beam</a:t>
            </a:r>
            <a:endParaRPr lang="fr-FR" dirty="0"/>
          </a:p>
          <a:p>
            <a:pPr lvl="1"/>
            <a:r>
              <a:rPr lang="fr-FR" dirty="0" err="1">
                <a:solidFill>
                  <a:srgbClr val="FF6700"/>
                </a:solidFill>
              </a:rPr>
              <a:t>Necessitates</a:t>
            </a:r>
            <a:r>
              <a:rPr lang="fr-FR" dirty="0">
                <a:solidFill>
                  <a:srgbClr val="FF6700"/>
                </a:solidFill>
              </a:rPr>
              <a:t> a single </a:t>
            </a:r>
            <a:r>
              <a:rPr lang="fr-FR" dirty="0" err="1">
                <a:solidFill>
                  <a:srgbClr val="FF6700"/>
                </a:solidFill>
              </a:rPr>
              <a:t>motor</a:t>
            </a:r>
            <a:endParaRPr lang="fr-FR" dirty="0">
              <a:solidFill>
                <a:srgbClr val="FF6700"/>
              </a:solidFill>
            </a:endParaRPr>
          </a:p>
          <a:p>
            <a:pPr lvl="1"/>
            <a:r>
              <a:rPr lang="fr-FR" dirty="0">
                <a:solidFill>
                  <a:srgbClr val="FF6700"/>
                </a:solidFill>
              </a:rPr>
              <a:t>Can </a:t>
            </a:r>
            <a:r>
              <a:rPr lang="fr-FR" dirty="0" err="1">
                <a:solidFill>
                  <a:srgbClr val="FF6700"/>
                </a:solidFill>
              </a:rPr>
              <a:t>reasonnably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adapt</a:t>
            </a:r>
            <a:r>
              <a:rPr lang="fr-FR" dirty="0">
                <a:solidFill>
                  <a:srgbClr val="FF6700"/>
                </a:solidFill>
              </a:rPr>
              <a:t> to </a:t>
            </a:r>
            <a:r>
              <a:rPr lang="fr-FR" dirty="0" err="1">
                <a:solidFill>
                  <a:srgbClr val="FF6700"/>
                </a:solidFill>
              </a:rPr>
              <a:t>intermediate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shapes</a:t>
            </a:r>
            <a:endParaRPr lang="fr-FR" dirty="0">
              <a:solidFill>
                <a:srgbClr val="FF6700"/>
              </a:solidFill>
            </a:endParaRPr>
          </a:p>
          <a:p>
            <a:pPr lvl="1"/>
            <a:r>
              <a:rPr lang="fr-FR" dirty="0">
                <a:solidFill>
                  <a:srgbClr val="FF6700"/>
                </a:solidFill>
              </a:rPr>
              <a:t>Can </a:t>
            </a:r>
            <a:r>
              <a:rPr lang="fr-FR" dirty="0" err="1">
                <a:solidFill>
                  <a:srgbClr val="FF6700"/>
                </a:solidFill>
              </a:rPr>
              <a:t>stay</a:t>
            </a:r>
            <a:r>
              <a:rPr lang="fr-FR" dirty="0">
                <a:solidFill>
                  <a:srgbClr val="FF6700"/>
                </a:solidFill>
              </a:rPr>
              <a:t> in a single </a:t>
            </a:r>
            <a:r>
              <a:rPr lang="fr-FR" dirty="0" err="1">
                <a:solidFill>
                  <a:srgbClr val="FF6700"/>
                </a:solidFill>
              </a:rPr>
              <a:t>vaccum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chamber</a:t>
            </a:r>
            <a:endParaRPr lang="fr-FR" dirty="0">
              <a:solidFill>
                <a:srgbClr val="FF6700"/>
              </a:solidFill>
            </a:endParaRPr>
          </a:p>
          <a:p>
            <a:pPr lvl="1"/>
            <a:r>
              <a:rPr lang="fr-FR" dirty="0">
                <a:solidFill>
                  <a:srgbClr val="FF6700"/>
                </a:solidFill>
              </a:rPr>
              <a:t>Can </a:t>
            </a:r>
            <a:r>
              <a:rPr lang="fr-FR" dirty="0" err="1">
                <a:solidFill>
                  <a:srgbClr val="FF6700"/>
                </a:solidFill>
              </a:rPr>
              <a:t>be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placed</a:t>
            </a:r>
            <a:r>
              <a:rPr lang="fr-FR" dirty="0">
                <a:solidFill>
                  <a:srgbClr val="FF6700"/>
                </a:solidFill>
              </a:rPr>
              <a:t> out of the </a:t>
            </a:r>
            <a:r>
              <a:rPr lang="fr-FR" dirty="0" err="1">
                <a:solidFill>
                  <a:srgbClr val="FF6700"/>
                </a:solidFill>
              </a:rPr>
              <a:t>way</a:t>
            </a:r>
            <a:r>
              <a:rPr lang="fr-FR" dirty="0">
                <a:solidFill>
                  <a:srgbClr val="FF6700"/>
                </a:solidFill>
              </a:rPr>
              <a:t> of the </a:t>
            </a:r>
            <a:r>
              <a:rPr lang="fr-FR" dirty="0" err="1">
                <a:solidFill>
                  <a:srgbClr val="FF6700"/>
                </a:solidFill>
              </a:rPr>
              <a:t>cooling</a:t>
            </a:r>
            <a:r>
              <a:rPr lang="fr-FR" dirty="0">
                <a:solidFill>
                  <a:srgbClr val="FF6700"/>
                </a:solidFill>
              </a:rPr>
              <a:t> and </a:t>
            </a:r>
            <a:r>
              <a:rPr lang="fr-FR" dirty="0" err="1">
                <a:solidFill>
                  <a:srgbClr val="FF6700"/>
                </a:solidFill>
              </a:rPr>
              <a:t>electronics</a:t>
            </a:r>
            <a:r>
              <a:rPr lang="fr-FR" dirty="0">
                <a:solidFill>
                  <a:srgbClr val="FF6700"/>
                </a:solidFill>
              </a:rPr>
              <a:t> connections</a:t>
            </a:r>
          </a:p>
          <a:p>
            <a:r>
              <a:rPr lang="fr-FR" dirty="0" err="1"/>
              <a:t>Needed</a:t>
            </a:r>
            <a:r>
              <a:rPr lang="fr-FR" dirty="0"/>
              <a:t> for more </a:t>
            </a:r>
            <a:r>
              <a:rPr lang="fr-FR" dirty="0" err="1"/>
              <a:t>advanced</a:t>
            </a:r>
            <a:r>
              <a:rPr lang="fr-FR" dirty="0"/>
              <a:t> </a:t>
            </a:r>
            <a:r>
              <a:rPr lang="fr-FR" dirty="0" err="1"/>
              <a:t>studies</a:t>
            </a:r>
            <a:endParaRPr lang="fr-FR" dirty="0"/>
          </a:p>
          <a:p>
            <a:pPr lvl="1"/>
            <a:r>
              <a:rPr lang="fr-FR" dirty="0" err="1">
                <a:solidFill>
                  <a:srgbClr val="FF6700"/>
                </a:solidFill>
              </a:rPr>
              <a:t>What</a:t>
            </a:r>
            <a:r>
              <a:rPr lang="fr-FR" dirty="0">
                <a:solidFill>
                  <a:srgbClr val="FF6700"/>
                </a:solidFill>
              </a:rPr>
              <a:t> are the </a:t>
            </a:r>
            <a:r>
              <a:rPr lang="fr-FR" dirty="0" err="1">
                <a:solidFill>
                  <a:srgbClr val="FF6700"/>
                </a:solidFill>
              </a:rPr>
              <a:t>strategic</a:t>
            </a:r>
            <a:r>
              <a:rPr lang="fr-FR" dirty="0">
                <a:solidFill>
                  <a:srgbClr val="FF6700"/>
                </a:solidFill>
              </a:rPr>
              <a:t> area(s) for the </a:t>
            </a:r>
            <a:r>
              <a:rPr lang="fr-FR" dirty="0" err="1">
                <a:solidFill>
                  <a:srgbClr val="FF6700"/>
                </a:solidFill>
              </a:rPr>
              <a:t>physics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around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beams</a:t>
            </a:r>
            <a:r>
              <a:rPr lang="fr-FR" dirty="0">
                <a:solidFill>
                  <a:srgbClr val="FF6700"/>
                </a:solidFill>
              </a:rPr>
              <a:t> ?</a:t>
            </a:r>
          </a:p>
          <a:p>
            <a:pPr lvl="1"/>
            <a:r>
              <a:rPr lang="fr-FR" dirty="0" err="1">
                <a:solidFill>
                  <a:srgbClr val="FF6700"/>
                </a:solidFill>
              </a:rPr>
              <a:t>What</a:t>
            </a:r>
            <a:r>
              <a:rPr lang="fr-FR" dirty="0">
                <a:solidFill>
                  <a:srgbClr val="FF6700"/>
                </a:solidFill>
              </a:rPr>
              <a:t> are the </a:t>
            </a:r>
            <a:r>
              <a:rPr lang="fr-FR" dirty="0" err="1">
                <a:solidFill>
                  <a:srgbClr val="FF6700"/>
                </a:solidFill>
              </a:rPr>
              <a:t>expected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beam</a:t>
            </a:r>
            <a:r>
              <a:rPr lang="fr-FR" dirty="0">
                <a:solidFill>
                  <a:srgbClr val="FF6700"/>
                </a:solidFill>
              </a:rPr>
              <a:t> sizes ?</a:t>
            </a:r>
          </a:p>
          <a:p>
            <a:pPr lvl="1"/>
            <a:r>
              <a:rPr lang="fr-FR" dirty="0" err="1">
                <a:solidFill>
                  <a:srgbClr val="FF6700"/>
                </a:solidFill>
              </a:rPr>
              <a:t>What</a:t>
            </a:r>
            <a:r>
              <a:rPr lang="fr-FR" dirty="0">
                <a:solidFill>
                  <a:srgbClr val="FF6700"/>
                </a:solidFill>
              </a:rPr>
              <a:t> horizontal </a:t>
            </a:r>
            <a:r>
              <a:rPr lang="fr-FR" dirty="0" err="1">
                <a:solidFill>
                  <a:srgbClr val="FF6700"/>
                </a:solidFill>
              </a:rPr>
              <a:t>overlap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is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preferable</a:t>
            </a:r>
            <a:r>
              <a:rPr lang="fr-FR" dirty="0">
                <a:solidFill>
                  <a:srgbClr val="FF6700"/>
                </a:solidFill>
              </a:rPr>
              <a:t> ?</a:t>
            </a:r>
          </a:p>
          <a:p>
            <a:pPr lvl="1"/>
            <a:r>
              <a:rPr lang="fr-FR" dirty="0">
                <a:solidFill>
                  <a:srgbClr val="FF6700"/>
                </a:solidFill>
              </a:rPr>
              <a:t>Do </a:t>
            </a:r>
            <a:r>
              <a:rPr lang="fr-FR" dirty="0" err="1">
                <a:solidFill>
                  <a:srgbClr val="FF6700"/>
                </a:solidFill>
              </a:rPr>
              <a:t>we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want</a:t>
            </a:r>
            <a:r>
              <a:rPr lang="fr-FR" dirty="0">
                <a:solidFill>
                  <a:srgbClr val="FF6700"/>
                </a:solidFill>
              </a:rPr>
              <a:t> a vertical </a:t>
            </a:r>
            <a:r>
              <a:rPr lang="fr-FR" dirty="0" err="1">
                <a:solidFill>
                  <a:srgbClr val="FF6700"/>
                </a:solidFill>
              </a:rPr>
              <a:t>overlap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between</a:t>
            </a:r>
            <a:r>
              <a:rPr lang="fr-FR" dirty="0">
                <a:solidFill>
                  <a:srgbClr val="FF6700"/>
                </a:solidFill>
              </a:rPr>
              <a:t> the </a:t>
            </a:r>
            <a:r>
              <a:rPr lang="fr-FR" dirty="0" err="1">
                <a:solidFill>
                  <a:srgbClr val="FF6700"/>
                </a:solidFill>
              </a:rPr>
              <a:t>bottom</a:t>
            </a:r>
            <a:r>
              <a:rPr lang="fr-FR" dirty="0">
                <a:solidFill>
                  <a:srgbClr val="FF6700"/>
                </a:solidFill>
              </a:rPr>
              <a:t> and the top </a:t>
            </a:r>
            <a:r>
              <a:rPr lang="fr-FR" dirty="0" err="1">
                <a:solidFill>
                  <a:srgbClr val="FF6700"/>
                </a:solidFill>
              </a:rPr>
              <a:t>layers</a:t>
            </a:r>
            <a:r>
              <a:rPr lang="fr-FR" dirty="0">
                <a:solidFill>
                  <a:srgbClr val="FF6700"/>
                </a:solidFill>
              </a:rPr>
              <a:t> ?</a:t>
            </a:r>
          </a:p>
          <a:p>
            <a:pPr lvl="1"/>
            <a:r>
              <a:rPr lang="fr-FR" dirty="0">
                <a:solidFill>
                  <a:srgbClr val="FF6700"/>
                </a:solidFill>
              </a:rPr>
              <a:t>How </a:t>
            </a:r>
            <a:r>
              <a:rPr lang="fr-FR" dirty="0" err="1">
                <a:solidFill>
                  <a:srgbClr val="FF6700"/>
                </a:solidFill>
              </a:rPr>
              <a:t>much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space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is</a:t>
            </a:r>
            <a:r>
              <a:rPr lang="fr-FR" dirty="0">
                <a:solidFill>
                  <a:srgbClr val="FF6700"/>
                </a:solidFill>
              </a:rPr>
              <a:t> </a:t>
            </a:r>
            <a:r>
              <a:rPr lang="fr-FR" dirty="0" err="1">
                <a:solidFill>
                  <a:srgbClr val="FF6700"/>
                </a:solidFill>
              </a:rPr>
              <a:t>needed</a:t>
            </a:r>
            <a:r>
              <a:rPr lang="fr-FR" dirty="0">
                <a:solidFill>
                  <a:srgbClr val="FF6700"/>
                </a:solidFill>
              </a:rPr>
              <a:t> for the </a:t>
            </a:r>
            <a:r>
              <a:rPr lang="fr-FR" dirty="0" err="1">
                <a:solidFill>
                  <a:srgbClr val="FF6700"/>
                </a:solidFill>
              </a:rPr>
              <a:t>connectors</a:t>
            </a:r>
            <a:r>
              <a:rPr lang="fr-FR" dirty="0">
                <a:solidFill>
                  <a:srgbClr val="FF6700"/>
                </a:solidFill>
              </a:rPr>
              <a:t> ?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83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The parallelogram	</a:t>
            </a:r>
            <a:r>
              <a:rPr lang="en-US" dirty="0" err="1"/>
              <a:t>Exemple</a:t>
            </a:r>
            <a:r>
              <a:rPr lang="en-US" dirty="0"/>
              <a:t> : bus wiper blade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D8F190-DB43-4B33-B979-618022A8E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411"/>
            <a:ext cx="10772775" cy="339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Scale beams with horizontal delta </a:t>
            </a:r>
            <a:r>
              <a:rPr lang="en-US" dirty="0" err="1"/>
              <a:t>mouvement</a:t>
            </a:r>
            <a:r>
              <a:rPr lang="en-US" dirty="0"/>
              <a:t> 39 mm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F617BE-1548-4FB0-80CD-E00A74979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984"/>
            <a:ext cx="10772775" cy="43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7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Draw modules layer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E962A3B-5F20-494D-AC47-F4DD4C9A6E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3050" y="1393370"/>
            <a:ext cx="10309225" cy="3479123"/>
          </a:xfrm>
        </p:spPr>
      </p:pic>
    </p:spTree>
    <p:extLst>
      <p:ext uri="{BB962C8B-B14F-4D97-AF65-F5344CB8AC3E}">
        <p14:creationId xmlns:p14="http://schemas.microsoft.com/office/powerpoint/2010/main" val="400921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Draw modules layer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C23DF5-719C-4221-8D7B-C17D2C49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" y="1422500"/>
            <a:ext cx="9706868" cy="32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5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2 layers together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3DCF55-89B2-4658-837B-6960A204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22" y="1487730"/>
            <a:ext cx="10349897" cy="30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Sensor shape 1 : small beam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0DC037C-3027-4176-AC70-41C2F6363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6" y="2021632"/>
            <a:ext cx="10560589" cy="30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7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Central movement : Sensor shape 2 for tall beam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BB7E05-7882-4D28-BAAA-5EDD749CD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116"/>
            <a:ext cx="10772775" cy="47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6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10th </a:t>
            </a:r>
            <a:r>
              <a:rPr lang="fr-FR" dirty="0" err="1"/>
              <a:t>february</a:t>
            </a:r>
            <a:r>
              <a:rPr lang="fr-FR" dirty="0"/>
              <a:t>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Roman Pots - Shape of sensor -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design </a:t>
            </a:r>
            <a:r>
              <a:rPr lang="en-US" dirty="0"/>
              <a:t>department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4BA7B9A-2A7A-49E4-94E0-ADEC75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9444017" cy="432048"/>
          </a:xfrm>
        </p:spPr>
        <p:txBody>
          <a:bodyPr>
            <a:normAutofit/>
          </a:bodyPr>
          <a:lstStyle/>
          <a:p>
            <a:r>
              <a:rPr lang="en-US" dirty="0"/>
              <a:t>Mechanism principle : the parallelogram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14BC22E-86A9-4909-B2FE-02083D81DC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795" y="1964334"/>
            <a:ext cx="1054537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67220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16904</TotalTime>
  <Words>603</Words>
  <Application>Microsoft Office PowerPoint</Application>
  <PresentationFormat>Personnalisé</PresentationFormat>
  <Paragraphs>127</Paragraphs>
  <Slides>23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Masque IJCLab standard</vt:lpstr>
      <vt:lpstr>Roman Pots</vt:lpstr>
      <vt:lpstr>Plot beams from file “Roman-pot-configs-121525.pptx” (Screen capture)</vt:lpstr>
      <vt:lpstr>Scale beams with horizontal delta mouvement 39 mm</vt:lpstr>
      <vt:lpstr>Draw modules layer</vt:lpstr>
      <vt:lpstr>Draw modules layer</vt:lpstr>
      <vt:lpstr>2 layers together</vt:lpstr>
      <vt:lpstr>Sensor shape 1 : small beam</vt:lpstr>
      <vt:lpstr>Central movement : Sensor shape 2 for tall beam</vt:lpstr>
      <vt:lpstr>Mechanism principle : the parallelogram</vt:lpstr>
      <vt:lpstr>Mechanism principle : the parallelogram</vt:lpstr>
      <vt:lpstr>Shape 1 all modules with different colors</vt:lpstr>
      <vt:lpstr>Shape 2 all modules with different colors</vt:lpstr>
      <vt:lpstr>Study with intermediate size beam</vt:lpstr>
      <vt:lpstr>With the same mechanism, study with intermediate size beam</vt:lpstr>
      <vt:lpstr>With the same mechanism, study with intermediate size beam</vt:lpstr>
      <vt:lpstr>Study with extreme tall size beam</vt:lpstr>
      <vt:lpstr>With the same mechanism, study with extreme tall beam</vt:lpstr>
      <vt:lpstr>With the same mechanism, study with extreme tall beam</vt:lpstr>
      <vt:lpstr>Study ongoing an another mechanism : rotation around a point</vt:lpstr>
      <vt:lpstr>Study ongoing an another mechanism : rotation around a point</vt:lpstr>
      <vt:lpstr>Study ongoing an another mechanism : rotation around a point</vt:lpstr>
      <vt:lpstr>Summary</vt:lpstr>
      <vt:lpstr>The parallelogram Exemple : bus wiper blade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franck legrand</cp:lastModifiedBy>
  <cp:revision>1579</cp:revision>
  <dcterms:created xsi:type="dcterms:W3CDTF">2011-03-09T16:37:49Z</dcterms:created>
  <dcterms:modified xsi:type="dcterms:W3CDTF">2026-02-10T10:22:22Z</dcterms:modified>
</cp:coreProperties>
</file>