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9"/>
  </p:notesMasterIdLst>
  <p:sldIdLst>
    <p:sldId id="256" r:id="rId5"/>
    <p:sldId id="5873" r:id="rId6"/>
    <p:sldId id="5874" r:id="rId7"/>
    <p:sldId id="309" r:id="rId8"/>
    <p:sldId id="311" r:id="rId9"/>
    <p:sldId id="312" r:id="rId10"/>
    <p:sldId id="257" r:id="rId11"/>
    <p:sldId id="260" r:id="rId12"/>
    <p:sldId id="259" r:id="rId13"/>
    <p:sldId id="314" r:id="rId14"/>
    <p:sldId id="5875" r:id="rId15"/>
    <p:sldId id="308" r:id="rId16"/>
    <p:sldId id="310" r:id="rId17"/>
    <p:sldId id="31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3"/>
    <p:restoredTop sz="94694"/>
  </p:normalViewPr>
  <p:slideViewPr>
    <p:cSldViewPr snapToGrid="0" snapToObjects="1">
      <p:cViewPr varScale="1">
        <p:scale>
          <a:sx n="128" d="100"/>
          <a:sy n="128" d="100"/>
        </p:scale>
        <p:origin x="5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746261" y="649287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p:nvPr>
        </p:nvSpPr>
        <p:spPr>
          <a:xfrm>
            <a:off x="361846" y="6538242"/>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endParaRPr lang="en-US" dirty="0"/>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6096000" y="6538241"/>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Alex Jentsch (BNL)</a:t>
            </a:r>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746261" y="649287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370113" y="6553200"/>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r>
              <a:rPr lang="en-US" dirty="0"/>
              <a:t>TOF Peer Review, Dec. 3</a:t>
            </a:r>
            <a:r>
              <a:rPr lang="en-US" baseline="30000" dirty="0"/>
              <a:t>rd</a:t>
            </a:r>
            <a:r>
              <a:rPr lang="en-US" dirty="0"/>
              <a:t>, 2025</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6096000" y="6544843"/>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Alex Jentsch (BNL)</a:t>
            </a:r>
          </a:p>
        </p:txBody>
      </p:sp>
    </p:spTree>
    <p:extLst>
      <p:ext uri="{BB962C8B-B14F-4D97-AF65-F5344CB8AC3E}">
        <p14:creationId xmlns:p14="http://schemas.microsoft.com/office/powerpoint/2010/main" val="363061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746261" y="649287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3" name="Text Placeholder 2">
            <a:extLst>
              <a:ext uri="{FF2B5EF4-FFF2-40B4-BE49-F238E27FC236}">
                <a16:creationId xmlns:a16="http://schemas.microsoft.com/office/drawing/2014/main" id="{388DB6E2-DDA3-22B8-7251-F0B132B676AF}"/>
              </a:ext>
            </a:extLst>
          </p:cNvPr>
          <p:cNvSpPr>
            <a:spLocks noGrp="1"/>
          </p:cNvSpPr>
          <p:nvPr>
            <p:ph type="body" sz="quarter" idx="10" hasCustomPrompt="1"/>
          </p:nvPr>
        </p:nvSpPr>
        <p:spPr>
          <a:xfrm>
            <a:off x="396842" y="6548516"/>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r>
              <a:rPr lang="en-US" dirty="0"/>
              <a:t>TOF Peer Review, Dec. 3</a:t>
            </a:r>
            <a:r>
              <a:rPr lang="en-US" baseline="30000" dirty="0"/>
              <a:t>rd</a:t>
            </a:r>
            <a:r>
              <a:rPr lang="en-US" dirty="0"/>
              <a:t>, 2025</a:t>
            </a:r>
          </a:p>
        </p:txBody>
      </p:sp>
      <p:sp>
        <p:nvSpPr>
          <p:cNvPr id="4" name="Text Placeholder 2">
            <a:extLst>
              <a:ext uri="{FF2B5EF4-FFF2-40B4-BE49-F238E27FC236}">
                <a16:creationId xmlns:a16="http://schemas.microsoft.com/office/drawing/2014/main" id="{E439522C-42D3-98C9-C46E-2F2D03D4359E}"/>
              </a:ext>
            </a:extLst>
          </p:cNvPr>
          <p:cNvSpPr>
            <a:spLocks noGrp="1"/>
          </p:cNvSpPr>
          <p:nvPr>
            <p:ph type="body" sz="quarter" idx="11" hasCustomPrompt="1"/>
          </p:nvPr>
        </p:nvSpPr>
        <p:spPr>
          <a:xfrm>
            <a:off x="6096000" y="6553200"/>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Alex Jentsch (BNL)</a:t>
            </a:r>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BA84-6338-B97B-25C3-D7EC4FE23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F91457-BAA2-F829-2901-EA4C5EDABF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810FF-06B9-1EE4-3FFD-6CC03E474F8E}"/>
              </a:ext>
            </a:extLst>
          </p:cNvPr>
          <p:cNvSpPr>
            <a:spLocks noGrp="1"/>
          </p:cNvSpPr>
          <p:nvPr>
            <p:ph type="dt" sz="half" idx="10"/>
          </p:nvPr>
        </p:nvSpPr>
        <p:spPr/>
        <p:txBody>
          <a:bodyPr/>
          <a:lstStyle/>
          <a:p>
            <a:fld id="{0AA38054-B879-2249-8CE8-E23B5D24BCB7}" type="datetimeFigureOut">
              <a:rPr lang="en-US" smtClean="0"/>
              <a:t>1/20/26</a:t>
            </a:fld>
            <a:endParaRPr lang="en-US"/>
          </a:p>
        </p:txBody>
      </p:sp>
      <p:sp>
        <p:nvSpPr>
          <p:cNvPr id="5" name="Footer Placeholder 4">
            <a:extLst>
              <a:ext uri="{FF2B5EF4-FFF2-40B4-BE49-F238E27FC236}">
                <a16:creationId xmlns:a16="http://schemas.microsoft.com/office/drawing/2014/main" id="{C52A5156-3571-3144-EAB3-ED639BB72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96143-927B-48B9-F909-58DC49BA9099}"/>
              </a:ext>
            </a:extLst>
          </p:cNvPr>
          <p:cNvSpPr>
            <a:spLocks noGrp="1"/>
          </p:cNvSpPr>
          <p:nvPr>
            <p:ph type="sldNum" sz="quarter" idx="12"/>
          </p:nvPr>
        </p:nvSpPr>
        <p:spPr/>
        <p:txBody>
          <a:bodyPr/>
          <a:lstStyle/>
          <a:p>
            <a:fld id="{2C2F2D9F-D2C1-644E-AEF0-B899264F8821}" type="slidenum">
              <a:rPr lang="en-US" smtClean="0"/>
              <a:t>‹#›</a:t>
            </a:fld>
            <a:endParaRPr lang="en-US"/>
          </a:p>
        </p:txBody>
      </p:sp>
    </p:spTree>
    <p:extLst>
      <p:ext uri="{BB962C8B-B14F-4D97-AF65-F5344CB8AC3E}">
        <p14:creationId xmlns:p14="http://schemas.microsoft.com/office/powerpoint/2010/main" val="41441734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100" b="1">
                <a:solidFill>
                  <a:schemeClr val="bg2"/>
                </a:solidFill>
              </a:defRPr>
            </a:lvl1pPr>
          </a:lstStyle>
          <a:p>
            <a:fld id="{933A556B-7C63-244D-9B7C-B0EA8042B330}" type="slidenum">
              <a:rPr lang="en-US" smtClean="0"/>
              <a:pPr/>
              <a:t>‹#›</a:t>
            </a:fld>
            <a:endParaRPr lang="en-US" dirty="0"/>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8" r:id="rId5"/>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13172" y="1593875"/>
            <a:ext cx="10334625" cy="1947460"/>
          </a:xfrm>
        </p:spPr>
        <p:txBody>
          <a:bodyPr/>
          <a:lstStyle/>
          <a:p>
            <a:r>
              <a:rPr lang="en-US" dirty="0"/>
              <a:t>AC-LGAD + EICROC testing @ BNL</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813171" y="5264125"/>
            <a:ext cx="10334625" cy="746185"/>
          </a:xfrm>
        </p:spPr>
        <p:txBody>
          <a:bodyPr>
            <a:normAutofit/>
          </a:bodyPr>
          <a:lstStyle/>
          <a:p>
            <a:r>
              <a:rPr lang="en-US" dirty="0" err="1"/>
              <a:t>ePIC</a:t>
            </a:r>
            <a:r>
              <a:rPr lang="en-US" dirty="0"/>
              <a:t> Collaboration Meeting</a:t>
            </a:r>
          </a:p>
          <a:p>
            <a:r>
              <a:rPr lang="en-US" dirty="0"/>
              <a:t>Jan 20</a:t>
            </a:r>
            <a:r>
              <a:rPr lang="en-US" baseline="30000" dirty="0"/>
              <a:t>th</a:t>
            </a:r>
            <a:r>
              <a:rPr lang="en-US" dirty="0"/>
              <a:t> to 24</a:t>
            </a:r>
            <a:r>
              <a:rPr lang="en-US" baseline="30000" dirty="0"/>
              <a:t>th</a:t>
            </a:r>
            <a:r>
              <a:rPr lang="en-US" dirty="0"/>
              <a:t>, 2026</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1" y="3706357"/>
            <a:ext cx="10334625" cy="1259607"/>
          </a:xfrm>
        </p:spPr>
        <p:txBody>
          <a:bodyPr/>
          <a:lstStyle/>
          <a:p>
            <a:r>
              <a:rPr lang="en-US" dirty="0"/>
              <a:t>Alex Jentsch (BNL) </a:t>
            </a:r>
            <a:r>
              <a:rPr lang="en-US" i="1" dirty="0"/>
              <a:t>on behalf of the BNL team</a:t>
            </a:r>
          </a:p>
          <a:p>
            <a:r>
              <a:rPr lang="en-US" dirty="0"/>
              <a:t>Alessandro Tricoli, Gabriele Giacomini, Ashik Ikbal, Souvik Paul, Maya Mancini, Prashanth Shanmuganathan, Prithwish </a:t>
            </a:r>
            <a:r>
              <a:rPr lang="en-US" dirty="0" err="1"/>
              <a:t>Tribedy</a:t>
            </a:r>
            <a:endParaRPr lang="en-US" dirty="0"/>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BA1232-E7EE-9793-C86F-ED5C1B9F2A79}"/>
              </a:ext>
            </a:extLst>
          </p:cNvPr>
          <p:cNvSpPr>
            <a:spLocks noGrp="1"/>
          </p:cNvSpPr>
          <p:nvPr>
            <p:ph type="sldNum" sz="quarter" idx="4"/>
          </p:nvPr>
        </p:nvSpPr>
        <p:spPr/>
        <p:txBody>
          <a:bodyPr/>
          <a:lstStyle/>
          <a:p>
            <a:pPr algn="ctr"/>
            <a:fld id="{933A556B-7C63-244D-9B7C-B0EA8042B330}" type="slidenum">
              <a:rPr lang="en-US" smtClean="0"/>
              <a:pPr algn="ctr"/>
              <a:t>10</a:t>
            </a:fld>
            <a:endParaRPr lang="en-US" dirty="0"/>
          </a:p>
        </p:txBody>
      </p:sp>
      <p:sp>
        <p:nvSpPr>
          <p:cNvPr id="3" name="Title 2">
            <a:extLst>
              <a:ext uri="{FF2B5EF4-FFF2-40B4-BE49-F238E27FC236}">
                <a16:creationId xmlns:a16="http://schemas.microsoft.com/office/drawing/2014/main" id="{49D1C996-16AD-2E36-F73C-82AA4D883EDD}"/>
              </a:ext>
            </a:extLst>
          </p:cNvPr>
          <p:cNvSpPr>
            <a:spLocks noGrp="1"/>
          </p:cNvSpPr>
          <p:nvPr>
            <p:ph type="title"/>
          </p:nvPr>
        </p:nvSpPr>
        <p:spPr/>
        <p:txBody>
          <a:bodyPr/>
          <a:lstStyle/>
          <a:p>
            <a:r>
              <a:rPr lang="en-US" dirty="0"/>
              <a:t>Overall testing plans for AC-LGADs @ BNL</a:t>
            </a:r>
          </a:p>
        </p:txBody>
      </p:sp>
      <p:sp>
        <p:nvSpPr>
          <p:cNvPr id="4" name="Content Placeholder 3">
            <a:extLst>
              <a:ext uri="{FF2B5EF4-FFF2-40B4-BE49-F238E27FC236}">
                <a16:creationId xmlns:a16="http://schemas.microsoft.com/office/drawing/2014/main" id="{8AFCF1C3-0A33-93D3-0027-3549338A862A}"/>
              </a:ext>
            </a:extLst>
          </p:cNvPr>
          <p:cNvSpPr>
            <a:spLocks noGrp="1"/>
          </p:cNvSpPr>
          <p:nvPr>
            <p:ph idx="1"/>
          </p:nvPr>
        </p:nvSpPr>
        <p:spPr>
          <a:xfrm>
            <a:off x="462579" y="1441839"/>
            <a:ext cx="11716168" cy="3974322"/>
          </a:xfrm>
        </p:spPr>
        <p:txBody>
          <a:bodyPr>
            <a:normAutofit lnSpcReduction="10000"/>
          </a:bodyPr>
          <a:lstStyle/>
          <a:p>
            <a:r>
              <a:rPr lang="en-US" dirty="0"/>
              <a:t>Sensor and ASIC testing between TOF/auxiliary subsystems leverages workforce from all groups.</a:t>
            </a:r>
          </a:p>
          <a:p>
            <a:pPr lvl="1"/>
            <a:r>
              <a:rPr lang="en-US" u="sng" dirty="0"/>
              <a:t>Example (currently happening):</a:t>
            </a:r>
            <a:r>
              <a:rPr lang="en-US" dirty="0"/>
              <a:t> </a:t>
            </a:r>
          </a:p>
          <a:p>
            <a:pPr lvl="2"/>
            <a:r>
              <a:rPr lang="en-US" dirty="0"/>
              <a:t>HPK sensors characterized (IV curves) at UCSC (and potentially UIC), </a:t>
            </a:r>
          </a:p>
          <a:p>
            <a:pPr lvl="2"/>
            <a:r>
              <a:rPr lang="en-US" dirty="0"/>
              <a:t>shipped to BNL for testing with EICROC + laser/sources, </a:t>
            </a:r>
          </a:p>
          <a:p>
            <a:pPr lvl="2"/>
            <a:r>
              <a:rPr lang="en-US" dirty="0"/>
              <a:t>RBv1 developed by Rice, then sent to BNL (arrived in Dec. 2025),</a:t>
            </a:r>
          </a:p>
          <a:p>
            <a:pPr lvl="2"/>
            <a:r>
              <a:rPr lang="en-US" dirty="0"/>
              <a:t>sensor/ASIC integration tested at BNL with FPGA; Rbv1 setup tested in parallel (</a:t>
            </a:r>
            <a:r>
              <a:rPr lang="en-US" b="1" dirty="0">
                <a:solidFill>
                  <a:srgbClr val="00B0F0"/>
                </a:solidFill>
              </a:rPr>
              <a:t>in-progress; see discussion by Tonko</a:t>
            </a:r>
            <a:r>
              <a:rPr lang="en-US" dirty="0"/>
              <a:t>),</a:t>
            </a:r>
          </a:p>
          <a:p>
            <a:pPr lvl="2"/>
            <a:r>
              <a:rPr lang="en-US" dirty="0"/>
              <a:t>when EICROC1 received (Feb./March 2026), integration with RBv1 tested,</a:t>
            </a:r>
          </a:p>
          <a:p>
            <a:pPr lvl="2"/>
            <a:r>
              <a:rPr lang="en-US" dirty="0"/>
              <a:t>all groups use results for e.g. test beam planning at SPS.</a:t>
            </a:r>
          </a:p>
          <a:p>
            <a:r>
              <a:rPr lang="en-US" dirty="0"/>
              <a:t>QA needs for sensors/modules for pixilated systems understood (for common items).</a:t>
            </a:r>
          </a:p>
          <a:p>
            <a:pPr lvl="1"/>
            <a:r>
              <a:rPr lang="en-US" dirty="0"/>
              <a:t>Sensors, ASICs, readout, hybridization, etc.</a:t>
            </a:r>
          </a:p>
          <a:p>
            <a:endParaRPr lang="en-US" dirty="0"/>
          </a:p>
        </p:txBody>
      </p:sp>
      <p:sp>
        <p:nvSpPr>
          <p:cNvPr id="6" name="Text Placeholder 5">
            <a:extLst>
              <a:ext uri="{FF2B5EF4-FFF2-40B4-BE49-F238E27FC236}">
                <a16:creationId xmlns:a16="http://schemas.microsoft.com/office/drawing/2014/main" id="{6C42A963-D2E4-99FB-605A-FF81FDA6E2A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56213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617DB9-B6C3-40C8-3FC4-8DA97F81DAAF}"/>
              </a:ext>
            </a:extLst>
          </p:cNvPr>
          <p:cNvSpPr>
            <a:spLocks noGrp="1"/>
          </p:cNvSpPr>
          <p:nvPr>
            <p:ph type="sldNum" sz="quarter" idx="4"/>
          </p:nvPr>
        </p:nvSpPr>
        <p:spPr/>
        <p:txBody>
          <a:bodyPr/>
          <a:lstStyle/>
          <a:p>
            <a:pPr algn="ctr"/>
            <a:fld id="{933A556B-7C63-244D-9B7C-B0EA8042B330}" type="slidenum">
              <a:rPr lang="en-US" smtClean="0"/>
              <a:pPr algn="ctr"/>
              <a:t>11</a:t>
            </a:fld>
            <a:endParaRPr lang="en-US" dirty="0"/>
          </a:p>
        </p:txBody>
      </p:sp>
      <p:sp>
        <p:nvSpPr>
          <p:cNvPr id="3" name="Title 2">
            <a:extLst>
              <a:ext uri="{FF2B5EF4-FFF2-40B4-BE49-F238E27FC236}">
                <a16:creationId xmlns:a16="http://schemas.microsoft.com/office/drawing/2014/main" id="{2A98F68F-D161-757D-7299-F960F830D272}"/>
              </a:ext>
            </a:extLst>
          </p:cNvPr>
          <p:cNvSpPr>
            <a:spLocks noGrp="1"/>
          </p:cNvSpPr>
          <p:nvPr>
            <p:ph type="title"/>
          </p:nvPr>
        </p:nvSpPr>
        <p:spPr/>
        <p:txBody>
          <a:bodyPr/>
          <a:lstStyle/>
          <a:p>
            <a:r>
              <a:rPr lang="en-US" dirty="0"/>
              <a:t>Some comments on needs for </a:t>
            </a:r>
            <a:r>
              <a:rPr lang="en-US" dirty="0" err="1"/>
              <a:t>testbeam</a:t>
            </a:r>
            <a:r>
              <a:rPr lang="en-US" dirty="0"/>
              <a:t>(s)</a:t>
            </a:r>
          </a:p>
        </p:txBody>
      </p:sp>
      <p:sp>
        <p:nvSpPr>
          <p:cNvPr id="4" name="Content Placeholder 3">
            <a:extLst>
              <a:ext uri="{FF2B5EF4-FFF2-40B4-BE49-F238E27FC236}">
                <a16:creationId xmlns:a16="http://schemas.microsoft.com/office/drawing/2014/main" id="{96FD1677-21AA-42F1-6B63-3906DA543426}"/>
              </a:ext>
            </a:extLst>
          </p:cNvPr>
          <p:cNvSpPr>
            <a:spLocks noGrp="1"/>
          </p:cNvSpPr>
          <p:nvPr>
            <p:ph idx="1"/>
          </p:nvPr>
        </p:nvSpPr>
        <p:spPr/>
        <p:txBody>
          <a:bodyPr>
            <a:normAutofit fontScale="92500" lnSpcReduction="10000"/>
          </a:bodyPr>
          <a:lstStyle/>
          <a:p>
            <a:r>
              <a:rPr lang="en-US" dirty="0"/>
              <a:t>Current </a:t>
            </a:r>
            <a:r>
              <a:rPr lang="en-US" dirty="0" err="1"/>
              <a:t>testbeam</a:t>
            </a:r>
            <a:r>
              <a:rPr lang="en-US" dirty="0"/>
              <a:t> setups use sensors + analog boards w/ preamps, which are then read out by external digitizers.</a:t>
            </a:r>
          </a:p>
          <a:p>
            <a:r>
              <a:rPr lang="en-US" dirty="0"/>
              <a:t>Work needs to be done to test large pixel sensors to assess performance (some may be done in March </a:t>
            </a:r>
            <a:r>
              <a:rPr lang="en-US" dirty="0" err="1"/>
              <a:t>testbeam</a:t>
            </a:r>
            <a:r>
              <a:rPr lang="en-US" dirty="0"/>
              <a:t>, but need to solidify goals).</a:t>
            </a:r>
          </a:p>
          <a:p>
            <a:r>
              <a:rPr lang="en-US" dirty="0"/>
              <a:t>We have put in a request for SPS test beam </a:t>
            </a:r>
            <a:r>
              <a:rPr lang="en-US" dirty="0">
                <a:sym typeface="Wingdings" pitchFamily="2" charset="2"/>
              </a:rPr>
              <a:t> closer to real-life EIC beams (hadrons at high energy).</a:t>
            </a:r>
          </a:p>
          <a:p>
            <a:pPr lvl="1"/>
            <a:r>
              <a:rPr lang="en-US" dirty="0">
                <a:solidFill>
                  <a:srgbClr val="00B0F0"/>
                </a:solidFill>
                <a:sym typeface="Wingdings" pitchFamily="2" charset="2"/>
              </a:rPr>
              <a:t>Primary goal is to test AC-LGADs w/ ASICs to assess current full-chain performance (for example, EICROC1 + 32x32 HPK AC-LGADs + RBv1 FEB).</a:t>
            </a:r>
          </a:p>
          <a:p>
            <a:pPr lvl="1"/>
            <a:r>
              <a:rPr lang="en-US" dirty="0"/>
              <a:t>This is ambitious to say the least </a:t>
            </a:r>
            <a:r>
              <a:rPr lang="en-US" dirty="0">
                <a:sym typeface="Wingdings" pitchFamily="2" charset="2"/>
              </a:rPr>
              <a:t> sensor performance goals still not met from other campaigns can still be achieved with this </a:t>
            </a:r>
            <a:r>
              <a:rPr lang="en-US" dirty="0" err="1">
                <a:sym typeface="Wingdings" pitchFamily="2" charset="2"/>
              </a:rPr>
              <a:t>testbeam</a:t>
            </a:r>
            <a:r>
              <a:rPr lang="en-US" dirty="0">
                <a:sym typeface="Wingdings" pitchFamily="2" charset="2"/>
              </a:rPr>
              <a:t>.</a:t>
            </a:r>
          </a:p>
          <a:p>
            <a:pPr lvl="2"/>
            <a:r>
              <a:rPr lang="en-US" dirty="0">
                <a:sym typeface="Wingdings" pitchFamily="2" charset="2"/>
              </a:rPr>
              <a:t>Testing with </a:t>
            </a:r>
            <a:r>
              <a:rPr lang="en-US">
                <a:sym typeface="Wingdings" pitchFamily="2" charset="2"/>
              </a:rPr>
              <a:t>4x4 sensors + EICROC0?</a:t>
            </a:r>
            <a:endParaRPr lang="en-US" dirty="0">
              <a:sym typeface="Wingdings" pitchFamily="2" charset="2"/>
            </a:endParaRPr>
          </a:p>
          <a:p>
            <a:pPr lvl="1"/>
            <a:r>
              <a:rPr lang="en-US" dirty="0">
                <a:sym typeface="Wingdings" pitchFamily="2" charset="2"/>
              </a:rPr>
              <a:t>What other goals should we aim to achieve here? </a:t>
            </a:r>
          </a:p>
          <a:p>
            <a:r>
              <a:rPr lang="en-US" b="1" dirty="0">
                <a:solidFill>
                  <a:srgbClr val="00B0F0"/>
                </a:solidFill>
                <a:sym typeface="Wingdings" pitchFamily="2" charset="2"/>
              </a:rPr>
              <a:t>Future (~ 2 weeks) AC-LGAD cross-cutting meeting will discuss goals, needed resources, institutional support, etc. to assure a successful SPS campaign (assuming SPS approves the beam time; still waiting to hear from them).</a:t>
            </a:r>
            <a:endParaRPr lang="en-US" b="1" dirty="0">
              <a:solidFill>
                <a:srgbClr val="00B0F0"/>
              </a:solidFill>
            </a:endParaRPr>
          </a:p>
        </p:txBody>
      </p:sp>
      <p:sp>
        <p:nvSpPr>
          <p:cNvPr id="5" name="Text Placeholder 4">
            <a:extLst>
              <a:ext uri="{FF2B5EF4-FFF2-40B4-BE49-F238E27FC236}">
                <a16:creationId xmlns:a16="http://schemas.microsoft.com/office/drawing/2014/main" id="{433C016E-A664-E1D1-55F1-11472B56AAE3}"/>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A73F23DD-7004-94C5-F28C-50FEBB1DB29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3277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F8EA2-A9B2-D7A9-13D0-72FF56500B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6FADA-9D97-19C0-62A3-A7D29A3D3D2E}"/>
              </a:ext>
            </a:extLst>
          </p:cNvPr>
          <p:cNvSpPr>
            <a:spLocks noGrp="1"/>
          </p:cNvSpPr>
          <p:nvPr>
            <p:ph type="sldNum" sz="quarter" idx="4"/>
          </p:nvPr>
        </p:nvSpPr>
        <p:spPr/>
        <p:txBody>
          <a:bodyPr/>
          <a:lstStyle/>
          <a:p>
            <a:pPr algn="ctr"/>
            <a:fld id="{933A556B-7C63-244D-9B7C-B0EA8042B330}" type="slidenum">
              <a:rPr lang="en-US" smtClean="0"/>
              <a:pPr algn="ctr"/>
              <a:t>12</a:t>
            </a:fld>
            <a:endParaRPr lang="en-US" dirty="0"/>
          </a:p>
        </p:txBody>
      </p:sp>
      <p:pic>
        <p:nvPicPr>
          <p:cNvPr id="12" name="Picture 11">
            <a:extLst>
              <a:ext uri="{FF2B5EF4-FFF2-40B4-BE49-F238E27FC236}">
                <a16:creationId xmlns:a16="http://schemas.microsoft.com/office/drawing/2014/main" id="{982E8651-9787-5BE4-85DD-4FFCB1A3ECAC}"/>
              </a:ext>
            </a:extLst>
          </p:cNvPr>
          <p:cNvPicPr>
            <a:picLocks noChangeAspect="1"/>
          </p:cNvPicPr>
          <p:nvPr/>
        </p:nvPicPr>
        <p:blipFill>
          <a:blip r:embed="rId2"/>
          <a:stretch>
            <a:fillRect/>
          </a:stretch>
        </p:blipFill>
        <p:spPr>
          <a:xfrm>
            <a:off x="365685" y="896298"/>
            <a:ext cx="6677912" cy="2658959"/>
          </a:xfrm>
          <a:prstGeom prst="rect">
            <a:avLst/>
          </a:prstGeom>
        </p:spPr>
      </p:pic>
      <p:sp>
        <p:nvSpPr>
          <p:cNvPr id="17" name="Title 4">
            <a:extLst>
              <a:ext uri="{FF2B5EF4-FFF2-40B4-BE49-F238E27FC236}">
                <a16:creationId xmlns:a16="http://schemas.microsoft.com/office/drawing/2014/main" id="{9AF83134-7E94-E9D0-4559-F9A4C5E47A54}"/>
              </a:ext>
            </a:extLst>
          </p:cNvPr>
          <p:cNvSpPr>
            <a:spLocks noGrp="1"/>
          </p:cNvSpPr>
          <p:nvPr>
            <p:ph type="title"/>
          </p:nvPr>
        </p:nvSpPr>
        <p:spPr>
          <a:xfrm>
            <a:off x="462579" y="0"/>
            <a:ext cx="11499925" cy="825178"/>
          </a:xfrm>
        </p:spPr>
        <p:txBody>
          <a:bodyPr/>
          <a:lstStyle/>
          <a:p>
            <a:r>
              <a:rPr lang="en-US" dirty="0"/>
              <a:t>Implementation of AC-LGADs for FF Tracking</a:t>
            </a:r>
          </a:p>
        </p:txBody>
      </p:sp>
      <p:pic>
        <p:nvPicPr>
          <p:cNvPr id="18" name="Content Placeholder 5" descr="Diagram&#10;&#10;Description automatically generated">
            <a:extLst>
              <a:ext uri="{FF2B5EF4-FFF2-40B4-BE49-F238E27FC236}">
                <a16:creationId xmlns:a16="http://schemas.microsoft.com/office/drawing/2014/main" id="{0E6FC9C6-8BDC-8313-33CC-17E51D36494E}"/>
              </a:ext>
            </a:extLst>
          </p:cNvPr>
          <p:cNvPicPr>
            <a:picLocks noChangeAspect="1"/>
          </p:cNvPicPr>
          <p:nvPr/>
        </p:nvPicPr>
        <p:blipFill>
          <a:blip r:embed="rId3"/>
          <a:srcRect l="5707" t="5519" r="6216"/>
          <a:stretch>
            <a:fillRect/>
          </a:stretch>
        </p:blipFill>
        <p:spPr>
          <a:xfrm>
            <a:off x="7262146" y="875865"/>
            <a:ext cx="4815992" cy="2351316"/>
          </a:xfrm>
          <a:prstGeom prst="rect">
            <a:avLst/>
          </a:prstGeom>
        </p:spPr>
      </p:pic>
      <p:sp>
        <p:nvSpPr>
          <p:cNvPr id="4" name="Text Placeholder 3">
            <a:extLst>
              <a:ext uri="{FF2B5EF4-FFF2-40B4-BE49-F238E27FC236}">
                <a16:creationId xmlns:a16="http://schemas.microsoft.com/office/drawing/2014/main" id="{26C9CBC3-6642-4969-6A6B-97C60195D13E}"/>
              </a:ext>
            </a:extLst>
          </p:cNvPr>
          <p:cNvSpPr>
            <a:spLocks noGrp="1"/>
          </p:cNvSpPr>
          <p:nvPr>
            <p:ph type="body" sz="quarter" idx="11"/>
          </p:nvPr>
        </p:nvSpPr>
        <p:spPr/>
        <p:txBody>
          <a:bodyPr/>
          <a:lstStyle/>
          <a:p>
            <a:endParaRPr lang="en-US"/>
          </a:p>
        </p:txBody>
      </p:sp>
      <p:sp>
        <p:nvSpPr>
          <p:cNvPr id="5" name="TextBox 4">
            <a:extLst>
              <a:ext uri="{FF2B5EF4-FFF2-40B4-BE49-F238E27FC236}">
                <a16:creationId xmlns:a16="http://schemas.microsoft.com/office/drawing/2014/main" id="{093DB0CE-B32B-3794-60D9-6A36A42837B9}"/>
              </a:ext>
            </a:extLst>
          </p:cNvPr>
          <p:cNvSpPr txBox="1"/>
          <p:nvPr/>
        </p:nvSpPr>
        <p:spPr>
          <a:xfrm>
            <a:off x="281775" y="3525440"/>
            <a:ext cx="7695371" cy="307777"/>
          </a:xfrm>
          <a:prstGeom prst="rect">
            <a:avLst/>
          </a:prstGeom>
          <a:noFill/>
        </p:spPr>
        <p:txBody>
          <a:bodyPr wrap="square">
            <a:spAutoFit/>
          </a:bodyPr>
          <a:lstStyle/>
          <a:p>
            <a:r>
              <a:rPr lang="en-US" sz="1400" dirty="0"/>
              <a:t>*Stave dimensions will be updated once EICROC1 schematic is in-hand.</a:t>
            </a:r>
          </a:p>
        </p:txBody>
      </p:sp>
      <p:sp>
        <p:nvSpPr>
          <p:cNvPr id="9" name="TextBox 8">
            <a:extLst>
              <a:ext uri="{FF2B5EF4-FFF2-40B4-BE49-F238E27FC236}">
                <a16:creationId xmlns:a16="http://schemas.microsoft.com/office/drawing/2014/main" id="{496F5D00-630C-19D5-2711-9D843D50AB6E}"/>
              </a:ext>
            </a:extLst>
          </p:cNvPr>
          <p:cNvSpPr txBox="1"/>
          <p:nvPr/>
        </p:nvSpPr>
        <p:spPr>
          <a:xfrm>
            <a:off x="281775" y="4029510"/>
            <a:ext cx="6761821" cy="2062103"/>
          </a:xfrm>
          <a:prstGeom prst="rect">
            <a:avLst/>
          </a:prstGeom>
          <a:noFill/>
          <a:ln w="38100">
            <a:noFill/>
          </a:ln>
        </p:spPr>
        <p:txBody>
          <a:bodyPr wrap="square" rtlCol="0">
            <a:spAutoFit/>
          </a:bodyPr>
          <a:lstStyle/>
          <a:p>
            <a:pPr marL="285750" indent="-285750">
              <a:buFont typeface="Arial" panose="020B0604020202020204" pitchFamily="34" charset="0"/>
              <a:buChar char="•"/>
            </a:pPr>
            <a:r>
              <a:rPr lang="en-US" sz="1600" b="1" u="sng" dirty="0"/>
              <a:t>Far-forward sensor “staves” </a:t>
            </a:r>
          </a:p>
          <a:p>
            <a:pPr marL="742950" lvl="1" indent="-285750">
              <a:buFont typeface="Arial" panose="020B0604020202020204" pitchFamily="34" charset="0"/>
              <a:buChar char="•"/>
            </a:pPr>
            <a:r>
              <a:rPr lang="en-US" sz="1600" dirty="0"/>
              <a:t>(3) 1.6cm x 1.6cm AC-LGADs with 500um pixel pitch  </a:t>
            </a:r>
          </a:p>
          <a:p>
            <a:pPr marL="742950" lvl="1" indent="-285750">
              <a:buFont typeface="Arial" panose="020B0604020202020204" pitchFamily="34" charset="0"/>
              <a:buChar char="•"/>
            </a:pPr>
            <a:r>
              <a:rPr lang="en-US" sz="1600" dirty="0"/>
              <a:t>bump-bonded to EICROC1/2 ASICs</a:t>
            </a:r>
          </a:p>
          <a:p>
            <a:pPr marL="742950" lvl="1" indent="-285750">
              <a:buFont typeface="Arial" panose="020B0604020202020204" pitchFamily="34" charset="0"/>
              <a:buChar char="•"/>
            </a:pPr>
            <a:r>
              <a:rPr lang="en-US" sz="1600" dirty="0"/>
              <a:t>staggered on a two-sided PCB to provide full active-area coverage. </a:t>
            </a:r>
          </a:p>
          <a:p>
            <a:pPr marL="742950" lvl="1" indent="-285750">
              <a:buFont typeface="Arial" panose="020B0604020202020204" pitchFamily="34" charset="0"/>
              <a:buChar char="•"/>
            </a:pPr>
            <a:r>
              <a:rPr lang="en-US" sz="1600" dirty="0"/>
              <a:t>These sensors have 32x32 channels, matching the EICROC1/2.</a:t>
            </a:r>
          </a:p>
          <a:p>
            <a:pPr marL="1200150" lvl="2" indent="-285750">
              <a:buFont typeface="Arial" panose="020B0604020202020204" pitchFamily="34" charset="0"/>
              <a:buChar char="•"/>
            </a:pPr>
            <a:r>
              <a:rPr lang="en-US" sz="1600" dirty="0"/>
              <a:t>Currently have 32x32 channel sensors from HPK which are under test.</a:t>
            </a:r>
          </a:p>
        </p:txBody>
      </p:sp>
      <p:sp>
        <p:nvSpPr>
          <p:cNvPr id="10" name="TextBox 9">
            <a:extLst>
              <a:ext uri="{FF2B5EF4-FFF2-40B4-BE49-F238E27FC236}">
                <a16:creationId xmlns:a16="http://schemas.microsoft.com/office/drawing/2014/main" id="{B3478B9C-EC3B-C6EB-98DA-A01F5EB49922}"/>
              </a:ext>
            </a:extLst>
          </p:cNvPr>
          <p:cNvSpPr txBox="1"/>
          <p:nvPr/>
        </p:nvSpPr>
        <p:spPr>
          <a:xfrm>
            <a:off x="7571194" y="3277868"/>
            <a:ext cx="4164496" cy="923330"/>
          </a:xfrm>
          <a:prstGeom prst="rect">
            <a:avLst/>
          </a:prstGeom>
          <a:noFill/>
        </p:spPr>
        <p:txBody>
          <a:bodyPr wrap="square" rtlCol="0">
            <a:spAutoFit/>
          </a:bodyPr>
          <a:lstStyle/>
          <a:p>
            <a:r>
              <a:rPr lang="en-US" dirty="0"/>
              <a:t>Readout needs to be separated from sensor/ASIC board to obey physical constraints for far-forward subsystems.</a:t>
            </a:r>
          </a:p>
        </p:txBody>
      </p:sp>
      <p:pic>
        <p:nvPicPr>
          <p:cNvPr id="11" name="Picture 10">
            <a:extLst>
              <a:ext uri="{FF2B5EF4-FFF2-40B4-BE49-F238E27FC236}">
                <a16:creationId xmlns:a16="http://schemas.microsoft.com/office/drawing/2014/main" id="{3A73E355-FE56-8530-6F5E-434B6ECC18FF}"/>
              </a:ext>
            </a:extLst>
          </p:cNvPr>
          <p:cNvPicPr>
            <a:picLocks noChangeAspect="1"/>
          </p:cNvPicPr>
          <p:nvPr/>
        </p:nvPicPr>
        <p:blipFill>
          <a:blip r:embed="rId4"/>
          <a:stretch>
            <a:fillRect/>
          </a:stretch>
        </p:blipFill>
        <p:spPr>
          <a:xfrm>
            <a:off x="8755380" y="4273638"/>
            <a:ext cx="2596391" cy="2192162"/>
          </a:xfrm>
          <a:prstGeom prst="rect">
            <a:avLst/>
          </a:prstGeom>
        </p:spPr>
      </p:pic>
      <p:cxnSp>
        <p:nvCxnSpPr>
          <p:cNvPr id="14" name="Straight Arrow Connector 13">
            <a:extLst>
              <a:ext uri="{FF2B5EF4-FFF2-40B4-BE49-F238E27FC236}">
                <a16:creationId xmlns:a16="http://schemas.microsoft.com/office/drawing/2014/main" id="{DDD26186-5719-4A0D-0D1D-965EE367B4A6}"/>
              </a:ext>
            </a:extLst>
          </p:cNvPr>
          <p:cNvCxnSpPr/>
          <p:nvPr/>
        </p:nvCxnSpPr>
        <p:spPr>
          <a:xfrm flipV="1">
            <a:off x="6957391" y="5446643"/>
            <a:ext cx="1967948" cy="25841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353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B4942-C9E0-36D0-A224-A69744ADB2E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1CA780-3F4B-CB5E-6A02-6D4E2E571807}"/>
              </a:ext>
            </a:extLst>
          </p:cNvPr>
          <p:cNvSpPr>
            <a:spLocks noGrp="1"/>
          </p:cNvSpPr>
          <p:nvPr>
            <p:ph type="sldNum" sz="quarter" idx="4"/>
          </p:nvPr>
        </p:nvSpPr>
        <p:spPr/>
        <p:txBody>
          <a:bodyPr/>
          <a:lstStyle/>
          <a:p>
            <a:pPr algn="ctr"/>
            <a:fld id="{933A556B-7C63-244D-9B7C-B0EA8042B330}" type="slidenum">
              <a:rPr lang="en-US" smtClean="0"/>
              <a:pPr algn="ctr"/>
              <a:t>13</a:t>
            </a:fld>
            <a:endParaRPr lang="en-US" dirty="0"/>
          </a:p>
        </p:txBody>
      </p:sp>
      <p:pic>
        <p:nvPicPr>
          <p:cNvPr id="12" name="Picture 11">
            <a:extLst>
              <a:ext uri="{FF2B5EF4-FFF2-40B4-BE49-F238E27FC236}">
                <a16:creationId xmlns:a16="http://schemas.microsoft.com/office/drawing/2014/main" id="{B63A997F-84D4-FE0B-F231-C3CE5E4B42B0}"/>
              </a:ext>
            </a:extLst>
          </p:cNvPr>
          <p:cNvPicPr>
            <a:picLocks noChangeAspect="1"/>
          </p:cNvPicPr>
          <p:nvPr/>
        </p:nvPicPr>
        <p:blipFill>
          <a:blip r:embed="rId2"/>
          <a:stretch>
            <a:fillRect/>
          </a:stretch>
        </p:blipFill>
        <p:spPr>
          <a:xfrm>
            <a:off x="365685" y="896298"/>
            <a:ext cx="6677912" cy="2658959"/>
          </a:xfrm>
          <a:prstGeom prst="rect">
            <a:avLst/>
          </a:prstGeom>
        </p:spPr>
      </p:pic>
      <p:sp>
        <p:nvSpPr>
          <p:cNvPr id="17" name="Title 4">
            <a:extLst>
              <a:ext uri="{FF2B5EF4-FFF2-40B4-BE49-F238E27FC236}">
                <a16:creationId xmlns:a16="http://schemas.microsoft.com/office/drawing/2014/main" id="{EC2E7BCC-D91A-7155-822E-2E3BCFDC6B21}"/>
              </a:ext>
            </a:extLst>
          </p:cNvPr>
          <p:cNvSpPr>
            <a:spLocks noGrp="1"/>
          </p:cNvSpPr>
          <p:nvPr>
            <p:ph type="title"/>
          </p:nvPr>
        </p:nvSpPr>
        <p:spPr>
          <a:xfrm>
            <a:off x="462579" y="0"/>
            <a:ext cx="11499925" cy="825178"/>
          </a:xfrm>
        </p:spPr>
        <p:txBody>
          <a:bodyPr/>
          <a:lstStyle/>
          <a:p>
            <a:r>
              <a:rPr lang="en-US" dirty="0"/>
              <a:t>Implementation of AC-LGADs for FF Tracking</a:t>
            </a:r>
          </a:p>
        </p:txBody>
      </p:sp>
      <p:sp>
        <p:nvSpPr>
          <p:cNvPr id="3" name="TextBox 2">
            <a:extLst>
              <a:ext uri="{FF2B5EF4-FFF2-40B4-BE49-F238E27FC236}">
                <a16:creationId xmlns:a16="http://schemas.microsoft.com/office/drawing/2014/main" id="{8A05DE8D-C7A5-2267-48D3-FAFACEB04547}"/>
              </a:ext>
            </a:extLst>
          </p:cNvPr>
          <p:cNvSpPr txBox="1"/>
          <p:nvPr/>
        </p:nvSpPr>
        <p:spPr>
          <a:xfrm>
            <a:off x="6956184" y="3952338"/>
            <a:ext cx="5135151" cy="2123658"/>
          </a:xfrm>
          <a:prstGeom prst="rect">
            <a:avLst/>
          </a:prstGeom>
          <a:noFill/>
          <a:ln w="28575">
            <a:solidFill>
              <a:srgbClr val="7030A0"/>
            </a:solidFill>
          </a:ln>
        </p:spPr>
        <p:txBody>
          <a:bodyPr wrap="square" rtlCol="0">
            <a:spAutoFit/>
          </a:bodyPr>
          <a:lstStyle/>
          <a:p>
            <a:pPr marL="285750" indent="-285750">
              <a:buFont typeface="Arial" panose="020B0604020202020204" pitchFamily="34" charset="0"/>
              <a:buChar char="•"/>
            </a:pPr>
            <a:r>
              <a:rPr lang="en-US" dirty="0"/>
              <a:t>Strong synergy with TOF: front-end + power board will be the same as FTOF.</a:t>
            </a:r>
          </a:p>
          <a:p>
            <a:pPr marL="742950" lvl="1" indent="-285750">
              <a:buFont typeface="Arial" panose="020B0604020202020204" pitchFamily="34" charset="0"/>
              <a:buChar char="•"/>
            </a:pPr>
            <a:r>
              <a:rPr lang="en-US" sz="1600" b="1" dirty="0">
                <a:solidFill>
                  <a:srgbClr val="7030A0"/>
                </a:solidFill>
                <a:sym typeface="Wingdings" pitchFamily="2" charset="2"/>
              </a:rPr>
              <a:t>Only difference is sensor stave/module, and the separation of the FEB for flexibility for FF detector needs.</a:t>
            </a:r>
          </a:p>
          <a:p>
            <a:pPr marL="285750" indent="-285750">
              <a:buFont typeface="Arial" panose="020B0604020202020204" pitchFamily="34" charset="0"/>
              <a:buChar char="•"/>
            </a:pPr>
            <a:r>
              <a:rPr lang="en-US" sz="1600" b="1" dirty="0">
                <a:solidFill>
                  <a:srgbClr val="7030A0"/>
                </a:solidFill>
                <a:sym typeface="Wingdings" pitchFamily="2" charset="2"/>
              </a:rPr>
              <a:t>Presently optimizing choice of readout board “flavor” which works best for auxiliary detector needs.</a:t>
            </a:r>
          </a:p>
        </p:txBody>
      </p:sp>
      <p:pic>
        <p:nvPicPr>
          <p:cNvPr id="4" name="Picture 3">
            <a:extLst>
              <a:ext uri="{FF2B5EF4-FFF2-40B4-BE49-F238E27FC236}">
                <a16:creationId xmlns:a16="http://schemas.microsoft.com/office/drawing/2014/main" id="{47F96FF1-9AE8-1581-85D4-557A77087E13}"/>
              </a:ext>
            </a:extLst>
          </p:cNvPr>
          <p:cNvPicPr>
            <a:picLocks noChangeAspect="1"/>
          </p:cNvPicPr>
          <p:nvPr/>
        </p:nvPicPr>
        <p:blipFill>
          <a:blip r:embed="rId3"/>
          <a:stretch>
            <a:fillRect/>
          </a:stretch>
        </p:blipFill>
        <p:spPr>
          <a:xfrm>
            <a:off x="7172428" y="896298"/>
            <a:ext cx="4790076" cy="3011113"/>
          </a:xfrm>
          <a:prstGeom prst="rect">
            <a:avLst/>
          </a:prstGeom>
          <a:ln w="28575">
            <a:solidFill>
              <a:srgbClr val="7030A0"/>
            </a:solidFill>
          </a:ln>
        </p:spPr>
      </p:pic>
      <p:sp>
        <p:nvSpPr>
          <p:cNvPr id="5" name="TextBox 4">
            <a:extLst>
              <a:ext uri="{FF2B5EF4-FFF2-40B4-BE49-F238E27FC236}">
                <a16:creationId xmlns:a16="http://schemas.microsoft.com/office/drawing/2014/main" id="{47F7196E-9958-42F7-1C88-CAA91E0AE61A}"/>
              </a:ext>
            </a:extLst>
          </p:cNvPr>
          <p:cNvSpPr txBox="1"/>
          <p:nvPr/>
        </p:nvSpPr>
        <p:spPr>
          <a:xfrm>
            <a:off x="281775" y="4029510"/>
            <a:ext cx="6761821" cy="2308324"/>
          </a:xfrm>
          <a:prstGeom prst="rect">
            <a:avLst/>
          </a:prstGeom>
          <a:noFill/>
          <a:ln w="38100">
            <a:noFill/>
          </a:ln>
        </p:spPr>
        <p:txBody>
          <a:bodyPr wrap="square" rtlCol="0">
            <a:spAutoFit/>
          </a:bodyPr>
          <a:lstStyle/>
          <a:p>
            <a:pPr marL="285750" indent="-285750">
              <a:buFont typeface="Arial" panose="020B0604020202020204" pitchFamily="34" charset="0"/>
              <a:buChar char="•"/>
            </a:pPr>
            <a:r>
              <a:rPr lang="en-US" sz="1600" b="1" u="sng" dirty="0"/>
              <a:t>Far-forward sensor “staves” </a:t>
            </a:r>
          </a:p>
          <a:p>
            <a:pPr marL="742950" lvl="1" indent="-285750">
              <a:buFont typeface="Arial" panose="020B0604020202020204" pitchFamily="34" charset="0"/>
              <a:buChar char="•"/>
            </a:pPr>
            <a:r>
              <a:rPr lang="en-US" sz="1600" dirty="0"/>
              <a:t>(3) 1.6cm x 1.6cm AC-LGADs with 500um pixel pitch  </a:t>
            </a:r>
          </a:p>
          <a:p>
            <a:pPr marL="742950" lvl="1" indent="-285750">
              <a:buFont typeface="Arial" panose="020B0604020202020204" pitchFamily="34" charset="0"/>
              <a:buChar char="•"/>
            </a:pPr>
            <a:r>
              <a:rPr lang="en-US" sz="1600" dirty="0"/>
              <a:t>bump-bonded to EICROC1/2 ASICs</a:t>
            </a:r>
          </a:p>
          <a:p>
            <a:pPr marL="742950" lvl="1" indent="-285750">
              <a:buFont typeface="Arial" panose="020B0604020202020204" pitchFamily="34" charset="0"/>
              <a:buChar char="•"/>
            </a:pPr>
            <a:r>
              <a:rPr lang="en-US" sz="1600" dirty="0"/>
              <a:t>staggered on a two-sided PCB to provide full active-area coverage. </a:t>
            </a:r>
          </a:p>
          <a:p>
            <a:pPr marL="742950" lvl="1" indent="-285750">
              <a:buFont typeface="Arial" panose="020B0604020202020204" pitchFamily="34" charset="0"/>
              <a:buChar char="•"/>
            </a:pPr>
            <a:r>
              <a:rPr lang="en-US" sz="1600" dirty="0"/>
              <a:t>These sensors have 32x32 channels, matching the EICROC1/2.</a:t>
            </a:r>
          </a:p>
          <a:p>
            <a:pPr marL="1200150" lvl="2" indent="-285750">
              <a:buFont typeface="Arial" panose="020B0604020202020204" pitchFamily="34" charset="0"/>
              <a:buChar char="•"/>
            </a:pPr>
            <a:r>
              <a:rPr lang="en-US" sz="1600" dirty="0"/>
              <a:t>Currently have 32x32 channel sensors from HPK which are under test.</a:t>
            </a:r>
          </a:p>
          <a:p>
            <a:pPr lvl="1"/>
            <a:endParaRPr lang="en-US" sz="1600" dirty="0"/>
          </a:p>
        </p:txBody>
      </p:sp>
      <p:sp>
        <p:nvSpPr>
          <p:cNvPr id="6" name="TextBox 5">
            <a:extLst>
              <a:ext uri="{FF2B5EF4-FFF2-40B4-BE49-F238E27FC236}">
                <a16:creationId xmlns:a16="http://schemas.microsoft.com/office/drawing/2014/main" id="{2AEC90CB-E0B8-58B3-A2A9-548B04CE7E50}"/>
              </a:ext>
            </a:extLst>
          </p:cNvPr>
          <p:cNvSpPr txBox="1"/>
          <p:nvPr/>
        </p:nvSpPr>
        <p:spPr>
          <a:xfrm>
            <a:off x="10488871" y="3171270"/>
            <a:ext cx="1602464" cy="584775"/>
          </a:xfrm>
          <a:prstGeom prst="rect">
            <a:avLst/>
          </a:prstGeom>
          <a:noFill/>
        </p:spPr>
        <p:txBody>
          <a:bodyPr wrap="square" rtlCol="0">
            <a:spAutoFit/>
          </a:bodyPr>
          <a:lstStyle/>
          <a:p>
            <a:r>
              <a:rPr lang="en-US" sz="1600" dirty="0"/>
              <a:t>Tonko </a:t>
            </a:r>
            <a:r>
              <a:rPr lang="en-US" sz="1600" dirty="0" err="1"/>
              <a:t>Ljubicic</a:t>
            </a:r>
            <a:r>
              <a:rPr lang="en-US" sz="1600" dirty="0"/>
              <a:t> (Rice Univ.)</a:t>
            </a:r>
          </a:p>
        </p:txBody>
      </p:sp>
      <p:sp>
        <p:nvSpPr>
          <p:cNvPr id="10" name="Text Placeholder 9">
            <a:extLst>
              <a:ext uri="{FF2B5EF4-FFF2-40B4-BE49-F238E27FC236}">
                <a16:creationId xmlns:a16="http://schemas.microsoft.com/office/drawing/2014/main" id="{0C30D8C7-76D8-E1E3-445C-33E131979087}"/>
              </a:ext>
            </a:extLst>
          </p:cNvPr>
          <p:cNvSpPr>
            <a:spLocks noGrp="1"/>
          </p:cNvSpPr>
          <p:nvPr>
            <p:ph type="body" sz="quarter" idx="11"/>
          </p:nvPr>
        </p:nvSpPr>
        <p:spPr/>
        <p:txBody>
          <a:bodyPr/>
          <a:lstStyle/>
          <a:p>
            <a:endParaRPr lang="en-US"/>
          </a:p>
        </p:txBody>
      </p:sp>
      <p:sp>
        <p:nvSpPr>
          <p:cNvPr id="8" name="TextBox 7">
            <a:extLst>
              <a:ext uri="{FF2B5EF4-FFF2-40B4-BE49-F238E27FC236}">
                <a16:creationId xmlns:a16="http://schemas.microsoft.com/office/drawing/2014/main" id="{562E51F2-0039-A649-C208-47077865F229}"/>
              </a:ext>
            </a:extLst>
          </p:cNvPr>
          <p:cNvSpPr txBox="1"/>
          <p:nvPr/>
        </p:nvSpPr>
        <p:spPr>
          <a:xfrm>
            <a:off x="281775" y="3525440"/>
            <a:ext cx="7695371" cy="307777"/>
          </a:xfrm>
          <a:prstGeom prst="rect">
            <a:avLst/>
          </a:prstGeom>
          <a:noFill/>
        </p:spPr>
        <p:txBody>
          <a:bodyPr wrap="square">
            <a:spAutoFit/>
          </a:bodyPr>
          <a:lstStyle/>
          <a:p>
            <a:r>
              <a:rPr lang="en-US" sz="1400" dirty="0"/>
              <a:t>*Stave dimensions will be updated once EICROC1 schematic is in-hand.</a:t>
            </a:r>
          </a:p>
        </p:txBody>
      </p:sp>
    </p:spTree>
    <p:extLst>
      <p:ext uri="{BB962C8B-B14F-4D97-AF65-F5344CB8AC3E}">
        <p14:creationId xmlns:p14="http://schemas.microsoft.com/office/powerpoint/2010/main" val="332592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65C9CA-8E1F-EF5C-A57B-72EF5097A3AB}"/>
              </a:ext>
            </a:extLst>
          </p:cNvPr>
          <p:cNvSpPr>
            <a:spLocks noGrp="1"/>
          </p:cNvSpPr>
          <p:nvPr>
            <p:ph type="sldNum" sz="quarter" idx="4"/>
          </p:nvPr>
        </p:nvSpPr>
        <p:spPr/>
        <p:txBody>
          <a:bodyPr/>
          <a:lstStyle/>
          <a:p>
            <a:pPr algn="ctr"/>
            <a:fld id="{933A556B-7C63-244D-9B7C-B0EA8042B330}" type="slidenum">
              <a:rPr lang="en-US" smtClean="0"/>
              <a:pPr algn="ctr"/>
              <a:t>14</a:t>
            </a:fld>
            <a:endParaRPr lang="en-US" dirty="0"/>
          </a:p>
        </p:txBody>
      </p:sp>
      <p:sp>
        <p:nvSpPr>
          <p:cNvPr id="3" name="Title 2">
            <a:extLst>
              <a:ext uri="{FF2B5EF4-FFF2-40B4-BE49-F238E27FC236}">
                <a16:creationId xmlns:a16="http://schemas.microsoft.com/office/drawing/2014/main" id="{7567D9D3-0827-435C-8C4B-74C6C9CCB4CF}"/>
              </a:ext>
            </a:extLst>
          </p:cNvPr>
          <p:cNvSpPr>
            <a:spLocks noGrp="1"/>
          </p:cNvSpPr>
          <p:nvPr>
            <p:ph type="title"/>
          </p:nvPr>
        </p:nvSpPr>
        <p:spPr/>
        <p:txBody>
          <a:bodyPr>
            <a:noAutofit/>
          </a:bodyPr>
          <a:lstStyle/>
          <a:p>
            <a:r>
              <a:rPr lang="en-US" sz="3200" dirty="0"/>
              <a:t>Broad timeline of AC-LGAD activities (non-exhaustive)</a:t>
            </a:r>
          </a:p>
        </p:txBody>
      </p:sp>
      <p:sp>
        <p:nvSpPr>
          <p:cNvPr id="5" name="Text Placeholder 4">
            <a:extLst>
              <a:ext uri="{FF2B5EF4-FFF2-40B4-BE49-F238E27FC236}">
                <a16:creationId xmlns:a16="http://schemas.microsoft.com/office/drawing/2014/main" id="{F127D12C-D10D-F38C-8CC2-6A7BF124D078}"/>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DCFD84D8-9412-0130-E0FF-A0CB9C45BAE8}"/>
              </a:ext>
            </a:extLst>
          </p:cNvPr>
          <p:cNvSpPr>
            <a:spLocks noGrp="1"/>
          </p:cNvSpPr>
          <p:nvPr>
            <p:ph type="body" sz="quarter" idx="11"/>
          </p:nvPr>
        </p:nvSpPr>
        <p:spPr/>
        <p:txBody>
          <a:bodyPr/>
          <a:lstStyle/>
          <a:p>
            <a:endParaRPr lang="en-US"/>
          </a:p>
        </p:txBody>
      </p:sp>
      <p:graphicFrame>
        <p:nvGraphicFramePr>
          <p:cNvPr id="7" name="Table 6">
            <a:extLst>
              <a:ext uri="{FF2B5EF4-FFF2-40B4-BE49-F238E27FC236}">
                <a16:creationId xmlns:a16="http://schemas.microsoft.com/office/drawing/2014/main" id="{3E614254-8FEF-79DC-92D4-36E03D55743A}"/>
              </a:ext>
            </a:extLst>
          </p:cNvPr>
          <p:cNvGraphicFramePr>
            <a:graphicFrameLocks noGrp="1"/>
          </p:cNvGraphicFramePr>
          <p:nvPr>
            <p:extLst>
              <p:ext uri="{D42A27DB-BD31-4B8C-83A1-F6EECF244321}">
                <p14:modId xmlns:p14="http://schemas.microsoft.com/office/powerpoint/2010/main" val="3733588871"/>
              </p:ext>
            </p:extLst>
          </p:nvPr>
        </p:nvGraphicFramePr>
        <p:xfrm>
          <a:off x="361846" y="825178"/>
          <a:ext cx="11749472" cy="5220825"/>
        </p:xfrm>
        <a:graphic>
          <a:graphicData uri="http://schemas.openxmlformats.org/drawingml/2006/table">
            <a:tbl>
              <a:tblPr firstRow="1" bandRow="1">
                <a:tableStyleId>{5C22544A-7EE6-4342-B048-85BDC9FD1C3A}</a:tableStyleId>
              </a:tblPr>
              <a:tblGrid>
                <a:gridCol w="2399283">
                  <a:extLst>
                    <a:ext uri="{9D8B030D-6E8A-4147-A177-3AD203B41FA5}">
                      <a16:colId xmlns:a16="http://schemas.microsoft.com/office/drawing/2014/main" val="457906161"/>
                    </a:ext>
                  </a:extLst>
                </a:gridCol>
                <a:gridCol w="1389530">
                  <a:extLst>
                    <a:ext uri="{9D8B030D-6E8A-4147-A177-3AD203B41FA5}">
                      <a16:colId xmlns:a16="http://schemas.microsoft.com/office/drawing/2014/main" val="4244746894"/>
                    </a:ext>
                  </a:extLst>
                </a:gridCol>
                <a:gridCol w="1918447">
                  <a:extLst>
                    <a:ext uri="{9D8B030D-6E8A-4147-A177-3AD203B41FA5}">
                      <a16:colId xmlns:a16="http://schemas.microsoft.com/office/drawing/2014/main" val="104197803"/>
                    </a:ext>
                  </a:extLst>
                </a:gridCol>
                <a:gridCol w="6042212">
                  <a:extLst>
                    <a:ext uri="{9D8B030D-6E8A-4147-A177-3AD203B41FA5}">
                      <a16:colId xmlns:a16="http://schemas.microsoft.com/office/drawing/2014/main" val="3701500143"/>
                    </a:ext>
                  </a:extLst>
                </a:gridCol>
              </a:tblGrid>
              <a:tr h="369073">
                <a:tc>
                  <a:txBody>
                    <a:bodyPr/>
                    <a:lstStyle/>
                    <a:p>
                      <a:r>
                        <a:rPr lang="en-US" sz="1100" dirty="0"/>
                        <a:t>Action Item</a:t>
                      </a:r>
                    </a:p>
                  </a:txBody>
                  <a:tcPr/>
                </a:tc>
                <a:tc>
                  <a:txBody>
                    <a:bodyPr/>
                    <a:lstStyle/>
                    <a:p>
                      <a:r>
                        <a:rPr lang="en-US" sz="1100" dirty="0"/>
                        <a:t>Current Status</a:t>
                      </a:r>
                    </a:p>
                  </a:txBody>
                  <a:tcPr/>
                </a:tc>
                <a:tc>
                  <a:txBody>
                    <a:bodyPr/>
                    <a:lstStyle/>
                    <a:p>
                      <a:r>
                        <a:rPr lang="en-US" sz="1100" dirty="0"/>
                        <a:t>Dates (expected completion)</a:t>
                      </a:r>
                    </a:p>
                  </a:txBody>
                  <a:tcPr/>
                </a:tc>
                <a:tc>
                  <a:txBody>
                    <a:bodyPr/>
                    <a:lstStyle/>
                    <a:p>
                      <a:r>
                        <a:rPr lang="en-US" sz="1100" dirty="0"/>
                        <a:t>Notes</a:t>
                      </a:r>
                    </a:p>
                  </a:txBody>
                  <a:tcPr/>
                </a:tc>
                <a:extLst>
                  <a:ext uri="{0D108BD9-81ED-4DB2-BD59-A6C34878D82A}">
                    <a16:rowId xmlns:a16="http://schemas.microsoft.com/office/drawing/2014/main" val="147109835"/>
                  </a:ext>
                </a:extLst>
              </a:tr>
              <a:tr h="669345">
                <a:tc>
                  <a:txBody>
                    <a:bodyPr/>
                    <a:lstStyle/>
                    <a:p>
                      <a:r>
                        <a:rPr lang="en-US" sz="1100" dirty="0"/>
                        <a:t>4x4 BNL and HPK sensors tested at Fermilab</a:t>
                      </a:r>
                    </a:p>
                  </a:txBody>
                  <a:tcPr/>
                </a:tc>
                <a:tc>
                  <a:txBody>
                    <a:bodyPr/>
                    <a:lstStyle/>
                    <a:p>
                      <a:r>
                        <a:rPr lang="en-US" sz="1100" dirty="0"/>
                        <a:t>Complete</a:t>
                      </a:r>
                    </a:p>
                  </a:txBody>
                  <a:tcPr/>
                </a:tc>
                <a:tc>
                  <a:txBody>
                    <a:bodyPr/>
                    <a:lstStyle/>
                    <a:p>
                      <a:r>
                        <a:rPr lang="en-US" sz="1100" dirty="0"/>
                        <a:t>2020 to Summer 2022</a:t>
                      </a:r>
                    </a:p>
                  </a:txBody>
                  <a:tcPr/>
                </a:tc>
                <a:tc>
                  <a:txBody>
                    <a:bodyPr/>
                    <a:lstStyle/>
                    <a:p>
                      <a:r>
                        <a:rPr lang="en-US" sz="1100" dirty="0"/>
                        <a:t>Established timing resolution ~ 20ps and spatial resolution ~ 20um (7x better than normal for pixel pitch due to charge sharing)</a:t>
                      </a:r>
                    </a:p>
                  </a:txBody>
                  <a:tcPr/>
                </a:tc>
                <a:extLst>
                  <a:ext uri="{0D108BD9-81ED-4DB2-BD59-A6C34878D82A}">
                    <a16:rowId xmlns:a16="http://schemas.microsoft.com/office/drawing/2014/main" val="1454387745"/>
                  </a:ext>
                </a:extLst>
              </a:tr>
              <a:tr h="741275">
                <a:tc>
                  <a:txBody>
                    <a:bodyPr/>
                    <a:lstStyle/>
                    <a:p>
                      <a:r>
                        <a:rPr lang="en-US" sz="1100" dirty="0"/>
                        <a:t>EICROC0 testing with charge injection</a:t>
                      </a:r>
                    </a:p>
                  </a:txBody>
                  <a:tcPr/>
                </a:tc>
                <a:tc>
                  <a:txBody>
                    <a:bodyPr/>
                    <a:lstStyle/>
                    <a:p>
                      <a:r>
                        <a:rPr lang="en-US" sz="1100" dirty="0"/>
                        <a:t>Mostly complete (jitter still under study)</a:t>
                      </a:r>
                    </a:p>
                  </a:txBody>
                  <a:tcPr/>
                </a:tc>
                <a:tc>
                  <a:txBody>
                    <a:bodyPr/>
                    <a:lstStyle/>
                    <a:p>
                      <a:r>
                        <a:rPr lang="en-US" sz="1100" dirty="0"/>
                        <a:t>Summer 2023 to now (Feb. 2026)</a:t>
                      </a:r>
                    </a:p>
                  </a:txBody>
                  <a:tcPr/>
                </a:tc>
                <a:tc>
                  <a:txBody>
                    <a:bodyPr/>
                    <a:lstStyle/>
                    <a:p>
                      <a:r>
                        <a:rPr lang="en-US" sz="1100" dirty="0"/>
                        <a:t>Tested analog and digital output, measured jitter, tested linearity of ADC</a:t>
                      </a:r>
                    </a:p>
                    <a:p>
                      <a:endParaRPr lang="en-US" sz="1100" dirty="0"/>
                    </a:p>
                    <a:p>
                      <a:r>
                        <a:rPr lang="en-US" sz="1100" dirty="0"/>
                        <a:t>Firmware does not support external trigger; will be updated to enable this with EICROC1</a:t>
                      </a:r>
                    </a:p>
                  </a:txBody>
                  <a:tcPr/>
                </a:tc>
                <a:extLst>
                  <a:ext uri="{0D108BD9-81ED-4DB2-BD59-A6C34878D82A}">
                    <a16:rowId xmlns:a16="http://schemas.microsoft.com/office/drawing/2014/main" val="515266678"/>
                  </a:ext>
                </a:extLst>
              </a:tr>
              <a:tr h="1051828">
                <a:tc>
                  <a:txBody>
                    <a:bodyPr/>
                    <a:lstStyle/>
                    <a:p>
                      <a:r>
                        <a:rPr lang="en-US" sz="1100" dirty="0"/>
                        <a:t>4x4 sensor testing with EICROC0</a:t>
                      </a:r>
                    </a:p>
                  </a:txBody>
                  <a:tcPr/>
                </a:tc>
                <a:tc>
                  <a:txBody>
                    <a:bodyPr/>
                    <a:lstStyle/>
                    <a:p>
                      <a:r>
                        <a:rPr lang="en-US" sz="1100" dirty="0"/>
                        <a:t>Mostly complete (jitter still under study)</a:t>
                      </a:r>
                    </a:p>
                  </a:txBody>
                  <a:tcPr/>
                </a:tc>
                <a:tc>
                  <a:txBody>
                    <a:bodyPr/>
                    <a:lstStyle/>
                    <a:p>
                      <a:r>
                        <a:rPr lang="en-US" sz="1100" dirty="0"/>
                        <a:t>Summer 2023 to now (Feb. 2026)</a:t>
                      </a:r>
                    </a:p>
                  </a:txBody>
                  <a:tcPr/>
                </a:tc>
                <a:tc>
                  <a:txBody>
                    <a:bodyPr/>
                    <a:lstStyle/>
                    <a:p>
                      <a:r>
                        <a:rPr lang="en-US" sz="1100" dirty="0"/>
                        <a:t>Testing has been done with AC-LGADs </a:t>
                      </a:r>
                      <a:r>
                        <a:rPr lang="en-US" sz="1100" dirty="0" err="1"/>
                        <a:t>wirebonded</a:t>
                      </a:r>
                      <a:r>
                        <a:rPr lang="en-US" sz="1100" dirty="0"/>
                        <a:t> to EICROC0 – noise unacceptably high. Now using bump-bonded assemblies. Tested with TCT and Sr-90 source.</a:t>
                      </a:r>
                      <a:br>
                        <a:rPr lang="en-US" sz="1100" dirty="0"/>
                      </a:br>
                      <a:br>
                        <a:rPr lang="en-US" sz="1100" dirty="0"/>
                      </a:br>
                      <a:r>
                        <a:rPr lang="en-US" sz="1100" dirty="0"/>
                        <a:t>Jitter from individual components small (10-15ps) – total jitter from analog output of EICROC0 </a:t>
                      </a:r>
                      <a:r>
                        <a:rPr lang="en-US" sz="1100" dirty="0" err="1"/>
                        <a:t>testboard</a:t>
                      </a:r>
                      <a:r>
                        <a:rPr lang="en-US" sz="1100" dirty="0"/>
                        <a:t> with AC-LGADs bump-bonded high – under study now.</a:t>
                      </a:r>
                    </a:p>
                  </a:txBody>
                  <a:tcPr/>
                </a:tc>
                <a:extLst>
                  <a:ext uri="{0D108BD9-81ED-4DB2-BD59-A6C34878D82A}">
                    <a16:rowId xmlns:a16="http://schemas.microsoft.com/office/drawing/2014/main" val="2477734858"/>
                  </a:ext>
                </a:extLst>
              </a:tr>
              <a:tr h="660430">
                <a:tc>
                  <a:txBody>
                    <a:bodyPr/>
                    <a:lstStyle/>
                    <a:p>
                      <a:r>
                        <a:rPr lang="en-US" sz="1100" dirty="0"/>
                        <a:t>Testing of full-size 32x32 channel HPK sensors</a:t>
                      </a:r>
                    </a:p>
                  </a:txBody>
                  <a:tcPr/>
                </a:tc>
                <a:tc>
                  <a:txBody>
                    <a:bodyPr/>
                    <a:lstStyle/>
                    <a:p>
                      <a:r>
                        <a:rPr lang="en-US" sz="1100" dirty="0"/>
                        <a:t>In-progress</a:t>
                      </a:r>
                    </a:p>
                  </a:txBody>
                  <a:tcPr/>
                </a:tc>
                <a:tc>
                  <a:txBody>
                    <a:bodyPr/>
                    <a:lstStyle/>
                    <a:p>
                      <a:r>
                        <a:rPr lang="en-US" sz="1100" dirty="0"/>
                        <a:t>Summer 2025 to now (Summer 2026)</a:t>
                      </a:r>
                    </a:p>
                  </a:txBody>
                  <a:tcPr/>
                </a:tc>
                <a:tc>
                  <a:txBody>
                    <a:bodyPr/>
                    <a:lstStyle/>
                    <a:p>
                      <a:r>
                        <a:rPr lang="en-US" sz="1100" dirty="0"/>
                        <a:t>IV curves measured and breakdown voltages identified; production yield &gt; 90%; first test beam @ DESY in December 2025; hope for test beam @ SPS in Summer 2026; Lab testing underway (laser, source)</a:t>
                      </a:r>
                    </a:p>
                  </a:txBody>
                  <a:tcPr/>
                </a:tc>
                <a:extLst>
                  <a:ext uri="{0D108BD9-81ED-4DB2-BD59-A6C34878D82A}">
                    <a16:rowId xmlns:a16="http://schemas.microsoft.com/office/drawing/2014/main" val="792373214"/>
                  </a:ext>
                </a:extLst>
              </a:tr>
              <a:tr h="669345">
                <a:tc>
                  <a:txBody>
                    <a:bodyPr/>
                    <a:lstStyle/>
                    <a:p>
                      <a:r>
                        <a:rPr lang="en-US" sz="1100" dirty="0"/>
                        <a:t>RBv1 setup and initial tests</a:t>
                      </a:r>
                    </a:p>
                  </a:txBody>
                  <a:tcPr/>
                </a:tc>
                <a:tc>
                  <a:txBody>
                    <a:bodyPr/>
                    <a:lstStyle/>
                    <a:p>
                      <a:r>
                        <a:rPr lang="en-US" sz="1100" dirty="0"/>
                        <a:t>In-progress</a:t>
                      </a:r>
                    </a:p>
                  </a:txBody>
                  <a:tcPr/>
                </a:tc>
                <a:tc>
                  <a:txBody>
                    <a:bodyPr/>
                    <a:lstStyle/>
                    <a:p>
                      <a:r>
                        <a:rPr lang="en-US" sz="1100" dirty="0"/>
                        <a:t>Summer 2025 to now (Spring 2026)</a:t>
                      </a:r>
                    </a:p>
                  </a:txBody>
                  <a:tcPr/>
                </a:tc>
                <a:tc>
                  <a:txBody>
                    <a:bodyPr/>
                    <a:lstStyle/>
                    <a:p>
                      <a:r>
                        <a:rPr lang="en-US" sz="1100" dirty="0"/>
                        <a:t>Work done to validate setup at Rice; setup being established at BNL to test EICROC1 with two different readouts after receipt of ASIC</a:t>
                      </a:r>
                    </a:p>
                  </a:txBody>
                  <a:tcPr/>
                </a:tc>
                <a:extLst>
                  <a:ext uri="{0D108BD9-81ED-4DB2-BD59-A6C34878D82A}">
                    <a16:rowId xmlns:a16="http://schemas.microsoft.com/office/drawing/2014/main" val="1391218555"/>
                  </a:ext>
                </a:extLst>
              </a:tr>
              <a:tr h="487103">
                <a:tc>
                  <a:txBody>
                    <a:bodyPr/>
                    <a:lstStyle/>
                    <a:p>
                      <a:r>
                        <a:rPr lang="en-US" sz="1100" dirty="0"/>
                        <a:t>Testing of EICROC1</a:t>
                      </a:r>
                    </a:p>
                  </a:txBody>
                  <a:tcPr/>
                </a:tc>
                <a:tc>
                  <a:txBody>
                    <a:bodyPr/>
                    <a:lstStyle/>
                    <a:p>
                      <a:r>
                        <a:rPr lang="en-US" sz="1100" dirty="0"/>
                        <a:t>Not started</a:t>
                      </a:r>
                    </a:p>
                  </a:txBody>
                  <a:tcPr/>
                </a:tc>
                <a:tc>
                  <a:txBody>
                    <a:bodyPr/>
                    <a:lstStyle/>
                    <a:p>
                      <a:r>
                        <a:rPr lang="en-US" sz="1100" dirty="0"/>
                        <a:t>March 2026 to Fall 2026</a:t>
                      </a:r>
                    </a:p>
                  </a:txBody>
                  <a:tcPr/>
                </a:tc>
                <a:tc>
                  <a:txBody>
                    <a:bodyPr/>
                    <a:lstStyle/>
                    <a:p>
                      <a:r>
                        <a:rPr lang="en-US" sz="1100" dirty="0"/>
                        <a:t>Will test with FPGA setup as done with EICROC0; aim is to test with RBv1 (</a:t>
                      </a:r>
                      <a:r>
                        <a:rPr lang="en-US" sz="1100" dirty="0" err="1"/>
                        <a:t>lpGBT</a:t>
                      </a:r>
                      <a:r>
                        <a:rPr lang="en-US" sz="1100" dirty="0"/>
                        <a:t>-based readout) as soon as EICROC1 is received.</a:t>
                      </a:r>
                    </a:p>
                  </a:txBody>
                  <a:tcPr/>
                </a:tc>
                <a:extLst>
                  <a:ext uri="{0D108BD9-81ED-4DB2-BD59-A6C34878D82A}">
                    <a16:rowId xmlns:a16="http://schemas.microsoft.com/office/drawing/2014/main" val="3112281670"/>
                  </a:ext>
                </a:extLst>
              </a:tr>
              <a:tr h="514779">
                <a:tc>
                  <a:txBody>
                    <a:bodyPr/>
                    <a:lstStyle/>
                    <a:p>
                      <a:r>
                        <a:rPr lang="en-US" sz="1100" dirty="0"/>
                        <a:t>Full-chain tests (32x32 sensor with EICROC1 and RBv1)</a:t>
                      </a:r>
                    </a:p>
                  </a:txBody>
                  <a:tcPr/>
                </a:tc>
                <a:tc>
                  <a:txBody>
                    <a:bodyPr/>
                    <a:lstStyle/>
                    <a:p>
                      <a:r>
                        <a:rPr lang="en-US" sz="1100" dirty="0"/>
                        <a:t>Not started</a:t>
                      </a:r>
                    </a:p>
                  </a:txBody>
                  <a:tcPr/>
                </a:tc>
                <a:tc>
                  <a:txBody>
                    <a:bodyPr/>
                    <a:lstStyle/>
                    <a:p>
                      <a:r>
                        <a:rPr lang="en-US" sz="1100" dirty="0"/>
                        <a:t>Late Spring 2026 – TBD (end of 2026)</a:t>
                      </a:r>
                    </a:p>
                  </a:txBody>
                  <a:tcPr/>
                </a:tc>
                <a:tc>
                  <a:txBody>
                    <a:bodyPr/>
                    <a:lstStyle/>
                    <a:p>
                      <a:r>
                        <a:rPr lang="en-US" sz="1100" dirty="0"/>
                        <a:t>Goal is to have initial full chain testing done by Summer if EICROC1 testing + RBv1 setup is successful.</a:t>
                      </a:r>
                    </a:p>
                  </a:txBody>
                  <a:tcPr/>
                </a:tc>
                <a:extLst>
                  <a:ext uri="{0D108BD9-81ED-4DB2-BD59-A6C34878D82A}">
                    <a16:rowId xmlns:a16="http://schemas.microsoft.com/office/drawing/2014/main" val="2531786170"/>
                  </a:ext>
                </a:extLst>
              </a:tr>
            </a:tbl>
          </a:graphicData>
        </a:graphic>
      </p:graphicFrame>
    </p:spTree>
    <p:extLst>
      <p:ext uri="{BB962C8B-B14F-4D97-AF65-F5344CB8AC3E}">
        <p14:creationId xmlns:p14="http://schemas.microsoft.com/office/powerpoint/2010/main" val="1510597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79872-F8D4-BF67-A1AF-12EE47DF7CFC}"/>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868ECD17-15CA-428B-520E-278E6C34E7EE}"/>
              </a:ext>
            </a:extLst>
          </p:cNvPr>
          <p:cNvSpPr>
            <a:spLocks noGrp="1"/>
          </p:cNvSpPr>
          <p:nvPr>
            <p:ph type="body" sz="quarter" idx="11"/>
          </p:nvPr>
        </p:nvSpPr>
        <p:spPr/>
        <p:txBody>
          <a:bodyPr/>
          <a:lstStyle/>
          <a:p>
            <a:endParaRPr lang="en-US"/>
          </a:p>
        </p:txBody>
      </p:sp>
      <p:sp>
        <p:nvSpPr>
          <p:cNvPr id="13" name="Title 2">
            <a:extLst>
              <a:ext uri="{FF2B5EF4-FFF2-40B4-BE49-F238E27FC236}">
                <a16:creationId xmlns:a16="http://schemas.microsoft.com/office/drawing/2014/main" id="{A45387FC-3163-EC78-7C85-9A4554BB26C6}"/>
              </a:ext>
            </a:extLst>
          </p:cNvPr>
          <p:cNvSpPr>
            <a:spLocks noGrp="1"/>
          </p:cNvSpPr>
          <p:nvPr>
            <p:ph type="title"/>
          </p:nvPr>
        </p:nvSpPr>
        <p:spPr>
          <a:xfrm>
            <a:off x="462579" y="0"/>
            <a:ext cx="11499925" cy="825178"/>
          </a:xfrm>
        </p:spPr>
        <p:txBody>
          <a:bodyPr/>
          <a:lstStyle/>
          <a:p>
            <a:r>
              <a:rPr lang="en-US" dirty="0"/>
              <a:t>Overview of BNL involvement</a:t>
            </a:r>
          </a:p>
        </p:txBody>
      </p:sp>
      <p:sp>
        <p:nvSpPr>
          <p:cNvPr id="14" name="Content Placeholder 3">
            <a:extLst>
              <a:ext uri="{FF2B5EF4-FFF2-40B4-BE49-F238E27FC236}">
                <a16:creationId xmlns:a16="http://schemas.microsoft.com/office/drawing/2014/main" id="{EC618195-78C1-12FD-A947-635A4F3FE2C9}"/>
              </a:ext>
            </a:extLst>
          </p:cNvPr>
          <p:cNvSpPr>
            <a:spLocks noGrp="1"/>
          </p:cNvSpPr>
          <p:nvPr>
            <p:ph idx="1"/>
          </p:nvPr>
        </p:nvSpPr>
        <p:spPr>
          <a:xfrm>
            <a:off x="462579" y="1749287"/>
            <a:ext cx="11499925" cy="3863336"/>
          </a:xfrm>
        </p:spPr>
        <p:txBody>
          <a:bodyPr/>
          <a:lstStyle/>
          <a:p>
            <a:r>
              <a:rPr lang="en-US" dirty="0"/>
              <a:t>Goal was to apply AC-LGAD technology to far-forward detectors </a:t>
            </a:r>
            <a:r>
              <a:rPr lang="en-US" dirty="0">
                <a:sym typeface="Wingdings" pitchFamily="2" charset="2"/>
              </a:rPr>
              <a:t> Roman pots, OMD, B0 tracking (this came later).</a:t>
            </a:r>
          </a:p>
          <a:p>
            <a:r>
              <a:rPr lang="en-US" dirty="0">
                <a:sym typeface="Wingdings" pitchFamily="2" charset="2"/>
              </a:rPr>
              <a:t>Natural choice for BNL to be involved in the FF detectors given the machine design and tight requirements for the detectors to operate in the vacuum, in the accelerator magnet, etc.</a:t>
            </a:r>
          </a:p>
          <a:p>
            <a:r>
              <a:rPr lang="en-US" dirty="0">
                <a:sym typeface="Wingdings" pitchFamily="2" charset="2"/>
              </a:rPr>
              <a:t>Since then, BNL has focused on the integration &amp; planned construction of the Roman pots and OMD and the testing of the AC-LGADs + EICROC.</a:t>
            </a:r>
          </a:p>
          <a:p>
            <a:pPr marL="0" indent="0">
              <a:buNone/>
            </a:pPr>
            <a:endParaRPr lang="en-US" dirty="0"/>
          </a:p>
        </p:txBody>
      </p:sp>
    </p:spTree>
    <p:extLst>
      <p:ext uri="{BB962C8B-B14F-4D97-AF65-F5344CB8AC3E}">
        <p14:creationId xmlns:p14="http://schemas.microsoft.com/office/powerpoint/2010/main" val="2895136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86C5FB-E706-72C8-DC57-7F547331F23E}"/>
              </a:ext>
            </a:extLst>
          </p:cNvPr>
          <p:cNvSpPr>
            <a:spLocks noGrp="1"/>
          </p:cNvSpPr>
          <p:nvPr>
            <p:ph type="sldNum" sz="quarter" idx="4"/>
          </p:nvPr>
        </p:nvSpPr>
        <p:spPr/>
        <p:txBody>
          <a:bodyPr/>
          <a:lstStyle/>
          <a:p>
            <a:pPr algn="ctr"/>
            <a:fld id="{933A556B-7C63-244D-9B7C-B0EA8042B330}" type="slidenum">
              <a:rPr lang="en-US" smtClean="0"/>
              <a:pPr algn="ctr"/>
              <a:t>3</a:t>
            </a:fld>
            <a:endParaRPr lang="en-US" dirty="0"/>
          </a:p>
        </p:txBody>
      </p:sp>
      <p:sp>
        <p:nvSpPr>
          <p:cNvPr id="3" name="Title 2">
            <a:extLst>
              <a:ext uri="{FF2B5EF4-FFF2-40B4-BE49-F238E27FC236}">
                <a16:creationId xmlns:a16="http://schemas.microsoft.com/office/drawing/2014/main" id="{E4DF852A-47CD-66A7-12F3-C5CBA5033308}"/>
              </a:ext>
            </a:extLst>
          </p:cNvPr>
          <p:cNvSpPr>
            <a:spLocks noGrp="1"/>
          </p:cNvSpPr>
          <p:nvPr>
            <p:ph type="title"/>
          </p:nvPr>
        </p:nvSpPr>
        <p:spPr/>
        <p:txBody>
          <a:bodyPr/>
          <a:lstStyle/>
          <a:p>
            <a:r>
              <a:rPr lang="en-US" dirty="0"/>
              <a:t>Recent activities</a:t>
            </a:r>
          </a:p>
        </p:txBody>
      </p:sp>
      <p:sp>
        <p:nvSpPr>
          <p:cNvPr id="4" name="Content Placeholder 3">
            <a:extLst>
              <a:ext uri="{FF2B5EF4-FFF2-40B4-BE49-F238E27FC236}">
                <a16:creationId xmlns:a16="http://schemas.microsoft.com/office/drawing/2014/main" id="{9CD3898C-6313-26DC-FB16-CC555B8816DB}"/>
              </a:ext>
            </a:extLst>
          </p:cNvPr>
          <p:cNvSpPr>
            <a:spLocks noGrp="1"/>
          </p:cNvSpPr>
          <p:nvPr>
            <p:ph idx="1"/>
          </p:nvPr>
        </p:nvSpPr>
        <p:spPr/>
        <p:txBody>
          <a:bodyPr/>
          <a:lstStyle/>
          <a:p>
            <a:r>
              <a:rPr lang="en-US" dirty="0"/>
              <a:t>TCT scans of sensors and of bump-bonded assembly (using etched sensor).</a:t>
            </a:r>
          </a:p>
          <a:p>
            <a:r>
              <a:rPr lang="en-US" dirty="0"/>
              <a:t>Testing with radioactive source </a:t>
            </a:r>
            <a:r>
              <a:rPr lang="en-US" dirty="0">
                <a:sym typeface="Wingdings" pitchFamily="2" charset="2"/>
              </a:rPr>
              <a:t> jitter measurements.</a:t>
            </a:r>
          </a:p>
          <a:p>
            <a:r>
              <a:rPr lang="en-US" dirty="0">
                <a:sym typeface="Wingdings" pitchFamily="2" charset="2"/>
              </a:rPr>
              <a:t>Testing with IR laser  jitter measurements.</a:t>
            </a:r>
          </a:p>
          <a:p>
            <a:r>
              <a:rPr lang="en-US" dirty="0">
                <a:sym typeface="Wingdings" pitchFamily="2" charset="2"/>
              </a:rPr>
              <a:t>All of this work has focused on the analog output from the EICROC or using the Fermilab </a:t>
            </a:r>
            <a:r>
              <a:rPr lang="en-US" dirty="0" err="1">
                <a:sym typeface="Wingdings" pitchFamily="2" charset="2"/>
              </a:rPr>
              <a:t>testboards</a:t>
            </a:r>
            <a:r>
              <a:rPr lang="en-US" dirty="0">
                <a:sym typeface="Wingdings" pitchFamily="2" charset="2"/>
              </a:rPr>
              <a:t> with low-noise preamps.</a:t>
            </a:r>
          </a:p>
          <a:p>
            <a:r>
              <a:rPr lang="en-US" dirty="0">
                <a:sym typeface="Wingdings" pitchFamily="2" charset="2"/>
              </a:rPr>
              <a:t>Focus for the next few months is on work on TDC (with the new EICROC firmware) and work needed for </a:t>
            </a:r>
            <a:r>
              <a:rPr lang="en-US" dirty="0" err="1">
                <a:sym typeface="Wingdings" pitchFamily="2" charset="2"/>
              </a:rPr>
              <a:t>testbeam</a:t>
            </a:r>
            <a:r>
              <a:rPr lang="en-US" dirty="0">
                <a:sym typeface="Wingdings" pitchFamily="2" charset="2"/>
              </a:rPr>
              <a:t> prep in early Summer (assuming SPS beam time is greenlit).</a:t>
            </a:r>
          </a:p>
          <a:p>
            <a:pPr lvl="1"/>
            <a:r>
              <a:rPr lang="en-US" dirty="0">
                <a:sym typeface="Wingdings" pitchFamily="2" charset="2"/>
              </a:rPr>
              <a:t>Setup of RBv1 test chain with EICROC1.</a:t>
            </a:r>
          </a:p>
          <a:p>
            <a:pPr lvl="1"/>
            <a:r>
              <a:rPr lang="en-US" dirty="0">
                <a:sym typeface="Wingdings" pitchFamily="2" charset="2"/>
              </a:rPr>
              <a:t>Test of first bump-bonding with large AC-LGAD and EICROC1.</a:t>
            </a:r>
          </a:p>
          <a:p>
            <a:pPr lvl="1"/>
            <a:r>
              <a:rPr lang="en-US" dirty="0">
                <a:sym typeface="Wingdings" pitchFamily="2" charset="2"/>
              </a:rPr>
              <a:t>Preparation of assemblies for </a:t>
            </a:r>
            <a:r>
              <a:rPr lang="en-US" dirty="0" err="1">
                <a:sym typeface="Wingdings" pitchFamily="2" charset="2"/>
              </a:rPr>
              <a:t>testbeam</a:t>
            </a:r>
            <a:r>
              <a:rPr lang="en-US" dirty="0">
                <a:sym typeface="Wingdings" pitchFamily="2" charset="2"/>
              </a:rPr>
              <a:t> (e.g. wire-bonding 32x32 sensors to test boards, bench tests, tests of readout chain with digitizers).</a:t>
            </a:r>
          </a:p>
        </p:txBody>
      </p:sp>
      <p:sp>
        <p:nvSpPr>
          <p:cNvPr id="5" name="Text Placeholder 4">
            <a:extLst>
              <a:ext uri="{FF2B5EF4-FFF2-40B4-BE49-F238E27FC236}">
                <a16:creationId xmlns:a16="http://schemas.microsoft.com/office/drawing/2014/main" id="{8567219D-3A4C-31AB-587C-043918F3CA2C}"/>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BC62E749-8173-52B6-FB3C-3B8F02AABBB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7149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6B37B-F7E4-DA8A-06DF-A6EF483D902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0EED85-B8F2-07C4-8A42-D8E2E2455E7F}"/>
              </a:ext>
            </a:extLst>
          </p:cNvPr>
          <p:cNvSpPr>
            <a:spLocks noGrp="1"/>
          </p:cNvSpPr>
          <p:nvPr>
            <p:ph type="sldNum" sz="quarter" idx="4"/>
          </p:nvPr>
        </p:nvSpPr>
        <p:spPr/>
        <p:txBody>
          <a:bodyPr/>
          <a:lstStyle/>
          <a:p>
            <a:pPr algn="ctr"/>
            <a:fld id="{933A556B-7C63-244D-9B7C-B0EA8042B330}" type="slidenum">
              <a:rPr lang="en-US" smtClean="0"/>
              <a:pPr algn="ctr"/>
              <a:t>4</a:t>
            </a:fld>
            <a:endParaRPr lang="en-US" dirty="0"/>
          </a:p>
        </p:txBody>
      </p:sp>
      <p:sp>
        <p:nvSpPr>
          <p:cNvPr id="17" name="Title 4">
            <a:extLst>
              <a:ext uri="{FF2B5EF4-FFF2-40B4-BE49-F238E27FC236}">
                <a16:creationId xmlns:a16="http://schemas.microsoft.com/office/drawing/2014/main" id="{C75676F5-1B06-9AB6-D27E-82AD721FF0EE}"/>
              </a:ext>
            </a:extLst>
          </p:cNvPr>
          <p:cNvSpPr>
            <a:spLocks noGrp="1"/>
          </p:cNvSpPr>
          <p:nvPr>
            <p:ph type="title"/>
          </p:nvPr>
        </p:nvSpPr>
        <p:spPr>
          <a:xfrm>
            <a:off x="462579" y="0"/>
            <a:ext cx="11499925" cy="825178"/>
          </a:xfrm>
        </p:spPr>
        <p:txBody>
          <a:bodyPr/>
          <a:lstStyle/>
          <a:p>
            <a:r>
              <a:rPr lang="en-US" dirty="0"/>
              <a:t>Implementation of AC-LGADs for FF Tracking</a:t>
            </a:r>
          </a:p>
        </p:txBody>
      </p:sp>
      <p:pic>
        <p:nvPicPr>
          <p:cNvPr id="4" name="Picture 3" descr="A close up of a circuit board&#10;&#10;Description automatically generated">
            <a:extLst>
              <a:ext uri="{FF2B5EF4-FFF2-40B4-BE49-F238E27FC236}">
                <a16:creationId xmlns:a16="http://schemas.microsoft.com/office/drawing/2014/main" id="{B1CAF464-C8D8-CBAF-429C-553905A45BE4}"/>
              </a:ext>
            </a:extLst>
          </p:cNvPr>
          <p:cNvPicPr>
            <a:picLocks noChangeAspect="1"/>
          </p:cNvPicPr>
          <p:nvPr/>
        </p:nvPicPr>
        <p:blipFill rotWithShape="1">
          <a:blip r:embed="rId2"/>
          <a:srcRect l="40835" t="35872" r="29311" b="32371"/>
          <a:stretch/>
        </p:blipFill>
        <p:spPr>
          <a:xfrm>
            <a:off x="375422" y="1033346"/>
            <a:ext cx="3921131" cy="3128471"/>
          </a:xfrm>
          <a:prstGeom prst="rect">
            <a:avLst/>
          </a:prstGeom>
        </p:spPr>
      </p:pic>
      <p:cxnSp>
        <p:nvCxnSpPr>
          <p:cNvPr id="5" name="Straight Arrow Connector 4">
            <a:extLst>
              <a:ext uri="{FF2B5EF4-FFF2-40B4-BE49-F238E27FC236}">
                <a16:creationId xmlns:a16="http://schemas.microsoft.com/office/drawing/2014/main" id="{A8DA848D-F6B4-74EA-88CF-AC90964C270A}"/>
              </a:ext>
            </a:extLst>
          </p:cNvPr>
          <p:cNvCxnSpPr>
            <a:cxnSpLocks/>
          </p:cNvCxnSpPr>
          <p:nvPr/>
        </p:nvCxnSpPr>
        <p:spPr>
          <a:xfrm>
            <a:off x="4393870" y="2597582"/>
            <a:ext cx="50380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448437B-F560-47AE-6F34-8492AD748430}"/>
              </a:ext>
            </a:extLst>
          </p:cNvPr>
          <p:cNvPicPr>
            <a:picLocks noChangeAspect="1"/>
          </p:cNvPicPr>
          <p:nvPr/>
        </p:nvPicPr>
        <p:blipFill>
          <a:blip r:embed="rId3"/>
          <a:stretch>
            <a:fillRect/>
          </a:stretch>
        </p:blipFill>
        <p:spPr>
          <a:xfrm rot="10800000">
            <a:off x="5035588" y="849898"/>
            <a:ext cx="7044162" cy="3673335"/>
          </a:xfrm>
          <a:prstGeom prst="rect">
            <a:avLst/>
          </a:prstGeom>
        </p:spPr>
      </p:pic>
      <p:sp>
        <p:nvSpPr>
          <p:cNvPr id="9" name="TextBox 8">
            <a:extLst>
              <a:ext uri="{FF2B5EF4-FFF2-40B4-BE49-F238E27FC236}">
                <a16:creationId xmlns:a16="http://schemas.microsoft.com/office/drawing/2014/main" id="{FD96E2AF-050A-F21F-4FF8-CF0C10DBBBE0}"/>
              </a:ext>
            </a:extLst>
          </p:cNvPr>
          <p:cNvSpPr txBox="1"/>
          <p:nvPr/>
        </p:nvSpPr>
        <p:spPr>
          <a:xfrm>
            <a:off x="5035588" y="3569127"/>
            <a:ext cx="4156310" cy="954107"/>
          </a:xfrm>
          <a:prstGeom prst="rect">
            <a:avLst/>
          </a:prstGeom>
          <a:noFill/>
        </p:spPr>
        <p:txBody>
          <a:bodyPr wrap="square" rtlCol="0">
            <a:spAutoFit/>
          </a:bodyPr>
          <a:lstStyle/>
          <a:p>
            <a:r>
              <a:rPr lang="en-US" sz="1400" b="1" u="sng" dirty="0">
                <a:solidFill>
                  <a:schemeClr val="bg1"/>
                </a:solidFill>
              </a:rPr>
              <a:t>BNL AC-LGAD:</a:t>
            </a:r>
          </a:p>
          <a:p>
            <a:pPr marL="285750" indent="-285750">
              <a:buFont typeface="Arial" panose="020B0604020202020204" pitchFamily="34" charset="0"/>
              <a:buChar char="•"/>
            </a:pPr>
            <a:r>
              <a:rPr lang="en-US" sz="1400" dirty="0">
                <a:solidFill>
                  <a:schemeClr val="bg1"/>
                </a:solidFill>
              </a:rPr>
              <a:t>500x500 um</a:t>
            </a:r>
            <a:r>
              <a:rPr lang="en-US" sz="1400" baseline="30000" dirty="0">
                <a:solidFill>
                  <a:schemeClr val="bg1"/>
                </a:solidFill>
              </a:rPr>
              <a:t>2</a:t>
            </a:r>
            <a:r>
              <a:rPr lang="en-US" sz="1400" dirty="0">
                <a:solidFill>
                  <a:schemeClr val="bg1"/>
                </a:solidFill>
              </a:rPr>
              <a:t> pixel pitch</a:t>
            </a:r>
          </a:p>
          <a:p>
            <a:pPr marL="285750" indent="-285750">
              <a:buFont typeface="Arial" panose="020B0604020202020204" pitchFamily="34" charset="0"/>
              <a:buChar char="•"/>
            </a:pPr>
            <a:r>
              <a:rPr lang="en-US" sz="1400" dirty="0">
                <a:solidFill>
                  <a:schemeClr val="bg1"/>
                </a:solidFill>
              </a:rPr>
              <a:t>100x100 um</a:t>
            </a:r>
            <a:r>
              <a:rPr lang="en-US" sz="1400" baseline="30000" dirty="0">
                <a:solidFill>
                  <a:schemeClr val="bg1"/>
                </a:solidFill>
              </a:rPr>
              <a:t>2</a:t>
            </a:r>
            <a:r>
              <a:rPr lang="en-US" sz="1400" dirty="0">
                <a:solidFill>
                  <a:schemeClr val="bg1"/>
                </a:solidFill>
              </a:rPr>
              <a:t> metal electrode</a:t>
            </a:r>
          </a:p>
          <a:p>
            <a:pPr marL="285750" indent="-285750">
              <a:buFont typeface="Arial" panose="020B0604020202020204" pitchFamily="34" charset="0"/>
              <a:buChar char="•"/>
            </a:pPr>
            <a:r>
              <a:rPr lang="en-US" sz="1400" dirty="0">
                <a:solidFill>
                  <a:schemeClr val="bg1"/>
                </a:solidFill>
              </a:rPr>
              <a:t>30um active thickness</a:t>
            </a:r>
            <a:endParaRPr lang="en-US" dirty="0">
              <a:solidFill>
                <a:schemeClr val="bg1"/>
              </a:solidFill>
            </a:endParaRPr>
          </a:p>
        </p:txBody>
      </p:sp>
      <p:sp>
        <p:nvSpPr>
          <p:cNvPr id="10" name="TextBox 9">
            <a:extLst>
              <a:ext uri="{FF2B5EF4-FFF2-40B4-BE49-F238E27FC236}">
                <a16:creationId xmlns:a16="http://schemas.microsoft.com/office/drawing/2014/main" id="{26110423-4451-9609-7113-A78BC5E2CF54}"/>
              </a:ext>
            </a:extLst>
          </p:cNvPr>
          <p:cNvSpPr txBox="1"/>
          <p:nvPr/>
        </p:nvSpPr>
        <p:spPr>
          <a:xfrm>
            <a:off x="5824603" y="1157866"/>
            <a:ext cx="2029216" cy="369332"/>
          </a:xfrm>
          <a:prstGeom prst="rect">
            <a:avLst/>
          </a:prstGeom>
          <a:noFill/>
        </p:spPr>
        <p:txBody>
          <a:bodyPr wrap="square" rtlCol="0">
            <a:spAutoFit/>
          </a:bodyPr>
          <a:lstStyle/>
          <a:p>
            <a:r>
              <a:rPr lang="en-US" b="1" dirty="0">
                <a:solidFill>
                  <a:srgbClr val="FF0000"/>
                </a:solidFill>
              </a:rPr>
              <a:t>AC-LGAD</a:t>
            </a:r>
          </a:p>
        </p:txBody>
      </p:sp>
      <p:sp>
        <p:nvSpPr>
          <p:cNvPr id="11" name="TextBox 10">
            <a:extLst>
              <a:ext uri="{FF2B5EF4-FFF2-40B4-BE49-F238E27FC236}">
                <a16:creationId xmlns:a16="http://schemas.microsoft.com/office/drawing/2014/main" id="{9CCB5B28-F7DE-4EC8-3FDD-0A787722FD5B}"/>
              </a:ext>
            </a:extLst>
          </p:cNvPr>
          <p:cNvSpPr txBox="1"/>
          <p:nvPr/>
        </p:nvSpPr>
        <p:spPr>
          <a:xfrm>
            <a:off x="9321452" y="1147587"/>
            <a:ext cx="2029216" cy="369332"/>
          </a:xfrm>
          <a:prstGeom prst="rect">
            <a:avLst/>
          </a:prstGeom>
          <a:noFill/>
        </p:spPr>
        <p:txBody>
          <a:bodyPr wrap="square" rtlCol="0">
            <a:spAutoFit/>
          </a:bodyPr>
          <a:lstStyle/>
          <a:p>
            <a:r>
              <a:rPr lang="en-US" b="1" dirty="0">
                <a:solidFill>
                  <a:srgbClr val="FF0000"/>
                </a:solidFill>
              </a:rPr>
              <a:t>EICROC0</a:t>
            </a:r>
          </a:p>
        </p:txBody>
      </p:sp>
      <p:sp>
        <p:nvSpPr>
          <p:cNvPr id="14" name="TextBox 13">
            <a:extLst>
              <a:ext uri="{FF2B5EF4-FFF2-40B4-BE49-F238E27FC236}">
                <a16:creationId xmlns:a16="http://schemas.microsoft.com/office/drawing/2014/main" id="{80E3BEED-7FF2-C78B-B669-4F226CC570EC}"/>
              </a:ext>
            </a:extLst>
          </p:cNvPr>
          <p:cNvSpPr txBox="1"/>
          <p:nvPr/>
        </p:nvSpPr>
        <p:spPr>
          <a:xfrm>
            <a:off x="361846" y="4611365"/>
            <a:ext cx="10700234" cy="1477328"/>
          </a:xfrm>
          <a:prstGeom prst="rect">
            <a:avLst/>
          </a:prstGeom>
          <a:noFill/>
        </p:spPr>
        <p:txBody>
          <a:bodyPr wrap="square">
            <a:spAutoFit/>
          </a:bodyPr>
          <a:lstStyle/>
          <a:p>
            <a:pPr marL="285750" indent="-285750">
              <a:buFont typeface="Arial" panose="020B0604020202020204" pitchFamily="34" charset="0"/>
              <a:buChar char="•"/>
            </a:pPr>
            <a:r>
              <a:rPr lang="en-US" dirty="0"/>
              <a:t>EICROC ASIC proposed for pixilated AC-LGADs.</a:t>
            </a:r>
          </a:p>
          <a:p>
            <a:pPr marL="742950" lvl="1" indent="-285750">
              <a:buFont typeface="Arial" panose="020B0604020202020204" pitchFamily="34" charset="0"/>
              <a:buChar char="•"/>
            </a:pPr>
            <a:r>
              <a:rPr lang="en-US" dirty="0"/>
              <a:t>Uses infrastructure from ALTIROC (used for DC-LGADs in ATLAS) and HGCROC (I2C)</a:t>
            </a:r>
          </a:p>
          <a:p>
            <a:pPr marL="742950" lvl="1" indent="-285750">
              <a:buFont typeface="Arial" panose="020B0604020202020204" pitchFamily="34" charset="0"/>
              <a:buChar char="•"/>
            </a:pPr>
            <a:r>
              <a:rPr lang="en-US" dirty="0"/>
              <a:t>Currently only 4x4 channel version exists, 32x32 (full channel count) in production (to arrive in Feb./March 2026).</a:t>
            </a:r>
          </a:p>
          <a:p>
            <a:pPr marL="742950" lvl="1" indent="-285750">
              <a:buFont typeface="Arial" panose="020B0604020202020204" pitchFamily="34" charset="0"/>
              <a:buChar char="•"/>
            </a:pPr>
            <a:r>
              <a:rPr lang="en-US" dirty="0"/>
              <a:t>Also used in FTOF (or any pixilated AC-LGAD detector).</a:t>
            </a:r>
            <a:endParaRPr lang="en-US" sz="1600" dirty="0"/>
          </a:p>
        </p:txBody>
      </p:sp>
      <p:sp>
        <p:nvSpPr>
          <p:cNvPr id="16" name="Text Placeholder 15">
            <a:extLst>
              <a:ext uri="{FF2B5EF4-FFF2-40B4-BE49-F238E27FC236}">
                <a16:creationId xmlns:a16="http://schemas.microsoft.com/office/drawing/2014/main" id="{D1918C15-27B6-5F7D-92AD-12ACD76CF1A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94319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CF2F6-D0CE-A729-A4F4-E31D046CF616}"/>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067D0E85-5AD3-ADA5-FBC5-1551D0D6AB8F}"/>
              </a:ext>
            </a:extLst>
          </p:cNvPr>
          <p:cNvPicPr>
            <a:picLocks noChangeAspect="1"/>
          </p:cNvPicPr>
          <p:nvPr/>
        </p:nvPicPr>
        <p:blipFill>
          <a:blip r:embed="rId2"/>
          <a:stretch>
            <a:fillRect/>
          </a:stretch>
        </p:blipFill>
        <p:spPr>
          <a:xfrm>
            <a:off x="8360245" y="3646552"/>
            <a:ext cx="3576935" cy="2408808"/>
          </a:xfrm>
          <a:prstGeom prst="rect">
            <a:avLst/>
          </a:prstGeom>
        </p:spPr>
      </p:pic>
      <p:sp>
        <p:nvSpPr>
          <p:cNvPr id="5" name="Title 4">
            <a:extLst>
              <a:ext uri="{FF2B5EF4-FFF2-40B4-BE49-F238E27FC236}">
                <a16:creationId xmlns:a16="http://schemas.microsoft.com/office/drawing/2014/main" id="{0E5BD519-5A78-55C6-CEC0-FA76D297733C}"/>
              </a:ext>
            </a:extLst>
          </p:cNvPr>
          <p:cNvSpPr>
            <a:spLocks noGrp="1"/>
          </p:cNvSpPr>
          <p:nvPr>
            <p:ph type="title"/>
          </p:nvPr>
        </p:nvSpPr>
        <p:spPr/>
        <p:txBody>
          <a:bodyPr/>
          <a:lstStyle/>
          <a:p>
            <a:r>
              <a:rPr lang="en-US" dirty="0"/>
              <a:t>AC-LGAD Testing </a:t>
            </a:r>
            <a:r>
              <a:rPr lang="en-US" dirty="0">
                <a:sym typeface="Wingdings" pitchFamily="2" charset="2"/>
              </a:rPr>
              <a:t> AC-LGAD + EICROC0</a:t>
            </a:r>
            <a:endParaRPr lang="en-US" dirty="0"/>
          </a:p>
        </p:txBody>
      </p:sp>
      <p:sp>
        <p:nvSpPr>
          <p:cNvPr id="2" name="Slide Number Placeholder 1">
            <a:extLst>
              <a:ext uri="{FF2B5EF4-FFF2-40B4-BE49-F238E27FC236}">
                <a16:creationId xmlns:a16="http://schemas.microsoft.com/office/drawing/2014/main" id="{5A5EF874-8901-7EC0-2625-A0E9A3FE4FF1}"/>
              </a:ext>
            </a:extLst>
          </p:cNvPr>
          <p:cNvSpPr>
            <a:spLocks noGrp="1"/>
          </p:cNvSpPr>
          <p:nvPr>
            <p:ph type="sldNum" sz="quarter" idx="4"/>
          </p:nvPr>
        </p:nvSpPr>
        <p:spPr/>
        <p:txBody>
          <a:bodyPr/>
          <a:lstStyle/>
          <a:p>
            <a:pPr algn="ctr"/>
            <a:fld id="{933A556B-7C63-244D-9B7C-B0EA8042B330}" type="slidenum">
              <a:rPr lang="en-US" smtClean="0"/>
              <a:pPr algn="ctr"/>
              <a:t>5</a:t>
            </a:fld>
            <a:endParaRPr lang="en-US" dirty="0"/>
          </a:p>
        </p:txBody>
      </p:sp>
      <p:pic>
        <p:nvPicPr>
          <p:cNvPr id="3" name="Content Placeholder 15" descr="Chart, diagram&#10;&#10;AI-generated content may be incorrect.">
            <a:extLst>
              <a:ext uri="{FF2B5EF4-FFF2-40B4-BE49-F238E27FC236}">
                <a16:creationId xmlns:a16="http://schemas.microsoft.com/office/drawing/2014/main" id="{EB5DD8A9-3C8F-3473-780B-2D8017F1C7E6}"/>
              </a:ext>
            </a:extLst>
          </p:cNvPr>
          <p:cNvPicPr>
            <a:picLocks noChangeAspect="1"/>
          </p:cNvPicPr>
          <p:nvPr/>
        </p:nvPicPr>
        <p:blipFill>
          <a:blip r:embed="rId3"/>
          <a:stretch>
            <a:fillRect/>
          </a:stretch>
        </p:blipFill>
        <p:spPr>
          <a:xfrm>
            <a:off x="563668" y="905983"/>
            <a:ext cx="11297746" cy="2494031"/>
          </a:xfrm>
          <a:prstGeom prst="rect">
            <a:avLst/>
          </a:prstGeom>
        </p:spPr>
      </p:pic>
      <p:sp>
        <p:nvSpPr>
          <p:cNvPr id="10" name="Google Shape;252;p36">
            <a:extLst>
              <a:ext uri="{FF2B5EF4-FFF2-40B4-BE49-F238E27FC236}">
                <a16:creationId xmlns:a16="http://schemas.microsoft.com/office/drawing/2014/main" id="{988AE765-8766-D818-55A5-63412C3662B9}"/>
              </a:ext>
            </a:extLst>
          </p:cNvPr>
          <p:cNvSpPr txBox="1"/>
          <p:nvPr/>
        </p:nvSpPr>
        <p:spPr>
          <a:xfrm>
            <a:off x="261409" y="3538453"/>
            <a:ext cx="5512364" cy="2261894"/>
          </a:xfrm>
          <a:prstGeom prst="rect">
            <a:avLst/>
          </a:prstGeom>
          <a:noFill/>
          <a:ln>
            <a:noFill/>
          </a:ln>
        </p:spPr>
        <p:txBody>
          <a:bodyPr spcFirstLastPara="1" wrap="square" lIns="91433" tIns="45700" rIns="91433" bIns="45700" anchor="t" anchorCtr="0">
            <a:noAutofit/>
          </a:bodyPr>
          <a:lstStyle/>
          <a:p>
            <a:pPr marL="342900" indent="-342900">
              <a:buClr>
                <a:srgbClr val="0096FF"/>
              </a:buClr>
              <a:buSzPts val="1400"/>
              <a:buFont typeface="Arial" panose="020B0604020202020204" pitchFamily="34" charset="0"/>
              <a:buChar char="•"/>
            </a:pPr>
            <a:r>
              <a:rPr lang="en" sz="1867" dirty="0">
                <a:latin typeface="Arial"/>
                <a:ea typeface="Arial"/>
                <a:cs typeface="Arial"/>
                <a:sym typeface="Arial"/>
              </a:rPr>
              <a:t>AC-LGAD (HPK) “etched” to remove portions of the backplane </a:t>
            </a:r>
            <a:r>
              <a:rPr lang="en" sz="1867" dirty="0" err="1">
                <a:latin typeface="Arial"/>
                <a:ea typeface="Arial"/>
                <a:cs typeface="Arial"/>
                <a:sym typeface="Arial"/>
              </a:rPr>
              <a:t>whi</a:t>
            </a:r>
            <a:r>
              <a:rPr lang="en-US" sz="1867" dirty="0" err="1">
                <a:latin typeface="Arial"/>
                <a:ea typeface="Arial"/>
                <a:cs typeface="Arial"/>
                <a:sym typeface="Arial"/>
              </a:rPr>
              <a:t>ch</a:t>
            </a:r>
            <a:r>
              <a:rPr lang="en" sz="1867" dirty="0">
                <a:latin typeface="Arial"/>
                <a:ea typeface="Arial"/>
                <a:cs typeface="Arial"/>
                <a:sym typeface="Arial"/>
              </a:rPr>
              <a:t> normally block incident TCT IR light from the laser in a bump-bonded assembly.</a:t>
            </a:r>
          </a:p>
          <a:p>
            <a:pPr marL="800100" lvl="1" indent="-342900">
              <a:buClr>
                <a:srgbClr val="0096FF"/>
              </a:buClr>
              <a:buSzPts val="1400"/>
              <a:buFont typeface="Arial" panose="020B0604020202020204" pitchFamily="34" charset="0"/>
              <a:buChar char="•"/>
            </a:pPr>
            <a:r>
              <a:rPr lang="en" sz="1600" dirty="0">
                <a:latin typeface="Arial"/>
                <a:cs typeface="Arial"/>
                <a:sym typeface="Arial"/>
              </a:rPr>
              <a:t>Etching by Simone Mazza from UCSC.</a:t>
            </a:r>
          </a:p>
          <a:p>
            <a:pPr marL="342900" indent="-342900">
              <a:buClr>
                <a:srgbClr val="0096FF"/>
              </a:buClr>
              <a:buSzPts val="1400"/>
              <a:buFont typeface="Arial" panose="020B0604020202020204" pitchFamily="34" charset="0"/>
              <a:buChar char="•"/>
            </a:pPr>
            <a:r>
              <a:rPr lang="en" sz="1600" dirty="0">
                <a:latin typeface="Arial"/>
                <a:cs typeface="Arial"/>
                <a:sym typeface="Arial"/>
              </a:rPr>
              <a:t>TCT is useful for doing position dependent measurements (</a:t>
            </a:r>
            <a:r>
              <a:rPr lang="en" sz="1600" dirty="0" err="1">
                <a:latin typeface="Arial"/>
                <a:cs typeface="Arial"/>
                <a:sym typeface="Arial"/>
              </a:rPr>
              <a:t>e.g</a:t>
            </a:r>
            <a:r>
              <a:rPr lang="en" sz="1600" dirty="0">
                <a:latin typeface="Arial"/>
                <a:cs typeface="Arial"/>
                <a:sym typeface="Arial"/>
              </a:rPr>
              <a:t> for spatial resolution), and for probing uniformity of charge collection and gain.</a:t>
            </a:r>
          </a:p>
        </p:txBody>
      </p:sp>
      <p:pic>
        <p:nvPicPr>
          <p:cNvPr id="16" name="Picture 15" descr="A picture containing text&#10;&#10;AI-generated content may be incorrect.">
            <a:extLst>
              <a:ext uri="{FF2B5EF4-FFF2-40B4-BE49-F238E27FC236}">
                <a16:creationId xmlns:a16="http://schemas.microsoft.com/office/drawing/2014/main" id="{32D11C95-80D9-B5FF-CC4E-02E78BB1E25B}"/>
              </a:ext>
            </a:extLst>
          </p:cNvPr>
          <p:cNvPicPr>
            <a:picLocks noChangeAspect="1"/>
          </p:cNvPicPr>
          <p:nvPr/>
        </p:nvPicPr>
        <p:blipFill>
          <a:blip r:embed="rId4"/>
          <a:srcRect l="15860" r="10633"/>
          <a:stretch/>
        </p:blipFill>
        <p:spPr>
          <a:xfrm rot="5400000">
            <a:off x="5927254" y="3630374"/>
            <a:ext cx="2148151" cy="2191795"/>
          </a:xfrm>
          <a:prstGeom prst="rect">
            <a:avLst/>
          </a:prstGeom>
        </p:spPr>
      </p:pic>
      <p:sp>
        <p:nvSpPr>
          <p:cNvPr id="18" name="TextBox 17">
            <a:extLst>
              <a:ext uri="{FF2B5EF4-FFF2-40B4-BE49-F238E27FC236}">
                <a16:creationId xmlns:a16="http://schemas.microsoft.com/office/drawing/2014/main" id="{114BA098-B77D-EEC1-4F9D-43EB44D1F575}"/>
              </a:ext>
            </a:extLst>
          </p:cNvPr>
          <p:cNvSpPr txBox="1"/>
          <p:nvPr/>
        </p:nvSpPr>
        <p:spPr>
          <a:xfrm>
            <a:off x="5385889" y="5800347"/>
            <a:ext cx="3230880" cy="433452"/>
          </a:xfrm>
          <a:prstGeom prst="rect">
            <a:avLst/>
          </a:prstGeom>
        </p:spPr>
        <p:txBody>
          <a:bodyPr wrap="square" rtlCol="0">
            <a:noAutofit/>
          </a:bodyPr>
          <a:lstStyle/>
          <a:p>
            <a:pPr marL="0" indent="0" algn="l">
              <a:buClr>
                <a:srgbClr val="0096FF"/>
              </a:buClr>
              <a:buFont typeface="Arial" panose="020B0604020202020204" pitchFamily="34" charset="0"/>
              <a:buNone/>
            </a:pPr>
            <a:r>
              <a:rPr lang="en-US" sz="1600" dirty="0">
                <a:solidFill>
                  <a:srgbClr val="0096FF"/>
                </a:solidFill>
              </a:rPr>
              <a:t>Etched, bump-bonded assembly.</a:t>
            </a:r>
          </a:p>
        </p:txBody>
      </p:sp>
      <p:sp>
        <p:nvSpPr>
          <p:cNvPr id="19" name="TextBox 18">
            <a:extLst>
              <a:ext uri="{FF2B5EF4-FFF2-40B4-BE49-F238E27FC236}">
                <a16:creationId xmlns:a16="http://schemas.microsoft.com/office/drawing/2014/main" id="{6F8747CD-4854-1382-D5AC-4E97DA989F5B}"/>
              </a:ext>
            </a:extLst>
          </p:cNvPr>
          <p:cNvSpPr txBox="1"/>
          <p:nvPr/>
        </p:nvSpPr>
        <p:spPr>
          <a:xfrm>
            <a:off x="3466046" y="3215175"/>
            <a:ext cx="715618" cy="298173"/>
          </a:xfrm>
          <a:prstGeom prst="rect">
            <a:avLst/>
          </a:prstGeom>
          <a:solidFill>
            <a:schemeClr val="bg1"/>
          </a:solidFill>
        </p:spPr>
        <p:txBody>
          <a:bodyPr wrap="square" rtlCol="0">
            <a:noAutofit/>
          </a:bodyPr>
          <a:lstStyle/>
          <a:p>
            <a:pPr marL="0" indent="0" algn="l">
              <a:buClr>
                <a:srgbClr val="0096FF"/>
              </a:buClr>
              <a:buFont typeface="Arial" panose="020B0604020202020204" pitchFamily="34" charset="0"/>
              <a:buNone/>
            </a:pPr>
            <a:r>
              <a:rPr lang="en-US" sz="1400" dirty="0"/>
              <a:t>t[ns]</a:t>
            </a:r>
          </a:p>
        </p:txBody>
      </p:sp>
      <p:sp>
        <p:nvSpPr>
          <p:cNvPr id="20" name="TextBox 19">
            <a:extLst>
              <a:ext uri="{FF2B5EF4-FFF2-40B4-BE49-F238E27FC236}">
                <a16:creationId xmlns:a16="http://schemas.microsoft.com/office/drawing/2014/main" id="{E9048F54-3EC5-AB97-C9CD-E57E5484CAF9}"/>
              </a:ext>
            </a:extLst>
          </p:cNvPr>
          <p:cNvSpPr txBox="1"/>
          <p:nvPr/>
        </p:nvSpPr>
        <p:spPr>
          <a:xfrm rot="16200000">
            <a:off x="180284" y="1245912"/>
            <a:ext cx="862763" cy="298173"/>
          </a:xfrm>
          <a:prstGeom prst="rect">
            <a:avLst/>
          </a:prstGeom>
          <a:solidFill>
            <a:schemeClr val="bg1"/>
          </a:solidFill>
        </p:spPr>
        <p:txBody>
          <a:bodyPr wrap="square" rtlCol="0">
            <a:noAutofit/>
          </a:bodyPr>
          <a:lstStyle/>
          <a:p>
            <a:pPr marL="0" indent="0" algn="l">
              <a:buClr>
                <a:srgbClr val="0096FF"/>
              </a:buClr>
              <a:buFont typeface="Arial" panose="020B0604020202020204" pitchFamily="34" charset="0"/>
              <a:buNone/>
            </a:pPr>
            <a:r>
              <a:rPr lang="en-US" sz="1400" dirty="0"/>
              <a:t>V [mV]</a:t>
            </a:r>
          </a:p>
        </p:txBody>
      </p:sp>
      <p:sp>
        <p:nvSpPr>
          <p:cNvPr id="21" name="TextBox 20">
            <a:extLst>
              <a:ext uri="{FF2B5EF4-FFF2-40B4-BE49-F238E27FC236}">
                <a16:creationId xmlns:a16="http://schemas.microsoft.com/office/drawing/2014/main" id="{1376C4D3-0EEE-6829-1ED7-BFC405F24A2B}"/>
              </a:ext>
            </a:extLst>
          </p:cNvPr>
          <p:cNvSpPr txBox="1"/>
          <p:nvPr/>
        </p:nvSpPr>
        <p:spPr>
          <a:xfrm>
            <a:off x="7294720" y="3215175"/>
            <a:ext cx="715618" cy="298173"/>
          </a:xfrm>
          <a:prstGeom prst="rect">
            <a:avLst/>
          </a:prstGeom>
          <a:solidFill>
            <a:schemeClr val="bg1"/>
          </a:solidFill>
        </p:spPr>
        <p:txBody>
          <a:bodyPr wrap="square" rtlCol="0">
            <a:noAutofit/>
          </a:bodyPr>
          <a:lstStyle/>
          <a:p>
            <a:pPr marL="0" indent="0" algn="l">
              <a:buClr>
                <a:srgbClr val="0096FF"/>
              </a:buClr>
              <a:buFont typeface="Arial" panose="020B0604020202020204" pitchFamily="34" charset="0"/>
              <a:buNone/>
            </a:pPr>
            <a:r>
              <a:rPr lang="en-US" sz="1400" dirty="0"/>
              <a:t>t[ns]</a:t>
            </a:r>
          </a:p>
        </p:txBody>
      </p:sp>
      <p:sp>
        <p:nvSpPr>
          <p:cNvPr id="22" name="TextBox 21">
            <a:extLst>
              <a:ext uri="{FF2B5EF4-FFF2-40B4-BE49-F238E27FC236}">
                <a16:creationId xmlns:a16="http://schemas.microsoft.com/office/drawing/2014/main" id="{211973DE-49EA-34BD-E183-A0F4BB662B44}"/>
              </a:ext>
            </a:extLst>
          </p:cNvPr>
          <p:cNvSpPr txBox="1"/>
          <p:nvPr/>
        </p:nvSpPr>
        <p:spPr>
          <a:xfrm>
            <a:off x="11123394" y="3182646"/>
            <a:ext cx="715618" cy="298173"/>
          </a:xfrm>
          <a:prstGeom prst="rect">
            <a:avLst/>
          </a:prstGeom>
          <a:solidFill>
            <a:schemeClr val="bg1"/>
          </a:solidFill>
        </p:spPr>
        <p:txBody>
          <a:bodyPr wrap="square" rtlCol="0">
            <a:noAutofit/>
          </a:bodyPr>
          <a:lstStyle/>
          <a:p>
            <a:pPr marL="0" indent="0" algn="l">
              <a:buClr>
                <a:srgbClr val="0096FF"/>
              </a:buClr>
              <a:buFont typeface="Arial" panose="020B0604020202020204" pitchFamily="34" charset="0"/>
              <a:buNone/>
            </a:pPr>
            <a:r>
              <a:rPr lang="en-US" sz="1400" dirty="0"/>
              <a:t>t[ns]</a:t>
            </a:r>
          </a:p>
        </p:txBody>
      </p:sp>
      <p:sp>
        <p:nvSpPr>
          <p:cNvPr id="23" name="TextBox 22">
            <a:extLst>
              <a:ext uri="{FF2B5EF4-FFF2-40B4-BE49-F238E27FC236}">
                <a16:creationId xmlns:a16="http://schemas.microsoft.com/office/drawing/2014/main" id="{9BCFF0D1-D87D-34EF-EA44-E7921061F547}"/>
              </a:ext>
            </a:extLst>
          </p:cNvPr>
          <p:cNvSpPr txBox="1"/>
          <p:nvPr/>
        </p:nvSpPr>
        <p:spPr>
          <a:xfrm rot="16200000">
            <a:off x="3997608" y="1245911"/>
            <a:ext cx="862763" cy="298173"/>
          </a:xfrm>
          <a:prstGeom prst="rect">
            <a:avLst/>
          </a:prstGeom>
          <a:solidFill>
            <a:schemeClr val="bg1"/>
          </a:solidFill>
        </p:spPr>
        <p:txBody>
          <a:bodyPr wrap="square" rtlCol="0">
            <a:noAutofit/>
          </a:bodyPr>
          <a:lstStyle/>
          <a:p>
            <a:pPr marL="0" indent="0" algn="l">
              <a:buClr>
                <a:srgbClr val="0096FF"/>
              </a:buClr>
              <a:buFont typeface="Arial" panose="020B0604020202020204" pitchFamily="34" charset="0"/>
              <a:buNone/>
            </a:pPr>
            <a:r>
              <a:rPr lang="en-US" sz="1400" dirty="0"/>
              <a:t>V [mV]</a:t>
            </a:r>
          </a:p>
        </p:txBody>
      </p:sp>
      <p:sp>
        <p:nvSpPr>
          <p:cNvPr id="24" name="TextBox 23">
            <a:extLst>
              <a:ext uri="{FF2B5EF4-FFF2-40B4-BE49-F238E27FC236}">
                <a16:creationId xmlns:a16="http://schemas.microsoft.com/office/drawing/2014/main" id="{87BEBDE6-1CC8-6C1B-9766-CF15008BA907}"/>
              </a:ext>
            </a:extLst>
          </p:cNvPr>
          <p:cNvSpPr txBox="1"/>
          <p:nvPr/>
        </p:nvSpPr>
        <p:spPr>
          <a:xfrm rot="16200000">
            <a:off x="7814932" y="1245911"/>
            <a:ext cx="862763" cy="298173"/>
          </a:xfrm>
          <a:prstGeom prst="rect">
            <a:avLst/>
          </a:prstGeom>
          <a:solidFill>
            <a:schemeClr val="bg1"/>
          </a:solidFill>
        </p:spPr>
        <p:txBody>
          <a:bodyPr wrap="square" rtlCol="0">
            <a:noAutofit/>
          </a:bodyPr>
          <a:lstStyle/>
          <a:p>
            <a:pPr marL="0" indent="0" algn="l">
              <a:buClr>
                <a:srgbClr val="0096FF"/>
              </a:buClr>
              <a:buFont typeface="Arial" panose="020B0604020202020204" pitchFamily="34" charset="0"/>
              <a:buNone/>
            </a:pPr>
            <a:r>
              <a:rPr lang="en-US" sz="1400" dirty="0"/>
              <a:t>V [mV]</a:t>
            </a:r>
          </a:p>
        </p:txBody>
      </p:sp>
      <p:sp>
        <p:nvSpPr>
          <p:cNvPr id="7" name="Text Placeholder 6">
            <a:extLst>
              <a:ext uri="{FF2B5EF4-FFF2-40B4-BE49-F238E27FC236}">
                <a16:creationId xmlns:a16="http://schemas.microsoft.com/office/drawing/2014/main" id="{3F31198C-37E5-1E92-8887-00E970F454CC}"/>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500522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49CF-4BE2-AC5A-85BB-8EDDD381CF5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390E7D-E4E7-3D4F-68F8-312C535CD798}"/>
              </a:ext>
            </a:extLst>
          </p:cNvPr>
          <p:cNvSpPr>
            <a:spLocks noGrp="1"/>
          </p:cNvSpPr>
          <p:nvPr>
            <p:ph type="title"/>
          </p:nvPr>
        </p:nvSpPr>
        <p:spPr/>
        <p:txBody>
          <a:bodyPr/>
          <a:lstStyle/>
          <a:p>
            <a:r>
              <a:rPr lang="en-US" dirty="0"/>
              <a:t>AC-LGAD Testing </a:t>
            </a:r>
            <a:r>
              <a:rPr lang="en-US" dirty="0">
                <a:sym typeface="Wingdings" pitchFamily="2" charset="2"/>
              </a:rPr>
              <a:t> AC-LGAD + EICROC0</a:t>
            </a:r>
            <a:endParaRPr lang="en-US" dirty="0"/>
          </a:p>
        </p:txBody>
      </p:sp>
      <p:sp>
        <p:nvSpPr>
          <p:cNvPr id="2" name="Slide Number Placeholder 1">
            <a:extLst>
              <a:ext uri="{FF2B5EF4-FFF2-40B4-BE49-F238E27FC236}">
                <a16:creationId xmlns:a16="http://schemas.microsoft.com/office/drawing/2014/main" id="{C8F422DD-FAEE-E026-C2B6-AA679F4485B4}"/>
              </a:ext>
            </a:extLst>
          </p:cNvPr>
          <p:cNvSpPr>
            <a:spLocks noGrp="1"/>
          </p:cNvSpPr>
          <p:nvPr>
            <p:ph type="sldNum" sz="quarter" idx="4"/>
          </p:nvPr>
        </p:nvSpPr>
        <p:spPr/>
        <p:txBody>
          <a:bodyPr/>
          <a:lstStyle/>
          <a:p>
            <a:pPr algn="ctr"/>
            <a:fld id="{933A556B-7C63-244D-9B7C-B0EA8042B330}" type="slidenum">
              <a:rPr lang="en-US" smtClean="0"/>
              <a:pPr algn="ctr"/>
              <a:t>6</a:t>
            </a:fld>
            <a:endParaRPr lang="en-US" dirty="0"/>
          </a:p>
        </p:txBody>
      </p:sp>
      <p:sp>
        <p:nvSpPr>
          <p:cNvPr id="4" name="Google Shape;252;p36">
            <a:extLst>
              <a:ext uri="{FF2B5EF4-FFF2-40B4-BE49-F238E27FC236}">
                <a16:creationId xmlns:a16="http://schemas.microsoft.com/office/drawing/2014/main" id="{283F7EFA-C29D-9891-5303-36300902A08D}"/>
              </a:ext>
            </a:extLst>
          </p:cNvPr>
          <p:cNvSpPr txBox="1"/>
          <p:nvPr/>
        </p:nvSpPr>
        <p:spPr>
          <a:xfrm>
            <a:off x="462579" y="4898501"/>
            <a:ext cx="11406692" cy="1143315"/>
          </a:xfrm>
          <a:prstGeom prst="rect">
            <a:avLst/>
          </a:prstGeom>
          <a:noFill/>
          <a:ln>
            <a:noFill/>
          </a:ln>
        </p:spPr>
        <p:txBody>
          <a:bodyPr spcFirstLastPara="1" wrap="square" lIns="91433" tIns="45700" rIns="91433" bIns="45700" anchor="t" anchorCtr="0">
            <a:noAutofit/>
          </a:bodyPr>
          <a:lstStyle/>
          <a:p>
            <a:pPr marL="342900" indent="-342900">
              <a:buClr>
                <a:schemeClr val="tx1"/>
              </a:buClr>
              <a:buSzPts val="1400"/>
              <a:buFont typeface="Arial" panose="020B0604020202020204" pitchFamily="34" charset="0"/>
              <a:buChar char="•"/>
            </a:pPr>
            <a:r>
              <a:rPr lang="en-US" sz="1867" dirty="0">
                <a:latin typeface="Arial"/>
                <a:ea typeface="Arial"/>
                <a:cs typeface="Arial"/>
                <a:sym typeface="Arial"/>
              </a:rPr>
              <a:t>Jitter measured using full bump-bonded sensor + ASIC (readout with commercial Xilinx FPGA board).</a:t>
            </a:r>
          </a:p>
          <a:p>
            <a:pPr marL="800100" lvl="1" indent="-342900">
              <a:buClr>
                <a:schemeClr val="tx1"/>
              </a:buClr>
              <a:buSzPts val="1400"/>
              <a:buFont typeface="Arial" panose="020B0604020202020204" pitchFamily="34" charset="0"/>
              <a:buChar char="•"/>
            </a:pPr>
            <a:r>
              <a:rPr lang="en-US" sz="1600" dirty="0">
                <a:latin typeface="Arial"/>
                <a:cs typeface="Arial"/>
                <a:sym typeface="Arial"/>
              </a:rPr>
              <a:t>Jitter of sensor ~ 10ps; EICROC (TDC) via charge injection ~ 10-15ps.</a:t>
            </a:r>
          </a:p>
          <a:p>
            <a:pPr marL="342900" indent="-342900">
              <a:buClr>
                <a:schemeClr val="tx1"/>
              </a:buClr>
              <a:buSzPts val="1400"/>
              <a:buFont typeface="Arial" panose="020B0604020202020204" pitchFamily="34" charset="0"/>
              <a:buChar char="•"/>
            </a:pPr>
            <a:r>
              <a:rPr lang="en-US" sz="1600" dirty="0">
                <a:latin typeface="Arial"/>
                <a:cs typeface="Arial"/>
                <a:sym typeface="Arial"/>
              </a:rPr>
              <a:t>Total jitter (via analog output of EICROC test board) ~ 40ps – why?</a:t>
            </a:r>
          </a:p>
          <a:p>
            <a:pPr marL="800100" lvl="1" indent="-342900">
              <a:buClr>
                <a:schemeClr val="tx1"/>
              </a:buClr>
              <a:buSzPts val="1400"/>
              <a:buFont typeface="Arial" panose="020B0604020202020204" pitchFamily="34" charset="0"/>
              <a:buChar char="•"/>
            </a:pPr>
            <a:r>
              <a:rPr lang="en-US" sz="1600" dirty="0">
                <a:latin typeface="Arial"/>
                <a:cs typeface="Arial"/>
                <a:sym typeface="Arial"/>
              </a:rPr>
              <a:t>Likely from hybridization and/or non-optimal analog readout </a:t>
            </a:r>
            <a:r>
              <a:rPr lang="en-US" sz="1600" dirty="0">
                <a:latin typeface="Arial"/>
                <a:cs typeface="Arial"/>
                <a:sym typeface="Wingdings" pitchFamily="2" charset="2"/>
              </a:rPr>
              <a:t> under study. </a:t>
            </a:r>
            <a:endParaRPr lang="en" sz="1600" b="1" dirty="0">
              <a:solidFill>
                <a:srgbClr val="FF0000"/>
              </a:solidFill>
              <a:latin typeface="Arial"/>
              <a:cs typeface="Arial"/>
              <a:sym typeface="Arial"/>
            </a:endParaRPr>
          </a:p>
        </p:txBody>
      </p:sp>
      <p:pic>
        <p:nvPicPr>
          <p:cNvPr id="7" name="Picture 6" descr="Chart, line chart&#10;&#10;AI-generated content may be incorrect.">
            <a:extLst>
              <a:ext uri="{FF2B5EF4-FFF2-40B4-BE49-F238E27FC236}">
                <a16:creationId xmlns:a16="http://schemas.microsoft.com/office/drawing/2014/main" id="{81EB18F2-C9AE-C18D-A25C-2865469CA54E}"/>
              </a:ext>
            </a:extLst>
          </p:cNvPr>
          <p:cNvPicPr>
            <a:picLocks noChangeAspect="1"/>
          </p:cNvPicPr>
          <p:nvPr/>
        </p:nvPicPr>
        <p:blipFill>
          <a:blip r:embed="rId2"/>
          <a:stretch>
            <a:fillRect/>
          </a:stretch>
        </p:blipFill>
        <p:spPr>
          <a:xfrm>
            <a:off x="7425690" y="1146155"/>
            <a:ext cx="4320571" cy="3740683"/>
          </a:xfrm>
          <a:prstGeom prst="rect">
            <a:avLst/>
          </a:prstGeom>
        </p:spPr>
      </p:pic>
      <p:sp>
        <p:nvSpPr>
          <p:cNvPr id="9" name="TextBox 8">
            <a:extLst>
              <a:ext uri="{FF2B5EF4-FFF2-40B4-BE49-F238E27FC236}">
                <a16:creationId xmlns:a16="http://schemas.microsoft.com/office/drawing/2014/main" id="{8E9203FF-67F2-8FB1-E4DE-E45DC1E9019E}"/>
              </a:ext>
            </a:extLst>
          </p:cNvPr>
          <p:cNvSpPr txBox="1"/>
          <p:nvPr/>
        </p:nvSpPr>
        <p:spPr>
          <a:xfrm>
            <a:off x="1603758" y="875831"/>
            <a:ext cx="4964197" cy="369332"/>
          </a:xfrm>
          <a:prstGeom prst="rect">
            <a:avLst/>
          </a:prstGeom>
          <a:noFill/>
        </p:spPr>
        <p:txBody>
          <a:bodyPr wrap="square" rtlCol="0">
            <a:spAutoFit/>
          </a:bodyPr>
          <a:lstStyle/>
          <a:p>
            <a:r>
              <a:rPr lang="en-US" b="1" dirty="0">
                <a:solidFill>
                  <a:srgbClr val="00B050"/>
                </a:solidFill>
              </a:rPr>
              <a:t>Laser measurements (variable laser power)</a:t>
            </a:r>
          </a:p>
        </p:txBody>
      </p:sp>
      <p:pic>
        <p:nvPicPr>
          <p:cNvPr id="11" name="Picture 2">
            <a:extLst>
              <a:ext uri="{FF2B5EF4-FFF2-40B4-BE49-F238E27FC236}">
                <a16:creationId xmlns:a16="http://schemas.microsoft.com/office/drawing/2014/main" id="{31444449-BE4B-6BBD-49CC-A484E8EA7F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6" t="6404" r="7497" b="10904"/>
          <a:stretch>
            <a:fillRect/>
          </a:stretch>
        </p:blipFill>
        <p:spPr bwMode="auto">
          <a:xfrm>
            <a:off x="847520" y="1256826"/>
            <a:ext cx="5565138" cy="36074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ow Are Universal Ionizing Radiation Symbols Used Around the ...">
            <a:extLst>
              <a:ext uri="{FF2B5EF4-FFF2-40B4-BE49-F238E27FC236}">
                <a16:creationId xmlns:a16="http://schemas.microsoft.com/office/drawing/2014/main" id="{F933B103-258B-D568-5B3B-16AEF44454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1" t="9654" r="51087" b="9364"/>
          <a:stretch>
            <a:fillRect/>
          </a:stretch>
        </p:blipFill>
        <p:spPr bwMode="auto">
          <a:xfrm>
            <a:off x="10553868" y="1676822"/>
            <a:ext cx="666377" cy="65579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5195B6D3-88B8-1206-FE95-57CB27854EE6}"/>
              </a:ext>
            </a:extLst>
          </p:cNvPr>
          <p:cNvSpPr>
            <a:spLocks noGrp="1"/>
          </p:cNvSpPr>
          <p:nvPr>
            <p:ph type="body" sz="quarter" idx="11"/>
          </p:nvPr>
        </p:nvSpPr>
        <p:spPr/>
        <p:txBody>
          <a:bodyPr/>
          <a:lstStyle/>
          <a:p>
            <a:endParaRPr lang="en-US"/>
          </a:p>
        </p:txBody>
      </p:sp>
      <p:sp>
        <p:nvSpPr>
          <p:cNvPr id="25" name="TextBox 24">
            <a:extLst>
              <a:ext uri="{FF2B5EF4-FFF2-40B4-BE49-F238E27FC236}">
                <a16:creationId xmlns:a16="http://schemas.microsoft.com/office/drawing/2014/main" id="{4D61AEFE-6174-1F70-6834-085F4970D671}"/>
              </a:ext>
            </a:extLst>
          </p:cNvPr>
          <p:cNvSpPr txBox="1"/>
          <p:nvPr/>
        </p:nvSpPr>
        <p:spPr>
          <a:xfrm>
            <a:off x="8156448" y="856336"/>
            <a:ext cx="3882893" cy="369332"/>
          </a:xfrm>
          <a:prstGeom prst="rect">
            <a:avLst/>
          </a:prstGeom>
          <a:noFill/>
        </p:spPr>
        <p:txBody>
          <a:bodyPr wrap="square" rtlCol="0">
            <a:spAutoFit/>
          </a:bodyPr>
          <a:lstStyle/>
          <a:p>
            <a:r>
              <a:rPr lang="en-US" b="1" dirty="0">
                <a:solidFill>
                  <a:srgbClr val="00B050"/>
                </a:solidFill>
              </a:rPr>
              <a:t>Sr-90 radioactive source</a:t>
            </a:r>
          </a:p>
        </p:txBody>
      </p:sp>
    </p:spTree>
    <p:extLst>
      <p:ext uri="{BB962C8B-B14F-4D97-AF65-F5344CB8AC3E}">
        <p14:creationId xmlns:p14="http://schemas.microsoft.com/office/powerpoint/2010/main" val="3148843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981BC5-81DF-120B-6208-6C78398E4ECF}"/>
              </a:ext>
            </a:extLst>
          </p:cNvPr>
          <p:cNvSpPr>
            <a:spLocks noGrp="1"/>
          </p:cNvSpPr>
          <p:nvPr>
            <p:ph idx="1"/>
          </p:nvPr>
        </p:nvSpPr>
        <p:spPr>
          <a:xfrm>
            <a:off x="6520069" y="1061544"/>
            <a:ext cx="5532439" cy="2932387"/>
          </a:xfrm>
        </p:spPr>
        <p:txBody>
          <a:bodyPr>
            <a:normAutofit fontScale="85000" lnSpcReduction="20000"/>
          </a:bodyPr>
          <a:lstStyle/>
          <a:p>
            <a:r>
              <a:rPr lang="en-US" dirty="0"/>
              <a:t>AC-LGAD wire-bonded to Fermilab test board with low noise preamplifiers.</a:t>
            </a:r>
          </a:p>
          <a:p>
            <a:r>
              <a:rPr lang="en-US" dirty="0"/>
              <a:t>Sensor assembly placed under Sr-90 source and 4 channels readout at once.</a:t>
            </a:r>
          </a:p>
          <a:p>
            <a:pPr lvl="1"/>
            <a:r>
              <a:rPr lang="en-US" dirty="0"/>
              <a:t>4 pixels in center of sensor.</a:t>
            </a:r>
          </a:p>
          <a:p>
            <a:r>
              <a:rPr lang="en-US" dirty="0"/>
              <a:t>Teledyne LeCroy 4-channel oscilloscope used to readout analog output from board.</a:t>
            </a:r>
          </a:p>
          <a:p>
            <a:pPr lvl="1"/>
            <a:r>
              <a:rPr lang="en-US" dirty="0"/>
              <a:t>Channel 1 used as trigger with low threshold.</a:t>
            </a:r>
          </a:p>
          <a:p>
            <a:r>
              <a:rPr lang="en-US" dirty="0"/>
              <a:t>Goal was to measure the jitter from the pixel with maximum amplitude in each event.</a:t>
            </a:r>
          </a:p>
        </p:txBody>
      </p:sp>
      <p:pic>
        <p:nvPicPr>
          <p:cNvPr id="4" name="Picture 3">
            <a:extLst>
              <a:ext uri="{FF2B5EF4-FFF2-40B4-BE49-F238E27FC236}">
                <a16:creationId xmlns:a16="http://schemas.microsoft.com/office/drawing/2014/main" id="{96CF8CBD-7992-AAC9-0CCB-025311D3F10F}"/>
              </a:ext>
            </a:extLst>
          </p:cNvPr>
          <p:cNvPicPr>
            <a:picLocks noChangeAspect="1"/>
          </p:cNvPicPr>
          <p:nvPr/>
        </p:nvPicPr>
        <p:blipFill>
          <a:blip r:embed="rId2"/>
          <a:stretch>
            <a:fillRect/>
          </a:stretch>
        </p:blipFill>
        <p:spPr>
          <a:xfrm>
            <a:off x="254574" y="909145"/>
            <a:ext cx="5925507" cy="5733393"/>
          </a:xfrm>
          <a:prstGeom prst="rect">
            <a:avLst/>
          </a:prstGeom>
        </p:spPr>
      </p:pic>
      <p:pic>
        <p:nvPicPr>
          <p:cNvPr id="5" name="Picture 4">
            <a:extLst>
              <a:ext uri="{FF2B5EF4-FFF2-40B4-BE49-F238E27FC236}">
                <a16:creationId xmlns:a16="http://schemas.microsoft.com/office/drawing/2014/main" id="{10A7E0B9-8FB7-D210-B58B-C3D0BD710B6B}"/>
              </a:ext>
            </a:extLst>
          </p:cNvPr>
          <p:cNvPicPr>
            <a:picLocks noChangeAspect="1"/>
          </p:cNvPicPr>
          <p:nvPr/>
        </p:nvPicPr>
        <p:blipFill>
          <a:blip r:embed="rId3"/>
          <a:srcRect l="43850" t="41295" r="36900" b="32473"/>
          <a:stretch>
            <a:fillRect/>
          </a:stretch>
        </p:blipFill>
        <p:spPr>
          <a:xfrm>
            <a:off x="6368104" y="4445876"/>
            <a:ext cx="2596055" cy="2196662"/>
          </a:xfrm>
          <a:prstGeom prst="rect">
            <a:avLst/>
          </a:prstGeom>
        </p:spPr>
      </p:pic>
      <p:sp>
        <p:nvSpPr>
          <p:cNvPr id="6" name="Rectangle 5">
            <a:extLst>
              <a:ext uri="{FF2B5EF4-FFF2-40B4-BE49-F238E27FC236}">
                <a16:creationId xmlns:a16="http://schemas.microsoft.com/office/drawing/2014/main" id="{09D07A0F-83F5-F35D-F0F7-A97B50393DDC}"/>
              </a:ext>
            </a:extLst>
          </p:cNvPr>
          <p:cNvSpPr/>
          <p:nvPr/>
        </p:nvSpPr>
        <p:spPr>
          <a:xfrm>
            <a:off x="7483366" y="5349766"/>
            <a:ext cx="357351" cy="3468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A2E1D2BC-AAC1-AAB3-6AA5-16F6B6E81B2E}"/>
              </a:ext>
            </a:extLst>
          </p:cNvPr>
          <p:cNvCxnSpPr>
            <a:cxnSpLocks/>
          </p:cNvCxnSpPr>
          <p:nvPr/>
        </p:nvCxnSpPr>
        <p:spPr>
          <a:xfrm flipH="1" flipV="1">
            <a:off x="5925506" y="4193628"/>
            <a:ext cx="1557860" cy="115613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itle 4">
            <a:extLst>
              <a:ext uri="{FF2B5EF4-FFF2-40B4-BE49-F238E27FC236}">
                <a16:creationId xmlns:a16="http://schemas.microsoft.com/office/drawing/2014/main" id="{D207D24B-F63E-ABD9-DD89-F1D4CA71F77D}"/>
              </a:ext>
            </a:extLst>
          </p:cNvPr>
          <p:cNvSpPr>
            <a:spLocks noGrp="1"/>
          </p:cNvSpPr>
          <p:nvPr>
            <p:ph type="title"/>
          </p:nvPr>
        </p:nvSpPr>
        <p:spPr>
          <a:xfrm>
            <a:off x="462579" y="0"/>
            <a:ext cx="11499925" cy="825178"/>
          </a:xfrm>
        </p:spPr>
        <p:txBody>
          <a:bodyPr>
            <a:normAutofit fontScale="90000"/>
          </a:bodyPr>
          <a:lstStyle/>
          <a:p>
            <a:r>
              <a:rPr lang="en-US" dirty="0"/>
              <a:t>AC-LGAD Testing </a:t>
            </a:r>
            <a:r>
              <a:rPr lang="en-US" dirty="0">
                <a:sym typeface="Wingdings" pitchFamily="2" charset="2"/>
              </a:rPr>
              <a:t> AC-LGAD + Fermilab Board</a:t>
            </a:r>
            <a:endParaRPr lang="en-US" dirty="0"/>
          </a:p>
        </p:txBody>
      </p:sp>
      <p:pic>
        <p:nvPicPr>
          <p:cNvPr id="12" name="Picture 11" descr="How Are Universal Ionizing Radiation Symbols Used Around the ...">
            <a:extLst>
              <a:ext uri="{FF2B5EF4-FFF2-40B4-BE49-F238E27FC236}">
                <a16:creationId xmlns:a16="http://schemas.microsoft.com/office/drawing/2014/main" id="{6AAC781B-D8A5-239F-E7EE-37FA0635E1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1" t="9654" r="51087" b="9364"/>
          <a:stretch>
            <a:fillRect/>
          </a:stretch>
        </p:blipFill>
        <p:spPr bwMode="auto">
          <a:xfrm>
            <a:off x="5925506" y="989460"/>
            <a:ext cx="489879" cy="482103"/>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
            <a:extLst>
              <a:ext uri="{FF2B5EF4-FFF2-40B4-BE49-F238E27FC236}">
                <a16:creationId xmlns:a16="http://schemas.microsoft.com/office/drawing/2014/main" id="{65C613C9-2807-DD39-3A9C-F040BBD0A97E}"/>
              </a:ext>
            </a:extLst>
          </p:cNvPr>
          <p:cNvSpPr txBox="1">
            <a:spLocks/>
          </p:cNvSpPr>
          <p:nvPr/>
        </p:nvSpPr>
        <p:spPr>
          <a:xfrm>
            <a:off x="11746261" y="6492875"/>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200" smtClean="0">
                <a:solidFill>
                  <a:srgbClr val="00B0F0"/>
                </a:solidFill>
              </a:rPr>
              <a:pPr algn="ctr"/>
              <a:t>7</a:t>
            </a:fld>
            <a:endParaRPr lang="en-US" dirty="0">
              <a:solidFill>
                <a:srgbClr val="00B0F0"/>
              </a:solidFill>
            </a:endParaRPr>
          </a:p>
        </p:txBody>
      </p:sp>
    </p:spTree>
    <p:extLst>
      <p:ext uri="{BB962C8B-B14F-4D97-AF65-F5344CB8AC3E}">
        <p14:creationId xmlns:p14="http://schemas.microsoft.com/office/powerpoint/2010/main" val="2306536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19E2D-DEC5-59A1-2738-A5035532468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3E2AEBC-F7C0-9153-3DFB-563424336BA0}"/>
              </a:ext>
            </a:extLst>
          </p:cNvPr>
          <p:cNvPicPr>
            <a:picLocks noChangeAspect="1"/>
          </p:cNvPicPr>
          <p:nvPr/>
        </p:nvPicPr>
        <p:blipFill>
          <a:blip r:embed="rId2"/>
          <a:srcRect l="4256"/>
          <a:stretch>
            <a:fillRect/>
          </a:stretch>
        </p:blipFill>
        <p:spPr>
          <a:xfrm>
            <a:off x="400321" y="933726"/>
            <a:ext cx="5812220" cy="5854700"/>
          </a:xfrm>
          <a:prstGeom prst="rect">
            <a:avLst/>
          </a:prstGeom>
        </p:spPr>
      </p:pic>
      <p:sp>
        <p:nvSpPr>
          <p:cNvPr id="7" name="Content Placeholder 2">
            <a:extLst>
              <a:ext uri="{FF2B5EF4-FFF2-40B4-BE49-F238E27FC236}">
                <a16:creationId xmlns:a16="http://schemas.microsoft.com/office/drawing/2014/main" id="{34B66E7E-4779-3B7F-3B77-C9B27E86ED4E}"/>
              </a:ext>
            </a:extLst>
          </p:cNvPr>
          <p:cNvSpPr txBox="1">
            <a:spLocks/>
          </p:cNvSpPr>
          <p:nvPr/>
        </p:nvSpPr>
        <p:spPr>
          <a:xfrm>
            <a:off x="6212541" y="1539764"/>
            <a:ext cx="5676986" cy="438451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Results with a </a:t>
            </a:r>
            <a:r>
              <a:rPr lang="en-US" b="1" u="sng" dirty="0"/>
              <a:t>single</a:t>
            </a:r>
            <a:r>
              <a:rPr lang="en-US" dirty="0"/>
              <a:t> pixel taken as a baseline.</a:t>
            </a:r>
          </a:p>
          <a:p>
            <a:r>
              <a:rPr lang="en-US" dirty="0"/>
              <a:t>Analog signal amplitude converted to charge by integrating waveform over time over the signal region.</a:t>
            </a:r>
          </a:p>
          <a:p>
            <a:pPr lvl="1"/>
            <a:r>
              <a:rPr lang="en-US" dirty="0"/>
              <a:t>Integral then divided by preamp gain (100) and preamp impedance (50 Ohms) to convert to </a:t>
            </a:r>
            <a:r>
              <a:rPr lang="en-US" dirty="0" err="1"/>
              <a:t>fC</a:t>
            </a:r>
            <a:r>
              <a:rPr lang="en-US" dirty="0"/>
              <a:t>.</a:t>
            </a:r>
          </a:p>
          <a:p>
            <a:r>
              <a:rPr lang="en-US" dirty="0"/>
              <a:t>Jitter of sensor found to be consistent with previous measurements of similar AC-LGADs.</a:t>
            </a:r>
          </a:p>
        </p:txBody>
      </p:sp>
      <p:sp>
        <p:nvSpPr>
          <p:cNvPr id="5" name="Title 4">
            <a:extLst>
              <a:ext uri="{FF2B5EF4-FFF2-40B4-BE49-F238E27FC236}">
                <a16:creationId xmlns:a16="http://schemas.microsoft.com/office/drawing/2014/main" id="{B9119DF3-9B95-6A8F-6BA0-24D074CA77A7}"/>
              </a:ext>
            </a:extLst>
          </p:cNvPr>
          <p:cNvSpPr>
            <a:spLocks noGrp="1"/>
          </p:cNvSpPr>
          <p:nvPr>
            <p:ph type="title"/>
          </p:nvPr>
        </p:nvSpPr>
        <p:spPr>
          <a:xfrm>
            <a:off x="462579" y="0"/>
            <a:ext cx="11499925" cy="825178"/>
          </a:xfrm>
        </p:spPr>
        <p:txBody>
          <a:bodyPr>
            <a:normAutofit fontScale="90000"/>
          </a:bodyPr>
          <a:lstStyle/>
          <a:p>
            <a:r>
              <a:rPr lang="en-US" dirty="0"/>
              <a:t>AC-LGAD Testing </a:t>
            </a:r>
            <a:r>
              <a:rPr lang="en-US" dirty="0">
                <a:sym typeface="Wingdings" pitchFamily="2" charset="2"/>
              </a:rPr>
              <a:t> AC-LGAD + Fermilab Board</a:t>
            </a:r>
            <a:endParaRPr lang="en-US" dirty="0"/>
          </a:p>
        </p:txBody>
      </p:sp>
      <p:pic>
        <p:nvPicPr>
          <p:cNvPr id="8" name="Picture 7" descr="How Are Universal Ionizing Radiation Symbols Used Around the ...">
            <a:extLst>
              <a:ext uri="{FF2B5EF4-FFF2-40B4-BE49-F238E27FC236}">
                <a16:creationId xmlns:a16="http://schemas.microsoft.com/office/drawing/2014/main" id="{7F3B85AC-320E-D40B-4B1E-B596607FF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1" t="9654" r="51087" b="9364"/>
          <a:stretch>
            <a:fillRect/>
          </a:stretch>
        </p:blipFill>
        <p:spPr bwMode="auto">
          <a:xfrm>
            <a:off x="3914528" y="1775722"/>
            <a:ext cx="666377" cy="65579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294F92A9-FE45-E2C6-CF99-1500D2E1741F}"/>
              </a:ext>
            </a:extLst>
          </p:cNvPr>
          <p:cNvSpPr txBox="1">
            <a:spLocks/>
          </p:cNvSpPr>
          <p:nvPr/>
        </p:nvSpPr>
        <p:spPr>
          <a:xfrm>
            <a:off x="11746261" y="6492875"/>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200" smtClean="0">
                <a:solidFill>
                  <a:srgbClr val="00B0F0"/>
                </a:solidFill>
              </a:rPr>
              <a:pPr algn="ctr"/>
              <a:t>8</a:t>
            </a:fld>
            <a:endParaRPr lang="en-US" sz="1200" dirty="0">
              <a:solidFill>
                <a:srgbClr val="00B0F0"/>
              </a:solidFill>
            </a:endParaRPr>
          </a:p>
        </p:txBody>
      </p:sp>
    </p:spTree>
    <p:extLst>
      <p:ext uri="{BB962C8B-B14F-4D97-AF65-F5344CB8AC3E}">
        <p14:creationId xmlns:p14="http://schemas.microsoft.com/office/powerpoint/2010/main" val="2689527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A4093-E36E-9A61-208F-792ABD857A9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4AA88C-CB14-071A-E285-987DE208B127}"/>
              </a:ext>
            </a:extLst>
          </p:cNvPr>
          <p:cNvPicPr>
            <a:picLocks noChangeAspect="1"/>
          </p:cNvPicPr>
          <p:nvPr/>
        </p:nvPicPr>
        <p:blipFill>
          <a:blip r:embed="rId2"/>
          <a:srcRect l="3146"/>
          <a:stretch>
            <a:fillRect/>
          </a:stretch>
        </p:blipFill>
        <p:spPr>
          <a:xfrm>
            <a:off x="462579" y="858193"/>
            <a:ext cx="6077307" cy="5785251"/>
          </a:xfrm>
          <a:prstGeom prst="rect">
            <a:avLst/>
          </a:prstGeom>
        </p:spPr>
      </p:pic>
      <p:sp>
        <p:nvSpPr>
          <p:cNvPr id="5" name="Content Placeholder 2">
            <a:extLst>
              <a:ext uri="{FF2B5EF4-FFF2-40B4-BE49-F238E27FC236}">
                <a16:creationId xmlns:a16="http://schemas.microsoft.com/office/drawing/2014/main" id="{3BB23840-0166-4FC9-FECE-6C374D8F6718}"/>
              </a:ext>
            </a:extLst>
          </p:cNvPr>
          <p:cNvSpPr>
            <a:spLocks noGrp="1"/>
          </p:cNvSpPr>
          <p:nvPr>
            <p:ph idx="1"/>
          </p:nvPr>
        </p:nvSpPr>
        <p:spPr>
          <a:xfrm>
            <a:off x="6351104" y="1361662"/>
            <a:ext cx="5557116" cy="4562060"/>
          </a:xfrm>
        </p:spPr>
        <p:txBody>
          <a:bodyPr>
            <a:normAutofit fontScale="77500" lnSpcReduction="20000"/>
          </a:bodyPr>
          <a:lstStyle/>
          <a:p>
            <a:r>
              <a:rPr lang="en-US" dirty="0"/>
              <a:t>Jitter calculated using multiple pixels, with a focus on the pixel with maximum amplitude from each event.</a:t>
            </a:r>
          </a:p>
          <a:p>
            <a:pPr lvl="1"/>
            <a:r>
              <a:rPr lang="en-US" sz="2400" dirty="0"/>
              <a:t>Results also found to be consistent with previous measurements. </a:t>
            </a:r>
          </a:p>
          <a:p>
            <a:pPr marL="342900" indent="-342900">
              <a:buClr>
                <a:schemeClr val="tx1"/>
              </a:buClr>
              <a:buSzPts val="1400"/>
            </a:pPr>
            <a:r>
              <a:rPr lang="en-US" dirty="0">
                <a:ea typeface="Arial"/>
                <a:cs typeface="Arial"/>
                <a:sym typeface="Arial"/>
              </a:rPr>
              <a:t>Jitter measured here using a 30um HPK sensor (same as the other tests) wire-bonded to a Fermilab test board with fast, low-noise preamps.</a:t>
            </a:r>
          </a:p>
          <a:p>
            <a:pPr marL="800100" lvl="1" indent="-342900">
              <a:buClr>
                <a:schemeClr val="tx1"/>
              </a:buClr>
              <a:buSzPts val="1400"/>
            </a:pPr>
            <a:r>
              <a:rPr lang="en-US" sz="2400" b="1" dirty="0">
                <a:solidFill>
                  <a:srgbClr val="FF0000"/>
                </a:solidFill>
                <a:cs typeface="Arial"/>
                <a:sym typeface="Arial"/>
              </a:rPr>
              <a:t>Much lower jitter observed.</a:t>
            </a:r>
          </a:p>
          <a:p>
            <a:pPr marL="342900" indent="-342900">
              <a:buClr>
                <a:schemeClr val="tx1"/>
              </a:buClr>
              <a:buSzPts val="1400"/>
            </a:pPr>
            <a:r>
              <a:rPr lang="en-US" dirty="0">
                <a:cs typeface="Arial"/>
                <a:sym typeface="Arial"/>
              </a:rPr>
              <a:t>Jitter measured here by reading out 4 pixels, with one serving as a trigger with a very low threshold, and taking the pixel with the maximum amplitude in each event – those were then used to calculate jitter as a function of charge.</a:t>
            </a:r>
          </a:p>
          <a:p>
            <a:pPr marL="800100" lvl="1" indent="-342900">
              <a:buClr>
                <a:schemeClr val="tx1"/>
              </a:buClr>
              <a:buSzPts val="1400"/>
            </a:pPr>
            <a:r>
              <a:rPr lang="en-US" sz="2400" dirty="0">
                <a:cs typeface="Arial"/>
                <a:sym typeface="Arial"/>
              </a:rPr>
              <a:t>Waveform time-integrated, and then divided by preamp gain (100) and impedance (50 Ohms)</a:t>
            </a:r>
            <a:endParaRPr lang="en" sz="2400" dirty="0">
              <a:cs typeface="Arial"/>
              <a:sym typeface="Arial"/>
            </a:endParaRPr>
          </a:p>
          <a:p>
            <a:endParaRPr lang="en-US" dirty="0"/>
          </a:p>
        </p:txBody>
      </p:sp>
      <p:sp>
        <p:nvSpPr>
          <p:cNvPr id="7" name="Title 4">
            <a:extLst>
              <a:ext uri="{FF2B5EF4-FFF2-40B4-BE49-F238E27FC236}">
                <a16:creationId xmlns:a16="http://schemas.microsoft.com/office/drawing/2014/main" id="{0D0EB632-2E64-A42B-7A13-E1AE797C5AA7}"/>
              </a:ext>
            </a:extLst>
          </p:cNvPr>
          <p:cNvSpPr>
            <a:spLocks noGrp="1"/>
          </p:cNvSpPr>
          <p:nvPr>
            <p:ph type="title"/>
          </p:nvPr>
        </p:nvSpPr>
        <p:spPr>
          <a:xfrm>
            <a:off x="462579" y="0"/>
            <a:ext cx="11499925" cy="825178"/>
          </a:xfrm>
        </p:spPr>
        <p:txBody>
          <a:bodyPr>
            <a:normAutofit fontScale="90000"/>
          </a:bodyPr>
          <a:lstStyle/>
          <a:p>
            <a:r>
              <a:rPr lang="en-US" dirty="0"/>
              <a:t>AC-LGAD Testing </a:t>
            </a:r>
            <a:r>
              <a:rPr lang="en-US" dirty="0">
                <a:sym typeface="Wingdings" pitchFamily="2" charset="2"/>
              </a:rPr>
              <a:t> AC-LGAD + Fermilab Board</a:t>
            </a:r>
            <a:endParaRPr lang="en-US" dirty="0"/>
          </a:p>
        </p:txBody>
      </p:sp>
      <p:pic>
        <p:nvPicPr>
          <p:cNvPr id="8" name="Picture 7" descr="How Are Universal Ionizing Radiation Symbols Used Around the ...">
            <a:extLst>
              <a:ext uri="{FF2B5EF4-FFF2-40B4-BE49-F238E27FC236}">
                <a16:creationId xmlns:a16="http://schemas.microsoft.com/office/drawing/2014/main" id="{A5509E79-F3D2-B795-EB2E-EA95E7B69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1" t="9654" r="51087" b="9364"/>
          <a:stretch>
            <a:fillRect/>
          </a:stretch>
        </p:blipFill>
        <p:spPr bwMode="auto">
          <a:xfrm>
            <a:off x="3914528" y="1775722"/>
            <a:ext cx="666377" cy="65579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13544228-D60A-33A9-6392-5CB13423CA1E}"/>
              </a:ext>
            </a:extLst>
          </p:cNvPr>
          <p:cNvSpPr txBox="1">
            <a:spLocks/>
          </p:cNvSpPr>
          <p:nvPr/>
        </p:nvSpPr>
        <p:spPr>
          <a:xfrm>
            <a:off x="11746261" y="6492875"/>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200" smtClean="0">
                <a:solidFill>
                  <a:srgbClr val="00B0F0"/>
                </a:solidFill>
              </a:rPr>
              <a:pPr algn="ctr"/>
              <a:t>9</a:t>
            </a:fld>
            <a:endParaRPr lang="en-US" sz="1200" dirty="0">
              <a:solidFill>
                <a:srgbClr val="00B0F0"/>
              </a:solidFill>
            </a:endParaRPr>
          </a:p>
        </p:txBody>
      </p:sp>
    </p:spTree>
    <p:extLst>
      <p:ext uri="{BB962C8B-B14F-4D97-AF65-F5344CB8AC3E}">
        <p14:creationId xmlns:p14="http://schemas.microsoft.com/office/powerpoint/2010/main" val="822862460"/>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0B03456-9B8D-484F-87DB-076ADB43E9F3}" vid="{D3F09972-1605-9348-86B6-2FB56E667A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bfd71d5-c7ac-4dca-b865-a609d1eb4074" xsi:nil="true"/>
    <lcf76f155ced4ddcb4097134ff3c332f xmlns="9e4a43c1-b2a9-408a-8cac-448eda25f0f3">
      <Terms xmlns="http://schemas.microsoft.com/office/infopath/2007/PartnerControls"/>
    </lcf76f155ced4ddcb4097134ff3c332f>
    <SharedWithUsers xmlns="dd7425a4-fa23-406d-b478-3c2992d2d4ba">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499330D76B4642A0E7B53F4A469F55" ma:contentTypeVersion="14" ma:contentTypeDescription="Create a new document." ma:contentTypeScope="" ma:versionID="9bd72081d61ddd7672fb853d8d442ca6">
  <xsd:schema xmlns:xsd="http://www.w3.org/2001/XMLSchema" xmlns:xs="http://www.w3.org/2001/XMLSchema" xmlns:p="http://schemas.microsoft.com/office/2006/metadata/properties" xmlns:ns2="9e4a43c1-b2a9-408a-8cac-448eda25f0f3" xmlns:ns3="dd7425a4-fa23-406d-b478-3c2992d2d4ba" xmlns:ns4="3bfd71d5-c7ac-4dca-b865-a609d1eb4074" targetNamespace="http://schemas.microsoft.com/office/2006/metadata/properties" ma:root="true" ma:fieldsID="e085e1eba6760f9000955ff7b85eb376" ns2:_="" ns3:_="" ns4:_="">
    <xsd:import namespace="9e4a43c1-b2a9-408a-8cac-448eda25f0f3"/>
    <xsd:import namespace="dd7425a4-fa23-406d-b478-3c2992d2d4ba"/>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a43c1-b2a9-408a-8cac-448eda25f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7425a4-fa23-406d-b478-3c2992d2d4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66BDAA-DFEF-4721-B461-181B05E60D2C}">
  <ds:schemaRefs>
    <ds:schemaRef ds:uri="http://schemas.microsoft.com/office/2006/metadata/properties"/>
    <ds:schemaRef ds:uri="http://schemas.microsoft.com/office/infopath/2007/PartnerControls"/>
    <ds:schemaRef ds:uri="3bfd71d5-c7ac-4dca-b865-a609d1eb4074"/>
    <ds:schemaRef ds:uri="9e4a43c1-b2a9-408a-8cac-448eda25f0f3"/>
    <ds:schemaRef ds:uri="dd7425a4-fa23-406d-b478-3c2992d2d4ba"/>
  </ds:schemaRefs>
</ds:datastoreItem>
</file>

<file path=customXml/itemProps2.xml><?xml version="1.0" encoding="utf-8"?>
<ds:datastoreItem xmlns:ds="http://schemas.openxmlformats.org/officeDocument/2006/customXml" ds:itemID="{7E6CCBA4-3A2F-4673-83B2-539F0355AD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4a43c1-b2a9-408a-8cac-448eda25f0f3"/>
    <ds:schemaRef ds:uri="dd7425a4-fa23-406d-b478-3c2992d2d4ba"/>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98A2C5-903B-47C2-98B4-555AC70E4F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EIC_PPT_Template_Widescreen_040425 (2)</Template>
  <TotalTime>4360</TotalTime>
  <Words>1716</Words>
  <Application>Microsoft Macintosh PowerPoint</Application>
  <PresentationFormat>Widescreen</PresentationFormat>
  <Paragraphs>154</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Wingdings</vt:lpstr>
      <vt:lpstr>BNL</vt:lpstr>
      <vt:lpstr>AC-LGAD + EICROC testing @ BNL</vt:lpstr>
      <vt:lpstr>Overview of BNL involvement</vt:lpstr>
      <vt:lpstr>Recent activities</vt:lpstr>
      <vt:lpstr>Implementation of AC-LGADs for FF Tracking</vt:lpstr>
      <vt:lpstr>AC-LGAD Testing  AC-LGAD + EICROC0</vt:lpstr>
      <vt:lpstr>AC-LGAD Testing  AC-LGAD + EICROC0</vt:lpstr>
      <vt:lpstr>AC-LGAD Testing  AC-LGAD + Fermilab Board</vt:lpstr>
      <vt:lpstr>AC-LGAD Testing  AC-LGAD + Fermilab Board</vt:lpstr>
      <vt:lpstr>AC-LGAD Testing  AC-LGAD + Fermilab Board</vt:lpstr>
      <vt:lpstr>Overall testing plans for AC-LGADs @ BNL</vt:lpstr>
      <vt:lpstr>Some comments on needs for testbeam(s)</vt:lpstr>
      <vt:lpstr>Implementation of AC-LGADs for FF Tracking</vt:lpstr>
      <vt:lpstr>Implementation of AC-LGADs for FF Tracking</vt:lpstr>
      <vt:lpstr>Broad timeline of AC-LGAD activities (non-exhaustive)</vt:lpstr>
    </vt:vector>
  </TitlesOfParts>
  <Manager/>
  <Company>Brookhaven National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Mendez, Anna</dc:creator>
  <cp:keywords/>
  <dc:description/>
  <cp:lastModifiedBy>Jentsch, Alexander</cp:lastModifiedBy>
  <cp:revision>109</cp:revision>
  <dcterms:created xsi:type="dcterms:W3CDTF">2025-05-18T16:02:34Z</dcterms:created>
  <dcterms:modified xsi:type="dcterms:W3CDTF">2026-01-21T16:18:03Z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0x010100E6499330D76B4642A0E7B53F4A469F55</vt:lpwstr>
  </property>
  <property fmtid="{D5CDD505-2E9C-101B-9397-08002B2CF9AE}" pid="3" name="Order">
    <vt:r8>119000</vt:r8>
  </property>
  <property fmtid="{D5CDD505-2E9C-101B-9397-08002B2CF9AE}" pid="4" name="TriggerFlowInfo">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ies>
</file>