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9"/>
  </p:notesMasterIdLst>
  <p:sldIdLst>
    <p:sldId id="256" r:id="rId2"/>
    <p:sldId id="867" r:id="rId3"/>
    <p:sldId id="888" r:id="rId4"/>
    <p:sldId id="894" r:id="rId5"/>
    <p:sldId id="891" r:id="rId6"/>
    <p:sldId id="890" r:id="rId7"/>
    <p:sldId id="89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FF"/>
    <a:srgbClr val="99FF99"/>
    <a:srgbClr val="FF9933"/>
    <a:srgbClr val="037B56"/>
    <a:srgbClr val="0247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6" autoAdjust="0"/>
    <p:restoredTop sz="94660"/>
  </p:normalViewPr>
  <p:slideViewPr>
    <p:cSldViewPr>
      <p:cViewPr varScale="1">
        <p:scale>
          <a:sx n="82" d="100"/>
          <a:sy n="82" d="100"/>
        </p:scale>
        <p:origin x="715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0451A6-F97C-4531-B317-8261D5CCAFA1}" type="datetimeFigureOut">
              <a:rPr lang="en-FI" smtClean="0"/>
              <a:t>19/02/2026</a:t>
            </a:fld>
            <a:endParaRPr lang="en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DF2EC4-D900-41A4-BB97-4EB4403674F8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81339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lue">
    <p:bg>
      <p:bgPr>
        <a:solidFill>
          <a:srgbClr val="005E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24419" y="1700808"/>
            <a:ext cx="10943167" cy="35424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624419" y="5315698"/>
            <a:ext cx="7327227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384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24416" y="1702080"/>
            <a:ext cx="10944000" cy="35424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rgbClr val="EF334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624421" y="5315698"/>
            <a:ext cx="7172564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2" y="0"/>
            <a:ext cx="2159204" cy="1813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766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Yellow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24416" y="1702080"/>
            <a:ext cx="10944000" cy="35424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rgbClr val="FFCD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624419" y="5315698"/>
            <a:ext cx="7184597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2" y="0"/>
            <a:ext cx="2159204" cy="1813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6985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lu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624420" y="1989288"/>
            <a:ext cx="4425969" cy="32329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rgbClr val="005EB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624420" y="5438088"/>
            <a:ext cx="4425969" cy="5832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99016" y="180000"/>
            <a:ext cx="6172923" cy="6498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noProof="0"/>
              <a:t>Click icon to add picture</a:t>
            </a:r>
            <a:endParaRPr lang="fi-FI" noProof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2" y="0"/>
            <a:ext cx="2159204" cy="1813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1659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Blu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624420" y="1989288"/>
            <a:ext cx="4425969" cy="32329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rgbClr val="037B5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624420" y="5438088"/>
            <a:ext cx="4425969" cy="5832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99016" y="180000"/>
            <a:ext cx="6172923" cy="6498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noProof="0"/>
              <a:t>Click icon to add picture</a:t>
            </a:r>
            <a:endParaRPr lang="fi-FI" noProof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FF697D-D9D7-CC9E-43CF-0896BC386E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00" y="108343"/>
            <a:ext cx="1996189" cy="728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065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R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99016" y="180000"/>
            <a:ext cx="6172923" cy="6498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noProof="0"/>
              <a:t>Click icon to add picture</a:t>
            </a:r>
            <a:endParaRPr lang="fi-FI" noProof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24420" y="1989288"/>
            <a:ext cx="4425969" cy="32329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rgbClr val="EF334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24420" y="5438088"/>
            <a:ext cx="4425969" cy="5832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2" y="0"/>
            <a:ext cx="2159204" cy="1813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7732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Yellow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99016" y="180000"/>
            <a:ext cx="6172923" cy="6498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noProof="0"/>
              <a:t>Click icon to add picture</a:t>
            </a:r>
            <a:endParaRPr lang="fi-FI" noProof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24420" y="1960037"/>
            <a:ext cx="4425969" cy="32329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rgbClr val="FFCD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624420" y="5408837"/>
            <a:ext cx="4425969" cy="5832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2" y="0"/>
            <a:ext cx="2159204" cy="1813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1482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rgbClr val="005E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624419" y="1912267"/>
            <a:ext cx="10943167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7" name="Straight Connector 4"/>
          <p:cNvCxnSpPr/>
          <p:nvPr userDrawn="1"/>
        </p:nvCxnSpPr>
        <p:spPr>
          <a:xfrm>
            <a:off x="624419" y="5848350"/>
            <a:ext cx="10943167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82237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Blue">
    <p:bg>
      <p:bgPr>
        <a:gradFill>
          <a:gsLst>
            <a:gs pos="66000">
              <a:srgbClr val="024731"/>
            </a:gs>
            <a:gs pos="0">
              <a:srgbClr val="037B56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624419" y="1912267"/>
            <a:ext cx="10943167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7" name="Straight Connector 4"/>
          <p:cNvCxnSpPr/>
          <p:nvPr userDrawn="1"/>
        </p:nvCxnSpPr>
        <p:spPr>
          <a:xfrm>
            <a:off x="624419" y="5848350"/>
            <a:ext cx="10943167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0912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Red">
    <p:bg>
      <p:bgPr>
        <a:solidFill>
          <a:srgbClr val="EF33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24419" y="1912267"/>
            <a:ext cx="10943167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88" y="5678845"/>
            <a:ext cx="2639837" cy="1149120"/>
          </a:xfrm>
          <a:prstGeom prst="rect">
            <a:avLst/>
          </a:prstGeom>
        </p:spPr>
      </p:pic>
      <p:cxnSp>
        <p:nvCxnSpPr>
          <p:cNvPr id="8" name="Straight Connector 4"/>
          <p:cNvCxnSpPr/>
          <p:nvPr userDrawn="1"/>
        </p:nvCxnSpPr>
        <p:spPr>
          <a:xfrm>
            <a:off x="624419" y="5848350"/>
            <a:ext cx="10943167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11108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Yellow">
    <p:bg>
      <p:bgPr>
        <a:solidFill>
          <a:srgbClr val="FFC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80" y="5677088"/>
            <a:ext cx="2762008" cy="114912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24419" y="1912267"/>
            <a:ext cx="10943167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8" name="Straight Connector 4"/>
          <p:cNvCxnSpPr/>
          <p:nvPr userDrawn="1"/>
        </p:nvCxnSpPr>
        <p:spPr>
          <a:xfrm>
            <a:off x="624419" y="5848350"/>
            <a:ext cx="10943167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5024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Blue">
    <p:bg>
      <p:bgPr>
        <a:gradFill>
          <a:gsLst>
            <a:gs pos="66000">
              <a:srgbClr val="024731"/>
            </a:gs>
            <a:gs pos="0">
              <a:srgbClr val="037B56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24419" y="1700808"/>
            <a:ext cx="10943167" cy="35424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624419" y="5315698"/>
            <a:ext cx="7327227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04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4419" y="318135"/>
            <a:ext cx="10943167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10"/>
          <p:cNvSpPr>
            <a:spLocks noGrp="1"/>
          </p:cNvSpPr>
          <p:nvPr>
            <p:ph sz="quarter" idx="14"/>
          </p:nvPr>
        </p:nvSpPr>
        <p:spPr>
          <a:xfrm>
            <a:off x="624419" y="1527989"/>
            <a:ext cx="10943165" cy="398924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+mj-lt"/>
              </a:defRPr>
            </a:lvl2pPr>
            <a:lvl3pPr marL="460800" indent="-230400">
              <a:buFont typeface="Lucida Grande"/>
              <a:buChar char="-"/>
              <a:defRPr sz="1600" i="1">
                <a:latin typeface="+mj-lt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February 17, 2025</a:t>
            </a:r>
            <a:endParaRPr lang="fi-FI"/>
          </a:p>
        </p:txBody>
      </p:sp>
      <p:sp>
        <p:nvSpPr>
          <p:cNvPr id="7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J. Ott, aSe on ITkpixv2, SPIE Medical Imaging 2025</a:t>
            </a:r>
            <a:endParaRPr lang="fi-FI" dirty="0"/>
          </a:p>
        </p:txBody>
      </p:sp>
      <p:sp>
        <p:nvSpPr>
          <p:cNvPr id="8" name="Slide Number Placehold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FD4B7-1CC6-864B-A72A-C978B70BBA9B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cxnSp>
        <p:nvCxnSpPr>
          <p:cNvPr id="12" name="Straight Connector 4"/>
          <p:cNvCxnSpPr/>
          <p:nvPr userDrawn="1"/>
        </p:nvCxnSpPr>
        <p:spPr>
          <a:xfrm>
            <a:off x="624419" y="5847608"/>
            <a:ext cx="10943167" cy="0"/>
          </a:xfrm>
          <a:prstGeom prst="line">
            <a:avLst/>
          </a:prstGeom>
          <a:ln w="12700" cmpd="sng">
            <a:solidFill>
              <a:srgbClr val="005EB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49850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624419" y="318135"/>
            <a:ext cx="10943167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24419" y="1513934"/>
            <a:ext cx="10943165" cy="40033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February 17, 2025</a:t>
            </a:r>
            <a:endParaRPr lang="fi-FI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J. Ott, aSe on ITkpixv2, SPIE Medical Imaging 2025</a:t>
            </a:r>
            <a:endParaRPr lang="fi-FI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42AF8-94BF-6340-B60E-A8C5E9F87F0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cxnSp>
        <p:nvCxnSpPr>
          <p:cNvPr id="34" name="Straight Connector 4"/>
          <p:cNvCxnSpPr/>
          <p:nvPr userDrawn="1"/>
        </p:nvCxnSpPr>
        <p:spPr>
          <a:xfrm>
            <a:off x="624419" y="5847608"/>
            <a:ext cx="10943167" cy="0"/>
          </a:xfrm>
          <a:prstGeom prst="line">
            <a:avLst/>
          </a:prstGeom>
          <a:ln w="12700" cmpd="sng">
            <a:solidFill>
              <a:srgbClr val="EF334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50003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624419" y="318135"/>
            <a:ext cx="10943167" cy="1195798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rgbClr val="037B5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24419" y="1513934"/>
            <a:ext cx="10943165" cy="40033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42AF8-94BF-6340-B60E-A8C5E9F87F0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cxnSp>
        <p:nvCxnSpPr>
          <p:cNvPr id="34" name="Straight Connector 4"/>
          <p:cNvCxnSpPr/>
          <p:nvPr userDrawn="1"/>
        </p:nvCxnSpPr>
        <p:spPr>
          <a:xfrm>
            <a:off x="624419" y="6248400"/>
            <a:ext cx="10943167" cy="0"/>
          </a:xfrm>
          <a:prstGeom prst="line">
            <a:avLst/>
          </a:prstGeom>
          <a:ln w="12700" cmpd="sng">
            <a:solidFill>
              <a:srgbClr val="037B5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Graphic 2">
            <a:extLst>
              <a:ext uri="{FF2B5EF4-FFF2-40B4-BE49-F238E27FC236}">
                <a16:creationId xmlns:a16="http://schemas.microsoft.com/office/drawing/2014/main" id="{BF237AE8-3C29-E05A-3390-962E40D79E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81" y="5257800"/>
            <a:ext cx="9171295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05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624419" y="318135"/>
            <a:ext cx="10943167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24419" y="1513934"/>
            <a:ext cx="10943165" cy="40033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February 17, 2025</a:t>
            </a:r>
            <a:endParaRPr lang="fi-FI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J. Ott, aSe on ITkpixv2, SPIE Medical Imaging 2025</a:t>
            </a:r>
            <a:endParaRPr lang="fi-FI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4BE77-5FCA-3844-8BD6-7ECE8B5BEE8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cxnSp>
        <p:nvCxnSpPr>
          <p:cNvPr id="10" name="Straight Connector 4"/>
          <p:cNvCxnSpPr/>
          <p:nvPr userDrawn="1"/>
        </p:nvCxnSpPr>
        <p:spPr>
          <a:xfrm>
            <a:off x="624419" y="5847608"/>
            <a:ext cx="10943167" cy="0"/>
          </a:xfrm>
          <a:prstGeom prst="line">
            <a:avLst/>
          </a:prstGeom>
          <a:ln w="12700" cmpd="sng">
            <a:solidFill>
              <a:srgbClr val="FFCD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20165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617744" y="318135"/>
            <a:ext cx="10949840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7746" y="1513934"/>
            <a:ext cx="5317439" cy="40033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40" name="Content Placeholder 10"/>
          <p:cNvSpPr>
            <a:spLocks noGrp="1"/>
          </p:cNvSpPr>
          <p:nvPr>
            <p:ph sz="quarter" idx="18"/>
          </p:nvPr>
        </p:nvSpPr>
        <p:spPr>
          <a:xfrm>
            <a:off x="6250147" y="1513934"/>
            <a:ext cx="5317439" cy="40033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10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February 17, 2025</a:t>
            </a:r>
            <a:endParaRPr lang="fi-FI"/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J. Ott, aSe on ITkpixv2, SPIE Medical Imaging 2025</a:t>
            </a:r>
            <a:endParaRPr lang="fi-FI"/>
          </a:p>
        </p:txBody>
      </p:sp>
      <p:sp>
        <p:nvSpPr>
          <p:cNvPr id="9" name="Slide Number Placeholder 1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9A8AE-7274-0C4A-AB42-92022833E6E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cxnSp>
        <p:nvCxnSpPr>
          <p:cNvPr id="13" name="Straight Connector 4"/>
          <p:cNvCxnSpPr/>
          <p:nvPr userDrawn="1"/>
        </p:nvCxnSpPr>
        <p:spPr>
          <a:xfrm>
            <a:off x="624419" y="5847608"/>
            <a:ext cx="10943167" cy="0"/>
          </a:xfrm>
          <a:prstGeom prst="line">
            <a:avLst/>
          </a:prstGeom>
          <a:ln w="12700" cmpd="sng">
            <a:solidFill>
              <a:srgbClr val="005EB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61664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l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617744" y="318135"/>
            <a:ext cx="10949840" cy="1195798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rgbClr val="037B5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7746" y="1513934"/>
            <a:ext cx="5317439" cy="40033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40" name="Content Placeholder 10"/>
          <p:cNvSpPr>
            <a:spLocks noGrp="1"/>
          </p:cNvSpPr>
          <p:nvPr>
            <p:ph sz="quarter" idx="18"/>
          </p:nvPr>
        </p:nvSpPr>
        <p:spPr>
          <a:xfrm>
            <a:off x="6250147" y="1513934"/>
            <a:ext cx="5317439" cy="40033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10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February 17, 2025</a:t>
            </a:r>
            <a:endParaRPr lang="fi-FI"/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J. Ott, aSe on ITkpixv2, SPIE Medical Imaging 2025</a:t>
            </a:r>
            <a:endParaRPr lang="fi-FI"/>
          </a:p>
        </p:txBody>
      </p:sp>
      <p:sp>
        <p:nvSpPr>
          <p:cNvPr id="9" name="Slide Number Placeholder 1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9A8AE-7274-0C4A-AB42-92022833E6E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cxnSp>
        <p:nvCxnSpPr>
          <p:cNvPr id="13" name="Straight Connector 4"/>
          <p:cNvCxnSpPr/>
          <p:nvPr userDrawn="1"/>
        </p:nvCxnSpPr>
        <p:spPr>
          <a:xfrm>
            <a:off x="624419" y="5847608"/>
            <a:ext cx="10943167" cy="0"/>
          </a:xfrm>
          <a:prstGeom prst="line">
            <a:avLst/>
          </a:prstGeom>
          <a:ln w="12700" cmpd="sng">
            <a:solidFill>
              <a:srgbClr val="037B5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178FD9A3-E7B5-8E42-796F-638F8D585E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82200" y="213605"/>
            <a:ext cx="1996189" cy="728369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AD593A45-8B86-8FE2-B1F3-6EAFDEF98FE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81" y="5257800"/>
            <a:ext cx="9171295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076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624419" y="318135"/>
            <a:ext cx="10943167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4"/>
          </p:nvPr>
        </p:nvSpPr>
        <p:spPr>
          <a:xfrm>
            <a:off x="624419" y="1513934"/>
            <a:ext cx="5317439" cy="400397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5" name="Content Placeholder 10"/>
          <p:cNvSpPr>
            <a:spLocks noGrp="1"/>
          </p:cNvSpPr>
          <p:nvPr>
            <p:ph sz="quarter" idx="18"/>
          </p:nvPr>
        </p:nvSpPr>
        <p:spPr>
          <a:xfrm>
            <a:off x="6250147" y="1513259"/>
            <a:ext cx="5317439" cy="400397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14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February 17, 2025</a:t>
            </a:r>
            <a:endParaRPr lang="fi-FI"/>
          </a:p>
        </p:txBody>
      </p:sp>
      <p:sp>
        <p:nvSpPr>
          <p:cNvPr id="8" name="Footer Placeholder 15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J. Ott, aSe on ITkpixv2, SPIE Medical Imaging 2025</a:t>
            </a:r>
            <a:endParaRPr lang="fi-FI"/>
          </a:p>
        </p:txBody>
      </p:sp>
      <p:sp>
        <p:nvSpPr>
          <p:cNvPr id="9" name="Slide Number Placeholder 1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5180D-9F57-224F-AD9B-D6C47196F0C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cxnSp>
        <p:nvCxnSpPr>
          <p:cNvPr id="13" name="Straight Connector 4"/>
          <p:cNvCxnSpPr/>
          <p:nvPr userDrawn="1"/>
        </p:nvCxnSpPr>
        <p:spPr>
          <a:xfrm>
            <a:off x="624419" y="5847608"/>
            <a:ext cx="10943167" cy="0"/>
          </a:xfrm>
          <a:prstGeom prst="line">
            <a:avLst/>
          </a:prstGeom>
          <a:ln w="12700" cmpd="sng">
            <a:solidFill>
              <a:srgbClr val="EF334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02076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624419" y="318135"/>
            <a:ext cx="10943167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24419" y="1513934"/>
            <a:ext cx="5317439" cy="40033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February 17, 2025</a:t>
            </a:r>
            <a:endParaRPr lang="fi-FI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J. Ott, aSe on ITkpixv2, SPIE Medical Imaging 2025</a:t>
            </a:r>
            <a:endParaRPr lang="fi-FI"/>
          </a:p>
        </p:txBody>
      </p:sp>
      <p:sp>
        <p:nvSpPr>
          <p:cNvPr id="9" name="Slide Number Placeholder 1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5D404-ADF5-A94E-82B6-70B84D261D7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cxnSp>
        <p:nvCxnSpPr>
          <p:cNvPr id="13" name="Straight Connector 4"/>
          <p:cNvCxnSpPr/>
          <p:nvPr userDrawn="1"/>
        </p:nvCxnSpPr>
        <p:spPr>
          <a:xfrm>
            <a:off x="624419" y="5847608"/>
            <a:ext cx="10943167" cy="0"/>
          </a:xfrm>
          <a:prstGeom prst="line">
            <a:avLst/>
          </a:prstGeom>
          <a:ln w="12700" cmpd="sng">
            <a:solidFill>
              <a:srgbClr val="FFCD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10"/>
          <p:cNvSpPr>
            <a:spLocks noGrp="1"/>
          </p:cNvSpPr>
          <p:nvPr>
            <p:ph sz="quarter" idx="18"/>
          </p:nvPr>
        </p:nvSpPr>
        <p:spPr>
          <a:xfrm>
            <a:off x="6250147" y="1513934"/>
            <a:ext cx="5317439" cy="40033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843761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February 17, 2025</a:t>
            </a:r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J. Ott, aSe on ITkpixv2, SPIE Medical Imaging 2025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AF840-2625-4A8A-A786-466DEAEE362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801285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February 17, 2025</a:t>
            </a:r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J. Ott, aSe on ITkpixv2, SPIE Medical Imaging 2025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197B5-D703-4A47-B9FE-DA25C87DC1D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83529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Red">
    <p:bg>
      <p:bgPr>
        <a:solidFill>
          <a:srgbClr val="EF33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24419" y="1700808"/>
            <a:ext cx="10943167" cy="35424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24419" y="5315698"/>
            <a:ext cx="7327227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0" y="0"/>
            <a:ext cx="2133600" cy="1819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996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Yellow">
    <p:bg>
      <p:bgPr>
        <a:solidFill>
          <a:srgbClr val="FFC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24419" y="1700808"/>
            <a:ext cx="10943167" cy="35424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24419" y="5315698"/>
            <a:ext cx="7327227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0" y="0"/>
            <a:ext cx="2133600" cy="1819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44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BG image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624419" y="1701163"/>
            <a:ext cx="10943167" cy="35424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624419" y="5315698"/>
            <a:ext cx="7327227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0" y="0"/>
            <a:ext cx="2133600" cy="1819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179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BG image 2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24419" y="1701163"/>
            <a:ext cx="10943167" cy="35424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24419" y="5315698"/>
            <a:ext cx="7327227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0" y="0"/>
            <a:ext cx="2133600" cy="1819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147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BG image 3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24419" y="1701163"/>
            <a:ext cx="10943167" cy="35424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24419" y="5315698"/>
            <a:ext cx="7327227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0" y="0"/>
            <a:ext cx="2133600" cy="1819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022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lu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624416" y="1702080"/>
            <a:ext cx="10944000" cy="35424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rgbClr val="005EB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624419" y="5315698"/>
            <a:ext cx="7184597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2" y="0"/>
            <a:ext cx="2159204" cy="1813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8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Blu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624416" y="1702080"/>
            <a:ext cx="10944000" cy="35424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rgbClr val="037B5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624419" y="5315698"/>
            <a:ext cx="7184597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C6B8ED-7D53-8436-B62D-D16462E44A7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58400" y="152400"/>
            <a:ext cx="1996189" cy="728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787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6742608" y="6021288"/>
            <a:ext cx="4826000" cy="15875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GB" smtClean="0"/>
              <a:t>J. Ott, aSe on ITkpixv2, SPIE Medical Imaging 2025</a:t>
            </a:r>
            <a:endParaRPr lang="fi-FI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6742608" y="6180039"/>
            <a:ext cx="4826000" cy="18573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February 17, 2025</a:t>
            </a:r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6742608" y="6365777"/>
            <a:ext cx="4826000" cy="161926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05BCDE0-955E-2A43-932A-046BF80DB99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90209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4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85" r:id="rId9"/>
    <p:sldLayoutId id="2147483668" r:id="rId10"/>
    <p:sldLayoutId id="2147483669" r:id="rId11"/>
    <p:sldLayoutId id="2147483670" r:id="rId12"/>
    <p:sldLayoutId id="2147483686" r:id="rId13"/>
    <p:sldLayoutId id="2147483671" r:id="rId14"/>
    <p:sldLayoutId id="2147483672" r:id="rId15"/>
    <p:sldLayoutId id="2147483673" r:id="rId16"/>
    <p:sldLayoutId id="2147483687" r:id="rId17"/>
    <p:sldLayoutId id="2147483674" r:id="rId18"/>
    <p:sldLayoutId id="2147483675" r:id="rId19"/>
    <p:sldLayoutId id="2147483676" r:id="rId20"/>
    <p:sldLayoutId id="2147483688" r:id="rId21"/>
    <p:sldLayoutId id="2147483677" r:id="rId22"/>
    <p:sldLayoutId id="2147483678" r:id="rId23"/>
    <p:sldLayoutId id="2147483679" r:id="rId24"/>
    <p:sldLayoutId id="2147483689" r:id="rId25"/>
    <p:sldLayoutId id="2147483680" r:id="rId26"/>
    <p:sldLayoutId id="2147483681" r:id="rId27"/>
    <p:sldLayoutId id="2147483682" r:id="rId28"/>
    <p:sldLayoutId id="2147483683" r:id="rId29"/>
  </p:sldLayoutIdLst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MS PGothic" pitchFamily="34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3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/>
          <p:cNvSpPr txBox="1">
            <a:spLocks/>
          </p:cNvSpPr>
          <p:nvPr/>
        </p:nvSpPr>
        <p:spPr>
          <a:xfrm>
            <a:off x="2925900" y="4260509"/>
            <a:ext cx="6340200" cy="9906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500"/>
              </a:lnSpc>
            </a:pPr>
            <a:r>
              <a:rPr lang="en-US" sz="1800" dirty="0">
                <a:solidFill>
                  <a:schemeClr val="bg1"/>
                </a:solidFill>
              </a:rPr>
              <a:t>Jennifer Ott </a:t>
            </a:r>
          </a:p>
          <a:p>
            <a:pPr>
              <a:lnSpc>
                <a:spcPts val="3500"/>
              </a:lnSpc>
            </a:pPr>
            <a:r>
              <a:rPr lang="en-US" sz="1800" dirty="0">
                <a:solidFill>
                  <a:schemeClr val="tx2">
                    <a:lumMod val="40000"/>
                    <a:lumOff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ottjenni@hawaii.edu</a:t>
            </a:r>
            <a:r>
              <a:rPr lang="en-US" sz="18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  <a:endParaRPr lang="en-US" sz="1100" dirty="0">
              <a:solidFill>
                <a:schemeClr val="tx2">
                  <a:lumMod val="40000"/>
                  <a:lumOff val="6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48800" y="182880"/>
            <a:ext cx="2514600" cy="917528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ED5441A7-7914-868F-3F33-E44DDF7B7E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9183" y="5399376"/>
            <a:ext cx="8133627" cy="1417320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3E66E6AC-F9BF-BCEB-0746-6EF916712DB9}"/>
              </a:ext>
            </a:extLst>
          </p:cNvPr>
          <p:cNvSpPr txBox="1">
            <a:spLocks/>
          </p:cNvSpPr>
          <p:nvPr/>
        </p:nvSpPr>
        <p:spPr>
          <a:xfrm>
            <a:off x="2936060" y="5635709"/>
            <a:ext cx="6340200" cy="7557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500"/>
              </a:lnSpc>
            </a:pPr>
            <a:r>
              <a:rPr lang="en-US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AC-LGAD meeting Feb 19, 2026</a:t>
            </a:r>
            <a:endParaRPr lang="en-US" sz="1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Picture 9" descr="A logo of a university of hawaii&#10;&#10;Description automatically generated">
            <a:extLst>
              <a:ext uri="{FF2B5EF4-FFF2-40B4-BE49-F238E27FC236}">
                <a16:creationId xmlns:a16="http://schemas.microsoft.com/office/drawing/2014/main" id="{0366D084-C370-723D-9157-9803242DBD4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17320" cy="141732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0BAF5EC3-80B4-7374-BA3C-EB187CF3E6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44850" y="2093593"/>
            <a:ext cx="8824381" cy="2247000"/>
          </a:xfrm>
        </p:spPr>
        <p:txBody>
          <a:bodyPr/>
          <a:lstStyle/>
          <a:p>
            <a:r>
              <a:rPr lang="en-GB" sz="4400" dirty="0" smtClean="0"/>
              <a:t>University of Hawai‘i at </a:t>
            </a:r>
            <a:r>
              <a:rPr lang="en-GB" sz="4400" dirty="0" err="1" smtClean="0"/>
              <a:t>Mānoa</a:t>
            </a:r>
            <a:r>
              <a:rPr lang="en-GB" sz="4400" dirty="0" smtClean="0"/>
              <a:t> in </a:t>
            </a:r>
            <a:r>
              <a:rPr lang="en-GB" sz="4400" dirty="0" err="1" smtClean="0"/>
              <a:t>ePIC</a:t>
            </a:r>
            <a:r>
              <a:rPr lang="en-GB" sz="4400" dirty="0" smtClean="0"/>
              <a:t> TOF / AC-LGADs</a:t>
            </a:r>
            <a:endParaRPr lang="en-FI" sz="4400" dirty="0"/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66A5671A-6FD3-4BAA-460D-A63668DA19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44850" y="2191350"/>
            <a:ext cx="7772400" cy="792000"/>
          </a:xfrm>
        </p:spPr>
        <p:txBody>
          <a:bodyPr>
            <a:normAutofit lnSpcReduction="10000"/>
          </a:bodyPr>
          <a:lstStyle/>
          <a:p>
            <a:r>
              <a:rPr lang="en-GB" sz="2800" dirty="0" smtClean="0">
                <a:solidFill>
                  <a:srgbClr val="CC00FF"/>
                </a:solidFill>
              </a:rPr>
              <a:t>First slides taken</a:t>
            </a:r>
            <a:r>
              <a:rPr lang="en-GB" sz="2800" dirty="0" smtClean="0">
                <a:solidFill>
                  <a:srgbClr val="CC00FF"/>
                </a:solidFill>
              </a:rPr>
              <a:t> from Proposal </a:t>
            </a:r>
            <a:r>
              <a:rPr lang="en-GB" sz="2800" dirty="0" smtClean="0">
                <a:solidFill>
                  <a:srgbClr val="CC00FF"/>
                </a:solidFill>
              </a:rPr>
              <a:t>to join </a:t>
            </a:r>
            <a:r>
              <a:rPr lang="en-GB" sz="2800" dirty="0" err="1" smtClean="0">
                <a:solidFill>
                  <a:srgbClr val="CC00FF"/>
                </a:solidFill>
              </a:rPr>
              <a:t>ePIC</a:t>
            </a:r>
            <a:r>
              <a:rPr lang="en-GB" sz="2800" dirty="0" smtClean="0">
                <a:solidFill>
                  <a:srgbClr val="CC00FF"/>
                </a:solidFill>
              </a:rPr>
              <a:t> in spring 2025</a:t>
            </a:r>
            <a:endParaRPr lang="en-FI" sz="2800" dirty="0">
              <a:solidFill>
                <a:srgbClr val="CC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14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9DA7D-475A-2D9E-94A2-B3BC085767E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Background</a:t>
            </a:r>
            <a:endParaRPr lang="en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0616C1-82D4-6578-F275-E4944421476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4419" y="1513934"/>
            <a:ext cx="11034181" cy="4429666"/>
          </a:xfrm>
        </p:spPr>
        <p:txBody>
          <a:bodyPr/>
          <a:lstStyle/>
          <a:p>
            <a:r>
              <a:rPr lang="en-GB" sz="2000" b="0" dirty="0" smtClean="0"/>
              <a:t>Department </a:t>
            </a:r>
            <a:r>
              <a:rPr lang="en-GB" sz="2000" b="0" dirty="0" smtClean="0"/>
              <a:t>of Physics and Astronomy: strong presence in high-energy physics at the Belle II experiment, neutrino physics including </a:t>
            </a:r>
            <a:r>
              <a:rPr lang="en-GB" sz="2000" b="0" dirty="0" err="1" smtClean="0"/>
              <a:t>protoDUNE</a:t>
            </a:r>
            <a:r>
              <a:rPr lang="en-GB" sz="2000" b="0" dirty="0" smtClean="0"/>
              <a:t> and </a:t>
            </a:r>
            <a:r>
              <a:rPr lang="en-GB" sz="2000" b="0" dirty="0" err="1" smtClean="0"/>
              <a:t>KAMLand</a:t>
            </a:r>
            <a:r>
              <a:rPr lang="en-GB" sz="2000" b="0" dirty="0" smtClean="0"/>
              <a:t>-Zen, instrumentation in gaseous detectors and detector readout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Instrumentation Development Lab → Varner Lab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b="0" dirty="0"/>
          </a:p>
          <a:p>
            <a:r>
              <a:rPr lang="en-GB" sz="2000" b="0" dirty="0" smtClean="0"/>
              <a:t>Recent collaborative hires in Physics // Electrical &amp; Computer Engineering, with nominal emphasis on ML/AI in front-end electronics: </a:t>
            </a:r>
            <a:r>
              <a:rPr lang="en-GB" sz="2000" b="0" dirty="0" err="1" smtClean="0"/>
              <a:t>Zepeng</a:t>
            </a:r>
            <a:r>
              <a:rPr lang="en-GB" sz="2000" b="0" dirty="0" smtClean="0"/>
              <a:t> Li (</a:t>
            </a:r>
            <a:r>
              <a:rPr lang="en-GB" sz="2000" b="0" dirty="0" err="1" smtClean="0"/>
              <a:t>Phys</a:t>
            </a:r>
            <a:r>
              <a:rPr lang="en-GB" sz="2000" b="0" dirty="0" smtClean="0"/>
              <a:t>) and </a:t>
            </a:r>
            <a:r>
              <a:rPr lang="en-GB" sz="2000" i="1" dirty="0" smtClean="0"/>
              <a:t>Jennifer </a:t>
            </a:r>
            <a:r>
              <a:rPr lang="en-GB" sz="2000" i="1" dirty="0" err="1" smtClean="0"/>
              <a:t>Ott</a:t>
            </a:r>
            <a:r>
              <a:rPr lang="en-GB" sz="2000" i="1" dirty="0" smtClean="0"/>
              <a:t> (ECE</a:t>
            </a:r>
            <a:r>
              <a:rPr lang="en-GB" sz="2000" i="1" dirty="0" smtClean="0"/>
              <a:t>)</a:t>
            </a: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0" dirty="0" smtClean="0"/>
              <a:t>New </a:t>
            </a:r>
            <a:r>
              <a:rPr lang="en-GB" sz="2000" b="0" dirty="0"/>
              <a:t>tenure-track faculty in Electrical &amp; Computer Engineering, cooperating graduate faculty in Physics &amp; Astronomy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0" dirty="0"/>
              <a:t>Previously postdoctoral researcher at SCIPP / UC Santa Cruz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0" dirty="0"/>
              <a:t>Involvement in </a:t>
            </a:r>
            <a:r>
              <a:rPr lang="en-GB" sz="2000" b="0" dirty="0" err="1"/>
              <a:t>ePIC</a:t>
            </a:r>
            <a:r>
              <a:rPr lang="en-GB" sz="2000" b="0" dirty="0"/>
              <a:t> started in 2022/2023 in eRD112 and eRD109, subsequently in TOF: AC-LGAD sensor characterization, evaluation of ‘3</a:t>
            </a:r>
            <a:r>
              <a:rPr lang="en-GB" sz="2000" b="0" baseline="30000" dirty="0"/>
              <a:t>rd</a:t>
            </a:r>
            <a:r>
              <a:rPr lang="en-GB" sz="2000" b="0" dirty="0"/>
              <a:t>-party ASICs’ from </a:t>
            </a:r>
            <a:r>
              <a:rPr lang="en-GB" sz="2000" b="0" dirty="0" err="1"/>
              <a:t>Nalu</a:t>
            </a:r>
            <a:r>
              <a:rPr lang="en-GB" sz="2000" b="0" dirty="0"/>
              <a:t> Scientific LLC and </a:t>
            </a:r>
            <a:r>
              <a:rPr lang="en-GB" sz="2000" b="0" dirty="0" err="1"/>
              <a:t>Anadyne</a:t>
            </a:r>
            <a:r>
              <a:rPr lang="en-GB" sz="2000" b="0" dirty="0"/>
              <a:t>, Inc.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Commitment to </a:t>
            </a:r>
            <a:r>
              <a:rPr lang="en-GB" sz="2000" dirty="0" err="1"/>
              <a:t>ePIC</a:t>
            </a:r>
            <a:r>
              <a:rPr lang="en-GB" sz="2000" dirty="0"/>
              <a:t> according to tasks and need: ~20-30% of eligible time </a:t>
            </a:r>
          </a:p>
          <a:p>
            <a:endParaRPr lang="en-GB" sz="2000" b="0" dirty="0"/>
          </a:p>
          <a:p>
            <a:endParaRPr lang="en-FI" sz="2000" b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DCAD0C-D811-ABF9-4442-52B3480A585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93342AF8-94BF-6340-B60E-A8C5E9F87F01}" type="slidenum">
              <a:rPr lang="fi-FI" smtClean="0"/>
              <a:pPr>
                <a:defRPr/>
              </a:pPr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52861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Research interests and contributions to </a:t>
            </a:r>
            <a:r>
              <a:rPr lang="en-GB" dirty="0" err="1" smtClean="0"/>
              <a:t>ePIC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624420" y="1513934"/>
            <a:ext cx="6958546" cy="4003300"/>
          </a:xfrm>
        </p:spPr>
        <p:txBody>
          <a:bodyPr/>
          <a:lstStyle/>
          <a:p>
            <a:r>
              <a:rPr lang="en-GB" sz="1800" dirty="0" smtClean="0"/>
              <a:t>Focusing on the Time-of-Flight Particle ID (TOF) system</a:t>
            </a:r>
          </a:p>
          <a:p>
            <a:r>
              <a:rPr lang="en-GB" sz="1800" b="0" dirty="0" smtClean="0"/>
              <a:t>Barrel TOF: strip AC-LGAD sensors</a:t>
            </a:r>
          </a:p>
          <a:p>
            <a:r>
              <a:rPr lang="en-GB" sz="1800" b="0" u="sng" dirty="0" smtClean="0"/>
              <a:t>Forward TOF (and Roman Pots): pixelated AC-LGAD sensors</a:t>
            </a:r>
          </a:p>
          <a:p>
            <a:endParaRPr lang="en-GB" sz="1800" b="0" dirty="0"/>
          </a:p>
          <a:p>
            <a:r>
              <a:rPr lang="en-GB" sz="1800" i="1" dirty="0"/>
              <a:t>Envisioned: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b="0" i="1" dirty="0"/>
              <a:t>Graduate student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b="0" i="1" dirty="0"/>
              <a:t>0.1-0.2 FTE of a postdoc shared with other projects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b="0" i="1" dirty="0"/>
              <a:t>‘Vertically integrated project’: involving undergraduate students at various levels over several </a:t>
            </a:r>
            <a:r>
              <a:rPr lang="en-GB" sz="1800" b="0" i="1" dirty="0" smtClean="0"/>
              <a:t>years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200" b="0" i="1" dirty="0"/>
          </a:p>
          <a:p>
            <a:r>
              <a:rPr lang="en-GB" sz="1800" i="1" dirty="0"/>
              <a:t>Pending </a:t>
            </a:r>
            <a:r>
              <a:rPr lang="en-GB" sz="1800" i="1" dirty="0" err="1"/>
              <a:t>EPSCoR</a:t>
            </a:r>
            <a:r>
              <a:rPr lang="en-GB" sz="1800" i="1" dirty="0"/>
              <a:t> proposal: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b="0" i="1" dirty="0"/>
              <a:t>Postdoc with ca. 0.5 FTE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b="0" i="1" dirty="0"/>
              <a:t>Additional graduate student ‘full-time’ on </a:t>
            </a:r>
            <a:r>
              <a:rPr lang="en-GB" sz="1800" b="0" i="1" dirty="0" err="1"/>
              <a:t>ePIC</a:t>
            </a:r>
            <a:r>
              <a:rPr lang="en-GB" sz="1800" b="0" i="1" dirty="0"/>
              <a:t>/EIC</a:t>
            </a:r>
            <a:endParaRPr lang="en-US" sz="1800" b="0" i="1" dirty="0"/>
          </a:p>
          <a:p>
            <a:endParaRPr lang="en-GB" sz="1800" b="0" dirty="0" smtClean="0"/>
          </a:p>
          <a:p>
            <a:endParaRPr lang="en-US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93342AF8-94BF-6340-B60E-A8C5E9F87F01}" type="slidenum">
              <a:rPr lang="fi-FI" smtClean="0"/>
              <a:pPr>
                <a:defRPr/>
              </a:pPr>
              <a:t>3</a:t>
            </a:fld>
            <a:endParaRPr lang="fi-FI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CBF71B2-5EA6-6485-859D-51CA004A1E1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9574" t="33074" r="31596" b="31154"/>
          <a:stretch/>
        </p:blipFill>
        <p:spPr>
          <a:xfrm>
            <a:off x="7582965" y="1699670"/>
            <a:ext cx="4609035" cy="238844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ECF1260-7D81-BE2E-DA65-FE90ADCCE66D}"/>
              </a:ext>
            </a:extLst>
          </p:cNvPr>
          <p:cNvSpPr txBox="1"/>
          <p:nvPr/>
        </p:nvSpPr>
        <p:spPr>
          <a:xfrm>
            <a:off x="10231229" y="1330338"/>
            <a:ext cx="128935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b="1" dirty="0"/>
              <a:t>Barrel TOF</a:t>
            </a:r>
          </a:p>
          <a:p>
            <a:r>
              <a:rPr lang="en-GB" sz="1200" dirty="0"/>
              <a:t>Strip sensor </a:t>
            </a:r>
            <a:r>
              <a:rPr lang="en-GB" sz="1200" dirty="0" smtClean="0"/>
              <a:t>modules, similar </a:t>
            </a:r>
            <a:r>
              <a:rPr lang="en-GB" sz="1200" dirty="0"/>
              <a:t>to STAR tracker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6506D9-1192-058E-0F92-3FAA32EE0862}"/>
              </a:ext>
            </a:extLst>
          </p:cNvPr>
          <p:cNvSpPr txBox="1"/>
          <p:nvPr/>
        </p:nvSpPr>
        <p:spPr>
          <a:xfrm>
            <a:off x="10022631" y="4023500"/>
            <a:ext cx="14979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b="1" dirty="0"/>
              <a:t>Forward TOF</a:t>
            </a:r>
          </a:p>
          <a:p>
            <a:r>
              <a:rPr lang="en-GB" sz="1200" dirty="0"/>
              <a:t>Similar to CMS ETL</a:t>
            </a:r>
          </a:p>
        </p:txBody>
      </p:sp>
      <p:pic>
        <p:nvPicPr>
          <p:cNvPr id="12" name="Picture 11" descr="A close-up of a microchip&#10;&#10;Description automatically generated">
            <a:extLst>
              <a:ext uri="{FF2B5EF4-FFF2-40B4-BE49-F238E27FC236}">
                <a16:creationId xmlns:a16="http://schemas.microsoft.com/office/drawing/2014/main" id="{6F390B8A-F474-07DE-FAAC-D1925E9B580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517" t="25647" r="38673" b="24617"/>
          <a:stretch/>
        </p:blipFill>
        <p:spPr>
          <a:xfrm>
            <a:off x="7836167" y="4088114"/>
            <a:ext cx="2020408" cy="210459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236994" y="4724400"/>
            <a:ext cx="228600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000" b="1" i="1" dirty="0" smtClean="0">
                <a:solidFill>
                  <a:srgbClr val="FF0000"/>
                </a:solidFill>
              </a:rPr>
              <a:t>Not funded</a:t>
            </a:r>
            <a:endParaRPr lang="en-US" sz="20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360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Research interests and contributions to </a:t>
            </a:r>
            <a:r>
              <a:rPr lang="en-GB" dirty="0" err="1" smtClean="0"/>
              <a:t>ePIC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624420" y="1513934"/>
            <a:ext cx="6958546" cy="4003300"/>
          </a:xfrm>
        </p:spPr>
        <p:txBody>
          <a:bodyPr/>
          <a:lstStyle/>
          <a:p>
            <a:r>
              <a:rPr lang="en-GB" sz="1800" dirty="0" smtClean="0"/>
              <a:t>Focusing on the Time-of-Flight Particle ID (TOF) system</a:t>
            </a:r>
          </a:p>
          <a:p>
            <a:r>
              <a:rPr lang="en-GB" sz="1800" b="0" dirty="0" smtClean="0"/>
              <a:t>Barrel TOF: strip AC-LGAD sensors</a:t>
            </a:r>
          </a:p>
          <a:p>
            <a:r>
              <a:rPr lang="en-GB" sz="1800" b="0" u="sng" dirty="0" smtClean="0"/>
              <a:t>Forward TOF (and Roman Pots): pixelated AC-LGAD </a:t>
            </a:r>
            <a:r>
              <a:rPr lang="en-GB" sz="1800" b="0" u="sng" dirty="0" smtClean="0"/>
              <a:t>sensors</a:t>
            </a:r>
            <a:endParaRPr lang="en-GB" sz="1800" b="0" dirty="0"/>
          </a:p>
          <a:p>
            <a:r>
              <a:rPr lang="en-GB" sz="1800" dirty="0" smtClean="0"/>
              <a:t>Goal: advance </a:t>
            </a:r>
            <a:r>
              <a:rPr lang="en-GB" sz="1800" dirty="0"/>
              <a:t>towards full-sized forward-TOF sensors </a:t>
            </a:r>
            <a:r>
              <a:rPr lang="en-GB" sz="1800" b="0" dirty="0" smtClean="0"/>
              <a:t>= </a:t>
            </a:r>
            <a:r>
              <a:rPr lang="en-GB" sz="1800" b="0" dirty="0"/>
              <a:t>pixelated sensors </a:t>
            </a:r>
            <a:r>
              <a:rPr lang="en-GB" sz="1800" b="0" dirty="0" smtClean="0"/>
              <a:t>in 32x32 geometry to </a:t>
            </a:r>
            <a:r>
              <a:rPr lang="en-GB" sz="1800" b="0" dirty="0"/>
              <a:t>match </a:t>
            </a:r>
            <a:r>
              <a:rPr lang="en-GB" sz="1800" b="0" dirty="0" smtClean="0"/>
              <a:t>EICROC readout chip</a:t>
            </a:r>
            <a:endParaRPr lang="en-GB" sz="18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b="0" dirty="0" smtClean="0"/>
              <a:t>This could include a role of sensor coordinator for </a:t>
            </a:r>
            <a:r>
              <a:rPr lang="en-GB" sz="1800" b="0" dirty="0" err="1" smtClean="0"/>
              <a:t>fTOF</a:t>
            </a:r>
            <a:r>
              <a:rPr lang="en-GB" sz="1800" b="0" dirty="0" smtClean="0"/>
              <a:t>, similar to Simone </a:t>
            </a:r>
            <a:r>
              <a:rPr lang="en-GB" sz="1800" b="0" dirty="0" err="1" smtClean="0"/>
              <a:t>Mazza</a:t>
            </a:r>
            <a:r>
              <a:rPr lang="en-GB" sz="1800" b="0" dirty="0" smtClean="0"/>
              <a:t> (UCSC) for </a:t>
            </a:r>
            <a:r>
              <a:rPr lang="en-GB" sz="1800" b="0" dirty="0" err="1" smtClean="0"/>
              <a:t>bTOF</a:t>
            </a:r>
            <a:r>
              <a:rPr lang="en-GB" sz="1800" b="0" dirty="0"/>
              <a:t>:</a:t>
            </a:r>
            <a:r>
              <a:rPr lang="en-GB" sz="1800" b="0" dirty="0" smtClean="0"/>
              <a:t> working together with Mathieu Benoit (ORNL)</a:t>
            </a:r>
          </a:p>
          <a:p>
            <a:endParaRPr lang="en-GB" sz="1800" b="0" dirty="0" smtClean="0"/>
          </a:p>
          <a:p>
            <a:endParaRPr lang="en-GB" sz="1800" b="0" dirty="0" smtClean="0"/>
          </a:p>
          <a:p>
            <a:r>
              <a:rPr lang="en-GB" sz="1800" dirty="0"/>
              <a:t>Finalization of electrode geometry and pitch for </a:t>
            </a:r>
            <a:r>
              <a:rPr lang="en-GB" sz="1800" dirty="0" err="1"/>
              <a:t>fTOF</a:t>
            </a:r>
            <a:r>
              <a:rPr lang="en-GB" sz="18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b="0" dirty="0"/>
              <a:t>Channel count; minimizing metallized area ↔ sufficient signal-to-noise ratio and rise time between pads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b="0" dirty="0"/>
              <a:t>Sensor thickness, n+ layer resistivity, electrode shape (crosses?) </a:t>
            </a:r>
            <a:r>
              <a:rPr lang="en-GB" sz="1600" b="0" dirty="0"/>
              <a:t> </a:t>
            </a:r>
          </a:p>
          <a:p>
            <a:endParaRPr lang="en-GB" sz="1800" b="0" dirty="0" smtClean="0"/>
          </a:p>
          <a:p>
            <a:endParaRPr lang="en-US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93342AF8-94BF-6340-B60E-A8C5E9F87F01}" type="slidenum">
              <a:rPr lang="fi-FI" smtClean="0"/>
              <a:pPr>
                <a:defRPr/>
              </a:pPr>
              <a:t>4</a:t>
            </a:fld>
            <a:endParaRPr lang="fi-FI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CBF71B2-5EA6-6485-859D-51CA004A1E1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9574" t="33074" r="31596" b="31154"/>
          <a:stretch/>
        </p:blipFill>
        <p:spPr>
          <a:xfrm>
            <a:off x="7582965" y="1699670"/>
            <a:ext cx="4609035" cy="238844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ECF1260-7D81-BE2E-DA65-FE90ADCCE66D}"/>
              </a:ext>
            </a:extLst>
          </p:cNvPr>
          <p:cNvSpPr txBox="1"/>
          <p:nvPr/>
        </p:nvSpPr>
        <p:spPr>
          <a:xfrm>
            <a:off x="10231229" y="1330338"/>
            <a:ext cx="128935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b="1" dirty="0"/>
              <a:t>Barrel TOF</a:t>
            </a:r>
          </a:p>
          <a:p>
            <a:r>
              <a:rPr lang="en-GB" sz="1200" dirty="0"/>
              <a:t>Strip sensor </a:t>
            </a:r>
            <a:r>
              <a:rPr lang="en-GB" sz="1200" dirty="0" smtClean="0"/>
              <a:t>modules, similar </a:t>
            </a:r>
            <a:r>
              <a:rPr lang="en-GB" sz="1200" dirty="0"/>
              <a:t>to STAR tracker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6506D9-1192-058E-0F92-3FAA32EE0862}"/>
              </a:ext>
            </a:extLst>
          </p:cNvPr>
          <p:cNvSpPr txBox="1"/>
          <p:nvPr/>
        </p:nvSpPr>
        <p:spPr>
          <a:xfrm>
            <a:off x="10022631" y="4023500"/>
            <a:ext cx="14979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b="1" dirty="0"/>
              <a:t>Forward TOF</a:t>
            </a:r>
          </a:p>
          <a:p>
            <a:r>
              <a:rPr lang="en-GB" sz="1200" dirty="0"/>
              <a:t>Similar to CMS ETL</a:t>
            </a:r>
          </a:p>
        </p:txBody>
      </p:sp>
      <p:pic>
        <p:nvPicPr>
          <p:cNvPr id="12" name="Picture 11" descr="A close-up of a microchip&#10;&#10;Description automatically generated">
            <a:extLst>
              <a:ext uri="{FF2B5EF4-FFF2-40B4-BE49-F238E27FC236}">
                <a16:creationId xmlns:a16="http://schemas.microsoft.com/office/drawing/2014/main" id="{6F390B8A-F474-07DE-FAAC-D1925E9B580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517" t="25647" r="38673" b="24617"/>
          <a:stretch/>
        </p:blipFill>
        <p:spPr>
          <a:xfrm>
            <a:off x="7836167" y="4088114"/>
            <a:ext cx="2020408" cy="210459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21697" y="3902377"/>
            <a:ext cx="7132594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600" b="1" i="1" dirty="0" smtClean="0">
                <a:solidFill>
                  <a:srgbClr val="FF0000"/>
                </a:solidFill>
              </a:rPr>
              <a:t>Technically JO has been named sensor coordinator, but responsibilities and practical </a:t>
            </a:r>
            <a:r>
              <a:rPr lang="en-GB" sz="1600" b="1" i="1" dirty="0" smtClean="0">
                <a:solidFill>
                  <a:srgbClr val="FF0000"/>
                </a:solidFill>
              </a:rPr>
              <a:t>impact have been unclear / very small through fall-winter 2025, also due to impossible meeting times</a:t>
            </a:r>
            <a:endParaRPr lang="en-US" sz="16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39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Research interests and contributions to </a:t>
            </a:r>
            <a:r>
              <a:rPr lang="en-GB" dirty="0" err="1" smtClean="0"/>
              <a:t>ePIC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624420" y="1513934"/>
            <a:ext cx="6958546" cy="4003300"/>
          </a:xfrm>
        </p:spPr>
        <p:txBody>
          <a:bodyPr/>
          <a:lstStyle/>
          <a:p>
            <a:r>
              <a:rPr lang="en-GB" sz="1800" dirty="0" smtClean="0"/>
              <a:t>Focusing on the Time-of-Flight Particle ID (TOF) system</a:t>
            </a:r>
          </a:p>
          <a:p>
            <a:r>
              <a:rPr lang="en-GB" sz="1800" b="0" dirty="0" smtClean="0"/>
              <a:t>Barrel TOF: strip AC-LGAD sensors</a:t>
            </a:r>
          </a:p>
          <a:p>
            <a:r>
              <a:rPr lang="en-GB" sz="1800" b="0" u="sng" dirty="0" smtClean="0"/>
              <a:t>Forward TOF (and Roman Pots): pixelated AC-LGAD sensors</a:t>
            </a:r>
          </a:p>
          <a:p>
            <a:endParaRPr lang="en-GB" sz="1800" b="0" dirty="0"/>
          </a:p>
          <a:p>
            <a:r>
              <a:rPr lang="en-GB" sz="1800" dirty="0"/>
              <a:t>Completion of the Hamamatsu pixel fabrication, expected by the end of 2025: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b="0" dirty="0"/>
              <a:t>Testing of sensors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b="0" dirty="0"/>
              <a:t>Hybridization, testing of sensors + EICROC1</a:t>
            </a:r>
            <a:r>
              <a:rPr lang="en-GB" sz="1700" b="0" dirty="0"/>
              <a:t> </a:t>
            </a:r>
          </a:p>
          <a:p>
            <a:endParaRPr lang="en-GB" sz="1800" dirty="0"/>
          </a:p>
          <a:p>
            <a:r>
              <a:rPr lang="en-GB" sz="1800" dirty="0" smtClean="0"/>
              <a:t>Characterization of new sensor productions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0" dirty="0" smtClean="0"/>
              <a:t>FBK production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0" dirty="0" smtClean="0"/>
              <a:t>Potential sensor production with a Taiwanese vendor, if this is still being considered</a:t>
            </a:r>
          </a:p>
          <a:p>
            <a:endParaRPr lang="en-US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93342AF8-94BF-6340-B60E-A8C5E9F87F01}" type="slidenum">
              <a:rPr lang="fi-FI" smtClean="0"/>
              <a:pPr>
                <a:defRPr/>
              </a:pPr>
              <a:t>5</a:t>
            </a:fld>
            <a:endParaRPr lang="fi-FI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CBF71B2-5EA6-6485-859D-51CA004A1E1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9574" t="33074" r="31596" b="31154"/>
          <a:stretch/>
        </p:blipFill>
        <p:spPr>
          <a:xfrm>
            <a:off x="7582965" y="1699670"/>
            <a:ext cx="4609035" cy="238844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ECF1260-7D81-BE2E-DA65-FE90ADCCE66D}"/>
              </a:ext>
            </a:extLst>
          </p:cNvPr>
          <p:cNvSpPr txBox="1"/>
          <p:nvPr/>
        </p:nvSpPr>
        <p:spPr>
          <a:xfrm>
            <a:off x="10231229" y="1330338"/>
            <a:ext cx="128935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b="1" dirty="0"/>
              <a:t>Barrel TOF</a:t>
            </a:r>
          </a:p>
          <a:p>
            <a:r>
              <a:rPr lang="en-GB" sz="1200" dirty="0"/>
              <a:t>Strip sensor </a:t>
            </a:r>
            <a:r>
              <a:rPr lang="en-GB" sz="1200" dirty="0" smtClean="0"/>
              <a:t>modules, similar </a:t>
            </a:r>
            <a:r>
              <a:rPr lang="en-GB" sz="1200" dirty="0"/>
              <a:t>to STAR tracker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6506D9-1192-058E-0F92-3FAA32EE0862}"/>
              </a:ext>
            </a:extLst>
          </p:cNvPr>
          <p:cNvSpPr txBox="1"/>
          <p:nvPr/>
        </p:nvSpPr>
        <p:spPr>
          <a:xfrm>
            <a:off x="10022631" y="4023500"/>
            <a:ext cx="14979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b="1" dirty="0"/>
              <a:t>Forward TOF</a:t>
            </a:r>
          </a:p>
          <a:p>
            <a:r>
              <a:rPr lang="en-GB" sz="1200" dirty="0"/>
              <a:t>Similar to CMS ETL</a:t>
            </a:r>
          </a:p>
        </p:txBody>
      </p:sp>
      <p:pic>
        <p:nvPicPr>
          <p:cNvPr id="12" name="Picture 11" descr="A close-up of a microchip&#10;&#10;Description automatically generated">
            <a:extLst>
              <a:ext uri="{FF2B5EF4-FFF2-40B4-BE49-F238E27FC236}">
                <a16:creationId xmlns:a16="http://schemas.microsoft.com/office/drawing/2014/main" id="{6F390B8A-F474-07DE-FAAC-D1925E9B580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517" t="25647" r="38673" b="24617"/>
          <a:stretch/>
        </p:blipFill>
        <p:spPr>
          <a:xfrm>
            <a:off x="7836167" y="4088114"/>
            <a:ext cx="2020408" cy="210459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49457" y="4765280"/>
            <a:ext cx="386011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000" b="1" i="1" dirty="0" smtClean="0">
                <a:solidFill>
                  <a:srgbClr val="FF0000"/>
                </a:solidFill>
              </a:rPr>
              <a:t>Not in scope anymore (?)</a:t>
            </a:r>
            <a:endParaRPr lang="en-US" sz="20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16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Research interests and contributions to </a:t>
            </a:r>
            <a:r>
              <a:rPr lang="en-GB" dirty="0" err="1" smtClean="0"/>
              <a:t>ePIC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624419" y="1513934"/>
            <a:ext cx="10805581" cy="4003300"/>
          </a:xfrm>
        </p:spPr>
        <p:txBody>
          <a:bodyPr/>
          <a:lstStyle/>
          <a:p>
            <a:r>
              <a:rPr lang="en-GB" sz="1800" dirty="0" smtClean="0"/>
              <a:t>Contribute to the interfacing </a:t>
            </a:r>
            <a:r>
              <a:rPr lang="en-GB" sz="1800" dirty="0"/>
              <a:t>of </a:t>
            </a:r>
            <a:r>
              <a:rPr lang="en-GB" sz="1800" dirty="0" smtClean="0"/>
              <a:t>the ASIC, </a:t>
            </a:r>
            <a:r>
              <a:rPr lang="en-GB" sz="1800" dirty="0"/>
              <a:t>primarily EICROC </a:t>
            </a:r>
            <a:r>
              <a:rPr lang="en-GB" sz="1800" dirty="0" smtClean="0"/>
              <a:t>for </a:t>
            </a:r>
            <a:r>
              <a:rPr lang="en-GB" sz="1800" dirty="0" err="1" smtClean="0"/>
              <a:t>fTOF</a:t>
            </a:r>
            <a:r>
              <a:rPr lang="en-GB" sz="1800" dirty="0" smtClean="0"/>
              <a:t> (but </a:t>
            </a:r>
            <a:r>
              <a:rPr lang="en-GB" sz="1800" dirty="0"/>
              <a:t>possibly also other chips for the </a:t>
            </a:r>
            <a:r>
              <a:rPr lang="en-GB" sz="1800" dirty="0" smtClean="0"/>
              <a:t>barrel-TOF) </a:t>
            </a:r>
            <a:r>
              <a:rPr lang="en-GB" sz="1800" dirty="0"/>
              <a:t>with the front-end </a:t>
            </a:r>
            <a:r>
              <a:rPr lang="en-GB" sz="1800" dirty="0" smtClean="0"/>
              <a:t>and readout board </a:t>
            </a:r>
            <a:r>
              <a:rPr lang="en-GB" sz="1800" dirty="0"/>
              <a:t>prototypes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b="0" dirty="0"/>
              <a:t>ASIC control and readout in modules </a:t>
            </a:r>
            <a:r>
              <a:rPr lang="en-GB" sz="1800" b="0" dirty="0" smtClean="0"/>
              <a:t>(‘module board’ prototypes) </a:t>
            </a:r>
            <a:endParaRPr lang="en-GB" sz="18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b="0" dirty="0" smtClean="0"/>
              <a:t>Explore background and zero </a:t>
            </a:r>
            <a:r>
              <a:rPr lang="en-GB" sz="1800" b="0" dirty="0"/>
              <a:t>suppression, </a:t>
            </a:r>
            <a:r>
              <a:rPr lang="en-GB" sz="1800" b="0" dirty="0" smtClean="0"/>
              <a:t>as well as hit </a:t>
            </a:r>
            <a:r>
              <a:rPr lang="en-GB" sz="1800" b="0" dirty="0"/>
              <a:t>clustering </a:t>
            </a:r>
            <a:r>
              <a:rPr lang="en-GB" sz="1800" b="0" dirty="0" smtClean="0"/>
              <a:t>and e.g. </a:t>
            </a:r>
            <a:r>
              <a:rPr lang="en-GB" sz="1800" b="0" dirty="0" err="1" smtClean="0"/>
              <a:t>ToA</a:t>
            </a:r>
            <a:r>
              <a:rPr lang="en-GB" sz="1800" b="0" dirty="0" smtClean="0"/>
              <a:t> correction </a:t>
            </a:r>
            <a:r>
              <a:rPr lang="en-GB" sz="1800" b="0" dirty="0"/>
              <a:t>on the </a:t>
            </a:r>
            <a:r>
              <a:rPr lang="en-GB" sz="1800" b="0" dirty="0" smtClean="0"/>
              <a:t>front-end, potentially by using Machine Learning</a:t>
            </a:r>
            <a:endParaRPr lang="en-GB" sz="18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b="0" dirty="0" smtClean="0"/>
              <a:t>Global integration of the TOF system: extraction </a:t>
            </a:r>
            <a:r>
              <a:rPr lang="en-GB" sz="1800" b="0" dirty="0"/>
              <a:t>of </a:t>
            </a:r>
            <a:r>
              <a:rPr lang="en-GB" sz="1800" b="0" dirty="0" smtClean="0"/>
              <a:t>timestamp/t0, </a:t>
            </a:r>
            <a:r>
              <a:rPr lang="en-GB" sz="1800" b="0" dirty="0"/>
              <a:t>integration of TOF data with </a:t>
            </a:r>
            <a:r>
              <a:rPr lang="en-GB" sz="1800" b="0" dirty="0" smtClean="0"/>
              <a:t>Tracking?</a:t>
            </a:r>
          </a:p>
          <a:p>
            <a:pPr marL="25200" lvl="1" indent="0">
              <a:buNone/>
            </a:pPr>
            <a:endParaRPr lang="en-GB" sz="1600" dirty="0"/>
          </a:p>
          <a:p>
            <a:pPr indent="-212400"/>
            <a:r>
              <a:rPr lang="en-GB" sz="1800" dirty="0" smtClean="0"/>
              <a:t>Involvement in development of software, firmware, or simulation/reconstruction – also depending on the interests of the postdoc(s) and graduate student(s)</a:t>
            </a:r>
          </a:p>
          <a:p>
            <a:pPr indent="-212400"/>
            <a:endParaRPr lang="en-GB" sz="1800" i="1" dirty="0" smtClean="0"/>
          </a:p>
          <a:p>
            <a:pPr marL="25200" lvl="1" indent="0">
              <a:buNone/>
            </a:pPr>
            <a:endParaRPr lang="en-GB" sz="1600" dirty="0" smtClean="0"/>
          </a:p>
          <a:p>
            <a:pPr indent="-212400"/>
            <a:r>
              <a:rPr lang="en-GB" sz="1800" i="1" dirty="0" smtClean="0">
                <a:solidFill>
                  <a:schemeClr val="accent6"/>
                </a:solidFill>
              </a:rPr>
              <a:t>What is feasible at UH and needed in BTOF or FTOF for </a:t>
            </a:r>
            <a:r>
              <a:rPr lang="en-GB" sz="1800" i="1" u="sng" dirty="0" smtClean="0">
                <a:solidFill>
                  <a:schemeClr val="accent6"/>
                </a:solidFill>
              </a:rPr>
              <a:t>construction/production</a:t>
            </a:r>
            <a:r>
              <a:rPr lang="en-GB" sz="1800" i="1" dirty="0" smtClean="0">
                <a:solidFill>
                  <a:schemeClr val="accent6"/>
                </a:solidFill>
              </a:rPr>
              <a:t>?</a:t>
            </a:r>
          </a:p>
          <a:p>
            <a:pPr indent="-212400"/>
            <a:r>
              <a:rPr lang="en-GB" sz="1800" b="0" i="1" dirty="0" smtClean="0">
                <a:solidFill>
                  <a:schemeClr val="accent6"/>
                </a:solidFill>
              </a:rPr>
              <a:t>Sensor QC</a:t>
            </a:r>
          </a:p>
          <a:p>
            <a:pPr indent="-212400"/>
            <a:r>
              <a:rPr lang="en-GB" sz="1800" b="0" i="1" dirty="0" smtClean="0">
                <a:solidFill>
                  <a:schemeClr val="accent6"/>
                </a:solidFill>
              </a:rPr>
              <a:t>ASIC QC</a:t>
            </a:r>
          </a:p>
          <a:p>
            <a:pPr indent="-212400"/>
            <a:r>
              <a:rPr lang="en-GB" sz="1800" b="0" i="1" dirty="0" smtClean="0">
                <a:solidFill>
                  <a:schemeClr val="accent6"/>
                </a:solidFill>
              </a:rPr>
              <a:t>Hybridization / Module QC</a:t>
            </a:r>
            <a:endParaRPr lang="en-GB" sz="1800" b="0" dirty="0">
              <a:solidFill>
                <a:schemeClr val="accent6"/>
              </a:solidFill>
            </a:endParaRPr>
          </a:p>
          <a:p>
            <a:endParaRPr lang="en-US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93342AF8-94BF-6340-B60E-A8C5E9F87F01}" type="slidenum">
              <a:rPr lang="fi-FI" smtClean="0"/>
              <a:pPr>
                <a:defRPr/>
              </a:pPr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5671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Research interests and contributions to </a:t>
            </a:r>
            <a:r>
              <a:rPr lang="en-GB" dirty="0" err="1" smtClean="0"/>
              <a:t>ePIC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624419" y="1513934"/>
            <a:ext cx="4328581" cy="4003300"/>
          </a:xfrm>
        </p:spPr>
        <p:txBody>
          <a:bodyPr/>
          <a:lstStyle/>
          <a:p>
            <a:r>
              <a:rPr lang="en-GB" sz="1800" i="1" dirty="0" smtClean="0"/>
              <a:t>Dialogue and liaison-</a:t>
            </a:r>
            <a:r>
              <a:rPr lang="en-GB" sz="1800" i="1" dirty="0" err="1" smtClean="0"/>
              <a:t>ing</a:t>
            </a:r>
            <a:r>
              <a:rPr lang="en-GB" sz="1800" i="1" dirty="0" smtClean="0"/>
              <a:t> </a:t>
            </a:r>
            <a:r>
              <a:rPr lang="en-GB" sz="1800" i="1" dirty="0" smtClean="0"/>
              <a:t>with Belle II </a:t>
            </a:r>
            <a:endParaRPr lang="en-GB" sz="1800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0" i="1" dirty="0" smtClean="0"/>
              <a:t>Focus on strips for barrel time-of-flight layer due to Belle II detector geometry</a:t>
            </a:r>
            <a:endParaRPr lang="en-GB" sz="1800" b="0" i="1" dirty="0" smtClean="0"/>
          </a:p>
          <a:p>
            <a:pPr indent="-212400"/>
            <a:endParaRPr lang="en-GB" sz="1800" i="1" dirty="0" smtClean="0"/>
          </a:p>
          <a:p>
            <a:pPr marL="25200" lvl="1" indent="0">
              <a:buNone/>
            </a:pPr>
            <a:endParaRPr lang="en-GB" sz="1600" dirty="0" smtClean="0"/>
          </a:p>
          <a:p>
            <a:pPr indent="-212400"/>
            <a:r>
              <a:rPr lang="en-GB" sz="1800" i="1" dirty="0" smtClean="0"/>
              <a:t>Synergistic research, even though not formally in the scope of </a:t>
            </a:r>
            <a:r>
              <a:rPr lang="en-GB" sz="1800" i="1" dirty="0" err="1" smtClean="0"/>
              <a:t>ePIC</a:t>
            </a:r>
            <a:r>
              <a:rPr lang="en-GB" sz="1800" i="1" dirty="0" smtClean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b="0" i="1" dirty="0" smtClean="0"/>
              <a:t>Characterization of the </a:t>
            </a:r>
            <a:r>
              <a:rPr lang="en-GB" sz="1800" b="0" i="1" dirty="0" err="1" smtClean="0"/>
              <a:t>Nalu</a:t>
            </a:r>
            <a:r>
              <a:rPr lang="en-GB" sz="1800" b="0" i="1" dirty="0" smtClean="0"/>
              <a:t> HP-SoCv3 chip, which has been funded through </a:t>
            </a:r>
            <a:r>
              <a:rPr lang="en-GB" sz="1800" b="0" i="1" dirty="0" err="1" smtClean="0"/>
              <a:t>JLab</a:t>
            </a:r>
            <a:r>
              <a:rPr lang="en-GB" sz="1800" b="0" i="1" dirty="0" smtClean="0"/>
              <a:t>/EIC-R&amp;D: completing the deliverables of the previous fiscal year; collaborate on next generation of this chip family</a:t>
            </a:r>
            <a:endParaRPr lang="en-GB" sz="1800" b="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b="0" i="1" dirty="0" smtClean="0"/>
              <a:t>Generic </a:t>
            </a:r>
            <a:r>
              <a:rPr lang="en-GB" sz="1800" b="0" i="1" dirty="0"/>
              <a:t>fast-timing sensor and readout ASIC </a:t>
            </a:r>
            <a:r>
              <a:rPr lang="en-GB" sz="1800" b="0" i="1" dirty="0" smtClean="0"/>
              <a:t>R&amp;D, also for High-Energy Physics</a:t>
            </a:r>
            <a:endParaRPr lang="en-GB" sz="1800" b="0" dirty="0"/>
          </a:p>
          <a:p>
            <a:endParaRPr lang="en-US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93342AF8-94BF-6340-B60E-A8C5E9F87F01}" type="slidenum">
              <a:rPr lang="fi-FI" smtClean="0"/>
              <a:pPr>
                <a:defRPr/>
              </a:pPr>
              <a:t>7</a:t>
            </a:fld>
            <a:endParaRPr lang="fi-FI"/>
          </a:p>
        </p:txBody>
      </p:sp>
      <p:pic>
        <p:nvPicPr>
          <p:cNvPr id="5" name="Google Shape;146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257800" y="1529173"/>
            <a:ext cx="6858000" cy="370478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rapezoid 8"/>
          <p:cNvSpPr/>
          <p:nvPr/>
        </p:nvSpPr>
        <p:spPr>
          <a:xfrm>
            <a:off x="6064900" y="4032411"/>
            <a:ext cx="6050900" cy="798272"/>
          </a:xfrm>
          <a:custGeom>
            <a:avLst/>
            <a:gdLst>
              <a:gd name="connsiteX0" fmla="*/ 0 w 5716692"/>
              <a:gd name="connsiteY0" fmla="*/ 762000 h 762000"/>
              <a:gd name="connsiteX1" fmla="*/ 1739600 w 5716692"/>
              <a:gd name="connsiteY1" fmla="*/ 0 h 762000"/>
              <a:gd name="connsiteX2" fmla="*/ 3977092 w 5716692"/>
              <a:gd name="connsiteY2" fmla="*/ 0 h 762000"/>
              <a:gd name="connsiteX3" fmla="*/ 5716692 w 5716692"/>
              <a:gd name="connsiteY3" fmla="*/ 762000 h 762000"/>
              <a:gd name="connsiteX4" fmla="*/ 0 w 5716692"/>
              <a:gd name="connsiteY4" fmla="*/ 762000 h 762000"/>
              <a:gd name="connsiteX0" fmla="*/ 0 w 5716692"/>
              <a:gd name="connsiteY0" fmla="*/ 772758 h 772758"/>
              <a:gd name="connsiteX1" fmla="*/ 1341567 w 5716692"/>
              <a:gd name="connsiteY1" fmla="*/ 0 h 772758"/>
              <a:gd name="connsiteX2" fmla="*/ 3977092 w 5716692"/>
              <a:gd name="connsiteY2" fmla="*/ 10758 h 772758"/>
              <a:gd name="connsiteX3" fmla="*/ 5716692 w 5716692"/>
              <a:gd name="connsiteY3" fmla="*/ 772758 h 772758"/>
              <a:gd name="connsiteX4" fmla="*/ 0 w 5716692"/>
              <a:gd name="connsiteY4" fmla="*/ 772758 h 772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16692" h="772758">
                <a:moveTo>
                  <a:pt x="0" y="772758"/>
                </a:moveTo>
                <a:lnTo>
                  <a:pt x="1341567" y="0"/>
                </a:lnTo>
                <a:lnTo>
                  <a:pt x="3977092" y="10758"/>
                </a:lnTo>
                <a:lnTo>
                  <a:pt x="5716692" y="772758"/>
                </a:lnTo>
                <a:lnTo>
                  <a:pt x="0" y="772758"/>
                </a:lnTo>
                <a:close/>
              </a:path>
            </a:pathLst>
          </a:custGeom>
          <a:noFill/>
          <a:ln w="28575" cap="flat" cmpd="sng" algn="ctr">
            <a:solidFill>
              <a:srgbClr val="FF00FF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rapezoid 8"/>
          <p:cNvSpPr/>
          <p:nvPr/>
        </p:nvSpPr>
        <p:spPr>
          <a:xfrm flipV="1">
            <a:off x="5867400" y="1856792"/>
            <a:ext cx="6271728" cy="734008"/>
          </a:xfrm>
          <a:custGeom>
            <a:avLst/>
            <a:gdLst>
              <a:gd name="connsiteX0" fmla="*/ 0 w 5716692"/>
              <a:gd name="connsiteY0" fmla="*/ 762000 h 762000"/>
              <a:gd name="connsiteX1" fmla="*/ 1739600 w 5716692"/>
              <a:gd name="connsiteY1" fmla="*/ 0 h 762000"/>
              <a:gd name="connsiteX2" fmla="*/ 3977092 w 5716692"/>
              <a:gd name="connsiteY2" fmla="*/ 0 h 762000"/>
              <a:gd name="connsiteX3" fmla="*/ 5716692 w 5716692"/>
              <a:gd name="connsiteY3" fmla="*/ 762000 h 762000"/>
              <a:gd name="connsiteX4" fmla="*/ 0 w 5716692"/>
              <a:gd name="connsiteY4" fmla="*/ 762000 h 762000"/>
              <a:gd name="connsiteX0" fmla="*/ 0 w 5716692"/>
              <a:gd name="connsiteY0" fmla="*/ 772758 h 772758"/>
              <a:gd name="connsiteX1" fmla="*/ 1341567 w 5716692"/>
              <a:gd name="connsiteY1" fmla="*/ 0 h 772758"/>
              <a:gd name="connsiteX2" fmla="*/ 3977092 w 5716692"/>
              <a:gd name="connsiteY2" fmla="*/ 10758 h 772758"/>
              <a:gd name="connsiteX3" fmla="*/ 5716692 w 5716692"/>
              <a:gd name="connsiteY3" fmla="*/ 772758 h 772758"/>
              <a:gd name="connsiteX4" fmla="*/ 0 w 5716692"/>
              <a:gd name="connsiteY4" fmla="*/ 772758 h 772758"/>
              <a:gd name="connsiteX0" fmla="*/ 0 w 5716692"/>
              <a:gd name="connsiteY0" fmla="*/ 772758 h 772758"/>
              <a:gd name="connsiteX1" fmla="*/ 988030 w 5716692"/>
              <a:gd name="connsiteY1" fmla="*/ 0 h 772758"/>
              <a:gd name="connsiteX2" fmla="*/ 3977092 w 5716692"/>
              <a:gd name="connsiteY2" fmla="*/ 10758 h 772758"/>
              <a:gd name="connsiteX3" fmla="*/ 5716692 w 5716692"/>
              <a:gd name="connsiteY3" fmla="*/ 772758 h 772758"/>
              <a:gd name="connsiteX4" fmla="*/ 0 w 5716692"/>
              <a:gd name="connsiteY4" fmla="*/ 772758 h 772758"/>
              <a:gd name="connsiteX0" fmla="*/ 0 w 5158104"/>
              <a:gd name="connsiteY0" fmla="*/ 772758 h 772758"/>
              <a:gd name="connsiteX1" fmla="*/ 988030 w 5158104"/>
              <a:gd name="connsiteY1" fmla="*/ 0 h 772758"/>
              <a:gd name="connsiteX2" fmla="*/ 3977092 w 5158104"/>
              <a:gd name="connsiteY2" fmla="*/ 10758 h 772758"/>
              <a:gd name="connsiteX3" fmla="*/ 5158104 w 5158104"/>
              <a:gd name="connsiteY3" fmla="*/ 772758 h 772758"/>
              <a:gd name="connsiteX4" fmla="*/ 0 w 5158104"/>
              <a:gd name="connsiteY4" fmla="*/ 772758 h 772758"/>
              <a:gd name="connsiteX0" fmla="*/ 0 w 5158104"/>
              <a:gd name="connsiteY0" fmla="*/ 772758 h 772758"/>
              <a:gd name="connsiteX1" fmla="*/ 988030 w 5158104"/>
              <a:gd name="connsiteY1" fmla="*/ 0 h 772758"/>
              <a:gd name="connsiteX2" fmla="*/ 3977092 w 5158104"/>
              <a:gd name="connsiteY2" fmla="*/ 10758 h 772758"/>
              <a:gd name="connsiteX3" fmla="*/ 5158104 w 5158104"/>
              <a:gd name="connsiteY3" fmla="*/ 772758 h 772758"/>
              <a:gd name="connsiteX4" fmla="*/ 0 w 5158104"/>
              <a:gd name="connsiteY4" fmla="*/ 772758 h 772758"/>
              <a:gd name="connsiteX0" fmla="*/ 0 w 5158104"/>
              <a:gd name="connsiteY0" fmla="*/ 772758 h 772758"/>
              <a:gd name="connsiteX1" fmla="*/ 988030 w 5158104"/>
              <a:gd name="connsiteY1" fmla="*/ 0 h 772758"/>
              <a:gd name="connsiteX2" fmla="*/ 3977092 w 5158104"/>
              <a:gd name="connsiteY2" fmla="*/ 10758 h 772758"/>
              <a:gd name="connsiteX3" fmla="*/ 5158104 w 5158104"/>
              <a:gd name="connsiteY3" fmla="*/ 772758 h 772758"/>
              <a:gd name="connsiteX4" fmla="*/ 4724432 w 5158104"/>
              <a:gd name="connsiteY4" fmla="*/ 303659 h 772758"/>
              <a:gd name="connsiteX5" fmla="*/ 0 w 5158104"/>
              <a:gd name="connsiteY5" fmla="*/ 772758 h 772758"/>
              <a:gd name="connsiteX0" fmla="*/ 0 w 5158104"/>
              <a:gd name="connsiteY0" fmla="*/ 772758 h 772758"/>
              <a:gd name="connsiteX1" fmla="*/ 988030 w 5158104"/>
              <a:gd name="connsiteY1" fmla="*/ 0 h 772758"/>
              <a:gd name="connsiteX2" fmla="*/ 3977092 w 5158104"/>
              <a:gd name="connsiteY2" fmla="*/ 10758 h 772758"/>
              <a:gd name="connsiteX3" fmla="*/ 5158104 w 5158104"/>
              <a:gd name="connsiteY3" fmla="*/ 772758 h 772758"/>
              <a:gd name="connsiteX4" fmla="*/ 4646655 w 5158104"/>
              <a:gd name="connsiteY4" fmla="*/ 769049 h 772758"/>
              <a:gd name="connsiteX5" fmla="*/ 0 w 5158104"/>
              <a:gd name="connsiteY5" fmla="*/ 772758 h 772758"/>
              <a:gd name="connsiteX0" fmla="*/ 0 w 5159235"/>
              <a:gd name="connsiteY0" fmla="*/ 772758 h 772758"/>
              <a:gd name="connsiteX1" fmla="*/ 988030 w 5159235"/>
              <a:gd name="connsiteY1" fmla="*/ 0 h 772758"/>
              <a:gd name="connsiteX2" fmla="*/ 3977092 w 5159235"/>
              <a:gd name="connsiteY2" fmla="*/ 10758 h 772758"/>
              <a:gd name="connsiteX3" fmla="*/ 4759785 w 5159235"/>
              <a:gd name="connsiteY3" fmla="*/ 442286 h 772758"/>
              <a:gd name="connsiteX4" fmla="*/ 5158104 w 5159235"/>
              <a:gd name="connsiteY4" fmla="*/ 772758 h 772758"/>
              <a:gd name="connsiteX5" fmla="*/ 4646655 w 5159235"/>
              <a:gd name="connsiteY5" fmla="*/ 769049 h 772758"/>
              <a:gd name="connsiteX6" fmla="*/ 0 w 5159235"/>
              <a:gd name="connsiteY6" fmla="*/ 772758 h 772758"/>
              <a:gd name="connsiteX0" fmla="*/ 0 w 5159269"/>
              <a:gd name="connsiteY0" fmla="*/ 772758 h 772758"/>
              <a:gd name="connsiteX1" fmla="*/ 988030 w 5159269"/>
              <a:gd name="connsiteY1" fmla="*/ 0 h 772758"/>
              <a:gd name="connsiteX2" fmla="*/ 3977092 w 5159269"/>
              <a:gd name="connsiteY2" fmla="*/ 10758 h 772758"/>
              <a:gd name="connsiteX3" fmla="*/ 4766855 w 5159269"/>
              <a:gd name="connsiteY3" fmla="*/ 313561 h 772758"/>
              <a:gd name="connsiteX4" fmla="*/ 5158104 w 5159269"/>
              <a:gd name="connsiteY4" fmla="*/ 772758 h 772758"/>
              <a:gd name="connsiteX5" fmla="*/ 4646655 w 5159269"/>
              <a:gd name="connsiteY5" fmla="*/ 769049 h 772758"/>
              <a:gd name="connsiteX6" fmla="*/ 0 w 5159269"/>
              <a:gd name="connsiteY6" fmla="*/ 772758 h 772758"/>
              <a:gd name="connsiteX0" fmla="*/ 0 w 4881602"/>
              <a:gd name="connsiteY0" fmla="*/ 772758 h 772758"/>
              <a:gd name="connsiteX1" fmla="*/ 988030 w 4881602"/>
              <a:gd name="connsiteY1" fmla="*/ 0 h 772758"/>
              <a:gd name="connsiteX2" fmla="*/ 3977092 w 4881602"/>
              <a:gd name="connsiteY2" fmla="*/ 10758 h 772758"/>
              <a:gd name="connsiteX3" fmla="*/ 4766855 w 4881602"/>
              <a:gd name="connsiteY3" fmla="*/ 313561 h 772758"/>
              <a:gd name="connsiteX4" fmla="*/ 4832850 w 4881602"/>
              <a:gd name="connsiteY4" fmla="*/ 485603 h 772758"/>
              <a:gd name="connsiteX5" fmla="*/ 4646655 w 4881602"/>
              <a:gd name="connsiteY5" fmla="*/ 769049 h 772758"/>
              <a:gd name="connsiteX6" fmla="*/ 0 w 4881602"/>
              <a:gd name="connsiteY6" fmla="*/ 772758 h 772758"/>
              <a:gd name="connsiteX0" fmla="*/ 0 w 4833917"/>
              <a:gd name="connsiteY0" fmla="*/ 772758 h 772758"/>
              <a:gd name="connsiteX1" fmla="*/ 988030 w 4833917"/>
              <a:gd name="connsiteY1" fmla="*/ 0 h 772758"/>
              <a:gd name="connsiteX2" fmla="*/ 3977092 w 4833917"/>
              <a:gd name="connsiteY2" fmla="*/ 10758 h 772758"/>
              <a:gd name="connsiteX3" fmla="*/ 4420389 w 4833917"/>
              <a:gd name="connsiteY3" fmla="*/ 165032 h 772758"/>
              <a:gd name="connsiteX4" fmla="*/ 4832850 w 4833917"/>
              <a:gd name="connsiteY4" fmla="*/ 485603 h 772758"/>
              <a:gd name="connsiteX5" fmla="*/ 4646655 w 4833917"/>
              <a:gd name="connsiteY5" fmla="*/ 769049 h 772758"/>
              <a:gd name="connsiteX6" fmla="*/ 0 w 4833917"/>
              <a:gd name="connsiteY6" fmla="*/ 772758 h 772758"/>
              <a:gd name="connsiteX0" fmla="*/ 0 w 4777660"/>
              <a:gd name="connsiteY0" fmla="*/ 772758 h 772758"/>
              <a:gd name="connsiteX1" fmla="*/ 988030 w 4777660"/>
              <a:gd name="connsiteY1" fmla="*/ 0 h 772758"/>
              <a:gd name="connsiteX2" fmla="*/ 3977092 w 4777660"/>
              <a:gd name="connsiteY2" fmla="*/ 10758 h 772758"/>
              <a:gd name="connsiteX3" fmla="*/ 4420389 w 4777660"/>
              <a:gd name="connsiteY3" fmla="*/ 165032 h 772758"/>
              <a:gd name="connsiteX4" fmla="*/ 4776285 w 4777660"/>
              <a:gd name="connsiteY4" fmla="*/ 297466 h 772758"/>
              <a:gd name="connsiteX5" fmla="*/ 4646655 w 4777660"/>
              <a:gd name="connsiteY5" fmla="*/ 769049 h 772758"/>
              <a:gd name="connsiteX6" fmla="*/ 0 w 4777660"/>
              <a:gd name="connsiteY6" fmla="*/ 772758 h 772758"/>
              <a:gd name="connsiteX0" fmla="*/ 0 w 4777660"/>
              <a:gd name="connsiteY0" fmla="*/ 772758 h 778951"/>
              <a:gd name="connsiteX1" fmla="*/ 988030 w 4777660"/>
              <a:gd name="connsiteY1" fmla="*/ 0 h 778951"/>
              <a:gd name="connsiteX2" fmla="*/ 3977092 w 4777660"/>
              <a:gd name="connsiteY2" fmla="*/ 10758 h 778951"/>
              <a:gd name="connsiteX3" fmla="*/ 4420389 w 4777660"/>
              <a:gd name="connsiteY3" fmla="*/ 165032 h 778951"/>
              <a:gd name="connsiteX4" fmla="*/ 4776285 w 4777660"/>
              <a:gd name="connsiteY4" fmla="*/ 297466 h 778951"/>
              <a:gd name="connsiteX5" fmla="*/ 4752716 w 4777660"/>
              <a:gd name="connsiteY5" fmla="*/ 778951 h 778951"/>
              <a:gd name="connsiteX6" fmla="*/ 0 w 4777660"/>
              <a:gd name="connsiteY6" fmla="*/ 772758 h 778951"/>
              <a:gd name="connsiteX0" fmla="*/ 0 w 4752716"/>
              <a:gd name="connsiteY0" fmla="*/ 772758 h 778951"/>
              <a:gd name="connsiteX1" fmla="*/ 988030 w 4752716"/>
              <a:gd name="connsiteY1" fmla="*/ 0 h 778951"/>
              <a:gd name="connsiteX2" fmla="*/ 3977092 w 4752716"/>
              <a:gd name="connsiteY2" fmla="*/ 10758 h 778951"/>
              <a:gd name="connsiteX3" fmla="*/ 4420389 w 4752716"/>
              <a:gd name="connsiteY3" fmla="*/ 165032 h 778951"/>
              <a:gd name="connsiteX4" fmla="*/ 4740932 w 4752716"/>
              <a:gd name="connsiteY4" fmla="*/ 277662 h 778951"/>
              <a:gd name="connsiteX5" fmla="*/ 4752716 w 4752716"/>
              <a:gd name="connsiteY5" fmla="*/ 778951 h 778951"/>
              <a:gd name="connsiteX6" fmla="*/ 0 w 4752716"/>
              <a:gd name="connsiteY6" fmla="*/ 772758 h 778951"/>
              <a:gd name="connsiteX0" fmla="*/ 0 w 4752716"/>
              <a:gd name="connsiteY0" fmla="*/ 772758 h 778951"/>
              <a:gd name="connsiteX1" fmla="*/ 988030 w 4752716"/>
              <a:gd name="connsiteY1" fmla="*/ 0 h 778951"/>
              <a:gd name="connsiteX2" fmla="*/ 3977092 w 4752716"/>
              <a:gd name="connsiteY2" fmla="*/ 10758 h 778951"/>
              <a:gd name="connsiteX3" fmla="*/ 4420389 w 4752716"/>
              <a:gd name="connsiteY3" fmla="*/ 165032 h 778951"/>
              <a:gd name="connsiteX4" fmla="*/ 4740932 w 4752716"/>
              <a:gd name="connsiteY4" fmla="*/ 277662 h 778951"/>
              <a:gd name="connsiteX5" fmla="*/ 4752716 w 4752716"/>
              <a:gd name="connsiteY5" fmla="*/ 778951 h 778951"/>
              <a:gd name="connsiteX6" fmla="*/ 0 w 4752716"/>
              <a:gd name="connsiteY6" fmla="*/ 772758 h 778951"/>
              <a:gd name="connsiteX0" fmla="*/ 0 w 4752716"/>
              <a:gd name="connsiteY0" fmla="*/ 772758 h 778951"/>
              <a:gd name="connsiteX1" fmla="*/ 988030 w 4752716"/>
              <a:gd name="connsiteY1" fmla="*/ 0 h 778951"/>
              <a:gd name="connsiteX2" fmla="*/ 3977092 w 4752716"/>
              <a:gd name="connsiteY2" fmla="*/ 10758 h 778951"/>
              <a:gd name="connsiteX3" fmla="*/ 4370894 w 4752716"/>
              <a:gd name="connsiteY3" fmla="*/ 105620 h 778951"/>
              <a:gd name="connsiteX4" fmla="*/ 4740932 w 4752716"/>
              <a:gd name="connsiteY4" fmla="*/ 277662 h 778951"/>
              <a:gd name="connsiteX5" fmla="*/ 4752716 w 4752716"/>
              <a:gd name="connsiteY5" fmla="*/ 778951 h 778951"/>
              <a:gd name="connsiteX6" fmla="*/ 0 w 4752716"/>
              <a:gd name="connsiteY6" fmla="*/ 772758 h 778951"/>
              <a:gd name="connsiteX0" fmla="*/ 0 w 4752716"/>
              <a:gd name="connsiteY0" fmla="*/ 772758 h 778951"/>
              <a:gd name="connsiteX1" fmla="*/ 988030 w 4752716"/>
              <a:gd name="connsiteY1" fmla="*/ 0 h 778951"/>
              <a:gd name="connsiteX2" fmla="*/ 3977092 w 4752716"/>
              <a:gd name="connsiteY2" fmla="*/ 10758 h 778951"/>
              <a:gd name="connsiteX3" fmla="*/ 4740932 w 4752716"/>
              <a:gd name="connsiteY3" fmla="*/ 277662 h 778951"/>
              <a:gd name="connsiteX4" fmla="*/ 4752716 w 4752716"/>
              <a:gd name="connsiteY4" fmla="*/ 778951 h 778951"/>
              <a:gd name="connsiteX5" fmla="*/ 0 w 4752716"/>
              <a:gd name="connsiteY5" fmla="*/ 772758 h 778951"/>
              <a:gd name="connsiteX0" fmla="*/ 0 w 4752716"/>
              <a:gd name="connsiteY0" fmla="*/ 772758 h 778951"/>
              <a:gd name="connsiteX1" fmla="*/ 988030 w 4752716"/>
              <a:gd name="connsiteY1" fmla="*/ 0 h 778951"/>
              <a:gd name="connsiteX2" fmla="*/ 3977092 w 4752716"/>
              <a:gd name="connsiteY2" fmla="*/ 10758 h 778951"/>
              <a:gd name="connsiteX3" fmla="*/ 4740932 w 4752716"/>
              <a:gd name="connsiteY3" fmla="*/ 277662 h 778951"/>
              <a:gd name="connsiteX4" fmla="*/ 4752716 w 4752716"/>
              <a:gd name="connsiteY4" fmla="*/ 778951 h 778951"/>
              <a:gd name="connsiteX5" fmla="*/ 0 w 4752716"/>
              <a:gd name="connsiteY5" fmla="*/ 772758 h 778951"/>
              <a:gd name="connsiteX0" fmla="*/ 0 w 4752716"/>
              <a:gd name="connsiteY0" fmla="*/ 772758 h 778951"/>
              <a:gd name="connsiteX1" fmla="*/ 988030 w 4752716"/>
              <a:gd name="connsiteY1" fmla="*/ 0 h 778951"/>
              <a:gd name="connsiteX2" fmla="*/ 3977092 w 4752716"/>
              <a:gd name="connsiteY2" fmla="*/ 10758 h 778951"/>
              <a:gd name="connsiteX3" fmla="*/ 4740932 w 4752716"/>
              <a:gd name="connsiteY3" fmla="*/ 277662 h 778951"/>
              <a:gd name="connsiteX4" fmla="*/ 4752716 w 4752716"/>
              <a:gd name="connsiteY4" fmla="*/ 778951 h 778951"/>
              <a:gd name="connsiteX5" fmla="*/ 0 w 4752716"/>
              <a:gd name="connsiteY5" fmla="*/ 772758 h 778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52716" h="778951">
                <a:moveTo>
                  <a:pt x="0" y="772758"/>
                </a:moveTo>
                <a:lnTo>
                  <a:pt x="988030" y="0"/>
                </a:lnTo>
                <a:lnTo>
                  <a:pt x="3977092" y="10758"/>
                </a:lnTo>
                <a:cubicBezTo>
                  <a:pt x="4524798" y="165956"/>
                  <a:pt x="4449034" y="149630"/>
                  <a:pt x="4740932" y="277662"/>
                </a:cubicBezTo>
                <a:lnTo>
                  <a:pt x="4752716" y="778951"/>
                </a:lnTo>
                <a:lnTo>
                  <a:pt x="0" y="772758"/>
                </a:lnTo>
                <a:close/>
              </a:path>
            </a:pathLst>
          </a:custGeom>
          <a:noFill/>
          <a:ln w="28575" cap="flat" cmpd="sng" algn="ctr">
            <a:solidFill>
              <a:srgbClr val="FF00FF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89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ALTO_FI">
  <a:themeElements>
    <a:clrScheme name="Aalto-yliopisto">
      <a:dk1>
        <a:sysClr val="windowText" lastClr="000000"/>
      </a:dk1>
      <a:lt1>
        <a:sysClr val="window" lastClr="FFFFFF"/>
      </a:lt1>
      <a:dk2>
        <a:srgbClr val="005EB8"/>
      </a:dk2>
      <a:lt2>
        <a:srgbClr val="8C857B"/>
      </a:lt2>
      <a:accent1>
        <a:srgbClr val="FFCD00"/>
      </a:accent1>
      <a:accent2>
        <a:srgbClr val="EF3340"/>
      </a:accent2>
      <a:accent3>
        <a:srgbClr val="005EB8"/>
      </a:accent3>
      <a:accent4>
        <a:srgbClr val="8C857B"/>
      </a:accent4>
      <a:accent5>
        <a:srgbClr val="7D55C7"/>
      </a:accent5>
      <a:accent6>
        <a:srgbClr val="00965E"/>
      </a:accent6>
      <a:hlink>
        <a:srgbClr val="000000"/>
      </a:hlink>
      <a:folHlink>
        <a:srgbClr val="928B81"/>
      </a:folHlink>
    </a:clrScheme>
    <a:fontScheme name="Aalto-yliopist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b="1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3" id="{6D32AF40-3D2D-41F9-A29D-FD094D788296}" vid="{5E902124-47C2-40CF-8377-D0377EEBF5A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3473</TotalTime>
  <Words>698</Words>
  <Application>Microsoft Office PowerPoint</Application>
  <PresentationFormat>Widescreen</PresentationFormat>
  <Paragraphs>92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MS PGothic</vt:lpstr>
      <vt:lpstr>MS PGothic</vt:lpstr>
      <vt:lpstr>Aptos</vt:lpstr>
      <vt:lpstr>Arial</vt:lpstr>
      <vt:lpstr>Courier New</vt:lpstr>
      <vt:lpstr>Georgia</vt:lpstr>
      <vt:lpstr>Lucida Grande</vt:lpstr>
      <vt:lpstr>Tahoma</vt:lpstr>
      <vt:lpstr>ヒラギノ角ゴ Pro W3</vt:lpstr>
      <vt:lpstr>AALTO_FI</vt:lpstr>
      <vt:lpstr>University of Hawai‘i at Mānoa in ePIC TOF / AC-LGADs</vt:lpstr>
      <vt:lpstr>Background</vt:lpstr>
      <vt:lpstr>Research interests and contributions to ePIC</vt:lpstr>
      <vt:lpstr>Research interests and contributions to ePIC</vt:lpstr>
      <vt:lpstr>Research interests and contributions to ePIC</vt:lpstr>
      <vt:lpstr>Research interests and contributions to ePIC</vt:lpstr>
      <vt:lpstr>Research interests and contributions to ePIC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Kimberly Perez Hults</dc:creator>
  <cp:lastModifiedBy>Jenni</cp:lastModifiedBy>
  <cp:revision>76</cp:revision>
  <dcterms:created xsi:type="dcterms:W3CDTF">2020-05-01T07:04:43Z</dcterms:created>
  <dcterms:modified xsi:type="dcterms:W3CDTF">2026-02-20T00:06:51Z</dcterms:modified>
</cp:coreProperties>
</file>