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85" d="100"/>
          <a:sy n="85" d="100"/>
        </p:scale>
        <p:origin x="76" y="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9B414-DE4B-DC3F-04C5-B42A5DA1D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A4FC68-31CD-E647-2129-DDF26E289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C8E4E-CD6B-FAAA-60DB-7386A475F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1AC3C-6B57-E759-F372-F8AA43F0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0FD6B-C5C2-DBBA-3AA1-ED66FEBCF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5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4DE58-289D-8A3D-C794-11BF23959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245BDB-F210-2306-102B-2390D3D94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BB6BA-6F6E-50E8-938F-DDA58D178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F345E-35FF-F1DC-33A7-257CF5A0C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50FC9-5161-BB64-0A60-CF04562D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0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5A755C-C467-22EE-466B-6232E2F03F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AEE3E6-E07B-EED0-C945-B14DE63B5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B8DA9-2E30-31C4-156F-4E7E62EC9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5D943-2183-8B89-6748-CDDF74116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34D79-0EFD-F9CD-C4CC-77BD8ABE2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8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94E22-5D5D-827F-0BCA-AD45AF4A6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75AC2-B414-035B-A3CD-01E09C905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B185A-5307-D2FD-5F95-0EB64F442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21E9D-5A76-B53D-CA40-D9A19DD00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298B8-D356-07A7-35CB-E0DDCDBC8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75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45490-3740-6D0E-1A12-55F2F3BF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7F80B-6F62-8B8F-AA57-33CC1A6E5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DC0FE-0FDC-FD8E-3085-EEAB3963F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3E325-4894-77C9-C486-F8468337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2920E-11E6-9E2C-BE5B-71E16A17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5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E080B-D8F8-678A-4C76-F59590F25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7FEDA-D017-A4CB-AAF1-F85340E1B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684A6-0097-24B0-00C5-306B7DA08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5073B-4400-4966-354F-7E2C26754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E6FEA-B7E4-82A3-19B9-44C86273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4E410-B640-E23F-9BFB-F2143404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38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00429-D8FF-AE68-4F1E-E3F4EEC0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CCCA2-BB29-89AA-387C-51F6289FC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347BBF-6F16-38D5-FDAE-A767FECB3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76E07A-3882-F02B-4C2B-0840BCDBF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BD889A-C368-B56A-0FFF-A3840285D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545CEF-F06B-A4DE-E61F-7A0872A02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4EEC3F-03AA-1789-6D48-A0605D72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D87B6E-33F5-172A-7771-C053537C6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37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578E8-3783-28ED-7A84-51513E729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31AD6A-F6B1-5326-DE7D-0909FF0A0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C2A707-E049-D85A-EDB7-FEE9C7F9F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206912-1AE2-1350-F103-15F571468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E3D3DE-515E-3D3E-2994-7647551B3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1B3E2-B51B-1753-75FD-79267563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084A7-892C-236A-EE00-B2981AC5C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8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845A6-673C-0555-2D95-99D7E08DD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4654F-80C0-EC4E-80FD-C253340FD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8FFCB-2711-9148-AB1E-19D39375E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CB2D9A-96C3-19F0-3498-F729B5963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9A81BA-53F0-B6F7-D068-C63F16DF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0A690-5C84-0444-3C75-7C89F8433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5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9B0A0-64E7-B726-5F72-A3EA1F313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D9D642-0E20-F622-5936-D119F624E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85947-22BE-5743-AF4C-47AD286F2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DC828-B403-4F78-C62E-F87CEEA31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6F29E-B6B7-53B5-B50F-EE6619018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F5F54B-E358-A9A1-9764-6E003880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1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A4A10-056D-59C7-7FA6-732352B3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F047B-0293-DC2D-ADFC-DCE11F6C4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DE153-0EBD-9C2A-6A11-8FB282A9BF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110C42-680E-47AC-9E1D-814699C59FC6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87934-498D-8675-7D3B-D7F5EA1F2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E955-56F3-659C-9087-CF337587C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FD41D6-63CD-4910-9AFE-DE23ADA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4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C5F7C-210E-E693-2257-FDE8514C6C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BHCal</a:t>
            </a:r>
            <a:r>
              <a:rPr lang="en-US" dirty="0"/>
              <a:t> Machine Learning Energy Calibration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6066FD-9D07-0D69-F0A8-CCF489DAC9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Ruth</a:t>
            </a:r>
          </a:p>
        </p:txBody>
      </p:sp>
    </p:spTree>
    <p:extLst>
      <p:ext uri="{BB962C8B-B14F-4D97-AF65-F5344CB8AC3E}">
        <p14:creationId xmlns:p14="http://schemas.microsoft.com/office/powerpoint/2010/main" val="1705273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F194-612C-89D8-B05D-532F58F2F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902" y="70720"/>
            <a:ext cx="10515600" cy="1325563"/>
          </a:xfrm>
        </p:spPr>
        <p:txBody>
          <a:bodyPr/>
          <a:lstStyle/>
          <a:p>
            <a:r>
              <a:rPr lang="en-US" dirty="0"/>
              <a:t>Refresher on 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B4F05-FE74-6E6B-3236-7542A53E9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02" y="1773160"/>
            <a:ext cx="4745636" cy="4351338"/>
          </a:xfrm>
        </p:spPr>
        <p:txBody>
          <a:bodyPr>
            <a:normAutofit/>
          </a:bodyPr>
          <a:lstStyle/>
          <a:p>
            <a:r>
              <a:rPr lang="en-US" dirty="0"/>
              <a:t>Used a custom </a:t>
            </a:r>
            <a:r>
              <a:rPr lang="en-US" dirty="0" err="1"/>
              <a:t>PyTorch</a:t>
            </a:r>
            <a:r>
              <a:rPr lang="en-US" dirty="0"/>
              <a:t> Multilayer Perceptron to try and do calibration for single particle neutrons</a:t>
            </a:r>
          </a:p>
          <a:p>
            <a:r>
              <a:rPr lang="en-US" dirty="0"/>
              <a:t>Resolutions were “unbelievably” small (with irregular distributions) – need a way to verify machine learning solution is trustworthy</a:t>
            </a:r>
          </a:p>
        </p:txBody>
      </p:sp>
      <p:pic>
        <p:nvPicPr>
          <p:cNvPr id="4" name="Picture 3" descr="A graph of energy&#10;&#10;AI-generated content may be incorrect.">
            <a:extLst>
              <a:ext uri="{FF2B5EF4-FFF2-40B4-BE49-F238E27FC236}">
                <a16:creationId xmlns:a16="http://schemas.microsoft.com/office/drawing/2014/main" id="{1E42D9CA-C252-5533-5F89-DC7FBAC80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385" y="1109531"/>
            <a:ext cx="4369634" cy="3277225"/>
          </a:xfrm>
          <a:prstGeom prst="rect">
            <a:avLst/>
          </a:prstGeom>
        </p:spPr>
      </p:pic>
      <p:pic>
        <p:nvPicPr>
          <p:cNvPr id="5" name="Picture 4" descr="A graph with a line&#10;&#10;AI-generated content may be incorrect.">
            <a:extLst>
              <a:ext uri="{FF2B5EF4-FFF2-40B4-BE49-F238E27FC236}">
                <a16:creationId xmlns:a16="http://schemas.microsoft.com/office/drawing/2014/main" id="{9CBE021D-1840-D2C1-1E3E-ACF01CFF62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709" y="4395866"/>
            <a:ext cx="2808157" cy="2106118"/>
          </a:xfrm>
          <a:prstGeom prst="rect">
            <a:avLst/>
          </a:prstGeom>
        </p:spPr>
      </p:pic>
      <p:pic>
        <p:nvPicPr>
          <p:cNvPr id="6" name="Picture 5" descr="A graph with a line&#10;&#10;AI-generated content may be incorrect.">
            <a:extLst>
              <a:ext uri="{FF2B5EF4-FFF2-40B4-BE49-F238E27FC236}">
                <a16:creationId xmlns:a16="http://schemas.microsoft.com/office/drawing/2014/main" id="{49FD4792-DEC1-C775-8AC4-9403096C50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538" y="4386756"/>
            <a:ext cx="2808157" cy="210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493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F700F-4F6D-E43D-7615-988F75E20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check if we can trust the ML solution?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5B331-8B6A-D36B-44DC-76182195A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974723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Train with a continuous energy distribution (from DIS simulation campaign) to provide a more realistic input that doesn’t allow the neural network to hone in on “classification problem” results</a:t>
            </a:r>
          </a:p>
          <a:p>
            <a:r>
              <a:rPr lang="en-US" dirty="0"/>
              <a:t>Perform a careful uncertainty analysis on the NN performance</a:t>
            </a:r>
          </a:p>
          <a:p>
            <a:endParaRPr lang="en-US" dirty="0"/>
          </a:p>
          <a:p>
            <a:r>
              <a:rPr lang="en-US" dirty="0"/>
              <a:t>Because I am in many ways still very inexperienced with BNL physics and the EIC simulation, took quite a lot of time to learn how to make appropriate training files for the first step…</a:t>
            </a:r>
          </a:p>
        </p:txBody>
      </p:sp>
    </p:spTree>
    <p:extLst>
      <p:ext uri="{BB962C8B-B14F-4D97-AF65-F5344CB8AC3E}">
        <p14:creationId xmlns:p14="http://schemas.microsoft.com/office/powerpoint/2010/main" val="2203156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8E90B-DF5F-4F62-2E36-BCE2555B2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File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E9103-60F0-4381-6F20-02E682834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x1000 to Derek for a tremendous amount of help learning how he generated the old training files and figuring out a new way</a:t>
            </a:r>
          </a:p>
          <a:p>
            <a:endParaRPr lang="en-US" dirty="0"/>
          </a:p>
          <a:p>
            <a:r>
              <a:rPr lang="en-US" dirty="0"/>
              <a:t>Use DIS simulation campaign with appropriate Q2, eta, etc.</a:t>
            </a:r>
          </a:p>
          <a:p>
            <a:r>
              <a:rPr lang="en-US" dirty="0"/>
              <a:t>Loop through particle-cluster associations, identify clusters in </a:t>
            </a:r>
            <a:r>
              <a:rPr lang="en-US" dirty="0" err="1"/>
              <a:t>BHCal</a:t>
            </a:r>
            <a:r>
              <a:rPr lang="en-US" dirty="0"/>
              <a:t>, </a:t>
            </a:r>
            <a:r>
              <a:rPr lang="en-US" dirty="0" err="1"/>
              <a:t>EMCal</a:t>
            </a:r>
            <a:r>
              <a:rPr lang="en-US" dirty="0"/>
              <a:t>, </a:t>
            </a:r>
            <a:r>
              <a:rPr lang="en-US" dirty="0" err="1"/>
              <a:t>ScFi</a:t>
            </a:r>
            <a:r>
              <a:rPr lang="en-US" dirty="0"/>
              <a:t>, Imaging, and fill training tuple for each particle-cluster pairing</a:t>
            </a:r>
          </a:p>
        </p:txBody>
      </p:sp>
    </p:spTree>
    <p:extLst>
      <p:ext uri="{BB962C8B-B14F-4D97-AF65-F5344CB8AC3E}">
        <p14:creationId xmlns:p14="http://schemas.microsoft.com/office/powerpoint/2010/main" val="280229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09A2C-E4B5-6AB1-2B42-DCB95B8F4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Training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974A7-2FDF-7E11-A2E7-9AC1CBD67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66928" cy="435133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Network Inputs:</a:t>
            </a:r>
          </a:p>
          <a:p>
            <a:r>
              <a:rPr lang="en-US" dirty="0"/>
              <a:t>Mass</a:t>
            </a:r>
          </a:p>
          <a:p>
            <a:r>
              <a:rPr lang="en-US" dirty="0"/>
              <a:t>PDG</a:t>
            </a:r>
          </a:p>
          <a:p>
            <a:r>
              <a:rPr lang="en-US" dirty="0"/>
              <a:t>Kinetic Energy (“cheating on the test”)</a:t>
            </a:r>
          </a:p>
          <a:p>
            <a:r>
              <a:rPr lang="en-US" dirty="0" err="1"/>
              <a:t>BHCal</a:t>
            </a:r>
            <a:r>
              <a:rPr lang="en-US" dirty="0"/>
              <a:t>: </a:t>
            </a:r>
            <a:r>
              <a:rPr lang="en-US" dirty="0" err="1"/>
              <a:t>nClusters</a:t>
            </a:r>
            <a:r>
              <a:rPr lang="en-US" dirty="0"/>
              <a:t>, Cluster energy, # hits, eta, phi, time</a:t>
            </a:r>
          </a:p>
          <a:p>
            <a:r>
              <a:rPr lang="en-US" dirty="0" err="1"/>
              <a:t>EMCal</a:t>
            </a:r>
            <a:r>
              <a:rPr lang="en-US" dirty="0"/>
              <a:t>: </a:t>
            </a:r>
            <a:r>
              <a:rPr lang="en-US" dirty="0" err="1"/>
              <a:t>nClusters</a:t>
            </a:r>
            <a:r>
              <a:rPr lang="en-US" dirty="0"/>
              <a:t>, Cluster energy, # hits, eta, phi, time (for each layer)</a:t>
            </a:r>
          </a:p>
          <a:p>
            <a:r>
              <a:rPr lang="en-US" dirty="0" err="1"/>
              <a:t>ScFi</a:t>
            </a:r>
            <a:r>
              <a:rPr lang="en-US" dirty="0"/>
              <a:t>: </a:t>
            </a:r>
            <a:r>
              <a:rPr lang="en-US" dirty="0" err="1"/>
              <a:t>nClusters</a:t>
            </a:r>
            <a:r>
              <a:rPr lang="en-US" dirty="0"/>
              <a:t>, Cluster energy, # hits, eta, phi, time (for each layer)</a:t>
            </a:r>
          </a:p>
          <a:p>
            <a:r>
              <a:rPr lang="en-US" dirty="0"/>
              <a:t>Image: </a:t>
            </a:r>
            <a:r>
              <a:rPr lang="en-US" dirty="0" err="1"/>
              <a:t>nClusters</a:t>
            </a:r>
            <a:r>
              <a:rPr lang="en-US" dirty="0"/>
              <a:t>, Cluster energy, # hits, eta, phi, time (for each layer)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38ACCC-E1BD-5BDF-6F42-F0E6FDF60DD6}"/>
              </a:ext>
            </a:extLst>
          </p:cNvPr>
          <p:cNvSpPr txBox="1">
            <a:spLocks/>
          </p:cNvSpPr>
          <p:nvPr/>
        </p:nvSpPr>
        <p:spPr>
          <a:xfrm>
            <a:off x="6505128" y="1916655"/>
            <a:ext cx="56669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Network Outputs:</a:t>
            </a:r>
          </a:p>
          <a:p>
            <a:r>
              <a:rPr lang="en-US" dirty="0"/>
              <a:t>Total Energy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210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C151F-3749-0142-D21A-BEE061C36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747CF-D4D2-07B1-9026-906619BDD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3472" y="1836405"/>
            <a:ext cx="4646154" cy="4734735"/>
          </a:xfrm>
        </p:spPr>
        <p:txBody>
          <a:bodyPr>
            <a:normAutofit/>
          </a:bodyPr>
          <a:lstStyle/>
          <a:p>
            <a:r>
              <a:rPr lang="en-US" dirty="0"/>
              <a:t>“Dense/Fully-connected” network</a:t>
            </a:r>
          </a:p>
          <a:p>
            <a:r>
              <a:rPr lang="en-US" dirty="0"/>
              <a:t>128-512 neurons in first of 3-6 hidden layers, “reverse pyramid” structure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04D938E-96F5-9DAE-CB39-745CDAB0CC12}"/>
              </a:ext>
            </a:extLst>
          </p:cNvPr>
          <p:cNvSpPr/>
          <p:nvPr/>
        </p:nvSpPr>
        <p:spPr>
          <a:xfrm>
            <a:off x="1576594" y="3202956"/>
            <a:ext cx="540048" cy="54004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2EBAAF9-CB32-75E3-5F51-88D85278B5C8}"/>
              </a:ext>
            </a:extLst>
          </p:cNvPr>
          <p:cNvSpPr/>
          <p:nvPr/>
        </p:nvSpPr>
        <p:spPr>
          <a:xfrm>
            <a:off x="1576594" y="4104060"/>
            <a:ext cx="540048" cy="54004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05435C2-70E4-62EB-37AE-9D3955FF8C3C}"/>
              </a:ext>
            </a:extLst>
          </p:cNvPr>
          <p:cNvSpPr/>
          <p:nvPr/>
        </p:nvSpPr>
        <p:spPr>
          <a:xfrm>
            <a:off x="2643394" y="3564012"/>
            <a:ext cx="540048" cy="540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9ACCF1C-688F-366B-0390-427293B00F1F}"/>
              </a:ext>
            </a:extLst>
          </p:cNvPr>
          <p:cNvSpPr/>
          <p:nvPr/>
        </p:nvSpPr>
        <p:spPr>
          <a:xfrm>
            <a:off x="2643394" y="2701179"/>
            <a:ext cx="540048" cy="540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C5748C0-BCCE-FC0F-3C55-51E1B987E974}"/>
              </a:ext>
            </a:extLst>
          </p:cNvPr>
          <p:cNvSpPr/>
          <p:nvPr/>
        </p:nvSpPr>
        <p:spPr>
          <a:xfrm>
            <a:off x="2643394" y="4426845"/>
            <a:ext cx="540048" cy="540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6C5D9B6-4793-6E5A-ECDB-893C5B23C68E}"/>
              </a:ext>
            </a:extLst>
          </p:cNvPr>
          <p:cNvSpPr/>
          <p:nvPr/>
        </p:nvSpPr>
        <p:spPr>
          <a:xfrm>
            <a:off x="3595637" y="3202956"/>
            <a:ext cx="540048" cy="540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AA891C7-48DD-1374-1A55-4CD7BD4E1F0C}"/>
              </a:ext>
            </a:extLst>
          </p:cNvPr>
          <p:cNvSpPr/>
          <p:nvPr/>
        </p:nvSpPr>
        <p:spPr>
          <a:xfrm>
            <a:off x="3595637" y="4065789"/>
            <a:ext cx="540048" cy="540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C5C961D-4831-3A4B-0869-8A57E1DC05EF}"/>
              </a:ext>
            </a:extLst>
          </p:cNvPr>
          <p:cNvSpPr/>
          <p:nvPr/>
        </p:nvSpPr>
        <p:spPr>
          <a:xfrm>
            <a:off x="4547880" y="3564012"/>
            <a:ext cx="540048" cy="54004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75551BE-BC6F-8932-C304-DC547C0F68CA}"/>
              </a:ext>
            </a:extLst>
          </p:cNvPr>
          <p:cNvCxnSpPr>
            <a:stCxn id="4" idx="6"/>
            <a:endCxn id="7" idx="2"/>
          </p:cNvCxnSpPr>
          <p:nvPr/>
        </p:nvCxnSpPr>
        <p:spPr>
          <a:xfrm flipV="1">
            <a:off x="2116642" y="2971203"/>
            <a:ext cx="526752" cy="501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4361CD7-32C9-A638-06BB-6E5960E660CB}"/>
              </a:ext>
            </a:extLst>
          </p:cNvPr>
          <p:cNvCxnSpPr>
            <a:stCxn id="4" idx="6"/>
            <a:endCxn id="6" idx="2"/>
          </p:cNvCxnSpPr>
          <p:nvPr/>
        </p:nvCxnSpPr>
        <p:spPr>
          <a:xfrm>
            <a:off x="2116642" y="3472980"/>
            <a:ext cx="526752" cy="361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6E26208-FBD3-4DDF-6929-ED3AA96FA8B5}"/>
              </a:ext>
            </a:extLst>
          </p:cNvPr>
          <p:cNvCxnSpPr>
            <a:stCxn id="4" idx="6"/>
            <a:endCxn id="8" idx="2"/>
          </p:cNvCxnSpPr>
          <p:nvPr/>
        </p:nvCxnSpPr>
        <p:spPr>
          <a:xfrm>
            <a:off x="2116642" y="3472980"/>
            <a:ext cx="526752" cy="1223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F88EA8E-F158-3E4A-429E-2C4AF6459C2B}"/>
              </a:ext>
            </a:extLst>
          </p:cNvPr>
          <p:cNvCxnSpPr>
            <a:stCxn id="5" idx="6"/>
            <a:endCxn id="7" idx="2"/>
          </p:cNvCxnSpPr>
          <p:nvPr/>
        </p:nvCxnSpPr>
        <p:spPr>
          <a:xfrm flipV="1">
            <a:off x="2116642" y="2971203"/>
            <a:ext cx="526752" cy="1402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7FDAED2-4A11-5FB8-DB32-F39CBBD43CEB}"/>
              </a:ext>
            </a:extLst>
          </p:cNvPr>
          <p:cNvCxnSpPr>
            <a:stCxn id="5" idx="6"/>
            <a:endCxn id="6" idx="2"/>
          </p:cNvCxnSpPr>
          <p:nvPr/>
        </p:nvCxnSpPr>
        <p:spPr>
          <a:xfrm flipV="1">
            <a:off x="2116642" y="3834036"/>
            <a:ext cx="526752" cy="540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BCF86FD-103F-D8CB-271E-F19D82881899}"/>
              </a:ext>
            </a:extLst>
          </p:cNvPr>
          <p:cNvCxnSpPr>
            <a:stCxn id="5" idx="6"/>
            <a:endCxn id="8" idx="2"/>
          </p:cNvCxnSpPr>
          <p:nvPr/>
        </p:nvCxnSpPr>
        <p:spPr>
          <a:xfrm>
            <a:off x="2116642" y="4374084"/>
            <a:ext cx="526752" cy="322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78CB397-017C-F167-5384-858A4BA5EE46}"/>
              </a:ext>
            </a:extLst>
          </p:cNvPr>
          <p:cNvCxnSpPr>
            <a:stCxn id="8" idx="6"/>
            <a:endCxn id="10" idx="2"/>
          </p:cNvCxnSpPr>
          <p:nvPr/>
        </p:nvCxnSpPr>
        <p:spPr>
          <a:xfrm flipV="1">
            <a:off x="3183442" y="4335813"/>
            <a:ext cx="412195" cy="361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361E604-9A08-1E56-5646-2DC5FB768192}"/>
              </a:ext>
            </a:extLst>
          </p:cNvPr>
          <p:cNvCxnSpPr>
            <a:stCxn id="8" idx="6"/>
            <a:endCxn id="9" idx="2"/>
          </p:cNvCxnSpPr>
          <p:nvPr/>
        </p:nvCxnSpPr>
        <p:spPr>
          <a:xfrm flipV="1">
            <a:off x="3183442" y="3472980"/>
            <a:ext cx="412195" cy="1223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8D72F58-7BC5-5C0A-95EF-3527832FB496}"/>
              </a:ext>
            </a:extLst>
          </p:cNvPr>
          <p:cNvCxnSpPr>
            <a:stCxn id="6" idx="6"/>
            <a:endCxn id="10" idx="2"/>
          </p:cNvCxnSpPr>
          <p:nvPr/>
        </p:nvCxnSpPr>
        <p:spPr>
          <a:xfrm>
            <a:off x="3183442" y="3834036"/>
            <a:ext cx="412195" cy="501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1BC08CF-8D4F-C6BF-5FD8-B1C7116151FA}"/>
              </a:ext>
            </a:extLst>
          </p:cNvPr>
          <p:cNvCxnSpPr>
            <a:stCxn id="6" idx="6"/>
            <a:endCxn id="9" idx="2"/>
          </p:cNvCxnSpPr>
          <p:nvPr/>
        </p:nvCxnSpPr>
        <p:spPr>
          <a:xfrm flipV="1">
            <a:off x="3183442" y="3472980"/>
            <a:ext cx="412195" cy="361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119D1A0-A919-2E34-AC30-D86E926C05FF}"/>
              </a:ext>
            </a:extLst>
          </p:cNvPr>
          <p:cNvCxnSpPr>
            <a:stCxn id="7" idx="6"/>
            <a:endCxn id="10" idx="3"/>
          </p:cNvCxnSpPr>
          <p:nvPr/>
        </p:nvCxnSpPr>
        <p:spPr>
          <a:xfrm>
            <a:off x="3183442" y="2971203"/>
            <a:ext cx="412195" cy="1364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5833426-1475-10AA-0191-69BC0179D7F5}"/>
              </a:ext>
            </a:extLst>
          </p:cNvPr>
          <p:cNvCxnSpPr>
            <a:stCxn id="7" idx="6"/>
            <a:endCxn id="9" idx="2"/>
          </p:cNvCxnSpPr>
          <p:nvPr/>
        </p:nvCxnSpPr>
        <p:spPr>
          <a:xfrm>
            <a:off x="3183442" y="2971203"/>
            <a:ext cx="412195" cy="501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89A8360-7B74-2BA1-48EF-222AA896514E}"/>
              </a:ext>
            </a:extLst>
          </p:cNvPr>
          <p:cNvCxnSpPr>
            <a:stCxn id="10" idx="6"/>
            <a:endCxn id="11" idx="2"/>
          </p:cNvCxnSpPr>
          <p:nvPr/>
        </p:nvCxnSpPr>
        <p:spPr>
          <a:xfrm flipV="1">
            <a:off x="4135685" y="3834036"/>
            <a:ext cx="412195" cy="501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4693B1D-A0AB-E0CD-A4E4-69E3DEC7EC7B}"/>
              </a:ext>
            </a:extLst>
          </p:cNvPr>
          <p:cNvCxnSpPr>
            <a:stCxn id="9" idx="6"/>
            <a:endCxn id="11" idx="2"/>
          </p:cNvCxnSpPr>
          <p:nvPr/>
        </p:nvCxnSpPr>
        <p:spPr>
          <a:xfrm>
            <a:off x="4135685" y="3472980"/>
            <a:ext cx="412195" cy="361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0ED2222-0AF1-AEAA-0733-0B1549E1C619}"/>
              </a:ext>
            </a:extLst>
          </p:cNvPr>
          <p:cNvSpPr txBox="1"/>
          <p:nvPr/>
        </p:nvSpPr>
        <p:spPr>
          <a:xfrm>
            <a:off x="1438994" y="2248762"/>
            <a:ext cx="792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Input</a:t>
            </a:r>
          </a:p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Layer</a:t>
            </a: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848AF20D-CD9D-BA00-5955-5F8E981E6113}"/>
              </a:ext>
            </a:extLst>
          </p:cNvPr>
          <p:cNvSpPr/>
          <p:nvPr/>
        </p:nvSpPr>
        <p:spPr>
          <a:xfrm rot="5400000">
            <a:off x="3132301" y="1655049"/>
            <a:ext cx="482771" cy="1556731"/>
          </a:xfrm>
          <a:prstGeom prst="lef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C04DFD-D6EF-68AD-C19B-D52327B55547}"/>
              </a:ext>
            </a:extLst>
          </p:cNvPr>
          <p:cNvSpPr txBox="1"/>
          <p:nvPr/>
        </p:nvSpPr>
        <p:spPr>
          <a:xfrm>
            <a:off x="4547880" y="2549000"/>
            <a:ext cx="936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Output</a:t>
            </a:r>
          </a:p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Layer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8FE8E1E-9AAD-41FC-9E0A-660E9C12F237}"/>
              </a:ext>
            </a:extLst>
          </p:cNvPr>
          <p:cNvSpPr txBox="1"/>
          <p:nvPr/>
        </p:nvSpPr>
        <p:spPr>
          <a:xfrm>
            <a:off x="1704447" y="3256149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2A039F-8A7F-584C-58E9-4BFA3F65AD1E}"/>
              </a:ext>
            </a:extLst>
          </p:cNvPr>
          <p:cNvSpPr txBox="1"/>
          <p:nvPr/>
        </p:nvSpPr>
        <p:spPr>
          <a:xfrm>
            <a:off x="1704447" y="4168279"/>
            <a:ext cx="328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CDA9A6C-3FA4-6EFB-5AED-917CE929FE87}"/>
              </a:ext>
            </a:extLst>
          </p:cNvPr>
          <p:cNvSpPr txBox="1"/>
          <p:nvPr/>
        </p:nvSpPr>
        <p:spPr>
          <a:xfrm>
            <a:off x="2686354" y="2786537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en-US" baseline="-25000" dirty="0"/>
              <a:t>11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5E2D0CA-AFB1-88D0-C59F-DF9B755DC3BE}"/>
              </a:ext>
            </a:extLst>
          </p:cNvPr>
          <p:cNvSpPr txBox="1"/>
          <p:nvPr/>
        </p:nvSpPr>
        <p:spPr>
          <a:xfrm>
            <a:off x="2674497" y="361992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en-US" baseline="-25000" dirty="0"/>
              <a:t>12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A1A578E-CF05-3542-4AFB-17469CD9966C}"/>
              </a:ext>
            </a:extLst>
          </p:cNvPr>
          <p:cNvSpPr txBox="1"/>
          <p:nvPr/>
        </p:nvSpPr>
        <p:spPr>
          <a:xfrm>
            <a:off x="2674496" y="4512203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en-US" baseline="-25000" dirty="0"/>
              <a:t>13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AD748F-A4B7-FF1A-52D4-4A036E5DA84D}"/>
              </a:ext>
            </a:extLst>
          </p:cNvPr>
          <p:cNvSpPr txBox="1"/>
          <p:nvPr/>
        </p:nvSpPr>
        <p:spPr>
          <a:xfrm>
            <a:off x="3640036" y="3232951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en-US" baseline="-25000" dirty="0"/>
              <a:t>21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8F8AA93-4027-B216-BA19-608A203CC12C}"/>
              </a:ext>
            </a:extLst>
          </p:cNvPr>
          <p:cNvSpPr txBox="1"/>
          <p:nvPr/>
        </p:nvSpPr>
        <p:spPr>
          <a:xfrm>
            <a:off x="3656403" y="4166144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en-US" baseline="-25000" dirty="0"/>
              <a:t>22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6E5234B-8AC2-0A02-BF9B-C2E7B336068A}"/>
              </a:ext>
            </a:extLst>
          </p:cNvPr>
          <p:cNvSpPr txBox="1"/>
          <p:nvPr/>
        </p:nvSpPr>
        <p:spPr>
          <a:xfrm>
            <a:off x="4506986" y="3649370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calib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FCA82E6-041C-1677-8E11-AC7FADD9E499}"/>
                  </a:ext>
                </a:extLst>
              </p:cNvPr>
              <p:cNvSpPr txBox="1"/>
              <p:nvPr/>
            </p:nvSpPr>
            <p:spPr>
              <a:xfrm>
                <a:off x="2085539" y="3021139"/>
                <a:ext cx="365806" cy="239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</m:oMath>
                  </m:oMathPara>
                </a14:m>
                <a:endParaRPr lang="en-US" sz="9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FCA82E6-041C-1677-8E11-AC7FADD9E4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5539" y="3021139"/>
                <a:ext cx="365806" cy="2398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94834B2-32A6-5F56-294E-C975C6FF088E}"/>
                  </a:ext>
                </a:extLst>
              </p:cNvPr>
              <p:cNvSpPr txBox="1"/>
              <p:nvPr/>
            </p:nvSpPr>
            <p:spPr>
              <a:xfrm>
                <a:off x="2377132" y="3903534"/>
                <a:ext cx="365806" cy="239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n-US" sz="9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94834B2-32A6-5F56-294E-C975C6FF08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7132" y="3903534"/>
                <a:ext cx="365806" cy="2398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9ACD0C6-C92B-D07C-18BF-F4129A3BB4E9}"/>
                  </a:ext>
                </a:extLst>
              </p:cNvPr>
              <p:cNvSpPr txBox="1"/>
              <p:nvPr/>
            </p:nvSpPr>
            <p:spPr>
              <a:xfrm>
                <a:off x="2341379" y="3504829"/>
                <a:ext cx="365806" cy="239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n-US" sz="9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9ACD0C6-C92B-D07C-18BF-F4129A3BB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1379" y="3504829"/>
                <a:ext cx="365806" cy="2398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457DFF3-878E-CC19-449C-61E207441FAA}"/>
                  </a:ext>
                </a:extLst>
              </p:cNvPr>
              <p:cNvSpPr txBox="1"/>
              <p:nvPr/>
            </p:nvSpPr>
            <p:spPr>
              <a:xfrm>
                <a:off x="2452784" y="3197432"/>
                <a:ext cx="365806" cy="239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</m:oMath>
                  </m:oMathPara>
                </a14:m>
                <a:endParaRPr lang="en-US" sz="9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457DFF3-878E-CC19-449C-61E207441F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784" y="3197432"/>
                <a:ext cx="365806" cy="2398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979AEEF-5678-F45A-1BDA-40941AB572FA}"/>
                  </a:ext>
                </a:extLst>
              </p:cNvPr>
              <p:cNvSpPr txBox="1"/>
              <p:nvPr/>
            </p:nvSpPr>
            <p:spPr>
              <a:xfrm>
                <a:off x="2396860" y="4203773"/>
                <a:ext cx="365806" cy="240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bSup>
                    </m:oMath>
                  </m:oMathPara>
                </a14:m>
                <a:endParaRPr lang="en-US" sz="9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979AEEF-5678-F45A-1BDA-40941AB572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860" y="4203773"/>
                <a:ext cx="365806" cy="2404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D16E936-105A-DF4C-788D-63AAE4CF98A7}"/>
                  </a:ext>
                </a:extLst>
              </p:cNvPr>
              <p:cNvSpPr txBox="1"/>
              <p:nvPr/>
            </p:nvSpPr>
            <p:spPr>
              <a:xfrm>
                <a:off x="2202740" y="4572430"/>
                <a:ext cx="365806" cy="240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9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bSup>
                    </m:oMath>
                  </m:oMathPara>
                </a14:m>
                <a:endParaRPr lang="en-US" sz="9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D16E936-105A-DF4C-788D-63AAE4CF98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740" y="4572430"/>
                <a:ext cx="365806" cy="2404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>
            <a:extLst>
              <a:ext uri="{FF2B5EF4-FFF2-40B4-BE49-F238E27FC236}">
                <a16:creationId xmlns:a16="http://schemas.microsoft.com/office/drawing/2014/main" id="{44D0DD56-5F56-F5D6-5CF7-8ED425724E63}"/>
              </a:ext>
            </a:extLst>
          </p:cNvPr>
          <p:cNvSpPr txBox="1"/>
          <p:nvPr/>
        </p:nvSpPr>
        <p:spPr>
          <a:xfrm>
            <a:off x="2595321" y="1838130"/>
            <a:ext cx="1682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Hidden Layers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97EB2AE4-5D3C-1BC8-CAB0-ADE73EE2BCBC}"/>
              </a:ext>
            </a:extLst>
          </p:cNvPr>
          <p:cNvSpPr/>
          <p:nvPr/>
        </p:nvSpPr>
        <p:spPr>
          <a:xfrm>
            <a:off x="5395438" y="3426996"/>
            <a:ext cx="1394531" cy="118864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F5E6B89-A216-0315-6710-6CD5CEC6B9AD}"/>
              </a:ext>
            </a:extLst>
          </p:cNvPr>
          <p:cNvSpPr/>
          <p:nvPr/>
        </p:nvSpPr>
        <p:spPr>
          <a:xfrm>
            <a:off x="5818820" y="2373969"/>
            <a:ext cx="540048" cy="54004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B19AB3B-7C1A-EFFE-85A3-0497017467A5}"/>
              </a:ext>
            </a:extLst>
          </p:cNvPr>
          <p:cNvSpPr txBox="1"/>
          <p:nvPr/>
        </p:nvSpPr>
        <p:spPr>
          <a:xfrm>
            <a:off x="5825585" y="2423721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par</a:t>
            </a:r>
            <a:endParaRPr lang="en-US" dirty="0"/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DC2D1CCE-B1CF-8A74-CBD2-205F7ED6965B}"/>
              </a:ext>
            </a:extLst>
          </p:cNvPr>
          <p:cNvSpPr/>
          <p:nvPr/>
        </p:nvSpPr>
        <p:spPr>
          <a:xfrm>
            <a:off x="5154623" y="3836760"/>
            <a:ext cx="171232" cy="14694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row: Down 60">
            <a:extLst>
              <a:ext uri="{FF2B5EF4-FFF2-40B4-BE49-F238E27FC236}">
                <a16:creationId xmlns:a16="http://schemas.microsoft.com/office/drawing/2014/main" id="{C1D1135B-B8B6-8EEE-CF44-2386B5320C93}"/>
              </a:ext>
            </a:extLst>
          </p:cNvPr>
          <p:cNvSpPr/>
          <p:nvPr/>
        </p:nvSpPr>
        <p:spPr>
          <a:xfrm>
            <a:off x="5988642" y="3051371"/>
            <a:ext cx="177971" cy="28494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2BD3B24-7EFF-4A60-E29D-886C18A25EA1}"/>
              </a:ext>
            </a:extLst>
          </p:cNvPr>
          <p:cNvSpPr txBox="1"/>
          <p:nvPr/>
        </p:nvSpPr>
        <p:spPr>
          <a:xfrm>
            <a:off x="5638401" y="3695536"/>
            <a:ext cx="1040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Huber Loss</a:t>
            </a:r>
          </a:p>
        </p:txBody>
      </p:sp>
      <p:sp>
        <p:nvSpPr>
          <p:cNvPr id="63" name="Arrow: Bent 62">
            <a:extLst>
              <a:ext uri="{FF2B5EF4-FFF2-40B4-BE49-F238E27FC236}">
                <a16:creationId xmlns:a16="http://schemas.microsoft.com/office/drawing/2014/main" id="{A6A2DF65-332F-BC30-500D-BF60219E0846}"/>
              </a:ext>
            </a:extLst>
          </p:cNvPr>
          <p:cNvSpPr/>
          <p:nvPr/>
        </p:nvSpPr>
        <p:spPr>
          <a:xfrm rot="10800000">
            <a:off x="5523263" y="4761292"/>
            <a:ext cx="1228826" cy="1731583"/>
          </a:xfrm>
          <a:prstGeom prst="bentArrow">
            <a:avLst>
              <a:gd name="adj1" fmla="val 25000"/>
              <a:gd name="adj2" fmla="val 18281"/>
              <a:gd name="adj3" fmla="val 25642"/>
              <a:gd name="adj4" fmla="val 43750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Hexagon 63">
            <a:extLst>
              <a:ext uri="{FF2B5EF4-FFF2-40B4-BE49-F238E27FC236}">
                <a16:creationId xmlns:a16="http://schemas.microsoft.com/office/drawing/2014/main" id="{2ED1CC99-2E44-193E-6AD8-984E5F251595}"/>
              </a:ext>
            </a:extLst>
          </p:cNvPr>
          <p:cNvSpPr/>
          <p:nvPr/>
        </p:nvSpPr>
        <p:spPr>
          <a:xfrm>
            <a:off x="2646043" y="5633464"/>
            <a:ext cx="2693896" cy="1483677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FC2DAC3-615E-DD40-626C-6D0B4A0DD622}"/>
              </a:ext>
            </a:extLst>
          </p:cNvPr>
          <p:cNvSpPr txBox="1"/>
          <p:nvPr/>
        </p:nvSpPr>
        <p:spPr>
          <a:xfrm>
            <a:off x="3102586" y="6152523"/>
            <a:ext cx="1874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Adam Optimizer</a:t>
            </a:r>
          </a:p>
        </p:txBody>
      </p:sp>
      <p:sp>
        <p:nvSpPr>
          <p:cNvPr id="66" name="Arrow: Up 65">
            <a:extLst>
              <a:ext uri="{FF2B5EF4-FFF2-40B4-BE49-F238E27FC236}">
                <a16:creationId xmlns:a16="http://schemas.microsoft.com/office/drawing/2014/main" id="{728ADBB5-77B9-D7B3-C6E6-303563362252}"/>
              </a:ext>
            </a:extLst>
          </p:cNvPr>
          <p:cNvSpPr/>
          <p:nvPr/>
        </p:nvSpPr>
        <p:spPr>
          <a:xfrm>
            <a:off x="2796046" y="5160294"/>
            <a:ext cx="675518" cy="424966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/>
      <p:bldP spid="60" grpId="0" animBg="1"/>
      <p:bldP spid="61" grpId="0" animBg="1"/>
      <p:bldP spid="62" grpId="0"/>
      <p:bldP spid="63" grpId="0" animBg="1"/>
      <p:bldP spid="64" grpId="0" animBg="1"/>
      <p:bldP spid="65" grpId="0"/>
      <p:bldP spid="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855AF-D6E2-B743-3C09-17E5D4554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“Proof of Principle”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5A0F0-6438-55F0-2D58-A73178C83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6672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Does </a:t>
            </a:r>
            <a:r>
              <a:rPr lang="en-US" u="sng" dirty="0"/>
              <a:t>not</a:t>
            </a:r>
            <a:r>
              <a:rPr lang="en-US" dirty="0"/>
              <a:t> reflect expected level of neural network performance</a:t>
            </a:r>
          </a:p>
          <a:p>
            <a:r>
              <a:rPr lang="en-US" dirty="0"/>
              <a:t>Just that we can now produce a (reasonable?) continuous energy spectra training file</a:t>
            </a:r>
          </a:p>
          <a:p>
            <a:r>
              <a:rPr lang="en-US" dirty="0"/>
              <a:t>And that the neural network can handle the input and perfectly produce the total energy when given the “cheat sheet” of the kinetic energy and mass</a:t>
            </a:r>
          </a:p>
          <a:p>
            <a:r>
              <a:rPr lang="en-US" dirty="0"/>
              <a:t>Performance without “cheat sheet” not worth showing yet but we can now make faster progress towards a meaningful result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65BF39-87CC-090D-84C3-E21A870CE1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28" y="1690688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56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8D64F-86A0-54F7-52C0-61B6B41A1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B1A65-3339-05DC-B82F-C614003BA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off the training wheels and see how well the network reproduces the training data</a:t>
            </a:r>
          </a:p>
          <a:p>
            <a:r>
              <a:rPr lang="en-US" dirty="0"/>
              <a:t>Figure out a way to examine resolutions – train on continuous spectrum and then test with single particle energies?</a:t>
            </a:r>
          </a:p>
          <a:p>
            <a:r>
              <a:rPr lang="en-US" dirty="0"/>
              <a:t>Start on careful analysis of machine learning systematics</a:t>
            </a:r>
          </a:p>
        </p:txBody>
      </p:sp>
    </p:spTree>
    <p:extLst>
      <p:ext uri="{BB962C8B-B14F-4D97-AF65-F5344CB8AC3E}">
        <p14:creationId xmlns:p14="http://schemas.microsoft.com/office/powerpoint/2010/main" val="3841001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468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Office Theme</vt:lpstr>
      <vt:lpstr>BHCal Machine Learning Energy Calibration Update</vt:lpstr>
      <vt:lpstr>Refresher on Current Status</vt:lpstr>
      <vt:lpstr>How to check if we can trust the ML solution?</vt:lpstr>
      <vt:lpstr>Training File Generation</vt:lpstr>
      <vt:lpstr>New Training Files</vt:lpstr>
      <vt:lpstr>Architecture Details</vt:lpstr>
      <vt:lpstr>“Proof of Principle” Results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Ruth</dc:creator>
  <cp:lastModifiedBy>David Ruth</cp:lastModifiedBy>
  <cp:revision>8</cp:revision>
  <dcterms:created xsi:type="dcterms:W3CDTF">2026-01-30T07:48:01Z</dcterms:created>
  <dcterms:modified xsi:type="dcterms:W3CDTF">2026-01-30T13:52:18Z</dcterms:modified>
</cp:coreProperties>
</file>