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8A2-AF6D-4037-A14F-DAAFAAC7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5622-6738-4D1B-8695-46AC69E1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D4DE9-D795-41A0-8DBC-FCC1657F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F2BD1-B692-4173-9A54-19938202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D0F27-5B38-4B24-89DB-1F6A543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96D8-1A07-4C05-B736-802533AE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D524A-DCB3-4315-8372-7302D8BB1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5E873-86A5-475C-AE7D-B051E8C4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CAFD4-000D-4036-A13F-AB05001A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E219-8ACB-4131-8082-AC92B414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1DCB9-410C-4EDA-BFC5-2CEFAB23F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2DE21-A207-48E9-B973-F150B803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269A-C2D1-4E25-87F5-F749A4BF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D144-C6AD-4048-9593-9AA4A4D1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78E92-DDD2-4613-8A03-35DFCDBC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6D41-EE3A-4FB3-BB20-196E49FB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16D5-D190-479E-9902-79A2FEC6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8A032-9429-4905-B9A7-1AF36486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F29D-B96A-4095-8AC9-B4FC2FD8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B29D-CDDE-4C67-A4F3-9ED039D6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9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4437-981D-460A-A693-32B6B0B4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FB068-8921-4389-97D2-44EADDAB6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42F7-F08F-44E7-A8FE-15372518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B065-773E-4339-A22A-48D8BB5A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DBEB-6A0C-489C-977C-0808868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CC8B-4AF0-473D-88A0-377B074C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EB6B-3024-4F6D-85AC-CADFCCAE5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23659-00E2-453A-8651-1F26B893D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83713-9067-4F0E-BBBD-CD3D7A89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DC6C-6AF6-430D-AE65-0B8860C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F89F6-672E-4A13-8F28-5995459A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F873-8B11-48A9-9F73-34526824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06CC-5A3F-4629-A878-1910E24BC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9D758-4C88-412C-82BD-9678D61F3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EA0EB-1278-441C-B576-A9BEDDAD9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5F285-FE7B-4531-AE83-70F587DD6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5AB2E-56FC-4C17-98F4-8377ADA8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6CB90-D5DB-428B-BD77-491449B2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28A53-CCA0-4694-BE51-24A97C35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7D23-96B3-435E-BC16-8680663F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87206-7606-4F18-8566-74E6F784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0FDE1-7C15-4F4F-8C87-BB182185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2B620-6DB0-4FD0-8788-27B8D6BD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04FD2-13FC-4AC9-8FC7-10A1D697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44ACF-7D53-4DD0-94DF-CFEBC7A5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5FF61-6BD2-4A45-90F4-3103915E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1589-582D-4B33-A574-94562C9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01DA-6E92-479E-A2B9-84604798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492A0-41B9-49BA-997A-F055B4C3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1F45B-9661-4432-B8A3-007A8584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FD378-B2FC-4AF3-9E07-7F551B29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DF2A9-09F1-422B-ABC7-347409C5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FD30-373C-4B6C-9516-6EEEE498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0147A-5DB0-44B8-ADCD-F088939FC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8E0E2-243C-4CCA-AB96-9C7D8FF9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5591-ED52-45F8-87F9-6733B2BC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11F0D-BFEC-4E67-93A9-88776E47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6B07-BAEB-4772-99F1-87A397C8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325E3-FF54-409E-9C78-8914EEEB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0376-D08E-40CA-AB73-CEE562DFF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8C6C4-1C37-4AC6-BDD2-FCEE4BBF3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0B93-161D-41F2-921D-82EC6CA87D6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46D27-80B0-4FAB-B9ED-ECEA3D194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57B2-47C1-4391-A23C-486797374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0310-9DD0-4F72-B8D2-57BA3ED3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2ACD-13C8-4FD4-97F6-866B8B0DA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Kyocera Anode Measured Spatial Variation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A5620-2CA5-4F13-A0D2-9F84A9A0B6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Popecki</a:t>
            </a:r>
          </a:p>
          <a:p>
            <a:r>
              <a:rPr lang="en-US" dirty="0" err="1"/>
              <a:t>Incom</a:t>
            </a:r>
            <a:endParaRPr lang="en-US" dirty="0"/>
          </a:p>
          <a:p>
            <a:r>
              <a:rPr lang="en-US" dirty="0"/>
              <a:t>02-02-2026</a:t>
            </a:r>
          </a:p>
        </p:txBody>
      </p:sp>
    </p:spTree>
    <p:extLst>
      <p:ext uri="{BB962C8B-B14F-4D97-AF65-F5344CB8AC3E}">
        <p14:creationId xmlns:p14="http://schemas.microsoft.com/office/powerpoint/2010/main" val="245976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817D6-D206-4EC1-BB9A-D42467A3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31" y="529390"/>
            <a:ext cx="5821429" cy="5835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E9CDC-D9A9-4D9A-9F33-7793E656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6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2D85-D2DD-4A40-A306-1990ECD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Scans, Two Anodes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880A-F212-47EE-A3CA-49B57F3D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2" y="1709878"/>
            <a:ext cx="225224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anodes measured</a:t>
            </a:r>
          </a:p>
          <a:p>
            <a:r>
              <a:rPr lang="en-US" dirty="0"/>
              <a:t>A 32x32 straight through anode, with the same pattern on both sides</a:t>
            </a:r>
          </a:p>
          <a:p>
            <a:r>
              <a:rPr lang="en-US" dirty="0"/>
              <a:t>The EIC HRPPD anode, H27.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F9C3C3-62B8-422B-88BC-BEF301E533F2}"/>
              </a:ext>
            </a:extLst>
          </p:cNvPr>
          <p:cNvGrpSpPr/>
          <p:nvPr/>
        </p:nvGrpSpPr>
        <p:grpSpPr>
          <a:xfrm>
            <a:off x="3574943" y="2005131"/>
            <a:ext cx="4023541" cy="3009784"/>
            <a:chOff x="3574943" y="2005131"/>
            <a:chExt cx="4023541" cy="30097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A07762-FA62-44CE-9012-80B1CD73D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" t="8776" r="12237" b="10549"/>
            <a:stretch/>
          </p:blipFill>
          <p:spPr>
            <a:xfrm>
              <a:off x="3574943" y="2005131"/>
              <a:ext cx="4023541" cy="3009784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4649C6B-146C-45B5-BCA8-3A3155895AF5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9" y="4530220"/>
              <a:ext cx="316149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E903C881-7B33-4E2D-83C6-85C83D690A00}"/>
                </a:ext>
              </a:extLst>
            </p:cNvPr>
            <p:cNvSpPr txBox="1"/>
            <p:nvPr/>
          </p:nvSpPr>
          <p:spPr>
            <a:xfrm>
              <a:off x="4056604" y="2995701"/>
              <a:ext cx="213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0E5998B-91E1-449E-93F4-13BED24C6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1133" y="2169624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653B8F3-7866-4385-BF35-9BDA2B86E61B}"/>
                </a:ext>
              </a:extLst>
            </p:cNvPr>
            <p:cNvSpPr txBox="1"/>
            <p:nvPr/>
          </p:nvSpPr>
          <p:spPr>
            <a:xfrm>
              <a:off x="5326027" y="2104999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833CC16-C1B0-4404-85BE-A87ACEC67E42}"/>
                </a:ext>
              </a:extLst>
            </p:cNvPr>
            <p:cNvSpPr txBox="1"/>
            <p:nvPr/>
          </p:nvSpPr>
          <p:spPr>
            <a:xfrm>
              <a:off x="6723651" y="2141228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A569E8-B2EE-4FE0-927F-78EF3DBA8DA9}"/>
                </a:ext>
              </a:extLst>
            </p:cNvPr>
            <p:cNvCxnSpPr>
              <a:cxnSpLocks/>
            </p:cNvCxnSpPr>
            <p:nvPr/>
          </p:nvCxnSpPr>
          <p:spPr>
            <a:xfrm>
              <a:off x="4286936" y="2319881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6BF3D3-2A02-4133-A1ED-D2B90A9F3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845" y="2182763"/>
              <a:ext cx="430443" cy="257957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E48C57-054D-41D2-90BF-B18947ABA7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6439" y="2203784"/>
              <a:ext cx="383621" cy="258483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CA667ED-F876-466B-90D7-7E5D06F6E3CB}"/>
                </a:ext>
              </a:extLst>
            </p:cNvPr>
            <p:cNvCxnSpPr>
              <a:cxnSpLocks/>
            </p:cNvCxnSpPr>
            <p:nvPr/>
          </p:nvCxnSpPr>
          <p:spPr>
            <a:xfrm>
              <a:off x="4208110" y="3302590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D2CE31-90C9-4D15-8B67-CDE14D4021E3}"/>
              </a:ext>
            </a:extLst>
          </p:cNvPr>
          <p:cNvGrpSpPr/>
          <p:nvPr/>
        </p:nvGrpSpPr>
        <p:grpSpPr>
          <a:xfrm>
            <a:off x="8055981" y="1828800"/>
            <a:ext cx="3646025" cy="3368233"/>
            <a:chOff x="8206452" y="1666754"/>
            <a:chExt cx="3646025" cy="33682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E56533-9C1B-48F9-9D42-5BDDC68C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5" t="24305" r="49072" b="26581"/>
            <a:stretch/>
          </p:blipFill>
          <p:spPr>
            <a:xfrm>
              <a:off x="8206452" y="1666754"/>
              <a:ext cx="3646025" cy="33682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50555D-E2B6-4745-B40D-9A80F8308525}"/>
                </a:ext>
              </a:extLst>
            </p:cNvPr>
            <p:cNvSpPr txBox="1"/>
            <p:nvPr/>
          </p:nvSpPr>
          <p:spPr>
            <a:xfrm>
              <a:off x="11053826" y="1860108"/>
              <a:ext cx="213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9F6445D-E997-4CC9-982B-34B882CF7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9057" y="1993340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82F819-BACF-47BA-9048-8DCF58F33CAE}"/>
                </a:ext>
              </a:extLst>
            </p:cNvPr>
            <p:cNvSpPr txBox="1"/>
            <p:nvPr/>
          </p:nvSpPr>
          <p:spPr>
            <a:xfrm>
              <a:off x="9691899" y="1815107"/>
              <a:ext cx="213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10FF0C-63B3-4083-A034-3B9D1C0D2C1E}"/>
                </a:ext>
              </a:extLst>
            </p:cNvPr>
            <p:cNvCxnSpPr>
              <a:cxnSpLocks/>
            </p:cNvCxnSpPr>
            <p:nvPr/>
          </p:nvCxnSpPr>
          <p:spPr>
            <a:xfrm>
              <a:off x="8555161" y="2170793"/>
              <a:ext cx="291535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30CCE3-948A-49DB-B41F-63EEC993D158}"/>
                </a:ext>
              </a:extLst>
            </p:cNvPr>
            <p:cNvSpPr txBox="1"/>
            <p:nvPr/>
          </p:nvSpPr>
          <p:spPr>
            <a:xfrm>
              <a:off x="8477229" y="3036142"/>
              <a:ext cx="213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DD90E99-E71A-4EDE-ACF1-B03443AEC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0669" y="2040640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562DD3-4FB1-4D5E-B948-ED8B0A3B5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07561" y="4509339"/>
              <a:ext cx="291535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B816ABC-04AB-44BB-A26E-5DAA4CEA27ED}"/>
                </a:ext>
              </a:extLst>
            </p:cNvPr>
            <p:cNvCxnSpPr>
              <a:cxnSpLocks/>
            </p:cNvCxnSpPr>
            <p:nvPr/>
          </p:nvCxnSpPr>
          <p:spPr>
            <a:xfrm>
              <a:off x="8707561" y="3510853"/>
              <a:ext cx="291535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B0C073-A665-4DFB-B35A-0C49F43D2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0604" y="2014370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2773DA4-5507-4789-B1C4-A080DB89408E}"/>
              </a:ext>
            </a:extLst>
          </p:cNvPr>
          <p:cNvSpPr txBox="1"/>
          <p:nvPr/>
        </p:nvSpPr>
        <p:spPr>
          <a:xfrm>
            <a:off x="8646204" y="1978163"/>
            <a:ext cx="21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2D60C-7B62-44EB-8FB4-007F81BB3E8F}"/>
              </a:ext>
            </a:extLst>
          </p:cNvPr>
          <p:cNvSpPr txBox="1"/>
          <p:nvPr/>
        </p:nvSpPr>
        <p:spPr>
          <a:xfrm>
            <a:off x="8345934" y="4398212"/>
            <a:ext cx="21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08E365-1427-4D16-9F78-CE4F7E49B001}"/>
              </a:ext>
            </a:extLst>
          </p:cNvPr>
          <p:cNvSpPr txBox="1"/>
          <p:nvPr/>
        </p:nvSpPr>
        <p:spPr>
          <a:xfrm>
            <a:off x="8321711" y="2357464"/>
            <a:ext cx="21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D0E13FC-2EAA-48BF-8A88-4DD6515B865C}"/>
              </a:ext>
            </a:extLst>
          </p:cNvPr>
          <p:cNvSpPr txBox="1"/>
          <p:nvPr/>
        </p:nvSpPr>
        <p:spPr>
          <a:xfrm>
            <a:off x="3785110" y="4335004"/>
            <a:ext cx="21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4520785D-32B5-4C9D-A67F-B7CC8BEC3413}"/>
              </a:ext>
            </a:extLst>
          </p:cNvPr>
          <p:cNvSpPr txBox="1"/>
          <p:nvPr/>
        </p:nvSpPr>
        <p:spPr>
          <a:xfrm>
            <a:off x="4178726" y="2294258"/>
            <a:ext cx="21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42199D1E-EB10-40B7-B982-63989666CFF2}"/>
              </a:ext>
            </a:extLst>
          </p:cNvPr>
          <p:cNvSpPr txBox="1"/>
          <p:nvPr/>
        </p:nvSpPr>
        <p:spPr>
          <a:xfrm>
            <a:off x="4515582" y="2081786"/>
            <a:ext cx="21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824F2A-E015-4A0A-BC73-1A25561D08E4}"/>
              </a:ext>
            </a:extLst>
          </p:cNvPr>
          <p:cNvSpPr txBox="1"/>
          <p:nvPr/>
        </p:nvSpPr>
        <p:spPr>
          <a:xfrm>
            <a:off x="9479666" y="54053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HRPPD 27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1724E-A2F9-4460-BE18-AB5FA5D83A2D}"/>
              </a:ext>
            </a:extLst>
          </p:cNvPr>
          <p:cNvSpPr txBox="1"/>
          <p:nvPr/>
        </p:nvSpPr>
        <p:spPr>
          <a:xfrm>
            <a:off x="4352082" y="5254907"/>
            <a:ext cx="285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Kyocera Straight Through</a:t>
            </a:r>
          </a:p>
        </p:txBody>
      </p:sp>
    </p:spTree>
    <p:extLst>
      <p:ext uri="{BB962C8B-B14F-4D97-AF65-F5344CB8AC3E}">
        <p14:creationId xmlns:p14="http://schemas.microsoft.com/office/powerpoint/2010/main" val="16491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0DA6-F109-4781-8D48-4F1A2FFE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Kyocera Straight Through Anode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5F4C-6630-445C-AA42-D2227FB87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825625"/>
            <a:ext cx="2268638" cy="3672350"/>
          </a:xfrm>
        </p:spPr>
        <p:txBody>
          <a:bodyPr/>
          <a:lstStyle/>
          <a:p>
            <a:r>
              <a:rPr lang="en-US" dirty="0"/>
              <a:t>Scan along top row.</a:t>
            </a:r>
          </a:p>
          <a:p>
            <a:r>
              <a:rPr lang="en-US" dirty="0"/>
              <a:t>Good linear fit</a:t>
            </a:r>
          </a:p>
          <a:p>
            <a:r>
              <a:rPr lang="en-US" dirty="0"/>
              <a:t>Similar result for columns 1-16 only.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88A57F-6C88-4561-9525-091AC205A214}"/>
              </a:ext>
            </a:extLst>
          </p:cNvPr>
          <p:cNvGrpSpPr/>
          <p:nvPr/>
        </p:nvGrpSpPr>
        <p:grpSpPr>
          <a:xfrm>
            <a:off x="7788128" y="2815359"/>
            <a:ext cx="4023541" cy="3009784"/>
            <a:chOff x="3574943" y="2005131"/>
            <a:chExt cx="4023541" cy="30097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67FFE0-E80C-4CFC-A885-63C00B8E9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" t="8776" r="12237" b="10549"/>
            <a:stretch/>
          </p:blipFill>
          <p:spPr>
            <a:xfrm>
              <a:off x="3574943" y="2005131"/>
              <a:ext cx="4023541" cy="3009784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7DC7E6E-91EC-4703-943E-B2F366D9FE6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9" y="4530220"/>
              <a:ext cx="316149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ACE53EAF-265F-4445-BAD9-1CA6F531B86F}"/>
                </a:ext>
              </a:extLst>
            </p:cNvPr>
            <p:cNvSpPr txBox="1"/>
            <p:nvPr/>
          </p:nvSpPr>
          <p:spPr>
            <a:xfrm>
              <a:off x="4056604" y="2995701"/>
              <a:ext cx="213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B283EA-53F9-424F-8C80-E46D22B41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1133" y="2169624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BC4FF6-92DF-448A-A71D-1836BFF56683}"/>
                </a:ext>
              </a:extLst>
            </p:cNvPr>
            <p:cNvSpPr txBox="1"/>
            <p:nvPr/>
          </p:nvSpPr>
          <p:spPr>
            <a:xfrm>
              <a:off x="5326027" y="2104999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AE49056-73A2-44ED-BB25-E9128F65F78F}"/>
                </a:ext>
              </a:extLst>
            </p:cNvPr>
            <p:cNvSpPr txBox="1"/>
            <p:nvPr/>
          </p:nvSpPr>
          <p:spPr>
            <a:xfrm>
              <a:off x="6723651" y="2141228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776F855-2717-469A-8EE4-C6CBE473E2EC}"/>
                </a:ext>
              </a:extLst>
            </p:cNvPr>
            <p:cNvCxnSpPr>
              <a:cxnSpLocks/>
            </p:cNvCxnSpPr>
            <p:nvPr/>
          </p:nvCxnSpPr>
          <p:spPr>
            <a:xfrm>
              <a:off x="4286936" y="2319881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97E1564-C9A8-4325-8524-CA718E811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845" y="2182763"/>
              <a:ext cx="430443" cy="257957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F50779-2A90-4D94-8143-E647A88EDC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6439" y="2203784"/>
              <a:ext cx="383621" cy="258483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4E6409-5266-4FAF-BBB0-3DAB6C8B65DA}"/>
                </a:ext>
              </a:extLst>
            </p:cNvPr>
            <p:cNvCxnSpPr>
              <a:cxnSpLocks/>
            </p:cNvCxnSpPr>
            <p:nvPr/>
          </p:nvCxnSpPr>
          <p:spPr>
            <a:xfrm>
              <a:off x="4208110" y="3302590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C13F-1267-47DC-AECE-7906EBAC9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87" y="2531669"/>
            <a:ext cx="5127180" cy="320677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89FC74-149B-43BF-B36C-22FFD1B9138C}"/>
              </a:ext>
            </a:extLst>
          </p:cNvPr>
          <p:cNvCxnSpPr>
            <a:cxnSpLocks/>
          </p:cNvCxnSpPr>
          <p:nvPr/>
        </p:nvCxnSpPr>
        <p:spPr>
          <a:xfrm flipV="1">
            <a:off x="6620720" y="3136739"/>
            <a:ext cx="1689903" cy="2314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68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EC23-F54A-40FD-BE8C-C885518F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96251" cy="4542541"/>
          </a:xfrm>
        </p:spPr>
        <p:txBody>
          <a:bodyPr>
            <a:normAutofit/>
          </a:bodyPr>
          <a:lstStyle/>
          <a:p>
            <a:r>
              <a:rPr lang="en-US" sz="3200" dirty="0"/>
              <a:t>Part Arrangement and Pixel Numbering Convention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6216A-63F6-4FCF-9C0A-324834F5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52" y="401053"/>
            <a:ext cx="5821429" cy="58357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9D53C4-4A66-4852-81D8-6898AB4A8409}"/>
              </a:ext>
            </a:extLst>
          </p:cNvPr>
          <p:cNvSpPr/>
          <p:nvPr/>
        </p:nvSpPr>
        <p:spPr>
          <a:xfrm>
            <a:off x="4876800" y="1556084"/>
            <a:ext cx="4940968" cy="476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71638-4408-4458-8035-B1800F008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8196"/>
          <a:stretch/>
        </p:blipFill>
        <p:spPr>
          <a:xfrm>
            <a:off x="6130929" y="2413019"/>
            <a:ext cx="5090661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9D8B-AD5C-4EB4-AC6E-DB76B16F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942641"/>
            <a:ext cx="2723147" cy="3533107"/>
          </a:xfrm>
        </p:spPr>
        <p:txBody>
          <a:bodyPr>
            <a:normAutofit/>
          </a:bodyPr>
          <a:lstStyle/>
          <a:p>
            <a:r>
              <a:rPr lang="en-US" sz="2800" dirty="0"/>
              <a:t>Kyocera Drawing: 32x32 Pattern, Same on Both Sides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024B8-7C15-49E0-9B0E-F2E8313F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96" y="150631"/>
            <a:ext cx="9045724" cy="65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AB20-74C5-4D13-9D45-11ACEA4D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>
            <a:normAutofit/>
          </a:bodyPr>
          <a:lstStyle/>
          <a:p>
            <a:r>
              <a:rPr lang="en-US" sz="3200" dirty="0"/>
              <a:t>Variation Compared to Expected Pixel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C3191-58CB-4F24-BD1B-C8AB216C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44" y="2144757"/>
            <a:ext cx="5096698" cy="3401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CFEB1-15A0-4D49-8BF3-D7F5E42D67C1}"/>
              </a:ext>
            </a:extLst>
          </p:cNvPr>
          <p:cNvSpPr txBox="1"/>
          <p:nvPr/>
        </p:nvSpPr>
        <p:spPr>
          <a:xfrm>
            <a:off x="509287" y="5798917"/>
            <a:ext cx="247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3.18 mm spacing specified in drawing</a:t>
            </a:r>
          </a:p>
        </p:txBody>
      </p:sp>
    </p:spTree>
    <p:extLst>
      <p:ext uri="{BB962C8B-B14F-4D97-AF65-F5344CB8AC3E}">
        <p14:creationId xmlns:p14="http://schemas.microsoft.com/office/powerpoint/2010/main" val="175266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F1B9-53BB-45CB-A637-5B1AF75D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lang="en-US" sz="3200" dirty="0"/>
              <a:t>Vertical Spatial Variation on a Horizontal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FFDF-D8DF-4227-8822-E1F594AE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4904" cy="4351338"/>
          </a:xfrm>
        </p:spPr>
        <p:txBody>
          <a:bodyPr/>
          <a:lstStyle/>
          <a:p>
            <a:r>
              <a:rPr lang="en-US" dirty="0"/>
              <a:t>Adjacent pixel position differences on Y during a horizontal scan along X.</a:t>
            </a:r>
          </a:p>
          <a:p>
            <a:r>
              <a:rPr lang="en-US" dirty="0"/>
              <a:t>Position variations are ~2 to 7 um.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23227-42EC-47E1-ADB4-7B40F639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37" y="1996629"/>
            <a:ext cx="5029636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E3CA-B77D-4B43-AAFA-48150EDD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917"/>
          </a:xfrm>
        </p:spPr>
        <p:txBody>
          <a:bodyPr/>
          <a:lstStyle/>
          <a:p>
            <a:r>
              <a:rPr lang="en-US" sz="3200" dirty="0"/>
              <a:t>Side A: Adjacent Pixel Position Difference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807BB-1A84-4418-B8DD-B4EDC3B3E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/>
          <a:stretch/>
        </p:blipFill>
        <p:spPr>
          <a:xfrm>
            <a:off x="4254772" y="1411418"/>
            <a:ext cx="3734781" cy="4266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2AE4E-FC6F-462C-B6DA-1261BB57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"/>
          <a:stretch/>
        </p:blipFill>
        <p:spPr>
          <a:xfrm>
            <a:off x="8069544" y="1411417"/>
            <a:ext cx="3688488" cy="42668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4AB0D9A-7E53-4F77-B63B-2CD290FD8C4F}"/>
              </a:ext>
            </a:extLst>
          </p:cNvPr>
          <p:cNvGrpSpPr>
            <a:grpSpLocks noChangeAspect="1"/>
          </p:cNvGrpSpPr>
          <p:nvPr/>
        </p:nvGrpSpPr>
        <p:grpSpPr>
          <a:xfrm>
            <a:off x="407476" y="2386691"/>
            <a:ext cx="2972552" cy="2407827"/>
            <a:chOff x="327266" y="2803785"/>
            <a:chExt cx="4203927" cy="34052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B66407-284C-4A6C-8AAA-FF1F77385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" t="8776" r="12237" b="10549"/>
            <a:stretch/>
          </p:blipFill>
          <p:spPr>
            <a:xfrm>
              <a:off x="507652" y="2803785"/>
              <a:ext cx="4023541" cy="300978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79E908-6B04-4D59-8D66-5DE8E9676B94}"/>
                </a:ext>
              </a:extLst>
            </p:cNvPr>
            <p:cNvCxnSpPr>
              <a:cxnSpLocks/>
            </p:cNvCxnSpPr>
            <p:nvPr/>
          </p:nvCxnSpPr>
          <p:spPr>
            <a:xfrm>
              <a:off x="965758" y="5328874"/>
              <a:ext cx="316149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A9F6E58B-BC6A-41F1-BE6E-4EDAABF4785E}"/>
                </a:ext>
              </a:extLst>
            </p:cNvPr>
            <p:cNvSpPr txBox="1"/>
            <p:nvPr/>
          </p:nvSpPr>
          <p:spPr>
            <a:xfrm>
              <a:off x="989313" y="3794355"/>
              <a:ext cx="213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61ABD5-B5EE-4123-8BE6-AD4EA757B7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9838" y="2968278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7F4DE418-5A7D-4A64-9958-5BD088765CD5}"/>
                </a:ext>
              </a:extLst>
            </p:cNvPr>
            <p:cNvSpPr txBox="1"/>
            <p:nvPr/>
          </p:nvSpPr>
          <p:spPr>
            <a:xfrm>
              <a:off x="2258736" y="2903653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6709EE0-C031-4415-A29B-2262AD3B13AC}"/>
                </a:ext>
              </a:extLst>
            </p:cNvPr>
            <p:cNvSpPr txBox="1"/>
            <p:nvPr/>
          </p:nvSpPr>
          <p:spPr>
            <a:xfrm>
              <a:off x="3656360" y="2939882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40F112-F86C-45BA-8F74-041D6004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219645" y="3118535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62FC780-4125-4DB4-9D6A-42EFC025E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554" y="2981417"/>
              <a:ext cx="430443" cy="257957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51C8BDD-6429-455F-AE44-3B1E901FA0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9148" y="3002438"/>
              <a:ext cx="383621" cy="258483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F8E3574-FCEB-4565-8044-0A55D8F15C7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19" y="4101244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8B6FE63-B652-44D0-83B3-816C265671A0}"/>
                </a:ext>
              </a:extLst>
            </p:cNvPr>
            <p:cNvSpPr/>
            <p:nvPr/>
          </p:nvSpPr>
          <p:spPr>
            <a:xfrm>
              <a:off x="386259" y="5139160"/>
              <a:ext cx="516569" cy="3023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81BB4E-62EB-41A3-8502-584E1039406A}"/>
                </a:ext>
              </a:extLst>
            </p:cNvPr>
            <p:cNvSpPr txBox="1"/>
            <p:nvPr/>
          </p:nvSpPr>
          <p:spPr>
            <a:xfrm>
              <a:off x="327266" y="5161251"/>
              <a:ext cx="594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1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80BC0469-CC75-472E-8964-E02D4013B345}"/>
                </a:ext>
              </a:extLst>
            </p:cNvPr>
            <p:cNvSpPr/>
            <p:nvPr/>
          </p:nvSpPr>
          <p:spPr>
            <a:xfrm>
              <a:off x="523911" y="3944540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F18FC4-BDA3-4FBF-8A37-52B1FDA4C600}"/>
                </a:ext>
              </a:extLst>
            </p:cNvPr>
            <p:cNvSpPr txBox="1"/>
            <p:nvPr/>
          </p:nvSpPr>
          <p:spPr>
            <a:xfrm>
              <a:off x="460001" y="3966631"/>
              <a:ext cx="6980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16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535A3A5E-CE4C-49C1-ADD7-E7FAF4EFD8FA}"/>
                </a:ext>
              </a:extLst>
            </p:cNvPr>
            <p:cNvSpPr/>
            <p:nvPr/>
          </p:nvSpPr>
          <p:spPr>
            <a:xfrm>
              <a:off x="661563" y="2961315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5C87A1-6FBF-4247-A77E-7F7C28D103A0}"/>
                </a:ext>
              </a:extLst>
            </p:cNvPr>
            <p:cNvSpPr txBox="1"/>
            <p:nvPr/>
          </p:nvSpPr>
          <p:spPr>
            <a:xfrm>
              <a:off x="592737" y="2983406"/>
              <a:ext cx="6587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32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17DFCDA-FB8A-48EB-A020-6E9CCF74F902}"/>
                </a:ext>
              </a:extLst>
            </p:cNvPr>
            <p:cNvSpPr>
              <a:spLocks noChangeAspect="1"/>
            </p:cNvSpPr>
            <p:nvPr/>
          </p:nvSpPr>
          <p:spPr>
            <a:xfrm rot="-5400000">
              <a:off x="760345" y="5719218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3E05402-0222-4677-939A-FF2C94C0691B}"/>
                </a:ext>
              </a:extLst>
            </p:cNvPr>
            <p:cNvGrpSpPr/>
            <p:nvPr/>
          </p:nvGrpSpPr>
          <p:grpSpPr>
            <a:xfrm>
              <a:off x="2335741" y="5589986"/>
              <a:ext cx="312516" cy="594852"/>
              <a:chOff x="2442564" y="5581440"/>
              <a:chExt cx="312516" cy="594852"/>
            </a:xfrm>
          </p:grpSpPr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0612B183-B0F1-43C2-8763-73F57D503A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-5400000">
                <a:off x="2335621" y="5709248"/>
                <a:ext cx="526401" cy="3125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F5E135-9A20-46A7-961B-08A08AE4D188}"/>
                  </a:ext>
                </a:extLst>
              </p:cNvPr>
              <p:cNvSpPr txBox="1"/>
              <p:nvPr/>
            </p:nvSpPr>
            <p:spPr>
              <a:xfrm rot="16200000">
                <a:off x="2298497" y="5748061"/>
                <a:ext cx="5948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Col 16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48AD1-3731-4720-95E8-9983996C3FD4}"/>
                </a:ext>
              </a:extLst>
            </p:cNvPr>
            <p:cNvGrpSpPr/>
            <p:nvPr/>
          </p:nvGrpSpPr>
          <p:grpSpPr>
            <a:xfrm>
              <a:off x="3868289" y="5614199"/>
              <a:ext cx="312516" cy="594852"/>
              <a:chOff x="3868289" y="5819298"/>
              <a:chExt cx="312516" cy="594852"/>
            </a:xfrm>
          </p:grpSpPr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3AE04F16-E976-44CB-BBCF-374C35E961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-5400000">
                <a:off x="3761346" y="5951379"/>
                <a:ext cx="526401" cy="3125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3956DA-7BC0-43D0-A774-E2088DCE8766}"/>
                  </a:ext>
                </a:extLst>
              </p:cNvPr>
              <p:cNvSpPr txBox="1"/>
              <p:nvPr/>
            </p:nvSpPr>
            <p:spPr>
              <a:xfrm rot="16200000">
                <a:off x="3728494" y="5985919"/>
                <a:ext cx="5948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Col 32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80D918-78B6-4997-A7D4-6D7B083088AF}"/>
                </a:ext>
              </a:extLst>
            </p:cNvPr>
            <p:cNvSpPr txBox="1"/>
            <p:nvPr/>
          </p:nvSpPr>
          <p:spPr>
            <a:xfrm rot="16200000">
              <a:off x="718948" y="5753759"/>
              <a:ext cx="594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Col 1</a:t>
              </a:r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477A1F5-1B65-4309-98FF-DE6AFD908D53}"/>
              </a:ext>
            </a:extLst>
          </p:cNvPr>
          <p:cNvSpPr/>
          <p:nvPr/>
        </p:nvSpPr>
        <p:spPr>
          <a:xfrm>
            <a:off x="5914663" y="5764192"/>
            <a:ext cx="625033" cy="3935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879E2AC-D06D-438B-9D61-1756775CC638}"/>
              </a:ext>
            </a:extLst>
          </p:cNvPr>
          <p:cNvSpPr/>
          <p:nvPr/>
        </p:nvSpPr>
        <p:spPr>
          <a:xfrm rot="16200000">
            <a:off x="10029463" y="5772213"/>
            <a:ext cx="625033" cy="3935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ED33-A28C-49F6-B7E9-5C384D36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>
            <a:normAutofit/>
          </a:bodyPr>
          <a:lstStyle/>
          <a:p>
            <a:r>
              <a:rPr lang="en-US" sz="3200" dirty="0"/>
              <a:t>Side B: Adjacent Pixel Position Difference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E098A-91F1-41CC-A8DE-CE8977B46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"/>
          <a:stretch/>
        </p:blipFill>
        <p:spPr>
          <a:xfrm>
            <a:off x="3885397" y="1259526"/>
            <a:ext cx="3651446" cy="4266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6032B-B75C-4547-89B4-A7F6D653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"/>
          <a:stretch/>
        </p:blipFill>
        <p:spPr>
          <a:xfrm>
            <a:off x="7865060" y="1283854"/>
            <a:ext cx="3707028" cy="426684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779AF5B-8140-4B3C-8666-5ED0AA9D590F}"/>
              </a:ext>
            </a:extLst>
          </p:cNvPr>
          <p:cNvGrpSpPr>
            <a:grpSpLocks noChangeAspect="1"/>
          </p:cNvGrpSpPr>
          <p:nvPr/>
        </p:nvGrpSpPr>
        <p:grpSpPr>
          <a:xfrm>
            <a:off x="407476" y="2386691"/>
            <a:ext cx="2972552" cy="2407827"/>
            <a:chOff x="327266" y="2803785"/>
            <a:chExt cx="4203927" cy="34052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3D51DC-CFBF-4EAE-B466-164C61037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" t="8776" r="12237" b="10549"/>
            <a:stretch/>
          </p:blipFill>
          <p:spPr>
            <a:xfrm>
              <a:off x="507652" y="2803785"/>
              <a:ext cx="4023541" cy="300978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777AABF-85AC-4A32-8566-55FA2801B671}"/>
                </a:ext>
              </a:extLst>
            </p:cNvPr>
            <p:cNvCxnSpPr>
              <a:cxnSpLocks/>
            </p:cNvCxnSpPr>
            <p:nvPr/>
          </p:nvCxnSpPr>
          <p:spPr>
            <a:xfrm>
              <a:off x="965758" y="5328874"/>
              <a:ext cx="3161491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0D2F09A-CA6B-4276-94DD-67BCF25525DE}"/>
                </a:ext>
              </a:extLst>
            </p:cNvPr>
            <p:cNvSpPr txBox="1"/>
            <p:nvPr/>
          </p:nvSpPr>
          <p:spPr>
            <a:xfrm>
              <a:off x="989313" y="3794355"/>
              <a:ext cx="213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B19F40-66A5-40A4-A220-D1919051E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9838" y="2968278"/>
              <a:ext cx="0" cy="25769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D204794C-C71C-4304-BC78-BA6AB704CEE3}"/>
                </a:ext>
              </a:extLst>
            </p:cNvPr>
            <p:cNvSpPr txBox="1"/>
            <p:nvPr/>
          </p:nvSpPr>
          <p:spPr>
            <a:xfrm>
              <a:off x="2258736" y="2903653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779EFFB-1473-4AC1-84AB-DE8BBA5DB92A}"/>
                </a:ext>
              </a:extLst>
            </p:cNvPr>
            <p:cNvSpPr txBox="1"/>
            <p:nvPr/>
          </p:nvSpPr>
          <p:spPr>
            <a:xfrm>
              <a:off x="3656360" y="2939882"/>
              <a:ext cx="213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596BB4-3A58-4738-A53A-9A54FB568D50}"/>
                </a:ext>
              </a:extLst>
            </p:cNvPr>
            <p:cNvCxnSpPr>
              <a:cxnSpLocks/>
            </p:cNvCxnSpPr>
            <p:nvPr/>
          </p:nvCxnSpPr>
          <p:spPr>
            <a:xfrm>
              <a:off x="1219645" y="3118535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3E992B-D3D8-404A-B581-07D21181C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554" y="2981417"/>
              <a:ext cx="430443" cy="257957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7DE910-EEEA-46CB-8CBB-49E0D95E0E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9148" y="3002438"/>
              <a:ext cx="383621" cy="258483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AC8808-09D8-443A-A835-FF5E44D96A5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19" y="4101244"/>
              <a:ext cx="3070514" cy="4156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477DE8B-FB94-4712-9CF3-638B7D454520}"/>
                </a:ext>
              </a:extLst>
            </p:cNvPr>
            <p:cNvSpPr/>
            <p:nvPr/>
          </p:nvSpPr>
          <p:spPr>
            <a:xfrm>
              <a:off x="386259" y="5139160"/>
              <a:ext cx="516569" cy="3023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3FEB61-267D-41DF-A38D-93691C40103E}"/>
                </a:ext>
              </a:extLst>
            </p:cNvPr>
            <p:cNvSpPr txBox="1"/>
            <p:nvPr/>
          </p:nvSpPr>
          <p:spPr>
            <a:xfrm>
              <a:off x="327266" y="5161251"/>
              <a:ext cx="594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1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4457222-3C9B-4BC2-96D7-933395AA8AD2}"/>
                </a:ext>
              </a:extLst>
            </p:cNvPr>
            <p:cNvSpPr/>
            <p:nvPr/>
          </p:nvSpPr>
          <p:spPr>
            <a:xfrm>
              <a:off x="523911" y="3944540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01100C-27D3-49D0-A6A0-A4524ED9F8F1}"/>
                </a:ext>
              </a:extLst>
            </p:cNvPr>
            <p:cNvSpPr txBox="1"/>
            <p:nvPr/>
          </p:nvSpPr>
          <p:spPr>
            <a:xfrm>
              <a:off x="460001" y="3966631"/>
              <a:ext cx="6980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16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FFE54AA-6ED7-4B94-83D2-6E21006B0D10}"/>
                </a:ext>
              </a:extLst>
            </p:cNvPr>
            <p:cNvSpPr/>
            <p:nvPr/>
          </p:nvSpPr>
          <p:spPr>
            <a:xfrm>
              <a:off x="661563" y="2961315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E0129-73DA-4DFC-8BE5-DA162252F8FF}"/>
                </a:ext>
              </a:extLst>
            </p:cNvPr>
            <p:cNvSpPr txBox="1"/>
            <p:nvPr/>
          </p:nvSpPr>
          <p:spPr>
            <a:xfrm>
              <a:off x="592737" y="2983406"/>
              <a:ext cx="6587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Row 32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D7ED7055-C6A8-4988-9B0C-9410366A47FF}"/>
                </a:ext>
              </a:extLst>
            </p:cNvPr>
            <p:cNvSpPr>
              <a:spLocks noChangeAspect="1"/>
            </p:cNvSpPr>
            <p:nvPr/>
          </p:nvSpPr>
          <p:spPr>
            <a:xfrm rot="-5400000">
              <a:off x="760345" y="5719218"/>
              <a:ext cx="526401" cy="312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C2ED9A-B5AA-4B3A-BDA6-C6B4DEB0C37F}"/>
                </a:ext>
              </a:extLst>
            </p:cNvPr>
            <p:cNvGrpSpPr/>
            <p:nvPr/>
          </p:nvGrpSpPr>
          <p:grpSpPr>
            <a:xfrm>
              <a:off x="2335741" y="5589986"/>
              <a:ext cx="312516" cy="594852"/>
              <a:chOff x="2442564" y="5581440"/>
              <a:chExt cx="312516" cy="594852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5FCA9CE8-61C2-4352-96C3-D9F39F2C9C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-5400000">
                <a:off x="2335621" y="5709248"/>
                <a:ext cx="526401" cy="3125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5A5AE0-DA92-4BC1-938C-49ED236E7E27}"/>
                  </a:ext>
                </a:extLst>
              </p:cNvPr>
              <p:cNvSpPr txBox="1"/>
              <p:nvPr/>
            </p:nvSpPr>
            <p:spPr>
              <a:xfrm rot="16200000">
                <a:off x="2298497" y="5748061"/>
                <a:ext cx="5948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Col 16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3E13D6D-2BD7-49BA-B233-0199CFE71D60}"/>
                </a:ext>
              </a:extLst>
            </p:cNvPr>
            <p:cNvGrpSpPr/>
            <p:nvPr/>
          </p:nvGrpSpPr>
          <p:grpSpPr>
            <a:xfrm>
              <a:off x="3868289" y="5614199"/>
              <a:ext cx="312516" cy="594852"/>
              <a:chOff x="3868289" y="5819298"/>
              <a:chExt cx="312516" cy="594852"/>
            </a:xfrm>
          </p:grpSpPr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F0C0D4AF-5B5B-40D0-90AD-2F022BD901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-5400000">
                <a:off x="3761346" y="5951379"/>
                <a:ext cx="526401" cy="3125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D2C5FB-E8EE-4C90-82FF-4A012A15DD51}"/>
                  </a:ext>
                </a:extLst>
              </p:cNvPr>
              <p:cNvSpPr txBox="1"/>
              <p:nvPr/>
            </p:nvSpPr>
            <p:spPr>
              <a:xfrm rot="16200000">
                <a:off x="3728494" y="5985919"/>
                <a:ext cx="5948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Col 32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B17867-38AC-484F-9053-23D8DAB6745F}"/>
                </a:ext>
              </a:extLst>
            </p:cNvPr>
            <p:cNvSpPr txBox="1"/>
            <p:nvPr/>
          </p:nvSpPr>
          <p:spPr>
            <a:xfrm rot="16200000">
              <a:off x="718948" y="5753759"/>
              <a:ext cx="594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Col 1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CA8227C-1034-4B8D-8C17-BE88E3AF6D70}"/>
              </a:ext>
            </a:extLst>
          </p:cNvPr>
          <p:cNvSpPr/>
          <p:nvPr/>
        </p:nvSpPr>
        <p:spPr>
          <a:xfrm>
            <a:off x="5609863" y="5812319"/>
            <a:ext cx="625033" cy="3935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8B3436C-79AE-4A89-B176-18AD8CF37E39}"/>
              </a:ext>
            </a:extLst>
          </p:cNvPr>
          <p:cNvSpPr/>
          <p:nvPr/>
        </p:nvSpPr>
        <p:spPr>
          <a:xfrm rot="16200000">
            <a:off x="9724663" y="5820340"/>
            <a:ext cx="625033" cy="3935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179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Kyocera Anode Measured Spatial Variation</vt:lpstr>
      <vt:lpstr>Position Scans, Two Anodes</vt:lpstr>
      <vt:lpstr>Kyocera Straight Through Anode</vt:lpstr>
      <vt:lpstr>Part Arrangement and Pixel Numbering Convention</vt:lpstr>
      <vt:lpstr>Kyocera Drawing: 32x32 Pattern, Same on Both Sides</vt:lpstr>
      <vt:lpstr>Variation Compared to Expected Pixel Location</vt:lpstr>
      <vt:lpstr>Vertical Spatial Variation on a Horizontal Scan</vt:lpstr>
      <vt:lpstr>Side A: Adjacent Pixel Position Difference </vt:lpstr>
      <vt:lpstr>Side B: Adjacent Pixel Position Difference </vt:lpstr>
      <vt:lpstr>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Kyocera Anode Measured Spatial Variation</dc:title>
  <dc:creator>Mark A. Popecki</dc:creator>
  <cp:lastModifiedBy>Mark A. Popecki</cp:lastModifiedBy>
  <cp:revision>23</cp:revision>
  <dcterms:created xsi:type="dcterms:W3CDTF">2026-02-02T21:49:52Z</dcterms:created>
  <dcterms:modified xsi:type="dcterms:W3CDTF">2026-02-03T19:08:30Z</dcterms:modified>
</cp:coreProperties>
</file>