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08" r:id="rId3"/>
  </p:sldMasterIdLst>
  <p:notesMasterIdLst>
    <p:notesMasterId r:id="rId12"/>
  </p:notesMasterIdLst>
  <p:sldIdLst>
    <p:sldId id="39092" r:id="rId4"/>
    <p:sldId id="39094" r:id="rId5"/>
    <p:sldId id="2147375435" r:id="rId6"/>
    <p:sldId id="2147469630" r:id="rId7"/>
    <p:sldId id="2147469631" r:id="rId8"/>
    <p:sldId id="2147469633" r:id="rId9"/>
    <p:sldId id="2147469632" r:id="rId10"/>
    <p:sldId id="214746963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94626" autoAdjust="0"/>
  </p:normalViewPr>
  <p:slideViewPr>
    <p:cSldViewPr snapToGrid="0">
      <p:cViewPr varScale="1">
        <p:scale>
          <a:sx n="121" d="100"/>
          <a:sy n="121" d="100"/>
        </p:scale>
        <p:origin x="560" y="168"/>
      </p:cViewPr>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FC83BBC6-1DC8-8676-016C-9A54A4BC9CB1}"/>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10A746CA-E424-9ED0-4CA7-CF883909AFA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84B78014-E9BB-86A2-7423-1FD104A5A4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40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E07700D8-5FA7-960A-8C1E-7DBA612D5F0C}"/>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E648FA86-3A49-E8C9-B719-F59789ED7DB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1AF26366-AB99-647A-8E6C-EE9F3511C0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297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23447724-F1FD-6977-7722-3717F409A011}"/>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3B82FA22-9C5B-01F3-F485-6349DA86DE0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7C942688-8869-E9F8-49C1-36320FF49A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2479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Collaboration Meeting, January 20, 2026.</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53865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1" y="1174478"/>
            <a:ext cx="10962105" cy="1240412"/>
          </a:xfrm>
          <a:prstGeom prst="rect">
            <a:avLst/>
          </a:prstGeom>
        </p:spPr>
        <p:txBody>
          <a:bodyPr anchor="b" anchorCtr="0">
            <a:noAutofit/>
          </a:bodyPr>
          <a:lstStyle>
            <a:lvl1pPr algn="l">
              <a:lnSpc>
                <a:spcPct val="100000"/>
              </a:lnSpc>
              <a:defRPr sz="4400" b="1" i="0">
                <a:solidFill>
                  <a:schemeClr val="bg1"/>
                </a:solidFill>
                <a:latin typeface="+mn-lt"/>
                <a:cs typeface="Arial" panose="020B0604020202020204" pitchFamily="34" charset="0"/>
              </a:defRPr>
            </a:lvl1pPr>
          </a:lstStyle>
          <a:p>
            <a:r>
              <a:rPr lang="en-US"/>
              <a:t>L2Ms Monthly Reporting</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1"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5"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6" y="472833"/>
            <a:ext cx="1825604" cy="457200"/>
          </a:xfrm>
          <a:prstGeom prst="rect">
            <a:avLst/>
          </a:prstGeom>
        </p:spPr>
      </p:pic>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1" y="4233687"/>
            <a:ext cx="10962105" cy="379542"/>
          </a:xfrm>
          <a:prstGeom prst="rect">
            <a:avLst/>
          </a:prstGeom>
        </p:spPr>
        <p:txBody>
          <a:bodyPr>
            <a:noAutofit/>
          </a:bodyPr>
          <a:lstStyle>
            <a:lvl1pPr marL="0" indent="0">
              <a:buFontTx/>
              <a:buNone/>
              <a:defRPr sz="20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a:t>Date</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1" y="3738425"/>
            <a:ext cx="10962105" cy="477838"/>
          </a:xfrm>
          <a:prstGeom prst="rect">
            <a:avLst/>
          </a:prstGeom>
        </p:spPr>
        <p:txBody>
          <a:bodyPr>
            <a:no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(If Needed)</a:t>
            </a:r>
          </a:p>
        </p:txBody>
      </p:sp>
    </p:spTree>
    <p:extLst>
      <p:ext uri="{BB962C8B-B14F-4D97-AF65-F5344CB8AC3E}">
        <p14:creationId xmlns:p14="http://schemas.microsoft.com/office/powerpoint/2010/main" val="875810383"/>
      </p:ext>
    </p:extLst>
  </p:cSld>
  <p:clrMapOvr>
    <a:masterClrMapping/>
  </p:clrMapOvr>
  <p:extLst>
    <p:ext uri="{DCECCB84-F9BA-43D5-87BE-67443E8EF086}">
      <p15:sldGuideLst xmlns:p15="http://schemas.microsoft.com/office/powerpoint/2012/main">
        <p15:guide id="7" orient="horz" pos="2160">
          <p15:clr>
            <a:srgbClr val="FBAE40"/>
          </p15:clr>
        </p15:guide>
        <p15:guide id="8" pos="5120">
          <p15:clr>
            <a:srgbClr val="FBAE40"/>
          </p15:clr>
        </p15:guide>
        <p15:guide id="9" orient="horz" pos="3888">
          <p15:clr>
            <a:srgbClr val="FBAE40"/>
          </p15:clr>
        </p15:guide>
        <p15:guide id="10" pos="480">
          <p15:clr>
            <a:srgbClr val="FBAE40"/>
          </p15:clr>
        </p15:guide>
        <p15:guide id="11" pos="9760">
          <p15:clr>
            <a:srgbClr val="FBAE40"/>
          </p15:clr>
        </p15:guide>
        <p15:guide id="12" orient="horz" pos="3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normAutofit/>
          </a:bodyPr>
          <a:lstStyle>
            <a:lvl1pPr>
              <a:defRPr sz="3600"/>
            </a:lvl1pPr>
          </a:lstStyle>
          <a:p>
            <a:r>
              <a:rPr lang="en-US"/>
              <a:t>Outline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1500"/>
            </a:lvl1pPr>
            <a:lvl2pPr>
              <a:defRPr sz="1200"/>
            </a:lvl2pPr>
            <a:lvl3pPr>
              <a:defRPr sz="1200"/>
            </a:lvl3pPr>
            <a:lvl4pPr>
              <a:defRPr sz="1200"/>
            </a:lvl4pPr>
            <a:lvl5pPr>
              <a:defRPr sz="1200"/>
            </a:lvl5pPr>
          </a:lstStyle>
          <a:p>
            <a:pPr lvl="0"/>
            <a:r>
              <a:rPr lang="en-US"/>
              <a:t>Level 1 – Arial 20</a:t>
            </a:r>
          </a:p>
          <a:p>
            <a:pPr lvl="1"/>
            <a:r>
              <a:rPr lang="en-US"/>
              <a:t>Level 2 – Arial 16</a:t>
            </a:r>
          </a:p>
          <a:p>
            <a:pPr lvl="2"/>
            <a:r>
              <a:rPr lang="en-US"/>
              <a:t>Level 3 – Arial 16</a:t>
            </a:r>
          </a:p>
          <a:p>
            <a:pPr lvl="3"/>
            <a:r>
              <a:rPr lang="en-US"/>
              <a:t>Level 4 – Arial 16</a:t>
            </a:r>
          </a:p>
          <a:p>
            <a:pPr lvl="4"/>
            <a:r>
              <a:rPr lang="en-US"/>
              <a:t>Level 5 – Arial 16</a:t>
            </a:r>
          </a:p>
        </p:txBody>
      </p:sp>
    </p:spTree>
    <p:extLst>
      <p:ext uri="{BB962C8B-B14F-4D97-AF65-F5344CB8AC3E}">
        <p14:creationId xmlns:p14="http://schemas.microsoft.com/office/powerpoint/2010/main" val="392261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a:t>Slide Title [Layout: Content 1 – Bulleted]</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386954" indent="-171450">
              <a:defRPr/>
            </a:lvl2pPr>
            <a:lvl3pPr marL="558404" indent="-127397">
              <a:defRPr/>
            </a:lvl3pPr>
            <a:lvl4pPr marL="729854" indent="-127397">
              <a:defRPr/>
            </a:lvl4pPr>
            <a:lvl5pPr marL="901304" indent="-127397">
              <a:defRPr/>
            </a:lvl5pPr>
          </a:lstStyle>
          <a:p>
            <a:pPr lvl="0"/>
            <a:r>
              <a:rPr lang="en-US"/>
              <a:t>Level 1 – Arial 24</a:t>
            </a:r>
          </a:p>
          <a:p>
            <a:pPr lvl="1"/>
            <a:r>
              <a:rPr lang="en-US"/>
              <a:t>Level 2 – Arial 20</a:t>
            </a:r>
          </a:p>
          <a:p>
            <a:pPr lvl="2"/>
            <a:r>
              <a:rPr lang="en-US"/>
              <a:t>Level 3 – Arial 18</a:t>
            </a:r>
          </a:p>
          <a:p>
            <a:pPr lvl="3"/>
            <a:r>
              <a:rPr lang="en-US"/>
              <a:t>Level 4 – Arial 16</a:t>
            </a:r>
          </a:p>
          <a:p>
            <a:pPr lvl="4"/>
            <a:r>
              <a:rPr lang="en-US"/>
              <a:t>Level 5 – Arial 16</a:t>
            </a:r>
          </a:p>
        </p:txBody>
      </p:sp>
    </p:spTree>
    <p:extLst>
      <p:ext uri="{BB962C8B-B14F-4D97-AF65-F5344CB8AC3E}">
        <p14:creationId xmlns:p14="http://schemas.microsoft.com/office/powerpoint/2010/main" val="20590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5" cy="523415"/>
          </a:xfrm>
        </p:spPr>
        <p:txBody>
          <a:bodyPr/>
          <a:lstStyle>
            <a:lvl1pPr>
              <a:defRPr/>
            </a:lvl1pPr>
          </a:lstStyle>
          <a:p>
            <a:r>
              <a:rPr lang="en-US"/>
              <a:t>Title Only</a:t>
            </a:r>
          </a:p>
        </p:txBody>
      </p:sp>
    </p:spTree>
    <p:extLst>
      <p:ext uri="{BB962C8B-B14F-4D97-AF65-F5344CB8AC3E}">
        <p14:creationId xmlns:p14="http://schemas.microsoft.com/office/powerpoint/2010/main" val="2919804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4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2700"/>
            </a:lvl1pPr>
            <a:lvl2pPr>
              <a:defRPr/>
            </a:lvl2pPr>
            <a:lvl3pPr>
              <a:defRPr/>
            </a:lvl3pPr>
            <a:lvl4pPr>
              <a:defRPr/>
            </a:lvl4pPr>
            <a:lvl5pPr>
              <a:defRPr/>
            </a:lvl5pPr>
          </a:lstStyle>
          <a:p>
            <a:pPr lvl="0"/>
            <a:r>
              <a:rPr lang="en-US"/>
              <a:t>Section Separator – Title Line 1</a:t>
            </a:r>
          </a:p>
          <a:p>
            <a:pPr lvl="0"/>
            <a:r>
              <a:rPr lang="en-US"/>
              <a:t>Section Separator – Title Line 2</a:t>
            </a:r>
          </a:p>
          <a:p>
            <a:pPr lvl="0"/>
            <a:r>
              <a:rPr lang="en-US"/>
              <a:t>Section Separator – Title Line 3</a:t>
            </a:r>
          </a:p>
        </p:txBody>
      </p:sp>
    </p:spTree>
    <p:extLst>
      <p:ext uri="{BB962C8B-B14F-4D97-AF65-F5344CB8AC3E}">
        <p14:creationId xmlns:p14="http://schemas.microsoft.com/office/powerpoint/2010/main" val="277087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AB34-511A-FD0A-45FB-B3D367E76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47CD7-C734-21F6-81DC-8290AD7215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5552A-C9A1-3B8D-7A2D-F5441EEA6A8E}"/>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4207893C-2C1F-EBE1-FB9B-B608C68488F9}"/>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4D856ED7-D41B-2D16-06CA-A7C673BE3CC3}"/>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74349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EBA92-7908-1273-E767-7B2A32132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4B9B4-47EF-CC1D-C064-45CA347A2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63157-7AFE-02D8-18E0-37EED59654C4}"/>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2A3DEC48-4944-1100-0E64-1C1DB3CCDB24}"/>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4060AB3E-0CF0-B66D-CA0A-3C4AA0A736C3}"/>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936896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9262-B510-C432-D04D-8499F967D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94D96B-5635-2E89-C26B-ACC811BE1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2199A-CBEA-7765-2943-D1FF7675EA1A}"/>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2B8D99E3-67B5-E122-9252-424B616A7BB5}"/>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442C15FD-16DF-FC3D-4F1B-9BFF1310DA51}"/>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059672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5E06-5C5A-4089-57EC-176D40AC4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F8A1A-0A38-BD51-B130-3E61C224E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8B401-440A-2CFD-4FAD-13FC6AC691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FB9E2-BA7B-0D56-B8F3-60E2AB38DDBD}"/>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46B24088-5AEC-4DA0-5C47-F543B1B489C4}"/>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CB1F257F-693C-3229-7620-D94FA6D81377}"/>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30572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4561-025E-004B-C7A8-4739232C9A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C9AB3-9AAD-BAA5-E760-92E2508A3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52426-AE55-6BE5-ADC7-2590154B6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B071D-0BA2-447D-120F-23A5BE6F9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DFD439-6179-397E-53A2-0C9D40C57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2BBDD-4F03-E7A6-7A03-86CB71834B89}"/>
              </a:ext>
            </a:extLst>
          </p:cNvPr>
          <p:cNvSpPr>
            <a:spLocks noGrp="1"/>
          </p:cNvSpPr>
          <p:nvPr>
            <p:ph type="dt" sz="half" idx="10"/>
          </p:nvPr>
        </p:nvSpPr>
        <p:spPr/>
        <p:txBody>
          <a:bodyPr/>
          <a:lstStyle/>
          <a:p>
            <a:r>
              <a:rPr lang="en-US"/>
              <a:t>1/23/2026</a:t>
            </a:r>
          </a:p>
        </p:txBody>
      </p:sp>
      <p:sp>
        <p:nvSpPr>
          <p:cNvPr id="8" name="Footer Placeholder 7">
            <a:extLst>
              <a:ext uri="{FF2B5EF4-FFF2-40B4-BE49-F238E27FC236}">
                <a16:creationId xmlns:a16="http://schemas.microsoft.com/office/drawing/2014/main" id="{B437E2B5-E85C-FFB5-7CB4-227258449C8B}"/>
              </a:ext>
            </a:extLst>
          </p:cNvPr>
          <p:cNvSpPr>
            <a:spLocks noGrp="1"/>
          </p:cNvSpPr>
          <p:nvPr>
            <p:ph type="ftr" sz="quarter" idx="11"/>
          </p:nvPr>
        </p:nvSpPr>
        <p:spPr/>
        <p:txBody>
          <a:bodyPr/>
          <a:lstStyle/>
          <a:p>
            <a:r>
              <a:rPr lang="en-US"/>
              <a:t>ePIC Collaboration Meeting</a:t>
            </a:r>
          </a:p>
        </p:txBody>
      </p:sp>
      <p:sp>
        <p:nvSpPr>
          <p:cNvPr id="9" name="Slide Number Placeholder 8">
            <a:extLst>
              <a:ext uri="{FF2B5EF4-FFF2-40B4-BE49-F238E27FC236}">
                <a16:creationId xmlns:a16="http://schemas.microsoft.com/office/drawing/2014/main" id="{B7ED8C27-580B-ECD0-7760-DB9DF74B0DE9}"/>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154043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1C7B-176A-7987-56DF-4FB1FF9844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B5906-75B8-CA47-90FF-B40E10E463AF}"/>
              </a:ext>
            </a:extLst>
          </p:cNvPr>
          <p:cNvSpPr>
            <a:spLocks noGrp="1"/>
          </p:cNvSpPr>
          <p:nvPr>
            <p:ph type="dt" sz="half" idx="10"/>
          </p:nvPr>
        </p:nvSpPr>
        <p:spPr/>
        <p:txBody>
          <a:bodyPr/>
          <a:lstStyle/>
          <a:p>
            <a:r>
              <a:rPr lang="en-US"/>
              <a:t>1/23/2026</a:t>
            </a:r>
          </a:p>
        </p:txBody>
      </p:sp>
      <p:sp>
        <p:nvSpPr>
          <p:cNvPr id="4" name="Footer Placeholder 3">
            <a:extLst>
              <a:ext uri="{FF2B5EF4-FFF2-40B4-BE49-F238E27FC236}">
                <a16:creationId xmlns:a16="http://schemas.microsoft.com/office/drawing/2014/main" id="{9BF0E031-C721-04CB-329B-5C3D894CCC0D}"/>
              </a:ext>
            </a:extLst>
          </p:cNvPr>
          <p:cNvSpPr>
            <a:spLocks noGrp="1"/>
          </p:cNvSpPr>
          <p:nvPr>
            <p:ph type="ftr" sz="quarter" idx="11"/>
          </p:nvPr>
        </p:nvSpPr>
        <p:spPr/>
        <p:txBody>
          <a:bodyPr/>
          <a:lstStyle/>
          <a:p>
            <a:r>
              <a:rPr lang="en-US"/>
              <a:t>ePIC Collaboration Meeting</a:t>
            </a:r>
          </a:p>
        </p:txBody>
      </p:sp>
      <p:sp>
        <p:nvSpPr>
          <p:cNvPr id="5" name="Slide Number Placeholder 4">
            <a:extLst>
              <a:ext uri="{FF2B5EF4-FFF2-40B4-BE49-F238E27FC236}">
                <a16:creationId xmlns:a16="http://schemas.microsoft.com/office/drawing/2014/main" id="{9FF6CBF7-6901-0C83-6C7C-815088464A96}"/>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156985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E1C9B-B735-78AF-127B-A74A000FB63E}"/>
              </a:ext>
            </a:extLst>
          </p:cNvPr>
          <p:cNvSpPr>
            <a:spLocks noGrp="1"/>
          </p:cNvSpPr>
          <p:nvPr>
            <p:ph type="dt" sz="half" idx="10"/>
          </p:nvPr>
        </p:nvSpPr>
        <p:spPr/>
        <p:txBody>
          <a:bodyPr/>
          <a:lstStyle/>
          <a:p>
            <a:r>
              <a:rPr lang="en-US"/>
              <a:t>1/23/2026</a:t>
            </a:r>
          </a:p>
        </p:txBody>
      </p:sp>
      <p:sp>
        <p:nvSpPr>
          <p:cNvPr id="3" name="Footer Placeholder 2">
            <a:extLst>
              <a:ext uri="{FF2B5EF4-FFF2-40B4-BE49-F238E27FC236}">
                <a16:creationId xmlns:a16="http://schemas.microsoft.com/office/drawing/2014/main" id="{66608120-3DBA-5C15-1F08-AAD72542C0E1}"/>
              </a:ext>
            </a:extLst>
          </p:cNvPr>
          <p:cNvSpPr>
            <a:spLocks noGrp="1"/>
          </p:cNvSpPr>
          <p:nvPr>
            <p:ph type="ftr" sz="quarter" idx="11"/>
          </p:nvPr>
        </p:nvSpPr>
        <p:spPr/>
        <p:txBody>
          <a:bodyPr/>
          <a:lstStyle/>
          <a:p>
            <a:r>
              <a:rPr lang="en-US"/>
              <a:t>ePIC Collaboration Meeting</a:t>
            </a:r>
          </a:p>
        </p:txBody>
      </p:sp>
      <p:sp>
        <p:nvSpPr>
          <p:cNvPr id="4" name="Slide Number Placeholder 3">
            <a:extLst>
              <a:ext uri="{FF2B5EF4-FFF2-40B4-BE49-F238E27FC236}">
                <a16:creationId xmlns:a16="http://schemas.microsoft.com/office/drawing/2014/main" id="{66305029-1627-473B-0BAB-1C2F3271431A}"/>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566134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2A3A-ED7F-C1A1-3087-72B30DE6F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4F622D-E5C4-97C5-3E1F-B8EA3C7139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6DACA-02F4-D01D-3321-F37E2906D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041F7-FB4D-016B-36A3-3AAEAF741DC0}"/>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9E469B2C-598D-7489-04C4-53A0E599E0C5}"/>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99DFCB9C-A0FF-8B09-B7F6-0AE1B6242CDD}"/>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243580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D3AD-A53C-9FD4-318C-1F4BA8DA0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E6B677-3CCB-AAD5-582C-4375F193A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99CB5C-76BD-9AED-2315-60B5A0F1F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73BD1-9B5C-105B-746B-AB71A898972F}"/>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BB9F82F6-6F88-C36E-4EA2-B88F37AF8737}"/>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30082276-A3E9-F29D-EF5F-FBAE65D27E78}"/>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428549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58DC-EC7D-1AAE-FC0C-EFA2DBBA96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19D6F-A165-85EA-8148-8317F9EDFE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50DB6-7CEF-B406-D3D9-151521C949CE}"/>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FAE2322C-6410-55F0-D892-B131B6997969}"/>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E88312EE-FC0C-F3A3-E0D7-778686D8C375}"/>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1824970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99AC2-BF2C-3B86-904C-346D92D26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EC373F-E4F1-6A11-3C23-AEBA271E78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73865-0919-6864-3097-95B6E7972ED2}"/>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EBA333B7-AA9C-C8D3-A171-FE697565EE4F}"/>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AA9917D7-4F3D-F06C-89C8-B22ED9066061}"/>
              </a:ext>
            </a:extLst>
          </p:cNvPr>
          <p:cNvSpPr>
            <a:spLocks noGrp="1"/>
          </p:cNvSpPr>
          <p:nvPr>
            <p:ph type="sldNum" sz="quarter" idx="12"/>
          </p:nvPr>
        </p:nvSpPr>
        <p:spPr/>
        <p:txBody>
          <a:bodyPr/>
          <a:lstStyle/>
          <a:p>
            <a:fld id="{00A14187-AF44-4271-AA62-1C5C376B8E74}" type="slidenum">
              <a:rPr lang="en-US" smtClean="0"/>
              <a:t>‹#›</a:t>
            </a:fld>
            <a:endParaRPr lang="en-US"/>
          </a:p>
        </p:txBody>
      </p:sp>
    </p:spTree>
    <p:extLst>
      <p:ext uri="{BB962C8B-B14F-4D97-AF65-F5344CB8AC3E}">
        <p14:creationId xmlns:p14="http://schemas.microsoft.com/office/powerpoint/2010/main" val="279499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1/23/2026</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Collaboration Meeting</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Collaboration Meeting, January 20, 2026.</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3785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1/23/2026</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Collaboration Meeting</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1/23/2026</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Collaboration Meeting</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1/23/2026</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Collaboration Meeting</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1/23/2026</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Collaboration Meeting</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1/23/2026</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Collaboration Meeting</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6274" y="535093"/>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9" cy="253916"/>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a:ea typeface="+mn-ea"/>
                <a:cs typeface="+mn-cs"/>
              </a:rPr>
              <a:t>EIC L2Ms Monthly Reporting, February 25, 2025</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501" y="6517123"/>
            <a:ext cx="513209" cy="253916"/>
          </a:xfrm>
          <a:prstGeom prst="rect">
            <a:avLst/>
          </a:prstGeom>
          <a:noFill/>
        </p:spPr>
        <p:txBody>
          <a:bodyPr wrap="square"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5E7E6BA-9547-40BA-BC84-EED48D8D50C1}" type="slidenum">
              <a:rPr kumimoji="0" lang="en-US" sz="105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5" cy="504497"/>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8" y="908852"/>
            <a:ext cx="1149862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920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defTabSz="6858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mn-lt"/>
          <a:ea typeface="+mn-ea"/>
          <a:cs typeface="+mn-cs"/>
        </a:defRPr>
      </a:lvl1pPr>
      <a:lvl2pPr marL="345281" indent="-175022" algn="l" defTabSz="685800" rtl="0" eaLnBrk="1" latinLnBrk="0" hangingPunct="1">
        <a:lnSpc>
          <a:spcPct val="100000"/>
        </a:lnSpc>
        <a:spcBef>
          <a:spcPts val="0"/>
        </a:spcBef>
        <a:spcAft>
          <a:spcPts val="300"/>
        </a:spcAft>
        <a:buFont typeface="Arial" panose="020B0604020202020204" pitchFamily="34" charset="0"/>
        <a:buChar char="•"/>
        <a:defRPr sz="1500" kern="1200">
          <a:solidFill>
            <a:schemeClr val="tx1"/>
          </a:solidFill>
          <a:latin typeface="+mn-lt"/>
          <a:ea typeface="+mn-ea"/>
          <a:cs typeface="+mn-cs"/>
        </a:defRPr>
      </a:lvl2pPr>
      <a:lvl3pPr marL="515541" indent="-170260" algn="l" defTabSz="685800" rtl="0" eaLnBrk="1" latinLnBrk="0" hangingPunct="1">
        <a:lnSpc>
          <a:spcPct val="100000"/>
        </a:lnSpc>
        <a:spcBef>
          <a:spcPts val="0"/>
        </a:spcBef>
        <a:spcAft>
          <a:spcPts val="300"/>
        </a:spcAft>
        <a:buFont typeface="Arial" panose="020B0604020202020204" pitchFamily="34" charset="0"/>
        <a:buChar char="•"/>
        <a:defRPr sz="1350" kern="1200">
          <a:solidFill>
            <a:schemeClr val="tx1"/>
          </a:solidFill>
          <a:latin typeface="+mn-lt"/>
          <a:ea typeface="+mn-ea"/>
          <a:cs typeface="+mn-cs"/>
        </a:defRPr>
      </a:lvl3pPr>
      <a:lvl4pPr marL="68580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4pPr>
      <a:lvl5pPr marL="856060" indent="-170260" algn="l" defTabSz="685800" rtl="0" eaLnBrk="1" latinLnBrk="0" hangingPunct="1">
        <a:lnSpc>
          <a:spcPct val="100000"/>
        </a:lnSpc>
        <a:spcBef>
          <a:spcPts val="0"/>
        </a:spcBef>
        <a:spcAft>
          <a:spcPts val="30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120">
          <p15:clr>
            <a:srgbClr val="F26B43"/>
          </p15:clr>
        </p15:guide>
        <p15:guide id="9" pos="480">
          <p15:clr>
            <a:srgbClr val="F26B43"/>
          </p15:clr>
        </p15:guide>
        <p15:guide id="10" orient="horz" pos="3888">
          <p15:clr>
            <a:srgbClr val="F26B43"/>
          </p15:clr>
        </p15:guide>
        <p15:guide id="11" pos="9760">
          <p15:clr>
            <a:srgbClr val="F26B43"/>
          </p15:clr>
        </p15:guide>
        <p15:guide id="12" orient="horz" pos="41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BB4CE-BDD6-0140-7004-520D4D62A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5F9E5-1D88-D574-889C-49955B581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9A1C8-C595-E3AC-0813-004238830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1/23/2026</a:t>
            </a:r>
          </a:p>
        </p:txBody>
      </p:sp>
      <p:sp>
        <p:nvSpPr>
          <p:cNvPr id="5" name="Footer Placeholder 4">
            <a:extLst>
              <a:ext uri="{FF2B5EF4-FFF2-40B4-BE49-F238E27FC236}">
                <a16:creationId xmlns:a16="http://schemas.microsoft.com/office/drawing/2014/main" id="{B1E72998-AA47-DCE8-6929-79E93B170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Collaboration Meeting</a:t>
            </a:r>
          </a:p>
        </p:txBody>
      </p:sp>
      <p:sp>
        <p:nvSpPr>
          <p:cNvPr id="6" name="Slide Number Placeholder 5">
            <a:extLst>
              <a:ext uri="{FF2B5EF4-FFF2-40B4-BE49-F238E27FC236}">
                <a16:creationId xmlns:a16="http://schemas.microsoft.com/office/drawing/2014/main" id="{07F8CAE8-F96F-3E9F-7C41-E6C6FBAE8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14187-AF44-4271-AA62-1C5C376B8E74}" type="slidenum">
              <a:rPr lang="en-US" smtClean="0"/>
              <a:t>‹#›</a:t>
            </a:fld>
            <a:endParaRPr lang="en-US"/>
          </a:p>
        </p:txBody>
      </p:sp>
    </p:spTree>
    <p:extLst>
      <p:ext uri="{BB962C8B-B14F-4D97-AF65-F5344CB8AC3E}">
        <p14:creationId xmlns:p14="http://schemas.microsoft.com/office/powerpoint/2010/main" val="3665989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54C44791-D844-4976-13B8-6D4802AE6670}"/>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BDDCD0A1-BDC5-F96C-DCC1-0C4E22B4EF3F}"/>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err="1"/>
              <a:t>preTDR</a:t>
            </a:r>
            <a:r>
              <a:rPr lang="en-US" dirty="0"/>
              <a:t> Priorities for 2026</a:t>
            </a:r>
            <a:endParaRPr dirty="0">
              <a:solidFill>
                <a:schemeClr val="accent1"/>
              </a:solidFill>
            </a:endParaRPr>
          </a:p>
        </p:txBody>
      </p:sp>
      <p:sp>
        <p:nvSpPr>
          <p:cNvPr id="303" name="Google Shape;303;g3898917972d_2_114">
            <a:extLst>
              <a:ext uri="{FF2B5EF4-FFF2-40B4-BE49-F238E27FC236}">
                <a16:creationId xmlns:a16="http://schemas.microsoft.com/office/drawing/2014/main" id="{1552518F-F128-BB1B-FD60-C12AAD2B9433}"/>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Collaboration Meeting, January 20, 2026.</a:t>
            </a:r>
            <a:endParaRPr dirty="0"/>
          </a:p>
        </p:txBody>
      </p:sp>
      <p:sp>
        <p:nvSpPr>
          <p:cNvPr id="304" name="Google Shape;304;g3898917972d_2_114">
            <a:extLst>
              <a:ext uri="{FF2B5EF4-FFF2-40B4-BE49-F238E27FC236}">
                <a16:creationId xmlns:a16="http://schemas.microsoft.com/office/drawing/2014/main" id="{DBAB3C5D-8BF4-8B36-002A-D973BA708FB4}"/>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a:t>
            </a:fld>
            <a:endParaRPr dirty="0"/>
          </a:p>
        </p:txBody>
      </p:sp>
      <p:sp>
        <p:nvSpPr>
          <p:cNvPr id="305" name="Google Shape;305;g3898917972d_2_114">
            <a:extLst>
              <a:ext uri="{FF2B5EF4-FFF2-40B4-BE49-F238E27FC236}">
                <a16:creationId xmlns:a16="http://schemas.microsoft.com/office/drawing/2014/main" id="{7F553CCA-1051-1FEB-4765-0A6AE962DA24}"/>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1D7509B0-4257-2B1F-FAA2-84F443804118}"/>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307" name="Google Shape;307;g3898917972d_2_114">
            <a:extLst>
              <a:ext uri="{FF2B5EF4-FFF2-40B4-BE49-F238E27FC236}">
                <a16:creationId xmlns:a16="http://schemas.microsoft.com/office/drawing/2014/main" id="{259BCC2B-2F03-E22D-2EE1-8E9B96672F3E}"/>
              </a:ext>
            </a:extLst>
          </p:cNvPr>
          <p:cNvSpPr txBox="1"/>
          <p:nvPr/>
        </p:nvSpPr>
        <p:spPr>
          <a:xfrm>
            <a:off x="453082" y="1866049"/>
            <a:ext cx="11285837" cy="584735"/>
          </a:xfrm>
          <a:prstGeom prst="rect">
            <a:avLst/>
          </a:prstGeom>
          <a:solidFill>
            <a:schemeClr val="accent3">
              <a:lumMod val="40000"/>
              <a:lumOff val="60000"/>
            </a:schemeClr>
          </a:solidFill>
          <a:ln w="9525" cap="flat" cmpd="sng">
            <a:solidFill>
              <a:schemeClr val="accent3">
                <a:lumMod val="40000"/>
                <a:lumOff val="60000"/>
              </a:schemeClr>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rgbClr val="C00000"/>
                </a:solidFill>
                <a:cs typeface="Calibri" panose="020F0502020204030204" pitchFamily="34" charset="0"/>
              </a:rPr>
              <a:t>Production</a:t>
            </a:r>
            <a:r>
              <a:rPr lang="en-US" altLang="en-US" sz="1600" b="1" dirty="0">
                <a:solidFill>
                  <a:schemeClr val="accent1"/>
                </a:solidFill>
                <a:cs typeface="Calibri" panose="020F0502020204030204" pitchFamily="34" charset="0"/>
              </a:rPr>
              <a:t> </a:t>
            </a:r>
            <a:r>
              <a:rPr lang="en-US" altLang="en-US" sz="1600" dirty="0">
                <a:cs typeface="Calibri" panose="020F0502020204030204" pitchFamily="34" charset="0"/>
              </a:rPr>
              <a:t>Provide the simulation campaigns with background to finalize the ePIC detector design and validate its physics performance, r</a:t>
            </a:r>
            <a:r>
              <a:rPr lang="en-US" sz="1600" dirty="0"/>
              <a:t>oll out </a:t>
            </a:r>
            <a:r>
              <a:rPr lang="en-US" sz="1600" dirty="0" err="1"/>
              <a:t>Rucio</a:t>
            </a:r>
            <a:r>
              <a:rPr lang="en-US" sz="1600" dirty="0"/>
              <a:t> as the default system for finding and accessing simulation data</a:t>
            </a:r>
            <a:r>
              <a:rPr lang="en-US" altLang="en-US" sz="1600" dirty="0">
                <a:cs typeface="Calibri" panose="020F0502020204030204" pitchFamily="34" charset="0"/>
              </a:rPr>
              <a:t>, and automate production workflows. </a:t>
            </a:r>
            <a:endParaRPr lang="en-US" altLang="en-US" sz="1600" dirty="0">
              <a:solidFill>
                <a:schemeClr val="tx1"/>
              </a:solidFill>
              <a:cs typeface="Calibri" panose="020F0502020204030204" pitchFamily="34" charset="0"/>
            </a:endParaRPr>
          </a:p>
        </p:txBody>
      </p:sp>
      <p:sp>
        <p:nvSpPr>
          <p:cNvPr id="308" name="Google Shape;308;g3898917972d_2_114">
            <a:extLst>
              <a:ext uri="{FF2B5EF4-FFF2-40B4-BE49-F238E27FC236}">
                <a16:creationId xmlns:a16="http://schemas.microsoft.com/office/drawing/2014/main" id="{FBC1D4B5-417D-EE38-A659-56DC867AE9D2}"/>
              </a:ext>
            </a:extLst>
          </p:cNvPr>
          <p:cNvSpPr txBox="1"/>
          <p:nvPr/>
        </p:nvSpPr>
        <p:spPr>
          <a:xfrm>
            <a:off x="411884" y="4806110"/>
            <a:ext cx="11285836" cy="830956"/>
          </a:xfrm>
          <a:prstGeom prst="rect">
            <a:avLst/>
          </a:prstGeom>
          <a:solidFill>
            <a:schemeClr val="accent3">
              <a:lumMod val="40000"/>
              <a:lumOff val="60000"/>
            </a:schemeClr>
          </a:solidFill>
          <a:ln>
            <a:solidFill>
              <a:schemeClr val="accent3">
                <a:lumMod val="40000"/>
                <a:lumOff val="60000"/>
              </a:schemeClr>
            </a:solid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rgbClr val="C00000"/>
                </a:solidFill>
                <a:latin typeface="Calibri" panose="020F0502020204030204" pitchFamily="34" charset="0"/>
                <a:cs typeface="Calibri" panose="020F0502020204030204" pitchFamily="34" charset="0"/>
              </a:rPr>
              <a:t>Streaming Orchestration </a:t>
            </a:r>
            <a:r>
              <a:rPr lang="en-US" altLang="en-US" sz="1600" dirty="0">
                <a:solidFill>
                  <a:schemeClr val="tx1"/>
                </a:solidFill>
                <a:latin typeface="Calibri" panose="020F0502020204030204" pitchFamily="34" charset="0"/>
                <a:cs typeface="Calibri" panose="020F0502020204030204" pitchFamily="34" charset="0"/>
              </a:rPr>
              <a:t>Define and test the interface between DAQ and computing to mitigate risks in the integrated DAQ-computing system. As part of the integration, test develop and deliver a functional testbed that validates a workflow management system for the autonomous calibration of a detector subsystem.</a:t>
            </a:r>
          </a:p>
        </p:txBody>
      </p:sp>
      <p:sp>
        <p:nvSpPr>
          <p:cNvPr id="309" name="Google Shape;309;g3898917972d_2_114">
            <a:extLst>
              <a:ext uri="{FF2B5EF4-FFF2-40B4-BE49-F238E27FC236}">
                <a16:creationId xmlns:a16="http://schemas.microsoft.com/office/drawing/2014/main" id="{4CAF4F8F-0EBB-EBE2-B57C-4E5BF7A4B9E2}"/>
              </a:ext>
            </a:extLst>
          </p:cNvPr>
          <p:cNvSpPr txBox="1"/>
          <p:nvPr/>
        </p:nvSpPr>
        <p:spPr>
          <a:xfrm>
            <a:off x="411884" y="3452447"/>
            <a:ext cx="11285837" cy="584735"/>
          </a:xfrm>
          <a:prstGeom prst="rect">
            <a:avLst/>
          </a:prstGeom>
          <a:solidFill>
            <a:schemeClr val="accent3">
              <a:lumMod val="40000"/>
              <a:lumOff val="60000"/>
            </a:schemeClr>
          </a:solidFill>
          <a:ln w="9525" cap="flat" cmpd="sng">
            <a:solidFill>
              <a:schemeClr val="accent3">
                <a:lumMod val="40000"/>
                <a:lumOff val="6000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C00000"/>
                </a:solidFill>
                <a:latin typeface="Calibri"/>
                <a:ea typeface="Calibri"/>
                <a:cs typeface="Calibri"/>
                <a:sym typeface="Calibri"/>
              </a:rPr>
              <a:t>Reconstruction</a:t>
            </a:r>
            <a:r>
              <a:rPr lang="en-US" sz="1600" b="1" i="0" u="none" strike="noStrike" cap="none" dirty="0">
                <a:solidFill>
                  <a:srgbClr val="000000"/>
                </a:solidFill>
                <a:latin typeface="Calibri"/>
                <a:ea typeface="Calibri"/>
                <a:cs typeface="Calibri"/>
                <a:sym typeface="Calibri"/>
              </a:rPr>
              <a:t> </a:t>
            </a:r>
            <a:r>
              <a:rPr lang="en-US" sz="1600" i="0" u="none" strike="noStrike" cap="none" dirty="0">
                <a:latin typeface="Calibri"/>
                <a:ea typeface="Calibri"/>
                <a:cs typeface="Calibri"/>
                <a:sym typeface="Calibri"/>
              </a:rPr>
              <a:t>Coordinate the effort to address gaps in reconstruction. Work toward a holistic reconstruction approach, such as particle identification that integrates information from calorimeters, Cherenkov detectors, and time-of-flight systems.</a:t>
            </a:r>
            <a:endParaRPr sz="1600" dirty="0"/>
          </a:p>
        </p:txBody>
      </p:sp>
      <p:sp>
        <p:nvSpPr>
          <p:cNvPr id="2" name="Rectangle 1">
            <a:extLst>
              <a:ext uri="{FF2B5EF4-FFF2-40B4-BE49-F238E27FC236}">
                <a16:creationId xmlns:a16="http://schemas.microsoft.com/office/drawing/2014/main" id="{AE4EB7C0-7394-61C6-5BEA-61D132D21928}"/>
              </a:ext>
            </a:extLst>
          </p:cNvPr>
          <p:cNvSpPr/>
          <p:nvPr/>
        </p:nvSpPr>
        <p:spPr>
          <a:xfrm>
            <a:off x="411883" y="4126457"/>
            <a:ext cx="11285837" cy="584735"/>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Tx/>
            </a:pPr>
            <a:r>
              <a:rPr lang="en-US" altLang="en-US" sz="1600" b="1" dirty="0">
                <a:solidFill>
                  <a:srgbClr val="C00000"/>
                </a:solidFill>
                <a:latin typeface="Calibri" panose="020F0502020204030204" pitchFamily="34" charset="0"/>
                <a:cs typeface="Calibri" panose="020F0502020204030204" pitchFamily="34" charset="0"/>
              </a:rPr>
              <a:t>Simulation</a:t>
            </a:r>
            <a:r>
              <a:rPr lang="en-US" altLang="en-US" sz="1600" dirty="0">
                <a:solidFill>
                  <a:schemeClr val="tx1"/>
                </a:solidFill>
                <a:latin typeface="Calibri" panose="020F0502020204030204" pitchFamily="34" charset="0"/>
                <a:cs typeface="Calibri" panose="020F0502020204030204" pitchFamily="34" charset="0"/>
              </a:rPr>
              <a:t> Implement and operate a workflow between detector and simulation experts to track the status of the comparison between the simulation design and the engineering design, and to resolve any discrepancies in a timely and systematic manner.</a:t>
            </a:r>
          </a:p>
        </p:txBody>
      </p:sp>
      <p:sp>
        <p:nvSpPr>
          <p:cNvPr id="7" name="Rectangle 6">
            <a:extLst>
              <a:ext uri="{FF2B5EF4-FFF2-40B4-BE49-F238E27FC236}">
                <a16:creationId xmlns:a16="http://schemas.microsoft.com/office/drawing/2014/main" id="{F5C61383-1C13-C1AB-41E8-25EA5E0AA325}"/>
              </a:ext>
            </a:extLst>
          </p:cNvPr>
          <p:cNvSpPr/>
          <p:nvPr/>
        </p:nvSpPr>
        <p:spPr>
          <a:xfrm>
            <a:off x="411882" y="5742421"/>
            <a:ext cx="11285837" cy="463299"/>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Workforce </a:t>
            </a:r>
            <a:r>
              <a:rPr lang="en-US" sz="1600" dirty="0">
                <a:solidFill>
                  <a:schemeClr val="bg1"/>
                </a:solidFill>
              </a:rPr>
              <a:t>Foster a developer community within ePIC and support the careers of scientists focused on software &amp; computing.</a:t>
            </a:r>
          </a:p>
        </p:txBody>
      </p:sp>
      <p:sp>
        <p:nvSpPr>
          <p:cNvPr id="10" name="Google Shape;620;p38">
            <a:extLst>
              <a:ext uri="{FF2B5EF4-FFF2-40B4-BE49-F238E27FC236}">
                <a16:creationId xmlns:a16="http://schemas.microsoft.com/office/drawing/2014/main" id="{CDCB2C69-74E7-408E-A86B-068BAEEE8130}"/>
              </a:ext>
            </a:extLst>
          </p:cNvPr>
          <p:cNvSpPr txBox="1"/>
          <p:nvPr/>
        </p:nvSpPr>
        <p:spPr>
          <a:xfrm>
            <a:off x="411881" y="859557"/>
            <a:ext cx="11285837" cy="830956"/>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pPr>
            <a:r>
              <a:rPr lang="en-US" altLang="en-US" sz="1600" b="1" dirty="0"/>
              <a:t>On December 10, we launched a discussion of the </a:t>
            </a:r>
            <a:r>
              <a:rPr lang="en-US" altLang="en-US" sz="1600" b="1" dirty="0">
                <a:solidFill>
                  <a:srgbClr val="C00000"/>
                </a:solidFill>
              </a:rPr>
              <a:t>(pre)TDR priorities</a:t>
            </a:r>
            <a:r>
              <a:rPr lang="en-US" altLang="en-US" sz="1600" b="1" dirty="0"/>
              <a:t>. We also followed up on an ECSAC recommendation by initiating the development of a </a:t>
            </a:r>
            <a:r>
              <a:rPr lang="en-US" altLang="en-US" sz="1600" b="1" dirty="0">
                <a:solidFill>
                  <a:srgbClr val="C00000"/>
                </a:solidFill>
              </a:rPr>
              <a:t>multi-year roadmap for Software &amp; Computing</a:t>
            </a:r>
            <a:r>
              <a:rPr lang="en-US" altLang="en-US" sz="1600" b="1" dirty="0"/>
              <a:t>. The discussion continued during our meeting on January 14 and at the collaboration meeting. Today, we will review the status of the discussion and define the next steps.</a:t>
            </a:r>
          </a:p>
        </p:txBody>
      </p:sp>
      <p:sp>
        <p:nvSpPr>
          <p:cNvPr id="13" name="TextBox 12">
            <a:extLst>
              <a:ext uri="{FF2B5EF4-FFF2-40B4-BE49-F238E27FC236}">
                <a16:creationId xmlns:a16="http://schemas.microsoft.com/office/drawing/2014/main" id="{EFC785BC-F66C-00C4-C4B7-42254B47D479}"/>
              </a:ext>
            </a:extLst>
          </p:cNvPr>
          <p:cNvSpPr txBox="1"/>
          <p:nvPr/>
        </p:nvSpPr>
        <p:spPr>
          <a:xfrm>
            <a:off x="453083" y="2530126"/>
            <a:ext cx="11244636" cy="830997"/>
          </a:xfrm>
          <a:prstGeom prst="rect">
            <a:avLst/>
          </a:prstGeom>
          <a:noFill/>
        </p:spPr>
        <p:txBody>
          <a:bodyPr wrap="square" rtlCol="0">
            <a:spAutoFit/>
          </a:bodyPr>
          <a:lstStyle/>
          <a:p>
            <a:r>
              <a:rPr lang="en-US" altLang="en-US" sz="1600" dirty="0">
                <a:solidFill>
                  <a:srgbClr val="000000"/>
                </a:solidFill>
              </a:rPr>
              <a:t>We have reached a level of complexity in simulation production that necessitates a </a:t>
            </a:r>
            <a:r>
              <a:rPr lang="en-US" altLang="en-US" sz="1600" b="1" dirty="0">
                <a:solidFill>
                  <a:srgbClr val="000000"/>
                </a:solidFill>
              </a:rPr>
              <a:t>workflow management system (WFMS)</a:t>
            </a:r>
            <a:r>
              <a:rPr lang="en-US" altLang="en-US" sz="1600" dirty="0">
                <a:solidFill>
                  <a:srgbClr val="000000"/>
                </a:solidFill>
              </a:rPr>
              <a:t>. We have decided to use </a:t>
            </a:r>
            <a:r>
              <a:rPr lang="en-US" altLang="en-US" sz="1600" b="1" dirty="0" err="1">
                <a:solidFill>
                  <a:srgbClr val="000000"/>
                </a:solidFill>
              </a:rPr>
              <a:t>PanDA</a:t>
            </a:r>
            <a:r>
              <a:rPr lang="en-US" altLang="en-US" sz="1600" dirty="0">
                <a:solidFill>
                  <a:srgbClr val="000000"/>
                </a:solidFill>
              </a:rPr>
              <a:t> for our current simulation productions. This decision will be revisited in </a:t>
            </a:r>
            <a:r>
              <a:rPr lang="en-US" altLang="en-US" sz="1600" b="1" dirty="0">
                <a:solidFill>
                  <a:srgbClr val="000000"/>
                </a:solidFill>
              </a:rPr>
              <a:t>FY28</a:t>
            </a:r>
            <a:r>
              <a:rPr lang="en-US" altLang="en-US" sz="1600" dirty="0">
                <a:solidFill>
                  <a:srgbClr val="000000"/>
                </a:solidFill>
              </a:rPr>
              <a:t>, when we evaluate WFMS options for </a:t>
            </a:r>
            <a:r>
              <a:rPr lang="en-US" altLang="en-US" sz="1600" b="1" dirty="0">
                <a:solidFill>
                  <a:srgbClr val="000000"/>
                </a:solidFill>
              </a:rPr>
              <a:t>streaming orchestration </a:t>
            </a:r>
            <a:r>
              <a:rPr lang="en-US" altLang="en-US" sz="1600" dirty="0">
                <a:solidFill>
                  <a:srgbClr val="000000"/>
                </a:solidFill>
              </a:rPr>
              <a:t>and select one. </a:t>
            </a:r>
            <a:endParaRPr lang="en-US" altLang="en-US" sz="1600" dirty="0"/>
          </a:p>
        </p:txBody>
      </p:sp>
    </p:spTree>
    <p:extLst>
      <p:ext uri="{BB962C8B-B14F-4D97-AF65-F5344CB8AC3E}">
        <p14:creationId xmlns:p14="http://schemas.microsoft.com/office/powerpoint/2010/main" val="73248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EA97410F-1A2B-F797-CEF8-787C20864C44}"/>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DDDF7CFC-D0CC-0865-C104-51C5B830013E}"/>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Additional Priorities for 2026</a:t>
            </a:r>
            <a:endParaRPr dirty="0">
              <a:solidFill>
                <a:schemeClr val="accent1"/>
              </a:solidFill>
            </a:endParaRPr>
          </a:p>
        </p:txBody>
      </p:sp>
      <p:sp>
        <p:nvSpPr>
          <p:cNvPr id="303" name="Google Shape;303;g3898917972d_2_114">
            <a:extLst>
              <a:ext uri="{FF2B5EF4-FFF2-40B4-BE49-F238E27FC236}">
                <a16:creationId xmlns:a16="http://schemas.microsoft.com/office/drawing/2014/main" id="{8E2FF963-0B38-DB73-ED85-56D444F73E8E}"/>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Collaboration Meeting, January 20, 2026.</a:t>
            </a:r>
            <a:endParaRPr dirty="0"/>
          </a:p>
        </p:txBody>
      </p:sp>
      <p:sp>
        <p:nvSpPr>
          <p:cNvPr id="304" name="Google Shape;304;g3898917972d_2_114">
            <a:extLst>
              <a:ext uri="{FF2B5EF4-FFF2-40B4-BE49-F238E27FC236}">
                <a16:creationId xmlns:a16="http://schemas.microsoft.com/office/drawing/2014/main" id="{F77B6573-1BAF-D1E5-971B-2D9FE803F19D}"/>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a:t>
            </a:fld>
            <a:endParaRPr dirty="0"/>
          </a:p>
        </p:txBody>
      </p:sp>
      <p:sp>
        <p:nvSpPr>
          <p:cNvPr id="305" name="Google Shape;305;g3898917972d_2_114">
            <a:extLst>
              <a:ext uri="{FF2B5EF4-FFF2-40B4-BE49-F238E27FC236}">
                <a16:creationId xmlns:a16="http://schemas.microsoft.com/office/drawing/2014/main" id="{F51B0E03-166A-F3D0-0E69-BDC5B5BFC8E0}"/>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43013CB7-7CEB-96BA-0308-15BB7C00AF1B}"/>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grpSp>
        <p:nvGrpSpPr>
          <p:cNvPr id="11" name="Group 10">
            <a:extLst>
              <a:ext uri="{FF2B5EF4-FFF2-40B4-BE49-F238E27FC236}">
                <a16:creationId xmlns:a16="http://schemas.microsoft.com/office/drawing/2014/main" id="{2804D1E4-2375-04D5-3C24-C4A2E1C40EAB}"/>
              </a:ext>
            </a:extLst>
          </p:cNvPr>
          <p:cNvGrpSpPr/>
          <p:nvPr/>
        </p:nvGrpSpPr>
        <p:grpSpPr>
          <a:xfrm>
            <a:off x="453081" y="4148005"/>
            <a:ext cx="11285838" cy="1446128"/>
            <a:chOff x="411891" y="4419054"/>
            <a:chExt cx="11285838" cy="1446128"/>
          </a:xfrm>
        </p:grpSpPr>
        <p:sp>
          <p:nvSpPr>
            <p:cNvPr id="3" name="Rectangle 2">
              <a:extLst>
                <a:ext uri="{FF2B5EF4-FFF2-40B4-BE49-F238E27FC236}">
                  <a16:creationId xmlns:a16="http://schemas.microsoft.com/office/drawing/2014/main" id="{EB2A7A6F-100A-DC19-E4B0-AF85AA7A2178}"/>
                </a:ext>
              </a:extLst>
            </p:cNvPr>
            <p:cNvSpPr/>
            <p:nvPr/>
          </p:nvSpPr>
          <p:spPr>
            <a:xfrm>
              <a:off x="411892" y="5280447"/>
              <a:ext cx="11285837" cy="584735"/>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Data</a:t>
              </a:r>
              <a:r>
                <a:rPr lang="en-US" sz="1600" dirty="0">
                  <a:solidFill>
                    <a:schemeClr val="tx1"/>
                  </a:solidFill>
                </a:rPr>
                <a:t> Develop a data management and lifecycle plan that addresses the AI readiness of the ePIC experiment, supports multimodal data (including metadata), and ensures the reproducibility and reusability of both data and analysis workflows.</a:t>
              </a:r>
            </a:p>
          </p:txBody>
        </p:sp>
        <p:sp>
          <p:nvSpPr>
            <p:cNvPr id="5" name="TextBox 4">
              <a:extLst>
                <a:ext uri="{FF2B5EF4-FFF2-40B4-BE49-F238E27FC236}">
                  <a16:creationId xmlns:a16="http://schemas.microsoft.com/office/drawing/2014/main" id="{FD9DFE78-C83E-5E3B-94CB-CB0246CE3301}"/>
                </a:ext>
              </a:extLst>
            </p:cNvPr>
            <p:cNvSpPr txBox="1"/>
            <p:nvPr/>
          </p:nvSpPr>
          <p:spPr>
            <a:xfrm>
              <a:off x="411891" y="4419054"/>
              <a:ext cx="11285837" cy="830997"/>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ECSAC Recommendation</a:t>
              </a:r>
              <a:r>
                <a:rPr lang="en-US" sz="1600" dirty="0">
                  <a:latin typeface="Calibri" panose="020F0502020204030204" pitchFamily="34" charset="0"/>
                  <a:cs typeface="Calibri" panose="020F0502020204030204" pitchFamily="34" charset="0"/>
                </a:rPr>
                <a:t>: We </a:t>
              </a:r>
              <a:r>
                <a:rPr lang="en-US" sz="1600" b="1" dirty="0">
                  <a:latin typeface="Calibri" panose="020F0502020204030204" pitchFamily="34" charset="0"/>
                  <a:cs typeface="Calibri" panose="020F0502020204030204" pitchFamily="34" charset="0"/>
                </a:rPr>
                <a:t>recommend</a:t>
              </a:r>
              <a:r>
                <a:rPr lang="en-US" sz="1600" dirty="0">
                  <a:latin typeface="Calibri" panose="020F0502020204030204" pitchFamily="34" charset="0"/>
                  <a:cs typeface="Calibri" panose="020F0502020204030204" pitchFamily="34" charset="0"/>
                </a:rPr>
                <a:t> the ePIC collaboration and the host labs to start developing a data management and lifecycle plan, agreed with the Funding Agencies.</a:t>
              </a:r>
            </a:p>
            <a:p>
              <a:r>
                <a:rPr lang="en-US" sz="1600" b="1" dirty="0">
                  <a:latin typeface="Calibri" panose="020F0502020204030204" pitchFamily="34" charset="0"/>
                  <a:cs typeface="Calibri" panose="020F0502020204030204" pitchFamily="34" charset="0"/>
                </a:rPr>
                <a:t>Priority</a:t>
              </a:r>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We are finalizing the DAQ-computing interface need to determine whether there are requirements related to AI readiness.</a:t>
              </a:r>
            </a:p>
          </p:txBody>
        </p:sp>
      </p:grpSp>
      <p:grpSp>
        <p:nvGrpSpPr>
          <p:cNvPr id="10" name="Group 9">
            <a:extLst>
              <a:ext uri="{FF2B5EF4-FFF2-40B4-BE49-F238E27FC236}">
                <a16:creationId xmlns:a16="http://schemas.microsoft.com/office/drawing/2014/main" id="{B8F5030F-A860-BDE9-4332-6DB6CA5FAEB8}"/>
              </a:ext>
            </a:extLst>
          </p:cNvPr>
          <p:cNvGrpSpPr/>
          <p:nvPr/>
        </p:nvGrpSpPr>
        <p:grpSpPr>
          <a:xfrm>
            <a:off x="453081" y="2568007"/>
            <a:ext cx="11285838" cy="994611"/>
            <a:chOff x="411890" y="3061918"/>
            <a:chExt cx="11285838" cy="994611"/>
          </a:xfrm>
        </p:grpSpPr>
        <p:sp>
          <p:nvSpPr>
            <p:cNvPr id="6" name="Google Shape;307;g3898917972d_2_114">
              <a:extLst>
                <a:ext uri="{FF2B5EF4-FFF2-40B4-BE49-F238E27FC236}">
                  <a16:creationId xmlns:a16="http://schemas.microsoft.com/office/drawing/2014/main" id="{10BE323B-1917-F77A-E6A6-D8F664CC097D}"/>
                </a:ext>
              </a:extLst>
            </p:cNvPr>
            <p:cNvSpPr txBox="1"/>
            <p:nvPr/>
          </p:nvSpPr>
          <p:spPr>
            <a:xfrm>
              <a:off x="411891" y="3471794"/>
              <a:ext cx="11285837" cy="584735"/>
            </a:xfrm>
            <a:prstGeom prst="rect">
              <a:avLst/>
            </a:prstGeom>
            <a:solidFill>
              <a:schemeClr val="accent3">
                <a:lumMod val="40000"/>
                <a:lumOff val="60000"/>
              </a:schemeClr>
            </a:solidFill>
            <a:ln w="9525" cap="flat" cmpd="sng">
              <a:solidFill>
                <a:schemeClr val="accent3">
                  <a:lumMod val="40000"/>
                  <a:lumOff val="60000"/>
                </a:schemeClr>
              </a:solidFill>
              <a:prstDash val="solid"/>
              <a:round/>
              <a:headEnd type="none" w="sm" len="sm"/>
              <a:tailEnd type="none" w="sm" len="sm"/>
            </a:ln>
          </p:spPr>
          <p:txBody>
            <a:bodyPr spcFirstLastPara="1" wrap="square" lIns="91425" tIns="45700" rIns="91425" bIns="45700" anchor="t" anchorCtr="0">
              <a:spAutoFit/>
            </a:bodyPr>
            <a:lstStyle/>
            <a:p>
              <a:r>
                <a:rPr lang="en-US" sz="1600" b="1" dirty="0">
                  <a:solidFill>
                    <a:srgbClr val="C00000"/>
                  </a:solidFill>
                </a:rPr>
                <a:t>AI at Scale </a:t>
              </a:r>
              <a:r>
                <a:rPr lang="en-US" sz="1600" dirty="0"/>
                <a:t>Coordinate and support AI development within ePIC. Use the integration of AI into simulation, reconstruction, and analysis workflows as a primary success metric. Provide </a:t>
              </a:r>
              <a:r>
                <a:rPr lang="en-US" sz="1600" dirty="0" err="1"/>
                <a:t>MLOps</a:t>
              </a:r>
              <a:r>
                <a:rPr lang="en-US" sz="1600" dirty="0"/>
                <a:t> infrastructure and support. </a:t>
              </a:r>
            </a:p>
          </p:txBody>
        </p:sp>
        <p:sp>
          <p:nvSpPr>
            <p:cNvPr id="8" name="TextBox 7">
              <a:extLst>
                <a:ext uri="{FF2B5EF4-FFF2-40B4-BE49-F238E27FC236}">
                  <a16:creationId xmlns:a16="http://schemas.microsoft.com/office/drawing/2014/main" id="{6A9551CA-756E-D0C6-5740-C1981F1B39A9}"/>
                </a:ext>
              </a:extLst>
            </p:cNvPr>
            <p:cNvSpPr txBox="1"/>
            <p:nvPr/>
          </p:nvSpPr>
          <p:spPr>
            <a:xfrm>
              <a:off x="411890" y="3061918"/>
              <a:ext cx="11285836"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Priority</a:t>
              </a:r>
              <a:r>
                <a:rPr lang="en-US" sz="1600"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We have many prototypes for AI approaches and need to integrate them into software and simulation productions. </a:t>
              </a:r>
            </a:p>
          </p:txBody>
        </p:sp>
      </p:grpSp>
      <p:grpSp>
        <p:nvGrpSpPr>
          <p:cNvPr id="12" name="Group 11">
            <a:extLst>
              <a:ext uri="{FF2B5EF4-FFF2-40B4-BE49-F238E27FC236}">
                <a16:creationId xmlns:a16="http://schemas.microsoft.com/office/drawing/2014/main" id="{71B509A6-690A-4190-BD83-4188E101BD8C}"/>
              </a:ext>
            </a:extLst>
          </p:cNvPr>
          <p:cNvGrpSpPr/>
          <p:nvPr/>
        </p:nvGrpSpPr>
        <p:grpSpPr>
          <a:xfrm>
            <a:off x="453082" y="1012666"/>
            <a:ext cx="11285837" cy="953685"/>
            <a:chOff x="411890" y="1012666"/>
            <a:chExt cx="11285837" cy="953685"/>
          </a:xfrm>
        </p:grpSpPr>
        <p:sp>
          <p:nvSpPr>
            <p:cNvPr id="4" name="Google Shape;307;g3898917972d_2_114">
              <a:extLst>
                <a:ext uri="{FF2B5EF4-FFF2-40B4-BE49-F238E27FC236}">
                  <a16:creationId xmlns:a16="http://schemas.microsoft.com/office/drawing/2014/main" id="{C5144BEA-F2D5-1237-8188-15712E08A634}"/>
                </a:ext>
              </a:extLst>
            </p:cNvPr>
            <p:cNvSpPr txBox="1"/>
            <p:nvPr/>
          </p:nvSpPr>
          <p:spPr>
            <a:xfrm>
              <a:off x="411890" y="1381616"/>
              <a:ext cx="11285837" cy="584735"/>
            </a:xfrm>
            <a:prstGeom prst="rect">
              <a:avLst/>
            </a:prstGeom>
            <a:solidFill>
              <a:schemeClr val="accent3">
                <a:lumMod val="40000"/>
                <a:lumOff val="60000"/>
              </a:schemeClr>
            </a:solidFill>
            <a:ln w="9525" cap="flat" cmpd="sng">
              <a:solidFill>
                <a:schemeClr val="accent3">
                  <a:lumMod val="40000"/>
                  <a:lumOff val="60000"/>
                </a:schemeClr>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rgbClr val="C00000"/>
                  </a:solidFill>
                  <a:latin typeface="Calibri" panose="020F0502020204030204" pitchFamily="34" charset="0"/>
                  <a:cs typeface="Calibri" panose="020F0502020204030204" pitchFamily="34" charset="0"/>
                </a:rPr>
                <a:t>Analysis Tools </a:t>
              </a:r>
              <a:r>
                <a:rPr lang="en-US" altLang="en-US" sz="1600" dirty="0">
                  <a:solidFill>
                    <a:srgbClr val="C000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Review analysis workflows and requirements with the Physics WGs to enhance reconstruction algorithms and simulation output, and to identify priorities for the development of the analysis model and tools for ePIC.</a:t>
              </a:r>
              <a:endParaRPr lang="en-US" altLang="en-US"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0B38239-D4E4-7377-C511-B8A8F2B8DE25}"/>
                </a:ext>
              </a:extLst>
            </p:cNvPr>
            <p:cNvSpPr txBox="1"/>
            <p:nvPr/>
          </p:nvSpPr>
          <p:spPr>
            <a:xfrm>
              <a:off x="411891" y="1012666"/>
              <a:ext cx="11285836" cy="338554"/>
            </a:xfrm>
            <a:prstGeom prst="rect">
              <a:avLst/>
            </a:prstGeom>
            <a:noFill/>
          </p:spPr>
          <p:txBody>
            <a:bodyPr wrap="square" rtlCol="0">
              <a:spAutoFit/>
            </a:bodyPr>
            <a:lstStyle/>
            <a:p>
              <a:r>
                <a:rPr lang="en-US" sz="1600" b="1" dirty="0">
                  <a:cs typeface="Calibri" panose="020F0502020204030204" pitchFamily="34" charset="0"/>
                </a:rPr>
                <a:t>Priority</a:t>
              </a:r>
              <a:r>
                <a:rPr lang="en-US" sz="1600" dirty="0">
                  <a:cs typeface="Calibri" panose="020F0502020204030204" pitchFamily="34" charset="0"/>
                </a:rPr>
                <a:t>: </a:t>
              </a:r>
              <a:r>
                <a:rPr lang="en-US" sz="1600" dirty="0"/>
                <a:t>With substantial progress in analysis prototyping, it is timely to discuss analysis requirements for Software &amp; Computing.</a:t>
              </a:r>
              <a:endParaRPr lang="en-US" sz="1600" dirty="0">
                <a:cs typeface="Calibri" panose="020F0502020204030204" pitchFamily="34" charset="0"/>
              </a:endParaRPr>
            </a:p>
          </p:txBody>
        </p:sp>
      </p:grpSp>
      <p:sp>
        <p:nvSpPr>
          <p:cNvPr id="2" name="TextBox 1">
            <a:extLst>
              <a:ext uri="{FF2B5EF4-FFF2-40B4-BE49-F238E27FC236}">
                <a16:creationId xmlns:a16="http://schemas.microsoft.com/office/drawing/2014/main" id="{330959A3-5167-2DD6-2CA1-22989F422931}"/>
              </a:ext>
            </a:extLst>
          </p:cNvPr>
          <p:cNvSpPr txBox="1"/>
          <p:nvPr/>
        </p:nvSpPr>
        <p:spPr>
          <a:xfrm>
            <a:off x="9587999" y="5590621"/>
            <a:ext cx="2150918" cy="369332"/>
          </a:xfrm>
          <a:prstGeom prst="rect">
            <a:avLst/>
          </a:prstGeom>
          <a:noFill/>
        </p:spPr>
        <p:txBody>
          <a:bodyPr wrap="square" rtlCol="0">
            <a:spAutoFit/>
          </a:bodyPr>
          <a:lstStyle/>
          <a:p>
            <a:r>
              <a:rPr lang="en-US" b="1" dirty="0">
                <a:solidFill>
                  <a:srgbClr val="C00000"/>
                </a:solidFill>
              </a:rPr>
              <a:t>Topic in AI </a:t>
            </a:r>
            <a:r>
              <a:rPr lang="en-US" b="1" dirty="0" err="1">
                <a:solidFill>
                  <a:srgbClr val="C00000"/>
                </a:solidFill>
              </a:rPr>
              <a:t>Workfest</a:t>
            </a:r>
            <a:r>
              <a:rPr lang="en-US" b="1" dirty="0">
                <a:solidFill>
                  <a:srgbClr val="C00000"/>
                </a:solidFill>
              </a:rPr>
              <a:t> </a:t>
            </a:r>
          </a:p>
        </p:txBody>
      </p:sp>
      <p:sp>
        <p:nvSpPr>
          <p:cNvPr id="7" name="TextBox 6">
            <a:extLst>
              <a:ext uri="{FF2B5EF4-FFF2-40B4-BE49-F238E27FC236}">
                <a16:creationId xmlns:a16="http://schemas.microsoft.com/office/drawing/2014/main" id="{D98ED99C-6865-8045-056E-11A84A50DD35}"/>
              </a:ext>
            </a:extLst>
          </p:cNvPr>
          <p:cNvSpPr txBox="1"/>
          <p:nvPr/>
        </p:nvSpPr>
        <p:spPr>
          <a:xfrm>
            <a:off x="9587999" y="3544071"/>
            <a:ext cx="2150918" cy="369332"/>
          </a:xfrm>
          <a:prstGeom prst="rect">
            <a:avLst/>
          </a:prstGeom>
          <a:noFill/>
        </p:spPr>
        <p:txBody>
          <a:bodyPr wrap="square" rtlCol="0">
            <a:spAutoFit/>
          </a:bodyPr>
          <a:lstStyle/>
          <a:p>
            <a:r>
              <a:rPr lang="en-US" b="1" dirty="0">
                <a:solidFill>
                  <a:srgbClr val="C00000"/>
                </a:solidFill>
              </a:rPr>
              <a:t>Topic in AI </a:t>
            </a:r>
            <a:r>
              <a:rPr lang="en-US" b="1" dirty="0" err="1">
                <a:solidFill>
                  <a:srgbClr val="C00000"/>
                </a:solidFill>
              </a:rPr>
              <a:t>Workfest</a:t>
            </a:r>
            <a:r>
              <a:rPr lang="en-US" b="1" dirty="0">
                <a:solidFill>
                  <a:srgbClr val="C00000"/>
                </a:solidFill>
              </a:rPr>
              <a:t> </a:t>
            </a:r>
          </a:p>
        </p:txBody>
      </p:sp>
    </p:spTree>
    <p:extLst>
      <p:ext uri="{BB962C8B-B14F-4D97-AF65-F5344CB8AC3E}">
        <p14:creationId xmlns:p14="http://schemas.microsoft.com/office/powerpoint/2010/main" val="326165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B1B84D-088A-6BE5-E487-09D557F7C3E3}"/>
              </a:ext>
            </a:extLst>
          </p:cNvPr>
          <p:cNvSpPr>
            <a:spLocks noGrp="1"/>
          </p:cNvSpPr>
          <p:nvPr>
            <p:ph type="title"/>
          </p:nvPr>
        </p:nvSpPr>
        <p:spPr>
          <a:xfrm>
            <a:off x="838200" y="365125"/>
            <a:ext cx="10515600" cy="905325"/>
          </a:xfrm>
        </p:spPr>
        <p:txBody>
          <a:bodyPr/>
          <a:lstStyle/>
          <a:p>
            <a:r>
              <a:rPr lang="en-US" b="1" dirty="0">
                <a:solidFill>
                  <a:schemeClr val="accent1"/>
                </a:solidFill>
              </a:rPr>
              <a:t>Proposed Goals for the first half of 2026 </a:t>
            </a:r>
          </a:p>
        </p:txBody>
      </p:sp>
      <p:sp>
        <p:nvSpPr>
          <p:cNvPr id="8" name="Content Placeholder 7">
            <a:extLst>
              <a:ext uri="{FF2B5EF4-FFF2-40B4-BE49-F238E27FC236}">
                <a16:creationId xmlns:a16="http://schemas.microsoft.com/office/drawing/2014/main" id="{A554DC72-DE95-B7FD-F0B5-2028EA3C34BD}"/>
              </a:ext>
            </a:extLst>
          </p:cNvPr>
          <p:cNvSpPr>
            <a:spLocks noGrp="1"/>
          </p:cNvSpPr>
          <p:nvPr>
            <p:ph idx="1"/>
          </p:nvPr>
        </p:nvSpPr>
        <p:spPr>
          <a:xfrm>
            <a:off x="838200" y="1536700"/>
            <a:ext cx="10515600" cy="4640263"/>
          </a:xfrm>
        </p:spPr>
        <p:txBody>
          <a:bodyPr>
            <a:normAutofit lnSpcReduction="10000"/>
          </a:bodyPr>
          <a:lstStyle/>
          <a:p>
            <a:r>
              <a:rPr lang="en-US" dirty="0"/>
              <a:t>Support the EIC project and </a:t>
            </a:r>
            <a:r>
              <a:rPr lang="en-US" dirty="0" err="1"/>
              <a:t>ePIC</a:t>
            </a:r>
            <a:r>
              <a:rPr lang="en-US" dirty="0"/>
              <a:t> Technical Design:</a:t>
            </a:r>
          </a:p>
          <a:p>
            <a:pPr lvl="1"/>
            <a:r>
              <a:rPr lang="en-US" dirty="0"/>
              <a:t>Close the design loop with </a:t>
            </a:r>
            <a:r>
              <a:rPr lang="en-US" dirty="0" err="1"/>
              <a:t>ePIC</a:t>
            </a:r>
            <a:r>
              <a:rPr lang="en-US" dirty="0"/>
              <a:t> simulations</a:t>
            </a:r>
          </a:p>
          <a:p>
            <a:pPr lvl="1"/>
            <a:r>
              <a:rPr lang="en-US" dirty="0"/>
              <a:t>Advance the </a:t>
            </a:r>
            <a:r>
              <a:rPr lang="en-US" dirty="0" err="1"/>
              <a:t>pTDR</a:t>
            </a:r>
            <a:r>
              <a:rPr lang="en-US" dirty="0"/>
              <a:t> in preparation for CD-2</a:t>
            </a:r>
          </a:p>
          <a:p>
            <a:pPr lvl="2"/>
            <a:r>
              <a:rPr lang="en-US" dirty="0"/>
              <a:t>Respond to review recommendations</a:t>
            </a:r>
          </a:p>
          <a:p>
            <a:pPr lvl="1"/>
            <a:endParaRPr lang="en-US" dirty="0"/>
          </a:p>
          <a:p>
            <a:r>
              <a:rPr lang="en-US" dirty="0"/>
              <a:t>Complete the Early Science whitepaper </a:t>
            </a:r>
          </a:p>
          <a:p>
            <a:pPr marL="0" indent="0">
              <a:buNone/>
            </a:pPr>
            <a:endParaRPr lang="en-US" dirty="0"/>
          </a:p>
          <a:p>
            <a:r>
              <a:rPr lang="en-US" dirty="0"/>
              <a:t>Progress in developing a multi-year plan for </a:t>
            </a:r>
            <a:r>
              <a:rPr lang="en-US" dirty="0" err="1"/>
              <a:t>ePIC</a:t>
            </a:r>
            <a:r>
              <a:rPr lang="en-US" dirty="0"/>
              <a:t> Software and Computing</a:t>
            </a:r>
          </a:p>
          <a:p>
            <a:pPr marL="0" indent="0">
              <a:buNone/>
            </a:pPr>
            <a:endParaRPr lang="en-US" dirty="0"/>
          </a:p>
          <a:p>
            <a:r>
              <a:rPr lang="en-US" dirty="0"/>
              <a:t>Begin submissions to the NIMA Special Issue</a:t>
            </a:r>
          </a:p>
        </p:txBody>
      </p:sp>
      <p:sp>
        <p:nvSpPr>
          <p:cNvPr id="6" name="Rectangle 5">
            <a:extLst>
              <a:ext uri="{FF2B5EF4-FFF2-40B4-BE49-F238E27FC236}">
                <a16:creationId xmlns:a16="http://schemas.microsoft.com/office/drawing/2014/main" id="{2D9F033E-A278-DE18-4395-A4A3615DB957}"/>
              </a:ext>
            </a:extLst>
          </p:cNvPr>
          <p:cNvSpPr/>
          <p:nvPr/>
        </p:nvSpPr>
        <p:spPr>
          <a:xfrm>
            <a:off x="838200" y="6142312"/>
            <a:ext cx="10515600" cy="528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Slide from John</a:t>
            </a:r>
          </a:p>
        </p:txBody>
      </p:sp>
    </p:spTree>
    <p:extLst>
      <p:ext uri="{BB962C8B-B14F-4D97-AF65-F5344CB8AC3E}">
        <p14:creationId xmlns:p14="http://schemas.microsoft.com/office/powerpoint/2010/main" val="125400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DD5DA52-73B7-8599-49F4-D7F7FDCFABF7}"/>
              </a:ext>
            </a:extLst>
          </p:cNvPr>
          <p:cNvCxnSpPr/>
          <p:nvPr/>
        </p:nvCxnSpPr>
        <p:spPr>
          <a:xfrm>
            <a:off x="7744753" y="2654625"/>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C18AA8-AA24-A4C0-FD9D-F70138586737}"/>
              </a:ext>
            </a:extLst>
          </p:cNvPr>
          <p:cNvCxnSpPr/>
          <p:nvPr/>
        </p:nvCxnSpPr>
        <p:spPr>
          <a:xfrm>
            <a:off x="3718853" y="2654625"/>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C032A84-6D6F-9FB0-BF0B-09099ABF5B46}"/>
              </a:ext>
            </a:extLst>
          </p:cNvPr>
          <p:cNvSpPr>
            <a:spLocks noGrp="1"/>
          </p:cNvSpPr>
          <p:nvPr>
            <p:ph type="dt" sz="half" idx="10"/>
          </p:nvPr>
        </p:nvSpPr>
        <p:spPr/>
        <p:txBody>
          <a:bodyPr/>
          <a:lstStyle/>
          <a:p>
            <a:r>
              <a:rPr lang="en-US"/>
              <a:t>1/23/2026</a:t>
            </a:r>
          </a:p>
        </p:txBody>
      </p:sp>
      <p:sp>
        <p:nvSpPr>
          <p:cNvPr id="6" name="Slide Number Placeholder 5">
            <a:extLst>
              <a:ext uri="{FF2B5EF4-FFF2-40B4-BE49-F238E27FC236}">
                <a16:creationId xmlns:a16="http://schemas.microsoft.com/office/drawing/2014/main" id="{E72A8D2A-7984-31D7-447E-2FA699B12152}"/>
              </a:ext>
            </a:extLst>
          </p:cNvPr>
          <p:cNvSpPr>
            <a:spLocks noGrp="1"/>
          </p:cNvSpPr>
          <p:nvPr>
            <p:ph type="sldNum" sz="quarter" idx="12"/>
          </p:nvPr>
        </p:nvSpPr>
        <p:spPr/>
        <p:txBody>
          <a:bodyPr/>
          <a:lstStyle/>
          <a:p>
            <a:fld id="{588949A8-7CCD-4D90-AA9A-1451BFC6FB3A}" type="slidenum">
              <a:rPr lang="en-US" smtClean="0"/>
              <a:t>4</a:t>
            </a:fld>
            <a:endParaRPr lang="en-US"/>
          </a:p>
        </p:txBody>
      </p:sp>
      <p:sp>
        <p:nvSpPr>
          <p:cNvPr id="7" name="Rectangle: Rounded Corners 6">
            <a:extLst>
              <a:ext uri="{FF2B5EF4-FFF2-40B4-BE49-F238E27FC236}">
                <a16:creationId xmlns:a16="http://schemas.microsoft.com/office/drawing/2014/main" id="{FAA6C676-D5A7-6CD6-6A02-59E94923A525}"/>
              </a:ext>
            </a:extLst>
          </p:cNvPr>
          <p:cNvSpPr/>
          <p:nvPr/>
        </p:nvSpPr>
        <p:spPr>
          <a:xfrm>
            <a:off x="1608083" y="321144"/>
            <a:ext cx="8586951" cy="12783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rPr>
              <a:t>Close the Design Loop with </a:t>
            </a:r>
            <a:r>
              <a:rPr lang="en-US" sz="3600" dirty="0" err="1">
                <a:solidFill>
                  <a:schemeClr val="accent1"/>
                </a:solidFill>
              </a:rPr>
              <a:t>ePIC</a:t>
            </a:r>
            <a:r>
              <a:rPr lang="en-US" sz="3600" dirty="0">
                <a:solidFill>
                  <a:schemeClr val="accent1"/>
                </a:solidFill>
              </a:rPr>
              <a:t> Simulations</a:t>
            </a:r>
          </a:p>
          <a:p>
            <a:pPr algn="ctr"/>
            <a:r>
              <a:rPr lang="en-US" sz="3600" dirty="0">
                <a:solidFill>
                  <a:schemeClr val="accent1"/>
                </a:solidFill>
              </a:rPr>
              <a:t>Complete the </a:t>
            </a:r>
            <a:r>
              <a:rPr lang="en-US" sz="3600" dirty="0" err="1">
                <a:solidFill>
                  <a:schemeClr val="accent1"/>
                </a:solidFill>
              </a:rPr>
              <a:t>pTDR</a:t>
            </a:r>
            <a:r>
              <a:rPr lang="en-US" sz="3600" dirty="0">
                <a:solidFill>
                  <a:schemeClr val="accent1"/>
                </a:solidFill>
              </a:rPr>
              <a:t> </a:t>
            </a:r>
            <a:r>
              <a:rPr lang="en-US" sz="3600">
                <a:solidFill>
                  <a:schemeClr val="accent1"/>
                </a:solidFill>
              </a:rPr>
              <a:t>for CD-2</a:t>
            </a:r>
            <a:endParaRPr lang="en-US" sz="3600" dirty="0">
              <a:solidFill>
                <a:schemeClr val="accent1"/>
              </a:solidFill>
            </a:endParaRPr>
          </a:p>
        </p:txBody>
      </p:sp>
      <p:sp>
        <p:nvSpPr>
          <p:cNvPr id="9" name="Rectangle: Rounded Corners 8">
            <a:extLst>
              <a:ext uri="{FF2B5EF4-FFF2-40B4-BE49-F238E27FC236}">
                <a16:creationId xmlns:a16="http://schemas.microsoft.com/office/drawing/2014/main" id="{0D1D1602-50F6-76F3-8EBC-A432CE68B698}"/>
              </a:ext>
            </a:extLst>
          </p:cNvPr>
          <p:cNvSpPr/>
          <p:nvPr/>
        </p:nvSpPr>
        <p:spPr>
          <a:xfrm>
            <a:off x="429553" y="2044370"/>
            <a:ext cx="3111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Technical Coordination</a:t>
            </a:r>
          </a:p>
        </p:txBody>
      </p:sp>
      <p:sp>
        <p:nvSpPr>
          <p:cNvPr id="10" name="Rectangle: Rounded Corners 9">
            <a:extLst>
              <a:ext uri="{FF2B5EF4-FFF2-40B4-BE49-F238E27FC236}">
                <a16:creationId xmlns:a16="http://schemas.microsoft.com/office/drawing/2014/main" id="{83617BEB-9F79-F57E-B7E3-1F5E05E33324}"/>
              </a:ext>
            </a:extLst>
          </p:cNvPr>
          <p:cNvSpPr/>
          <p:nvPr/>
        </p:nvSpPr>
        <p:spPr>
          <a:xfrm>
            <a:off x="3915703" y="2044369"/>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Software and Computing</a:t>
            </a:r>
          </a:p>
        </p:txBody>
      </p:sp>
      <p:sp>
        <p:nvSpPr>
          <p:cNvPr id="11" name="Rectangle: Rounded Corners 10">
            <a:extLst>
              <a:ext uri="{FF2B5EF4-FFF2-40B4-BE49-F238E27FC236}">
                <a16:creationId xmlns:a16="http://schemas.microsoft.com/office/drawing/2014/main" id="{69BF7795-27E0-A0D5-1B2E-DF12B0C0D1F6}"/>
              </a:ext>
            </a:extLst>
          </p:cNvPr>
          <p:cNvSpPr/>
          <p:nvPr/>
        </p:nvSpPr>
        <p:spPr>
          <a:xfrm>
            <a:off x="7909853" y="2044368"/>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Physics Analysis</a:t>
            </a:r>
          </a:p>
        </p:txBody>
      </p:sp>
      <p:sp>
        <p:nvSpPr>
          <p:cNvPr id="12" name="TextBox 11">
            <a:extLst>
              <a:ext uri="{FF2B5EF4-FFF2-40B4-BE49-F238E27FC236}">
                <a16:creationId xmlns:a16="http://schemas.microsoft.com/office/drawing/2014/main" id="{9E6CAAA4-A508-9209-8900-B4B511E07DE3}"/>
              </a:ext>
            </a:extLst>
          </p:cNvPr>
          <p:cNvSpPr txBox="1"/>
          <p:nvPr/>
        </p:nvSpPr>
        <p:spPr>
          <a:xfrm>
            <a:off x="2023403" y="3099539"/>
            <a:ext cx="3994150" cy="646331"/>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Validate </a:t>
            </a:r>
            <a:r>
              <a:rPr lang="en-US" dirty="0" err="1">
                <a:solidFill>
                  <a:schemeClr val="bg1"/>
                </a:solidFill>
              </a:rPr>
              <a:t>ePIC</a:t>
            </a:r>
            <a:r>
              <a:rPr lang="en-US" dirty="0">
                <a:solidFill>
                  <a:schemeClr val="bg1"/>
                </a:solidFill>
              </a:rPr>
              <a:t> simulation geometry</a:t>
            </a:r>
          </a:p>
          <a:p>
            <a:pPr marL="285750" indent="-285750">
              <a:buFont typeface="Arial" panose="020B0604020202020204" pitchFamily="34" charset="0"/>
              <a:buChar char="•"/>
            </a:pPr>
            <a:r>
              <a:rPr lang="en-US" dirty="0">
                <a:solidFill>
                  <a:schemeClr val="bg1"/>
                </a:solidFill>
              </a:rPr>
              <a:t>Design optimization studies</a:t>
            </a:r>
          </a:p>
        </p:txBody>
      </p:sp>
      <p:sp>
        <p:nvSpPr>
          <p:cNvPr id="14" name="TextBox 13">
            <a:extLst>
              <a:ext uri="{FF2B5EF4-FFF2-40B4-BE49-F238E27FC236}">
                <a16:creationId xmlns:a16="http://schemas.microsoft.com/office/drawing/2014/main" id="{197A67DA-8AC3-E1E6-1FA0-C4FF458C79FC}"/>
              </a:ext>
            </a:extLst>
          </p:cNvPr>
          <p:cNvSpPr txBox="1"/>
          <p:nvPr/>
        </p:nvSpPr>
        <p:spPr>
          <a:xfrm>
            <a:off x="4207802" y="4237947"/>
            <a:ext cx="3117847" cy="1477328"/>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Simulation campaigns with backgrounds</a:t>
            </a:r>
          </a:p>
          <a:p>
            <a:pPr marL="285750" indent="-285750">
              <a:buFont typeface="Arial" panose="020B0604020202020204" pitchFamily="34" charset="0"/>
              <a:buChar char="•"/>
            </a:pPr>
            <a:r>
              <a:rPr lang="en-US" dirty="0" err="1">
                <a:solidFill>
                  <a:schemeClr val="bg1"/>
                </a:solidFill>
              </a:rPr>
              <a:t>Rucio</a:t>
            </a:r>
            <a:r>
              <a:rPr lang="en-US" dirty="0">
                <a:solidFill>
                  <a:schemeClr val="bg1"/>
                </a:solidFill>
              </a:rPr>
              <a:t> (data) and </a:t>
            </a:r>
            <a:r>
              <a:rPr lang="en-US" dirty="0" err="1">
                <a:solidFill>
                  <a:schemeClr val="bg1"/>
                </a:solidFill>
              </a:rPr>
              <a:t>PanDA</a:t>
            </a:r>
            <a:r>
              <a:rPr lang="en-US" dirty="0">
                <a:solidFill>
                  <a:schemeClr val="bg1"/>
                </a:solidFill>
              </a:rPr>
              <a:t> (workflow)</a:t>
            </a:r>
          </a:p>
          <a:p>
            <a:pPr marL="285750" indent="-285750">
              <a:buFont typeface="Arial" panose="020B0604020202020204" pitchFamily="34" charset="0"/>
              <a:buChar char="•"/>
            </a:pPr>
            <a:r>
              <a:rPr lang="en-US" dirty="0">
                <a:solidFill>
                  <a:schemeClr val="bg1"/>
                </a:solidFill>
              </a:rPr>
              <a:t>AI at scale</a:t>
            </a:r>
          </a:p>
        </p:txBody>
      </p:sp>
      <p:sp>
        <p:nvSpPr>
          <p:cNvPr id="15" name="TextBox 14">
            <a:extLst>
              <a:ext uri="{FF2B5EF4-FFF2-40B4-BE49-F238E27FC236}">
                <a16:creationId xmlns:a16="http://schemas.microsoft.com/office/drawing/2014/main" id="{74BF467D-B96C-8DBD-2E3E-F114ADF7FBA5}"/>
              </a:ext>
            </a:extLst>
          </p:cNvPr>
          <p:cNvSpPr txBox="1"/>
          <p:nvPr/>
        </p:nvSpPr>
        <p:spPr>
          <a:xfrm>
            <a:off x="6573179" y="3099539"/>
            <a:ext cx="4213501" cy="923330"/>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Reconstruction (PID/PF) and Analysis tools and workflows</a:t>
            </a:r>
          </a:p>
          <a:p>
            <a:pPr marL="285750" indent="-285750">
              <a:buFont typeface="Arial" panose="020B0604020202020204" pitchFamily="34" charset="0"/>
              <a:buChar char="•"/>
            </a:pPr>
            <a:r>
              <a:rPr lang="en-US" dirty="0">
                <a:solidFill>
                  <a:schemeClr val="bg1"/>
                </a:solidFill>
              </a:rPr>
              <a:t>Holistic reconstruction (electron finder)</a:t>
            </a:r>
          </a:p>
        </p:txBody>
      </p:sp>
      <p:sp>
        <p:nvSpPr>
          <p:cNvPr id="16" name="TextBox 15">
            <a:extLst>
              <a:ext uri="{FF2B5EF4-FFF2-40B4-BE49-F238E27FC236}">
                <a16:creationId xmlns:a16="http://schemas.microsoft.com/office/drawing/2014/main" id="{8E2E6923-38EF-9C4F-F761-8205F8951E7A}"/>
              </a:ext>
            </a:extLst>
          </p:cNvPr>
          <p:cNvSpPr txBox="1"/>
          <p:nvPr/>
        </p:nvSpPr>
        <p:spPr>
          <a:xfrm>
            <a:off x="429549" y="4237947"/>
            <a:ext cx="2870200" cy="1477328"/>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Review baseline changes</a:t>
            </a:r>
          </a:p>
          <a:p>
            <a:pPr marL="285750" indent="-285750">
              <a:buFont typeface="Arial" panose="020B0604020202020204" pitchFamily="34" charset="0"/>
              <a:buChar char="•"/>
            </a:pPr>
            <a:r>
              <a:rPr lang="en-US" dirty="0" err="1"/>
              <a:t>pTDR</a:t>
            </a:r>
            <a:r>
              <a:rPr lang="en-US" dirty="0"/>
              <a:t> editorial process</a:t>
            </a:r>
          </a:p>
          <a:p>
            <a:pPr marL="285750" indent="-285750">
              <a:buFont typeface="Arial" panose="020B0604020202020204" pitchFamily="34" charset="0"/>
              <a:buChar char="•"/>
            </a:pPr>
            <a:r>
              <a:rPr lang="en-US" dirty="0"/>
              <a:t>Verify subsystem performance by simulation</a:t>
            </a:r>
          </a:p>
        </p:txBody>
      </p:sp>
      <p:sp>
        <p:nvSpPr>
          <p:cNvPr id="8" name="TextBox 7">
            <a:extLst>
              <a:ext uri="{FF2B5EF4-FFF2-40B4-BE49-F238E27FC236}">
                <a16:creationId xmlns:a16="http://schemas.microsoft.com/office/drawing/2014/main" id="{6F7B7D6F-5162-14FD-A5EB-965D2720BE1F}"/>
              </a:ext>
            </a:extLst>
          </p:cNvPr>
          <p:cNvSpPr txBox="1"/>
          <p:nvPr/>
        </p:nvSpPr>
        <p:spPr>
          <a:xfrm>
            <a:off x="8163858" y="4237947"/>
            <a:ext cx="3117847" cy="1477328"/>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Apply to physics performance the electron finder, particle flow, PID reconstruction, muon reconstruction</a:t>
            </a:r>
          </a:p>
        </p:txBody>
      </p:sp>
      <p:sp>
        <p:nvSpPr>
          <p:cNvPr id="2" name="Rectangle 1">
            <a:extLst>
              <a:ext uri="{FF2B5EF4-FFF2-40B4-BE49-F238E27FC236}">
                <a16:creationId xmlns:a16="http://schemas.microsoft.com/office/drawing/2014/main" id="{16BDCEC7-48BC-AEF5-0E78-F8904725A120}"/>
              </a:ext>
            </a:extLst>
          </p:cNvPr>
          <p:cNvSpPr/>
          <p:nvPr/>
        </p:nvSpPr>
        <p:spPr>
          <a:xfrm>
            <a:off x="838200" y="6142312"/>
            <a:ext cx="10515600" cy="528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Slide from John</a:t>
            </a:r>
          </a:p>
        </p:txBody>
      </p:sp>
      <p:sp>
        <p:nvSpPr>
          <p:cNvPr id="5" name="TextBox 4">
            <a:extLst>
              <a:ext uri="{FF2B5EF4-FFF2-40B4-BE49-F238E27FC236}">
                <a16:creationId xmlns:a16="http://schemas.microsoft.com/office/drawing/2014/main" id="{0640A2AA-BD0C-6A2F-249A-6BA4136BD95B}"/>
              </a:ext>
            </a:extLst>
          </p:cNvPr>
          <p:cNvSpPr txBox="1"/>
          <p:nvPr/>
        </p:nvSpPr>
        <p:spPr>
          <a:xfrm>
            <a:off x="2326052" y="5989646"/>
            <a:ext cx="6881345" cy="369332"/>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Targeted simulation studies at all levels:  detector -&gt; </a:t>
            </a:r>
            <a:r>
              <a:rPr lang="en-US" dirty="0" err="1">
                <a:solidFill>
                  <a:schemeClr val="bg1"/>
                </a:solidFill>
              </a:rPr>
              <a:t>reco</a:t>
            </a:r>
            <a:r>
              <a:rPr lang="en-US" dirty="0">
                <a:solidFill>
                  <a:schemeClr val="bg1"/>
                </a:solidFill>
              </a:rPr>
              <a:t> -&gt; physics </a:t>
            </a:r>
          </a:p>
        </p:txBody>
      </p:sp>
    </p:spTree>
    <p:extLst>
      <p:ext uri="{BB962C8B-B14F-4D97-AF65-F5344CB8AC3E}">
        <p14:creationId xmlns:p14="http://schemas.microsoft.com/office/powerpoint/2010/main" val="351817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B274F-12D5-7979-3FBD-6A0ADC23D66A}"/>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EC75FBC-D17F-CBB7-C7B5-1221FB41DC9E}"/>
              </a:ext>
            </a:extLst>
          </p:cNvPr>
          <p:cNvCxnSpPr/>
          <p:nvPr/>
        </p:nvCxnSpPr>
        <p:spPr>
          <a:xfrm>
            <a:off x="7782853" y="2435550"/>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19B625-59E2-2F96-5A32-333C6411939C}"/>
              </a:ext>
            </a:extLst>
          </p:cNvPr>
          <p:cNvCxnSpPr/>
          <p:nvPr/>
        </p:nvCxnSpPr>
        <p:spPr>
          <a:xfrm>
            <a:off x="3756953" y="2435550"/>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031BBA8-AAA0-156F-1C5C-2C2A3FCA83AF}"/>
              </a:ext>
            </a:extLst>
          </p:cNvPr>
          <p:cNvSpPr/>
          <p:nvPr/>
        </p:nvSpPr>
        <p:spPr>
          <a:xfrm>
            <a:off x="1608084" y="598143"/>
            <a:ext cx="8586951" cy="8215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rPr>
              <a:t>Complete the Early Science whitepaper </a:t>
            </a:r>
          </a:p>
        </p:txBody>
      </p:sp>
      <p:sp>
        <p:nvSpPr>
          <p:cNvPr id="9" name="Rectangle: Rounded Corners 8">
            <a:extLst>
              <a:ext uri="{FF2B5EF4-FFF2-40B4-BE49-F238E27FC236}">
                <a16:creationId xmlns:a16="http://schemas.microsoft.com/office/drawing/2014/main" id="{407E0753-29AB-13AF-D29F-170139989E21}"/>
              </a:ext>
            </a:extLst>
          </p:cNvPr>
          <p:cNvSpPr/>
          <p:nvPr/>
        </p:nvSpPr>
        <p:spPr>
          <a:xfrm>
            <a:off x="467653" y="1825295"/>
            <a:ext cx="3111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Technical Coordination</a:t>
            </a:r>
          </a:p>
        </p:txBody>
      </p:sp>
      <p:sp>
        <p:nvSpPr>
          <p:cNvPr id="10" name="Rectangle: Rounded Corners 9">
            <a:extLst>
              <a:ext uri="{FF2B5EF4-FFF2-40B4-BE49-F238E27FC236}">
                <a16:creationId xmlns:a16="http://schemas.microsoft.com/office/drawing/2014/main" id="{235AA776-32BD-C904-4E78-A236AF1E0AD7}"/>
              </a:ext>
            </a:extLst>
          </p:cNvPr>
          <p:cNvSpPr/>
          <p:nvPr/>
        </p:nvSpPr>
        <p:spPr>
          <a:xfrm>
            <a:off x="3953803" y="1825294"/>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Software and Computing</a:t>
            </a:r>
          </a:p>
        </p:txBody>
      </p:sp>
      <p:sp>
        <p:nvSpPr>
          <p:cNvPr id="11" name="Rectangle: Rounded Corners 10">
            <a:extLst>
              <a:ext uri="{FF2B5EF4-FFF2-40B4-BE49-F238E27FC236}">
                <a16:creationId xmlns:a16="http://schemas.microsoft.com/office/drawing/2014/main" id="{6345855F-F253-9073-DA28-116D2A4FF479}"/>
              </a:ext>
            </a:extLst>
          </p:cNvPr>
          <p:cNvSpPr/>
          <p:nvPr/>
        </p:nvSpPr>
        <p:spPr>
          <a:xfrm>
            <a:off x="7947953" y="1825293"/>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Physics Analysis</a:t>
            </a:r>
          </a:p>
        </p:txBody>
      </p:sp>
      <p:sp>
        <p:nvSpPr>
          <p:cNvPr id="14" name="TextBox 13">
            <a:extLst>
              <a:ext uri="{FF2B5EF4-FFF2-40B4-BE49-F238E27FC236}">
                <a16:creationId xmlns:a16="http://schemas.microsoft.com/office/drawing/2014/main" id="{700D0401-2208-8355-0EEA-3D5ABE88F653}"/>
              </a:ext>
            </a:extLst>
          </p:cNvPr>
          <p:cNvSpPr txBox="1"/>
          <p:nvPr/>
        </p:nvSpPr>
        <p:spPr>
          <a:xfrm>
            <a:off x="4245902" y="4018872"/>
            <a:ext cx="3117847" cy="646331"/>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March benchmark simulation campaign</a:t>
            </a:r>
          </a:p>
        </p:txBody>
      </p:sp>
      <p:sp>
        <p:nvSpPr>
          <p:cNvPr id="15" name="TextBox 14">
            <a:extLst>
              <a:ext uri="{FF2B5EF4-FFF2-40B4-BE49-F238E27FC236}">
                <a16:creationId xmlns:a16="http://schemas.microsoft.com/office/drawing/2014/main" id="{0C6E8FE1-50DC-E7EB-3F59-0784A66491E0}"/>
              </a:ext>
            </a:extLst>
          </p:cNvPr>
          <p:cNvSpPr txBox="1"/>
          <p:nvPr/>
        </p:nvSpPr>
        <p:spPr>
          <a:xfrm>
            <a:off x="6611279" y="2880464"/>
            <a:ext cx="4213501" cy="646331"/>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Reconstruction and Analysis tools and workflows</a:t>
            </a:r>
          </a:p>
        </p:txBody>
      </p:sp>
      <p:sp>
        <p:nvSpPr>
          <p:cNvPr id="16" name="TextBox 15">
            <a:extLst>
              <a:ext uri="{FF2B5EF4-FFF2-40B4-BE49-F238E27FC236}">
                <a16:creationId xmlns:a16="http://schemas.microsoft.com/office/drawing/2014/main" id="{3F746288-1644-47F1-8DA1-D2DCE669303F}"/>
              </a:ext>
            </a:extLst>
          </p:cNvPr>
          <p:cNvSpPr txBox="1"/>
          <p:nvPr/>
        </p:nvSpPr>
        <p:spPr>
          <a:xfrm>
            <a:off x="467649" y="4018872"/>
            <a:ext cx="2870200" cy="923330"/>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Verify subsystem performance by simulation</a:t>
            </a:r>
          </a:p>
        </p:txBody>
      </p:sp>
      <p:sp>
        <p:nvSpPr>
          <p:cNvPr id="5" name="TextBox 4">
            <a:extLst>
              <a:ext uri="{FF2B5EF4-FFF2-40B4-BE49-F238E27FC236}">
                <a16:creationId xmlns:a16="http://schemas.microsoft.com/office/drawing/2014/main" id="{6B3243A2-5C0E-4BC6-C877-530E3891DC17}"/>
              </a:ext>
            </a:extLst>
          </p:cNvPr>
          <p:cNvSpPr txBox="1"/>
          <p:nvPr/>
        </p:nvSpPr>
        <p:spPr>
          <a:xfrm>
            <a:off x="2754678" y="5748240"/>
            <a:ext cx="5760672" cy="369332"/>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Review Early Science document, collaboration review.</a:t>
            </a:r>
          </a:p>
        </p:txBody>
      </p:sp>
      <p:sp>
        <p:nvSpPr>
          <p:cNvPr id="3" name="TextBox 2">
            <a:extLst>
              <a:ext uri="{FF2B5EF4-FFF2-40B4-BE49-F238E27FC236}">
                <a16:creationId xmlns:a16="http://schemas.microsoft.com/office/drawing/2014/main" id="{F210F40A-445C-7CBB-258E-49148C2DAECA}"/>
              </a:ext>
            </a:extLst>
          </p:cNvPr>
          <p:cNvSpPr txBox="1"/>
          <p:nvPr/>
        </p:nvSpPr>
        <p:spPr>
          <a:xfrm>
            <a:off x="8201958" y="4032135"/>
            <a:ext cx="3117847" cy="1477328"/>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Performance for targeted Early Science physics measurements</a:t>
            </a:r>
          </a:p>
          <a:p>
            <a:pPr marL="285750" indent="-285750">
              <a:buFont typeface="Arial" panose="020B0604020202020204" pitchFamily="34" charset="0"/>
              <a:buChar char="•"/>
            </a:pPr>
            <a:r>
              <a:rPr lang="en-US" dirty="0"/>
              <a:t>Author the Early Science document</a:t>
            </a:r>
          </a:p>
        </p:txBody>
      </p:sp>
      <p:sp>
        <p:nvSpPr>
          <p:cNvPr id="2" name="Rectangle 1">
            <a:extLst>
              <a:ext uri="{FF2B5EF4-FFF2-40B4-BE49-F238E27FC236}">
                <a16:creationId xmlns:a16="http://schemas.microsoft.com/office/drawing/2014/main" id="{19D25F07-E59E-CF54-2DD9-629983822942}"/>
              </a:ext>
            </a:extLst>
          </p:cNvPr>
          <p:cNvSpPr/>
          <p:nvPr/>
        </p:nvSpPr>
        <p:spPr>
          <a:xfrm>
            <a:off x="838200" y="6142312"/>
            <a:ext cx="10515600" cy="528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Slide from John</a:t>
            </a:r>
          </a:p>
        </p:txBody>
      </p:sp>
    </p:spTree>
    <p:extLst>
      <p:ext uri="{BB962C8B-B14F-4D97-AF65-F5344CB8AC3E}">
        <p14:creationId xmlns:p14="http://schemas.microsoft.com/office/powerpoint/2010/main" val="400600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7A39-9E35-E498-3FE1-561B03B652F6}"/>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72FA74F-7BA4-DADE-3CDB-813C995CE2CF}"/>
              </a:ext>
            </a:extLst>
          </p:cNvPr>
          <p:cNvCxnSpPr/>
          <p:nvPr/>
        </p:nvCxnSpPr>
        <p:spPr>
          <a:xfrm>
            <a:off x="7782853" y="2435550"/>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F22E394-39A2-88D9-3D72-E59CEB553042}"/>
              </a:ext>
            </a:extLst>
          </p:cNvPr>
          <p:cNvCxnSpPr/>
          <p:nvPr/>
        </p:nvCxnSpPr>
        <p:spPr>
          <a:xfrm>
            <a:off x="3756953" y="2435550"/>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EB335BF-F895-5031-FED8-10D00B2BA72C}"/>
              </a:ext>
            </a:extLst>
          </p:cNvPr>
          <p:cNvSpPr/>
          <p:nvPr/>
        </p:nvSpPr>
        <p:spPr>
          <a:xfrm>
            <a:off x="1608084" y="598143"/>
            <a:ext cx="8586951" cy="82158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rPr>
              <a:t>Software and Computing Multi-Year Plan</a:t>
            </a:r>
          </a:p>
        </p:txBody>
      </p:sp>
      <p:sp>
        <p:nvSpPr>
          <p:cNvPr id="9" name="Rectangle: Rounded Corners 8">
            <a:extLst>
              <a:ext uri="{FF2B5EF4-FFF2-40B4-BE49-F238E27FC236}">
                <a16:creationId xmlns:a16="http://schemas.microsoft.com/office/drawing/2014/main" id="{002D8F35-3FD3-B10C-E70E-66BFEB3487FF}"/>
              </a:ext>
            </a:extLst>
          </p:cNvPr>
          <p:cNvSpPr/>
          <p:nvPr/>
        </p:nvSpPr>
        <p:spPr>
          <a:xfrm>
            <a:off x="467653" y="1825295"/>
            <a:ext cx="3111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Technical Coordination</a:t>
            </a:r>
          </a:p>
        </p:txBody>
      </p:sp>
      <p:sp>
        <p:nvSpPr>
          <p:cNvPr id="10" name="Rectangle: Rounded Corners 9">
            <a:extLst>
              <a:ext uri="{FF2B5EF4-FFF2-40B4-BE49-F238E27FC236}">
                <a16:creationId xmlns:a16="http://schemas.microsoft.com/office/drawing/2014/main" id="{27EADB6C-3AF5-B0F0-58A8-948500801044}"/>
              </a:ext>
            </a:extLst>
          </p:cNvPr>
          <p:cNvSpPr/>
          <p:nvPr/>
        </p:nvSpPr>
        <p:spPr>
          <a:xfrm>
            <a:off x="3953803" y="1825294"/>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Software and Computing</a:t>
            </a:r>
          </a:p>
        </p:txBody>
      </p:sp>
      <p:sp>
        <p:nvSpPr>
          <p:cNvPr id="11" name="Rectangle: Rounded Corners 10">
            <a:extLst>
              <a:ext uri="{FF2B5EF4-FFF2-40B4-BE49-F238E27FC236}">
                <a16:creationId xmlns:a16="http://schemas.microsoft.com/office/drawing/2014/main" id="{E313CC58-F545-9B8F-4B51-2C5504ECB31E}"/>
              </a:ext>
            </a:extLst>
          </p:cNvPr>
          <p:cNvSpPr/>
          <p:nvPr/>
        </p:nvSpPr>
        <p:spPr>
          <a:xfrm>
            <a:off x="7947953" y="1825293"/>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Physics Analysis</a:t>
            </a:r>
          </a:p>
        </p:txBody>
      </p:sp>
      <p:sp>
        <p:nvSpPr>
          <p:cNvPr id="15" name="TextBox 14">
            <a:extLst>
              <a:ext uri="{FF2B5EF4-FFF2-40B4-BE49-F238E27FC236}">
                <a16:creationId xmlns:a16="http://schemas.microsoft.com/office/drawing/2014/main" id="{9FCE3D9E-486F-BDF8-6878-2DE7477F46CF}"/>
              </a:ext>
            </a:extLst>
          </p:cNvPr>
          <p:cNvSpPr txBox="1"/>
          <p:nvPr/>
        </p:nvSpPr>
        <p:spPr>
          <a:xfrm>
            <a:off x="4060833" y="3244334"/>
            <a:ext cx="3512470" cy="369332"/>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b="1" dirty="0">
                <a:solidFill>
                  <a:schemeClr val="bg1"/>
                </a:solidFill>
              </a:rPr>
              <a:t>Multi-year plan for S&amp;C</a:t>
            </a:r>
          </a:p>
        </p:txBody>
      </p:sp>
      <p:sp>
        <p:nvSpPr>
          <p:cNvPr id="2" name="TextBox 1">
            <a:extLst>
              <a:ext uri="{FF2B5EF4-FFF2-40B4-BE49-F238E27FC236}">
                <a16:creationId xmlns:a16="http://schemas.microsoft.com/office/drawing/2014/main" id="{07003E91-A318-9755-A58D-AA97AC3C4823}"/>
              </a:ext>
            </a:extLst>
          </p:cNvPr>
          <p:cNvSpPr txBox="1"/>
          <p:nvPr/>
        </p:nvSpPr>
        <p:spPr>
          <a:xfrm>
            <a:off x="1117130" y="4075816"/>
            <a:ext cx="9330147" cy="369332"/>
          </a:xfrm>
          <a:prstGeom prst="rect">
            <a:avLst/>
          </a:prstGeom>
          <a:solidFill>
            <a:srgbClr val="C00000"/>
          </a:solidFill>
          <a:ln>
            <a:solidFill>
              <a:srgbClr val="C00000"/>
            </a:solidFill>
          </a:ln>
        </p:spPr>
        <p:txBody>
          <a:bodyPr wrap="square" rtlCol="0">
            <a:spAutoFit/>
          </a:bodyPr>
          <a:lstStyle/>
          <a:p>
            <a:pPr marL="285750" indent="-285750" algn="ctr">
              <a:buFont typeface="Arial" panose="020B0604020202020204" pitchFamily="34" charset="0"/>
              <a:buChar char="•"/>
            </a:pPr>
            <a:r>
              <a:rPr lang="en-US" dirty="0">
                <a:solidFill>
                  <a:schemeClr val="bg1"/>
                </a:solidFill>
              </a:rPr>
              <a:t>Data management and lifecycle plan</a:t>
            </a:r>
          </a:p>
        </p:txBody>
      </p:sp>
      <p:sp>
        <p:nvSpPr>
          <p:cNvPr id="8" name="TextBox 7">
            <a:extLst>
              <a:ext uri="{FF2B5EF4-FFF2-40B4-BE49-F238E27FC236}">
                <a16:creationId xmlns:a16="http://schemas.microsoft.com/office/drawing/2014/main" id="{17D8359F-4ECD-1A12-3523-179CF4EB6475}"/>
              </a:ext>
            </a:extLst>
          </p:cNvPr>
          <p:cNvSpPr txBox="1"/>
          <p:nvPr/>
        </p:nvSpPr>
        <p:spPr>
          <a:xfrm>
            <a:off x="1117131" y="5070409"/>
            <a:ext cx="9330151" cy="646331"/>
          </a:xfrm>
          <a:prstGeom prst="rect">
            <a:avLst/>
          </a:prstGeom>
          <a:solidFill>
            <a:srgbClr val="C00000"/>
          </a:solidFill>
          <a:ln>
            <a:solidFill>
              <a:srgbClr val="C00000"/>
            </a:solidFill>
          </a:ln>
        </p:spPr>
        <p:txBody>
          <a:bodyPr wrap="square" rtlCol="0">
            <a:spAutoFit/>
          </a:bodyPr>
          <a:lstStyle/>
          <a:p>
            <a:pPr marL="285750" indent="-285750" algn="ctr">
              <a:buFont typeface="Arial" panose="020B0604020202020204" pitchFamily="34" charset="0"/>
              <a:buChar char="•"/>
            </a:pPr>
            <a:r>
              <a:rPr lang="en-US" dirty="0">
                <a:solidFill>
                  <a:schemeClr val="bg1"/>
                </a:solidFill>
              </a:rPr>
              <a:t>Streaming orchestration </a:t>
            </a:r>
          </a:p>
          <a:p>
            <a:pPr marL="285750" indent="-285750" algn="ctr">
              <a:buFont typeface="Arial" panose="020B0604020202020204" pitchFamily="34" charset="0"/>
              <a:buChar char="•"/>
            </a:pPr>
            <a:r>
              <a:rPr lang="en-US" dirty="0">
                <a:solidFill>
                  <a:schemeClr val="bg1"/>
                </a:solidFill>
              </a:rPr>
              <a:t>Demonstrators and testbed commissioning plan</a:t>
            </a:r>
          </a:p>
        </p:txBody>
      </p:sp>
      <p:sp>
        <p:nvSpPr>
          <p:cNvPr id="3" name="Rectangle 2">
            <a:extLst>
              <a:ext uri="{FF2B5EF4-FFF2-40B4-BE49-F238E27FC236}">
                <a16:creationId xmlns:a16="http://schemas.microsoft.com/office/drawing/2014/main" id="{F6964EF7-F859-9A51-7849-63D10A71D835}"/>
              </a:ext>
            </a:extLst>
          </p:cNvPr>
          <p:cNvSpPr/>
          <p:nvPr/>
        </p:nvSpPr>
        <p:spPr>
          <a:xfrm>
            <a:off x="838200" y="6142312"/>
            <a:ext cx="10515600" cy="528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Slide from John</a:t>
            </a:r>
          </a:p>
        </p:txBody>
      </p:sp>
    </p:spTree>
    <p:extLst>
      <p:ext uri="{BB962C8B-B14F-4D97-AF65-F5344CB8AC3E}">
        <p14:creationId xmlns:p14="http://schemas.microsoft.com/office/powerpoint/2010/main" val="193341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54DB-08A9-2FC3-C12D-459B7F7AF862}"/>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7F9B71A9-C38E-8E6E-C4F2-9FF2AB50118E}"/>
              </a:ext>
            </a:extLst>
          </p:cNvPr>
          <p:cNvCxnSpPr/>
          <p:nvPr/>
        </p:nvCxnSpPr>
        <p:spPr>
          <a:xfrm>
            <a:off x="7782853" y="2197508"/>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1E06AA-CF8E-253F-5AA7-A9EB6DFA38EE}"/>
              </a:ext>
            </a:extLst>
          </p:cNvPr>
          <p:cNvCxnSpPr/>
          <p:nvPr/>
        </p:nvCxnSpPr>
        <p:spPr>
          <a:xfrm>
            <a:off x="3756953" y="2197508"/>
            <a:ext cx="0" cy="401919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9345EA8-CA03-8BED-5C52-9A0CE0FEFF37}"/>
              </a:ext>
            </a:extLst>
          </p:cNvPr>
          <p:cNvSpPr/>
          <p:nvPr/>
        </p:nvSpPr>
        <p:spPr>
          <a:xfrm>
            <a:off x="1608083" y="321144"/>
            <a:ext cx="8586951" cy="81161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rPr>
              <a:t>NIMA Special Issue</a:t>
            </a:r>
          </a:p>
        </p:txBody>
      </p:sp>
      <p:sp>
        <p:nvSpPr>
          <p:cNvPr id="9" name="Rectangle: Rounded Corners 8">
            <a:extLst>
              <a:ext uri="{FF2B5EF4-FFF2-40B4-BE49-F238E27FC236}">
                <a16:creationId xmlns:a16="http://schemas.microsoft.com/office/drawing/2014/main" id="{BE18FD36-BC7B-2797-4085-DEC06058A196}"/>
              </a:ext>
            </a:extLst>
          </p:cNvPr>
          <p:cNvSpPr/>
          <p:nvPr/>
        </p:nvSpPr>
        <p:spPr>
          <a:xfrm>
            <a:off x="467653" y="1587253"/>
            <a:ext cx="3111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Technical Coordination</a:t>
            </a:r>
          </a:p>
        </p:txBody>
      </p:sp>
      <p:sp>
        <p:nvSpPr>
          <p:cNvPr id="10" name="Rectangle: Rounded Corners 9">
            <a:extLst>
              <a:ext uri="{FF2B5EF4-FFF2-40B4-BE49-F238E27FC236}">
                <a16:creationId xmlns:a16="http://schemas.microsoft.com/office/drawing/2014/main" id="{608921C9-FA71-93AE-0AF0-97AA27F968B7}"/>
              </a:ext>
            </a:extLst>
          </p:cNvPr>
          <p:cNvSpPr/>
          <p:nvPr/>
        </p:nvSpPr>
        <p:spPr>
          <a:xfrm>
            <a:off x="3953803" y="1587252"/>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Software and Computing</a:t>
            </a:r>
          </a:p>
        </p:txBody>
      </p:sp>
      <p:sp>
        <p:nvSpPr>
          <p:cNvPr id="11" name="Rectangle: Rounded Corners 10">
            <a:extLst>
              <a:ext uri="{FF2B5EF4-FFF2-40B4-BE49-F238E27FC236}">
                <a16:creationId xmlns:a16="http://schemas.microsoft.com/office/drawing/2014/main" id="{7CA08151-4828-0858-8BA3-9E273B8D3645}"/>
              </a:ext>
            </a:extLst>
          </p:cNvPr>
          <p:cNvSpPr/>
          <p:nvPr/>
        </p:nvSpPr>
        <p:spPr>
          <a:xfrm>
            <a:off x="7947953" y="1587251"/>
            <a:ext cx="3619500" cy="61025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Physics Analysis</a:t>
            </a:r>
          </a:p>
        </p:txBody>
      </p:sp>
      <p:sp>
        <p:nvSpPr>
          <p:cNvPr id="12" name="TextBox 11">
            <a:extLst>
              <a:ext uri="{FF2B5EF4-FFF2-40B4-BE49-F238E27FC236}">
                <a16:creationId xmlns:a16="http://schemas.microsoft.com/office/drawing/2014/main" id="{F14109A6-C22C-8A1A-C401-56C19712F756}"/>
              </a:ext>
            </a:extLst>
          </p:cNvPr>
          <p:cNvSpPr txBox="1"/>
          <p:nvPr/>
        </p:nvSpPr>
        <p:spPr>
          <a:xfrm>
            <a:off x="2061503" y="2642422"/>
            <a:ext cx="3994150" cy="646331"/>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Validate </a:t>
            </a:r>
            <a:r>
              <a:rPr lang="en-US" dirty="0" err="1">
                <a:solidFill>
                  <a:schemeClr val="bg1"/>
                </a:solidFill>
              </a:rPr>
              <a:t>ePIC</a:t>
            </a:r>
            <a:r>
              <a:rPr lang="en-US" dirty="0">
                <a:solidFill>
                  <a:schemeClr val="bg1"/>
                </a:solidFill>
              </a:rPr>
              <a:t> simulation geometry</a:t>
            </a:r>
          </a:p>
          <a:p>
            <a:pPr marL="285750" indent="-285750">
              <a:buFont typeface="Arial" panose="020B0604020202020204" pitchFamily="34" charset="0"/>
              <a:buChar char="•"/>
            </a:pPr>
            <a:r>
              <a:rPr lang="en-US" dirty="0">
                <a:solidFill>
                  <a:schemeClr val="bg1"/>
                </a:solidFill>
              </a:rPr>
              <a:t>Design optimization studies</a:t>
            </a:r>
          </a:p>
        </p:txBody>
      </p:sp>
      <p:sp>
        <p:nvSpPr>
          <p:cNvPr id="14" name="TextBox 13">
            <a:extLst>
              <a:ext uri="{FF2B5EF4-FFF2-40B4-BE49-F238E27FC236}">
                <a16:creationId xmlns:a16="http://schemas.microsoft.com/office/drawing/2014/main" id="{42CD2D53-03E3-0891-C246-A013196AA63D}"/>
              </a:ext>
            </a:extLst>
          </p:cNvPr>
          <p:cNvSpPr txBox="1"/>
          <p:nvPr/>
        </p:nvSpPr>
        <p:spPr>
          <a:xfrm>
            <a:off x="4245902" y="3780830"/>
            <a:ext cx="3117847" cy="1200329"/>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Organize the Streaming Computing Model contribution</a:t>
            </a:r>
          </a:p>
          <a:p>
            <a:pPr marL="285750" indent="-285750">
              <a:buFont typeface="Arial" panose="020B0604020202020204" pitchFamily="34" charset="0"/>
              <a:buChar char="•"/>
            </a:pPr>
            <a:r>
              <a:rPr lang="en-US" dirty="0">
                <a:solidFill>
                  <a:schemeClr val="bg1"/>
                </a:solidFill>
              </a:rPr>
              <a:t>Additional contributions? </a:t>
            </a:r>
          </a:p>
        </p:txBody>
      </p:sp>
      <p:sp>
        <p:nvSpPr>
          <p:cNvPr id="15" name="TextBox 14">
            <a:extLst>
              <a:ext uri="{FF2B5EF4-FFF2-40B4-BE49-F238E27FC236}">
                <a16:creationId xmlns:a16="http://schemas.microsoft.com/office/drawing/2014/main" id="{02FF5D8A-233D-C141-AF46-1C09933D44B9}"/>
              </a:ext>
            </a:extLst>
          </p:cNvPr>
          <p:cNvSpPr txBox="1"/>
          <p:nvPr/>
        </p:nvSpPr>
        <p:spPr>
          <a:xfrm>
            <a:off x="6611279" y="2642422"/>
            <a:ext cx="4213501" cy="923330"/>
          </a:xfrm>
          <a:prstGeom prst="rect">
            <a:avLst/>
          </a:prstGeom>
          <a:solidFill>
            <a:srgbClr val="C00000"/>
          </a:solidFill>
          <a:ln>
            <a:solidFill>
              <a:srgbClr val="C00000"/>
            </a:solidFill>
          </a:ln>
        </p:spPr>
        <p:txBody>
          <a:bodyPr wrap="square" rtlCol="0">
            <a:spAutoFit/>
          </a:bodyPr>
          <a:lstStyle/>
          <a:p>
            <a:pPr marL="285750" indent="-285750">
              <a:buFont typeface="Arial" panose="020B0604020202020204" pitchFamily="34" charset="0"/>
              <a:buChar char="•"/>
            </a:pPr>
            <a:r>
              <a:rPr lang="en-US" dirty="0">
                <a:solidFill>
                  <a:schemeClr val="bg1"/>
                </a:solidFill>
              </a:rPr>
              <a:t>Reconstruction (PID/PF) and Analysis tools and workflows</a:t>
            </a:r>
          </a:p>
          <a:p>
            <a:pPr marL="285750" indent="-285750">
              <a:buFont typeface="Arial" panose="020B0604020202020204" pitchFamily="34" charset="0"/>
              <a:buChar char="•"/>
            </a:pPr>
            <a:r>
              <a:rPr lang="en-US" dirty="0">
                <a:solidFill>
                  <a:schemeClr val="bg1"/>
                </a:solidFill>
              </a:rPr>
              <a:t>Holistic reconstruction (electron finder)</a:t>
            </a:r>
          </a:p>
        </p:txBody>
      </p:sp>
      <p:sp>
        <p:nvSpPr>
          <p:cNvPr id="16" name="TextBox 15">
            <a:extLst>
              <a:ext uri="{FF2B5EF4-FFF2-40B4-BE49-F238E27FC236}">
                <a16:creationId xmlns:a16="http://schemas.microsoft.com/office/drawing/2014/main" id="{31BA7EEE-D985-BA45-7F7D-48DEFEA81820}"/>
              </a:ext>
            </a:extLst>
          </p:cNvPr>
          <p:cNvSpPr txBox="1"/>
          <p:nvPr/>
        </p:nvSpPr>
        <p:spPr>
          <a:xfrm>
            <a:off x="467649" y="3780830"/>
            <a:ext cx="2870200" cy="923330"/>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Organize contributions from DSC’s based on </a:t>
            </a:r>
            <a:r>
              <a:rPr lang="en-US" dirty="0" err="1"/>
              <a:t>pTDR</a:t>
            </a:r>
            <a:endParaRPr lang="en-US" dirty="0"/>
          </a:p>
        </p:txBody>
      </p:sp>
      <p:sp>
        <p:nvSpPr>
          <p:cNvPr id="8" name="TextBox 7">
            <a:extLst>
              <a:ext uri="{FF2B5EF4-FFF2-40B4-BE49-F238E27FC236}">
                <a16:creationId xmlns:a16="http://schemas.microsoft.com/office/drawing/2014/main" id="{8DB7554A-A34C-9A75-1A53-AAB817D3F565}"/>
              </a:ext>
            </a:extLst>
          </p:cNvPr>
          <p:cNvSpPr txBox="1"/>
          <p:nvPr/>
        </p:nvSpPr>
        <p:spPr>
          <a:xfrm>
            <a:off x="8201958" y="3780830"/>
            <a:ext cx="3117847" cy="1754326"/>
          </a:xfrm>
          <a:prstGeom prst="rect">
            <a:avLst/>
          </a:prstGeom>
          <a:noFill/>
          <a:ln>
            <a:solidFill>
              <a:schemeClr val="accent1">
                <a:shade val="15000"/>
              </a:schemeClr>
            </a:solidFill>
          </a:ln>
        </p:spPr>
        <p:txBody>
          <a:bodyPr wrap="square" rtlCol="0">
            <a:spAutoFit/>
          </a:bodyPr>
          <a:lstStyle/>
          <a:p>
            <a:pPr marL="285750" indent="-285750">
              <a:buFont typeface="Arial" panose="020B0604020202020204" pitchFamily="34" charset="0"/>
              <a:buChar char="•"/>
            </a:pPr>
            <a:r>
              <a:rPr lang="en-US" dirty="0"/>
              <a:t>Organize the </a:t>
            </a:r>
            <a:r>
              <a:rPr lang="en-US" dirty="0" err="1"/>
              <a:t>ePIC</a:t>
            </a:r>
            <a:r>
              <a:rPr lang="en-US" dirty="0"/>
              <a:t> Performance contribution</a:t>
            </a:r>
          </a:p>
          <a:p>
            <a:pPr marL="285750" indent="-285750">
              <a:buFont typeface="Arial" panose="020B0604020202020204" pitchFamily="34" charset="0"/>
              <a:buChar char="•"/>
            </a:pPr>
            <a:r>
              <a:rPr lang="en-US" dirty="0"/>
              <a:t>Organize the Early Science contribution</a:t>
            </a:r>
          </a:p>
          <a:p>
            <a:pPr marL="285750" indent="-285750">
              <a:buFont typeface="Arial" panose="020B0604020202020204" pitchFamily="34" charset="0"/>
              <a:buChar char="•"/>
            </a:pPr>
            <a:r>
              <a:rPr lang="en-US" dirty="0"/>
              <a:t>Organize the PWG contributions</a:t>
            </a:r>
          </a:p>
        </p:txBody>
      </p:sp>
      <p:sp>
        <p:nvSpPr>
          <p:cNvPr id="2" name="Rectangle 1">
            <a:extLst>
              <a:ext uri="{FF2B5EF4-FFF2-40B4-BE49-F238E27FC236}">
                <a16:creationId xmlns:a16="http://schemas.microsoft.com/office/drawing/2014/main" id="{A76D2D39-C0F7-A38A-9B46-D7557D3D6AE3}"/>
              </a:ext>
            </a:extLst>
          </p:cNvPr>
          <p:cNvSpPr/>
          <p:nvPr/>
        </p:nvSpPr>
        <p:spPr>
          <a:xfrm>
            <a:off x="838200" y="6142312"/>
            <a:ext cx="10515600" cy="5286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Slide from John</a:t>
            </a:r>
          </a:p>
        </p:txBody>
      </p:sp>
    </p:spTree>
    <p:extLst>
      <p:ext uri="{BB962C8B-B14F-4D97-AF65-F5344CB8AC3E}">
        <p14:creationId xmlns:p14="http://schemas.microsoft.com/office/powerpoint/2010/main" val="170685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DD1956F2-1CF7-970C-F2C1-C39B6D8CB25B}"/>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9606A00A-472C-155C-17D5-63549FDA3852}"/>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Immediate Next Steps</a:t>
            </a:r>
            <a:endParaRPr dirty="0">
              <a:solidFill>
                <a:schemeClr val="accent1"/>
              </a:solidFill>
            </a:endParaRPr>
          </a:p>
        </p:txBody>
      </p:sp>
      <p:sp>
        <p:nvSpPr>
          <p:cNvPr id="303" name="Google Shape;303;g3898917972d_2_114">
            <a:extLst>
              <a:ext uri="{FF2B5EF4-FFF2-40B4-BE49-F238E27FC236}">
                <a16:creationId xmlns:a16="http://schemas.microsoft.com/office/drawing/2014/main" id="{18520179-4348-2CFA-24B3-5B239FDF3BB5}"/>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Collaboration Meeting, January 20, 2026.</a:t>
            </a:r>
            <a:endParaRPr dirty="0"/>
          </a:p>
        </p:txBody>
      </p:sp>
      <p:sp>
        <p:nvSpPr>
          <p:cNvPr id="304" name="Google Shape;304;g3898917972d_2_114">
            <a:extLst>
              <a:ext uri="{FF2B5EF4-FFF2-40B4-BE49-F238E27FC236}">
                <a16:creationId xmlns:a16="http://schemas.microsoft.com/office/drawing/2014/main" id="{78480C28-F6FD-0CE8-1836-6C147FD7DF53}"/>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dirty="0"/>
          </a:p>
        </p:txBody>
      </p:sp>
      <p:sp>
        <p:nvSpPr>
          <p:cNvPr id="305" name="Google Shape;305;g3898917972d_2_114">
            <a:extLst>
              <a:ext uri="{FF2B5EF4-FFF2-40B4-BE49-F238E27FC236}">
                <a16:creationId xmlns:a16="http://schemas.microsoft.com/office/drawing/2014/main" id="{0FD3E6AF-F181-3136-B8F9-7E1A07B25D9C}"/>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1F930DE3-464C-4FCA-B5E0-9824081DE798}"/>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4" name="Google Shape;620;p38">
            <a:extLst>
              <a:ext uri="{FF2B5EF4-FFF2-40B4-BE49-F238E27FC236}">
                <a16:creationId xmlns:a16="http://schemas.microsoft.com/office/drawing/2014/main" id="{79FCA619-2DC9-4CB4-C952-8789586CB6DA}"/>
              </a:ext>
            </a:extLst>
          </p:cNvPr>
          <p:cNvSpPr txBox="1"/>
          <p:nvPr/>
        </p:nvSpPr>
        <p:spPr>
          <a:xfrm>
            <a:off x="411881" y="859557"/>
            <a:ext cx="11285837" cy="2585283"/>
          </a:xfrm>
          <a:prstGeom prst="rect">
            <a:avLst/>
          </a:prstGeom>
          <a:noFill/>
          <a:ln>
            <a:noFill/>
          </a:ln>
        </p:spPr>
        <p:txBody>
          <a:bodyPr spcFirstLastPara="1" wrap="square" lIns="91425" tIns="45700" rIns="91425" bIns="45700" anchor="t" anchorCtr="0">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t>Update WG charge and priorities (February). </a:t>
            </a:r>
          </a:p>
          <a:p>
            <a:pPr marL="285750" lvl="0" indent="-285750" eaLnBrk="0" fontAlgn="base" hangingPunct="0">
              <a:spcBef>
                <a:spcPct val="0"/>
              </a:spcBef>
              <a:spcAft>
                <a:spcPct val="0"/>
              </a:spcAft>
              <a:buFont typeface="Arial" panose="020B0604020202020204" pitchFamily="34" charset="0"/>
              <a:buChar char="•"/>
            </a:pPr>
            <a:r>
              <a:rPr lang="en-US" altLang="en-US" dirty="0"/>
              <a:t>Write up three-year outlook for each WG (March and April). </a:t>
            </a:r>
          </a:p>
          <a:p>
            <a:pPr marL="742950" lvl="1" indent="-285750" eaLnBrk="0" fontAlgn="base" hangingPunct="0">
              <a:spcBef>
                <a:spcPct val="0"/>
              </a:spcBef>
              <a:spcAft>
                <a:spcPct val="0"/>
              </a:spcAft>
              <a:buFont typeface="Arial" panose="020B0604020202020204" pitchFamily="34" charset="0"/>
              <a:buChar char="•"/>
            </a:pPr>
            <a:r>
              <a:rPr lang="en-US" altLang="en-US" dirty="0"/>
              <a:t>This will define our deliverables. </a:t>
            </a:r>
          </a:p>
          <a:p>
            <a:pPr marL="285750" indent="-285750" eaLnBrk="0" fontAlgn="base" hangingPunct="0">
              <a:spcBef>
                <a:spcPct val="0"/>
              </a:spcBef>
              <a:spcAft>
                <a:spcPct val="0"/>
              </a:spcAft>
              <a:buFont typeface="Arial" panose="020B0604020202020204" pitchFamily="34" charset="0"/>
              <a:buChar char="•"/>
            </a:pPr>
            <a:r>
              <a:rPr lang="en-US" altLang="en-US" b="1" dirty="0"/>
              <a:t>SCC and TIC</a:t>
            </a:r>
            <a:r>
              <a:rPr lang="en-US" altLang="en-US" dirty="0"/>
              <a:t>: </a:t>
            </a:r>
          </a:p>
          <a:p>
            <a:pPr marL="742950" lvl="1" indent="-285750" eaLnBrk="0" fontAlgn="base" hangingPunct="0">
              <a:spcBef>
                <a:spcPct val="0"/>
              </a:spcBef>
              <a:spcAft>
                <a:spcPct val="0"/>
              </a:spcAft>
              <a:buFont typeface="Arial" panose="020B0604020202020204" pitchFamily="34" charset="0"/>
              <a:buChar char="•"/>
            </a:pPr>
            <a:r>
              <a:rPr lang="en-US" altLang="en-US" dirty="0"/>
              <a:t>Define workflow for geometry validation (ongoing) </a:t>
            </a:r>
          </a:p>
          <a:p>
            <a:pPr marL="742950" lvl="1" indent="-285750" eaLnBrk="0" fontAlgn="base" hangingPunct="0">
              <a:spcBef>
                <a:spcPct val="0"/>
              </a:spcBef>
              <a:spcAft>
                <a:spcPct val="0"/>
              </a:spcAft>
              <a:buFont typeface="Arial" panose="020B0604020202020204" pitchFamily="34" charset="0"/>
              <a:buChar char="•"/>
            </a:pPr>
            <a:r>
              <a:rPr lang="en-US" altLang="en-US" dirty="0"/>
              <a:t>Simulation productions for detector studies (ongoing, targeted discussions with DSCs)</a:t>
            </a:r>
          </a:p>
          <a:p>
            <a:pPr marL="285750" indent="-285750" eaLnBrk="0" fontAlgn="base" hangingPunct="0">
              <a:spcBef>
                <a:spcPct val="0"/>
              </a:spcBef>
              <a:spcAft>
                <a:spcPct val="0"/>
              </a:spcAft>
              <a:buFont typeface="Arial" panose="020B0604020202020204" pitchFamily="34" charset="0"/>
              <a:buChar char="•"/>
            </a:pPr>
            <a:r>
              <a:rPr lang="en-US" b="1" dirty="0"/>
              <a:t>SCC and PAC</a:t>
            </a:r>
            <a:r>
              <a:rPr lang="en-US" dirty="0"/>
              <a:t>: </a:t>
            </a:r>
          </a:p>
          <a:p>
            <a:pPr marL="742950" lvl="1" indent="-285750" eaLnBrk="0" fontAlgn="base" hangingPunct="0">
              <a:spcBef>
                <a:spcPct val="0"/>
              </a:spcBef>
              <a:spcAft>
                <a:spcPct val="0"/>
              </a:spcAft>
              <a:buFont typeface="Arial" panose="020B0604020202020204" pitchFamily="34" charset="0"/>
              <a:buChar char="•"/>
            </a:pPr>
            <a:r>
              <a:rPr lang="en-US" dirty="0"/>
              <a:t>Plan for March campaign (ongoing, yesterday’s PAC meeting, focus of next week’s meeting). </a:t>
            </a:r>
          </a:p>
          <a:p>
            <a:pPr marL="742950" lvl="1" indent="-285750" eaLnBrk="0" fontAlgn="base" hangingPunct="0">
              <a:spcBef>
                <a:spcPct val="0"/>
              </a:spcBef>
              <a:spcAft>
                <a:spcPct val="0"/>
              </a:spcAft>
              <a:buFont typeface="Arial" panose="020B0604020202020204" pitchFamily="34" charset="0"/>
              <a:buChar char="•"/>
            </a:pPr>
            <a:r>
              <a:rPr lang="en-US" dirty="0"/>
              <a:t>Review reconstruction priorities (ongoing, focus of next week’s meeting). </a:t>
            </a:r>
          </a:p>
        </p:txBody>
      </p:sp>
      <p:sp>
        <p:nvSpPr>
          <p:cNvPr id="5" name="Google Shape;620;p38">
            <a:extLst>
              <a:ext uri="{FF2B5EF4-FFF2-40B4-BE49-F238E27FC236}">
                <a16:creationId xmlns:a16="http://schemas.microsoft.com/office/drawing/2014/main" id="{13A4810E-3B9C-F99F-B1A0-0A4F4F3CF49E}"/>
              </a:ext>
            </a:extLst>
          </p:cNvPr>
          <p:cNvSpPr txBox="1"/>
          <p:nvPr/>
        </p:nvSpPr>
        <p:spPr>
          <a:xfrm>
            <a:off x="453082" y="3594265"/>
            <a:ext cx="11285837" cy="2585283"/>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pPr>
            <a:r>
              <a:rPr lang="en-US" b="1" dirty="0"/>
              <a:t>Meeting Schedule</a:t>
            </a:r>
          </a:p>
          <a:p>
            <a:pPr lvl="0" eaLnBrk="0" fontAlgn="base" hangingPunct="0">
              <a:spcBef>
                <a:spcPct val="0"/>
              </a:spcBef>
              <a:spcAft>
                <a:spcPct val="0"/>
              </a:spcAft>
            </a:pPr>
            <a:endParaRPr lang="en-US" b="1" dirty="0"/>
          </a:p>
          <a:p>
            <a:pPr lvl="0" eaLnBrk="0" fontAlgn="base" hangingPunct="0">
              <a:spcBef>
                <a:spcPct val="0"/>
              </a:spcBef>
              <a:spcAft>
                <a:spcPct val="0"/>
              </a:spcAft>
            </a:pPr>
            <a:r>
              <a:rPr lang="en-US" altLang="en-US" b="1" dirty="0">
                <a:solidFill>
                  <a:srgbClr val="000000"/>
                </a:solidFill>
              </a:rPr>
              <a:t>02/11</a:t>
            </a:r>
            <a:r>
              <a:rPr lang="en-US" altLang="en-US" dirty="0">
                <a:solidFill>
                  <a:srgbClr val="000000"/>
                </a:solidFill>
              </a:rPr>
              <a:t>   Joint Meeting with PWGs </a:t>
            </a:r>
            <a:endParaRPr lang="en-US" altLang="en-US" dirty="0"/>
          </a:p>
          <a:p>
            <a:pPr lvl="0" eaLnBrk="0" fontAlgn="base" hangingPunct="0">
              <a:spcBef>
                <a:spcPct val="0"/>
              </a:spcBef>
              <a:spcAft>
                <a:spcPct val="0"/>
              </a:spcAft>
            </a:pPr>
            <a:r>
              <a:rPr lang="en-US" altLang="en-US" b="1" dirty="0">
                <a:solidFill>
                  <a:srgbClr val="000000"/>
                </a:solidFill>
              </a:rPr>
              <a:t>02/18</a:t>
            </a:r>
            <a:r>
              <a:rPr lang="en-US" altLang="en-US" dirty="0">
                <a:solidFill>
                  <a:srgbClr val="000000"/>
                </a:solidFill>
              </a:rPr>
              <a:t>   Software News</a:t>
            </a:r>
            <a:endParaRPr lang="en-US" altLang="en-US" dirty="0"/>
          </a:p>
          <a:p>
            <a:pPr lvl="0" eaLnBrk="0" fontAlgn="base" hangingPunct="0">
              <a:spcBef>
                <a:spcPct val="0"/>
              </a:spcBef>
              <a:spcAft>
                <a:spcPct val="0"/>
              </a:spcAft>
            </a:pPr>
            <a:r>
              <a:rPr lang="en-US" altLang="en-US" b="1" dirty="0">
                <a:solidFill>
                  <a:srgbClr val="000000"/>
                </a:solidFill>
              </a:rPr>
              <a:t>02/25</a:t>
            </a:r>
            <a:r>
              <a:rPr lang="en-US" altLang="en-US" dirty="0">
                <a:solidFill>
                  <a:srgbClr val="000000"/>
                </a:solidFill>
              </a:rPr>
              <a:t>   Hydra </a:t>
            </a:r>
            <a:endParaRPr lang="en-US" altLang="en-US" dirty="0"/>
          </a:p>
          <a:p>
            <a:pPr lvl="0" eaLnBrk="0" fontAlgn="base" hangingPunct="0">
              <a:spcBef>
                <a:spcPct val="0"/>
              </a:spcBef>
              <a:spcAft>
                <a:spcPct val="0"/>
              </a:spcAft>
            </a:pPr>
            <a:r>
              <a:rPr lang="en-US" altLang="en-US" b="1" dirty="0">
                <a:solidFill>
                  <a:srgbClr val="000000"/>
                </a:solidFill>
              </a:rPr>
              <a:t>03/04</a:t>
            </a:r>
            <a:r>
              <a:rPr lang="en-US" altLang="en-US" dirty="0">
                <a:solidFill>
                  <a:srgbClr val="000000"/>
                </a:solidFill>
              </a:rPr>
              <a:t>   Software News </a:t>
            </a:r>
            <a:endParaRPr lang="en-US" altLang="en-US" dirty="0"/>
          </a:p>
          <a:p>
            <a:pPr lvl="0" eaLnBrk="0" fontAlgn="base" hangingPunct="0">
              <a:spcBef>
                <a:spcPct val="0"/>
              </a:spcBef>
              <a:spcAft>
                <a:spcPct val="0"/>
              </a:spcAft>
            </a:pPr>
            <a:r>
              <a:rPr lang="en-US" altLang="en-US" b="1" dirty="0">
                <a:solidFill>
                  <a:srgbClr val="000000"/>
                </a:solidFill>
              </a:rPr>
              <a:t>03/11</a:t>
            </a:r>
            <a:r>
              <a:rPr lang="en-US" altLang="en-US" dirty="0">
                <a:solidFill>
                  <a:srgbClr val="000000"/>
                </a:solidFill>
              </a:rPr>
              <a:t>   </a:t>
            </a:r>
            <a:r>
              <a:rPr lang="en-US" altLang="en-US" dirty="0" err="1">
                <a:solidFill>
                  <a:srgbClr val="000000"/>
                </a:solidFill>
              </a:rPr>
              <a:t>PanDA</a:t>
            </a:r>
            <a:endParaRPr lang="en-US" altLang="en-US" dirty="0">
              <a:solidFill>
                <a:srgbClr val="000000"/>
              </a:solidFill>
            </a:endParaRPr>
          </a:p>
          <a:p>
            <a:pPr lvl="0" eaLnBrk="0" fontAlgn="base" hangingPunct="0">
              <a:spcBef>
                <a:spcPct val="0"/>
              </a:spcBef>
              <a:spcAft>
                <a:spcPct val="0"/>
              </a:spcAft>
            </a:pPr>
            <a:endParaRPr lang="en-US" altLang="en-US" dirty="0">
              <a:solidFill>
                <a:srgbClr val="000000"/>
              </a:solidFill>
            </a:endParaRPr>
          </a:p>
          <a:p>
            <a:pPr lvl="0" eaLnBrk="0" fontAlgn="base" hangingPunct="0">
              <a:spcBef>
                <a:spcPct val="0"/>
              </a:spcBef>
              <a:spcAft>
                <a:spcPct val="0"/>
              </a:spcAft>
            </a:pPr>
            <a:r>
              <a:rPr lang="en-US" altLang="en-US" b="1" dirty="0">
                <a:solidFill>
                  <a:srgbClr val="000000"/>
                </a:solidFill>
              </a:rPr>
              <a:t>In Preparation</a:t>
            </a:r>
            <a:r>
              <a:rPr lang="en-US" altLang="en-US" dirty="0">
                <a:solidFill>
                  <a:srgbClr val="000000"/>
                </a:solidFill>
              </a:rPr>
              <a:t>: Mini Workshops on Discoverable Software, Heterogeneous Computing, and Reusability.  </a:t>
            </a:r>
            <a:endParaRPr lang="en-US" altLang="en-US" dirty="0"/>
          </a:p>
        </p:txBody>
      </p:sp>
    </p:spTree>
    <p:extLst>
      <p:ext uri="{BB962C8B-B14F-4D97-AF65-F5344CB8AC3E}">
        <p14:creationId xmlns:p14="http://schemas.microsoft.com/office/powerpoint/2010/main" val="3522932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NL">
  <a:themeElements>
    <a:clrScheme name="Custom 3">
      <a:dk1>
        <a:srgbClr val="000000"/>
      </a:dk1>
      <a:lt1>
        <a:srgbClr val="FFFFFF"/>
      </a:lt1>
      <a:dk2>
        <a:srgbClr val="105B78"/>
      </a:dk2>
      <a:lt2>
        <a:srgbClr val="00ACDB"/>
      </a:lt2>
      <a:accent1>
        <a:srgbClr val="B2D33B"/>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Project Overview-J.Yeck  -  Read-Only" id="{D4A49460-A030-40E0-A942-078CDC808C92}" vid="{CAA149F5-F453-43A6-BD36-7417340123D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8533</TotalTime>
  <Words>974</Words>
  <Application>Microsoft Macintosh PowerPoint</Application>
  <PresentationFormat>Widescreen</PresentationFormat>
  <Paragraphs>110</Paragraphs>
  <Slides>8</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PingFangSC-Regular</vt:lpstr>
      <vt:lpstr>Office Theme</vt:lpstr>
      <vt:lpstr>1_BNL</vt:lpstr>
      <vt:lpstr>2_Office Theme</vt:lpstr>
      <vt:lpstr>preTDR Priorities for 2026</vt:lpstr>
      <vt:lpstr>Additional Priorities for 2026</vt:lpstr>
      <vt:lpstr>Proposed Goals for the first half of 2026 </vt:lpstr>
      <vt:lpstr>PowerPoint Presentation</vt:lpstr>
      <vt:lpstr>PowerPoint Presentation</vt:lpstr>
      <vt:lpstr>PowerPoint Presentation</vt:lpstr>
      <vt:lpstr>PowerPoint Presentation</vt:lpstr>
      <vt:lpstr>Immediate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Markus Diefenthaler</cp:lastModifiedBy>
  <cp:revision>2798</cp:revision>
  <dcterms:created xsi:type="dcterms:W3CDTF">2023-04-13T13:35:08Z</dcterms:created>
  <dcterms:modified xsi:type="dcterms:W3CDTF">2026-02-04T16:07:33Z</dcterms:modified>
</cp:coreProperties>
</file>