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56"/>
  </p:notesMasterIdLst>
  <p:sldIdLst>
    <p:sldId id="2147469566" r:id="rId2"/>
    <p:sldId id="2147469579" r:id="rId3"/>
    <p:sldId id="2147469568" r:id="rId4"/>
    <p:sldId id="2361" r:id="rId5"/>
    <p:sldId id="2274" r:id="rId6"/>
    <p:sldId id="618" r:id="rId7"/>
    <p:sldId id="322" r:id="rId8"/>
    <p:sldId id="324" r:id="rId9"/>
    <p:sldId id="2284" r:id="rId10"/>
    <p:sldId id="2292" r:id="rId11"/>
    <p:sldId id="1123" r:id="rId12"/>
    <p:sldId id="2306" r:id="rId13"/>
    <p:sldId id="608" r:id="rId14"/>
    <p:sldId id="2308" r:id="rId15"/>
    <p:sldId id="2309" r:id="rId16"/>
    <p:sldId id="2310" r:id="rId17"/>
    <p:sldId id="2314" r:id="rId18"/>
    <p:sldId id="2311" r:id="rId19"/>
    <p:sldId id="2313" r:id="rId20"/>
    <p:sldId id="2336" r:id="rId21"/>
    <p:sldId id="2320" r:id="rId22"/>
    <p:sldId id="2321" r:id="rId23"/>
    <p:sldId id="2340" r:id="rId24"/>
    <p:sldId id="2322" r:id="rId25"/>
    <p:sldId id="263" r:id="rId26"/>
    <p:sldId id="2324" r:id="rId27"/>
    <p:sldId id="2326" r:id="rId28"/>
    <p:sldId id="2316" r:id="rId29"/>
    <p:sldId id="2307" r:id="rId30"/>
    <p:sldId id="2317" r:id="rId31"/>
    <p:sldId id="2319" r:id="rId32"/>
    <p:sldId id="2147469576" r:id="rId33"/>
    <p:sldId id="2363" r:id="rId34"/>
    <p:sldId id="2147469628" r:id="rId35"/>
    <p:sldId id="2147469577" r:id="rId36"/>
    <p:sldId id="2147469627" r:id="rId37"/>
    <p:sldId id="2305" r:id="rId38"/>
    <p:sldId id="2147469580" r:id="rId39"/>
    <p:sldId id="2362" r:id="rId40"/>
    <p:sldId id="2147375391" r:id="rId41"/>
    <p:sldId id="2147375404" r:id="rId42"/>
    <p:sldId id="5760" r:id="rId43"/>
    <p:sldId id="2147375397" r:id="rId44"/>
    <p:sldId id="2147375392" r:id="rId45"/>
    <p:sldId id="2147375395" r:id="rId46"/>
    <p:sldId id="2147469578" r:id="rId47"/>
    <p:sldId id="2147469632" r:id="rId48"/>
    <p:sldId id="2147469571" r:id="rId49"/>
    <p:sldId id="2147469572" r:id="rId50"/>
    <p:sldId id="2147469581" r:id="rId51"/>
    <p:sldId id="2147469574" r:id="rId52"/>
    <p:sldId id="493" r:id="rId53"/>
    <p:sldId id="2147469629" r:id="rId54"/>
    <p:sldId id="2147469630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432FF"/>
    <a:srgbClr val="163B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1968EF-F8C6-4C40-AEDF-A544D7A9A1D7}" v="68" dt="2026-02-09T13:03:04.9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67" autoAdjust="0"/>
    <p:restoredTop sz="89877" autoAdjust="0"/>
  </p:normalViewPr>
  <p:slideViewPr>
    <p:cSldViewPr snapToGrid="0" snapToObjects="1">
      <p:cViewPr varScale="1">
        <p:scale>
          <a:sx n="126" d="100"/>
          <a:sy n="126" d="100"/>
        </p:scale>
        <p:origin x="20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-28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microsoft.com/office/2016/11/relationships/changesInfo" Target="changesInfos/changesInfo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ischer, Wolfram" userId="99129c38-454d-40b3-bad3-fa13926f419c" providerId="ADAL" clId="{83DBFA2D-0759-53BA-9977-A3C37E44B875}"/>
    <pc:docChg chg="undo custSel addSld delSld modSld sldOrd">
      <pc:chgData name="Fischer, Wolfram" userId="99129c38-454d-40b3-bad3-fa13926f419c" providerId="ADAL" clId="{83DBFA2D-0759-53BA-9977-A3C37E44B875}" dt="2026-02-09T13:03:59.307" v="3704" actId="20577"/>
      <pc:docMkLst>
        <pc:docMk/>
      </pc:docMkLst>
      <pc:sldChg chg="add">
        <pc:chgData name="Fischer, Wolfram" userId="99129c38-454d-40b3-bad3-fa13926f419c" providerId="ADAL" clId="{83DBFA2D-0759-53BA-9977-A3C37E44B875}" dt="2026-02-08T23:06:51.915" v="1667"/>
        <pc:sldMkLst>
          <pc:docMk/>
          <pc:sldMk cId="651685136" sldId="263"/>
        </pc:sldMkLst>
      </pc:sldChg>
      <pc:sldChg chg="add del">
        <pc:chgData name="Fischer, Wolfram" userId="99129c38-454d-40b3-bad3-fa13926f419c" providerId="ADAL" clId="{83DBFA2D-0759-53BA-9977-A3C37E44B875}" dt="2026-02-09T00:07:00.084" v="2184" actId="2696"/>
        <pc:sldMkLst>
          <pc:docMk/>
          <pc:sldMk cId="3080309833" sldId="272"/>
        </pc:sldMkLst>
      </pc:sldChg>
      <pc:sldChg chg="add">
        <pc:chgData name="Fischer, Wolfram" userId="99129c38-454d-40b3-bad3-fa13926f419c" providerId="ADAL" clId="{83DBFA2D-0759-53BA-9977-A3C37E44B875}" dt="2026-02-08T23:06:51.915" v="1667"/>
        <pc:sldMkLst>
          <pc:docMk/>
          <pc:sldMk cId="1159891755" sldId="322"/>
        </pc:sldMkLst>
      </pc:sldChg>
      <pc:sldChg chg="add">
        <pc:chgData name="Fischer, Wolfram" userId="99129c38-454d-40b3-bad3-fa13926f419c" providerId="ADAL" clId="{83DBFA2D-0759-53BA-9977-A3C37E44B875}" dt="2026-02-08T23:06:51.915" v="1667"/>
        <pc:sldMkLst>
          <pc:docMk/>
          <pc:sldMk cId="1491388371" sldId="324"/>
        </pc:sldMkLst>
      </pc:sldChg>
      <pc:sldChg chg="add">
        <pc:chgData name="Fischer, Wolfram" userId="99129c38-454d-40b3-bad3-fa13926f419c" providerId="ADAL" clId="{83DBFA2D-0759-53BA-9977-A3C37E44B875}" dt="2026-02-09T12:15:28.864" v="3241"/>
        <pc:sldMkLst>
          <pc:docMk/>
          <pc:sldMk cId="2288820526" sldId="493"/>
        </pc:sldMkLst>
      </pc:sldChg>
      <pc:sldChg chg="add">
        <pc:chgData name="Fischer, Wolfram" userId="99129c38-454d-40b3-bad3-fa13926f419c" providerId="ADAL" clId="{83DBFA2D-0759-53BA-9977-A3C37E44B875}" dt="2026-02-08T23:06:51.915" v="1667"/>
        <pc:sldMkLst>
          <pc:docMk/>
          <pc:sldMk cId="873162798" sldId="608"/>
        </pc:sldMkLst>
      </pc:sldChg>
      <pc:sldChg chg="modSp add">
        <pc:chgData name="Fischer, Wolfram" userId="99129c38-454d-40b3-bad3-fa13926f419c" providerId="ADAL" clId="{83DBFA2D-0759-53BA-9977-A3C37E44B875}" dt="2026-02-09T12:32:00.308" v="3549" actId="6549"/>
        <pc:sldMkLst>
          <pc:docMk/>
          <pc:sldMk cId="1521604509" sldId="618"/>
        </pc:sldMkLst>
        <pc:spChg chg="mod">
          <ac:chgData name="Fischer, Wolfram" userId="99129c38-454d-40b3-bad3-fa13926f419c" providerId="ADAL" clId="{83DBFA2D-0759-53BA-9977-A3C37E44B875}" dt="2026-02-09T12:32:00.308" v="3549" actId="6549"/>
          <ac:spMkLst>
            <pc:docMk/>
            <pc:sldMk cId="1521604509" sldId="618"/>
            <ac:spMk id="72" creationId="{00000000-0000-0000-0000-000000000000}"/>
          </ac:spMkLst>
        </pc:spChg>
      </pc:sldChg>
      <pc:sldChg chg="add">
        <pc:chgData name="Fischer, Wolfram" userId="99129c38-454d-40b3-bad3-fa13926f419c" providerId="ADAL" clId="{83DBFA2D-0759-53BA-9977-A3C37E44B875}" dt="2026-02-08T23:06:51.915" v="1667"/>
        <pc:sldMkLst>
          <pc:docMk/>
          <pc:sldMk cId="3145692872" sldId="1123"/>
        </pc:sldMkLst>
      </pc:sldChg>
      <pc:sldChg chg="modSp add mod">
        <pc:chgData name="Fischer, Wolfram" userId="99129c38-454d-40b3-bad3-fa13926f419c" providerId="ADAL" clId="{83DBFA2D-0759-53BA-9977-A3C37E44B875}" dt="2026-02-09T12:31:25.364" v="3537" actId="20577"/>
        <pc:sldMkLst>
          <pc:docMk/>
          <pc:sldMk cId="4024925190" sldId="2274"/>
        </pc:sldMkLst>
        <pc:spChg chg="mod">
          <ac:chgData name="Fischer, Wolfram" userId="99129c38-454d-40b3-bad3-fa13926f419c" providerId="ADAL" clId="{83DBFA2D-0759-53BA-9977-A3C37E44B875}" dt="2026-02-09T12:31:25.364" v="3537" actId="20577"/>
          <ac:spMkLst>
            <pc:docMk/>
            <pc:sldMk cId="4024925190" sldId="2274"/>
            <ac:spMk id="3" creationId="{4F1B56A6-D4E7-9640-B53F-0DB7811DBC4F}"/>
          </ac:spMkLst>
        </pc:spChg>
      </pc:sldChg>
      <pc:sldChg chg="del">
        <pc:chgData name="Fischer, Wolfram" userId="99129c38-454d-40b3-bad3-fa13926f419c" providerId="ADAL" clId="{83DBFA2D-0759-53BA-9977-A3C37E44B875}" dt="2026-02-08T23:07:53.597" v="1700" actId="2696"/>
        <pc:sldMkLst>
          <pc:docMk/>
          <pc:sldMk cId="1067368806" sldId="2279"/>
        </pc:sldMkLst>
      </pc:sldChg>
      <pc:sldChg chg="add">
        <pc:chgData name="Fischer, Wolfram" userId="99129c38-454d-40b3-bad3-fa13926f419c" providerId="ADAL" clId="{83DBFA2D-0759-53BA-9977-A3C37E44B875}" dt="2026-02-08T23:06:51.915" v="1667"/>
        <pc:sldMkLst>
          <pc:docMk/>
          <pc:sldMk cId="2105011570" sldId="2284"/>
        </pc:sldMkLst>
      </pc:sldChg>
      <pc:sldChg chg="del">
        <pc:chgData name="Fischer, Wolfram" userId="99129c38-454d-40b3-bad3-fa13926f419c" providerId="ADAL" clId="{83DBFA2D-0759-53BA-9977-A3C37E44B875}" dt="2026-02-09T00:07:55.659" v="2194" actId="2696"/>
        <pc:sldMkLst>
          <pc:docMk/>
          <pc:sldMk cId="520992838" sldId="2291"/>
        </pc:sldMkLst>
      </pc:sldChg>
      <pc:sldChg chg="add">
        <pc:chgData name="Fischer, Wolfram" userId="99129c38-454d-40b3-bad3-fa13926f419c" providerId="ADAL" clId="{83DBFA2D-0759-53BA-9977-A3C37E44B875}" dt="2026-02-08T23:06:51.915" v="1667"/>
        <pc:sldMkLst>
          <pc:docMk/>
          <pc:sldMk cId="2354930606" sldId="2292"/>
        </pc:sldMkLst>
      </pc:sldChg>
      <pc:sldChg chg="add del">
        <pc:chgData name="Fischer, Wolfram" userId="99129c38-454d-40b3-bad3-fa13926f419c" providerId="ADAL" clId="{83DBFA2D-0759-53BA-9977-A3C37E44B875}" dt="2026-02-09T11:56:22.060" v="2473" actId="2696"/>
        <pc:sldMkLst>
          <pc:docMk/>
          <pc:sldMk cId="74779884" sldId="2305"/>
        </pc:sldMkLst>
      </pc:sldChg>
      <pc:sldChg chg="modSp add">
        <pc:chgData name="Fischer, Wolfram" userId="99129c38-454d-40b3-bad3-fa13926f419c" providerId="ADAL" clId="{83DBFA2D-0759-53BA-9977-A3C37E44B875}" dt="2026-02-09T12:39:40.749" v="3627" actId="6549"/>
        <pc:sldMkLst>
          <pc:docMk/>
          <pc:sldMk cId="2798633089" sldId="2305"/>
        </pc:sldMkLst>
        <pc:spChg chg="mod">
          <ac:chgData name="Fischer, Wolfram" userId="99129c38-454d-40b3-bad3-fa13926f419c" providerId="ADAL" clId="{83DBFA2D-0759-53BA-9977-A3C37E44B875}" dt="2026-02-09T12:39:40.749" v="3627" actId="6549"/>
          <ac:spMkLst>
            <pc:docMk/>
            <pc:sldMk cId="2798633089" sldId="2305"/>
            <ac:spMk id="3" creationId="{F6E41673-85E5-1BE8-5058-A8CC68F824FE}"/>
          </ac:spMkLst>
        </pc:spChg>
      </pc:sldChg>
      <pc:sldChg chg="add">
        <pc:chgData name="Fischer, Wolfram" userId="99129c38-454d-40b3-bad3-fa13926f419c" providerId="ADAL" clId="{83DBFA2D-0759-53BA-9977-A3C37E44B875}" dt="2026-02-08T23:06:51.915" v="1667"/>
        <pc:sldMkLst>
          <pc:docMk/>
          <pc:sldMk cId="1628804457" sldId="2306"/>
        </pc:sldMkLst>
      </pc:sldChg>
      <pc:sldChg chg="add">
        <pc:chgData name="Fischer, Wolfram" userId="99129c38-454d-40b3-bad3-fa13926f419c" providerId="ADAL" clId="{83DBFA2D-0759-53BA-9977-A3C37E44B875}" dt="2026-02-08T23:06:51.915" v="1667"/>
        <pc:sldMkLst>
          <pc:docMk/>
          <pc:sldMk cId="2911779229" sldId="2307"/>
        </pc:sldMkLst>
      </pc:sldChg>
      <pc:sldChg chg="add">
        <pc:chgData name="Fischer, Wolfram" userId="99129c38-454d-40b3-bad3-fa13926f419c" providerId="ADAL" clId="{83DBFA2D-0759-53BA-9977-A3C37E44B875}" dt="2026-02-08T23:06:51.915" v="1667"/>
        <pc:sldMkLst>
          <pc:docMk/>
          <pc:sldMk cId="910581419" sldId="2308"/>
        </pc:sldMkLst>
      </pc:sldChg>
      <pc:sldChg chg="modSp add del mod">
        <pc:chgData name="Fischer, Wolfram" userId="99129c38-454d-40b3-bad3-fa13926f419c" providerId="ADAL" clId="{83DBFA2D-0759-53BA-9977-A3C37E44B875}" dt="2026-02-09T12:34:13.756" v="3592" actId="6549"/>
        <pc:sldMkLst>
          <pc:docMk/>
          <pc:sldMk cId="4189603877" sldId="2309"/>
        </pc:sldMkLst>
        <pc:spChg chg="mod">
          <ac:chgData name="Fischer, Wolfram" userId="99129c38-454d-40b3-bad3-fa13926f419c" providerId="ADAL" clId="{83DBFA2D-0759-53BA-9977-A3C37E44B875}" dt="2026-02-09T12:34:13.756" v="3592" actId="6549"/>
          <ac:spMkLst>
            <pc:docMk/>
            <pc:sldMk cId="4189603877" sldId="2309"/>
            <ac:spMk id="8" creationId="{35EA143C-6DC0-3486-0B68-CA90B342A98C}"/>
          </ac:spMkLst>
        </pc:spChg>
        <pc:cxnChg chg="mod">
          <ac:chgData name="Fischer, Wolfram" userId="99129c38-454d-40b3-bad3-fa13926f419c" providerId="ADAL" clId="{83DBFA2D-0759-53BA-9977-A3C37E44B875}" dt="2026-02-09T12:34:13.756" v="3592" actId="6549"/>
          <ac:cxnSpMkLst>
            <pc:docMk/>
            <pc:sldMk cId="4189603877" sldId="2309"/>
            <ac:cxnSpMk id="9" creationId="{571A6D3E-5F9C-55C0-8EE9-53B6C9EC166E}"/>
          </ac:cxnSpMkLst>
        </pc:cxnChg>
      </pc:sldChg>
      <pc:sldChg chg="modSp add mod">
        <pc:chgData name="Fischer, Wolfram" userId="99129c38-454d-40b3-bad3-fa13926f419c" providerId="ADAL" clId="{83DBFA2D-0759-53BA-9977-A3C37E44B875}" dt="2026-02-09T12:34:52.439" v="3595" actId="20577"/>
        <pc:sldMkLst>
          <pc:docMk/>
          <pc:sldMk cId="2673102790" sldId="2310"/>
        </pc:sldMkLst>
        <pc:spChg chg="mod">
          <ac:chgData name="Fischer, Wolfram" userId="99129c38-454d-40b3-bad3-fa13926f419c" providerId="ADAL" clId="{83DBFA2D-0759-53BA-9977-A3C37E44B875}" dt="2026-02-09T12:34:52.439" v="3595" actId="20577"/>
          <ac:spMkLst>
            <pc:docMk/>
            <pc:sldMk cId="2673102790" sldId="2310"/>
            <ac:spMk id="3" creationId="{6530B12B-284D-9A7B-8283-A5B4EB47C6AE}"/>
          </ac:spMkLst>
        </pc:spChg>
      </pc:sldChg>
      <pc:sldChg chg="add">
        <pc:chgData name="Fischer, Wolfram" userId="99129c38-454d-40b3-bad3-fa13926f419c" providerId="ADAL" clId="{83DBFA2D-0759-53BA-9977-A3C37E44B875}" dt="2026-02-08T23:06:51.915" v="1667"/>
        <pc:sldMkLst>
          <pc:docMk/>
          <pc:sldMk cId="3092538925" sldId="2311"/>
        </pc:sldMkLst>
      </pc:sldChg>
      <pc:sldChg chg="add">
        <pc:chgData name="Fischer, Wolfram" userId="99129c38-454d-40b3-bad3-fa13926f419c" providerId="ADAL" clId="{83DBFA2D-0759-53BA-9977-A3C37E44B875}" dt="2026-02-08T23:06:51.915" v="1667"/>
        <pc:sldMkLst>
          <pc:docMk/>
          <pc:sldMk cId="1831277194" sldId="2313"/>
        </pc:sldMkLst>
      </pc:sldChg>
      <pc:sldChg chg="add">
        <pc:chgData name="Fischer, Wolfram" userId="99129c38-454d-40b3-bad3-fa13926f419c" providerId="ADAL" clId="{83DBFA2D-0759-53BA-9977-A3C37E44B875}" dt="2026-02-08T23:06:51.915" v="1667"/>
        <pc:sldMkLst>
          <pc:docMk/>
          <pc:sldMk cId="2203570239" sldId="2314"/>
        </pc:sldMkLst>
      </pc:sldChg>
      <pc:sldChg chg="add">
        <pc:chgData name="Fischer, Wolfram" userId="99129c38-454d-40b3-bad3-fa13926f419c" providerId="ADAL" clId="{83DBFA2D-0759-53BA-9977-A3C37E44B875}" dt="2026-02-08T23:06:51.915" v="1667"/>
        <pc:sldMkLst>
          <pc:docMk/>
          <pc:sldMk cId="1002504779" sldId="2316"/>
        </pc:sldMkLst>
      </pc:sldChg>
      <pc:sldChg chg="add">
        <pc:chgData name="Fischer, Wolfram" userId="99129c38-454d-40b3-bad3-fa13926f419c" providerId="ADAL" clId="{83DBFA2D-0759-53BA-9977-A3C37E44B875}" dt="2026-02-08T23:06:51.915" v="1667"/>
        <pc:sldMkLst>
          <pc:docMk/>
          <pc:sldMk cId="3871192529" sldId="2317"/>
        </pc:sldMkLst>
      </pc:sldChg>
      <pc:sldChg chg="add">
        <pc:chgData name="Fischer, Wolfram" userId="99129c38-454d-40b3-bad3-fa13926f419c" providerId="ADAL" clId="{83DBFA2D-0759-53BA-9977-A3C37E44B875}" dt="2026-02-08T23:06:51.915" v="1667"/>
        <pc:sldMkLst>
          <pc:docMk/>
          <pc:sldMk cId="934979652" sldId="2319"/>
        </pc:sldMkLst>
      </pc:sldChg>
      <pc:sldChg chg="add">
        <pc:chgData name="Fischer, Wolfram" userId="99129c38-454d-40b3-bad3-fa13926f419c" providerId="ADAL" clId="{83DBFA2D-0759-53BA-9977-A3C37E44B875}" dt="2026-02-08T23:06:51.915" v="1667"/>
        <pc:sldMkLst>
          <pc:docMk/>
          <pc:sldMk cId="825871984" sldId="2320"/>
        </pc:sldMkLst>
      </pc:sldChg>
      <pc:sldChg chg="add">
        <pc:chgData name="Fischer, Wolfram" userId="99129c38-454d-40b3-bad3-fa13926f419c" providerId="ADAL" clId="{83DBFA2D-0759-53BA-9977-A3C37E44B875}" dt="2026-02-08T23:06:51.915" v="1667"/>
        <pc:sldMkLst>
          <pc:docMk/>
          <pc:sldMk cId="1568428048" sldId="2321"/>
        </pc:sldMkLst>
      </pc:sldChg>
      <pc:sldChg chg="add">
        <pc:chgData name="Fischer, Wolfram" userId="99129c38-454d-40b3-bad3-fa13926f419c" providerId="ADAL" clId="{83DBFA2D-0759-53BA-9977-A3C37E44B875}" dt="2026-02-08T23:06:51.915" v="1667"/>
        <pc:sldMkLst>
          <pc:docMk/>
          <pc:sldMk cId="875161648" sldId="2322"/>
        </pc:sldMkLst>
      </pc:sldChg>
      <pc:sldChg chg="add">
        <pc:chgData name="Fischer, Wolfram" userId="99129c38-454d-40b3-bad3-fa13926f419c" providerId="ADAL" clId="{83DBFA2D-0759-53BA-9977-A3C37E44B875}" dt="2026-02-08T23:06:51.915" v="1667"/>
        <pc:sldMkLst>
          <pc:docMk/>
          <pc:sldMk cId="659531403" sldId="2324"/>
        </pc:sldMkLst>
      </pc:sldChg>
      <pc:sldChg chg="add">
        <pc:chgData name="Fischer, Wolfram" userId="99129c38-454d-40b3-bad3-fa13926f419c" providerId="ADAL" clId="{83DBFA2D-0759-53BA-9977-A3C37E44B875}" dt="2026-02-08T23:06:51.915" v="1667"/>
        <pc:sldMkLst>
          <pc:docMk/>
          <pc:sldMk cId="2683115895" sldId="2326"/>
        </pc:sldMkLst>
      </pc:sldChg>
      <pc:sldChg chg="modSp add mod">
        <pc:chgData name="Fischer, Wolfram" userId="99129c38-454d-40b3-bad3-fa13926f419c" providerId="ADAL" clId="{83DBFA2D-0759-53BA-9977-A3C37E44B875}" dt="2026-02-09T12:36:07.039" v="3602" actId="6549"/>
        <pc:sldMkLst>
          <pc:docMk/>
          <pc:sldMk cId="2330118600" sldId="2336"/>
        </pc:sldMkLst>
        <pc:spChg chg="mod">
          <ac:chgData name="Fischer, Wolfram" userId="99129c38-454d-40b3-bad3-fa13926f419c" providerId="ADAL" clId="{83DBFA2D-0759-53BA-9977-A3C37E44B875}" dt="2026-02-09T12:36:07.039" v="3602" actId="6549"/>
          <ac:spMkLst>
            <pc:docMk/>
            <pc:sldMk cId="2330118600" sldId="2336"/>
            <ac:spMk id="5" creationId="{01F47E6D-412B-D7C0-3BCA-6F95C42D0C9A}"/>
          </ac:spMkLst>
        </pc:spChg>
      </pc:sldChg>
      <pc:sldChg chg="add">
        <pc:chgData name="Fischer, Wolfram" userId="99129c38-454d-40b3-bad3-fa13926f419c" providerId="ADAL" clId="{83DBFA2D-0759-53BA-9977-A3C37E44B875}" dt="2026-02-08T23:06:51.915" v="1667"/>
        <pc:sldMkLst>
          <pc:docMk/>
          <pc:sldMk cId="4227432332" sldId="2340"/>
        </pc:sldMkLst>
      </pc:sldChg>
      <pc:sldChg chg="del">
        <pc:chgData name="Fischer, Wolfram" userId="99129c38-454d-40b3-bad3-fa13926f419c" providerId="ADAL" clId="{83DBFA2D-0759-53BA-9977-A3C37E44B875}" dt="2026-02-08T23:07:54.624" v="1702" actId="2696"/>
        <pc:sldMkLst>
          <pc:docMk/>
          <pc:sldMk cId="1326724937" sldId="2344"/>
        </pc:sldMkLst>
      </pc:sldChg>
      <pc:sldChg chg="add del">
        <pc:chgData name="Fischer, Wolfram" userId="99129c38-454d-40b3-bad3-fa13926f419c" providerId="ADAL" clId="{83DBFA2D-0759-53BA-9977-A3C37E44B875}" dt="2026-02-08T23:48:46.139" v="1999" actId="2696"/>
        <pc:sldMkLst>
          <pc:docMk/>
          <pc:sldMk cId="2182085878" sldId="2349"/>
        </pc:sldMkLst>
      </pc:sldChg>
      <pc:sldChg chg="add">
        <pc:chgData name="Fischer, Wolfram" userId="99129c38-454d-40b3-bad3-fa13926f419c" providerId="ADAL" clId="{83DBFA2D-0759-53BA-9977-A3C37E44B875}" dt="2026-02-08T23:06:51.915" v="1667"/>
        <pc:sldMkLst>
          <pc:docMk/>
          <pc:sldMk cId="3431081929" sldId="2361"/>
        </pc:sldMkLst>
      </pc:sldChg>
      <pc:sldChg chg="add">
        <pc:chgData name="Fischer, Wolfram" userId="99129c38-454d-40b3-bad3-fa13926f419c" providerId="ADAL" clId="{83DBFA2D-0759-53BA-9977-A3C37E44B875}" dt="2026-02-08T23:06:51.915" v="1667"/>
        <pc:sldMkLst>
          <pc:docMk/>
          <pc:sldMk cId="3179133448" sldId="2362"/>
        </pc:sldMkLst>
      </pc:sldChg>
      <pc:sldChg chg="addSp modSp add mod">
        <pc:chgData name="Fischer, Wolfram" userId="99129c38-454d-40b3-bad3-fa13926f419c" providerId="ADAL" clId="{83DBFA2D-0759-53BA-9977-A3C37E44B875}" dt="2026-02-09T11:54:35.032" v="2467" actId="1076"/>
        <pc:sldMkLst>
          <pc:docMk/>
          <pc:sldMk cId="64289997" sldId="2363"/>
        </pc:sldMkLst>
        <pc:spChg chg="add mod">
          <ac:chgData name="Fischer, Wolfram" userId="99129c38-454d-40b3-bad3-fa13926f419c" providerId="ADAL" clId="{83DBFA2D-0759-53BA-9977-A3C37E44B875}" dt="2026-02-09T11:54:35.032" v="2467" actId="1076"/>
          <ac:spMkLst>
            <pc:docMk/>
            <pc:sldMk cId="64289997" sldId="2363"/>
            <ac:spMk id="9" creationId="{708C037C-E317-4E08-448F-916F7EC489CE}"/>
          </ac:spMkLst>
        </pc:spChg>
      </pc:sldChg>
      <pc:sldChg chg="add">
        <pc:chgData name="Fischer, Wolfram" userId="99129c38-454d-40b3-bad3-fa13926f419c" providerId="ADAL" clId="{83DBFA2D-0759-53BA-9977-A3C37E44B875}" dt="2026-02-08T23:06:51.915" v="1667"/>
        <pc:sldMkLst>
          <pc:docMk/>
          <pc:sldMk cId="1390548964" sldId="5760"/>
        </pc:sldMkLst>
      </pc:sldChg>
      <pc:sldChg chg="del">
        <pc:chgData name="Fischer, Wolfram" userId="99129c38-454d-40b3-bad3-fa13926f419c" providerId="ADAL" clId="{83DBFA2D-0759-53BA-9977-A3C37E44B875}" dt="2026-02-08T23:07:54.117" v="1701" actId="2696"/>
        <pc:sldMkLst>
          <pc:docMk/>
          <pc:sldMk cId="440160930" sldId="5780"/>
        </pc:sldMkLst>
      </pc:sldChg>
      <pc:sldChg chg="del">
        <pc:chgData name="Fischer, Wolfram" userId="99129c38-454d-40b3-bad3-fa13926f419c" providerId="ADAL" clId="{83DBFA2D-0759-53BA-9977-A3C37E44B875}" dt="2026-02-08T23:17:29.168" v="1771" actId="2696"/>
        <pc:sldMkLst>
          <pc:docMk/>
          <pc:sldMk cId="2765081611" sldId="5782"/>
        </pc:sldMkLst>
      </pc:sldChg>
      <pc:sldChg chg="add">
        <pc:chgData name="Fischer, Wolfram" userId="99129c38-454d-40b3-bad3-fa13926f419c" providerId="ADAL" clId="{83DBFA2D-0759-53BA-9977-A3C37E44B875}" dt="2026-02-08T23:06:51.915" v="1667"/>
        <pc:sldMkLst>
          <pc:docMk/>
          <pc:sldMk cId="3936283276" sldId="2147375391"/>
        </pc:sldMkLst>
      </pc:sldChg>
      <pc:sldChg chg="add">
        <pc:chgData name="Fischer, Wolfram" userId="99129c38-454d-40b3-bad3-fa13926f419c" providerId="ADAL" clId="{83DBFA2D-0759-53BA-9977-A3C37E44B875}" dt="2026-02-08T23:06:51.915" v="1667"/>
        <pc:sldMkLst>
          <pc:docMk/>
          <pc:sldMk cId="3588242746" sldId="2147375392"/>
        </pc:sldMkLst>
      </pc:sldChg>
      <pc:sldChg chg="add">
        <pc:chgData name="Fischer, Wolfram" userId="99129c38-454d-40b3-bad3-fa13926f419c" providerId="ADAL" clId="{83DBFA2D-0759-53BA-9977-A3C37E44B875}" dt="2026-02-08T23:06:51.915" v="1667"/>
        <pc:sldMkLst>
          <pc:docMk/>
          <pc:sldMk cId="1467837765" sldId="2147375395"/>
        </pc:sldMkLst>
      </pc:sldChg>
      <pc:sldChg chg="add">
        <pc:chgData name="Fischer, Wolfram" userId="99129c38-454d-40b3-bad3-fa13926f419c" providerId="ADAL" clId="{83DBFA2D-0759-53BA-9977-A3C37E44B875}" dt="2026-02-08T23:06:51.915" v="1667"/>
        <pc:sldMkLst>
          <pc:docMk/>
          <pc:sldMk cId="3732692323" sldId="2147375397"/>
        </pc:sldMkLst>
      </pc:sldChg>
      <pc:sldChg chg="modSp add">
        <pc:chgData name="Fischer, Wolfram" userId="99129c38-454d-40b3-bad3-fa13926f419c" providerId="ADAL" clId="{83DBFA2D-0759-53BA-9977-A3C37E44B875}" dt="2026-02-08T23:06:51.915" v="1667"/>
        <pc:sldMkLst>
          <pc:docMk/>
          <pc:sldMk cId="987895599" sldId="2147375404"/>
        </pc:sldMkLst>
        <pc:spChg chg="mod">
          <ac:chgData name="Fischer, Wolfram" userId="99129c38-454d-40b3-bad3-fa13926f419c" providerId="ADAL" clId="{83DBFA2D-0759-53BA-9977-A3C37E44B875}" dt="2026-02-08T23:06:51.915" v="1667"/>
          <ac:spMkLst>
            <pc:docMk/>
            <pc:sldMk cId="987895599" sldId="2147375404"/>
            <ac:spMk id="3" creationId="{BE956044-F0FC-5F2E-B66C-A8A6B4A9DB2B}"/>
          </ac:spMkLst>
        </pc:spChg>
      </pc:sldChg>
      <pc:sldChg chg="del">
        <pc:chgData name="Fischer, Wolfram" userId="99129c38-454d-40b3-bad3-fa13926f419c" providerId="ADAL" clId="{83DBFA2D-0759-53BA-9977-A3C37E44B875}" dt="2026-02-09T00:07:23.915" v="2188" actId="2696"/>
        <pc:sldMkLst>
          <pc:docMk/>
          <pc:sldMk cId="2129068770" sldId="2147469546"/>
        </pc:sldMkLst>
      </pc:sldChg>
      <pc:sldChg chg="del">
        <pc:chgData name="Fischer, Wolfram" userId="99129c38-454d-40b3-bad3-fa13926f419c" providerId="ADAL" clId="{83DBFA2D-0759-53BA-9977-A3C37E44B875}" dt="2026-02-08T23:18:35.448" v="1772" actId="2696"/>
        <pc:sldMkLst>
          <pc:docMk/>
          <pc:sldMk cId="3285884027" sldId="2147469547"/>
        </pc:sldMkLst>
      </pc:sldChg>
      <pc:sldChg chg="del">
        <pc:chgData name="Fischer, Wolfram" userId="99129c38-454d-40b3-bad3-fa13926f419c" providerId="ADAL" clId="{83DBFA2D-0759-53BA-9977-A3C37E44B875}" dt="2026-02-08T23:18:37.594" v="1774" actId="2696"/>
        <pc:sldMkLst>
          <pc:docMk/>
          <pc:sldMk cId="4167160209" sldId="2147469549"/>
        </pc:sldMkLst>
      </pc:sldChg>
      <pc:sldChg chg="del">
        <pc:chgData name="Fischer, Wolfram" userId="99129c38-454d-40b3-bad3-fa13926f419c" providerId="ADAL" clId="{83DBFA2D-0759-53BA-9977-A3C37E44B875}" dt="2026-02-08T23:18:39.012" v="1775" actId="2696"/>
        <pc:sldMkLst>
          <pc:docMk/>
          <pc:sldMk cId="1658815229" sldId="2147469550"/>
        </pc:sldMkLst>
      </pc:sldChg>
      <pc:sldChg chg="del">
        <pc:chgData name="Fischer, Wolfram" userId="99129c38-454d-40b3-bad3-fa13926f419c" providerId="ADAL" clId="{83DBFA2D-0759-53BA-9977-A3C37E44B875}" dt="2026-02-08T23:18:36.039" v="1773" actId="2696"/>
        <pc:sldMkLst>
          <pc:docMk/>
          <pc:sldMk cId="4166078401" sldId="2147469551"/>
        </pc:sldMkLst>
      </pc:sldChg>
      <pc:sldChg chg="del">
        <pc:chgData name="Fischer, Wolfram" userId="99129c38-454d-40b3-bad3-fa13926f419c" providerId="ADAL" clId="{83DBFA2D-0759-53BA-9977-A3C37E44B875}" dt="2026-02-08T23:18:40.125" v="1776" actId="2696"/>
        <pc:sldMkLst>
          <pc:docMk/>
          <pc:sldMk cId="4264052149" sldId="2147469554"/>
        </pc:sldMkLst>
      </pc:sldChg>
      <pc:sldChg chg="del">
        <pc:chgData name="Fischer, Wolfram" userId="99129c38-454d-40b3-bad3-fa13926f419c" providerId="ADAL" clId="{83DBFA2D-0759-53BA-9977-A3C37E44B875}" dt="2026-02-09T00:07:25.575" v="2189" actId="2696"/>
        <pc:sldMkLst>
          <pc:docMk/>
          <pc:sldMk cId="1831465153" sldId="2147469555"/>
        </pc:sldMkLst>
      </pc:sldChg>
      <pc:sldChg chg="del">
        <pc:chgData name="Fischer, Wolfram" userId="99129c38-454d-40b3-bad3-fa13926f419c" providerId="ADAL" clId="{83DBFA2D-0759-53BA-9977-A3C37E44B875}" dt="2026-02-09T00:07:28.763" v="2190" actId="2696"/>
        <pc:sldMkLst>
          <pc:docMk/>
          <pc:sldMk cId="1497080941" sldId="2147469556"/>
        </pc:sldMkLst>
      </pc:sldChg>
      <pc:sldChg chg="del">
        <pc:chgData name="Fischer, Wolfram" userId="99129c38-454d-40b3-bad3-fa13926f419c" providerId="ADAL" clId="{83DBFA2D-0759-53BA-9977-A3C37E44B875}" dt="2026-02-09T00:07:32.273" v="2191" actId="2696"/>
        <pc:sldMkLst>
          <pc:docMk/>
          <pc:sldMk cId="2032054243" sldId="2147469557"/>
        </pc:sldMkLst>
      </pc:sldChg>
      <pc:sldChg chg="del">
        <pc:chgData name="Fischer, Wolfram" userId="99129c38-454d-40b3-bad3-fa13926f419c" providerId="ADAL" clId="{83DBFA2D-0759-53BA-9977-A3C37E44B875}" dt="2026-02-09T00:07:35.706" v="2192" actId="2696"/>
        <pc:sldMkLst>
          <pc:docMk/>
          <pc:sldMk cId="322728522" sldId="2147469559"/>
        </pc:sldMkLst>
      </pc:sldChg>
      <pc:sldChg chg="del">
        <pc:chgData name="Fischer, Wolfram" userId="99129c38-454d-40b3-bad3-fa13926f419c" providerId="ADAL" clId="{83DBFA2D-0759-53BA-9977-A3C37E44B875}" dt="2026-02-09T00:07:37.617" v="2193" actId="2696"/>
        <pc:sldMkLst>
          <pc:docMk/>
          <pc:sldMk cId="1399466039" sldId="2147469562"/>
        </pc:sldMkLst>
      </pc:sldChg>
      <pc:sldChg chg="del">
        <pc:chgData name="Fischer, Wolfram" userId="99129c38-454d-40b3-bad3-fa13926f419c" providerId="ADAL" clId="{83DBFA2D-0759-53BA-9977-A3C37E44B875}" dt="2026-02-09T00:07:11.030" v="2187" actId="2696"/>
        <pc:sldMkLst>
          <pc:docMk/>
          <pc:sldMk cId="3253136542" sldId="2147469567"/>
        </pc:sldMkLst>
      </pc:sldChg>
      <pc:sldChg chg="modSp mod ord">
        <pc:chgData name="Fischer, Wolfram" userId="99129c38-454d-40b3-bad3-fa13926f419c" providerId="ADAL" clId="{83DBFA2D-0759-53BA-9977-A3C37E44B875}" dt="2026-02-08T23:41:40.586" v="1982" actId="20577"/>
        <pc:sldMkLst>
          <pc:docMk/>
          <pc:sldMk cId="1361093525" sldId="2147469568"/>
        </pc:sldMkLst>
        <pc:spChg chg="mod">
          <ac:chgData name="Fischer, Wolfram" userId="99129c38-454d-40b3-bad3-fa13926f419c" providerId="ADAL" clId="{83DBFA2D-0759-53BA-9977-A3C37E44B875}" dt="2026-02-08T23:41:40.586" v="1982" actId="20577"/>
          <ac:spMkLst>
            <pc:docMk/>
            <pc:sldMk cId="1361093525" sldId="2147469568"/>
            <ac:spMk id="3" creationId="{957CC58B-ACE5-FF85-143B-53696F2FE43C}"/>
          </ac:spMkLst>
        </pc:spChg>
      </pc:sldChg>
      <pc:sldChg chg="modSp del mod">
        <pc:chgData name="Fischer, Wolfram" userId="99129c38-454d-40b3-bad3-fa13926f419c" providerId="ADAL" clId="{83DBFA2D-0759-53BA-9977-A3C37E44B875}" dt="2026-02-09T00:07:06.876" v="2186" actId="2696"/>
        <pc:sldMkLst>
          <pc:docMk/>
          <pc:sldMk cId="1672236907" sldId="2147469569"/>
        </pc:sldMkLst>
        <pc:spChg chg="mod">
          <ac:chgData name="Fischer, Wolfram" userId="99129c38-454d-40b3-bad3-fa13926f419c" providerId="ADAL" clId="{83DBFA2D-0759-53BA-9977-A3C37E44B875}" dt="2026-02-08T18:32:49.365" v="1666" actId="20577"/>
          <ac:spMkLst>
            <pc:docMk/>
            <pc:sldMk cId="1672236907" sldId="2147469569"/>
            <ac:spMk id="3" creationId="{5E74428F-0423-B0BF-7608-47AE04CA0262}"/>
          </ac:spMkLst>
        </pc:spChg>
      </pc:sldChg>
      <pc:sldChg chg="del">
        <pc:chgData name="Fischer, Wolfram" userId="99129c38-454d-40b3-bad3-fa13926f419c" providerId="ADAL" clId="{83DBFA2D-0759-53BA-9977-A3C37E44B875}" dt="2026-02-08T23:07:20.888" v="1669" actId="2696"/>
        <pc:sldMkLst>
          <pc:docMk/>
          <pc:sldMk cId="4000364810" sldId="2147469570"/>
        </pc:sldMkLst>
      </pc:sldChg>
      <pc:sldChg chg="modSp new mod">
        <pc:chgData name="Fischer, Wolfram" userId="99129c38-454d-40b3-bad3-fa13926f419c" providerId="ADAL" clId="{83DBFA2D-0759-53BA-9977-A3C37E44B875}" dt="2026-02-09T12:42:51.086" v="3634" actId="255"/>
        <pc:sldMkLst>
          <pc:docMk/>
          <pc:sldMk cId="3994891700" sldId="2147469571"/>
        </pc:sldMkLst>
        <pc:spChg chg="mod">
          <ac:chgData name="Fischer, Wolfram" userId="99129c38-454d-40b3-bad3-fa13926f419c" providerId="ADAL" clId="{83DBFA2D-0759-53BA-9977-A3C37E44B875}" dt="2026-02-09T11:59:00.438" v="2486" actId="14100"/>
          <ac:spMkLst>
            <pc:docMk/>
            <pc:sldMk cId="3994891700" sldId="2147469571"/>
            <ac:spMk id="2" creationId="{9D7BA3CF-A96A-1695-8BE0-084D09E8691B}"/>
          </ac:spMkLst>
        </pc:spChg>
        <pc:spChg chg="mod">
          <ac:chgData name="Fischer, Wolfram" userId="99129c38-454d-40b3-bad3-fa13926f419c" providerId="ADAL" clId="{83DBFA2D-0759-53BA-9977-A3C37E44B875}" dt="2026-02-09T12:42:51.086" v="3634" actId="255"/>
          <ac:spMkLst>
            <pc:docMk/>
            <pc:sldMk cId="3994891700" sldId="2147469571"/>
            <ac:spMk id="3" creationId="{3BC7F9E0-B008-264C-4F77-46AFA14F42C2}"/>
          </ac:spMkLst>
        </pc:spChg>
      </pc:sldChg>
      <pc:sldChg chg="modSp add mod">
        <pc:chgData name="Fischer, Wolfram" userId="99129c38-454d-40b3-bad3-fa13926f419c" providerId="ADAL" clId="{83DBFA2D-0759-53BA-9977-A3C37E44B875}" dt="2026-02-09T12:42:29.531" v="3632" actId="113"/>
        <pc:sldMkLst>
          <pc:docMk/>
          <pc:sldMk cId="76441117" sldId="2147469572"/>
        </pc:sldMkLst>
        <pc:spChg chg="mod">
          <ac:chgData name="Fischer, Wolfram" userId="99129c38-454d-40b3-bad3-fa13926f419c" providerId="ADAL" clId="{83DBFA2D-0759-53BA-9977-A3C37E44B875}" dt="2026-02-08T18:16:08.003" v="698" actId="14100"/>
          <ac:spMkLst>
            <pc:docMk/>
            <pc:sldMk cId="76441117" sldId="2147469572"/>
            <ac:spMk id="2" creationId="{AC412130-ECC0-1138-C91D-3163F4A31304}"/>
          </ac:spMkLst>
        </pc:spChg>
        <pc:spChg chg="mod">
          <ac:chgData name="Fischer, Wolfram" userId="99129c38-454d-40b3-bad3-fa13926f419c" providerId="ADAL" clId="{83DBFA2D-0759-53BA-9977-A3C37E44B875}" dt="2026-02-09T12:42:29.531" v="3632" actId="113"/>
          <ac:spMkLst>
            <pc:docMk/>
            <pc:sldMk cId="76441117" sldId="2147469572"/>
            <ac:spMk id="3" creationId="{1BE8CAEB-601A-F72A-EFA1-AFD6A8878E91}"/>
          </ac:spMkLst>
        </pc:spChg>
      </pc:sldChg>
      <pc:sldChg chg="modSp new del mod">
        <pc:chgData name="Fischer, Wolfram" userId="99129c38-454d-40b3-bad3-fa13926f419c" providerId="ADAL" clId="{83DBFA2D-0759-53BA-9977-A3C37E44B875}" dt="2026-02-09T00:06:58.271" v="2183" actId="2696"/>
        <pc:sldMkLst>
          <pc:docMk/>
          <pc:sldMk cId="247116451" sldId="2147469573"/>
        </pc:sldMkLst>
        <pc:spChg chg="mod">
          <ac:chgData name="Fischer, Wolfram" userId="99129c38-454d-40b3-bad3-fa13926f419c" providerId="ADAL" clId="{83DBFA2D-0759-53BA-9977-A3C37E44B875}" dt="2026-02-08T18:22:19.325" v="1025" actId="20577"/>
          <ac:spMkLst>
            <pc:docMk/>
            <pc:sldMk cId="247116451" sldId="2147469573"/>
            <ac:spMk id="2" creationId="{EE839FDC-0090-D5ED-768C-495B66CA1A11}"/>
          </ac:spMkLst>
        </pc:spChg>
        <pc:spChg chg="mod">
          <ac:chgData name="Fischer, Wolfram" userId="99129c38-454d-40b3-bad3-fa13926f419c" providerId="ADAL" clId="{83DBFA2D-0759-53BA-9977-A3C37E44B875}" dt="2026-02-08T18:22:52.334" v="1099" actId="20577"/>
          <ac:spMkLst>
            <pc:docMk/>
            <pc:sldMk cId="247116451" sldId="2147469573"/>
            <ac:spMk id="3" creationId="{B979D80D-C75B-B6AD-3067-F434D9F5B209}"/>
          </ac:spMkLst>
        </pc:spChg>
      </pc:sldChg>
      <pc:sldChg chg="modSp add mod">
        <pc:chgData name="Fischer, Wolfram" userId="99129c38-454d-40b3-bad3-fa13926f419c" providerId="ADAL" clId="{83DBFA2D-0759-53BA-9977-A3C37E44B875}" dt="2026-02-09T12:44:02.792" v="3652" actId="6549"/>
        <pc:sldMkLst>
          <pc:docMk/>
          <pc:sldMk cId="4118716119" sldId="2147469574"/>
        </pc:sldMkLst>
        <pc:spChg chg="mod">
          <ac:chgData name="Fischer, Wolfram" userId="99129c38-454d-40b3-bad3-fa13926f419c" providerId="ADAL" clId="{83DBFA2D-0759-53BA-9977-A3C37E44B875}" dt="2026-02-09T12:44:02.792" v="3652" actId="6549"/>
          <ac:spMkLst>
            <pc:docMk/>
            <pc:sldMk cId="4118716119" sldId="2147469574"/>
            <ac:spMk id="3" creationId="{B127D80B-C2F0-5023-BDF1-F0EEB554EF19}"/>
          </ac:spMkLst>
        </pc:spChg>
      </pc:sldChg>
      <pc:sldChg chg="new del">
        <pc:chgData name="Fischer, Wolfram" userId="99129c38-454d-40b3-bad3-fa13926f419c" providerId="ADAL" clId="{83DBFA2D-0759-53BA-9977-A3C37E44B875}" dt="2026-02-08T18:23:54.379" v="1103" actId="680"/>
        <pc:sldMkLst>
          <pc:docMk/>
          <pc:sldMk cId="1111519080" sldId="2147469575"/>
        </pc:sldMkLst>
      </pc:sldChg>
      <pc:sldChg chg="new del">
        <pc:chgData name="Fischer, Wolfram" userId="99129c38-454d-40b3-bad3-fa13926f419c" providerId="ADAL" clId="{83DBFA2D-0759-53BA-9977-A3C37E44B875}" dt="2026-02-08T18:23:49.269" v="1101" actId="2696"/>
        <pc:sldMkLst>
          <pc:docMk/>
          <pc:sldMk cId="4048942318" sldId="2147469575"/>
        </pc:sldMkLst>
      </pc:sldChg>
      <pc:sldChg chg="modSp new del mod">
        <pc:chgData name="Fischer, Wolfram" userId="99129c38-454d-40b3-bad3-fa13926f419c" providerId="ADAL" clId="{83DBFA2D-0759-53BA-9977-A3C37E44B875}" dt="2026-02-09T00:07:04.735" v="2185" actId="2696"/>
        <pc:sldMkLst>
          <pc:docMk/>
          <pc:sldMk cId="4170046780" sldId="2147469575"/>
        </pc:sldMkLst>
        <pc:spChg chg="mod">
          <ac:chgData name="Fischer, Wolfram" userId="99129c38-454d-40b3-bad3-fa13926f419c" providerId="ADAL" clId="{83DBFA2D-0759-53BA-9977-A3C37E44B875}" dt="2026-02-08T18:24:36.056" v="1181" actId="313"/>
          <ac:spMkLst>
            <pc:docMk/>
            <pc:sldMk cId="4170046780" sldId="2147469575"/>
            <ac:spMk id="2" creationId="{16E82A78-FF9F-78D3-3AA3-FBDF0E9B4B92}"/>
          </ac:spMkLst>
        </pc:spChg>
        <pc:spChg chg="mod">
          <ac:chgData name="Fischer, Wolfram" userId="99129c38-454d-40b3-bad3-fa13926f419c" providerId="ADAL" clId="{83DBFA2D-0759-53BA-9977-A3C37E44B875}" dt="2026-02-08T18:27:30.591" v="1586" actId="20577"/>
          <ac:spMkLst>
            <pc:docMk/>
            <pc:sldMk cId="4170046780" sldId="2147469575"/>
            <ac:spMk id="3" creationId="{65DB872A-7B2F-06BA-2990-1D684F45804B}"/>
          </ac:spMkLst>
        </pc:spChg>
      </pc:sldChg>
      <pc:sldChg chg="modSp add mod">
        <pc:chgData name="Fischer, Wolfram" userId="99129c38-454d-40b3-bad3-fa13926f419c" providerId="ADAL" clId="{83DBFA2D-0759-53BA-9977-A3C37E44B875}" dt="2026-02-09T12:16:20.091" v="3247" actId="6549"/>
        <pc:sldMkLst>
          <pc:docMk/>
          <pc:sldMk cId="2779244719" sldId="2147469576"/>
        </pc:sldMkLst>
        <pc:spChg chg="mod">
          <ac:chgData name="Fischer, Wolfram" userId="99129c38-454d-40b3-bad3-fa13926f419c" providerId="ADAL" clId="{83DBFA2D-0759-53BA-9977-A3C37E44B875}" dt="2026-02-09T12:16:20.091" v="3247" actId="6549"/>
          <ac:spMkLst>
            <pc:docMk/>
            <pc:sldMk cId="2779244719" sldId="2147469576"/>
            <ac:spMk id="2" creationId="{0AD9D037-A6CD-504E-8998-370632B6AFA6}"/>
          </ac:spMkLst>
        </pc:spChg>
      </pc:sldChg>
      <pc:sldChg chg="addSp modSp add mod">
        <pc:chgData name="Fischer, Wolfram" userId="99129c38-454d-40b3-bad3-fa13926f419c" providerId="ADAL" clId="{83DBFA2D-0759-53BA-9977-A3C37E44B875}" dt="2026-02-09T11:57:02.377" v="2484" actId="1038"/>
        <pc:sldMkLst>
          <pc:docMk/>
          <pc:sldMk cId="2795741925" sldId="2147469577"/>
        </pc:sldMkLst>
        <pc:spChg chg="add mod">
          <ac:chgData name="Fischer, Wolfram" userId="99129c38-454d-40b3-bad3-fa13926f419c" providerId="ADAL" clId="{83DBFA2D-0759-53BA-9977-A3C37E44B875}" dt="2026-02-09T11:57:02.377" v="2484" actId="1038"/>
          <ac:spMkLst>
            <pc:docMk/>
            <pc:sldMk cId="2795741925" sldId="2147469577"/>
            <ac:spMk id="2" creationId="{1C08FCB5-B284-EFEF-0E23-D3C1DE1AAF99}"/>
          </ac:spMkLst>
        </pc:spChg>
      </pc:sldChg>
      <pc:sldChg chg="modSp add mod">
        <pc:chgData name="Fischer, Wolfram" userId="99129c38-454d-40b3-bad3-fa13926f419c" providerId="ADAL" clId="{83DBFA2D-0759-53BA-9977-A3C37E44B875}" dt="2026-02-08T23:50:12.682" v="2000" actId="20577"/>
        <pc:sldMkLst>
          <pc:docMk/>
          <pc:sldMk cId="2335050985" sldId="2147469578"/>
        </pc:sldMkLst>
        <pc:spChg chg="mod">
          <ac:chgData name="Fischer, Wolfram" userId="99129c38-454d-40b3-bad3-fa13926f419c" providerId="ADAL" clId="{83DBFA2D-0759-53BA-9977-A3C37E44B875}" dt="2026-02-08T23:50:12.682" v="2000" actId="20577"/>
          <ac:spMkLst>
            <pc:docMk/>
            <pc:sldMk cId="2335050985" sldId="2147469578"/>
            <ac:spMk id="3" creationId="{2F777285-04F8-F9F9-57E5-11FC4FC6A91C}"/>
          </ac:spMkLst>
        </pc:spChg>
      </pc:sldChg>
      <pc:sldChg chg="modSp add mod">
        <pc:chgData name="Fischer, Wolfram" userId="99129c38-454d-40b3-bad3-fa13926f419c" providerId="ADAL" clId="{83DBFA2D-0759-53BA-9977-A3C37E44B875}" dt="2026-02-08T23:42:51.790" v="1998" actId="14100"/>
        <pc:sldMkLst>
          <pc:docMk/>
          <pc:sldMk cId="1512925664" sldId="2147469579"/>
        </pc:sldMkLst>
        <pc:spChg chg="mod">
          <ac:chgData name="Fischer, Wolfram" userId="99129c38-454d-40b3-bad3-fa13926f419c" providerId="ADAL" clId="{83DBFA2D-0759-53BA-9977-A3C37E44B875}" dt="2026-02-08T23:42:51.790" v="1998" actId="14100"/>
          <ac:spMkLst>
            <pc:docMk/>
            <pc:sldMk cId="1512925664" sldId="2147469579"/>
            <ac:spMk id="3" creationId="{022CD861-EC67-D52B-47C8-54775AA5849A}"/>
          </ac:spMkLst>
        </pc:spChg>
      </pc:sldChg>
      <pc:sldChg chg="add">
        <pc:chgData name="Fischer, Wolfram" userId="99129c38-454d-40b3-bad3-fa13926f419c" providerId="ADAL" clId="{83DBFA2D-0759-53BA-9977-A3C37E44B875}" dt="2026-02-09T11:56:29.171" v="2474"/>
        <pc:sldMkLst>
          <pc:docMk/>
          <pc:sldMk cId="1058839994" sldId="2147469580"/>
        </pc:sldMkLst>
      </pc:sldChg>
      <pc:sldChg chg="addSp modSp new del mod">
        <pc:chgData name="Fischer, Wolfram" userId="99129c38-454d-40b3-bad3-fa13926f419c" providerId="ADAL" clId="{83DBFA2D-0759-53BA-9977-A3C37E44B875}" dt="2026-02-09T11:56:22.060" v="2473" actId="2696"/>
        <pc:sldMkLst>
          <pc:docMk/>
          <pc:sldMk cId="2985028854" sldId="2147469580"/>
        </pc:sldMkLst>
        <pc:spChg chg="add mod">
          <ac:chgData name="Fischer, Wolfram" userId="99129c38-454d-40b3-bad3-fa13926f419c" providerId="ADAL" clId="{83DBFA2D-0759-53BA-9977-A3C37E44B875}" dt="2026-02-08T23:39:45.200" v="1965" actId="20577"/>
          <ac:spMkLst>
            <pc:docMk/>
            <pc:sldMk cId="2985028854" sldId="2147469580"/>
            <ac:spMk id="4" creationId="{B8242FEC-0786-4C18-7059-AC15ADBBB930}"/>
          </ac:spMkLst>
        </pc:spChg>
        <pc:picChg chg="add mod">
          <ac:chgData name="Fischer, Wolfram" userId="99129c38-454d-40b3-bad3-fa13926f419c" providerId="ADAL" clId="{83DBFA2D-0759-53BA-9977-A3C37E44B875}" dt="2026-02-08T23:37:29.086" v="1779" actId="1076"/>
          <ac:picMkLst>
            <pc:docMk/>
            <pc:sldMk cId="2985028854" sldId="2147469580"/>
            <ac:picMk id="3" creationId="{BA98CEF2-CA90-7B6B-AA90-9CA6CB85745A}"/>
          </ac:picMkLst>
        </pc:picChg>
      </pc:sldChg>
      <pc:sldChg chg="modSp add mod">
        <pc:chgData name="Fischer, Wolfram" userId="99129c38-454d-40b3-bad3-fa13926f419c" providerId="ADAL" clId="{83DBFA2D-0759-53BA-9977-A3C37E44B875}" dt="2026-02-09T12:43:25.641" v="3637" actId="403"/>
        <pc:sldMkLst>
          <pc:docMk/>
          <pc:sldMk cId="1073629116" sldId="2147469581"/>
        </pc:sldMkLst>
        <pc:spChg chg="mod">
          <ac:chgData name="Fischer, Wolfram" userId="99129c38-454d-40b3-bad3-fa13926f419c" providerId="ADAL" clId="{83DBFA2D-0759-53BA-9977-A3C37E44B875}" dt="2026-02-09T12:43:25.641" v="3637" actId="403"/>
          <ac:spMkLst>
            <pc:docMk/>
            <pc:sldMk cId="1073629116" sldId="2147469581"/>
            <ac:spMk id="3" creationId="{B080EE5F-D86A-DA6D-EFBD-C6FDF50E83B2}"/>
          </ac:spMkLst>
        </pc:spChg>
      </pc:sldChg>
      <pc:sldChg chg="modSp new del mod">
        <pc:chgData name="Fischer, Wolfram" userId="99129c38-454d-40b3-bad3-fa13926f419c" providerId="ADAL" clId="{83DBFA2D-0759-53BA-9977-A3C37E44B875}" dt="2026-02-09T12:12:59.594" v="3218" actId="2696"/>
        <pc:sldMkLst>
          <pc:docMk/>
          <pc:sldMk cId="1433363955" sldId="2147469582"/>
        </pc:sldMkLst>
        <pc:spChg chg="mod">
          <ac:chgData name="Fischer, Wolfram" userId="99129c38-454d-40b3-bad3-fa13926f419c" providerId="ADAL" clId="{83DBFA2D-0759-53BA-9977-A3C37E44B875}" dt="2026-02-09T12:04:01.531" v="2822" actId="14100"/>
          <ac:spMkLst>
            <pc:docMk/>
            <pc:sldMk cId="1433363955" sldId="2147469582"/>
            <ac:spMk id="2" creationId="{71B93648-6AB9-DF87-EFA3-E64C58BE9D6D}"/>
          </ac:spMkLst>
        </pc:spChg>
        <pc:spChg chg="mod">
          <ac:chgData name="Fischer, Wolfram" userId="99129c38-454d-40b3-bad3-fa13926f419c" providerId="ADAL" clId="{83DBFA2D-0759-53BA-9977-A3C37E44B875}" dt="2026-02-09T12:08:16.436" v="3093" actId="20577"/>
          <ac:spMkLst>
            <pc:docMk/>
            <pc:sldMk cId="1433363955" sldId="2147469582"/>
            <ac:spMk id="3" creationId="{476ADFF2-AA4D-F0CE-22EC-31D58BC453C6}"/>
          </ac:spMkLst>
        </pc:spChg>
      </pc:sldChg>
      <pc:sldChg chg="add">
        <pc:chgData name="Fischer, Wolfram" userId="99129c38-454d-40b3-bad3-fa13926f419c" providerId="ADAL" clId="{83DBFA2D-0759-53BA-9977-A3C37E44B875}" dt="2026-02-09T11:56:29.171" v="2474"/>
        <pc:sldMkLst>
          <pc:docMk/>
          <pc:sldMk cId="1875420483" sldId="2147469627"/>
        </pc:sldMkLst>
      </pc:sldChg>
      <pc:sldChg chg="addSp modSp add del mod">
        <pc:chgData name="Fischer, Wolfram" userId="99129c38-454d-40b3-bad3-fa13926f419c" providerId="ADAL" clId="{83DBFA2D-0759-53BA-9977-A3C37E44B875}" dt="2026-02-09T11:56:22.060" v="2473" actId="2696"/>
        <pc:sldMkLst>
          <pc:docMk/>
          <pc:sldMk cId="2962939733" sldId="2147469627"/>
        </pc:sldMkLst>
        <pc:spChg chg="add mod">
          <ac:chgData name="Fischer, Wolfram" userId="99129c38-454d-40b3-bad3-fa13926f419c" providerId="ADAL" clId="{83DBFA2D-0759-53BA-9977-A3C37E44B875}" dt="2026-02-09T00:24:22.107" v="2437" actId="20577"/>
          <ac:spMkLst>
            <pc:docMk/>
            <pc:sldMk cId="2962939733" sldId="2147469627"/>
            <ac:spMk id="6" creationId="{12B40B5A-7426-1C50-8752-6E6FA1506C65}"/>
          </ac:spMkLst>
        </pc:spChg>
      </pc:sldChg>
      <pc:sldChg chg="addSp delSp modSp new mod">
        <pc:chgData name="Fischer, Wolfram" userId="99129c38-454d-40b3-bad3-fa13926f419c" providerId="ADAL" clId="{83DBFA2D-0759-53BA-9977-A3C37E44B875}" dt="2026-02-09T11:54:42.664" v="2472" actId="20577"/>
        <pc:sldMkLst>
          <pc:docMk/>
          <pc:sldMk cId="4208189297" sldId="2147469628"/>
        </pc:sldMkLst>
        <pc:spChg chg="mod">
          <ac:chgData name="Fischer, Wolfram" userId="99129c38-454d-40b3-bad3-fa13926f419c" providerId="ADAL" clId="{83DBFA2D-0759-53BA-9977-A3C37E44B875}" dt="2026-02-09T11:54:42.664" v="2472" actId="20577"/>
          <ac:spMkLst>
            <pc:docMk/>
            <pc:sldMk cId="4208189297" sldId="2147469628"/>
            <ac:spMk id="2" creationId="{18D84707-BB3A-F12C-1B1C-4AECB74404F6}"/>
          </ac:spMkLst>
        </pc:spChg>
        <pc:spChg chg="del mod">
          <ac:chgData name="Fischer, Wolfram" userId="99129c38-454d-40b3-bad3-fa13926f419c" providerId="ADAL" clId="{83DBFA2D-0759-53BA-9977-A3C37E44B875}" dt="2026-02-09T11:53:43.065" v="2457"/>
          <ac:spMkLst>
            <pc:docMk/>
            <pc:sldMk cId="4208189297" sldId="2147469628"/>
            <ac:spMk id="3" creationId="{588DCA2F-370B-A200-49BF-2B05C4906857}"/>
          </ac:spMkLst>
        </pc:spChg>
        <pc:spChg chg="add mod">
          <ac:chgData name="Fischer, Wolfram" userId="99129c38-454d-40b3-bad3-fa13926f419c" providerId="ADAL" clId="{83DBFA2D-0759-53BA-9977-A3C37E44B875}" dt="2026-02-09T11:54:37.162" v="2468"/>
          <ac:spMkLst>
            <pc:docMk/>
            <pc:sldMk cId="4208189297" sldId="2147469628"/>
            <ac:spMk id="7" creationId="{A305E029-17B8-2A88-A640-2FAA6DC9EDC1}"/>
          </ac:spMkLst>
        </pc:spChg>
        <pc:picChg chg="add mod">
          <ac:chgData name="Fischer, Wolfram" userId="99129c38-454d-40b3-bad3-fa13926f419c" providerId="ADAL" clId="{83DBFA2D-0759-53BA-9977-A3C37E44B875}" dt="2026-02-09T11:54:20.840" v="2465" actId="14100"/>
          <ac:picMkLst>
            <pc:docMk/>
            <pc:sldMk cId="4208189297" sldId="2147469628"/>
            <ac:picMk id="5" creationId="{8DAF0B2C-0CB6-4C8A-7622-9A6C75377597}"/>
          </ac:picMkLst>
        </pc:picChg>
        <pc:picChg chg="add mod">
          <ac:chgData name="Fischer, Wolfram" userId="99129c38-454d-40b3-bad3-fa13926f419c" providerId="ADAL" clId="{83DBFA2D-0759-53BA-9977-A3C37E44B875}" dt="2026-02-09T11:54:17.256" v="2464" actId="14100"/>
          <ac:picMkLst>
            <pc:docMk/>
            <pc:sldMk cId="4208189297" sldId="2147469628"/>
            <ac:picMk id="6" creationId="{0F2A816B-7B7F-22C4-A31A-6F9C99F79F33}"/>
          </ac:picMkLst>
        </pc:picChg>
      </pc:sldChg>
      <pc:sldChg chg="addSp modSp add mod">
        <pc:chgData name="Fischer, Wolfram" userId="99129c38-454d-40b3-bad3-fa13926f419c" providerId="ADAL" clId="{83DBFA2D-0759-53BA-9977-A3C37E44B875}" dt="2026-02-09T12:14:03.156" v="3240" actId="20577"/>
        <pc:sldMkLst>
          <pc:docMk/>
          <pc:sldMk cId="2681777163" sldId="2147469629"/>
        </pc:sldMkLst>
        <pc:spChg chg="mod">
          <ac:chgData name="Fischer, Wolfram" userId="99129c38-454d-40b3-bad3-fa13926f419c" providerId="ADAL" clId="{83DBFA2D-0759-53BA-9977-A3C37E44B875}" dt="2026-02-09T12:12:54.177" v="3217" actId="14100"/>
          <ac:spMkLst>
            <pc:docMk/>
            <pc:sldMk cId="2681777163" sldId="2147469629"/>
            <ac:spMk id="2" creationId="{212ED8C2-4F9D-8E21-52F3-E688D0FB2F15}"/>
          </ac:spMkLst>
        </pc:spChg>
        <pc:spChg chg="mod">
          <ac:chgData name="Fischer, Wolfram" userId="99129c38-454d-40b3-bad3-fa13926f419c" providerId="ADAL" clId="{83DBFA2D-0759-53BA-9977-A3C37E44B875}" dt="2026-02-09T12:14:03.156" v="3240" actId="20577"/>
          <ac:spMkLst>
            <pc:docMk/>
            <pc:sldMk cId="2681777163" sldId="2147469629"/>
            <ac:spMk id="3" creationId="{A19FF275-612D-9D45-009E-36A49BB690F4}"/>
          </ac:spMkLst>
        </pc:spChg>
        <pc:spChg chg="add">
          <ac:chgData name="Fischer, Wolfram" userId="99129c38-454d-40b3-bad3-fa13926f419c" providerId="ADAL" clId="{83DBFA2D-0759-53BA-9977-A3C37E44B875}" dt="2026-02-09T12:10:34.292" v="3095"/>
          <ac:spMkLst>
            <pc:docMk/>
            <pc:sldMk cId="2681777163" sldId="2147469629"/>
            <ac:spMk id="5" creationId="{396BC0AB-37B1-F568-5B1D-5C83A722664F}"/>
          </ac:spMkLst>
        </pc:spChg>
      </pc:sldChg>
      <pc:sldChg chg="add">
        <pc:chgData name="Fischer, Wolfram" userId="99129c38-454d-40b3-bad3-fa13926f419c" providerId="ADAL" clId="{83DBFA2D-0759-53BA-9977-A3C37E44B875}" dt="2026-02-09T12:16:40.477" v="3248"/>
        <pc:sldMkLst>
          <pc:docMk/>
          <pc:sldMk cId="1674951050" sldId="2147469630"/>
        </pc:sldMkLst>
      </pc:sldChg>
      <pc:sldChg chg="addSp modSp new del mod">
        <pc:chgData name="Fischer, Wolfram" userId="99129c38-454d-40b3-bad3-fa13926f419c" providerId="ADAL" clId="{83DBFA2D-0759-53BA-9977-A3C37E44B875}" dt="2026-02-09T13:03:17.746" v="3678" actId="2696"/>
        <pc:sldMkLst>
          <pc:docMk/>
          <pc:sldMk cId="1006224238" sldId="2147469631"/>
        </pc:sldMkLst>
        <pc:picChg chg="add mod">
          <ac:chgData name="Fischer, Wolfram" userId="99129c38-454d-40b3-bad3-fa13926f419c" providerId="ADAL" clId="{83DBFA2D-0759-53BA-9977-A3C37E44B875}" dt="2026-02-09T13:02:48.388" v="3656" actId="14100"/>
          <ac:picMkLst>
            <pc:docMk/>
            <pc:sldMk cId="1006224238" sldId="2147469631"/>
            <ac:picMk id="3" creationId="{647D8770-2CD0-6D53-9284-E0FD731354E6}"/>
          </ac:picMkLst>
        </pc:picChg>
      </pc:sldChg>
      <pc:sldChg chg="addSp modSp new mod">
        <pc:chgData name="Fischer, Wolfram" userId="99129c38-454d-40b3-bad3-fa13926f419c" providerId="ADAL" clId="{83DBFA2D-0759-53BA-9977-A3C37E44B875}" dt="2026-02-09T13:03:59.307" v="3704" actId="20577"/>
        <pc:sldMkLst>
          <pc:docMk/>
          <pc:sldMk cId="3436497236" sldId="2147469632"/>
        </pc:sldMkLst>
        <pc:spChg chg="mod">
          <ac:chgData name="Fischer, Wolfram" userId="99129c38-454d-40b3-bad3-fa13926f419c" providerId="ADAL" clId="{83DBFA2D-0759-53BA-9977-A3C37E44B875}" dt="2026-02-09T13:03:59.307" v="3704" actId="20577"/>
          <ac:spMkLst>
            <pc:docMk/>
            <pc:sldMk cId="3436497236" sldId="2147469632"/>
            <ac:spMk id="2" creationId="{A4A6B7A5-318E-430C-56DE-75664F3F53CF}"/>
          </ac:spMkLst>
        </pc:spChg>
        <pc:picChg chg="add mod">
          <ac:chgData name="Fischer, Wolfram" userId="99129c38-454d-40b3-bad3-fa13926f419c" providerId="ADAL" clId="{83DBFA2D-0759-53BA-9977-A3C37E44B875}" dt="2026-02-09T13:03:33.426" v="3680" actId="1076"/>
          <ac:picMkLst>
            <pc:docMk/>
            <pc:sldMk cId="3436497236" sldId="2147469632"/>
            <ac:picMk id="4" creationId="{A6329104-EA4D-2BC0-E435-2739C878AC89}"/>
          </ac:picMkLst>
        </pc:picChg>
      </pc:sldChg>
      <pc:sldChg chg="new del">
        <pc:chgData name="Fischer, Wolfram" userId="99129c38-454d-40b3-bad3-fa13926f419c" providerId="ADAL" clId="{83DBFA2D-0759-53BA-9977-A3C37E44B875}" dt="2026-02-09T13:02:55.169" v="3658" actId="680"/>
        <pc:sldMkLst>
          <pc:docMk/>
          <pc:sldMk cId="4255670922" sldId="214746963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2/8/26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FD48E-697C-791A-E848-DA9860B44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6E67A2-17CE-B944-C34D-7E652295DA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62360F-10B5-A657-59C9-A136015DB8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15 min =&gt; 10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9595DF-7E75-8098-51B9-27F5EB76D2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6174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RHIC is the most versatile particle collider in the world… [highlight one or two things and end with the </a:t>
            </a:r>
            <a:r>
              <a:rPr lang="en-US" b="1"/>
              <a:t>polarization being essential to the future EIC.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3098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526DDA-7751-A039-DBC0-B3E2583AF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C98754-AB41-730B-5FC1-02115630FA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75F602-7FE6-EEA4-B7E0-E39206B9B4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0B0806-C253-EE60-3C08-DEF580A082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2431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Ferdinand Willeke, Accelerator and CD3A status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832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14EA8-A344-53D5-A7FF-8FDD5BF84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61706A-E813-DFFB-BCE2-F80F6901C7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11E364-616F-BBDE-26C9-50A534E2A1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Should removal of legacy infrastructure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DFEC26-92C1-C2BE-9965-1CC09B1ED1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101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843" y="9119496"/>
            <a:ext cx="3169699" cy="48006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79" tIns="47540" rIns="95079" bIns="47540"/>
          <a:lstStyle>
            <a:lvl1pPr defTabSz="963999"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72519" indent="-297123" defTabSz="963999"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88491" indent="-237698" defTabSz="963999"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63888" indent="-237698" defTabSz="963999"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139285" indent="-237698" defTabSz="963999"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614681" indent="-237698" algn="ctr" defTabSz="96399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90078" indent="-237698" algn="ctr" defTabSz="96399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565474" indent="-237698" algn="ctr" defTabSz="96399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040871" indent="-237698" algn="ctr" defTabSz="963999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654B7E5-F6E1-0045-80DF-0ECD44742973}" type="slidenum">
              <a:rPr lang="en-US" sz="1200" b="0"/>
              <a:pPr/>
              <a:t>6</a:t>
            </a:fld>
            <a:endParaRPr lang="en-US" sz="1200" b="0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720725"/>
            <a:ext cx="6400800" cy="3600450"/>
          </a:xfrm>
          <a:ln/>
        </p:spPr>
        <p:txBody>
          <a:bodyPr/>
          <a:lstStyle/>
          <a:p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803" y="4562215"/>
            <a:ext cx="5363595" cy="431889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638" tIns="48321" rIns="96638" bIns="48321"/>
          <a:lstStyle/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336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REAL CALCULATION FOR DX MOVE</a:t>
            </a:r>
          </a:p>
        </p:txBody>
      </p:sp>
    </p:spTree>
    <p:extLst>
      <p:ext uri="{BB962C8B-B14F-4D97-AF65-F5344CB8AC3E}">
        <p14:creationId xmlns:p14="http://schemas.microsoft.com/office/powerpoint/2010/main" val="2012284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4D4E0A-9757-CE21-EE40-7C1A51FFF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D36894-3607-46D9-CF4F-5669D0EC63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72F5FB-063F-E51D-2AC0-6360258E34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little sloppy with 10% effects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2EA854-524A-8441-6A99-3ADB7255B7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894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4142962" y="9119173"/>
            <a:ext cx="3170583" cy="4803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4851" tIns="47425" rIns="94851" bIns="47425"/>
          <a:lstStyle/>
          <a:p>
            <a:fld id="{F10181F4-0B34-4443-988E-81F22583804C}" type="slidenum">
              <a:rPr lang="en-US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094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5470E-A97A-A34C-037D-748870B676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2FE877-8893-7DBC-5236-A084F6C661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18690A-C088-15C1-020B-FB0F800BC7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Frequency range: 5-8 GHz transverse, 6-9</a:t>
            </a:r>
            <a:r>
              <a:rPr lang="en-US" baseline="0" dirty="0"/>
              <a:t> GHz longitudinal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557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AE4079-FD93-306F-00F9-66B5444A56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28A547-2751-15E9-C8D7-9427F2234A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8FFAE5-293E-4785-4B59-681657DF85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 from 2015 NSAC long-range plan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DFE067-BEBD-7378-EDEB-042C8F4764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143843" y="9119496"/>
            <a:ext cx="3169699" cy="480060"/>
          </a:xfrm>
          <a:prstGeom prst="rect">
            <a:avLst/>
          </a:prstGeom>
        </p:spPr>
        <p:txBody>
          <a:bodyPr lIns="95079" tIns="47540" rIns="95079" bIns="47540"/>
          <a:lstStyle/>
          <a:p>
            <a:pPr>
              <a:defRPr/>
            </a:pPr>
            <a:fld id="{855FB499-52C8-4342-9C3D-246A6BF1B330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1300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>
          <a:xfrm>
            <a:off x="700086" y="4406545"/>
            <a:ext cx="5594353" cy="417679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62400" y="8839200"/>
            <a:ext cx="3048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1390" indent="-285150"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0600" indent="-228120"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96840" indent="-228120"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3079" indent="-228120"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09319" indent="-22812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65559" indent="-22812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1799" indent="-22812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78039" indent="-22812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8BCCE513-371F-4DD3-8BEF-F1923CBD5938}" type="slidenum">
              <a:rPr lang="en-US" altLang="en-US" sz="1200">
                <a:latin typeface="Helvetica" pitchFamily="34" charset="0"/>
              </a:rPr>
              <a:pPr/>
              <a:t>25</a:t>
            </a:fld>
            <a:endParaRPr lang="en-US" altLang="en-US" sz="1200"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0565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187CFF-7AC7-6EA3-51D0-AEE104634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>
            <a:extLst>
              <a:ext uri="{FF2B5EF4-FFF2-40B4-BE49-F238E27FC236}">
                <a16:creationId xmlns:a16="http://schemas.microsoft.com/office/drawing/2014/main" id="{701C988A-8794-BADC-38ED-FB3B2E41FDA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779" name="Notes Placeholder 2">
            <a:extLst>
              <a:ext uri="{FF2B5EF4-FFF2-40B4-BE49-F238E27FC236}">
                <a16:creationId xmlns:a16="http://schemas.microsoft.com/office/drawing/2014/main" id="{2E433A7A-8EAB-B636-D6CA-B1991A6BBEF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75780" name="Slide Number Placeholder 3">
            <a:extLst>
              <a:ext uri="{FF2B5EF4-FFF2-40B4-BE49-F238E27FC236}">
                <a16:creationId xmlns:a16="http://schemas.microsoft.com/office/drawing/2014/main" id="{92C2D35B-C51C-F9AD-F8C3-FEFDBD40B2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xfrm>
            <a:off x="4142962" y="9119173"/>
            <a:ext cx="3170583" cy="4803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4851" tIns="47425" rIns="94851" bIns="47425"/>
          <a:lstStyle/>
          <a:p>
            <a:fld id="{F10181F4-0B34-4443-988E-81F22583804C}" type="slidenum">
              <a:rPr lang="en-US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874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032000" y="190500"/>
            <a:ext cx="9347200" cy="1257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032000" y="1905000"/>
            <a:ext cx="4572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07200" y="1905000"/>
            <a:ext cx="4572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032000" y="4038600"/>
            <a:ext cx="4572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7200" y="4038600"/>
            <a:ext cx="4572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SpinFest, August 7, 2008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032000" y="6248400"/>
            <a:ext cx="17272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566129-ECE8-4532-9D06-C8A6385A76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8185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77080" y="365127"/>
            <a:ext cx="11105321" cy="64637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C32DBA4-F079-EC4A-BBC8-8D44D94EB95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10054129" y="6482932"/>
            <a:ext cx="1320800" cy="457200"/>
          </a:xfrm>
          <a:prstGeom prst="rect">
            <a:avLst/>
          </a:prstGeom>
          <a:ln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F82E0A0-C266-4798-8C8F-B9F91E9DA37E}" type="slidenum">
              <a:rPr lang="en-US" sz="1200" b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US" sz="1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011173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65258C7-5BE3-51E9-6313-6F03042F3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43A592-2C2C-1149-FE30-72A494F277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1422" y="6534374"/>
            <a:ext cx="4509516" cy="294041"/>
          </a:xfr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EIC CD-3B Director’s Review, October 22-24, 2024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0C71E18-8584-A0E2-3682-9547339B30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1373" y="6534374"/>
            <a:ext cx="3151015" cy="294041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Presenter First Initial, Last Name</a:t>
            </a:r>
          </a:p>
        </p:txBody>
      </p:sp>
    </p:spTree>
    <p:extLst>
      <p:ext uri="{BB962C8B-B14F-4D97-AF65-F5344CB8AC3E}">
        <p14:creationId xmlns:p14="http://schemas.microsoft.com/office/powerpoint/2010/main" val="3173276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1 – Bulleted]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3129070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6083" y="574291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4" r:id="rId14"/>
    <p:sldLayoutId id="2147483675" r:id="rId15"/>
    <p:sldLayoutId id="2147483676" r:id="rId16"/>
    <p:sldLayoutId id="2147483677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Relationship Id="rId9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0.png"/><Relationship Id="rId4" Type="http://schemas.openxmlformats.org/officeDocument/2006/relationships/notesSlide" Target="../notesSlides/notesSlide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engage.aps.org/dpb/resources/newsletters/25-newsletter/2025-f7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5.jp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jpe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emf"/><Relationship Id="rId5" Type="http://schemas.openxmlformats.org/officeDocument/2006/relationships/image" Target="../media/image78.emf"/><Relationship Id="rId4" Type="http://schemas.openxmlformats.org/officeDocument/2006/relationships/image" Target="../media/image7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E33FE-6D28-2D95-F836-F4047801D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06DD9-4183-1F3E-7A7F-8266DA3551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175" y="2044557"/>
            <a:ext cx="10334625" cy="1703478"/>
          </a:xfrm>
        </p:spPr>
        <p:txBody>
          <a:bodyPr>
            <a:normAutofit/>
          </a:bodyPr>
          <a:lstStyle/>
          <a:p>
            <a:r>
              <a:rPr lang="en-US" dirty="0"/>
              <a:t>The RHIC to EIC Transition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E0F9C8-961E-6FC3-83E2-54DB51D29D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68786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RHIC to EIC and Working Safely</a:t>
            </a:r>
          </a:p>
          <a:p>
            <a:r>
              <a:rPr lang="en-US" dirty="0"/>
              <a:t>9 February 2026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A43CA3-D146-1032-2516-4F81D9D0CA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4" y="4360313"/>
            <a:ext cx="10334625" cy="1134408"/>
          </a:xfrm>
        </p:spPr>
        <p:txBody>
          <a:bodyPr/>
          <a:lstStyle/>
          <a:p>
            <a:r>
              <a:rPr lang="en-US" dirty="0"/>
              <a:t>Wolfram Fischer</a:t>
            </a:r>
            <a:br>
              <a:rPr lang="en-US" dirty="0"/>
            </a:br>
            <a:r>
              <a:rPr lang="en-US" dirty="0"/>
              <a:t>Deputy Associate Laboratory Director for Accelerators, NPP</a:t>
            </a:r>
            <a:br>
              <a:rPr lang="en-US" dirty="0"/>
            </a:br>
            <a:r>
              <a:rPr lang="en-US" dirty="0"/>
              <a:t>Chair, C-AD</a:t>
            </a:r>
          </a:p>
        </p:txBody>
      </p:sp>
    </p:spTree>
    <p:extLst>
      <p:ext uri="{BB962C8B-B14F-4D97-AF65-F5344CB8AC3E}">
        <p14:creationId xmlns:p14="http://schemas.microsoft.com/office/powerpoint/2010/main" val="10560809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3457DD-86FE-2247-9FFE-9B25381E3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373" y="230647"/>
            <a:ext cx="9835252" cy="647199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1ABD6CF-52E5-4D97-191D-AE50817B79B2}"/>
              </a:ext>
            </a:extLst>
          </p:cNvPr>
          <p:cNvGrpSpPr/>
          <p:nvPr/>
        </p:nvGrpSpPr>
        <p:grpSpPr>
          <a:xfrm>
            <a:off x="1539088" y="553162"/>
            <a:ext cx="10216401" cy="5826963"/>
            <a:chOff x="1404099" y="523761"/>
            <a:chExt cx="10216401" cy="5826963"/>
          </a:xfrm>
          <a:solidFill>
            <a:schemeClr val="bg1"/>
          </a:solidFill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6BD8D44-8F7E-454F-974B-CC22E554D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4099" y="523761"/>
              <a:ext cx="7824779" cy="5826963"/>
            </a:xfrm>
            <a:prstGeom prst="rect">
              <a:avLst/>
            </a:prstGeom>
            <a:grpFill/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F07F320-758B-404B-871C-CE3DB6E4487D}"/>
                </a:ext>
              </a:extLst>
            </p:cNvPr>
            <p:cNvSpPr txBox="1"/>
            <p:nvPr/>
          </p:nvSpPr>
          <p:spPr>
            <a:xfrm>
              <a:off x="9242926" y="2934404"/>
              <a:ext cx="2377574" cy="34163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r>
                <a:rPr lang="en-US" dirty="0"/>
                <a:t>Claudia Ratti,</a:t>
              </a:r>
            </a:p>
            <a:p>
              <a:r>
                <a:rPr lang="en-US" dirty="0"/>
                <a:t>University of Houston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2C8C56C-E66F-414E-BF1A-FC7EDBE09503}"/>
              </a:ext>
            </a:extLst>
          </p:cNvPr>
          <p:cNvGrpSpPr/>
          <p:nvPr/>
        </p:nvGrpSpPr>
        <p:grpSpPr>
          <a:xfrm>
            <a:off x="1268632" y="0"/>
            <a:ext cx="9654735" cy="6858000"/>
            <a:chOff x="1268632" y="0"/>
            <a:chExt cx="9654735" cy="6858000"/>
          </a:xfrm>
          <a:solidFill>
            <a:schemeClr val="bg2"/>
          </a:solidFill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96BB8A3-BDF0-C340-9B69-2BB0AD43C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8632" y="0"/>
              <a:ext cx="9654735" cy="6858000"/>
            </a:xfrm>
            <a:prstGeom prst="rect">
              <a:avLst/>
            </a:prstGeom>
            <a:grpFill/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F96D824-D77B-4343-ADC2-DBDAF10B2570}"/>
                </a:ext>
              </a:extLst>
            </p:cNvPr>
            <p:cNvSpPr txBox="1"/>
            <p:nvPr/>
          </p:nvSpPr>
          <p:spPr>
            <a:xfrm>
              <a:off x="8496744" y="154429"/>
              <a:ext cx="1954381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RHIC CDR, 1986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8BA48F-92C8-114B-B8AE-A390FFB80B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5493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E4CDD7-4534-6E43-8421-C902DB7405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415325-C441-C346-B667-87B7539F5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63" y="219062"/>
            <a:ext cx="8540086" cy="60975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8EF7EB-6E80-AF40-8626-E37FBBB96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5114" y="1957892"/>
            <a:ext cx="4084913" cy="402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69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91D10-79E4-351B-5E9F-685B4FD55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2A7FC-5513-EF1B-32AD-4E92E65BA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Configuration Manual Polarized Proton Collider, 2006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7B52F5-6224-5408-1573-5293DF546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A2AEC3-59D5-24D8-8CD1-A6FDE3B68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544" y="1666525"/>
            <a:ext cx="5273408" cy="48056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658BA6-5EBD-B6D0-0A0D-63C3A5B91E36}"/>
              </a:ext>
            </a:extLst>
          </p:cNvPr>
          <p:cNvSpPr txBox="1"/>
          <p:nvPr/>
        </p:nvSpPr>
        <p:spPr>
          <a:xfrm>
            <a:off x="5241537" y="2207844"/>
            <a:ext cx="376096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reached </a:t>
            </a:r>
            <a:r>
              <a:rPr lang="en-US" sz="2000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000" baseline="-25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avg</a:t>
            </a:r>
            <a:r>
              <a:rPr lang="en-US" sz="2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2.5×10</a:t>
            </a:r>
            <a:r>
              <a:rPr lang="en-US" sz="2000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</a:t>
            </a:r>
            <a:r>
              <a:rPr lang="en-US" sz="2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2000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 sz="2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2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baseline="300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B09D1A-3FBB-F5B3-D758-B997470FF7EE}"/>
              </a:ext>
            </a:extLst>
          </p:cNvPr>
          <p:cNvSpPr txBox="1"/>
          <p:nvPr/>
        </p:nvSpPr>
        <p:spPr>
          <a:xfrm>
            <a:off x="5265966" y="3837453"/>
            <a:ext cx="621997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reached </a:t>
            </a:r>
            <a:r>
              <a:rPr lang="en-US" sz="2000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baseline="-25000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avg</a:t>
            </a:r>
            <a:r>
              <a:rPr lang="en-US" sz="2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57% </a:t>
            </a:r>
            <a:r>
              <a:rPr lang="en-US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(avg. over 3D distribution and time)</a:t>
            </a:r>
            <a:endParaRPr lang="en-US" baseline="300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E2A4A64-68D0-1BB2-C0CD-8552FF2F6513}"/>
              </a:ext>
            </a:extLst>
          </p:cNvPr>
          <p:cNvCxnSpPr>
            <a:cxnSpLocks/>
          </p:cNvCxnSpPr>
          <p:nvPr/>
        </p:nvCxnSpPr>
        <p:spPr bwMode="auto">
          <a:xfrm>
            <a:off x="828040" y="2555240"/>
            <a:ext cx="4302760" cy="0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57D629A-E4DF-91E9-D90E-27E6FBDF0C02}"/>
              </a:ext>
            </a:extLst>
          </p:cNvPr>
          <p:cNvCxnSpPr>
            <a:cxnSpLocks/>
          </p:cNvCxnSpPr>
          <p:nvPr/>
        </p:nvCxnSpPr>
        <p:spPr bwMode="auto">
          <a:xfrm>
            <a:off x="828040" y="4203696"/>
            <a:ext cx="4302760" cy="0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62880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44"/>
          <p:cNvGrpSpPr>
            <a:grpSpLocks/>
          </p:cNvGrpSpPr>
          <p:nvPr/>
        </p:nvGrpSpPr>
        <p:grpSpPr bwMode="auto">
          <a:xfrm>
            <a:off x="1524000" y="0"/>
            <a:ext cx="9144000" cy="6858000"/>
            <a:chOff x="0" y="0"/>
            <a:chExt cx="5760" cy="4320"/>
          </a:xfrm>
        </p:grpSpPr>
        <p:pic>
          <p:nvPicPr>
            <p:cNvPr id="16390" name="Picture 345" descr="Hel_Sect_Photo"/>
            <p:cNvPicPr>
              <a:picLocks noChangeAspect="1" noChangeArrowheads="1"/>
            </p:cNvPicPr>
            <p:nvPr/>
          </p:nvPicPr>
          <p:blipFill>
            <a:blip r:embed="rId3" cstate="print"/>
            <a:srcRect l="21216" t="14598" r="21674" b="15193"/>
            <a:stretch>
              <a:fillRect/>
            </a:stretch>
          </p:blipFill>
          <p:spPr bwMode="auto">
            <a:xfrm>
              <a:off x="144" y="1440"/>
              <a:ext cx="912" cy="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1" name="Picture 347" descr="P1010001-croppe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36" y="0"/>
              <a:ext cx="1324" cy="1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93" name="Oval 349"/>
            <p:cNvSpPr>
              <a:spLocks noChangeArrowheads="1"/>
            </p:cNvSpPr>
            <p:nvPr/>
          </p:nvSpPr>
          <p:spPr bwMode="auto">
            <a:xfrm rot="-2682010">
              <a:off x="4446" y="1566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4" name="Line 350"/>
            <p:cNvSpPr>
              <a:spLocks noChangeShapeType="1"/>
            </p:cNvSpPr>
            <p:nvPr/>
          </p:nvSpPr>
          <p:spPr bwMode="auto">
            <a:xfrm>
              <a:off x="1984" y="2724"/>
              <a:ext cx="69" cy="2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5" name="Freeform 351"/>
            <p:cNvSpPr>
              <a:spLocks/>
            </p:cNvSpPr>
            <p:nvPr/>
          </p:nvSpPr>
          <p:spPr bwMode="auto">
            <a:xfrm>
              <a:off x="4194" y="1643"/>
              <a:ext cx="292" cy="246"/>
            </a:xfrm>
            <a:custGeom>
              <a:avLst/>
              <a:gdLst>
                <a:gd name="T0" fmla="*/ 0 w 292"/>
                <a:gd name="T1" fmla="*/ 246 h 246"/>
                <a:gd name="T2" fmla="*/ 64 w 292"/>
                <a:gd name="T3" fmla="*/ 214 h 246"/>
                <a:gd name="T4" fmla="*/ 66 w 292"/>
                <a:gd name="T5" fmla="*/ 172 h 246"/>
                <a:gd name="T6" fmla="*/ 232 w 292"/>
                <a:gd name="T7" fmla="*/ 106 h 246"/>
                <a:gd name="T8" fmla="*/ 232 w 292"/>
                <a:gd name="T9" fmla="*/ 61 h 246"/>
                <a:gd name="T10" fmla="*/ 292 w 292"/>
                <a:gd name="T11" fmla="*/ 0 h 2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46"/>
                <a:gd name="T20" fmla="*/ 292 w 292"/>
                <a:gd name="T21" fmla="*/ 246 h 2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46">
                  <a:moveTo>
                    <a:pt x="0" y="246"/>
                  </a:moveTo>
                  <a:lnTo>
                    <a:pt x="64" y="214"/>
                  </a:lnTo>
                  <a:lnTo>
                    <a:pt x="66" y="172"/>
                  </a:lnTo>
                  <a:lnTo>
                    <a:pt x="232" y="106"/>
                  </a:lnTo>
                  <a:lnTo>
                    <a:pt x="232" y="61"/>
                  </a:lnTo>
                  <a:lnTo>
                    <a:pt x="292" y="0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6" name="Rectangle 352"/>
            <p:cNvSpPr>
              <a:spLocks noChangeArrowheads="1"/>
            </p:cNvSpPr>
            <p:nvPr/>
          </p:nvSpPr>
          <p:spPr bwMode="auto">
            <a:xfrm>
              <a:off x="4012" y="788"/>
              <a:ext cx="1153" cy="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97" name="Rectangle 353"/>
            <p:cNvSpPr>
              <a:spLocks noChangeArrowheads="1"/>
            </p:cNvSpPr>
            <p:nvPr/>
          </p:nvSpPr>
          <p:spPr bwMode="auto">
            <a:xfrm>
              <a:off x="4363" y="1780"/>
              <a:ext cx="643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98" name="Rectangle 354"/>
            <p:cNvSpPr>
              <a:spLocks noChangeArrowheads="1"/>
            </p:cNvSpPr>
            <p:nvPr/>
          </p:nvSpPr>
          <p:spPr bwMode="auto">
            <a:xfrm>
              <a:off x="2950" y="2041"/>
              <a:ext cx="643" cy="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99" name="Rectangle 355"/>
            <p:cNvSpPr>
              <a:spLocks noChangeArrowheads="1"/>
            </p:cNvSpPr>
            <p:nvPr/>
          </p:nvSpPr>
          <p:spPr bwMode="auto">
            <a:xfrm>
              <a:off x="1057" y="1926"/>
              <a:ext cx="655" cy="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356"/>
            <p:cNvGrpSpPr>
              <a:grpSpLocks/>
            </p:cNvGrpSpPr>
            <p:nvPr/>
          </p:nvGrpSpPr>
          <p:grpSpPr bwMode="auto">
            <a:xfrm>
              <a:off x="4918" y="887"/>
              <a:ext cx="57" cy="37"/>
              <a:chOff x="4845" y="916"/>
              <a:chExt cx="57" cy="37"/>
            </a:xfrm>
          </p:grpSpPr>
          <p:sp>
            <p:nvSpPr>
              <p:cNvPr id="16556" name="Rectangle 357"/>
              <p:cNvSpPr>
                <a:spLocks noChangeArrowheads="1"/>
              </p:cNvSpPr>
              <p:nvPr/>
            </p:nvSpPr>
            <p:spPr bwMode="auto">
              <a:xfrm>
                <a:off x="4845" y="929"/>
                <a:ext cx="21" cy="9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57" name="Freeform 358"/>
              <p:cNvSpPr>
                <a:spLocks/>
              </p:cNvSpPr>
              <p:nvPr/>
            </p:nvSpPr>
            <p:spPr bwMode="auto">
              <a:xfrm>
                <a:off x="4865" y="916"/>
                <a:ext cx="37" cy="37"/>
              </a:xfrm>
              <a:custGeom>
                <a:avLst/>
                <a:gdLst>
                  <a:gd name="T0" fmla="*/ 0 w 73"/>
                  <a:gd name="T1" fmla="*/ 1 h 73"/>
                  <a:gd name="T2" fmla="*/ 1 w 73"/>
                  <a:gd name="T3" fmla="*/ 1 h 73"/>
                  <a:gd name="T4" fmla="*/ 0 w 73"/>
                  <a:gd name="T5" fmla="*/ 0 h 73"/>
                  <a:gd name="T6" fmla="*/ 0 w 73"/>
                  <a:gd name="T7" fmla="*/ 1 h 7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73"/>
                  <a:gd name="T14" fmla="*/ 73 w 73"/>
                  <a:gd name="T15" fmla="*/ 73 h 7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73">
                    <a:moveTo>
                      <a:pt x="0" y="73"/>
                    </a:moveTo>
                    <a:lnTo>
                      <a:pt x="73" y="36"/>
                    </a:lnTo>
                    <a:lnTo>
                      <a:pt x="0" y="0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359"/>
            <p:cNvGrpSpPr>
              <a:grpSpLocks/>
            </p:cNvGrpSpPr>
            <p:nvPr/>
          </p:nvGrpSpPr>
          <p:grpSpPr bwMode="auto">
            <a:xfrm>
              <a:off x="3031" y="1760"/>
              <a:ext cx="56" cy="36"/>
              <a:chOff x="3140" y="2171"/>
              <a:chExt cx="56" cy="36"/>
            </a:xfrm>
          </p:grpSpPr>
          <p:sp>
            <p:nvSpPr>
              <p:cNvPr id="16554" name="Rectangle 360"/>
              <p:cNvSpPr>
                <a:spLocks noChangeArrowheads="1"/>
              </p:cNvSpPr>
              <p:nvPr/>
            </p:nvSpPr>
            <p:spPr bwMode="auto">
              <a:xfrm>
                <a:off x="3140" y="2184"/>
                <a:ext cx="21" cy="9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55" name="Freeform 361"/>
              <p:cNvSpPr>
                <a:spLocks/>
              </p:cNvSpPr>
              <p:nvPr/>
            </p:nvSpPr>
            <p:spPr bwMode="auto">
              <a:xfrm>
                <a:off x="3159" y="2171"/>
                <a:ext cx="37" cy="36"/>
              </a:xfrm>
              <a:custGeom>
                <a:avLst/>
                <a:gdLst>
                  <a:gd name="T0" fmla="*/ 0 w 73"/>
                  <a:gd name="T1" fmla="*/ 0 h 74"/>
                  <a:gd name="T2" fmla="*/ 1 w 73"/>
                  <a:gd name="T3" fmla="*/ 0 h 74"/>
                  <a:gd name="T4" fmla="*/ 0 w 73"/>
                  <a:gd name="T5" fmla="*/ 0 h 74"/>
                  <a:gd name="T6" fmla="*/ 0 w 73"/>
                  <a:gd name="T7" fmla="*/ 0 h 7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74"/>
                  <a:gd name="T14" fmla="*/ 73 w 73"/>
                  <a:gd name="T15" fmla="*/ 74 h 7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74">
                    <a:moveTo>
                      <a:pt x="0" y="74"/>
                    </a:moveTo>
                    <a:lnTo>
                      <a:pt x="73" y="36"/>
                    </a:lnTo>
                    <a:lnTo>
                      <a:pt x="0" y="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402" name="Rectangle 362"/>
            <p:cNvSpPr>
              <a:spLocks noChangeArrowheads="1"/>
            </p:cNvSpPr>
            <p:nvPr/>
          </p:nvSpPr>
          <p:spPr bwMode="auto">
            <a:xfrm>
              <a:off x="1448" y="1572"/>
              <a:ext cx="594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b="1" i="1" u="sng">
                  <a:latin typeface="Times New Roman" pitchFamily="-65" charset="0"/>
                </a:rPr>
                <a:t>PHENIX (p)</a:t>
              </a:r>
              <a:endParaRPr lang="en-US" sz="2400">
                <a:latin typeface="Times New Roman" pitchFamily="-65" charset="0"/>
              </a:endParaRPr>
            </a:p>
          </p:txBody>
        </p:sp>
        <p:grpSp>
          <p:nvGrpSpPr>
            <p:cNvPr id="5" name="Group 363"/>
            <p:cNvGrpSpPr>
              <a:grpSpLocks/>
            </p:cNvGrpSpPr>
            <p:nvPr/>
          </p:nvGrpSpPr>
          <p:grpSpPr bwMode="auto">
            <a:xfrm>
              <a:off x="1957" y="1584"/>
              <a:ext cx="57" cy="37"/>
              <a:chOff x="1391" y="2056"/>
              <a:chExt cx="57" cy="37"/>
            </a:xfrm>
          </p:grpSpPr>
          <p:sp>
            <p:nvSpPr>
              <p:cNvPr id="16552" name="Rectangle 364"/>
              <p:cNvSpPr>
                <a:spLocks noChangeArrowheads="1"/>
              </p:cNvSpPr>
              <p:nvPr/>
            </p:nvSpPr>
            <p:spPr bwMode="auto">
              <a:xfrm>
                <a:off x="1391" y="2069"/>
                <a:ext cx="21" cy="9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53" name="Freeform 365"/>
              <p:cNvSpPr>
                <a:spLocks/>
              </p:cNvSpPr>
              <p:nvPr/>
            </p:nvSpPr>
            <p:spPr bwMode="auto">
              <a:xfrm>
                <a:off x="1411" y="2056"/>
                <a:ext cx="37" cy="37"/>
              </a:xfrm>
              <a:custGeom>
                <a:avLst/>
                <a:gdLst>
                  <a:gd name="T0" fmla="*/ 0 w 73"/>
                  <a:gd name="T1" fmla="*/ 1 h 73"/>
                  <a:gd name="T2" fmla="*/ 1 w 73"/>
                  <a:gd name="T3" fmla="*/ 1 h 73"/>
                  <a:gd name="T4" fmla="*/ 0 w 73"/>
                  <a:gd name="T5" fmla="*/ 0 h 73"/>
                  <a:gd name="T6" fmla="*/ 0 w 73"/>
                  <a:gd name="T7" fmla="*/ 1 h 7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73"/>
                  <a:gd name="T14" fmla="*/ 73 w 73"/>
                  <a:gd name="T15" fmla="*/ 73 h 7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73">
                    <a:moveTo>
                      <a:pt x="0" y="73"/>
                    </a:moveTo>
                    <a:lnTo>
                      <a:pt x="73" y="36"/>
                    </a:lnTo>
                    <a:lnTo>
                      <a:pt x="0" y="0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404" name="Rectangle 366"/>
            <p:cNvSpPr>
              <a:spLocks noChangeArrowheads="1"/>
            </p:cNvSpPr>
            <p:nvPr/>
          </p:nvSpPr>
          <p:spPr bwMode="auto">
            <a:xfrm>
              <a:off x="2598" y="1312"/>
              <a:ext cx="569" cy="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05" name="Rectangle 367"/>
            <p:cNvSpPr>
              <a:spLocks noChangeArrowheads="1"/>
            </p:cNvSpPr>
            <p:nvPr/>
          </p:nvSpPr>
          <p:spPr bwMode="auto">
            <a:xfrm>
              <a:off x="2472" y="2662"/>
              <a:ext cx="335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06" name="Rectangle 368"/>
            <p:cNvSpPr>
              <a:spLocks noChangeArrowheads="1"/>
            </p:cNvSpPr>
            <p:nvPr/>
          </p:nvSpPr>
          <p:spPr bwMode="auto">
            <a:xfrm>
              <a:off x="2576" y="2725"/>
              <a:ext cx="247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1">
                  <a:latin typeface="Times New Roman" pitchFamily="-65" charset="0"/>
                </a:rPr>
                <a:t>AGS</a:t>
              </a:r>
              <a:endParaRPr lang="en-US" sz="2400">
                <a:latin typeface="Times New Roman" pitchFamily="-65" charset="0"/>
              </a:endParaRPr>
            </a:p>
          </p:txBody>
        </p:sp>
        <p:sp>
          <p:nvSpPr>
            <p:cNvPr id="16407" name="Rectangle 369"/>
            <p:cNvSpPr>
              <a:spLocks noChangeArrowheads="1"/>
            </p:cNvSpPr>
            <p:nvPr/>
          </p:nvSpPr>
          <p:spPr bwMode="auto">
            <a:xfrm>
              <a:off x="1242" y="2596"/>
              <a:ext cx="396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08" name="Rectangle 370"/>
            <p:cNvSpPr>
              <a:spLocks noChangeArrowheads="1"/>
            </p:cNvSpPr>
            <p:nvPr/>
          </p:nvSpPr>
          <p:spPr bwMode="auto">
            <a:xfrm>
              <a:off x="1636" y="2447"/>
              <a:ext cx="25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latin typeface="Times New Roman" pitchFamily="-65" charset="0"/>
                </a:rPr>
                <a:t>LINAC</a:t>
              </a:r>
              <a:endParaRPr lang="en-US" sz="800">
                <a:latin typeface="Times New Roman" pitchFamily="-65" charset="0"/>
              </a:endParaRPr>
            </a:p>
          </p:txBody>
        </p:sp>
        <p:sp>
          <p:nvSpPr>
            <p:cNvPr id="16409" name="Rectangle 371"/>
            <p:cNvSpPr>
              <a:spLocks noChangeArrowheads="1"/>
            </p:cNvSpPr>
            <p:nvPr/>
          </p:nvSpPr>
          <p:spPr bwMode="auto">
            <a:xfrm>
              <a:off x="1996" y="2504"/>
              <a:ext cx="311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Times New Roman" pitchFamily="-65" charset="0"/>
                </a:rPr>
                <a:t>BOOSTER</a:t>
              </a:r>
              <a:endParaRPr lang="en-US" sz="800">
                <a:latin typeface="Times New Roman" pitchFamily="-65" charset="0"/>
              </a:endParaRPr>
            </a:p>
          </p:txBody>
        </p:sp>
        <p:sp>
          <p:nvSpPr>
            <p:cNvPr id="16410" name="Rectangle 372"/>
            <p:cNvSpPr>
              <a:spLocks noChangeArrowheads="1"/>
            </p:cNvSpPr>
            <p:nvPr/>
          </p:nvSpPr>
          <p:spPr bwMode="auto">
            <a:xfrm>
              <a:off x="1638" y="2247"/>
              <a:ext cx="627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11" name="Oval 373"/>
            <p:cNvSpPr>
              <a:spLocks noChangeArrowheads="1"/>
            </p:cNvSpPr>
            <p:nvPr/>
          </p:nvSpPr>
          <p:spPr bwMode="auto">
            <a:xfrm>
              <a:off x="2173" y="2575"/>
              <a:ext cx="1045" cy="46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12" name="Arc 374"/>
            <p:cNvSpPr>
              <a:spLocks/>
            </p:cNvSpPr>
            <p:nvPr/>
          </p:nvSpPr>
          <p:spPr bwMode="auto">
            <a:xfrm flipH="1">
              <a:off x="1762" y="1043"/>
              <a:ext cx="1195" cy="448"/>
            </a:xfrm>
            <a:custGeom>
              <a:avLst/>
              <a:gdLst>
                <a:gd name="T0" fmla="*/ 0 w 15493"/>
                <a:gd name="T1" fmla="*/ 0 h 21120"/>
                <a:gd name="T2" fmla="*/ 0 w 15493"/>
                <a:gd name="T3" fmla="*/ 0 h 21120"/>
                <a:gd name="T4" fmla="*/ 0 w 15493"/>
                <a:gd name="T5" fmla="*/ 0 h 21120"/>
                <a:gd name="T6" fmla="*/ 0 60000 65536"/>
                <a:gd name="T7" fmla="*/ 0 60000 65536"/>
                <a:gd name="T8" fmla="*/ 0 60000 65536"/>
                <a:gd name="T9" fmla="*/ 0 w 15493"/>
                <a:gd name="T10" fmla="*/ 0 h 21120"/>
                <a:gd name="T11" fmla="*/ 15493 w 15493"/>
                <a:gd name="T12" fmla="*/ 21120 h 211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493" h="21120" fill="none" extrusionOk="0">
                  <a:moveTo>
                    <a:pt x="4529" y="0"/>
                  </a:moveTo>
                  <a:cubicBezTo>
                    <a:pt x="8703" y="895"/>
                    <a:pt x="12518" y="3007"/>
                    <a:pt x="15492" y="6069"/>
                  </a:cubicBezTo>
                </a:path>
                <a:path w="15493" h="21120" stroke="0" extrusionOk="0">
                  <a:moveTo>
                    <a:pt x="4529" y="0"/>
                  </a:moveTo>
                  <a:cubicBezTo>
                    <a:pt x="8703" y="895"/>
                    <a:pt x="12518" y="3007"/>
                    <a:pt x="15492" y="6069"/>
                  </a:cubicBezTo>
                  <a:lnTo>
                    <a:pt x="0" y="2112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3" name="Arc 375"/>
            <p:cNvSpPr>
              <a:spLocks/>
            </p:cNvSpPr>
            <p:nvPr/>
          </p:nvSpPr>
          <p:spPr bwMode="auto">
            <a:xfrm flipH="1">
              <a:off x="1252" y="1308"/>
              <a:ext cx="1667" cy="343"/>
            </a:xfrm>
            <a:custGeom>
              <a:avLst/>
              <a:gdLst>
                <a:gd name="T0" fmla="*/ 0 w 21600"/>
                <a:gd name="T1" fmla="*/ 0 h 16156"/>
                <a:gd name="T2" fmla="*/ 0 w 21600"/>
                <a:gd name="T3" fmla="*/ 0 h 16156"/>
                <a:gd name="T4" fmla="*/ 0 w 21600"/>
                <a:gd name="T5" fmla="*/ 0 h 16156"/>
                <a:gd name="T6" fmla="*/ 0 60000 65536"/>
                <a:gd name="T7" fmla="*/ 0 60000 65536"/>
                <a:gd name="T8" fmla="*/ 0 60000 65536"/>
                <a:gd name="T9" fmla="*/ 0 w 21600"/>
                <a:gd name="T10" fmla="*/ 0 h 16156"/>
                <a:gd name="T11" fmla="*/ 21600 w 21600"/>
                <a:gd name="T12" fmla="*/ 16156 h 161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6156" fill="none" extrusionOk="0">
                  <a:moveTo>
                    <a:pt x="19847" y="0"/>
                  </a:moveTo>
                  <a:cubicBezTo>
                    <a:pt x="21003" y="2692"/>
                    <a:pt x="21600" y="5591"/>
                    <a:pt x="21600" y="8522"/>
                  </a:cubicBezTo>
                  <a:cubicBezTo>
                    <a:pt x="21600" y="11129"/>
                    <a:pt x="21127" y="13716"/>
                    <a:pt x="20205" y="16155"/>
                  </a:cubicBezTo>
                </a:path>
                <a:path w="21600" h="16156" stroke="0" extrusionOk="0">
                  <a:moveTo>
                    <a:pt x="19847" y="0"/>
                  </a:moveTo>
                  <a:cubicBezTo>
                    <a:pt x="21003" y="2692"/>
                    <a:pt x="21600" y="5591"/>
                    <a:pt x="21600" y="8522"/>
                  </a:cubicBezTo>
                  <a:cubicBezTo>
                    <a:pt x="21600" y="11129"/>
                    <a:pt x="21127" y="13716"/>
                    <a:pt x="20205" y="16155"/>
                  </a:cubicBezTo>
                  <a:lnTo>
                    <a:pt x="0" y="8522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4" name="Arc 376"/>
            <p:cNvSpPr>
              <a:spLocks/>
            </p:cNvSpPr>
            <p:nvPr/>
          </p:nvSpPr>
          <p:spPr bwMode="auto">
            <a:xfrm flipH="1">
              <a:off x="2917" y="1304"/>
              <a:ext cx="1667" cy="339"/>
            </a:xfrm>
            <a:custGeom>
              <a:avLst/>
              <a:gdLst>
                <a:gd name="T0" fmla="*/ 0 w 21600"/>
                <a:gd name="T1" fmla="*/ 0 h 15969"/>
                <a:gd name="T2" fmla="*/ 0 w 21600"/>
                <a:gd name="T3" fmla="*/ 0 h 15969"/>
                <a:gd name="T4" fmla="*/ 0 w 21600"/>
                <a:gd name="T5" fmla="*/ 0 h 15969"/>
                <a:gd name="T6" fmla="*/ 0 60000 65536"/>
                <a:gd name="T7" fmla="*/ 0 60000 65536"/>
                <a:gd name="T8" fmla="*/ 0 60000 65536"/>
                <a:gd name="T9" fmla="*/ 0 w 21600"/>
                <a:gd name="T10" fmla="*/ 0 h 15969"/>
                <a:gd name="T11" fmla="*/ 21600 w 21600"/>
                <a:gd name="T12" fmla="*/ 15969 h 1596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5969" fill="none" extrusionOk="0">
                  <a:moveTo>
                    <a:pt x="1306" y="15969"/>
                  </a:moveTo>
                  <a:cubicBezTo>
                    <a:pt x="442" y="13597"/>
                    <a:pt x="0" y="11093"/>
                    <a:pt x="0" y="8570"/>
                  </a:cubicBezTo>
                  <a:cubicBezTo>
                    <a:pt x="0" y="5622"/>
                    <a:pt x="603" y="2705"/>
                    <a:pt x="1772" y="-1"/>
                  </a:cubicBezTo>
                </a:path>
                <a:path w="21600" h="15969" stroke="0" extrusionOk="0">
                  <a:moveTo>
                    <a:pt x="1306" y="15969"/>
                  </a:moveTo>
                  <a:cubicBezTo>
                    <a:pt x="442" y="13597"/>
                    <a:pt x="0" y="11093"/>
                    <a:pt x="0" y="8570"/>
                  </a:cubicBezTo>
                  <a:cubicBezTo>
                    <a:pt x="0" y="5622"/>
                    <a:pt x="603" y="2705"/>
                    <a:pt x="1772" y="-1"/>
                  </a:cubicBezTo>
                  <a:lnTo>
                    <a:pt x="21600" y="857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5" name="Arc 377"/>
            <p:cNvSpPr>
              <a:spLocks/>
            </p:cNvSpPr>
            <p:nvPr/>
          </p:nvSpPr>
          <p:spPr bwMode="auto">
            <a:xfrm flipH="1">
              <a:off x="3004" y="1420"/>
              <a:ext cx="1121" cy="522"/>
            </a:xfrm>
            <a:custGeom>
              <a:avLst/>
              <a:gdLst>
                <a:gd name="T0" fmla="*/ 0 w 14614"/>
                <a:gd name="T1" fmla="*/ 0 h 21395"/>
                <a:gd name="T2" fmla="*/ 0 w 14614"/>
                <a:gd name="T3" fmla="*/ 0 h 21395"/>
                <a:gd name="T4" fmla="*/ 0 w 14614"/>
                <a:gd name="T5" fmla="*/ 0 h 21395"/>
                <a:gd name="T6" fmla="*/ 0 60000 65536"/>
                <a:gd name="T7" fmla="*/ 0 60000 65536"/>
                <a:gd name="T8" fmla="*/ 0 60000 65536"/>
                <a:gd name="T9" fmla="*/ 0 w 14614"/>
                <a:gd name="T10" fmla="*/ 0 h 21395"/>
                <a:gd name="T11" fmla="*/ 14614 w 14614"/>
                <a:gd name="T12" fmla="*/ 21395 h 2139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14" h="21395" fill="none" extrusionOk="0">
                  <a:moveTo>
                    <a:pt x="11645" y="21395"/>
                  </a:moveTo>
                  <a:cubicBezTo>
                    <a:pt x="7296" y="20791"/>
                    <a:pt x="3233" y="18876"/>
                    <a:pt x="0" y="15905"/>
                  </a:cubicBezTo>
                </a:path>
                <a:path w="14614" h="21395" stroke="0" extrusionOk="0">
                  <a:moveTo>
                    <a:pt x="11645" y="21395"/>
                  </a:moveTo>
                  <a:cubicBezTo>
                    <a:pt x="7296" y="20791"/>
                    <a:pt x="3233" y="18876"/>
                    <a:pt x="0" y="15905"/>
                  </a:cubicBezTo>
                  <a:lnTo>
                    <a:pt x="14614" y="0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6" name="Arc 378"/>
            <p:cNvSpPr>
              <a:spLocks/>
            </p:cNvSpPr>
            <p:nvPr/>
          </p:nvSpPr>
          <p:spPr bwMode="auto">
            <a:xfrm flipH="1">
              <a:off x="1748" y="1540"/>
              <a:ext cx="1241" cy="398"/>
            </a:xfrm>
            <a:custGeom>
              <a:avLst/>
              <a:gdLst>
                <a:gd name="T0" fmla="*/ 0 w 16143"/>
                <a:gd name="T1" fmla="*/ 0 h 21035"/>
                <a:gd name="T2" fmla="*/ 0 w 16143"/>
                <a:gd name="T3" fmla="*/ 0 h 21035"/>
                <a:gd name="T4" fmla="*/ 0 w 16143"/>
                <a:gd name="T5" fmla="*/ 0 h 21035"/>
                <a:gd name="T6" fmla="*/ 0 60000 65536"/>
                <a:gd name="T7" fmla="*/ 0 60000 65536"/>
                <a:gd name="T8" fmla="*/ 0 60000 65536"/>
                <a:gd name="T9" fmla="*/ 0 w 16143"/>
                <a:gd name="T10" fmla="*/ 0 h 21035"/>
                <a:gd name="T11" fmla="*/ 16143 w 16143"/>
                <a:gd name="T12" fmla="*/ 21035 h 210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143" h="21035" fill="none" extrusionOk="0">
                  <a:moveTo>
                    <a:pt x="16143" y="14351"/>
                  </a:moveTo>
                  <a:cubicBezTo>
                    <a:pt x="13178" y="17686"/>
                    <a:pt x="9252" y="20021"/>
                    <a:pt x="4907" y="21035"/>
                  </a:cubicBezTo>
                </a:path>
                <a:path w="16143" h="21035" stroke="0" extrusionOk="0">
                  <a:moveTo>
                    <a:pt x="16143" y="14351"/>
                  </a:moveTo>
                  <a:cubicBezTo>
                    <a:pt x="13178" y="17686"/>
                    <a:pt x="9252" y="20021"/>
                    <a:pt x="4907" y="21035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7" name="Arc 379"/>
            <p:cNvSpPr>
              <a:spLocks/>
            </p:cNvSpPr>
            <p:nvPr/>
          </p:nvSpPr>
          <p:spPr bwMode="auto">
            <a:xfrm flipH="1">
              <a:off x="2913" y="1047"/>
              <a:ext cx="1167" cy="441"/>
            </a:xfrm>
            <a:custGeom>
              <a:avLst/>
              <a:gdLst>
                <a:gd name="T0" fmla="*/ 0 w 15115"/>
                <a:gd name="T1" fmla="*/ 0 h 21197"/>
                <a:gd name="T2" fmla="*/ 0 w 15115"/>
                <a:gd name="T3" fmla="*/ 0 h 21197"/>
                <a:gd name="T4" fmla="*/ 0 w 15115"/>
                <a:gd name="T5" fmla="*/ 0 h 21197"/>
                <a:gd name="T6" fmla="*/ 0 60000 65536"/>
                <a:gd name="T7" fmla="*/ 0 60000 65536"/>
                <a:gd name="T8" fmla="*/ 0 60000 65536"/>
                <a:gd name="T9" fmla="*/ 0 w 15115"/>
                <a:gd name="T10" fmla="*/ 0 h 21197"/>
                <a:gd name="T11" fmla="*/ 15115 w 15115"/>
                <a:gd name="T12" fmla="*/ 21197 h 211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115" h="21197" fill="none" extrusionOk="0">
                  <a:moveTo>
                    <a:pt x="0" y="5766"/>
                  </a:moveTo>
                  <a:cubicBezTo>
                    <a:pt x="3013" y="2815"/>
                    <a:pt x="6824" y="810"/>
                    <a:pt x="10962" y="-1"/>
                  </a:cubicBezTo>
                </a:path>
                <a:path w="15115" h="21197" stroke="0" extrusionOk="0">
                  <a:moveTo>
                    <a:pt x="0" y="5766"/>
                  </a:moveTo>
                  <a:cubicBezTo>
                    <a:pt x="3013" y="2815"/>
                    <a:pt x="6824" y="810"/>
                    <a:pt x="10962" y="-1"/>
                  </a:cubicBezTo>
                  <a:lnTo>
                    <a:pt x="15115" y="21197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8" name="Arc 380"/>
            <p:cNvSpPr>
              <a:spLocks/>
            </p:cNvSpPr>
            <p:nvPr/>
          </p:nvSpPr>
          <p:spPr bwMode="auto">
            <a:xfrm>
              <a:off x="2921" y="1505"/>
              <a:ext cx="1272" cy="534"/>
            </a:xfrm>
            <a:custGeom>
              <a:avLst/>
              <a:gdLst>
                <a:gd name="T0" fmla="*/ 0 w 15361"/>
                <a:gd name="T1" fmla="*/ 0 h 21244"/>
                <a:gd name="T2" fmla="*/ 0 w 15361"/>
                <a:gd name="T3" fmla="*/ 0 h 21244"/>
                <a:gd name="T4" fmla="*/ 0 w 15361"/>
                <a:gd name="T5" fmla="*/ 0 h 21244"/>
                <a:gd name="T6" fmla="*/ 0 60000 65536"/>
                <a:gd name="T7" fmla="*/ 0 60000 65536"/>
                <a:gd name="T8" fmla="*/ 0 60000 65536"/>
                <a:gd name="T9" fmla="*/ 0 w 15361"/>
                <a:gd name="T10" fmla="*/ 0 h 21244"/>
                <a:gd name="T11" fmla="*/ 15361 w 15361"/>
                <a:gd name="T12" fmla="*/ 21244 h 212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361" h="21244" fill="none" extrusionOk="0">
                  <a:moveTo>
                    <a:pt x="15361" y="15185"/>
                  </a:moveTo>
                  <a:cubicBezTo>
                    <a:pt x="12253" y="18329"/>
                    <a:pt x="8255" y="20444"/>
                    <a:pt x="3906" y="21243"/>
                  </a:cubicBezTo>
                </a:path>
                <a:path w="15361" h="21244" stroke="0" extrusionOk="0">
                  <a:moveTo>
                    <a:pt x="15361" y="15185"/>
                  </a:moveTo>
                  <a:cubicBezTo>
                    <a:pt x="12253" y="18329"/>
                    <a:pt x="8255" y="20444"/>
                    <a:pt x="3906" y="21243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9" name="Arc 381"/>
            <p:cNvSpPr>
              <a:spLocks/>
            </p:cNvSpPr>
            <p:nvPr/>
          </p:nvSpPr>
          <p:spPr bwMode="auto">
            <a:xfrm>
              <a:off x="1683" y="1505"/>
              <a:ext cx="1243" cy="534"/>
            </a:xfrm>
            <a:custGeom>
              <a:avLst/>
              <a:gdLst>
                <a:gd name="T0" fmla="*/ 0 w 15013"/>
                <a:gd name="T1" fmla="*/ 0 h 21246"/>
                <a:gd name="T2" fmla="*/ 0 w 15013"/>
                <a:gd name="T3" fmla="*/ 0 h 21246"/>
                <a:gd name="T4" fmla="*/ 0 w 15013"/>
                <a:gd name="T5" fmla="*/ 0 h 21246"/>
                <a:gd name="T6" fmla="*/ 0 60000 65536"/>
                <a:gd name="T7" fmla="*/ 0 60000 65536"/>
                <a:gd name="T8" fmla="*/ 0 60000 65536"/>
                <a:gd name="T9" fmla="*/ 0 w 15013"/>
                <a:gd name="T10" fmla="*/ 0 h 21246"/>
                <a:gd name="T11" fmla="*/ 15013 w 15013"/>
                <a:gd name="T12" fmla="*/ 21246 h 212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013" h="21246" fill="none" extrusionOk="0">
                  <a:moveTo>
                    <a:pt x="11119" y="21246"/>
                  </a:moveTo>
                  <a:cubicBezTo>
                    <a:pt x="6930" y="20478"/>
                    <a:pt x="3062" y="18489"/>
                    <a:pt x="0" y="15529"/>
                  </a:cubicBezTo>
                </a:path>
                <a:path w="15013" h="21246" stroke="0" extrusionOk="0">
                  <a:moveTo>
                    <a:pt x="11119" y="21246"/>
                  </a:moveTo>
                  <a:cubicBezTo>
                    <a:pt x="6930" y="20478"/>
                    <a:pt x="3062" y="18489"/>
                    <a:pt x="0" y="15529"/>
                  </a:cubicBezTo>
                  <a:lnTo>
                    <a:pt x="15013" y="0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0" name="Arc 382"/>
            <p:cNvSpPr>
              <a:spLocks/>
            </p:cNvSpPr>
            <p:nvPr/>
          </p:nvSpPr>
          <p:spPr bwMode="auto">
            <a:xfrm>
              <a:off x="1139" y="1273"/>
              <a:ext cx="1788" cy="444"/>
            </a:xfrm>
            <a:custGeom>
              <a:avLst/>
              <a:gdLst>
                <a:gd name="T0" fmla="*/ 0 w 21600"/>
                <a:gd name="T1" fmla="*/ 0 h 17626"/>
                <a:gd name="T2" fmla="*/ 0 w 21600"/>
                <a:gd name="T3" fmla="*/ 0 h 17626"/>
                <a:gd name="T4" fmla="*/ 0 w 21600"/>
                <a:gd name="T5" fmla="*/ 0 h 17626"/>
                <a:gd name="T6" fmla="*/ 0 60000 65536"/>
                <a:gd name="T7" fmla="*/ 0 60000 65536"/>
                <a:gd name="T8" fmla="*/ 0 60000 65536"/>
                <a:gd name="T9" fmla="*/ 0 w 21600"/>
                <a:gd name="T10" fmla="*/ 0 h 17626"/>
                <a:gd name="T11" fmla="*/ 21600 w 21600"/>
                <a:gd name="T12" fmla="*/ 17626 h 176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7626" fill="none" extrusionOk="0">
                  <a:moveTo>
                    <a:pt x="1688" y="17626"/>
                  </a:moveTo>
                  <a:cubicBezTo>
                    <a:pt x="574" y="14975"/>
                    <a:pt x="0" y="12128"/>
                    <a:pt x="0" y="9253"/>
                  </a:cubicBezTo>
                  <a:cubicBezTo>
                    <a:pt x="0" y="6052"/>
                    <a:pt x="711" y="2892"/>
                    <a:pt x="2082" y="0"/>
                  </a:cubicBezTo>
                </a:path>
                <a:path w="21600" h="17626" stroke="0" extrusionOk="0">
                  <a:moveTo>
                    <a:pt x="1688" y="17626"/>
                  </a:moveTo>
                  <a:cubicBezTo>
                    <a:pt x="574" y="14975"/>
                    <a:pt x="0" y="12128"/>
                    <a:pt x="0" y="9253"/>
                  </a:cubicBezTo>
                  <a:cubicBezTo>
                    <a:pt x="0" y="6052"/>
                    <a:pt x="711" y="2892"/>
                    <a:pt x="2082" y="0"/>
                  </a:cubicBezTo>
                  <a:lnTo>
                    <a:pt x="21600" y="9253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1" name="Arc 383"/>
            <p:cNvSpPr>
              <a:spLocks/>
            </p:cNvSpPr>
            <p:nvPr/>
          </p:nvSpPr>
          <p:spPr bwMode="auto">
            <a:xfrm>
              <a:off x="1705" y="968"/>
              <a:ext cx="1222" cy="542"/>
            </a:xfrm>
            <a:custGeom>
              <a:avLst/>
              <a:gdLst>
                <a:gd name="T0" fmla="*/ 0 w 14768"/>
                <a:gd name="T1" fmla="*/ 0 h 21256"/>
                <a:gd name="T2" fmla="*/ 0 w 14768"/>
                <a:gd name="T3" fmla="*/ 0 h 21256"/>
                <a:gd name="T4" fmla="*/ 0 w 14768"/>
                <a:gd name="T5" fmla="*/ 0 h 21256"/>
                <a:gd name="T6" fmla="*/ 0 60000 65536"/>
                <a:gd name="T7" fmla="*/ 0 60000 65536"/>
                <a:gd name="T8" fmla="*/ 0 60000 65536"/>
                <a:gd name="T9" fmla="*/ 0 w 14768"/>
                <a:gd name="T10" fmla="*/ 0 h 21256"/>
                <a:gd name="T11" fmla="*/ 14768 w 14768"/>
                <a:gd name="T12" fmla="*/ 21256 h 212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768" h="21256" fill="none" extrusionOk="0">
                  <a:moveTo>
                    <a:pt x="0" y="5493"/>
                  </a:moveTo>
                  <a:cubicBezTo>
                    <a:pt x="3037" y="2647"/>
                    <a:pt x="6833" y="739"/>
                    <a:pt x="10929" y="-1"/>
                  </a:cubicBezTo>
                </a:path>
                <a:path w="14768" h="21256" stroke="0" extrusionOk="0">
                  <a:moveTo>
                    <a:pt x="0" y="5493"/>
                  </a:moveTo>
                  <a:cubicBezTo>
                    <a:pt x="3037" y="2647"/>
                    <a:pt x="6833" y="739"/>
                    <a:pt x="10929" y="-1"/>
                  </a:cubicBezTo>
                  <a:lnTo>
                    <a:pt x="14768" y="21256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2" name="Arc 384"/>
            <p:cNvSpPr>
              <a:spLocks/>
            </p:cNvSpPr>
            <p:nvPr/>
          </p:nvSpPr>
          <p:spPr bwMode="auto">
            <a:xfrm>
              <a:off x="2921" y="971"/>
              <a:ext cx="1212" cy="538"/>
            </a:xfrm>
            <a:custGeom>
              <a:avLst/>
              <a:gdLst>
                <a:gd name="T0" fmla="*/ 0 w 14647"/>
                <a:gd name="T1" fmla="*/ 0 h 21263"/>
                <a:gd name="T2" fmla="*/ 0 w 14647"/>
                <a:gd name="T3" fmla="*/ 0 h 21263"/>
                <a:gd name="T4" fmla="*/ 0 w 14647"/>
                <a:gd name="T5" fmla="*/ 0 h 21263"/>
                <a:gd name="T6" fmla="*/ 0 60000 65536"/>
                <a:gd name="T7" fmla="*/ 0 60000 65536"/>
                <a:gd name="T8" fmla="*/ 0 60000 65536"/>
                <a:gd name="T9" fmla="*/ 0 w 14647"/>
                <a:gd name="T10" fmla="*/ 0 h 21263"/>
                <a:gd name="T11" fmla="*/ 14647 w 14647"/>
                <a:gd name="T12" fmla="*/ 21263 h 212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47" h="21263" fill="none" extrusionOk="0">
                  <a:moveTo>
                    <a:pt x="3802" y="0"/>
                  </a:moveTo>
                  <a:cubicBezTo>
                    <a:pt x="7857" y="725"/>
                    <a:pt x="11619" y="2594"/>
                    <a:pt x="14647" y="5387"/>
                  </a:cubicBezTo>
                </a:path>
                <a:path w="14647" h="21263" stroke="0" extrusionOk="0">
                  <a:moveTo>
                    <a:pt x="3802" y="0"/>
                  </a:moveTo>
                  <a:cubicBezTo>
                    <a:pt x="7857" y="725"/>
                    <a:pt x="11619" y="2594"/>
                    <a:pt x="14647" y="5387"/>
                  </a:cubicBezTo>
                  <a:lnTo>
                    <a:pt x="0" y="21263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3" name="Arc 385"/>
            <p:cNvSpPr>
              <a:spLocks/>
            </p:cNvSpPr>
            <p:nvPr/>
          </p:nvSpPr>
          <p:spPr bwMode="auto">
            <a:xfrm>
              <a:off x="2921" y="1264"/>
              <a:ext cx="1788" cy="451"/>
            </a:xfrm>
            <a:custGeom>
              <a:avLst/>
              <a:gdLst>
                <a:gd name="T0" fmla="*/ 0 w 21600"/>
                <a:gd name="T1" fmla="*/ 0 h 17979"/>
                <a:gd name="T2" fmla="*/ 0 w 21600"/>
                <a:gd name="T3" fmla="*/ 0 h 17979"/>
                <a:gd name="T4" fmla="*/ 0 w 21600"/>
                <a:gd name="T5" fmla="*/ 0 h 17979"/>
                <a:gd name="T6" fmla="*/ 0 60000 65536"/>
                <a:gd name="T7" fmla="*/ 0 60000 65536"/>
                <a:gd name="T8" fmla="*/ 0 60000 65536"/>
                <a:gd name="T9" fmla="*/ 0 w 21600"/>
                <a:gd name="T10" fmla="*/ 0 h 17979"/>
                <a:gd name="T11" fmla="*/ 21600 w 21600"/>
                <a:gd name="T12" fmla="*/ 17979 h 179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7979" fill="none" extrusionOk="0">
                  <a:moveTo>
                    <a:pt x="19360" y="0"/>
                  </a:moveTo>
                  <a:cubicBezTo>
                    <a:pt x="20833" y="2977"/>
                    <a:pt x="21600" y="6254"/>
                    <a:pt x="21600" y="9577"/>
                  </a:cubicBezTo>
                  <a:cubicBezTo>
                    <a:pt x="21600" y="12463"/>
                    <a:pt x="21021" y="15320"/>
                    <a:pt x="19898" y="17978"/>
                  </a:cubicBezTo>
                </a:path>
                <a:path w="21600" h="17979" stroke="0" extrusionOk="0">
                  <a:moveTo>
                    <a:pt x="19360" y="0"/>
                  </a:moveTo>
                  <a:cubicBezTo>
                    <a:pt x="20833" y="2977"/>
                    <a:pt x="21600" y="6254"/>
                    <a:pt x="21600" y="9577"/>
                  </a:cubicBezTo>
                  <a:cubicBezTo>
                    <a:pt x="21600" y="12463"/>
                    <a:pt x="21021" y="15320"/>
                    <a:pt x="19898" y="17978"/>
                  </a:cubicBezTo>
                  <a:lnTo>
                    <a:pt x="0" y="9577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4" name="Freeform 386"/>
            <p:cNvSpPr>
              <a:spLocks/>
            </p:cNvSpPr>
            <p:nvPr/>
          </p:nvSpPr>
          <p:spPr bwMode="auto">
            <a:xfrm>
              <a:off x="2607" y="1938"/>
              <a:ext cx="639" cy="99"/>
            </a:xfrm>
            <a:custGeom>
              <a:avLst/>
              <a:gdLst>
                <a:gd name="T0" fmla="*/ 0 w 639"/>
                <a:gd name="T1" fmla="*/ 0 h 99"/>
                <a:gd name="T2" fmla="*/ 172 w 639"/>
                <a:gd name="T3" fmla="*/ 18 h 99"/>
                <a:gd name="T4" fmla="*/ 220 w 639"/>
                <a:gd name="T5" fmla="*/ 57 h 99"/>
                <a:gd name="T6" fmla="*/ 406 w 639"/>
                <a:gd name="T7" fmla="*/ 57 h 99"/>
                <a:gd name="T8" fmla="*/ 445 w 639"/>
                <a:gd name="T9" fmla="*/ 95 h 99"/>
                <a:gd name="T10" fmla="*/ 639 w 639"/>
                <a:gd name="T11" fmla="*/ 99 h 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9"/>
                <a:gd name="T19" fmla="*/ 0 h 99"/>
                <a:gd name="T20" fmla="*/ 639 w 639"/>
                <a:gd name="T21" fmla="*/ 99 h 9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9" h="99">
                  <a:moveTo>
                    <a:pt x="0" y="0"/>
                  </a:moveTo>
                  <a:lnTo>
                    <a:pt x="172" y="18"/>
                  </a:lnTo>
                  <a:lnTo>
                    <a:pt x="220" y="57"/>
                  </a:lnTo>
                  <a:lnTo>
                    <a:pt x="406" y="57"/>
                  </a:lnTo>
                  <a:lnTo>
                    <a:pt x="445" y="95"/>
                  </a:lnTo>
                  <a:lnTo>
                    <a:pt x="639" y="99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5" name="Freeform 387"/>
            <p:cNvSpPr>
              <a:spLocks/>
            </p:cNvSpPr>
            <p:nvPr/>
          </p:nvSpPr>
          <p:spPr bwMode="auto">
            <a:xfrm>
              <a:off x="2602" y="1941"/>
              <a:ext cx="630" cy="97"/>
            </a:xfrm>
            <a:custGeom>
              <a:avLst/>
              <a:gdLst>
                <a:gd name="T0" fmla="*/ 0 w 630"/>
                <a:gd name="T1" fmla="*/ 97 h 97"/>
                <a:gd name="T2" fmla="*/ 177 w 630"/>
                <a:gd name="T3" fmla="*/ 96 h 97"/>
                <a:gd name="T4" fmla="*/ 225 w 630"/>
                <a:gd name="T5" fmla="*/ 51 h 97"/>
                <a:gd name="T6" fmla="*/ 408 w 630"/>
                <a:gd name="T7" fmla="*/ 51 h 97"/>
                <a:gd name="T8" fmla="*/ 449 w 630"/>
                <a:gd name="T9" fmla="*/ 15 h 97"/>
                <a:gd name="T10" fmla="*/ 630 w 630"/>
                <a:gd name="T11" fmla="*/ 0 h 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0"/>
                <a:gd name="T19" fmla="*/ 0 h 97"/>
                <a:gd name="T20" fmla="*/ 630 w 630"/>
                <a:gd name="T21" fmla="*/ 97 h 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0" h="97">
                  <a:moveTo>
                    <a:pt x="0" y="97"/>
                  </a:moveTo>
                  <a:lnTo>
                    <a:pt x="177" y="96"/>
                  </a:lnTo>
                  <a:lnTo>
                    <a:pt x="225" y="51"/>
                  </a:lnTo>
                  <a:lnTo>
                    <a:pt x="408" y="51"/>
                  </a:lnTo>
                  <a:lnTo>
                    <a:pt x="449" y="15"/>
                  </a:lnTo>
                  <a:lnTo>
                    <a:pt x="630" y="0"/>
                  </a:lnTo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6" name="Rectangle 388"/>
            <p:cNvSpPr>
              <a:spLocks noChangeArrowheads="1"/>
            </p:cNvSpPr>
            <p:nvPr/>
          </p:nvSpPr>
          <p:spPr bwMode="auto">
            <a:xfrm>
              <a:off x="2874" y="1967"/>
              <a:ext cx="95" cy="58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27" name="Arc 389"/>
            <p:cNvSpPr>
              <a:spLocks/>
            </p:cNvSpPr>
            <p:nvPr/>
          </p:nvSpPr>
          <p:spPr bwMode="auto">
            <a:xfrm>
              <a:off x="2281" y="2023"/>
              <a:ext cx="641" cy="310"/>
            </a:xfrm>
            <a:custGeom>
              <a:avLst/>
              <a:gdLst>
                <a:gd name="T0" fmla="*/ 0 w 21600"/>
                <a:gd name="T1" fmla="*/ 0 h 21188"/>
                <a:gd name="T2" fmla="*/ 0 w 21600"/>
                <a:gd name="T3" fmla="*/ 0 h 21188"/>
                <a:gd name="T4" fmla="*/ 0 w 21600"/>
                <a:gd name="T5" fmla="*/ 0 h 2118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188"/>
                <a:gd name="T11" fmla="*/ 21600 w 21600"/>
                <a:gd name="T12" fmla="*/ 21188 h 211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188" fill="none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</a:path>
                <a:path w="21600" h="21188" stroke="0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  <a:lnTo>
                    <a:pt x="0" y="21188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8" name="Arc 390"/>
            <p:cNvSpPr>
              <a:spLocks/>
            </p:cNvSpPr>
            <p:nvPr/>
          </p:nvSpPr>
          <p:spPr bwMode="auto">
            <a:xfrm flipH="1">
              <a:off x="2925" y="2023"/>
              <a:ext cx="641" cy="310"/>
            </a:xfrm>
            <a:custGeom>
              <a:avLst/>
              <a:gdLst>
                <a:gd name="T0" fmla="*/ 0 w 21600"/>
                <a:gd name="T1" fmla="*/ 0 h 21188"/>
                <a:gd name="T2" fmla="*/ 0 w 21600"/>
                <a:gd name="T3" fmla="*/ 0 h 21188"/>
                <a:gd name="T4" fmla="*/ 0 w 21600"/>
                <a:gd name="T5" fmla="*/ 0 h 2118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188"/>
                <a:gd name="T11" fmla="*/ 21600 w 21600"/>
                <a:gd name="T12" fmla="*/ 21188 h 211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188" fill="none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</a:path>
                <a:path w="21600" h="21188" stroke="0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  <a:lnTo>
                    <a:pt x="0" y="21188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9" name="Freeform 391"/>
            <p:cNvSpPr>
              <a:spLocks/>
            </p:cNvSpPr>
            <p:nvPr/>
          </p:nvSpPr>
          <p:spPr bwMode="auto">
            <a:xfrm>
              <a:off x="2604" y="968"/>
              <a:ext cx="636" cy="80"/>
            </a:xfrm>
            <a:custGeom>
              <a:avLst/>
              <a:gdLst>
                <a:gd name="T0" fmla="*/ 0 w 636"/>
                <a:gd name="T1" fmla="*/ 0 h 80"/>
                <a:gd name="T2" fmla="*/ 172 w 636"/>
                <a:gd name="T3" fmla="*/ 2 h 80"/>
                <a:gd name="T4" fmla="*/ 222 w 636"/>
                <a:gd name="T5" fmla="*/ 32 h 80"/>
                <a:gd name="T6" fmla="*/ 400 w 636"/>
                <a:gd name="T7" fmla="*/ 30 h 80"/>
                <a:gd name="T8" fmla="*/ 446 w 636"/>
                <a:gd name="T9" fmla="*/ 68 h 80"/>
                <a:gd name="T10" fmla="*/ 636 w 636"/>
                <a:gd name="T11" fmla="*/ 80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6"/>
                <a:gd name="T19" fmla="*/ 0 h 80"/>
                <a:gd name="T20" fmla="*/ 636 w 636"/>
                <a:gd name="T21" fmla="*/ 80 h 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6" h="80">
                  <a:moveTo>
                    <a:pt x="0" y="0"/>
                  </a:moveTo>
                  <a:lnTo>
                    <a:pt x="172" y="2"/>
                  </a:lnTo>
                  <a:lnTo>
                    <a:pt x="222" y="32"/>
                  </a:lnTo>
                  <a:lnTo>
                    <a:pt x="400" y="30"/>
                  </a:lnTo>
                  <a:lnTo>
                    <a:pt x="446" y="68"/>
                  </a:lnTo>
                  <a:lnTo>
                    <a:pt x="636" y="80"/>
                  </a:lnTo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30" name="Freeform 392"/>
            <p:cNvSpPr>
              <a:spLocks/>
            </p:cNvSpPr>
            <p:nvPr/>
          </p:nvSpPr>
          <p:spPr bwMode="auto">
            <a:xfrm>
              <a:off x="2602" y="966"/>
              <a:ext cx="638" cy="80"/>
            </a:xfrm>
            <a:custGeom>
              <a:avLst/>
              <a:gdLst>
                <a:gd name="T0" fmla="*/ 0 w 638"/>
                <a:gd name="T1" fmla="*/ 80 h 80"/>
                <a:gd name="T2" fmla="*/ 178 w 638"/>
                <a:gd name="T3" fmla="*/ 74 h 80"/>
                <a:gd name="T4" fmla="*/ 222 w 638"/>
                <a:gd name="T5" fmla="*/ 32 h 80"/>
                <a:gd name="T6" fmla="*/ 398 w 638"/>
                <a:gd name="T7" fmla="*/ 32 h 80"/>
                <a:gd name="T8" fmla="*/ 452 w 638"/>
                <a:gd name="T9" fmla="*/ 0 h 80"/>
                <a:gd name="T10" fmla="*/ 638 w 638"/>
                <a:gd name="T11" fmla="*/ 4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8"/>
                <a:gd name="T19" fmla="*/ 0 h 80"/>
                <a:gd name="T20" fmla="*/ 638 w 638"/>
                <a:gd name="T21" fmla="*/ 80 h 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8" h="80">
                  <a:moveTo>
                    <a:pt x="0" y="80"/>
                  </a:moveTo>
                  <a:lnTo>
                    <a:pt x="178" y="74"/>
                  </a:lnTo>
                  <a:lnTo>
                    <a:pt x="222" y="32"/>
                  </a:lnTo>
                  <a:lnTo>
                    <a:pt x="398" y="32"/>
                  </a:lnTo>
                  <a:lnTo>
                    <a:pt x="452" y="0"/>
                  </a:lnTo>
                  <a:lnTo>
                    <a:pt x="638" y="4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31" name="Freeform 393"/>
            <p:cNvSpPr>
              <a:spLocks/>
            </p:cNvSpPr>
            <p:nvPr/>
          </p:nvSpPr>
          <p:spPr bwMode="auto">
            <a:xfrm>
              <a:off x="1280" y="1718"/>
              <a:ext cx="470" cy="96"/>
            </a:xfrm>
            <a:custGeom>
              <a:avLst/>
              <a:gdLst>
                <a:gd name="T0" fmla="*/ 0 w 470"/>
                <a:gd name="T1" fmla="*/ 0 h 96"/>
                <a:gd name="T2" fmla="*/ 106 w 470"/>
                <a:gd name="T3" fmla="*/ 54 h 96"/>
                <a:gd name="T4" fmla="*/ 152 w 470"/>
                <a:gd name="T5" fmla="*/ 44 h 96"/>
                <a:gd name="T6" fmla="*/ 270 w 470"/>
                <a:gd name="T7" fmla="*/ 90 h 96"/>
                <a:gd name="T8" fmla="*/ 344 w 470"/>
                <a:gd name="T9" fmla="*/ 68 h 96"/>
                <a:gd name="T10" fmla="*/ 470 w 470"/>
                <a:gd name="T11" fmla="*/ 96 h 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0"/>
                <a:gd name="T19" fmla="*/ 0 h 96"/>
                <a:gd name="T20" fmla="*/ 470 w 470"/>
                <a:gd name="T21" fmla="*/ 96 h 9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0" h="96">
                  <a:moveTo>
                    <a:pt x="0" y="0"/>
                  </a:moveTo>
                  <a:lnTo>
                    <a:pt x="106" y="54"/>
                  </a:lnTo>
                  <a:lnTo>
                    <a:pt x="152" y="44"/>
                  </a:lnTo>
                  <a:lnTo>
                    <a:pt x="270" y="90"/>
                  </a:lnTo>
                  <a:lnTo>
                    <a:pt x="344" y="68"/>
                  </a:lnTo>
                  <a:lnTo>
                    <a:pt x="470" y="96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32" name="Freeform 394"/>
            <p:cNvSpPr>
              <a:spLocks/>
            </p:cNvSpPr>
            <p:nvPr/>
          </p:nvSpPr>
          <p:spPr bwMode="auto">
            <a:xfrm>
              <a:off x="1358" y="1650"/>
              <a:ext cx="330" cy="248"/>
            </a:xfrm>
            <a:custGeom>
              <a:avLst/>
              <a:gdLst>
                <a:gd name="T0" fmla="*/ 0 w 330"/>
                <a:gd name="T1" fmla="*/ 0 h 248"/>
                <a:gd name="T2" fmla="*/ 68 w 330"/>
                <a:gd name="T3" fmla="*/ 46 h 248"/>
                <a:gd name="T4" fmla="*/ 78 w 330"/>
                <a:gd name="T5" fmla="*/ 110 h 248"/>
                <a:gd name="T6" fmla="*/ 192 w 330"/>
                <a:gd name="T7" fmla="*/ 156 h 248"/>
                <a:gd name="T8" fmla="*/ 196 w 330"/>
                <a:gd name="T9" fmla="*/ 202 h 248"/>
                <a:gd name="T10" fmla="*/ 330 w 330"/>
                <a:gd name="T11" fmla="*/ 248 h 2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30"/>
                <a:gd name="T19" fmla="*/ 0 h 248"/>
                <a:gd name="T20" fmla="*/ 330 w 330"/>
                <a:gd name="T21" fmla="*/ 248 h 2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30" h="248">
                  <a:moveTo>
                    <a:pt x="0" y="0"/>
                  </a:moveTo>
                  <a:lnTo>
                    <a:pt x="68" y="46"/>
                  </a:lnTo>
                  <a:lnTo>
                    <a:pt x="78" y="110"/>
                  </a:lnTo>
                  <a:lnTo>
                    <a:pt x="192" y="156"/>
                  </a:lnTo>
                  <a:lnTo>
                    <a:pt x="196" y="202"/>
                  </a:lnTo>
                  <a:lnTo>
                    <a:pt x="330" y="248"/>
                  </a:lnTo>
                </a:path>
              </a:pathLst>
            </a:custGeom>
            <a:noFill/>
            <a:ln w="28575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33" name="Rectangle 395"/>
            <p:cNvSpPr>
              <a:spLocks noChangeArrowheads="1"/>
            </p:cNvSpPr>
            <p:nvPr/>
          </p:nvSpPr>
          <p:spPr bwMode="auto">
            <a:xfrm rot="1511052">
              <a:off x="1448" y="1748"/>
              <a:ext cx="95" cy="58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34" name="Freeform 396"/>
            <p:cNvSpPr>
              <a:spLocks/>
            </p:cNvSpPr>
            <p:nvPr/>
          </p:nvSpPr>
          <p:spPr bwMode="auto">
            <a:xfrm>
              <a:off x="1310" y="1168"/>
              <a:ext cx="456" cy="110"/>
            </a:xfrm>
            <a:custGeom>
              <a:avLst/>
              <a:gdLst>
                <a:gd name="T0" fmla="*/ 0 w 456"/>
                <a:gd name="T1" fmla="*/ 110 h 110"/>
                <a:gd name="T2" fmla="*/ 80 w 456"/>
                <a:gd name="T3" fmla="*/ 70 h 110"/>
                <a:gd name="T4" fmla="*/ 136 w 456"/>
                <a:gd name="T5" fmla="*/ 68 h 110"/>
                <a:gd name="T6" fmla="*/ 296 w 456"/>
                <a:gd name="T7" fmla="*/ 2 h 110"/>
                <a:gd name="T8" fmla="*/ 348 w 456"/>
                <a:gd name="T9" fmla="*/ 22 h 110"/>
                <a:gd name="T10" fmla="*/ 456 w 456"/>
                <a:gd name="T11" fmla="*/ 0 h 1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6"/>
                <a:gd name="T19" fmla="*/ 0 h 110"/>
                <a:gd name="T20" fmla="*/ 456 w 456"/>
                <a:gd name="T21" fmla="*/ 110 h 1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6" h="110">
                  <a:moveTo>
                    <a:pt x="0" y="110"/>
                  </a:moveTo>
                  <a:lnTo>
                    <a:pt x="80" y="70"/>
                  </a:lnTo>
                  <a:lnTo>
                    <a:pt x="136" y="68"/>
                  </a:lnTo>
                  <a:lnTo>
                    <a:pt x="296" y="2"/>
                  </a:lnTo>
                  <a:lnTo>
                    <a:pt x="348" y="22"/>
                  </a:lnTo>
                  <a:lnTo>
                    <a:pt x="456" y="0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35" name="Freeform 397"/>
            <p:cNvSpPr>
              <a:spLocks/>
            </p:cNvSpPr>
            <p:nvPr/>
          </p:nvSpPr>
          <p:spPr bwMode="auto">
            <a:xfrm>
              <a:off x="1386" y="1106"/>
              <a:ext cx="322" cy="204"/>
            </a:xfrm>
            <a:custGeom>
              <a:avLst/>
              <a:gdLst>
                <a:gd name="T0" fmla="*/ 0 w 322"/>
                <a:gd name="T1" fmla="*/ 204 h 204"/>
                <a:gd name="T2" fmla="*/ 58 w 322"/>
                <a:gd name="T3" fmla="*/ 164 h 204"/>
                <a:gd name="T4" fmla="*/ 58 w 322"/>
                <a:gd name="T5" fmla="*/ 130 h 204"/>
                <a:gd name="T6" fmla="*/ 218 w 322"/>
                <a:gd name="T7" fmla="*/ 66 h 204"/>
                <a:gd name="T8" fmla="*/ 222 w 322"/>
                <a:gd name="T9" fmla="*/ 30 h 204"/>
                <a:gd name="T10" fmla="*/ 322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204"/>
                  </a:moveTo>
                  <a:lnTo>
                    <a:pt x="58" y="164"/>
                  </a:lnTo>
                  <a:lnTo>
                    <a:pt x="58" y="130"/>
                  </a:lnTo>
                  <a:lnTo>
                    <a:pt x="218" y="66"/>
                  </a:lnTo>
                  <a:lnTo>
                    <a:pt x="222" y="30"/>
                  </a:lnTo>
                  <a:lnTo>
                    <a:pt x="322" y="0"/>
                  </a:lnTo>
                </a:path>
              </a:pathLst>
            </a:custGeom>
            <a:noFill/>
            <a:ln w="28575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36" name="Rectangle 398"/>
            <p:cNvSpPr>
              <a:spLocks noChangeArrowheads="1"/>
            </p:cNvSpPr>
            <p:nvPr/>
          </p:nvSpPr>
          <p:spPr bwMode="auto">
            <a:xfrm rot="-1277282">
              <a:off x="1486" y="1170"/>
              <a:ext cx="95" cy="58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37" name="Freeform 399"/>
            <p:cNvSpPr>
              <a:spLocks/>
            </p:cNvSpPr>
            <p:nvPr/>
          </p:nvSpPr>
          <p:spPr bwMode="auto">
            <a:xfrm>
              <a:off x="4134" y="1107"/>
              <a:ext cx="316" cy="197"/>
            </a:xfrm>
            <a:custGeom>
              <a:avLst/>
              <a:gdLst>
                <a:gd name="T0" fmla="*/ 0 w 316"/>
                <a:gd name="T1" fmla="*/ 0 h 197"/>
                <a:gd name="T2" fmla="*/ 75 w 316"/>
                <a:gd name="T3" fmla="*/ 24 h 197"/>
                <a:gd name="T4" fmla="*/ 87 w 316"/>
                <a:gd name="T5" fmla="*/ 57 h 197"/>
                <a:gd name="T6" fmla="*/ 264 w 316"/>
                <a:gd name="T7" fmla="*/ 125 h 197"/>
                <a:gd name="T8" fmla="*/ 262 w 316"/>
                <a:gd name="T9" fmla="*/ 164 h 197"/>
                <a:gd name="T10" fmla="*/ 316 w 316"/>
                <a:gd name="T11" fmla="*/ 197 h 1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6"/>
                <a:gd name="T19" fmla="*/ 0 h 197"/>
                <a:gd name="T20" fmla="*/ 316 w 316"/>
                <a:gd name="T21" fmla="*/ 197 h 1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6" h="197">
                  <a:moveTo>
                    <a:pt x="0" y="0"/>
                  </a:moveTo>
                  <a:lnTo>
                    <a:pt x="75" y="24"/>
                  </a:lnTo>
                  <a:lnTo>
                    <a:pt x="87" y="57"/>
                  </a:lnTo>
                  <a:lnTo>
                    <a:pt x="264" y="125"/>
                  </a:lnTo>
                  <a:lnTo>
                    <a:pt x="262" y="164"/>
                  </a:lnTo>
                  <a:lnTo>
                    <a:pt x="316" y="197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38" name="Freeform 400"/>
            <p:cNvSpPr>
              <a:spLocks/>
            </p:cNvSpPr>
            <p:nvPr/>
          </p:nvSpPr>
          <p:spPr bwMode="auto">
            <a:xfrm>
              <a:off x="4122" y="1715"/>
              <a:ext cx="448" cy="100"/>
            </a:xfrm>
            <a:custGeom>
              <a:avLst/>
              <a:gdLst>
                <a:gd name="T0" fmla="*/ 0 w 448"/>
                <a:gd name="T1" fmla="*/ 102 h 99"/>
                <a:gd name="T2" fmla="*/ 93 w 448"/>
                <a:gd name="T3" fmla="*/ 83 h 99"/>
                <a:gd name="T4" fmla="*/ 141 w 448"/>
                <a:gd name="T5" fmla="*/ 110 h 99"/>
                <a:gd name="T6" fmla="*/ 304 w 448"/>
                <a:gd name="T7" fmla="*/ 33 h 99"/>
                <a:gd name="T8" fmla="*/ 354 w 448"/>
                <a:gd name="T9" fmla="*/ 62 h 99"/>
                <a:gd name="T10" fmla="*/ 448 w 448"/>
                <a:gd name="T11" fmla="*/ 0 h 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8"/>
                <a:gd name="T19" fmla="*/ 0 h 99"/>
                <a:gd name="T20" fmla="*/ 448 w 448"/>
                <a:gd name="T21" fmla="*/ 99 h 9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8" h="99">
                  <a:moveTo>
                    <a:pt x="0" y="91"/>
                  </a:moveTo>
                  <a:lnTo>
                    <a:pt x="93" y="72"/>
                  </a:lnTo>
                  <a:lnTo>
                    <a:pt x="141" y="99"/>
                  </a:lnTo>
                  <a:lnTo>
                    <a:pt x="304" y="33"/>
                  </a:lnTo>
                  <a:lnTo>
                    <a:pt x="354" y="51"/>
                  </a:lnTo>
                  <a:lnTo>
                    <a:pt x="448" y="0"/>
                  </a:lnTo>
                </a:path>
              </a:pathLst>
            </a:custGeom>
            <a:noFill/>
            <a:ln w="28575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39" name="Freeform 401"/>
            <p:cNvSpPr>
              <a:spLocks/>
            </p:cNvSpPr>
            <p:nvPr/>
          </p:nvSpPr>
          <p:spPr bwMode="auto">
            <a:xfrm>
              <a:off x="4077" y="1166"/>
              <a:ext cx="449" cy="101"/>
            </a:xfrm>
            <a:custGeom>
              <a:avLst/>
              <a:gdLst>
                <a:gd name="T0" fmla="*/ 0 w 450"/>
                <a:gd name="T1" fmla="*/ 0 h 96"/>
                <a:gd name="T2" fmla="*/ 84 w 450"/>
                <a:gd name="T3" fmla="*/ 31 h 96"/>
                <a:gd name="T4" fmla="*/ 147 w 450"/>
                <a:gd name="T5" fmla="*/ 0 h 96"/>
                <a:gd name="T6" fmla="*/ 308 w 450"/>
                <a:gd name="T7" fmla="*/ 115 h 96"/>
                <a:gd name="T8" fmla="*/ 368 w 450"/>
                <a:gd name="T9" fmla="*/ 99 h 96"/>
                <a:gd name="T10" fmla="*/ 439 w 450"/>
                <a:gd name="T11" fmla="*/ 168 h 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0"/>
                <a:gd name="T19" fmla="*/ 0 h 96"/>
                <a:gd name="T20" fmla="*/ 450 w 450"/>
                <a:gd name="T21" fmla="*/ 96 h 9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0" h="96">
                  <a:moveTo>
                    <a:pt x="0" y="0"/>
                  </a:moveTo>
                  <a:lnTo>
                    <a:pt x="84" y="19"/>
                  </a:lnTo>
                  <a:lnTo>
                    <a:pt x="147" y="0"/>
                  </a:lnTo>
                  <a:lnTo>
                    <a:pt x="319" y="66"/>
                  </a:lnTo>
                  <a:lnTo>
                    <a:pt x="379" y="57"/>
                  </a:lnTo>
                  <a:lnTo>
                    <a:pt x="450" y="96"/>
                  </a:lnTo>
                </a:path>
              </a:pathLst>
            </a:custGeom>
            <a:noFill/>
            <a:ln w="28575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40" name="Rectangle 402"/>
            <p:cNvSpPr>
              <a:spLocks noChangeArrowheads="1"/>
            </p:cNvSpPr>
            <p:nvPr/>
          </p:nvSpPr>
          <p:spPr bwMode="auto">
            <a:xfrm rot="1511052">
              <a:off x="4265" y="1169"/>
              <a:ext cx="95" cy="58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41" name="Oval 403"/>
            <p:cNvSpPr>
              <a:spLocks noChangeArrowheads="1"/>
            </p:cNvSpPr>
            <p:nvPr/>
          </p:nvSpPr>
          <p:spPr bwMode="auto">
            <a:xfrm rot="93880">
              <a:off x="3053" y="1994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42" name="AutoShape 404"/>
            <p:cNvSpPr>
              <a:spLocks noChangeArrowheads="1"/>
            </p:cNvSpPr>
            <p:nvPr/>
          </p:nvSpPr>
          <p:spPr bwMode="auto">
            <a:xfrm rot="245893">
              <a:off x="3089" y="2005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43" name="Oval 405"/>
            <p:cNvSpPr>
              <a:spLocks noChangeArrowheads="1"/>
            </p:cNvSpPr>
            <p:nvPr/>
          </p:nvSpPr>
          <p:spPr bwMode="auto">
            <a:xfrm rot="-205518">
              <a:off x="3048" y="1905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44" name="AutoShape 406"/>
            <p:cNvSpPr>
              <a:spLocks noChangeArrowheads="1"/>
            </p:cNvSpPr>
            <p:nvPr/>
          </p:nvSpPr>
          <p:spPr bwMode="auto">
            <a:xfrm rot="-53504">
              <a:off x="3084" y="1912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45" name="Oval 407"/>
            <p:cNvSpPr>
              <a:spLocks noChangeArrowheads="1"/>
            </p:cNvSpPr>
            <p:nvPr/>
          </p:nvSpPr>
          <p:spPr bwMode="auto">
            <a:xfrm rot="-205518">
              <a:off x="2639" y="1992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46" name="AutoShape 408"/>
            <p:cNvSpPr>
              <a:spLocks noChangeArrowheads="1"/>
            </p:cNvSpPr>
            <p:nvPr/>
          </p:nvSpPr>
          <p:spPr bwMode="auto">
            <a:xfrm rot="-53504">
              <a:off x="2675" y="1999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47" name="Oval 409"/>
            <p:cNvSpPr>
              <a:spLocks noChangeArrowheads="1"/>
            </p:cNvSpPr>
            <p:nvPr/>
          </p:nvSpPr>
          <p:spPr bwMode="auto">
            <a:xfrm rot="93880">
              <a:off x="2635" y="1903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48" name="AutoShape 410"/>
            <p:cNvSpPr>
              <a:spLocks noChangeArrowheads="1"/>
            </p:cNvSpPr>
            <p:nvPr/>
          </p:nvSpPr>
          <p:spPr bwMode="auto">
            <a:xfrm rot="245893">
              <a:off x="2671" y="1914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49" name="Oval 411"/>
            <p:cNvSpPr>
              <a:spLocks noChangeArrowheads="1"/>
            </p:cNvSpPr>
            <p:nvPr/>
          </p:nvSpPr>
          <p:spPr bwMode="auto">
            <a:xfrm rot="814006">
              <a:off x="1642" y="1768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50" name="AutoShape 412"/>
            <p:cNvSpPr>
              <a:spLocks noChangeArrowheads="1"/>
            </p:cNvSpPr>
            <p:nvPr/>
          </p:nvSpPr>
          <p:spPr bwMode="auto">
            <a:xfrm rot="966021">
              <a:off x="1677" y="1780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51" name="Oval 413"/>
            <p:cNvSpPr>
              <a:spLocks noChangeArrowheads="1"/>
            </p:cNvSpPr>
            <p:nvPr/>
          </p:nvSpPr>
          <p:spPr bwMode="auto">
            <a:xfrm rot="1050912">
              <a:off x="1570" y="1842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52" name="AutoShape 414"/>
            <p:cNvSpPr>
              <a:spLocks noChangeArrowheads="1"/>
            </p:cNvSpPr>
            <p:nvPr/>
          </p:nvSpPr>
          <p:spPr bwMode="auto">
            <a:xfrm rot="1202926">
              <a:off x="1607" y="1851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53" name="Oval 415"/>
            <p:cNvSpPr>
              <a:spLocks noChangeArrowheads="1"/>
            </p:cNvSpPr>
            <p:nvPr/>
          </p:nvSpPr>
          <p:spPr bwMode="auto">
            <a:xfrm rot="1911330">
              <a:off x="1287" y="1606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54" name="AutoShape 416"/>
            <p:cNvSpPr>
              <a:spLocks noChangeArrowheads="1"/>
            </p:cNvSpPr>
            <p:nvPr/>
          </p:nvSpPr>
          <p:spPr bwMode="auto">
            <a:xfrm rot="2063342">
              <a:off x="1324" y="1617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55" name="Oval 417"/>
            <p:cNvSpPr>
              <a:spLocks noChangeArrowheads="1"/>
            </p:cNvSpPr>
            <p:nvPr/>
          </p:nvSpPr>
          <p:spPr bwMode="auto">
            <a:xfrm rot="1594986">
              <a:off x="1224" y="1676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56" name="AutoShape 418"/>
            <p:cNvSpPr>
              <a:spLocks noChangeArrowheads="1"/>
            </p:cNvSpPr>
            <p:nvPr/>
          </p:nvSpPr>
          <p:spPr bwMode="auto">
            <a:xfrm rot="1746998">
              <a:off x="1259" y="1689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57" name="Oval 419"/>
            <p:cNvSpPr>
              <a:spLocks noChangeArrowheads="1"/>
            </p:cNvSpPr>
            <p:nvPr/>
          </p:nvSpPr>
          <p:spPr bwMode="auto">
            <a:xfrm rot="-2650724">
              <a:off x="1152" y="1299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58" name="AutoShape 420"/>
            <p:cNvSpPr>
              <a:spLocks noChangeArrowheads="1"/>
            </p:cNvSpPr>
            <p:nvPr/>
          </p:nvSpPr>
          <p:spPr bwMode="auto">
            <a:xfrm rot="-2498712">
              <a:off x="1186" y="1305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59" name="Oval 421"/>
            <p:cNvSpPr>
              <a:spLocks noChangeArrowheads="1"/>
            </p:cNvSpPr>
            <p:nvPr/>
          </p:nvSpPr>
          <p:spPr bwMode="auto">
            <a:xfrm rot="-2719334">
              <a:off x="1248" y="1329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60" name="AutoShape 422"/>
            <p:cNvSpPr>
              <a:spLocks noChangeArrowheads="1"/>
            </p:cNvSpPr>
            <p:nvPr/>
          </p:nvSpPr>
          <p:spPr bwMode="auto">
            <a:xfrm rot="-2567322">
              <a:off x="1279" y="1333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61" name="Oval 423"/>
            <p:cNvSpPr>
              <a:spLocks noChangeArrowheads="1"/>
            </p:cNvSpPr>
            <p:nvPr/>
          </p:nvSpPr>
          <p:spPr bwMode="auto">
            <a:xfrm rot="-2875454">
              <a:off x="4569" y="1603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62" name="AutoShape 424"/>
            <p:cNvSpPr>
              <a:spLocks noChangeArrowheads="1"/>
            </p:cNvSpPr>
            <p:nvPr/>
          </p:nvSpPr>
          <p:spPr bwMode="auto">
            <a:xfrm rot="-2723441">
              <a:off x="4600" y="1606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63" name="Freeform 425"/>
            <p:cNvSpPr>
              <a:spLocks/>
            </p:cNvSpPr>
            <p:nvPr/>
          </p:nvSpPr>
          <p:spPr bwMode="auto">
            <a:xfrm>
              <a:off x="1828" y="2637"/>
              <a:ext cx="177" cy="89"/>
            </a:xfrm>
            <a:custGeom>
              <a:avLst/>
              <a:gdLst>
                <a:gd name="T0" fmla="*/ 177 w 177"/>
                <a:gd name="T1" fmla="*/ 0 h 89"/>
                <a:gd name="T2" fmla="*/ 138 w 177"/>
                <a:gd name="T3" fmla="*/ 44 h 89"/>
                <a:gd name="T4" fmla="*/ 155 w 177"/>
                <a:gd name="T5" fmla="*/ 89 h 89"/>
                <a:gd name="T6" fmla="*/ 0 w 177"/>
                <a:gd name="T7" fmla="*/ 36 h 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7"/>
                <a:gd name="T13" fmla="*/ 0 h 89"/>
                <a:gd name="T14" fmla="*/ 177 w 177"/>
                <a:gd name="T15" fmla="*/ 89 h 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7" h="89">
                  <a:moveTo>
                    <a:pt x="177" y="0"/>
                  </a:moveTo>
                  <a:lnTo>
                    <a:pt x="138" y="44"/>
                  </a:lnTo>
                  <a:lnTo>
                    <a:pt x="155" y="89"/>
                  </a:lnTo>
                  <a:lnTo>
                    <a:pt x="0" y="36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64" name="Line 426"/>
            <p:cNvSpPr>
              <a:spLocks noChangeShapeType="1"/>
            </p:cNvSpPr>
            <p:nvPr/>
          </p:nvSpPr>
          <p:spPr bwMode="auto">
            <a:xfrm>
              <a:off x="1316" y="2496"/>
              <a:ext cx="126" cy="4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65" name="Freeform 427"/>
            <p:cNvSpPr>
              <a:spLocks/>
            </p:cNvSpPr>
            <p:nvPr/>
          </p:nvSpPr>
          <p:spPr bwMode="auto">
            <a:xfrm>
              <a:off x="1281" y="2522"/>
              <a:ext cx="103" cy="91"/>
            </a:xfrm>
            <a:custGeom>
              <a:avLst/>
              <a:gdLst>
                <a:gd name="T0" fmla="*/ 0 w 103"/>
                <a:gd name="T1" fmla="*/ 67 h 91"/>
                <a:gd name="T2" fmla="*/ 73 w 103"/>
                <a:gd name="T3" fmla="*/ 91 h 91"/>
                <a:gd name="T4" fmla="*/ 103 w 103"/>
                <a:gd name="T5" fmla="*/ 0 h 91"/>
                <a:gd name="T6" fmla="*/ 0 60000 65536"/>
                <a:gd name="T7" fmla="*/ 0 60000 65536"/>
                <a:gd name="T8" fmla="*/ 0 60000 65536"/>
                <a:gd name="T9" fmla="*/ 0 w 103"/>
                <a:gd name="T10" fmla="*/ 0 h 91"/>
                <a:gd name="T11" fmla="*/ 103 w 103"/>
                <a:gd name="T12" fmla="*/ 91 h 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3" h="91">
                  <a:moveTo>
                    <a:pt x="0" y="67"/>
                  </a:moveTo>
                  <a:lnTo>
                    <a:pt x="73" y="91"/>
                  </a:lnTo>
                  <a:lnTo>
                    <a:pt x="103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66" name="Freeform 428"/>
            <p:cNvSpPr>
              <a:spLocks/>
            </p:cNvSpPr>
            <p:nvPr/>
          </p:nvSpPr>
          <p:spPr bwMode="auto">
            <a:xfrm>
              <a:off x="2176" y="2610"/>
              <a:ext cx="51" cy="168"/>
            </a:xfrm>
            <a:custGeom>
              <a:avLst/>
              <a:gdLst>
                <a:gd name="T0" fmla="*/ 9 w 54"/>
                <a:gd name="T1" fmla="*/ 0 h 168"/>
                <a:gd name="T2" fmla="*/ 29 w 54"/>
                <a:gd name="T3" fmla="*/ 54 h 168"/>
                <a:gd name="T4" fmla="*/ 0 w 54"/>
                <a:gd name="T5" fmla="*/ 168 h 168"/>
                <a:gd name="T6" fmla="*/ 0 60000 65536"/>
                <a:gd name="T7" fmla="*/ 0 60000 65536"/>
                <a:gd name="T8" fmla="*/ 0 60000 65536"/>
                <a:gd name="T9" fmla="*/ 0 w 54"/>
                <a:gd name="T10" fmla="*/ 0 h 168"/>
                <a:gd name="T11" fmla="*/ 54 w 54"/>
                <a:gd name="T12" fmla="*/ 168 h 1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4" h="168">
                  <a:moveTo>
                    <a:pt x="9" y="0"/>
                  </a:moveTo>
                  <a:lnTo>
                    <a:pt x="54" y="54"/>
                  </a:lnTo>
                  <a:lnTo>
                    <a:pt x="0" y="168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67" name="Oval 429"/>
            <p:cNvSpPr>
              <a:spLocks noChangeArrowheads="1"/>
            </p:cNvSpPr>
            <p:nvPr/>
          </p:nvSpPr>
          <p:spPr bwMode="auto">
            <a:xfrm>
              <a:off x="2005" y="2595"/>
              <a:ext cx="203" cy="10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68" name="Freeform 430"/>
            <p:cNvSpPr>
              <a:spLocks/>
            </p:cNvSpPr>
            <p:nvPr/>
          </p:nvSpPr>
          <p:spPr bwMode="auto">
            <a:xfrm>
              <a:off x="2923" y="2325"/>
              <a:ext cx="243" cy="378"/>
            </a:xfrm>
            <a:custGeom>
              <a:avLst/>
              <a:gdLst>
                <a:gd name="T0" fmla="*/ 243 w 243"/>
                <a:gd name="T1" fmla="*/ 378 h 378"/>
                <a:gd name="T2" fmla="*/ 90 w 243"/>
                <a:gd name="T3" fmla="*/ 252 h 378"/>
                <a:gd name="T4" fmla="*/ 42 w 243"/>
                <a:gd name="T5" fmla="*/ 180 h 378"/>
                <a:gd name="T6" fmla="*/ 0 w 243"/>
                <a:gd name="T7" fmla="*/ 0 h 3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3"/>
                <a:gd name="T13" fmla="*/ 0 h 378"/>
                <a:gd name="T14" fmla="*/ 243 w 243"/>
                <a:gd name="T15" fmla="*/ 378 h 3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3" h="378">
                  <a:moveTo>
                    <a:pt x="243" y="378"/>
                  </a:moveTo>
                  <a:lnTo>
                    <a:pt x="90" y="252"/>
                  </a:lnTo>
                  <a:lnTo>
                    <a:pt x="42" y="18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69" name="Rectangle 431"/>
            <p:cNvSpPr>
              <a:spLocks noChangeArrowheads="1"/>
            </p:cNvSpPr>
            <p:nvPr/>
          </p:nvSpPr>
          <p:spPr bwMode="auto">
            <a:xfrm rot="1147844">
              <a:off x="1170" y="2537"/>
              <a:ext cx="114" cy="6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70" name="Rectangle 432"/>
            <p:cNvSpPr>
              <a:spLocks noChangeArrowheads="1"/>
            </p:cNvSpPr>
            <p:nvPr/>
          </p:nvSpPr>
          <p:spPr bwMode="auto">
            <a:xfrm rot="1147844">
              <a:off x="1204" y="2443"/>
              <a:ext cx="114" cy="6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71" name="Rectangle 433"/>
            <p:cNvSpPr>
              <a:spLocks noChangeArrowheads="1"/>
            </p:cNvSpPr>
            <p:nvPr/>
          </p:nvSpPr>
          <p:spPr bwMode="auto">
            <a:xfrm rot="1147844">
              <a:off x="1429" y="2574"/>
              <a:ext cx="428" cy="6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72" name="Rectangle 434"/>
            <p:cNvSpPr>
              <a:spLocks noChangeArrowheads="1"/>
            </p:cNvSpPr>
            <p:nvPr/>
          </p:nvSpPr>
          <p:spPr bwMode="auto">
            <a:xfrm>
              <a:off x="528" y="2592"/>
              <a:ext cx="66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latin typeface="Times New Roman" pitchFamily="-65" charset="0"/>
                </a:rPr>
                <a:t>Pol. H</a:t>
              </a:r>
              <a:r>
                <a:rPr lang="en-US" sz="2400" baseline="30000">
                  <a:latin typeface="Times New Roman" pitchFamily="-65" charset="0"/>
                </a:rPr>
                <a:t>-</a:t>
              </a:r>
              <a:r>
                <a:rPr lang="en-US" sz="1400">
                  <a:latin typeface="Times New Roman" pitchFamily="-65" charset="0"/>
                </a:rPr>
                <a:t> Source</a:t>
              </a:r>
            </a:p>
          </p:txBody>
        </p:sp>
        <p:sp>
          <p:nvSpPr>
            <p:cNvPr id="16473" name="Oval 435"/>
            <p:cNvSpPr>
              <a:spLocks noChangeArrowheads="1"/>
            </p:cNvSpPr>
            <p:nvPr/>
          </p:nvSpPr>
          <p:spPr bwMode="auto">
            <a:xfrm rot="275636">
              <a:off x="2718" y="2538"/>
              <a:ext cx="144" cy="8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74" name="AutoShape 436"/>
            <p:cNvSpPr>
              <a:spLocks noChangeArrowheads="1"/>
            </p:cNvSpPr>
            <p:nvPr/>
          </p:nvSpPr>
          <p:spPr bwMode="auto">
            <a:xfrm rot="427649">
              <a:off x="2754" y="2548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75" name="Text Box 437"/>
            <p:cNvSpPr txBox="1">
              <a:spLocks noChangeArrowheads="1"/>
            </p:cNvSpPr>
            <p:nvPr/>
          </p:nvSpPr>
          <p:spPr bwMode="auto">
            <a:xfrm>
              <a:off x="1426" y="2238"/>
              <a:ext cx="153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latin typeface="Times New Roman" pitchFamily="-65" charset="0"/>
                </a:rPr>
                <a:t>Solenoid Partial Siberian Snake</a:t>
              </a:r>
            </a:p>
          </p:txBody>
        </p:sp>
        <p:sp>
          <p:nvSpPr>
            <p:cNvPr id="16476" name="Line 438"/>
            <p:cNvSpPr>
              <a:spLocks noChangeShapeType="1"/>
            </p:cNvSpPr>
            <p:nvPr/>
          </p:nvSpPr>
          <p:spPr bwMode="auto">
            <a:xfrm>
              <a:off x="2772" y="2388"/>
              <a:ext cx="22" cy="1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77" name="Oval 439"/>
            <p:cNvSpPr>
              <a:spLocks noChangeArrowheads="1"/>
            </p:cNvSpPr>
            <p:nvPr/>
          </p:nvSpPr>
          <p:spPr bwMode="auto">
            <a:xfrm rot="2676702">
              <a:off x="3109" y="2913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78" name="Line 440"/>
            <p:cNvSpPr>
              <a:spLocks noChangeAspect="1" noChangeShapeType="1"/>
            </p:cNvSpPr>
            <p:nvPr/>
          </p:nvSpPr>
          <p:spPr bwMode="auto">
            <a:xfrm rot="2676702">
              <a:off x="3170" y="2923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79" name="Line 441"/>
            <p:cNvSpPr>
              <a:spLocks noChangeAspect="1" noChangeShapeType="1"/>
            </p:cNvSpPr>
            <p:nvPr/>
          </p:nvSpPr>
          <p:spPr bwMode="auto">
            <a:xfrm rot="2676702">
              <a:off x="3195" y="2922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0" name="Line 442"/>
            <p:cNvSpPr>
              <a:spLocks noChangeAspect="1" noChangeShapeType="1"/>
            </p:cNvSpPr>
            <p:nvPr/>
          </p:nvSpPr>
          <p:spPr bwMode="auto">
            <a:xfrm rot="-2723298">
              <a:off x="3129" y="2878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1" name="Line 443"/>
            <p:cNvSpPr>
              <a:spLocks noChangeAspect="1" noChangeShapeType="1"/>
            </p:cNvSpPr>
            <p:nvPr/>
          </p:nvSpPr>
          <p:spPr bwMode="auto">
            <a:xfrm rot="-2723298">
              <a:off x="3129" y="2853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2" name="Oval 444"/>
            <p:cNvSpPr>
              <a:spLocks noChangeArrowheads="1"/>
            </p:cNvSpPr>
            <p:nvPr/>
          </p:nvSpPr>
          <p:spPr bwMode="auto">
            <a:xfrm rot="6499683">
              <a:off x="2045" y="2734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3" name="Line 445"/>
            <p:cNvSpPr>
              <a:spLocks noChangeAspect="1" noChangeShapeType="1"/>
            </p:cNvSpPr>
            <p:nvPr/>
          </p:nvSpPr>
          <p:spPr bwMode="auto">
            <a:xfrm rot="6499683">
              <a:off x="2080" y="2788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4" name="Line 446"/>
            <p:cNvSpPr>
              <a:spLocks noChangeAspect="1" noChangeShapeType="1"/>
            </p:cNvSpPr>
            <p:nvPr/>
          </p:nvSpPr>
          <p:spPr bwMode="auto">
            <a:xfrm rot="6499683">
              <a:off x="2092" y="2811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5" name="Line 447"/>
            <p:cNvSpPr>
              <a:spLocks noChangeAspect="1" noChangeShapeType="1"/>
            </p:cNvSpPr>
            <p:nvPr/>
          </p:nvSpPr>
          <p:spPr bwMode="auto">
            <a:xfrm rot="1099684">
              <a:off x="2102" y="2732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6" name="Line 448"/>
            <p:cNvSpPr>
              <a:spLocks noChangeAspect="1" noChangeShapeType="1"/>
            </p:cNvSpPr>
            <p:nvPr/>
          </p:nvSpPr>
          <p:spPr bwMode="auto">
            <a:xfrm rot="1099684">
              <a:off x="2125" y="2721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7" name="Oval 449"/>
            <p:cNvSpPr>
              <a:spLocks noChangeArrowheads="1"/>
            </p:cNvSpPr>
            <p:nvPr/>
          </p:nvSpPr>
          <p:spPr bwMode="auto">
            <a:xfrm rot="5400000">
              <a:off x="3107" y="1015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8" name="Line 450"/>
            <p:cNvSpPr>
              <a:spLocks noChangeAspect="1" noChangeShapeType="1"/>
            </p:cNvSpPr>
            <p:nvPr/>
          </p:nvSpPr>
          <p:spPr bwMode="auto">
            <a:xfrm rot="5400000">
              <a:off x="3155" y="1060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9" name="Line 451"/>
            <p:cNvSpPr>
              <a:spLocks noChangeAspect="1" noChangeShapeType="1"/>
            </p:cNvSpPr>
            <p:nvPr/>
          </p:nvSpPr>
          <p:spPr bwMode="auto">
            <a:xfrm rot="5400000">
              <a:off x="3173" y="1078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90" name="Line 452"/>
            <p:cNvSpPr>
              <a:spLocks noChangeAspect="1" noChangeShapeType="1"/>
            </p:cNvSpPr>
            <p:nvPr/>
          </p:nvSpPr>
          <p:spPr bwMode="auto">
            <a:xfrm>
              <a:off x="3158" y="1000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91" name="Line 453"/>
            <p:cNvSpPr>
              <a:spLocks noChangeAspect="1" noChangeShapeType="1"/>
            </p:cNvSpPr>
            <p:nvPr/>
          </p:nvSpPr>
          <p:spPr bwMode="auto">
            <a:xfrm>
              <a:off x="3176" y="982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92" name="Oval 454"/>
            <p:cNvSpPr>
              <a:spLocks noChangeArrowheads="1"/>
            </p:cNvSpPr>
            <p:nvPr/>
          </p:nvSpPr>
          <p:spPr bwMode="auto">
            <a:xfrm rot="-5400000">
              <a:off x="3093" y="944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93" name="Line 455"/>
            <p:cNvSpPr>
              <a:spLocks noChangeAspect="1" noChangeShapeType="1"/>
            </p:cNvSpPr>
            <p:nvPr/>
          </p:nvSpPr>
          <p:spPr bwMode="auto">
            <a:xfrm rot="-5400000">
              <a:off x="3069" y="923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94" name="Line 456"/>
            <p:cNvSpPr>
              <a:spLocks noChangeAspect="1" noChangeShapeType="1"/>
            </p:cNvSpPr>
            <p:nvPr/>
          </p:nvSpPr>
          <p:spPr bwMode="auto">
            <a:xfrm rot="10800000">
              <a:off x="3066" y="983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95" name="Line 457"/>
            <p:cNvSpPr>
              <a:spLocks noChangeAspect="1" noChangeShapeType="1"/>
            </p:cNvSpPr>
            <p:nvPr/>
          </p:nvSpPr>
          <p:spPr bwMode="auto">
            <a:xfrm rot="10800000">
              <a:off x="3048" y="1001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96" name="Rectangle 458"/>
            <p:cNvSpPr>
              <a:spLocks noChangeArrowheads="1"/>
            </p:cNvSpPr>
            <p:nvPr/>
          </p:nvSpPr>
          <p:spPr bwMode="auto">
            <a:xfrm>
              <a:off x="868" y="2784"/>
              <a:ext cx="984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latin typeface="Times New Roman" pitchFamily="-65" charset="0"/>
                </a:rPr>
                <a:t>200 MeV Polarimeter</a:t>
              </a:r>
            </a:p>
          </p:txBody>
        </p:sp>
        <p:sp>
          <p:nvSpPr>
            <p:cNvPr id="16497" name="Rectangle 459"/>
            <p:cNvSpPr>
              <a:spLocks noChangeArrowheads="1"/>
            </p:cNvSpPr>
            <p:nvPr/>
          </p:nvSpPr>
          <p:spPr bwMode="auto">
            <a:xfrm rot="2732973">
              <a:off x="2188" y="2889"/>
              <a:ext cx="95" cy="58"/>
            </a:xfrm>
            <a:prstGeom prst="rect">
              <a:avLst/>
            </a:prstGeom>
            <a:solidFill>
              <a:srgbClr val="33CC33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98" name="Line 460"/>
            <p:cNvSpPr>
              <a:spLocks noChangeShapeType="1"/>
            </p:cNvSpPr>
            <p:nvPr/>
          </p:nvSpPr>
          <p:spPr bwMode="auto">
            <a:xfrm flipV="1">
              <a:off x="1776" y="2784"/>
              <a:ext cx="192" cy="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99" name="Oval 461"/>
            <p:cNvSpPr>
              <a:spLocks noChangeArrowheads="1"/>
            </p:cNvSpPr>
            <p:nvPr/>
          </p:nvSpPr>
          <p:spPr bwMode="auto">
            <a:xfrm rot="8100306">
              <a:off x="2888" y="973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" name="Group 462"/>
            <p:cNvGrpSpPr>
              <a:grpSpLocks/>
            </p:cNvGrpSpPr>
            <p:nvPr/>
          </p:nvGrpSpPr>
          <p:grpSpPr bwMode="auto">
            <a:xfrm rot="2700306">
              <a:off x="2893" y="1037"/>
              <a:ext cx="41" cy="41"/>
              <a:chOff x="3936" y="1517"/>
              <a:chExt cx="41" cy="41"/>
            </a:xfrm>
          </p:grpSpPr>
          <p:sp>
            <p:nvSpPr>
              <p:cNvPr id="16550" name="Line 463"/>
              <p:cNvSpPr>
                <a:spLocks noChangeAspect="1" noChangeShapeType="1"/>
              </p:cNvSpPr>
              <p:nvPr/>
            </p:nvSpPr>
            <p:spPr bwMode="auto">
              <a:xfrm rot="5400000">
                <a:off x="3936" y="1517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551" name="Line 464"/>
              <p:cNvSpPr>
                <a:spLocks noChangeAspect="1" noChangeShapeType="1"/>
              </p:cNvSpPr>
              <p:nvPr/>
            </p:nvSpPr>
            <p:spPr bwMode="auto">
              <a:xfrm rot="5400000">
                <a:off x="3954" y="1535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" name="Group 465"/>
            <p:cNvGrpSpPr>
              <a:grpSpLocks/>
            </p:cNvGrpSpPr>
            <p:nvPr/>
          </p:nvGrpSpPr>
          <p:grpSpPr bwMode="auto">
            <a:xfrm rot="2700306">
              <a:off x="2894" y="922"/>
              <a:ext cx="41" cy="41"/>
              <a:chOff x="3936" y="1517"/>
              <a:chExt cx="41" cy="41"/>
            </a:xfrm>
          </p:grpSpPr>
          <p:sp>
            <p:nvSpPr>
              <p:cNvPr id="16548" name="Line 466"/>
              <p:cNvSpPr>
                <a:spLocks noChangeAspect="1" noChangeShapeType="1"/>
              </p:cNvSpPr>
              <p:nvPr/>
            </p:nvSpPr>
            <p:spPr bwMode="auto">
              <a:xfrm rot="5400000">
                <a:off x="3936" y="1517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549" name="Line 467"/>
              <p:cNvSpPr>
                <a:spLocks noChangeAspect="1" noChangeShapeType="1"/>
              </p:cNvSpPr>
              <p:nvPr/>
            </p:nvSpPr>
            <p:spPr bwMode="auto">
              <a:xfrm rot="5400000">
                <a:off x="3954" y="1535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6502" name="Rectangle 468"/>
            <p:cNvSpPr>
              <a:spLocks noChangeArrowheads="1"/>
            </p:cNvSpPr>
            <p:nvPr/>
          </p:nvSpPr>
          <p:spPr bwMode="auto">
            <a:xfrm>
              <a:off x="4918" y="900"/>
              <a:ext cx="21" cy="9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03" name="Freeform 469"/>
            <p:cNvSpPr>
              <a:spLocks/>
            </p:cNvSpPr>
            <p:nvPr/>
          </p:nvSpPr>
          <p:spPr bwMode="auto">
            <a:xfrm>
              <a:off x="4938" y="887"/>
              <a:ext cx="37" cy="37"/>
            </a:xfrm>
            <a:custGeom>
              <a:avLst/>
              <a:gdLst>
                <a:gd name="T0" fmla="*/ 0 w 73"/>
                <a:gd name="T1" fmla="*/ 1 h 73"/>
                <a:gd name="T2" fmla="*/ 1 w 73"/>
                <a:gd name="T3" fmla="*/ 1 h 73"/>
                <a:gd name="T4" fmla="*/ 0 w 73"/>
                <a:gd name="T5" fmla="*/ 0 h 73"/>
                <a:gd name="T6" fmla="*/ 0 w 73"/>
                <a:gd name="T7" fmla="*/ 1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73"/>
                <a:gd name="T14" fmla="*/ 73 w 73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73">
                  <a:moveTo>
                    <a:pt x="0" y="73"/>
                  </a:moveTo>
                  <a:lnTo>
                    <a:pt x="73" y="36"/>
                  </a:lnTo>
                  <a:lnTo>
                    <a:pt x="0" y="0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04" name="Oval 470"/>
            <p:cNvSpPr>
              <a:spLocks noChangeArrowheads="1"/>
            </p:cNvSpPr>
            <p:nvPr/>
          </p:nvSpPr>
          <p:spPr bwMode="auto">
            <a:xfrm rot="3845359">
              <a:off x="2973" y="2978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05" name="Line 471"/>
            <p:cNvSpPr>
              <a:spLocks noChangeAspect="1" noChangeShapeType="1"/>
            </p:cNvSpPr>
            <p:nvPr/>
          </p:nvSpPr>
          <p:spPr bwMode="auto">
            <a:xfrm rot="3845359">
              <a:off x="3032" y="3004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06" name="Line 472"/>
            <p:cNvSpPr>
              <a:spLocks noChangeAspect="1" noChangeShapeType="1"/>
            </p:cNvSpPr>
            <p:nvPr/>
          </p:nvSpPr>
          <p:spPr bwMode="auto">
            <a:xfrm rot="3845359">
              <a:off x="3056" y="3013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07" name="Line 473"/>
            <p:cNvSpPr>
              <a:spLocks noChangeAspect="1" noChangeShapeType="1"/>
            </p:cNvSpPr>
            <p:nvPr/>
          </p:nvSpPr>
          <p:spPr bwMode="auto">
            <a:xfrm rot="-1554641">
              <a:off x="3009" y="2949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08" name="Line 474"/>
            <p:cNvSpPr>
              <a:spLocks noChangeAspect="1" noChangeShapeType="1"/>
            </p:cNvSpPr>
            <p:nvPr/>
          </p:nvSpPr>
          <p:spPr bwMode="auto">
            <a:xfrm rot="-1554641">
              <a:off x="3017" y="2925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09" name="Oval 475"/>
            <p:cNvSpPr>
              <a:spLocks noChangeArrowheads="1"/>
            </p:cNvSpPr>
            <p:nvPr/>
          </p:nvSpPr>
          <p:spPr bwMode="auto">
            <a:xfrm rot="1733776">
              <a:off x="2299" y="2949"/>
              <a:ext cx="144" cy="80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10" name="AutoShape 476"/>
            <p:cNvSpPr>
              <a:spLocks noChangeArrowheads="1"/>
            </p:cNvSpPr>
            <p:nvPr/>
          </p:nvSpPr>
          <p:spPr bwMode="auto">
            <a:xfrm rot="-88525">
              <a:off x="2326" y="2947"/>
              <a:ext cx="83" cy="58"/>
            </a:xfrm>
            <a:prstGeom prst="curvedDownArrow">
              <a:avLst>
                <a:gd name="adj1" fmla="val 39035"/>
                <a:gd name="adj2" fmla="val 67656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11" name="Oval 477"/>
            <p:cNvSpPr>
              <a:spLocks noChangeArrowheads="1"/>
            </p:cNvSpPr>
            <p:nvPr/>
          </p:nvSpPr>
          <p:spPr bwMode="auto">
            <a:xfrm rot="3438710">
              <a:off x="3108" y="2700"/>
              <a:ext cx="144" cy="80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12" name="AutoShape 478"/>
            <p:cNvSpPr>
              <a:spLocks noChangeArrowheads="1"/>
            </p:cNvSpPr>
            <p:nvPr/>
          </p:nvSpPr>
          <p:spPr bwMode="auto">
            <a:xfrm rot="3590724">
              <a:off x="3143" y="2715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13" name="Text Box 479"/>
            <p:cNvSpPr txBox="1">
              <a:spLocks noChangeArrowheads="1"/>
            </p:cNvSpPr>
            <p:nvPr/>
          </p:nvSpPr>
          <p:spPr bwMode="auto">
            <a:xfrm>
              <a:off x="3360" y="2562"/>
              <a:ext cx="798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Times New Roman" pitchFamily="-65" charset="0"/>
                </a:rPr>
                <a:t>Helical Partial </a:t>
              </a:r>
            </a:p>
            <a:p>
              <a:r>
                <a:rPr lang="en-US" sz="1400" dirty="0">
                  <a:latin typeface="Times New Roman" pitchFamily="-65" charset="0"/>
                </a:rPr>
                <a:t>Siberian Snake</a:t>
              </a:r>
            </a:p>
          </p:txBody>
        </p:sp>
        <p:sp>
          <p:nvSpPr>
            <p:cNvPr id="16514" name="Line 480"/>
            <p:cNvSpPr>
              <a:spLocks noChangeShapeType="1"/>
            </p:cNvSpPr>
            <p:nvPr/>
          </p:nvSpPr>
          <p:spPr bwMode="auto">
            <a:xfrm flipH="1">
              <a:off x="3249" y="2679"/>
              <a:ext cx="139" cy="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15" name="Text Box 481"/>
            <p:cNvSpPr txBox="1">
              <a:spLocks noChangeArrowheads="1"/>
            </p:cNvSpPr>
            <p:nvPr/>
          </p:nvSpPr>
          <p:spPr bwMode="auto">
            <a:xfrm>
              <a:off x="2922" y="2064"/>
              <a:ext cx="1306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>
                  <a:latin typeface="Times New Roman" pitchFamily="-65" charset="0"/>
                </a:rPr>
                <a:t>Spin Rotators</a:t>
              </a:r>
            </a:p>
            <a:p>
              <a:pPr algn="ctr"/>
              <a:r>
                <a:rPr lang="en-US" sz="1400" dirty="0">
                  <a:latin typeface="Times New Roman" pitchFamily="-65" charset="0"/>
                </a:rPr>
                <a:t>(longitudinal polarization)</a:t>
              </a:r>
            </a:p>
          </p:txBody>
        </p:sp>
        <p:sp>
          <p:nvSpPr>
            <p:cNvPr id="16516" name="Rectangle 482"/>
            <p:cNvSpPr>
              <a:spLocks noChangeArrowheads="1"/>
            </p:cNvSpPr>
            <p:nvPr/>
          </p:nvSpPr>
          <p:spPr bwMode="auto">
            <a:xfrm rot="-1213039">
              <a:off x="4296" y="1755"/>
              <a:ext cx="95" cy="58"/>
            </a:xfrm>
            <a:prstGeom prst="rect">
              <a:avLst/>
            </a:prstGeom>
            <a:solidFill>
              <a:srgbClr val="33CC33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17" name="Text Box 483"/>
            <p:cNvSpPr txBox="1">
              <a:spLocks noChangeArrowheads="1"/>
            </p:cNvSpPr>
            <p:nvPr/>
          </p:nvSpPr>
          <p:spPr bwMode="auto">
            <a:xfrm>
              <a:off x="1680" y="1260"/>
              <a:ext cx="83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latin typeface="Times New Roman" pitchFamily="-65" charset="0"/>
                </a:rPr>
                <a:t>Siberian Snakes</a:t>
              </a:r>
            </a:p>
          </p:txBody>
        </p:sp>
        <p:sp>
          <p:nvSpPr>
            <p:cNvPr id="16518" name="Line 484"/>
            <p:cNvSpPr>
              <a:spLocks noChangeShapeType="1"/>
            </p:cNvSpPr>
            <p:nvPr/>
          </p:nvSpPr>
          <p:spPr bwMode="auto">
            <a:xfrm flipH="1">
              <a:off x="1432" y="1368"/>
              <a:ext cx="2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6520" name="Picture 486" descr="F-1"/>
            <p:cNvPicPr>
              <a:picLocks noChangeAspect="1" noChangeArrowheads="1"/>
            </p:cNvPicPr>
            <p:nvPr/>
          </p:nvPicPr>
          <p:blipFill>
            <a:blip r:embed="rId5">
              <a:lum bright="6000"/>
            </a:blip>
            <a:srcRect t="6250" r="33853" b="22487"/>
            <a:stretch>
              <a:fillRect/>
            </a:stretch>
          </p:blipFill>
          <p:spPr bwMode="auto">
            <a:xfrm>
              <a:off x="0" y="3072"/>
              <a:ext cx="1664" cy="1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521" name="Picture 487" descr="B-7"/>
            <p:cNvPicPr>
              <a:picLocks noChangeAspect="1" noChangeArrowheads="1"/>
            </p:cNvPicPr>
            <p:nvPr/>
          </p:nvPicPr>
          <p:blipFill>
            <a:blip r:embed="rId6">
              <a:lum bright="-6000"/>
            </a:blip>
            <a:srcRect l="21875" t="10417" b="18750"/>
            <a:stretch>
              <a:fillRect/>
            </a:stretch>
          </p:blipFill>
          <p:spPr bwMode="auto">
            <a:xfrm>
              <a:off x="4096" y="3072"/>
              <a:ext cx="1664" cy="1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522" name="Picture 488" descr="rf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395" y="1824"/>
              <a:ext cx="1365" cy="10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523" name="AutoShape 489"/>
            <p:cNvSpPr>
              <a:spLocks noChangeArrowheads="1"/>
            </p:cNvSpPr>
            <p:nvPr/>
          </p:nvSpPr>
          <p:spPr bwMode="auto">
            <a:xfrm rot="-2529997">
              <a:off x="4480" y="1572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6524" name="Picture 490" descr="AGScoldhelix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776" y="3168"/>
              <a:ext cx="2256" cy="1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525" name="Line 491"/>
            <p:cNvSpPr>
              <a:spLocks noChangeShapeType="1"/>
            </p:cNvSpPr>
            <p:nvPr/>
          </p:nvSpPr>
          <p:spPr bwMode="auto">
            <a:xfrm>
              <a:off x="528" y="1056"/>
              <a:ext cx="624" cy="14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26" name="Line 492"/>
            <p:cNvSpPr>
              <a:spLocks noChangeShapeType="1"/>
            </p:cNvSpPr>
            <p:nvPr/>
          </p:nvSpPr>
          <p:spPr bwMode="auto">
            <a:xfrm flipV="1">
              <a:off x="1632" y="2688"/>
              <a:ext cx="432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27" name="Line 493"/>
            <p:cNvSpPr>
              <a:spLocks noChangeShapeType="1"/>
            </p:cNvSpPr>
            <p:nvPr/>
          </p:nvSpPr>
          <p:spPr bwMode="auto">
            <a:xfrm flipH="1" flipV="1">
              <a:off x="2400" y="3024"/>
              <a:ext cx="38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28" name="Line 494"/>
            <p:cNvSpPr>
              <a:spLocks noChangeShapeType="1"/>
            </p:cNvSpPr>
            <p:nvPr/>
          </p:nvSpPr>
          <p:spPr bwMode="auto">
            <a:xfrm flipH="1" flipV="1">
              <a:off x="3216" y="2880"/>
              <a:ext cx="864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29" name="Line 495"/>
            <p:cNvSpPr>
              <a:spLocks noChangeShapeType="1"/>
            </p:cNvSpPr>
            <p:nvPr/>
          </p:nvSpPr>
          <p:spPr bwMode="auto">
            <a:xfrm flipH="1">
              <a:off x="4704" y="1248"/>
              <a:ext cx="19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30" name="Line 496"/>
            <p:cNvSpPr>
              <a:spLocks noChangeShapeType="1"/>
            </p:cNvSpPr>
            <p:nvPr/>
          </p:nvSpPr>
          <p:spPr bwMode="auto">
            <a:xfrm flipV="1">
              <a:off x="960" y="1344"/>
              <a:ext cx="19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31" name="Text Box 497"/>
            <p:cNvSpPr txBox="1">
              <a:spLocks noChangeArrowheads="1"/>
            </p:cNvSpPr>
            <p:nvPr/>
          </p:nvSpPr>
          <p:spPr bwMode="auto">
            <a:xfrm>
              <a:off x="858" y="1872"/>
              <a:ext cx="1306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>
                  <a:latin typeface="Times New Roman" pitchFamily="-65" charset="0"/>
                </a:rPr>
                <a:t>Spin Rotators</a:t>
              </a:r>
            </a:p>
            <a:p>
              <a:pPr algn="ctr"/>
              <a:r>
                <a:rPr lang="en-US" sz="1400">
                  <a:latin typeface="Times New Roman" pitchFamily="-65" charset="0"/>
                </a:rPr>
                <a:t>(longitudinal polarization)</a:t>
              </a:r>
            </a:p>
          </p:txBody>
        </p:sp>
        <p:sp>
          <p:nvSpPr>
            <p:cNvPr id="16532" name="Line 498"/>
            <p:cNvSpPr>
              <a:spLocks noChangeShapeType="1"/>
            </p:cNvSpPr>
            <p:nvPr/>
          </p:nvSpPr>
          <p:spPr bwMode="auto">
            <a:xfrm flipH="1" flipV="1">
              <a:off x="1296" y="1728"/>
              <a:ext cx="54" cy="1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33" name="Line 499"/>
            <p:cNvSpPr>
              <a:spLocks noChangeShapeType="1"/>
            </p:cNvSpPr>
            <p:nvPr/>
          </p:nvSpPr>
          <p:spPr bwMode="auto">
            <a:xfrm flipV="1">
              <a:off x="1440" y="1872"/>
              <a:ext cx="144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34" name="Text Box 500"/>
            <p:cNvSpPr txBox="1">
              <a:spLocks noChangeArrowheads="1"/>
            </p:cNvSpPr>
            <p:nvPr/>
          </p:nvSpPr>
          <p:spPr bwMode="auto">
            <a:xfrm>
              <a:off x="2640" y="3168"/>
              <a:ext cx="101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imes New Roman" pitchFamily="-65" charset="0"/>
                </a:rPr>
                <a:t>Strong AGS Snake</a:t>
              </a:r>
            </a:p>
          </p:txBody>
        </p:sp>
        <p:sp>
          <p:nvSpPr>
            <p:cNvPr id="16535" name="Rectangle 501"/>
            <p:cNvSpPr>
              <a:spLocks noChangeArrowheads="1"/>
            </p:cNvSpPr>
            <p:nvPr/>
          </p:nvSpPr>
          <p:spPr bwMode="auto">
            <a:xfrm>
              <a:off x="3216" y="1200"/>
              <a:ext cx="1031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dirty="0">
                  <a:latin typeface="Times New Roman" pitchFamily="-65" charset="0"/>
                </a:rPr>
                <a:t>RHIC </a:t>
              </a:r>
              <a:r>
                <a:rPr lang="en-US" sz="1400" dirty="0" err="1">
                  <a:latin typeface="Times New Roman" pitchFamily="-65" charset="0"/>
                </a:rPr>
                <a:t>pC</a:t>
              </a:r>
              <a:r>
                <a:rPr lang="en-US" sz="1400" dirty="0">
                  <a:latin typeface="Times New Roman" pitchFamily="-65" charset="0"/>
                </a:rPr>
                <a:t> Polarimeters</a:t>
              </a:r>
            </a:p>
          </p:txBody>
        </p:sp>
        <p:sp>
          <p:nvSpPr>
            <p:cNvPr id="16536" name="Rectangle 502"/>
            <p:cNvSpPr>
              <a:spLocks noChangeArrowheads="1"/>
            </p:cNvSpPr>
            <p:nvPr/>
          </p:nvSpPr>
          <p:spPr bwMode="auto">
            <a:xfrm>
              <a:off x="1584" y="720"/>
              <a:ext cx="1290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dirty="0">
                  <a:latin typeface="Times New Roman" pitchFamily="-65" charset="0"/>
                </a:rPr>
                <a:t>Absolute Polarimeter (H jet)</a:t>
              </a:r>
            </a:p>
          </p:txBody>
        </p:sp>
        <p:sp>
          <p:nvSpPr>
            <p:cNvPr id="16538" name="Line 504"/>
            <p:cNvSpPr>
              <a:spLocks noChangeShapeType="1"/>
            </p:cNvSpPr>
            <p:nvPr/>
          </p:nvSpPr>
          <p:spPr bwMode="auto">
            <a:xfrm>
              <a:off x="2736" y="86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39" name="Line 505"/>
            <p:cNvSpPr>
              <a:spLocks noChangeShapeType="1"/>
            </p:cNvSpPr>
            <p:nvPr/>
          </p:nvSpPr>
          <p:spPr bwMode="auto">
            <a:xfrm flipH="1" flipV="1">
              <a:off x="3216" y="1104"/>
              <a:ext cx="14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40" name="Rectangle 506"/>
            <p:cNvSpPr>
              <a:spLocks noChangeArrowheads="1"/>
            </p:cNvSpPr>
            <p:nvPr/>
          </p:nvSpPr>
          <p:spPr bwMode="auto">
            <a:xfrm>
              <a:off x="2676" y="1747"/>
              <a:ext cx="436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b="1" i="1" u="sng">
                  <a:latin typeface="Times New Roman" pitchFamily="-65" charset="0"/>
                </a:rPr>
                <a:t>STAR (p)</a:t>
              </a:r>
              <a:endParaRPr lang="en-US" sz="2400">
                <a:latin typeface="Times New Roman" pitchFamily="-65" charset="0"/>
              </a:endParaRPr>
            </a:p>
          </p:txBody>
        </p:sp>
        <p:sp>
          <p:nvSpPr>
            <p:cNvPr id="16543" name="Rectangle 509"/>
            <p:cNvSpPr>
              <a:spLocks noChangeArrowheads="1"/>
            </p:cNvSpPr>
            <p:nvPr/>
          </p:nvSpPr>
          <p:spPr bwMode="auto">
            <a:xfrm>
              <a:off x="3072" y="2976"/>
              <a:ext cx="826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dirty="0">
                  <a:latin typeface="Times New Roman" pitchFamily="-65" charset="0"/>
                </a:rPr>
                <a:t>AGS Polarimeters</a:t>
              </a:r>
            </a:p>
          </p:txBody>
        </p:sp>
        <p:sp>
          <p:nvSpPr>
            <p:cNvPr id="16544" name="Text Box 510"/>
            <p:cNvSpPr txBox="1">
              <a:spLocks noChangeArrowheads="1"/>
            </p:cNvSpPr>
            <p:nvPr/>
          </p:nvSpPr>
          <p:spPr bwMode="auto">
            <a:xfrm>
              <a:off x="3552" y="1536"/>
              <a:ext cx="658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Times New Roman" pitchFamily="-65" charset="0"/>
                </a:rPr>
                <a:t>Spin flipper</a:t>
              </a:r>
            </a:p>
          </p:txBody>
        </p:sp>
        <p:sp>
          <p:nvSpPr>
            <p:cNvPr id="16545" name="Line 511"/>
            <p:cNvSpPr>
              <a:spLocks noChangeShapeType="1"/>
            </p:cNvSpPr>
            <p:nvPr/>
          </p:nvSpPr>
          <p:spPr bwMode="auto">
            <a:xfrm>
              <a:off x="4176" y="1680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46" name="Line 512"/>
            <p:cNvSpPr>
              <a:spLocks noChangeShapeType="1"/>
            </p:cNvSpPr>
            <p:nvPr/>
          </p:nvSpPr>
          <p:spPr bwMode="auto">
            <a:xfrm flipH="1" flipV="1">
              <a:off x="2736" y="2064"/>
              <a:ext cx="33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47" name="Line 513"/>
            <p:cNvSpPr>
              <a:spLocks noChangeShapeType="1"/>
            </p:cNvSpPr>
            <p:nvPr/>
          </p:nvSpPr>
          <p:spPr bwMode="auto">
            <a:xfrm flipH="1" flipV="1">
              <a:off x="3120" y="2064"/>
              <a:ext cx="48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388" name="Footer Placeholder 17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16389" name="Slide Number Placeholder 17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1EEB4AC-EA5F-4AFF-ADD6-66292C15200F}" type="slidenum">
              <a:rPr lang="en-US"/>
              <a:pPr/>
              <a:t>13</a:t>
            </a:fld>
            <a:endParaRPr lang="en-US"/>
          </a:p>
        </p:txBody>
      </p:sp>
      <p:sp>
        <p:nvSpPr>
          <p:cNvPr id="174" name="TextBox 173"/>
          <p:cNvSpPr txBox="1"/>
          <p:nvPr/>
        </p:nvSpPr>
        <p:spPr>
          <a:xfrm>
            <a:off x="3861262" y="344270"/>
            <a:ext cx="46731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Special devices for polarized protons:</a:t>
            </a:r>
            <a:br>
              <a:rPr lang="en-US" dirty="0"/>
            </a:br>
            <a:r>
              <a:rPr lang="en-US" dirty="0"/>
              <a:t>source, polarimeters, snakes, rotator, flipper</a:t>
            </a:r>
          </a:p>
        </p:txBody>
      </p:sp>
      <p:pic>
        <p:nvPicPr>
          <p:cNvPr id="175" name="Picture 3" descr="IMG_653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9" cstate="print"/>
          <a:srcRect/>
          <a:stretch>
            <a:fillRect/>
          </a:stretch>
        </p:blipFill>
        <p:spPr>
          <a:xfrm>
            <a:off x="1524000" y="0"/>
            <a:ext cx="2362200" cy="1653540"/>
          </a:xfrm>
          <a:noFill/>
        </p:spPr>
      </p:pic>
    </p:spTree>
    <p:extLst>
      <p:ext uri="{BB962C8B-B14F-4D97-AF65-F5344CB8AC3E}">
        <p14:creationId xmlns:p14="http://schemas.microsoft.com/office/powerpoint/2010/main" val="8731627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A81515-6328-A9C2-12F7-B4E8162AC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90EF9-8E74-C6AC-35A2-EF3DC18E1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RHIC performance evolutions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D38D8-674A-FBE0-2248-5E62F42267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Au+Au luminosity at 100 GeV/nucleon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dirty="0">
                <a:solidFill>
                  <a:schemeClr val="tx2"/>
                </a:solidFill>
                <a:latin typeface="Helvetica" charset="0"/>
                <a:cs typeface="Helvetica" charset="0"/>
              </a:rPr>
              <a:t>p</a:t>
            </a:r>
            <a:r>
              <a:rPr kumimoji="1" lang="en-US" dirty="0">
                <a:solidFill>
                  <a:schemeClr val="tx2"/>
                </a:solidFill>
                <a:latin typeface="Helvetica" charset="0"/>
                <a:cs typeface="Helvetica" charset="0"/>
                <a:sym typeface="Symbol" charset="0"/>
              </a:rPr>
              <a:t>+</a:t>
            </a:r>
            <a:r>
              <a:rPr kumimoji="1" lang="en-US" dirty="0">
                <a:solidFill>
                  <a:schemeClr val="tx2"/>
                </a:solidFill>
                <a:latin typeface="Helvetica" charset="0"/>
                <a:cs typeface="Helvetica" charset="0"/>
              </a:rPr>
              <a:t>p</a:t>
            </a:r>
            <a:r>
              <a:rPr kumimoji="1" lang="en-US" dirty="0">
                <a:solidFill>
                  <a:schemeClr val="tx2"/>
                </a:solidFill>
                <a:latin typeface="Helvetica" charset="0"/>
                <a:cs typeface="Helvetica" charset="0"/>
                <a:sym typeface="Symbol" charset="0"/>
              </a:rPr>
              <a:t> </a:t>
            </a:r>
            <a:r>
              <a:rPr lang="en-US" dirty="0"/>
              <a:t>luminosity and polarization (100 and 255 GeV)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Medium heavy (Cu+Cu, O+O)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Asymmetric collisions (p</a:t>
            </a:r>
            <a:r>
              <a:rPr kumimoji="1" lang="en-US" dirty="0">
                <a:solidFill>
                  <a:schemeClr val="tx2"/>
                </a:solidFill>
                <a:latin typeface="Helvetica" charset="0"/>
                <a:cs typeface="Helvetica" charset="0"/>
                <a:sym typeface="Symbol" charset="0"/>
              </a:rPr>
              <a:t></a:t>
            </a:r>
            <a:r>
              <a:rPr lang="en-US" dirty="0"/>
              <a:t>+Au, d+Au, h+Au, Cu+Au)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U+U </a:t>
            </a:r>
            <a:r>
              <a:rPr lang="en-US" sz="2000" dirty="0"/>
              <a:t>(non-spherical)</a:t>
            </a:r>
            <a:r>
              <a:rPr lang="en-US" dirty="0"/>
              <a:t>, Zr+Zr / Ru+Ru </a:t>
            </a:r>
            <a:r>
              <a:rPr lang="en-US" sz="2000" dirty="0"/>
              <a:t>(same A = 95, max different </a:t>
            </a:r>
            <a:r>
              <a:rPr lang="en-US" sz="2000" dirty="0">
                <a:latin typeface="Symbol" pitchFamily="2" charset="2"/>
              </a:rPr>
              <a:t>D</a:t>
            </a:r>
            <a:r>
              <a:rPr lang="en-US" sz="2000" dirty="0"/>
              <a:t>Z = 4)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Au+Au luminosity at 3.85 to 9.8 GeV/nucleon </a:t>
            </a:r>
            <a:br>
              <a:rPr lang="en-US" dirty="0"/>
            </a:br>
            <a:r>
              <a:rPr lang="en-US" dirty="0"/>
              <a:t> </a:t>
            </a:r>
            <a:r>
              <a:rPr lang="en-US" sz="2000" dirty="0"/>
              <a:t>(Beam Energy Scan, including a fixed target program)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New detector for 2023 to 2025: sPHENIX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24A325-FE0B-2C57-91C6-D26D0102E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sz="10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0712EF0-41D6-3F73-5D8B-FA28DF4B75EA}"/>
              </a:ext>
            </a:extLst>
          </p:cNvPr>
          <p:cNvGrpSpPr/>
          <p:nvPr/>
        </p:nvGrpSpPr>
        <p:grpSpPr>
          <a:xfrm>
            <a:off x="5955957" y="2435631"/>
            <a:ext cx="6111955" cy="1754326"/>
            <a:chOff x="5955957" y="2634411"/>
            <a:chExt cx="6111955" cy="175432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0EEAA8F-D681-2E86-EA17-CCDE8D77A30A}"/>
                </a:ext>
              </a:extLst>
            </p:cNvPr>
            <p:cNvSpPr txBox="1"/>
            <p:nvPr/>
          </p:nvSpPr>
          <p:spPr>
            <a:xfrm>
              <a:off x="9780106" y="2634411"/>
              <a:ext cx="2287806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432FF"/>
                  </a:solidFill>
                </a:rPr>
                <a:t>only ion combination</a:t>
              </a:r>
              <a:br>
                <a:rPr lang="en-US" dirty="0">
                  <a:solidFill>
                    <a:srgbClr val="0432FF"/>
                  </a:solidFill>
                </a:rPr>
              </a:br>
              <a:r>
                <a:rPr lang="en-US" dirty="0">
                  <a:solidFill>
                    <a:srgbClr val="0432FF"/>
                  </a:solidFill>
                </a:rPr>
                <a:t>shared between</a:t>
              </a:r>
            </a:p>
            <a:p>
              <a:r>
                <a:rPr lang="en-US" dirty="0">
                  <a:solidFill>
                    <a:srgbClr val="0432FF"/>
                  </a:solidFill>
                </a:rPr>
                <a:t>RHIC and LHC are </a:t>
              </a:r>
              <a:br>
                <a:rPr lang="en-US" dirty="0">
                  <a:solidFill>
                    <a:srgbClr val="0432FF"/>
                  </a:solidFill>
                </a:rPr>
              </a:br>
              <a:r>
                <a:rPr lang="en-US" dirty="0">
                  <a:solidFill>
                    <a:srgbClr val="0432FF"/>
                  </a:solidFill>
                </a:rPr>
                <a:t>O+O and p+p</a:t>
              </a:r>
              <a:br>
                <a:rPr lang="en-US" dirty="0">
                  <a:solidFill>
                    <a:srgbClr val="0432FF"/>
                  </a:solidFill>
                </a:rPr>
              </a:br>
              <a:r>
                <a:rPr lang="en-US" dirty="0">
                  <a:solidFill>
                    <a:srgbClr val="0432FF"/>
                  </a:solidFill>
                </a:rPr>
                <a:t>(polarized in RHIC)</a:t>
              </a:r>
              <a:br>
                <a:rPr lang="en-US" dirty="0">
                  <a:solidFill>
                    <a:srgbClr val="0432FF"/>
                  </a:solidFill>
                </a:rPr>
              </a:br>
              <a:endParaRPr lang="en-US" dirty="0">
                <a:solidFill>
                  <a:srgbClr val="0432FF"/>
                </a:solidFill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84AABFA5-CF3C-4D4A-2AF8-61C8ACFDFA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55957" y="3311290"/>
              <a:ext cx="3824149" cy="0"/>
            </a:xfrm>
            <a:prstGeom prst="straightConnector1">
              <a:avLst/>
            </a:prstGeom>
            <a:ln w="3175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1058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25505-4CAA-AD14-7B11-BC108501F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E11D98-5C67-1AE9-2FA4-4C7D9846FB1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76200" y="6553200"/>
            <a:ext cx="17526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r"/>
              </a:tabLs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11B6D5-A6BA-C41B-E61F-1373D3A9C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8534400" y="6553200"/>
            <a:ext cx="457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B558D05A-655E-48D6-BEE5-5A6C8F729379}" type="slidenum">
              <a:rPr lang="en-US" smtClean="0"/>
              <a:pPr>
                <a:defRPr/>
              </a:pPr>
              <a:t>15</a:t>
            </a:fld>
            <a:r>
              <a:rPr lang="en-US"/>
              <a:t> </a:t>
            </a:r>
            <a:endParaRPr lang="en-US" sz="800" dirty="0">
              <a:latin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FC5388-CCF0-229A-8C3F-FE60F86C4BC5}"/>
              </a:ext>
            </a:extLst>
          </p:cNvPr>
          <p:cNvSpPr txBox="1"/>
          <p:nvPr/>
        </p:nvSpPr>
        <p:spPr>
          <a:xfrm>
            <a:off x="3718969" y="5313258"/>
            <a:ext cx="82283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/>
              <a:t>RHIC Au+Au / U+U operation at full energy</a:t>
            </a:r>
          </a:p>
        </p:txBody>
      </p:sp>
      <p:pic>
        <p:nvPicPr>
          <p:cNvPr id="6" name="Picture 5" descr="Untitled.tiff">
            <a:extLst>
              <a:ext uri="{FF2B5EF4-FFF2-40B4-BE49-F238E27FC236}">
                <a16:creationId xmlns:a16="http://schemas.microsoft.com/office/drawing/2014/main" id="{50B9745B-849D-8D34-F0AF-27EFBCEA8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077" y="402224"/>
            <a:ext cx="5951257" cy="4105006"/>
          </a:xfrm>
          <a:prstGeom prst="rect">
            <a:avLst/>
          </a:prstGeom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5349E8A3-3CF1-FB5B-68F5-AE9D22243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252" y="90281"/>
            <a:ext cx="4394200" cy="446606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B7B5701-6D62-4AFA-C615-4C19A1CB1BEA}"/>
              </a:ext>
            </a:extLst>
          </p:cNvPr>
          <p:cNvGrpSpPr/>
          <p:nvPr/>
        </p:nvGrpSpPr>
        <p:grpSpPr>
          <a:xfrm>
            <a:off x="3376277" y="3979276"/>
            <a:ext cx="2230098" cy="990857"/>
            <a:chOff x="3614815" y="5142155"/>
            <a:chExt cx="2230098" cy="99085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5EA143C-6DC0-3486-0B68-CA90B342A98C}"/>
                </a:ext>
              </a:extLst>
            </p:cNvPr>
            <p:cNvSpPr txBox="1"/>
            <p:nvPr/>
          </p:nvSpPr>
          <p:spPr>
            <a:xfrm>
              <a:off x="3614815" y="5671347"/>
              <a:ext cx="22300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Could be done later in 1/2 day</a:t>
              </a:r>
              <a:br>
                <a:rPr lang="en-US" sz="1200" dirty="0"/>
              </a:br>
              <a:r>
                <a:rPr lang="en-US" sz="1200" dirty="0"/>
                <a:t>(200x faster)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571A6D3E-5F9C-55C0-8EE9-53B6C9EC166E}"/>
                </a:ext>
              </a:extLst>
            </p:cNvPr>
            <p:cNvCxnSpPr>
              <a:cxnSpLocks/>
              <a:stCxn id="8" idx="0"/>
            </p:cNvCxnSpPr>
            <p:nvPr/>
          </p:nvCxnSpPr>
          <p:spPr>
            <a:xfrm flipH="1" flipV="1">
              <a:off x="3915784" y="5142155"/>
              <a:ext cx="814080" cy="52919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960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01982E-2655-A72F-5B28-1EDB0989B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4047D-16D7-00A0-CCCC-0BBAB02D4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Performance limits – RHIC ions, high energy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0B12B-284D-9A7B-8283-A5B4EB47C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825625"/>
            <a:ext cx="11049000" cy="4496153"/>
          </a:xfrm>
        </p:spPr>
        <p:txBody>
          <a:bodyPr>
            <a:normAutofit fontScale="85000" lnSpcReduction="20000"/>
          </a:bodyPr>
          <a:lstStyle/>
          <a:p>
            <a:pPr marL="342900" indent="-342900">
              <a:buFont typeface="Arial"/>
              <a:buChar char="•"/>
            </a:pPr>
            <a:r>
              <a:rPr lang="en-US" dirty="0"/>
              <a:t>Bunch intensity </a:t>
            </a:r>
            <a:r>
              <a:rPr lang="en-US" i="1" dirty="0">
                <a:latin typeface="Times New Roman"/>
                <a:cs typeface="Times New Roman"/>
              </a:rPr>
              <a:t>N</a:t>
            </a:r>
            <a:r>
              <a:rPr lang="en-US" i="1" baseline="-25000" dirty="0">
                <a:latin typeface="Times New Roman"/>
                <a:cs typeface="Times New Roman"/>
              </a:rPr>
              <a:t>b</a:t>
            </a:r>
            <a:r>
              <a:rPr lang="en-US" dirty="0"/>
              <a:t>, limited by injectors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rgbClr val="0432FF"/>
                </a:solidFill>
              </a:rPr>
              <a:t>EBIS, bunch </a:t>
            </a:r>
            <a:r>
              <a:rPr lang="en-US" dirty="0">
                <a:solidFill>
                  <a:srgbClr val="0000FF"/>
                </a:solidFill>
              </a:rPr>
              <a:t>merges in Booster and AGS</a:t>
            </a:r>
            <a:br>
              <a:rPr lang="en-US" dirty="0">
                <a:solidFill>
                  <a:srgbClr val="0000FF"/>
                </a:solidFill>
              </a:rPr>
            </a:br>
            <a:r>
              <a:rPr lang="en-US" dirty="0">
                <a:solidFill>
                  <a:srgbClr val="0000FF"/>
                </a:solidFill>
              </a:rPr>
              <a:t> transition instability</a:t>
            </a:r>
            <a:br>
              <a:rPr lang="en-US" dirty="0">
                <a:solidFill>
                  <a:srgbClr val="0000FF"/>
                </a:solidFill>
              </a:rPr>
            </a:br>
            <a:r>
              <a:rPr lang="en-US" dirty="0">
                <a:solidFill>
                  <a:srgbClr val="0000FF"/>
                </a:solidFill>
              </a:rPr>
              <a:t> luminosity lifetime </a:t>
            </a:r>
          </a:p>
          <a:p>
            <a:pPr marL="342900" indent="-342900">
              <a:buFont typeface="Arial"/>
              <a:buChar char="•"/>
            </a:pP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/>
              <a:t>Intrabeam scattering </a:t>
            </a:r>
            <a:br>
              <a:rPr lang="en-US" dirty="0"/>
            </a:br>
            <a:r>
              <a:rPr lang="en-US" dirty="0"/>
              <a:t>  </a:t>
            </a:r>
            <a:r>
              <a:rPr lang="en-US" dirty="0">
                <a:solidFill>
                  <a:srgbClr val="0000FF"/>
                </a:solidFill>
              </a:rPr>
              <a:t>=&gt; stochastic cooling</a:t>
            </a:r>
            <a:br>
              <a:rPr lang="en-US" dirty="0">
                <a:solidFill>
                  <a:srgbClr val="0000FF"/>
                </a:solidFill>
              </a:rPr>
            </a:br>
            <a:br>
              <a:rPr lang="en-US" sz="1600" dirty="0">
                <a:solidFill>
                  <a:srgbClr val="0000FF"/>
                </a:solidFill>
              </a:rPr>
            </a:br>
            <a:endParaRPr lang="en-US" sz="1600" dirty="0">
              <a:solidFill>
                <a:srgbClr val="0000FF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/>
              <a:t>Lattice with small </a:t>
            </a:r>
            <a:r>
              <a:rPr lang="en-US" dirty="0">
                <a:latin typeface="Symbol" charset="2"/>
                <a:cs typeface="Symbol" charset="2"/>
              </a:rPr>
              <a:t>b</a:t>
            </a:r>
            <a:r>
              <a:rPr lang="en-US" dirty="0"/>
              <a:t>* and large off-momentum dynamic aperture</a:t>
            </a:r>
            <a:br>
              <a:rPr lang="en-US" dirty="0"/>
            </a:br>
            <a:r>
              <a:rPr lang="en-US" dirty="0"/>
              <a:t>  </a:t>
            </a:r>
            <a:r>
              <a:rPr lang="en-US" dirty="0">
                <a:solidFill>
                  <a:srgbClr val="0000FF"/>
                </a:solidFill>
              </a:rPr>
              <a:t>with hourglass factor ≈0.5 at end of store, need large </a:t>
            </a:r>
            <a:r>
              <a:rPr lang="en-US" dirty="0">
                <a:solidFill>
                  <a:srgbClr val="0000FF"/>
                </a:solidFill>
                <a:latin typeface="Symbol" charset="2"/>
                <a:cs typeface="Symbol" charset="2"/>
              </a:rPr>
              <a:t>b</a:t>
            </a:r>
            <a:r>
              <a:rPr lang="en-US" dirty="0">
                <a:solidFill>
                  <a:srgbClr val="0000FF"/>
                </a:solidFill>
              </a:rPr>
              <a:t>* reduction </a:t>
            </a:r>
            <a:br>
              <a:rPr lang="en-US" dirty="0">
                <a:solidFill>
                  <a:srgbClr val="0000FF"/>
                </a:solidFill>
              </a:rPr>
            </a:br>
            <a:r>
              <a:rPr lang="en-US" dirty="0">
                <a:solidFill>
                  <a:srgbClr val="0000FF"/>
                </a:solidFill>
              </a:rPr>
              <a:t>  any lattice change must not result in additional beam losses</a:t>
            </a:r>
            <a:br>
              <a:rPr lang="en-US" dirty="0"/>
            </a:br>
            <a:r>
              <a:rPr lang="en-US" dirty="0"/>
              <a:t>  </a:t>
            </a:r>
            <a:r>
              <a:rPr lang="en-US" dirty="0">
                <a:solidFill>
                  <a:srgbClr val="0000FF"/>
                </a:solidFill>
              </a:rPr>
              <a:t>dynamic </a:t>
            </a:r>
            <a:r>
              <a:rPr lang="en-US" dirty="0">
                <a:solidFill>
                  <a:srgbClr val="0000FF"/>
                </a:solidFill>
                <a:latin typeface="Symbol" charset="2"/>
                <a:cs typeface="Symbol" charset="2"/>
              </a:rPr>
              <a:t>b</a:t>
            </a:r>
            <a:r>
              <a:rPr lang="en-US" dirty="0">
                <a:solidFill>
                  <a:srgbClr val="0000FF"/>
                </a:solidFill>
              </a:rPr>
              <a:t>* reduction after emittance decreased by cooling </a:t>
            </a:r>
            <a:br>
              <a:rPr lang="en-US" dirty="0">
                <a:solidFill>
                  <a:srgbClr val="0000FF"/>
                </a:solidFill>
              </a:rPr>
            </a:br>
            <a:endParaRPr lang="en-US" dirty="0"/>
          </a:p>
          <a:p>
            <a:pPr marL="0" indent="0"/>
            <a:r>
              <a:rPr lang="en-US" dirty="0">
                <a:solidFill>
                  <a:srgbClr val="FF0000"/>
                </a:solidFill>
              </a:rPr>
              <a:t>Goal is to have burn-off as the dominant beam loss mechanism.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919501-5EB0-46BE-1391-5B757CE92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8534400" y="6553200"/>
            <a:ext cx="457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4458C1C5-6436-4E31-8D48-2E701D44914F}" type="slidenum">
              <a:rPr lang="en-US" smtClean="0"/>
              <a:pPr>
                <a:defRPr/>
              </a:pPr>
              <a:t>16</a:t>
            </a:fld>
            <a:r>
              <a:rPr lang="en-US"/>
              <a:t> </a:t>
            </a:r>
            <a:endParaRPr lang="en-US" sz="800" dirty="0">
              <a:latin typeface="Times New Roman" pitchFamily="18" charset="0"/>
            </a:endParaRPr>
          </a:p>
        </p:txBody>
      </p:sp>
      <p:pic>
        <p:nvPicPr>
          <p:cNvPr id="5" name="Picture 1028" descr="C:\Documents and Settings\wfischer\My Documents\CADXXX_02.jpg">
            <a:extLst>
              <a:ext uri="{FF2B5EF4-FFF2-40B4-BE49-F238E27FC236}">
                <a16:creationId xmlns:a16="http://schemas.microsoft.com/office/drawing/2014/main" id="{258803B4-8B52-7D34-4D16-088D3F287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13894" y="2340615"/>
            <a:ext cx="3606606" cy="1934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Object 2048">
            <a:extLst>
              <a:ext uri="{FF2B5EF4-FFF2-40B4-BE49-F238E27FC236}">
                <a16:creationId xmlns:a16="http://schemas.microsoft.com/office/drawing/2014/main" id="{AD2AA0C3-BC44-F100-CE5E-8EB1D0890B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013894" y="1493683"/>
          <a:ext cx="3622675" cy="77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146300" imgH="444500" progId="Equation.3">
                  <p:embed/>
                </p:oleObj>
              </mc:Choice>
              <mc:Fallback>
                <p:oleObj name="Equation" r:id="rId3" imgW="2146300" imgH="444500" progId="Equation.3">
                  <p:embed/>
                  <p:pic>
                    <p:nvPicPr>
                      <p:cNvPr id="6" name="Object 2048">
                        <a:extLst>
                          <a:ext uri="{FF2B5EF4-FFF2-40B4-BE49-F238E27FC236}">
                            <a16:creationId xmlns:a16="http://schemas.microsoft.com/office/drawing/2014/main" id="{AD2AA0C3-BC44-F100-CE5E-8EB1D0890B3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13894" y="1493683"/>
                        <a:ext cx="3622675" cy="779463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731027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7E597A-5CA0-3FA6-3A31-F06654E8C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38BEB-476A-DB88-9D5B-0FC6D8E91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646331"/>
          </a:xfrm>
        </p:spPr>
        <p:txBody>
          <a:bodyPr>
            <a:normAutofit fontScale="90000"/>
          </a:bodyPr>
          <a:lstStyle/>
          <a:p>
            <a:r>
              <a:rPr lang="en-US" dirty="0"/>
              <a:t>RHIC Run-14                         </a:t>
            </a:r>
            <a:r>
              <a:rPr lang="en-US" sz="2800" b="0" dirty="0">
                <a:solidFill>
                  <a:schemeClr val="tx2"/>
                </a:solidFill>
              </a:rPr>
              <a:t>Delivering RHIC-II luminosity</a:t>
            </a:r>
            <a:endParaRPr lang="en-US" b="0" dirty="0">
              <a:solidFill>
                <a:schemeClr val="tx2"/>
              </a:solidFill>
            </a:endParaRPr>
          </a:p>
        </p:txBody>
      </p:sp>
      <p:pic>
        <p:nvPicPr>
          <p:cNvPr id="4" name="Picture 3" descr="Untitled.tiff">
            <a:extLst>
              <a:ext uri="{FF2B5EF4-FFF2-40B4-BE49-F238E27FC236}">
                <a16:creationId xmlns:a16="http://schemas.microsoft.com/office/drawing/2014/main" id="{D15CEB66-C23B-C3DD-C670-FEF6F8EB7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1638660"/>
            <a:ext cx="6683000" cy="4609741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7BD098A2-7F9A-A060-34C4-9CA224F68A23}"/>
              </a:ext>
            </a:extLst>
          </p:cNvPr>
          <p:cNvGrpSpPr/>
          <p:nvPr/>
        </p:nvGrpSpPr>
        <p:grpSpPr>
          <a:xfrm>
            <a:off x="7620000" y="4365681"/>
            <a:ext cx="3092050" cy="646331"/>
            <a:chOff x="6172200" y="4047871"/>
            <a:chExt cx="3092050" cy="646331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073FC852-8D7A-6884-6FA6-9C0F86491195}"/>
                </a:ext>
              </a:extLst>
            </p:cNvPr>
            <p:cNvCxnSpPr/>
            <p:nvPr/>
          </p:nvCxnSpPr>
          <p:spPr bwMode="auto">
            <a:xfrm flipH="1">
              <a:off x="6172200" y="4254191"/>
              <a:ext cx="990600" cy="13009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49EF11F-0482-7C27-E281-E2E9BA16588D}"/>
                </a:ext>
              </a:extLst>
            </p:cNvPr>
            <p:cNvSpPr txBox="1"/>
            <p:nvPr/>
          </p:nvSpPr>
          <p:spPr>
            <a:xfrm>
              <a:off x="7142305" y="4047871"/>
              <a:ext cx="212194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FF0000"/>
                  </a:solidFill>
                  <a:latin typeface="Arial"/>
                  <a:cs typeface="Arial"/>
                </a:rPr>
                <a:t>2007, </a:t>
              </a:r>
              <a:r>
                <a:rPr lang="en-US" u="sng" dirty="0">
                  <a:solidFill>
                    <a:srgbClr val="FF0000"/>
                  </a:solidFill>
                  <a:latin typeface="Arial"/>
                  <a:cs typeface="Arial"/>
                </a:rPr>
                <a:t>Beginning</a:t>
              </a:r>
              <a:br>
                <a:rPr lang="en-US" dirty="0">
                  <a:solidFill>
                    <a:srgbClr val="FF0000"/>
                  </a:solidFill>
                  <a:latin typeface="Arial"/>
                  <a:cs typeface="Arial"/>
                </a:rPr>
              </a:br>
              <a:r>
                <a:rPr lang="en-US" dirty="0">
                  <a:solidFill>
                    <a:srgbClr val="FF0000"/>
                  </a:solidFill>
                  <a:latin typeface="Arial"/>
                  <a:cs typeface="Arial"/>
                </a:rPr>
                <a:t>of RHIC-II upgrade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4715F24-C69E-4550-96F5-E7B440A5DFEE}"/>
              </a:ext>
            </a:extLst>
          </p:cNvPr>
          <p:cNvGrpSpPr/>
          <p:nvPr/>
        </p:nvGrpSpPr>
        <p:grpSpPr>
          <a:xfrm>
            <a:off x="7772400" y="2096870"/>
            <a:ext cx="2627302" cy="646331"/>
            <a:chOff x="6324600" y="1868490"/>
            <a:chExt cx="2627302" cy="646331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35F445DD-F458-C2EE-9B94-2C5CC89CA370}"/>
                </a:ext>
              </a:extLst>
            </p:cNvPr>
            <p:cNvCxnSpPr/>
            <p:nvPr/>
          </p:nvCxnSpPr>
          <p:spPr bwMode="auto">
            <a:xfrm flipH="1" flipV="1">
              <a:off x="6324600" y="2057401"/>
              <a:ext cx="838200" cy="220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60DA2AC-43AD-B29B-ADA2-D8A1884E88FE}"/>
                </a:ext>
              </a:extLst>
            </p:cNvPr>
            <p:cNvSpPr txBox="1"/>
            <p:nvPr/>
          </p:nvSpPr>
          <p:spPr>
            <a:xfrm>
              <a:off x="7086600" y="1868490"/>
              <a:ext cx="18653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latin typeface="Arial"/>
                  <a:cs typeface="Arial"/>
                </a:rPr>
                <a:t>2014, </a:t>
              </a:r>
              <a:r>
                <a:rPr lang="en-US" u="sng" dirty="0">
                  <a:latin typeface="Arial"/>
                  <a:cs typeface="Arial"/>
                </a:rPr>
                <a:t>End</a:t>
              </a:r>
              <a:r>
                <a:rPr lang="en-US" dirty="0">
                  <a:latin typeface="Arial"/>
                  <a:cs typeface="Arial"/>
                </a:rPr>
                <a:t> of</a:t>
              </a:r>
              <a:br>
                <a:rPr lang="en-US" dirty="0">
                  <a:latin typeface="Arial"/>
                  <a:cs typeface="Arial"/>
                </a:rPr>
              </a:br>
              <a:r>
                <a:rPr lang="en-US" dirty="0">
                  <a:latin typeface="Arial"/>
                  <a:cs typeface="Arial"/>
                </a:rPr>
                <a:t>RHIC-II upgrade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C2E12F1-0354-3C69-2F4B-6962F4358AF4}"/>
              </a:ext>
            </a:extLst>
          </p:cNvPr>
          <p:cNvGrpSpPr/>
          <p:nvPr/>
        </p:nvGrpSpPr>
        <p:grpSpPr>
          <a:xfrm>
            <a:off x="2767764" y="1030070"/>
            <a:ext cx="3404436" cy="3313331"/>
            <a:chOff x="1243764" y="801469"/>
            <a:chExt cx="3404436" cy="3313331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3902A78-25E8-2D8A-3B8B-7CBFE0EB19FD}"/>
                </a:ext>
              </a:extLst>
            </p:cNvPr>
            <p:cNvCxnSpPr/>
            <p:nvPr/>
          </p:nvCxnSpPr>
          <p:spPr bwMode="auto">
            <a:xfrm>
              <a:off x="4648200" y="1752600"/>
              <a:ext cx="0" cy="2362200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oval"/>
              <a:tailEnd type="oval"/>
            </a:ln>
            <a:effectLst/>
          </p:spPr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129D4FC-E485-9C18-41F0-7AB041E51C93}"/>
                </a:ext>
              </a:extLst>
            </p:cNvPr>
            <p:cNvSpPr txBox="1"/>
            <p:nvPr/>
          </p:nvSpPr>
          <p:spPr>
            <a:xfrm>
              <a:off x="1243764" y="801469"/>
              <a:ext cx="326404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00FF"/>
                  </a:solidFill>
                  <a:latin typeface="Arial"/>
                  <a:cs typeface="Arial"/>
                </a:rPr>
                <a:t>Increase in initial luminosity</a:t>
              </a:r>
              <a:br>
                <a:rPr lang="en-US" dirty="0">
                  <a:solidFill>
                    <a:srgbClr val="0000FF"/>
                  </a:solidFill>
                  <a:latin typeface="Arial"/>
                  <a:cs typeface="Arial"/>
                </a:rPr>
              </a:br>
              <a:r>
                <a:rPr lang="en-US" dirty="0">
                  <a:solidFill>
                    <a:srgbClr val="0000FF"/>
                  </a:solidFill>
                  <a:latin typeface="Arial"/>
                  <a:cs typeface="Arial"/>
                </a:rPr>
                <a:t>result of larger bunch intensity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18DC713-4801-C469-8B50-8159ABB2AC54}"/>
                </a:ext>
              </a:extLst>
            </p:cNvPr>
            <p:cNvCxnSpPr/>
            <p:nvPr/>
          </p:nvCxnSpPr>
          <p:spPr bwMode="auto">
            <a:xfrm>
              <a:off x="3962400" y="1447800"/>
              <a:ext cx="609600" cy="1066800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72BAE9E-45E8-5DDC-7F70-51B654F16FCF}"/>
              </a:ext>
            </a:extLst>
          </p:cNvPr>
          <p:cNvGrpSpPr/>
          <p:nvPr/>
        </p:nvGrpSpPr>
        <p:grpSpPr>
          <a:xfrm>
            <a:off x="6656406" y="1066800"/>
            <a:ext cx="5398519" cy="1752600"/>
            <a:chOff x="5181600" y="838200"/>
            <a:chExt cx="5398519" cy="1752600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58C93A5-F224-B257-78BB-F054F06DFA38}"/>
                </a:ext>
              </a:extLst>
            </p:cNvPr>
            <p:cNvCxnSpPr/>
            <p:nvPr/>
          </p:nvCxnSpPr>
          <p:spPr bwMode="auto">
            <a:xfrm flipH="1">
              <a:off x="5181600" y="1430240"/>
              <a:ext cx="893425" cy="1160560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DAF858D-7C0C-CC59-AAD0-B670F0526759}"/>
                </a:ext>
              </a:extLst>
            </p:cNvPr>
            <p:cNvSpPr txBox="1"/>
            <p:nvPr/>
          </p:nvSpPr>
          <p:spPr>
            <a:xfrm>
              <a:off x="5250775" y="838200"/>
              <a:ext cx="53293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00FF"/>
                  </a:solidFill>
                  <a:latin typeface="Arial"/>
                  <a:cs typeface="Arial"/>
                </a:rPr>
                <a:t>Increase in luminosity lifetime</a:t>
              </a:r>
              <a:br>
                <a:rPr lang="en-US" dirty="0">
                  <a:solidFill>
                    <a:srgbClr val="0000FF"/>
                  </a:solidFill>
                  <a:latin typeface="Arial"/>
                  <a:cs typeface="Arial"/>
                </a:rPr>
              </a:br>
              <a:r>
                <a:rPr lang="en-US" dirty="0">
                  <a:solidFill>
                    <a:srgbClr val="0000FF"/>
                  </a:solidFill>
                  <a:latin typeface="Arial"/>
                  <a:cs typeface="Arial"/>
                </a:rPr>
                <a:t>result of 3D bunched beam cooling,</a:t>
              </a:r>
              <a:r>
                <a:rPr lang="en-US" dirty="0">
                  <a:solidFill>
                    <a:srgbClr val="FF0000"/>
                  </a:solidFill>
                  <a:latin typeface="Arial"/>
                  <a:cs typeface="Arial"/>
                </a:rPr>
                <a:t> &gt;90% burn-off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3570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2A70AC-7E4E-FA6B-2D9B-14CB63C085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CCnew7_03_08.jpg">
            <a:extLst>
              <a:ext uri="{FF2B5EF4-FFF2-40B4-BE49-F238E27FC236}">
                <a16:creationId xmlns:a16="http://schemas.microsoft.com/office/drawing/2014/main" id="{E19309CB-7F25-595C-DD74-C9E7E83465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154" y="838200"/>
            <a:ext cx="5561646" cy="5181600"/>
          </a:xfrm>
          <a:prstGeom prst="rect">
            <a:avLst/>
          </a:prstGeom>
        </p:spPr>
      </p:pic>
      <p:pic>
        <p:nvPicPr>
          <p:cNvPr id="30" name="Picture 1" descr="pic.tiff">
            <a:extLst>
              <a:ext uri="{FF2B5EF4-FFF2-40B4-BE49-F238E27FC236}">
                <a16:creationId xmlns:a16="http://schemas.microsoft.com/office/drawing/2014/main" id="{884A9E63-4524-F2E6-4C8C-ADC22E0FAA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414" y="2500301"/>
            <a:ext cx="2897187" cy="191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452158-B96F-6883-B827-8F56E85D1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228600"/>
            <a:ext cx="8382000" cy="414338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 </a:t>
            </a:r>
            <a:r>
              <a:rPr lang="en-US" sz="2800" b="0" dirty="0">
                <a:solidFill>
                  <a:srgbClr val="FF0000"/>
                </a:solidFill>
              </a:rPr>
              <a:t>3D stochastic cooling for heavy 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1AFB0C-2FC5-CC0A-20AE-7FC19D7ADDED}"/>
              </a:ext>
            </a:extLst>
          </p:cNvPr>
          <p:cNvSpPr txBox="1"/>
          <p:nvPr/>
        </p:nvSpPr>
        <p:spPr>
          <a:xfrm>
            <a:off x="1600200" y="6474023"/>
            <a:ext cx="89154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M. Brennan, M. Blaskiewicz, F. Severino, PRL </a:t>
            </a:r>
            <a:r>
              <a:rPr lang="en-US" sz="1600" b="1" dirty="0"/>
              <a:t>100</a:t>
            </a:r>
            <a:r>
              <a:rPr lang="en-US" sz="1600" dirty="0"/>
              <a:t> 174803 (2008); K. Mernick </a:t>
            </a:r>
            <a:r>
              <a:rPr lang="en-US" sz="1200" dirty="0"/>
              <a:t>PRSTAB, PAC, EPAC</a:t>
            </a:r>
            <a:endParaRPr lang="en-US" sz="1400" dirty="0"/>
          </a:p>
        </p:txBody>
      </p:sp>
      <p:pic>
        <p:nvPicPr>
          <p:cNvPr id="9" name="Picture 8" descr="pic.jpg">
            <a:extLst>
              <a:ext uri="{FF2B5EF4-FFF2-40B4-BE49-F238E27FC236}">
                <a16:creationId xmlns:a16="http://schemas.microsoft.com/office/drawing/2014/main" id="{EA199A2D-135A-6BB0-29F0-9E9157DCEE0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52800" y="2701212"/>
            <a:ext cx="1295400" cy="17183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A44FE9A-21DF-69AB-FB8B-C5A7026D3452}"/>
              </a:ext>
            </a:extLst>
          </p:cNvPr>
          <p:cNvSpPr txBox="1"/>
          <p:nvPr/>
        </p:nvSpPr>
        <p:spPr>
          <a:xfrm>
            <a:off x="7391400" y="228600"/>
            <a:ext cx="152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longitudinal</a:t>
            </a:r>
            <a:br>
              <a:rPr lang="en-US" sz="1600" dirty="0"/>
            </a:br>
            <a:r>
              <a:rPr lang="en-US" sz="1600" dirty="0"/>
              <a:t> kicker cavity </a:t>
            </a:r>
            <a:br>
              <a:rPr lang="en-US" sz="1600" dirty="0"/>
            </a:br>
            <a:r>
              <a:rPr lang="en-US" sz="1600" dirty="0"/>
              <a:t>(half side with</a:t>
            </a:r>
            <a:br>
              <a:rPr lang="en-US" sz="1600" dirty="0"/>
            </a:br>
            <a:r>
              <a:rPr lang="en-US" sz="1600" dirty="0"/>
              <a:t>waveguides)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88DCA2-830E-CE29-3E1C-B44C441ED575}"/>
              </a:ext>
            </a:extLst>
          </p:cNvPr>
          <p:cNvSpPr txBox="1"/>
          <p:nvPr/>
        </p:nvSpPr>
        <p:spPr>
          <a:xfrm>
            <a:off x="8577305" y="2544169"/>
            <a:ext cx="18742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</a:rPr>
              <a:t>horizontal kicker 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(open)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BBCBB2-D29B-4967-BC45-C86B6F704112}"/>
              </a:ext>
            </a:extLst>
          </p:cNvPr>
          <p:cNvSpPr txBox="1"/>
          <p:nvPr/>
        </p:nvSpPr>
        <p:spPr>
          <a:xfrm>
            <a:off x="1632308" y="4395522"/>
            <a:ext cx="1585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/>
              <a:t>horizontal and</a:t>
            </a:r>
            <a:br>
              <a:rPr lang="en-US" sz="1600" dirty="0"/>
            </a:br>
            <a:r>
              <a:rPr lang="en-US" sz="1600" dirty="0"/>
              <a:t>vertical pickups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3C42F4-1386-EFD8-6C1A-F8C245F137B5}"/>
              </a:ext>
            </a:extLst>
          </p:cNvPr>
          <p:cNvSpPr txBox="1"/>
          <p:nvPr/>
        </p:nvSpPr>
        <p:spPr>
          <a:xfrm>
            <a:off x="1524001" y="609600"/>
            <a:ext cx="1872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/>
              <a:t>longitudinal pickup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E615A3-B019-C5B8-4800-1F84D0510F55}"/>
              </a:ext>
            </a:extLst>
          </p:cNvPr>
          <p:cNvSpPr txBox="1"/>
          <p:nvPr/>
        </p:nvSpPr>
        <p:spPr>
          <a:xfrm>
            <a:off x="3892662" y="5948082"/>
            <a:ext cx="3038011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5-9 GHz, cooling times ~1 h</a:t>
            </a:r>
          </a:p>
        </p:txBody>
      </p:sp>
      <p:pic>
        <p:nvPicPr>
          <p:cNvPr id="18" name="Picture 17" descr="2010 RHIC transverse pick-up.JPG">
            <a:extLst>
              <a:ext uri="{FF2B5EF4-FFF2-40B4-BE49-F238E27FC236}">
                <a16:creationId xmlns:a16="http://schemas.microsoft.com/office/drawing/2014/main" id="{35C87B64-B55E-D70C-7E43-807FEE50690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03684" y="4988256"/>
            <a:ext cx="1953917" cy="130799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BE514AD-9CF9-FEEC-8492-7FB063E2BF8D}"/>
              </a:ext>
            </a:extLst>
          </p:cNvPr>
          <p:cNvSpPr txBox="1"/>
          <p:nvPr/>
        </p:nvSpPr>
        <p:spPr>
          <a:xfrm>
            <a:off x="7499345" y="5148462"/>
            <a:ext cx="9140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/>
              <a:t>vertical</a:t>
            </a:r>
            <a:br>
              <a:rPr lang="en-US" sz="1600" dirty="0"/>
            </a:br>
            <a:r>
              <a:rPr lang="en-US" sz="1600" dirty="0"/>
              <a:t>kicker</a:t>
            </a:r>
            <a:br>
              <a:rPr lang="en-US" sz="1600" dirty="0"/>
            </a:br>
            <a:r>
              <a:rPr lang="en-US" sz="1600" dirty="0"/>
              <a:t>(closed)</a:t>
            </a:r>
          </a:p>
        </p:txBody>
      </p:sp>
      <p:pic>
        <p:nvPicPr>
          <p:cNvPr id="21" name="Picture 20" descr="2010 RHIC stochastic cooling, vertical kicker, closed.JPG">
            <a:extLst>
              <a:ext uri="{FF2B5EF4-FFF2-40B4-BE49-F238E27FC236}">
                <a16:creationId xmlns:a16="http://schemas.microsoft.com/office/drawing/2014/main" id="{5FAB5D6F-4043-48C0-EC0B-82A3203FBF3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360586" y="4482353"/>
            <a:ext cx="2231215" cy="1905000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E288ED92-307B-7C2E-5540-D3F4DAB786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/>
          <a:srcRect b="39415"/>
          <a:stretch/>
        </p:blipFill>
        <p:spPr bwMode="auto">
          <a:xfrm>
            <a:off x="1524000" y="914401"/>
            <a:ext cx="2057400" cy="1293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BB70A4B-A755-C447-235F-31F23EF56C5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1" y="1"/>
            <a:ext cx="1714499" cy="257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5389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17927-382D-8507-C353-4B8B6D948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F8A54-11D8-B05B-5303-15652CB8B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569" y="15051"/>
            <a:ext cx="11049000" cy="819018"/>
          </a:xfrm>
        </p:spPr>
        <p:txBody>
          <a:bodyPr/>
          <a:lstStyle/>
          <a:p>
            <a:r>
              <a:rPr lang="en-US" dirty="0"/>
              <a:t>Operation at burn-off limit in U+U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61B384-98CA-DD02-3E2E-25412428B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8534400" y="6553200"/>
            <a:ext cx="457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 </a:t>
            </a:r>
            <a:fld id="{6DDFC27F-93F2-477E-AD06-9129FC5F425E}" type="slidenum">
              <a:rPr lang="en-US" smtClean="0"/>
              <a:pPr>
                <a:defRPr/>
              </a:pPr>
              <a:t>19</a:t>
            </a:fld>
            <a:r>
              <a:rPr lang="en-US"/>
              <a:t> </a:t>
            </a:r>
            <a:endParaRPr lang="en-US" sz="800" dirty="0">
              <a:latin typeface="Times New Roman" pitchFamily="18" charset="0"/>
            </a:endParaRPr>
          </a:p>
        </p:txBody>
      </p:sp>
      <p:pic>
        <p:nvPicPr>
          <p:cNvPr id="4" name="Picture 3" descr="Untitled.tiff">
            <a:extLst>
              <a:ext uri="{FF2B5EF4-FFF2-40B4-BE49-F238E27FC236}">
                <a16:creationId xmlns:a16="http://schemas.microsoft.com/office/drawing/2014/main" id="{A77C2FF5-A4E1-4D00-78AB-896786450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17950"/>
            <a:ext cx="9144000" cy="395466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5176326-C460-7C10-08D1-BB93FA804874}"/>
              </a:ext>
            </a:extLst>
          </p:cNvPr>
          <p:cNvGrpSpPr/>
          <p:nvPr/>
        </p:nvGrpSpPr>
        <p:grpSpPr>
          <a:xfrm>
            <a:off x="4370247" y="731161"/>
            <a:ext cx="3651813" cy="945240"/>
            <a:chOff x="2846246" y="731160"/>
            <a:chExt cx="3651813" cy="104925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5DC0DD3-13AF-F4D4-AC10-1030FCC9BFD9}"/>
                </a:ext>
              </a:extLst>
            </p:cNvPr>
            <p:cNvSpPr txBox="1"/>
            <p:nvPr/>
          </p:nvSpPr>
          <p:spPr>
            <a:xfrm>
              <a:off x="2847060" y="731160"/>
              <a:ext cx="3650999" cy="4099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/>
                <a:t>97% of intensity burned off at </a:t>
              </a:r>
              <a:r>
                <a:rPr lang="en-US" i="1" dirty="0" err="1"/>
                <a:t>L</a:t>
              </a:r>
              <a:r>
                <a:rPr lang="en-US" baseline="-25000" dirty="0" err="1"/>
                <a:t>max</a:t>
              </a:r>
              <a:endParaRPr lang="en-US" baseline="-25000" dirty="0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875D64F-F583-019C-9A21-DD95C04CB80A}"/>
                </a:ext>
              </a:extLst>
            </p:cNvPr>
            <p:cNvCxnSpPr/>
            <p:nvPr/>
          </p:nvCxnSpPr>
          <p:spPr bwMode="auto">
            <a:xfrm flipH="1">
              <a:off x="2846246" y="871273"/>
              <a:ext cx="814" cy="909142"/>
            </a:xfrm>
            <a:prstGeom prst="straightConnector1">
              <a:avLst/>
            </a:prstGeom>
            <a:noFill/>
            <a:ln w="31750" cap="flat" cmpd="sng" algn="ctr">
              <a:solidFill>
                <a:srgbClr val="0432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7DC6FBB-6A5C-01D6-3935-E0532A6D414D}"/>
              </a:ext>
            </a:extLst>
          </p:cNvPr>
          <p:cNvGrpSpPr/>
          <p:nvPr/>
        </p:nvGrpSpPr>
        <p:grpSpPr>
          <a:xfrm>
            <a:off x="1676401" y="4724400"/>
            <a:ext cx="10103720" cy="1839218"/>
            <a:chOff x="440499" y="5018782"/>
            <a:chExt cx="9779981" cy="1839218"/>
          </a:xfrm>
        </p:grpSpPr>
        <p:pic>
          <p:nvPicPr>
            <p:cNvPr id="9" name="Picture 8" descr="Untitled.tiff">
              <a:extLst>
                <a:ext uri="{FF2B5EF4-FFF2-40B4-BE49-F238E27FC236}">
                  <a16:creationId xmlns:a16="http://schemas.microsoft.com/office/drawing/2014/main" id="{0EBFF385-1ACF-8004-C0F7-E1629A90B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0570" y="5486400"/>
              <a:ext cx="5379910" cy="13716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4BE3170-AC4A-006E-625A-FEAD700ACBA1}"/>
                </a:ext>
              </a:extLst>
            </p:cNvPr>
            <p:cNvSpPr txBox="1"/>
            <p:nvPr/>
          </p:nvSpPr>
          <p:spPr>
            <a:xfrm>
              <a:off x="515008" y="5018782"/>
              <a:ext cx="4461279" cy="107721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/>
                <a:t>Burn-off dominated operation allows for</a:t>
              </a:r>
              <a:br>
                <a:rPr lang="en-US" sz="1600" dirty="0"/>
              </a:br>
              <a:r>
                <a:rPr lang="en-US" sz="1600" dirty="0"/>
                <a:t>determination of total U+U cross section</a:t>
              </a:r>
              <a:br>
                <a:rPr lang="en-US" sz="1600" dirty="0"/>
              </a:br>
              <a:r>
                <a:rPr lang="en-US" sz="1600" dirty="0"/>
                <a:t>– and comparison with calculation (mostly QED) </a:t>
              </a:r>
              <a:br>
                <a:rPr lang="en-US" sz="1600" dirty="0"/>
              </a:br>
              <a:r>
                <a:rPr lang="en-US" sz="1400" dirty="0"/>
                <a:t>(published in Phys. Rev. C)</a:t>
              </a:r>
              <a:r>
                <a:rPr lang="en-US" sz="1600" dirty="0"/>
                <a:t> =&gt; </a:t>
              </a:r>
            </a:p>
          </p:txBody>
        </p:sp>
        <p:pic>
          <p:nvPicPr>
            <p:cNvPr id="15" name="Picture 14" descr="Untitled.tiff">
              <a:extLst>
                <a:ext uri="{FF2B5EF4-FFF2-40B4-BE49-F238E27FC236}">
                  <a16:creationId xmlns:a16="http://schemas.microsoft.com/office/drawing/2014/main" id="{FFE2344F-28F4-2F59-4C4E-7C55DE7E8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499" y="6237982"/>
              <a:ext cx="3674301" cy="609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127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B7A23B-BBB5-5D26-50BE-B6F5AE0E06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CC991C-F8D4-BC2A-50F1-BC6B790A8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2CD861-EC67-D52B-47C8-54775AA584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175" y="2660070"/>
            <a:ext cx="10334625" cy="1174175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Goals for today</a:t>
            </a:r>
          </a:p>
        </p:txBody>
      </p:sp>
    </p:spTree>
    <p:extLst>
      <p:ext uri="{BB962C8B-B14F-4D97-AF65-F5344CB8AC3E}">
        <p14:creationId xmlns:p14="http://schemas.microsoft.com/office/powerpoint/2010/main" val="15129256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E7A3E-104F-5E29-91B7-F7FFF067B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495E7B6-3AB0-A86F-B87B-278AA736C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911" y="2218395"/>
            <a:ext cx="5710177" cy="44573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6F3245-B094-27E0-C9E9-9C0F49779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013" y="224491"/>
            <a:ext cx="11049000" cy="374595"/>
          </a:xfrm>
        </p:spPr>
        <p:txBody>
          <a:bodyPr>
            <a:normAutofit fontScale="90000"/>
          </a:bodyPr>
          <a:lstStyle/>
          <a:p>
            <a:r>
              <a:rPr lang="en-US" dirty="0"/>
              <a:t>Au bunch intensity evolution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71474-B9DA-4056-78B2-9F19365EAAE8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76200" y="6553200"/>
            <a:ext cx="17526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r"/>
              </a:tabLs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9C2BD2-41B8-9BFA-E74A-3866F41FF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8534400" y="6553200"/>
            <a:ext cx="457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 </a:t>
            </a:r>
            <a:fld id="{6DDFC27F-93F2-477E-AD06-9129FC5F425E}" type="slidenum">
              <a:rPr lang="en-US" smtClean="0"/>
              <a:pPr>
                <a:defRPr/>
              </a:pPr>
              <a:t>20</a:t>
            </a:fld>
            <a:r>
              <a:rPr lang="en-US"/>
              <a:t> </a:t>
            </a:r>
            <a:endParaRPr lang="en-US" sz="800" dirty="0">
              <a:latin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2439C4-82A3-99DA-5926-7D3EE89C09CD}"/>
              </a:ext>
            </a:extLst>
          </p:cNvPr>
          <p:cNvSpPr txBox="1"/>
          <p:nvPr/>
        </p:nvSpPr>
        <p:spPr>
          <a:xfrm>
            <a:off x="7414590" y="3572184"/>
            <a:ext cx="227498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main limits: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- injectors output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- e-cloud in RHIC</a:t>
            </a:r>
          </a:p>
          <a:p>
            <a:pPr algn="l"/>
            <a:r>
              <a:rPr lang="en-US" dirty="0">
                <a:solidFill>
                  <a:srgbClr val="FF0000"/>
                </a:solidFill>
              </a:rPr>
              <a:t>- transition instability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   in RHIC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B6E6EBA-F19B-CB9B-7DFA-ED553EEA0242}"/>
              </a:ext>
            </a:extLst>
          </p:cNvPr>
          <p:cNvGrpSpPr/>
          <p:nvPr/>
        </p:nvGrpSpPr>
        <p:grpSpPr>
          <a:xfrm>
            <a:off x="7272129" y="2309192"/>
            <a:ext cx="1576531" cy="369332"/>
            <a:chOff x="5410200" y="2057400"/>
            <a:chExt cx="1576531" cy="36933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1F47E6D-412B-D7C0-3BCA-6F95C42D0C9A}"/>
                </a:ext>
              </a:extLst>
            </p:cNvPr>
            <p:cNvSpPr txBox="1"/>
            <p:nvPr/>
          </p:nvSpPr>
          <p:spPr>
            <a:xfrm>
              <a:off x="6019800" y="2057400"/>
              <a:ext cx="966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b="1" dirty="0">
                  <a:solidFill>
                    <a:srgbClr val="0432FF"/>
                  </a:solidFill>
                </a:rPr>
                <a:t>Run-25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AA2D6017-20FD-6C7B-FA83-E59CFF5E0D6A}"/>
                </a:ext>
              </a:extLst>
            </p:cNvPr>
            <p:cNvCxnSpPr/>
            <p:nvPr/>
          </p:nvCxnSpPr>
          <p:spPr bwMode="auto">
            <a:xfrm flipH="1">
              <a:off x="5410200" y="2286000"/>
              <a:ext cx="609600" cy="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A0280DA-C2E5-9494-ACEB-67F46E0BC392}"/>
              </a:ext>
            </a:extLst>
          </p:cNvPr>
          <p:cNvGrpSpPr/>
          <p:nvPr/>
        </p:nvGrpSpPr>
        <p:grpSpPr>
          <a:xfrm>
            <a:off x="5295713" y="1916668"/>
            <a:ext cx="2377574" cy="521732"/>
            <a:chOff x="3821141" y="1916668"/>
            <a:chExt cx="2377574" cy="521732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610F7CB-D3DD-2706-5B6F-5A1790315F3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962400" y="2226366"/>
              <a:ext cx="0" cy="212034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68C9118-B661-4527-7A5C-BDE48C5EB482}"/>
                </a:ext>
              </a:extLst>
            </p:cNvPr>
            <p:cNvSpPr txBox="1"/>
            <p:nvPr/>
          </p:nvSpPr>
          <p:spPr>
            <a:xfrm>
              <a:off x="3821141" y="1916668"/>
              <a:ext cx="23775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AGS 12</a:t>
              </a:r>
              <a:r>
                <a:rPr lang="en-US" dirty="0">
                  <a:solidFill>
                    <a:srgbClr val="000000"/>
                  </a:solidFill>
                  <a:latin typeface="Wingdings 3" charset="2"/>
                  <a:cs typeface="Wingdings 3" charset="2"/>
                </a:rPr>
                <a:t>g</a:t>
              </a:r>
              <a:r>
                <a:rPr lang="en-US" dirty="0"/>
                <a:t>6</a:t>
              </a:r>
              <a:r>
                <a:rPr lang="en-US" dirty="0">
                  <a:solidFill>
                    <a:srgbClr val="000000"/>
                  </a:solidFill>
                  <a:latin typeface="Wingdings 3" charset="2"/>
                  <a:cs typeface="Wingdings 3" charset="2"/>
                </a:rPr>
                <a:t>g</a:t>
              </a:r>
              <a:r>
                <a:rPr lang="en-US" dirty="0"/>
                <a:t>2 merge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DC7ACC7-6326-69C4-3508-DD2A4E9AA8F8}"/>
              </a:ext>
            </a:extLst>
          </p:cNvPr>
          <p:cNvGrpSpPr/>
          <p:nvPr/>
        </p:nvGrpSpPr>
        <p:grpSpPr>
          <a:xfrm>
            <a:off x="4880922" y="1676400"/>
            <a:ext cx="4737259" cy="1437503"/>
            <a:chOff x="3048000" y="1676400"/>
            <a:chExt cx="4737259" cy="1437503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AA3C28A9-69D4-829D-C8F2-9826FA3B82A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256105" y="2014620"/>
              <a:ext cx="0" cy="1099283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4E44622-C6B9-0BE7-917B-255538E8F2C4}"/>
                </a:ext>
              </a:extLst>
            </p:cNvPr>
            <p:cNvSpPr txBox="1"/>
            <p:nvPr/>
          </p:nvSpPr>
          <p:spPr>
            <a:xfrm>
              <a:off x="3048000" y="1676400"/>
              <a:ext cx="47372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EBIS, Booster 4</a:t>
              </a:r>
              <a:r>
                <a:rPr lang="en-US" dirty="0">
                  <a:solidFill>
                    <a:srgbClr val="000000"/>
                  </a:solidFill>
                  <a:latin typeface="Wingdings 3" charset="2"/>
                  <a:cs typeface="Wingdings 3" charset="2"/>
                </a:rPr>
                <a:t>g</a:t>
              </a:r>
              <a:r>
                <a:rPr lang="en-US" dirty="0"/>
                <a:t>2</a:t>
              </a:r>
              <a:r>
                <a:rPr lang="en-US" dirty="0">
                  <a:solidFill>
                    <a:srgbClr val="000000"/>
                  </a:solidFill>
                  <a:latin typeface="Wingdings 3" charset="2"/>
                  <a:cs typeface="Wingdings 3" charset="2"/>
                </a:rPr>
                <a:t>g</a:t>
              </a:r>
              <a:r>
                <a:rPr lang="en-US" dirty="0"/>
                <a:t>1, AGS 8</a:t>
              </a:r>
              <a:r>
                <a:rPr lang="en-US" dirty="0">
                  <a:solidFill>
                    <a:srgbClr val="000000"/>
                  </a:solidFill>
                  <a:latin typeface="Wingdings 3" charset="2"/>
                  <a:cs typeface="Wingdings 3" charset="2"/>
                </a:rPr>
                <a:t>g</a:t>
              </a:r>
              <a:r>
                <a:rPr lang="en-US" dirty="0"/>
                <a:t>4</a:t>
              </a:r>
              <a:r>
                <a:rPr lang="en-US" dirty="0">
                  <a:solidFill>
                    <a:srgbClr val="000000"/>
                  </a:solidFill>
                  <a:latin typeface="Wingdings 3" charset="2"/>
                  <a:cs typeface="Wingdings 3" charset="2"/>
                </a:rPr>
                <a:t>g</a:t>
              </a:r>
              <a:r>
                <a:rPr lang="en-US" dirty="0"/>
                <a:t>2 merge 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1C70AF5-F62E-5CF8-7FC6-FFF6F7DD3ED8}"/>
              </a:ext>
            </a:extLst>
          </p:cNvPr>
          <p:cNvGrpSpPr/>
          <p:nvPr/>
        </p:nvGrpSpPr>
        <p:grpSpPr>
          <a:xfrm>
            <a:off x="4399105" y="1339960"/>
            <a:ext cx="2494230" cy="2243220"/>
            <a:chOff x="2875105" y="1339960"/>
            <a:chExt cx="2494230" cy="2243220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380F63DC-C262-B566-2FDF-4772D5FEFC2B}"/>
                </a:ext>
              </a:extLst>
            </p:cNvPr>
            <p:cNvCxnSpPr/>
            <p:nvPr/>
          </p:nvCxnSpPr>
          <p:spPr bwMode="auto">
            <a:xfrm>
              <a:off x="3014577" y="1678180"/>
              <a:ext cx="0" cy="190500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3EE16E6-C3D2-BA0C-1691-20FE8CF9F619}"/>
                </a:ext>
              </a:extLst>
            </p:cNvPr>
            <p:cNvSpPr txBox="1"/>
            <p:nvPr/>
          </p:nvSpPr>
          <p:spPr>
            <a:xfrm>
              <a:off x="2875105" y="1339960"/>
              <a:ext cx="24942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scrubbing with protons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F229C86-D147-25ED-9055-F1E5CAAD408B}"/>
              </a:ext>
            </a:extLst>
          </p:cNvPr>
          <p:cNvGrpSpPr/>
          <p:nvPr/>
        </p:nvGrpSpPr>
        <p:grpSpPr>
          <a:xfrm>
            <a:off x="4168719" y="1035160"/>
            <a:ext cx="1472391" cy="2972888"/>
            <a:chOff x="2644718" y="1035160"/>
            <a:chExt cx="1472391" cy="2972888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37B70D7-5A59-20B4-3122-7CEA1A565523}"/>
                </a:ext>
              </a:extLst>
            </p:cNvPr>
            <p:cNvCxnSpPr/>
            <p:nvPr/>
          </p:nvCxnSpPr>
          <p:spPr bwMode="auto">
            <a:xfrm>
              <a:off x="2819400" y="1371600"/>
              <a:ext cx="11441" cy="2636448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06CF4EF-F720-CF93-613A-96EBE901F42D}"/>
                </a:ext>
              </a:extLst>
            </p:cNvPr>
            <p:cNvSpPr txBox="1"/>
            <p:nvPr/>
          </p:nvSpPr>
          <p:spPr>
            <a:xfrm>
              <a:off x="2644718" y="1035160"/>
              <a:ext cx="14723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111 bunches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8A8466D-32D7-43B1-1656-52491A0EE721}"/>
              </a:ext>
            </a:extLst>
          </p:cNvPr>
          <p:cNvGrpSpPr/>
          <p:nvPr/>
        </p:nvGrpSpPr>
        <p:grpSpPr>
          <a:xfrm>
            <a:off x="2971801" y="1688068"/>
            <a:ext cx="1378277" cy="2320100"/>
            <a:chOff x="1447800" y="1688068"/>
            <a:chExt cx="1378277" cy="2320100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5345C92-C2A4-9A4C-A936-1EB6F3F66DBC}"/>
                </a:ext>
              </a:extLst>
            </p:cNvPr>
            <p:cNvCxnSpPr/>
            <p:nvPr/>
          </p:nvCxnSpPr>
          <p:spPr bwMode="auto">
            <a:xfrm flipH="1">
              <a:off x="1729718" y="2057400"/>
              <a:ext cx="22882" cy="1950768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03B2AFB-C9F0-CC12-3B4F-454EF7022200}"/>
                </a:ext>
              </a:extLst>
            </p:cNvPr>
            <p:cNvSpPr txBox="1"/>
            <p:nvPr/>
          </p:nvSpPr>
          <p:spPr>
            <a:xfrm>
              <a:off x="1447800" y="1688068"/>
              <a:ext cx="13782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43 bunches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F3398F6-0DE2-39C3-AC38-DD73D1859F58}"/>
              </a:ext>
            </a:extLst>
          </p:cNvPr>
          <p:cNvGrpSpPr/>
          <p:nvPr/>
        </p:nvGrpSpPr>
        <p:grpSpPr>
          <a:xfrm>
            <a:off x="2689282" y="764308"/>
            <a:ext cx="3328180" cy="4145912"/>
            <a:chOff x="1196318" y="697468"/>
            <a:chExt cx="3328180" cy="4145912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172002C-4D94-8C44-172B-522442BE8B89}"/>
                </a:ext>
              </a:extLst>
            </p:cNvPr>
            <p:cNvCxnSpPr/>
            <p:nvPr/>
          </p:nvCxnSpPr>
          <p:spPr bwMode="auto">
            <a:xfrm>
              <a:off x="1391495" y="1109580"/>
              <a:ext cx="0" cy="373380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8360A24-CB9A-3E1D-88AA-0677ECC4031D}"/>
                </a:ext>
              </a:extLst>
            </p:cNvPr>
            <p:cNvSpPr txBox="1"/>
            <p:nvPr/>
          </p:nvSpPr>
          <p:spPr>
            <a:xfrm>
              <a:off x="1196318" y="697468"/>
              <a:ext cx="33281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Symbol" charset="2"/>
                  <a:cs typeface="Symbol" charset="2"/>
                </a:rPr>
                <a:t>g</a:t>
              </a:r>
              <a:r>
                <a:rPr lang="en-US" baseline="-25000" dirty="0" err="1"/>
                <a:t>t</a:t>
              </a:r>
              <a:r>
                <a:rPr lang="en-US" dirty="0"/>
                <a:t>-jump, octupoles at transition</a:t>
              </a:r>
            </a:p>
          </p:txBody>
        </p:sp>
      </p:grpSp>
      <p:graphicFrame>
        <p:nvGraphicFramePr>
          <p:cNvPr id="42" name="Object 2048">
            <a:extLst>
              <a:ext uri="{FF2B5EF4-FFF2-40B4-BE49-F238E27FC236}">
                <a16:creationId xmlns:a16="http://schemas.microsoft.com/office/drawing/2014/main" id="{69489FC6-BBBF-FEF8-2518-F3A593EB90E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452691" y="759380"/>
          <a:ext cx="3622675" cy="77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146300" imgH="444500" progId="Equation.3">
                  <p:embed/>
                </p:oleObj>
              </mc:Choice>
              <mc:Fallback>
                <p:oleObj name="Equation" r:id="rId3" imgW="2146300" imgH="444500" progId="Equation.3">
                  <p:embed/>
                  <p:pic>
                    <p:nvPicPr>
                      <p:cNvPr id="42" name="Object 2048">
                        <a:extLst>
                          <a:ext uri="{FF2B5EF4-FFF2-40B4-BE49-F238E27FC236}">
                            <a16:creationId xmlns:a16="http://schemas.microsoft.com/office/drawing/2014/main" id="{69489FC6-BBBF-FEF8-2518-F3A593EB90E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52691" y="759380"/>
                        <a:ext cx="3622675" cy="779463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Oval 44">
            <a:extLst>
              <a:ext uri="{FF2B5EF4-FFF2-40B4-BE49-F238E27FC236}">
                <a16:creationId xmlns:a16="http://schemas.microsoft.com/office/drawing/2014/main" id="{81A6F3C5-AE2D-799C-000A-595B7B8D82FC}"/>
              </a:ext>
            </a:extLst>
          </p:cNvPr>
          <p:cNvSpPr/>
          <p:nvPr/>
        </p:nvSpPr>
        <p:spPr bwMode="auto">
          <a:xfrm>
            <a:off x="10121347" y="719220"/>
            <a:ext cx="457200" cy="457200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11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45E36-35E5-0E4B-4AF5-7414BF7254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B05E2-34FD-6549-2CF2-050091093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332" y="55764"/>
            <a:ext cx="11545197" cy="828819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Run-18 Zr+Zr/Ru+Ru – same A, different Z (CME)                              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sz="2800" b="0" dirty="0"/>
              <a:t>Zr-96/Ru-96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95E5D2-1D3F-9A60-8686-357D5473E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120" y="4230356"/>
            <a:ext cx="3894213" cy="2590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39B18D-8502-655E-74A0-EB3F94713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8324" y="1336274"/>
            <a:ext cx="3624444" cy="53854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8ADE4B-7F1C-A957-A5BF-3FC13843E8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667" y="1267036"/>
            <a:ext cx="3003306" cy="55541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6E69B8-D899-AAE0-640D-A339A6725A23}"/>
              </a:ext>
            </a:extLst>
          </p:cNvPr>
          <p:cNvSpPr txBox="1"/>
          <p:nvPr/>
        </p:nvSpPr>
        <p:spPr>
          <a:xfrm>
            <a:off x="5620748" y="642939"/>
            <a:ext cx="4916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Extraordinary help from DOE, ORNL, RIKEN</a:t>
            </a:r>
            <a:br>
              <a:rPr lang="en-US" dirty="0"/>
            </a:br>
            <a:r>
              <a:rPr lang="en-US" dirty="0"/>
              <a:t>for source material and preparation</a:t>
            </a:r>
          </a:p>
        </p:txBody>
      </p:sp>
      <p:pic>
        <p:nvPicPr>
          <p:cNvPr id="7" name="Picture 2" descr="500 milligrams of the rare isotope ruthenium-96">
            <a:extLst>
              <a:ext uri="{FF2B5EF4-FFF2-40B4-BE49-F238E27FC236}">
                <a16:creationId xmlns:a16="http://schemas.microsoft.com/office/drawing/2014/main" id="{D0914138-D29C-A057-9DDE-F0B597E68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151" y="1765667"/>
            <a:ext cx="145415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DF9E9E-878B-8BEF-7DF1-C0C9C7E446D3}"/>
              </a:ext>
            </a:extLst>
          </p:cNvPr>
          <p:cNvSpPr txBox="1"/>
          <p:nvPr/>
        </p:nvSpPr>
        <p:spPr>
          <a:xfrm>
            <a:off x="8826151" y="6324600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Ru isotopes</a:t>
            </a:r>
          </a:p>
        </p:txBody>
      </p:sp>
    </p:spTree>
    <p:extLst>
      <p:ext uri="{BB962C8B-B14F-4D97-AF65-F5344CB8AC3E}">
        <p14:creationId xmlns:p14="http://schemas.microsoft.com/office/powerpoint/2010/main" val="8258719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C5416F-D391-08A2-18CA-9730CABE0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DF7C5-D0FF-3CDD-1AC8-462E9F366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Run-18 Zr+Zr/Ru+Ru at 100 GeV/nucleon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2E6E73-2533-404C-0946-C5731B4B44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22</a:t>
            </a:fld>
            <a:endParaRPr lang="en-US" sz="1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1DDB90-48D4-7642-5E5B-CE4CB0238C9F}"/>
              </a:ext>
            </a:extLst>
          </p:cNvPr>
          <p:cNvSpPr txBox="1"/>
          <p:nvPr/>
        </p:nvSpPr>
        <p:spPr>
          <a:xfrm>
            <a:off x="8624111" y="1329178"/>
            <a:ext cx="3373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Arial"/>
                <a:cs typeface="Arial"/>
              </a:rPr>
              <a:t>Run Coordinator: Greg Marr</a:t>
            </a:r>
            <a:br>
              <a:rPr lang="en-US" sz="2000" dirty="0">
                <a:latin typeface="Arial"/>
                <a:cs typeface="Arial"/>
              </a:rPr>
            </a:br>
            <a:r>
              <a:rPr lang="en-US" sz="2000" dirty="0">
                <a:latin typeface="Arial"/>
                <a:cs typeface="Arial"/>
              </a:rPr>
              <a:t>paper: IPAC 2019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432268D-62AE-CFFF-963A-50D017B1F7E6}"/>
              </a:ext>
            </a:extLst>
          </p:cNvPr>
          <p:cNvGrpSpPr/>
          <p:nvPr/>
        </p:nvGrpSpPr>
        <p:grpSpPr>
          <a:xfrm>
            <a:off x="1690140" y="2100842"/>
            <a:ext cx="7758430" cy="5145653"/>
            <a:chOff x="76200" y="1636147"/>
            <a:chExt cx="7758430" cy="514565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36EFCC3-91EE-2EE9-EB70-9677D05E98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1636147"/>
              <a:ext cx="7758430" cy="514565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03CBF8F-6213-28EA-F2B6-2CD7F359B2D8}"/>
                </a:ext>
              </a:extLst>
            </p:cNvPr>
            <p:cNvSpPr txBox="1"/>
            <p:nvPr/>
          </p:nvSpPr>
          <p:spPr>
            <a:xfrm>
              <a:off x="762000" y="1820813"/>
              <a:ext cx="7553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/>
                <a:t>Zr+Zr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582A461-EE06-31B5-F4FB-88A28594EDC5}"/>
                </a:ext>
              </a:extLst>
            </p:cNvPr>
            <p:cNvSpPr txBox="1"/>
            <p:nvPr/>
          </p:nvSpPr>
          <p:spPr>
            <a:xfrm>
              <a:off x="1605377" y="1981200"/>
              <a:ext cx="9092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/>
                <a:t>Ru+Ru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8A43BBA-9219-4A2C-BFC3-8C9A97AE9E57}"/>
                </a:ext>
              </a:extLst>
            </p:cNvPr>
            <p:cNvSpPr txBox="1"/>
            <p:nvPr/>
          </p:nvSpPr>
          <p:spPr>
            <a:xfrm>
              <a:off x="2486818" y="1833289"/>
              <a:ext cx="7553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/>
                <a:t>Zr+Zr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631FB53-02FA-6256-1492-F58DBC6A970B}"/>
                </a:ext>
              </a:extLst>
            </p:cNvPr>
            <p:cNvSpPr txBox="1"/>
            <p:nvPr/>
          </p:nvSpPr>
          <p:spPr>
            <a:xfrm>
              <a:off x="3591754" y="1981200"/>
              <a:ext cx="9092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/>
                <a:t>Ru+Ru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E383E4D-D8F7-3399-1B35-9F91BEB2FA71}"/>
                </a:ext>
              </a:extLst>
            </p:cNvPr>
            <p:cNvSpPr txBox="1"/>
            <p:nvPr/>
          </p:nvSpPr>
          <p:spPr>
            <a:xfrm>
              <a:off x="4478368" y="1981200"/>
              <a:ext cx="9092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/>
                <a:t>Ru+Ru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5B467D2-C7AE-0DE2-9135-0816B9916BDD}"/>
                </a:ext>
              </a:extLst>
            </p:cNvPr>
            <p:cNvSpPr txBox="1"/>
            <p:nvPr/>
          </p:nvSpPr>
          <p:spPr>
            <a:xfrm>
              <a:off x="5193442" y="1854030"/>
              <a:ext cx="7553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/>
                <a:t>Zr+Zr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8E6472A-98A1-BAC6-AE3C-F84C2BFA8EBA}"/>
                </a:ext>
              </a:extLst>
            </p:cNvPr>
            <p:cNvSpPr txBox="1"/>
            <p:nvPr/>
          </p:nvSpPr>
          <p:spPr>
            <a:xfrm>
              <a:off x="5948777" y="1981200"/>
              <a:ext cx="9092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/>
                <a:t>Ru+Ru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FC05A76-7ED7-C02C-657D-F410703A84E3}"/>
                </a:ext>
              </a:extLst>
            </p:cNvPr>
            <p:cNvSpPr txBox="1"/>
            <p:nvPr/>
          </p:nvSpPr>
          <p:spPr>
            <a:xfrm>
              <a:off x="6755402" y="1904000"/>
              <a:ext cx="7553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/>
                <a:t>Zr+Zr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CF80358-3CF9-1DC0-E038-471E2658BFCE}"/>
              </a:ext>
            </a:extLst>
          </p:cNvPr>
          <p:cNvSpPr txBox="1"/>
          <p:nvPr/>
        </p:nvSpPr>
        <p:spPr>
          <a:xfrm>
            <a:off x="4523284" y="2872665"/>
            <a:ext cx="1184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CeC PoP</a:t>
            </a:r>
            <a:br>
              <a:rPr lang="en-US" dirty="0"/>
            </a:br>
            <a:r>
              <a:rPr lang="en-US" dirty="0"/>
              <a:t>dedicated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1F097D-0B17-A703-7597-65E04A1A91F5}"/>
              </a:ext>
            </a:extLst>
          </p:cNvPr>
          <p:cNvSpPr txBox="1"/>
          <p:nvPr/>
        </p:nvSpPr>
        <p:spPr>
          <a:xfrm>
            <a:off x="5211902" y="3531600"/>
            <a:ext cx="1505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scheduled</a:t>
            </a:r>
            <a:br>
              <a:rPr lang="en-US" dirty="0"/>
            </a:br>
            <a:r>
              <a:rPr lang="en-US" dirty="0"/>
              <a:t>maintenance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B3406CE-BF50-7F37-6D3B-83C6E094EB0A}"/>
              </a:ext>
            </a:extLst>
          </p:cNvPr>
          <p:cNvCxnSpPr>
            <a:cxnSpLocks/>
          </p:cNvCxnSpPr>
          <p:nvPr/>
        </p:nvCxnSpPr>
        <p:spPr bwMode="auto">
          <a:xfrm flipV="1">
            <a:off x="5053124" y="2449810"/>
            <a:ext cx="0" cy="422854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DDAD8FE-24FF-5CD6-C6EE-6CE95482659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906982" y="2489476"/>
            <a:ext cx="1128" cy="1017812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E8BAAE6-0908-7956-EF5D-4B92F8A89318}"/>
              </a:ext>
            </a:extLst>
          </p:cNvPr>
          <p:cNvSpPr txBox="1"/>
          <p:nvPr/>
        </p:nvSpPr>
        <p:spPr>
          <a:xfrm>
            <a:off x="304319" y="1314433"/>
            <a:ext cx="816762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</a:rPr>
              <a:t>Store-by-store species change and flat luminosity of 21.5×10</a:t>
            </a:r>
            <a:r>
              <a:rPr lang="en-US" sz="2000" baseline="30000" dirty="0">
                <a:solidFill>
                  <a:srgbClr val="0432FF"/>
                </a:solidFill>
              </a:rPr>
              <a:t>26</a:t>
            </a:r>
            <a:r>
              <a:rPr lang="en-US" sz="2000" dirty="0">
                <a:solidFill>
                  <a:srgbClr val="0432FF"/>
                </a:solidFill>
              </a:rPr>
              <a:t> cm</a:t>
            </a:r>
            <a:r>
              <a:rPr lang="en-US" sz="2000" baseline="30000" dirty="0">
                <a:solidFill>
                  <a:srgbClr val="0432FF"/>
                </a:solidFill>
              </a:rPr>
              <a:t>-2</a:t>
            </a:r>
            <a:r>
              <a:rPr lang="en-US" sz="2000" dirty="0">
                <a:solidFill>
                  <a:srgbClr val="0432FF"/>
                </a:solidFill>
              </a:rPr>
              <a:t>s</a:t>
            </a:r>
            <a:r>
              <a:rPr lang="en-US" sz="2000" baseline="30000" dirty="0">
                <a:solidFill>
                  <a:srgbClr val="0432FF"/>
                </a:solidFill>
              </a:rPr>
              <a:t>-1</a:t>
            </a:r>
            <a:r>
              <a:rPr lang="en-US" dirty="0"/>
              <a:t> </a:t>
            </a:r>
          </a:p>
          <a:p>
            <a:r>
              <a:rPr lang="en-US" dirty="0">
                <a:solidFill>
                  <a:srgbClr val="0432FF"/>
                </a:solidFill>
              </a:rPr>
              <a:t>20 h nominal store length </a:t>
            </a:r>
            <a:r>
              <a:rPr lang="en-US" sz="1400" dirty="0">
                <a:solidFill>
                  <a:srgbClr val="0432FF"/>
                </a:solidFill>
              </a:rPr>
              <a:t>(WEEK: 30-Apr-18 to 07-May-18)</a:t>
            </a:r>
            <a:endParaRPr lang="en-US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4280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6C23B-AF27-3696-F8F2-54F32517C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did stochastic cooling change heavy ion collider operation?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774E1-1E39-72F8-5F43-D20A7884B6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Increased in luminosity lifetime from ~2.5 h Au+Au up to infinite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Allowed for increase in bunch intensity </a:t>
            </a:r>
            <a:r>
              <a:rPr lang="en-US" i="1" dirty="0"/>
              <a:t>L</a:t>
            </a:r>
            <a:r>
              <a:rPr lang="en-US" dirty="0"/>
              <a:t> ~ N</a:t>
            </a:r>
            <a:r>
              <a:rPr lang="en-US" baseline="-25000" dirty="0"/>
              <a:t>b</a:t>
            </a:r>
            <a:r>
              <a:rPr lang="en-US" baseline="30000" dirty="0"/>
              <a:t>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Increased optimum store length from 4 to 8 h for Au+Au, </a:t>
            </a:r>
            <a:br>
              <a:rPr lang="en-US" dirty="0"/>
            </a:br>
            <a:r>
              <a:rPr lang="en-US" dirty="0"/>
              <a:t>resulting in more time in collision, less time refilling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Can tolerate emittance growth during acceleration (from IBS, transition instabilities) as long as no intensity is lost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Operation close to burn-off limit, full use of accelerated intensity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Allowed flat luminosity for alternating species (Ru+Ru/Zr+Zr)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676C43-F223-2C08-DDBA-47ACBD3409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23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22743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D331F1-52E8-8A23-4435-541458232B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BE410-B5A6-8233-F1A9-55A8236D8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920" y="174809"/>
            <a:ext cx="9911080" cy="820271"/>
          </a:xfrm>
        </p:spPr>
        <p:txBody>
          <a:bodyPr>
            <a:noAutofit/>
          </a:bodyPr>
          <a:lstStyle/>
          <a:p>
            <a:br>
              <a:rPr lang="en-US" sz="2800" dirty="0"/>
            </a:br>
            <a:r>
              <a:rPr lang="en-US" sz="2800" dirty="0"/>
              <a:t>Low-Energy RHIC electron Cooling (LEReC)  for the</a:t>
            </a:r>
            <a:br>
              <a:rPr lang="en-US" sz="2800" dirty="0"/>
            </a:br>
            <a:r>
              <a:rPr lang="en-US" sz="2800" dirty="0"/>
              <a:t>Beam Energy Scan I and II (BES-I, II)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 descr="Untitled.tiff">
            <a:extLst>
              <a:ext uri="{FF2B5EF4-FFF2-40B4-BE49-F238E27FC236}">
                <a16:creationId xmlns:a16="http://schemas.microsoft.com/office/drawing/2014/main" id="{527AAED2-5859-8CBA-02AF-584650A763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62" y="1165082"/>
            <a:ext cx="8336224" cy="50418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388041-9E3F-8241-42A3-4BE29DE4D661}"/>
              </a:ext>
            </a:extLst>
          </p:cNvPr>
          <p:cNvSpPr txBox="1"/>
          <p:nvPr/>
        </p:nvSpPr>
        <p:spPr bwMode="auto">
          <a:xfrm>
            <a:off x="276862" y="6206922"/>
            <a:ext cx="6044393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Helvetica"/>
                <a:cs typeface="Helvetica"/>
              </a:rPr>
              <a:t>[2015 NSAC Long Range Plan for Nuclear Science]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82F432-3E42-A79C-2B7F-219B97B8F877}"/>
              </a:ext>
            </a:extLst>
          </p:cNvPr>
          <p:cNvSpPr txBox="1"/>
          <p:nvPr/>
        </p:nvSpPr>
        <p:spPr>
          <a:xfrm>
            <a:off x="4950145" y="2868014"/>
            <a:ext cx="3148619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BES-I in 2010/11/14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BES-II: 10x increase</a:t>
            </a:r>
            <a:br>
              <a:rPr lang="en-US" sz="2000" dirty="0"/>
            </a:br>
            <a:r>
              <a:rPr lang="en-US" sz="2000" dirty="0"/>
              <a:t>in the number of events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AE842C-E89E-758E-62EA-B171F4AA46C8}"/>
              </a:ext>
            </a:extLst>
          </p:cNvPr>
          <p:cNvSpPr txBox="1">
            <a:spLocks/>
          </p:cNvSpPr>
          <p:nvPr/>
        </p:nvSpPr>
        <p:spPr>
          <a:xfrm>
            <a:off x="8613086" y="1365137"/>
            <a:ext cx="3302000" cy="504184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Au+Au collisions</a:t>
            </a:r>
            <a:br>
              <a:rPr lang="en-US" sz="2400" dirty="0"/>
            </a:br>
            <a:r>
              <a:rPr lang="en-US" sz="2400" dirty="0"/>
              <a:t>down to 3.85 GeV/n </a:t>
            </a:r>
            <a:br>
              <a:rPr lang="en-US" sz="2400" dirty="0"/>
            </a:br>
            <a:r>
              <a:rPr lang="en-US" sz="1800" dirty="0"/>
              <a:t>(40% of </a:t>
            </a:r>
            <a:r>
              <a:rPr lang="en-US" sz="1800" dirty="0" err="1"/>
              <a:t>CoM</a:t>
            </a:r>
            <a:r>
              <a:rPr lang="en-US" sz="1800" dirty="0"/>
              <a:t> energy at </a:t>
            </a:r>
            <a:br>
              <a:rPr lang="en-US" sz="1800" dirty="0"/>
            </a:br>
            <a:r>
              <a:rPr lang="en-US" sz="1800" dirty="0"/>
              <a:t>nominal injection)</a:t>
            </a:r>
          </a:p>
          <a:p>
            <a:pPr marL="0" indent="0">
              <a:buNone/>
            </a:pPr>
            <a:r>
              <a:rPr lang="en-US" sz="1800" dirty="0"/>
              <a:t>Luminosity really low </a:t>
            </a:r>
          </a:p>
          <a:p>
            <a:pPr marL="457200" lvl="1" indent="0">
              <a:buNone/>
            </a:pPr>
            <a:r>
              <a:rPr lang="en-US" sz="1400" dirty="0"/>
              <a:t>Space charge</a:t>
            </a:r>
          </a:p>
          <a:p>
            <a:pPr marL="457200" lvl="1" indent="0">
              <a:buNone/>
            </a:pPr>
            <a:r>
              <a:rPr lang="en-US" sz="1400" dirty="0"/>
              <a:t>Intrabeam scattering</a:t>
            </a:r>
          </a:p>
          <a:p>
            <a:pPr marL="457200" lvl="1" indent="0">
              <a:buNone/>
            </a:pPr>
            <a:r>
              <a:rPr lang="en-US" sz="1400" dirty="0"/>
              <a:t>Magnetic field errors (also </a:t>
            </a:r>
            <a:br>
              <a:rPr lang="en-US" sz="1400" dirty="0"/>
            </a:br>
            <a:r>
              <a:rPr lang="en-US" sz="1400" dirty="0"/>
              <a:t>  time dependent)</a:t>
            </a:r>
          </a:p>
          <a:p>
            <a:pPr marL="457200" lvl="1" indent="0">
              <a:buNone/>
            </a:pPr>
            <a:r>
              <a:rPr lang="en-US" sz="1400" dirty="0"/>
              <a:t>Large beam with losses 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BES-II goal of 4x luminosity</a:t>
            </a:r>
            <a:br>
              <a:rPr lang="en-US" sz="1800" dirty="0"/>
            </a:br>
            <a:r>
              <a:rPr lang="en-US" sz="1800" dirty="0"/>
              <a:t>over 3.85 – 9.8 GeV/n </a:t>
            </a:r>
            <a:br>
              <a:rPr lang="en-US" sz="1800" dirty="0"/>
            </a:br>
            <a:r>
              <a:rPr lang="en-US" sz="1400" dirty="0"/>
              <a:t>(highest energy is nominal injection)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Designed cooler for </a:t>
            </a:r>
            <a:br>
              <a:rPr lang="en-US" sz="1800" dirty="0"/>
            </a:br>
            <a:r>
              <a:rPr lang="en-US" sz="1800" dirty="0"/>
              <a:t>2 lowest energies</a:t>
            </a:r>
          </a:p>
          <a:p>
            <a:pPr marL="457200" indent="-457200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75161648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2941639"/>
            <a:ext cx="9144000" cy="116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eft Brace 4"/>
          <p:cNvSpPr/>
          <p:nvPr/>
        </p:nvSpPr>
        <p:spPr>
          <a:xfrm rot="16200000">
            <a:off x="2930526" y="3279776"/>
            <a:ext cx="174625" cy="1584325"/>
          </a:xfrm>
          <a:prstGeom prst="leftBrace">
            <a:avLst>
              <a:gd name="adj1" fmla="val 0"/>
              <a:gd name="adj2" fmla="val 50000"/>
            </a:avLst>
          </a:prstGeom>
          <a:solidFill>
            <a:srgbClr val="00B0F0"/>
          </a:solidFill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76" name="TextBox 5"/>
          <p:cNvSpPr txBox="1">
            <a:spLocks noChangeArrowheads="1"/>
          </p:cNvSpPr>
          <p:nvPr/>
        </p:nvSpPr>
        <p:spPr bwMode="auto">
          <a:xfrm>
            <a:off x="2238375" y="4157663"/>
            <a:ext cx="1498600" cy="431800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Helvetic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100" b="1"/>
              <a:t>COOLING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100" b="1"/>
              <a:t>in Blue RHIC ring</a:t>
            </a:r>
          </a:p>
        </p:txBody>
      </p:sp>
      <p:sp>
        <p:nvSpPr>
          <p:cNvPr id="7" name="Left Brace 6"/>
          <p:cNvSpPr/>
          <p:nvPr/>
        </p:nvSpPr>
        <p:spPr>
          <a:xfrm rot="16200000" flipH="1">
            <a:off x="2876551" y="2486026"/>
            <a:ext cx="222250" cy="1571625"/>
          </a:xfrm>
          <a:prstGeom prst="leftBrace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78" name="TextBox 7"/>
          <p:cNvSpPr txBox="1">
            <a:spLocks noChangeArrowheads="1"/>
          </p:cNvSpPr>
          <p:nvPr/>
        </p:nvSpPr>
        <p:spPr bwMode="auto">
          <a:xfrm>
            <a:off x="2312988" y="2728913"/>
            <a:ext cx="1479550" cy="431800"/>
          </a:xfrm>
          <a:prstGeom prst="rect">
            <a:avLst/>
          </a:prstGeom>
          <a:solidFill>
            <a:srgbClr val="FFFF00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Helvetic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100" b="1"/>
              <a:t>COOLING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100" b="1"/>
              <a:t>in Yellow RHIC ring</a:t>
            </a:r>
          </a:p>
        </p:txBody>
      </p:sp>
      <p:sp>
        <p:nvSpPr>
          <p:cNvPr id="3079" name="TextBox 16"/>
          <p:cNvSpPr txBox="1">
            <a:spLocks noChangeArrowheads="1"/>
          </p:cNvSpPr>
          <p:nvPr/>
        </p:nvSpPr>
        <p:spPr bwMode="auto">
          <a:xfrm>
            <a:off x="5349875" y="5008563"/>
            <a:ext cx="10556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Helvetic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200" b="1"/>
              <a:t>High-Power Beam Dump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5873750" y="4062413"/>
            <a:ext cx="0" cy="933450"/>
          </a:xfrm>
          <a:prstGeom prst="straightConnector1">
            <a:avLst/>
          </a:prstGeom>
          <a:ln w="254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81" name="TextBox 19"/>
          <p:cNvSpPr txBox="1">
            <a:spLocks noChangeArrowheads="1"/>
          </p:cNvSpPr>
          <p:nvPr/>
        </p:nvSpPr>
        <p:spPr bwMode="auto">
          <a:xfrm>
            <a:off x="4295775" y="5006976"/>
            <a:ext cx="10541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Helvetic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200" b="1" dirty="0"/>
              <a:t>Extraction beam line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4214814" y="4171158"/>
            <a:ext cx="406400" cy="1204912"/>
          </a:xfrm>
          <a:prstGeom prst="straightConnector1">
            <a:avLst/>
          </a:prstGeom>
          <a:ln w="2222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cxnSpLocks/>
          </p:cNvCxnSpPr>
          <p:nvPr/>
        </p:nvCxnSpPr>
        <p:spPr>
          <a:xfrm flipV="1">
            <a:off x="4749801" y="3984625"/>
            <a:ext cx="430213" cy="1022350"/>
          </a:xfrm>
          <a:prstGeom prst="straightConnector1">
            <a:avLst/>
          </a:prstGeom>
          <a:ln w="254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84" name="TextBox 26"/>
          <p:cNvSpPr txBox="1">
            <a:spLocks noChangeArrowheads="1"/>
          </p:cNvSpPr>
          <p:nvPr/>
        </p:nvSpPr>
        <p:spPr bwMode="auto">
          <a:xfrm>
            <a:off x="9445625" y="3536951"/>
            <a:ext cx="679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Helvetic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200" b="1"/>
              <a:t>DC </a:t>
            </a:r>
            <a:br>
              <a:rPr lang="en-US" altLang="en-US" sz="1200" b="1"/>
            </a:br>
            <a:r>
              <a:rPr lang="en-US" altLang="en-US" sz="1200" b="1"/>
              <a:t>e</a:t>
            </a:r>
            <a:r>
              <a:rPr lang="en-US" altLang="en-US" sz="1200" b="1" baseline="30000"/>
              <a:t>-</a:t>
            </a:r>
            <a:r>
              <a:rPr lang="en-US" altLang="en-US" sz="1200" b="1"/>
              <a:t> Gun</a:t>
            </a:r>
          </a:p>
        </p:txBody>
      </p:sp>
      <p:sp>
        <p:nvSpPr>
          <p:cNvPr id="3085" name="TextBox 27"/>
          <p:cNvSpPr txBox="1">
            <a:spLocks noChangeArrowheads="1"/>
          </p:cNvSpPr>
          <p:nvPr/>
        </p:nvSpPr>
        <p:spPr bwMode="auto">
          <a:xfrm>
            <a:off x="8991600" y="1219201"/>
            <a:ext cx="7937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Helvetic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200" b="1"/>
              <a:t>704 MHz SRF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200" b="1"/>
              <a:t>Booster Cavity</a:t>
            </a:r>
          </a:p>
        </p:txBody>
      </p:sp>
      <p:sp>
        <p:nvSpPr>
          <p:cNvPr id="3086" name="TextBox 28"/>
          <p:cNvSpPr txBox="1">
            <a:spLocks noChangeArrowheads="1"/>
          </p:cNvSpPr>
          <p:nvPr/>
        </p:nvSpPr>
        <p:spPr bwMode="auto">
          <a:xfrm>
            <a:off x="8382000" y="2105026"/>
            <a:ext cx="10556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Helvetic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200" b="1"/>
              <a:t>2.1 GHz </a:t>
            </a:r>
            <a:br>
              <a:rPr lang="en-US" altLang="en-US" sz="1200" b="1"/>
            </a:br>
            <a:r>
              <a:rPr lang="en-US" altLang="en-US" sz="1200" b="1"/>
              <a:t>Cu Cavity</a:t>
            </a:r>
          </a:p>
        </p:txBody>
      </p:sp>
      <p:cxnSp>
        <p:nvCxnSpPr>
          <p:cNvPr id="30" name="Straight Arrow Connector 29"/>
          <p:cNvCxnSpPr>
            <a:stCxn id="3086" idx="2"/>
          </p:cNvCxnSpPr>
          <p:nvPr/>
        </p:nvCxnSpPr>
        <p:spPr>
          <a:xfrm>
            <a:off x="8910639" y="2565401"/>
            <a:ext cx="155575" cy="722313"/>
          </a:xfrm>
          <a:prstGeom prst="straightConnector1">
            <a:avLst/>
          </a:prstGeom>
          <a:ln w="25400"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088" name="TextBox 31"/>
          <p:cNvSpPr txBox="1">
            <a:spLocks noChangeArrowheads="1"/>
          </p:cNvSpPr>
          <p:nvPr/>
        </p:nvSpPr>
        <p:spPr bwMode="auto">
          <a:xfrm>
            <a:off x="6373814" y="2284414"/>
            <a:ext cx="10556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Helvetic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200" b="1"/>
              <a:t>9 MHz </a:t>
            </a:r>
            <a:br>
              <a:rPr lang="en-US" altLang="en-US" sz="1200" b="1"/>
            </a:br>
            <a:r>
              <a:rPr lang="en-US" altLang="en-US" sz="1200" b="1"/>
              <a:t>Cu Cavity</a:t>
            </a:r>
          </a:p>
        </p:txBody>
      </p:sp>
      <p:sp>
        <p:nvSpPr>
          <p:cNvPr id="3089" name="TextBox 32"/>
          <p:cNvSpPr txBox="1">
            <a:spLocks noChangeArrowheads="1"/>
          </p:cNvSpPr>
          <p:nvPr/>
        </p:nvSpPr>
        <p:spPr bwMode="auto">
          <a:xfrm>
            <a:off x="5029200" y="2227263"/>
            <a:ext cx="10556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Helvetic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200" b="1" dirty="0"/>
              <a:t>704 MHz </a:t>
            </a:r>
            <a:br>
              <a:rPr lang="en-US" altLang="en-US" sz="1200" b="1" dirty="0"/>
            </a:br>
            <a:r>
              <a:rPr lang="en-US" altLang="en-US" sz="1200" b="1" dirty="0"/>
              <a:t>Cu Cavity</a:t>
            </a:r>
          </a:p>
        </p:txBody>
      </p:sp>
      <p:cxnSp>
        <p:nvCxnSpPr>
          <p:cNvPr id="34" name="Straight Arrow Connector 33"/>
          <p:cNvCxnSpPr>
            <a:stCxn id="3089" idx="2"/>
          </p:cNvCxnSpPr>
          <p:nvPr/>
        </p:nvCxnSpPr>
        <p:spPr>
          <a:xfrm>
            <a:off x="5557838" y="2689225"/>
            <a:ext cx="0" cy="509588"/>
          </a:xfrm>
          <a:prstGeom prst="straightConnector1">
            <a:avLst/>
          </a:prstGeom>
          <a:ln w="25400"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6900863" y="2768600"/>
            <a:ext cx="0" cy="458788"/>
          </a:xfrm>
          <a:prstGeom prst="straightConnector1">
            <a:avLst/>
          </a:prstGeom>
          <a:ln w="25400"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085" idx="2"/>
          </p:cNvCxnSpPr>
          <p:nvPr/>
        </p:nvCxnSpPr>
        <p:spPr>
          <a:xfrm>
            <a:off x="9388475" y="2049464"/>
            <a:ext cx="0" cy="1036637"/>
          </a:xfrm>
          <a:prstGeom prst="straightConnector1">
            <a:avLst/>
          </a:prstGeom>
          <a:ln w="25400"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093" name="TextBox 45"/>
          <p:cNvSpPr txBox="1">
            <a:spLocks noChangeArrowheads="1"/>
          </p:cNvSpPr>
          <p:nvPr/>
        </p:nvSpPr>
        <p:spPr bwMode="auto">
          <a:xfrm>
            <a:off x="7167035" y="1879947"/>
            <a:ext cx="1101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Helvetic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200" b="1" dirty="0"/>
              <a:t>Injection beam dump</a:t>
            </a:r>
          </a:p>
        </p:txBody>
      </p:sp>
      <p:cxnSp>
        <p:nvCxnSpPr>
          <p:cNvPr id="47" name="Straight Arrow Connector 46"/>
          <p:cNvCxnSpPr>
            <a:cxnSpLocks/>
          </p:cNvCxnSpPr>
          <p:nvPr/>
        </p:nvCxnSpPr>
        <p:spPr>
          <a:xfrm>
            <a:off x="7763934" y="2360614"/>
            <a:ext cx="160867" cy="542925"/>
          </a:xfrm>
          <a:prstGeom prst="straightConnector1">
            <a:avLst/>
          </a:prstGeom>
          <a:ln w="254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95" name="TextBox 50"/>
          <p:cNvSpPr txBox="1">
            <a:spLocks noChangeArrowheads="1"/>
          </p:cNvSpPr>
          <p:nvPr/>
        </p:nvSpPr>
        <p:spPr bwMode="auto">
          <a:xfrm>
            <a:off x="3011488" y="1811338"/>
            <a:ext cx="1435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Helvetic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200" b="1"/>
              <a:t>RF Diagnostic Beamline</a:t>
            </a:r>
          </a:p>
        </p:txBody>
      </p:sp>
      <p:cxnSp>
        <p:nvCxnSpPr>
          <p:cNvPr id="52" name="Straight Arrow Connector 51"/>
          <p:cNvCxnSpPr>
            <a:stCxn id="3095" idx="2"/>
          </p:cNvCxnSpPr>
          <p:nvPr/>
        </p:nvCxnSpPr>
        <p:spPr>
          <a:xfrm>
            <a:off x="3729038" y="2273301"/>
            <a:ext cx="385762" cy="1109663"/>
          </a:xfrm>
          <a:prstGeom prst="straightConnector1">
            <a:avLst/>
          </a:prstGeom>
          <a:ln w="254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97" name="TextBox 53"/>
          <p:cNvSpPr txBox="1">
            <a:spLocks noChangeArrowheads="1"/>
          </p:cNvSpPr>
          <p:nvPr/>
        </p:nvSpPr>
        <p:spPr bwMode="auto">
          <a:xfrm>
            <a:off x="4930776" y="3521076"/>
            <a:ext cx="14573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Helvetic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200" b="1"/>
              <a:t>RHIC TRIPLET</a:t>
            </a:r>
          </a:p>
        </p:txBody>
      </p:sp>
      <p:sp>
        <p:nvSpPr>
          <p:cNvPr id="3098" name="TextBox 54"/>
          <p:cNvSpPr txBox="1">
            <a:spLocks noChangeArrowheads="1"/>
          </p:cNvSpPr>
          <p:nvPr/>
        </p:nvSpPr>
        <p:spPr bwMode="auto">
          <a:xfrm>
            <a:off x="7580314" y="3540125"/>
            <a:ext cx="90328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Helvetic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100" b="1"/>
              <a:t>RHIC  DX</a:t>
            </a:r>
          </a:p>
        </p:txBody>
      </p:sp>
      <p:sp>
        <p:nvSpPr>
          <p:cNvPr id="3099" name="TextBox 55"/>
          <p:cNvSpPr txBox="1">
            <a:spLocks noChangeArrowheads="1"/>
          </p:cNvSpPr>
          <p:nvPr/>
        </p:nvSpPr>
        <p:spPr bwMode="auto">
          <a:xfrm>
            <a:off x="1581151" y="4905376"/>
            <a:ext cx="8985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Helvetic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200" b="1"/>
              <a:t>180°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200" b="1"/>
              <a:t>Bending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200" b="1"/>
              <a:t>Magnet</a:t>
            </a:r>
          </a:p>
        </p:txBody>
      </p:sp>
      <p:cxnSp>
        <p:nvCxnSpPr>
          <p:cNvPr id="57" name="Straight Arrow Connector 56"/>
          <p:cNvCxnSpPr>
            <a:stCxn id="3099" idx="0"/>
          </p:cNvCxnSpPr>
          <p:nvPr/>
        </p:nvCxnSpPr>
        <p:spPr>
          <a:xfrm flipH="1" flipV="1">
            <a:off x="2030413" y="3798889"/>
            <a:ext cx="0" cy="1106487"/>
          </a:xfrm>
          <a:prstGeom prst="straightConnector1">
            <a:avLst/>
          </a:prstGeom>
          <a:ln w="254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Right Arrow 58"/>
          <p:cNvSpPr/>
          <p:nvPr/>
        </p:nvSpPr>
        <p:spPr>
          <a:xfrm rot="10800000" flipV="1">
            <a:off x="7239001" y="3086101"/>
            <a:ext cx="430213" cy="149225"/>
          </a:xfrm>
          <a:prstGeom prst="rightArrow">
            <a:avLst>
              <a:gd name="adj1" fmla="val 50000"/>
              <a:gd name="adj2" fmla="val 884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7306951" y="2761091"/>
            <a:ext cx="364202" cy="36933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</a:t>
            </a:r>
            <a:r>
              <a:rPr lang="en-US" b="1" baseline="3000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</a:t>
            </a:r>
          </a:p>
        </p:txBody>
      </p:sp>
      <p:sp>
        <p:nvSpPr>
          <p:cNvPr id="61" name="Right Arrow 60"/>
          <p:cNvSpPr/>
          <p:nvPr/>
        </p:nvSpPr>
        <p:spPr>
          <a:xfrm flipV="1">
            <a:off x="3135313" y="3835401"/>
            <a:ext cx="431800" cy="149225"/>
          </a:xfrm>
          <a:prstGeom prst="rightArrow">
            <a:avLst>
              <a:gd name="adj1" fmla="val 50000"/>
              <a:gd name="adj2" fmla="val 884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2715100" y="3648281"/>
            <a:ext cx="364202" cy="36933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</a:t>
            </a:r>
            <a:r>
              <a:rPr lang="en-US" b="1" baseline="3000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</a:t>
            </a:r>
          </a:p>
        </p:txBody>
      </p:sp>
      <p:sp>
        <p:nvSpPr>
          <p:cNvPr id="64" name="Right Arrow 63"/>
          <p:cNvSpPr/>
          <p:nvPr/>
        </p:nvSpPr>
        <p:spPr>
          <a:xfrm rot="10800000" flipV="1">
            <a:off x="6750050" y="3578225"/>
            <a:ext cx="196850" cy="82550"/>
          </a:xfrm>
          <a:prstGeom prst="rightArrow">
            <a:avLst>
              <a:gd name="adj1" fmla="val 50000"/>
              <a:gd name="adj2" fmla="val 88400"/>
            </a:avLst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5" name="Right Arrow 64"/>
          <p:cNvSpPr/>
          <p:nvPr/>
        </p:nvSpPr>
        <p:spPr>
          <a:xfrm rot="10800000" flipV="1">
            <a:off x="4513263" y="3575050"/>
            <a:ext cx="196850" cy="82550"/>
          </a:xfrm>
          <a:prstGeom prst="rightArrow">
            <a:avLst>
              <a:gd name="adj1" fmla="val 50000"/>
              <a:gd name="adj2" fmla="val 88400"/>
            </a:avLst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6" name="Right Arrow 65"/>
          <p:cNvSpPr/>
          <p:nvPr/>
        </p:nvSpPr>
        <p:spPr>
          <a:xfrm flipV="1">
            <a:off x="4510088" y="3695700"/>
            <a:ext cx="196850" cy="82550"/>
          </a:xfrm>
          <a:prstGeom prst="rightArrow">
            <a:avLst>
              <a:gd name="adj1" fmla="val 50000"/>
              <a:gd name="adj2" fmla="val 88400"/>
            </a:avLst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7" name="Right Arrow 66"/>
          <p:cNvSpPr/>
          <p:nvPr/>
        </p:nvSpPr>
        <p:spPr>
          <a:xfrm flipV="1">
            <a:off x="6762750" y="3659188"/>
            <a:ext cx="196850" cy="82550"/>
          </a:xfrm>
          <a:prstGeom prst="rightArrow">
            <a:avLst>
              <a:gd name="adj1" fmla="val 50000"/>
              <a:gd name="adj2" fmla="val 88400"/>
            </a:avLst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" name="Right Arrow 47"/>
          <p:cNvSpPr/>
          <p:nvPr/>
        </p:nvSpPr>
        <p:spPr>
          <a:xfrm rot="10800000" flipV="1">
            <a:off x="2751138" y="3425826"/>
            <a:ext cx="430212" cy="149225"/>
          </a:xfrm>
          <a:prstGeom prst="rightArrow">
            <a:avLst>
              <a:gd name="adj1" fmla="val 50000"/>
              <a:gd name="adj2" fmla="val 884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148013" y="3230563"/>
            <a:ext cx="364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</a:t>
            </a:r>
            <a:r>
              <a:rPr lang="en-US" b="1" baseline="3000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</a:t>
            </a:r>
            <a:endParaRPr lang="en-US" dirty="0"/>
          </a:p>
        </p:txBody>
      </p:sp>
      <p:sp>
        <p:nvSpPr>
          <p:cNvPr id="3112" name="TextBox 15"/>
          <p:cNvSpPr txBox="1">
            <a:spLocks noChangeArrowheads="1"/>
          </p:cNvSpPr>
          <p:nvPr/>
        </p:nvSpPr>
        <p:spPr bwMode="auto">
          <a:xfrm>
            <a:off x="2590801" y="5670550"/>
            <a:ext cx="18272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Helvetic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100"/>
              <a:t>* </a:t>
            </a:r>
            <a:r>
              <a:rPr lang="en-US" altLang="en-US" sz="1100">
                <a:solidFill>
                  <a:srgbClr val="FF0000"/>
                </a:solidFill>
              </a:rPr>
              <a:t>NOT to scale</a:t>
            </a:r>
          </a:p>
        </p:txBody>
      </p:sp>
      <p:cxnSp>
        <p:nvCxnSpPr>
          <p:cNvPr id="63" name="Straight Arrow Connector 62"/>
          <p:cNvCxnSpPr/>
          <p:nvPr/>
        </p:nvCxnSpPr>
        <p:spPr>
          <a:xfrm flipH="1">
            <a:off x="10167939" y="2049464"/>
            <a:ext cx="103186" cy="1063625"/>
          </a:xfrm>
          <a:prstGeom prst="straightConnector1">
            <a:avLst/>
          </a:prstGeom>
          <a:ln w="22225"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115" name="TextBox 67"/>
          <p:cNvSpPr txBox="1">
            <a:spLocks noChangeArrowheads="1"/>
          </p:cNvSpPr>
          <p:nvPr/>
        </p:nvSpPr>
        <p:spPr bwMode="auto">
          <a:xfrm>
            <a:off x="9887821" y="1396207"/>
            <a:ext cx="7937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Helvetic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200" b="1" dirty="0"/>
              <a:t>Cathode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200" b="1" dirty="0"/>
              <a:t>loading system</a:t>
            </a:r>
          </a:p>
        </p:txBody>
      </p:sp>
      <p:grpSp>
        <p:nvGrpSpPr>
          <p:cNvPr id="3116" name="Group 75"/>
          <p:cNvGrpSpPr>
            <a:grpSpLocks/>
          </p:cNvGrpSpPr>
          <p:nvPr/>
        </p:nvGrpSpPr>
        <p:grpSpPr bwMode="auto">
          <a:xfrm>
            <a:off x="6575425" y="4589463"/>
            <a:ext cx="4046538" cy="1263650"/>
            <a:chOff x="5051509" y="4589313"/>
            <a:chExt cx="4046261" cy="1264261"/>
          </a:xfrm>
        </p:grpSpPr>
        <p:pic>
          <p:nvPicPr>
            <p:cNvPr id="312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8669" y="4648291"/>
              <a:ext cx="382504" cy="118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25" name="TextBox 1"/>
            <p:cNvSpPr txBox="1">
              <a:spLocks noChangeArrowheads="1"/>
            </p:cNvSpPr>
            <p:nvPr/>
          </p:nvSpPr>
          <p:spPr bwMode="auto">
            <a:xfrm>
              <a:off x="5333716" y="4628150"/>
              <a:ext cx="1307419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Helvetic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Font typeface="Wingdings" pitchFamily="2" charset="2"/>
                <a:buChar char="§"/>
                <a:defRPr sz="2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Helvetica" pitchFamily="34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Helvetica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lnSpc>
                  <a:spcPct val="2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900" b="1"/>
                <a:t>LF solenoid</a:t>
              </a:r>
            </a:p>
            <a:p>
              <a:pPr eaLnBrk="1" hangingPunct="1">
                <a:lnSpc>
                  <a:spcPct val="2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900" b="1"/>
                <a:t>HF solenoid</a:t>
              </a:r>
            </a:p>
            <a:p>
              <a:pPr eaLnBrk="1" hangingPunct="1">
                <a:lnSpc>
                  <a:spcPct val="2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900" b="1"/>
                <a:t>Transport solenoid</a:t>
              </a:r>
            </a:p>
            <a:p>
              <a:pPr eaLnBrk="1" hangingPunct="1">
                <a:lnSpc>
                  <a:spcPct val="2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900" b="1"/>
                <a:t>ERL solenoid</a:t>
              </a: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5051509" y="4589313"/>
              <a:ext cx="3919270" cy="1264261"/>
            </a:xfrm>
            <a:prstGeom prst="roundRect">
              <a:avLst/>
            </a:prstGeom>
            <a:no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/>
            </a:p>
          </p:txBody>
        </p:sp>
        <p:sp>
          <p:nvSpPr>
            <p:cNvPr id="3127" name="TextBox 1"/>
            <p:cNvSpPr txBox="1">
              <a:spLocks noChangeArrowheads="1"/>
            </p:cNvSpPr>
            <p:nvPr/>
          </p:nvSpPr>
          <p:spPr bwMode="auto">
            <a:xfrm>
              <a:off x="6799985" y="4621278"/>
              <a:ext cx="1295109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Helvetic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Font typeface="Wingdings" pitchFamily="2" charset="2"/>
                <a:buChar char="§"/>
                <a:defRPr sz="2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Helvetica" pitchFamily="34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Helvetica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lnSpc>
                  <a:spcPct val="2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900" b="1"/>
                <a:t>Quad corrector</a:t>
              </a:r>
            </a:p>
            <a:p>
              <a:pPr eaLnBrk="1" hangingPunct="1">
                <a:lnSpc>
                  <a:spcPct val="2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900" b="1"/>
                <a:t>Trim corrector</a:t>
              </a:r>
            </a:p>
            <a:p>
              <a:pPr eaLnBrk="1" hangingPunct="1">
                <a:lnSpc>
                  <a:spcPct val="2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900" b="1"/>
                <a:t>Corrector 3.8 ID</a:t>
              </a:r>
            </a:p>
            <a:p>
              <a:pPr eaLnBrk="1" hangingPunct="1">
                <a:lnSpc>
                  <a:spcPct val="2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900" b="1"/>
                <a:t>Corrector 6.0 ID</a:t>
              </a:r>
            </a:p>
          </p:txBody>
        </p:sp>
        <p:pic>
          <p:nvPicPr>
            <p:cNvPr id="312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9644" y="4724401"/>
              <a:ext cx="204411" cy="1028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2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1978" y="4762500"/>
              <a:ext cx="144496" cy="990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30" name="TextBox 1"/>
            <p:cNvSpPr txBox="1">
              <a:spLocks noChangeArrowheads="1"/>
            </p:cNvSpPr>
            <p:nvPr/>
          </p:nvSpPr>
          <p:spPr bwMode="auto">
            <a:xfrm>
              <a:off x="8086474" y="4625909"/>
              <a:ext cx="1011296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Helvetic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Font typeface="Wingdings" pitchFamily="2" charset="2"/>
                <a:buChar char="§"/>
                <a:defRPr sz="2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Helvetica" pitchFamily="34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Helvetica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lnSpc>
                  <a:spcPct val="2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900" b="1"/>
                <a:t>BPM 2.4 ID</a:t>
              </a:r>
            </a:p>
            <a:p>
              <a:pPr eaLnBrk="1" hangingPunct="1">
                <a:lnSpc>
                  <a:spcPct val="2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900" b="1"/>
                <a:t>BPM 4.8 ID</a:t>
              </a:r>
            </a:p>
            <a:p>
              <a:pPr eaLnBrk="1" hangingPunct="1">
                <a:lnSpc>
                  <a:spcPct val="2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900" b="1"/>
                <a:t>Bellows</a:t>
              </a:r>
            </a:p>
            <a:p>
              <a:pPr eaLnBrk="1" hangingPunct="1">
                <a:lnSpc>
                  <a:spcPct val="2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900" b="1"/>
                <a:t>Ion pump</a:t>
              </a:r>
            </a:p>
          </p:txBody>
        </p:sp>
      </p:grpSp>
      <p:cxnSp>
        <p:nvCxnSpPr>
          <p:cNvPr id="54" name="Straight Arrow Connector 53"/>
          <p:cNvCxnSpPr>
            <a:stCxn id="3119" idx="2"/>
          </p:cNvCxnSpPr>
          <p:nvPr/>
        </p:nvCxnSpPr>
        <p:spPr>
          <a:xfrm flipH="1">
            <a:off x="4740276" y="2360614"/>
            <a:ext cx="111125" cy="1095375"/>
          </a:xfrm>
          <a:prstGeom prst="straightConnector1">
            <a:avLst/>
          </a:prstGeom>
          <a:ln w="254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19" name="Rectangle 3"/>
          <p:cNvSpPr>
            <a:spLocks noChangeArrowheads="1"/>
          </p:cNvSpPr>
          <p:nvPr/>
        </p:nvSpPr>
        <p:spPr bwMode="auto">
          <a:xfrm>
            <a:off x="4395789" y="1898651"/>
            <a:ext cx="911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Helvetic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200" b="1"/>
              <a:t>Merger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200" b="1"/>
              <a:t> Beamline</a:t>
            </a:r>
          </a:p>
        </p:txBody>
      </p:sp>
      <p:sp>
        <p:nvSpPr>
          <p:cNvPr id="3120" name="Rectangle 1"/>
          <p:cNvSpPr>
            <a:spLocks noChangeArrowheads="1"/>
          </p:cNvSpPr>
          <p:nvPr/>
        </p:nvSpPr>
        <p:spPr bwMode="auto">
          <a:xfrm>
            <a:off x="5619750" y="1673226"/>
            <a:ext cx="1143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sz="1200" b="1" dirty="0"/>
              <a:t>Transport</a:t>
            </a:r>
          </a:p>
          <a:p>
            <a:pPr algn="ctr"/>
            <a:r>
              <a:rPr lang="en-US" altLang="en-US" sz="1200" b="1" dirty="0"/>
              <a:t> Beamline</a:t>
            </a:r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6248400" y="2135188"/>
            <a:ext cx="0" cy="1149350"/>
          </a:xfrm>
          <a:prstGeom prst="straightConnector1">
            <a:avLst/>
          </a:prstGeom>
          <a:ln w="254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22" name="Rectangle 13"/>
          <p:cNvSpPr>
            <a:spLocks noChangeArrowheads="1"/>
          </p:cNvSpPr>
          <p:nvPr/>
        </p:nvSpPr>
        <p:spPr bwMode="auto">
          <a:xfrm>
            <a:off x="3784601" y="1341397"/>
            <a:ext cx="16748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sz="1200" b="1" dirty="0"/>
              <a:t>704 MHz </a:t>
            </a:r>
            <a:br>
              <a:rPr lang="en-US" altLang="en-US" sz="1200" b="1" dirty="0"/>
            </a:br>
            <a:r>
              <a:rPr lang="en-US" altLang="en-US" sz="1200" b="1" dirty="0"/>
              <a:t>Cu Deflector Cavity</a:t>
            </a:r>
          </a:p>
        </p:txBody>
      </p:sp>
      <p:cxnSp>
        <p:nvCxnSpPr>
          <p:cNvPr id="68" name="Straight Arrow Connector 67"/>
          <p:cNvCxnSpPr/>
          <p:nvPr/>
        </p:nvCxnSpPr>
        <p:spPr>
          <a:xfrm flipH="1">
            <a:off x="4332289" y="1760538"/>
            <a:ext cx="117475" cy="1503362"/>
          </a:xfrm>
          <a:prstGeom prst="straightConnector1">
            <a:avLst/>
          </a:prstGeom>
          <a:ln w="25400"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8" name="Title 17">
            <a:extLst>
              <a:ext uri="{FF2B5EF4-FFF2-40B4-BE49-F238E27FC236}">
                <a16:creationId xmlns:a16="http://schemas.microsoft.com/office/drawing/2014/main" id="{794F27DE-A3F1-4020-B6CB-97585E0A7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97633"/>
            <a:ext cx="9144000" cy="808037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                                    LEReC Accelerator </a:t>
            </a:r>
            <a:br>
              <a:rPr lang="en-US" sz="2400" dirty="0"/>
            </a:br>
            <a:r>
              <a:rPr lang="en-US" sz="2400" dirty="0"/>
              <a:t>  </a:t>
            </a:r>
            <a:r>
              <a:rPr lang="en-US" sz="2200" b="0" dirty="0"/>
              <a:t>(100 meters of beamlines with the DC Gun, high-power fiber laser, 5 RF</a:t>
            </a:r>
            <a:br>
              <a:rPr lang="en-US" sz="2200" b="0" dirty="0"/>
            </a:br>
            <a:r>
              <a:rPr lang="en-US" sz="2200" b="0" dirty="0"/>
              <a:t>         systems, including one SRF, many magnets and instrumentation)  </a:t>
            </a:r>
          </a:p>
        </p:txBody>
      </p:sp>
    </p:spTree>
    <p:extLst>
      <p:ext uri="{BB962C8B-B14F-4D97-AF65-F5344CB8AC3E}">
        <p14:creationId xmlns:p14="http://schemas.microsoft.com/office/powerpoint/2010/main" val="6516851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1FA69-48A8-3188-2631-320F7C44E8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199B8-2035-D221-4DC7-633383611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57" y="91391"/>
            <a:ext cx="11049000" cy="752475"/>
          </a:xfrm>
        </p:spPr>
        <p:txBody>
          <a:bodyPr>
            <a:normAutofit/>
          </a:bodyPr>
          <a:lstStyle/>
          <a:p>
            <a:r>
              <a:rPr lang="en-US" dirty="0"/>
              <a:t>Low Energy RHIC electron Cooler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7ECFC7-322B-08DE-B405-507356292E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26</a:t>
            </a:fld>
            <a:endParaRPr lang="en-US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0875A4-0643-554F-B3B4-3E72AAB13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3066" y="1633530"/>
            <a:ext cx="5858933" cy="40338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1F4E83-EBBE-53A0-7B11-309103CA131D}"/>
              </a:ext>
            </a:extLst>
          </p:cNvPr>
          <p:cNvSpPr txBox="1"/>
          <p:nvPr/>
        </p:nvSpPr>
        <p:spPr>
          <a:xfrm>
            <a:off x="2167123" y="5978041"/>
            <a:ext cx="923713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A.V. Fedotov et al., “Experimental demonstration of hadron beam … “, PRL 124, 084801 (2020)]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4C0AAB-41C8-05B5-26C7-1D29DA34A317}"/>
              </a:ext>
            </a:extLst>
          </p:cNvPr>
          <p:cNvSpPr txBox="1"/>
          <p:nvPr/>
        </p:nvSpPr>
        <p:spPr>
          <a:xfrm>
            <a:off x="439530" y="1729794"/>
            <a:ext cx="55372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LEReC operational electron cooler: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utilizes RF-accelerated electron bunches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uses non-magnetized electron beam</a:t>
            </a:r>
            <a:br>
              <a:rPr lang="en-US" sz="2000" dirty="0"/>
            </a:br>
            <a:r>
              <a:rPr lang="en-US" sz="2000" dirty="0"/>
              <a:t>(no magnetization at the cathode and no continuous solenoidal field in cooling section)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432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432FF"/>
                </a:solidFill>
              </a:rPr>
              <a:t>LEReC approach to cooling is directly scalable to high-energies – pre-cooler in EIC at injection</a:t>
            </a:r>
          </a:p>
        </p:txBody>
      </p:sp>
    </p:spTree>
    <p:extLst>
      <p:ext uri="{BB962C8B-B14F-4D97-AF65-F5344CB8AC3E}">
        <p14:creationId xmlns:p14="http://schemas.microsoft.com/office/powerpoint/2010/main" val="6595314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80493B-30CF-5387-8DB3-BF4B42629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FF1C5-F9BD-10DB-30B8-2B6DFB8D3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985" y="152259"/>
            <a:ext cx="11614046" cy="614075"/>
          </a:xfrm>
        </p:spPr>
        <p:txBody>
          <a:bodyPr>
            <a:normAutofit fontScale="90000"/>
          </a:bodyPr>
          <a:lstStyle/>
          <a:p>
            <a:r>
              <a:rPr lang="en-US" dirty="0"/>
              <a:t>BES-I vs BES-II luminosity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E11C04-DF66-396A-D5A0-FD32EAA059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27</a:t>
            </a:fld>
            <a:endParaRPr lang="en-US" sz="1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47F58F-A06A-E585-72E4-C7E68529D4A3}"/>
              </a:ext>
            </a:extLst>
          </p:cNvPr>
          <p:cNvSpPr txBox="1"/>
          <p:nvPr/>
        </p:nvSpPr>
        <p:spPr>
          <a:xfrm>
            <a:off x="7595870" y="201689"/>
            <a:ext cx="4596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 Coordinator: Chuyu Liu (Run-19 to 21)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83162E2-9A48-45D6-238C-E529CA45D351}"/>
              </a:ext>
            </a:extLst>
          </p:cNvPr>
          <p:cNvGrpSpPr/>
          <p:nvPr/>
        </p:nvGrpSpPr>
        <p:grpSpPr>
          <a:xfrm>
            <a:off x="619684" y="735622"/>
            <a:ext cx="7623114" cy="6127524"/>
            <a:chOff x="1991287" y="735622"/>
            <a:chExt cx="7623114" cy="612752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7514612-F88A-2518-666C-EA51ACB015F0}"/>
                </a:ext>
              </a:extLst>
            </p:cNvPr>
            <p:cNvGrpSpPr/>
            <p:nvPr/>
          </p:nvGrpSpPr>
          <p:grpSpPr>
            <a:xfrm>
              <a:off x="1991287" y="766334"/>
              <a:ext cx="7623114" cy="6096812"/>
              <a:chOff x="2072048" y="1796141"/>
              <a:chExt cx="4999904" cy="3907971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D2271040-B99D-5116-AE75-4C1E0B5918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072048" y="1796141"/>
                <a:ext cx="4999904" cy="3907971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E9C61A9-E5F6-112C-79D3-E18CE950CED9}"/>
                  </a:ext>
                </a:extLst>
              </p:cNvPr>
              <p:cNvSpPr/>
              <p:nvPr/>
            </p:nvSpPr>
            <p:spPr>
              <a:xfrm>
                <a:off x="2834114" y="2032878"/>
                <a:ext cx="767443" cy="2993571"/>
              </a:xfrm>
              <a:prstGeom prst="rect">
                <a:avLst/>
              </a:prstGeom>
              <a:solidFill>
                <a:srgbClr val="FFC000">
                  <a:alpha val="23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D98B67F-2720-925F-29DC-269367F7B7F7}"/>
                  </a:ext>
                </a:extLst>
              </p:cNvPr>
              <p:cNvSpPr/>
              <p:nvPr/>
            </p:nvSpPr>
            <p:spPr>
              <a:xfrm>
                <a:off x="5149565" y="2033176"/>
                <a:ext cx="1707152" cy="3000098"/>
              </a:xfrm>
              <a:prstGeom prst="rect">
                <a:avLst/>
              </a:prstGeom>
              <a:solidFill>
                <a:srgbClr val="92D050">
                  <a:alpha val="23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AAA19BD-228F-5362-E3D7-3C0A572C9785}"/>
                  </a:ext>
                </a:extLst>
              </p:cNvPr>
              <p:cNvSpPr/>
              <p:nvPr/>
            </p:nvSpPr>
            <p:spPr>
              <a:xfrm>
                <a:off x="3610806" y="2039702"/>
                <a:ext cx="1534886" cy="2993571"/>
              </a:xfrm>
              <a:prstGeom prst="rect">
                <a:avLst/>
              </a:prstGeom>
              <a:solidFill>
                <a:srgbClr val="00B0F0">
                  <a:alpha val="23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A89BE9A-E93E-6C3C-BFB5-D51246A279A6}"/>
                </a:ext>
              </a:extLst>
            </p:cNvPr>
            <p:cNvSpPr txBox="1"/>
            <p:nvPr/>
          </p:nvSpPr>
          <p:spPr>
            <a:xfrm>
              <a:off x="3235874" y="776981"/>
              <a:ext cx="9621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C000"/>
                  </a:solidFill>
                </a:rPr>
                <a:t>3</a:t>
              </a:r>
              <a:r>
                <a:rPr lang="en-US" baseline="30000" dirty="0">
                  <a:solidFill>
                    <a:srgbClr val="FFC000"/>
                  </a:solidFill>
                </a:rPr>
                <a:t>rd</a:t>
              </a:r>
              <a:r>
                <a:rPr lang="en-US" dirty="0">
                  <a:solidFill>
                    <a:srgbClr val="FFC000"/>
                  </a:solidFill>
                </a:rPr>
                <a:t> year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24F5980-DB8C-FF4F-E82A-385BD11A2588}"/>
                </a:ext>
              </a:extLst>
            </p:cNvPr>
            <p:cNvSpPr txBox="1"/>
            <p:nvPr/>
          </p:nvSpPr>
          <p:spPr>
            <a:xfrm>
              <a:off x="7486943" y="766334"/>
              <a:ext cx="9460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92D050"/>
                  </a:solidFill>
                </a:rPr>
                <a:t>1</a:t>
              </a:r>
              <a:r>
                <a:rPr lang="en-US" baseline="30000" dirty="0">
                  <a:solidFill>
                    <a:srgbClr val="92D050"/>
                  </a:solidFill>
                </a:rPr>
                <a:t>st</a:t>
              </a:r>
              <a:r>
                <a:rPr lang="en-US" dirty="0">
                  <a:solidFill>
                    <a:srgbClr val="92D050"/>
                  </a:solidFill>
                </a:rPr>
                <a:t> year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AE0142C-061C-5A38-886C-EBBEFE5CC0DA}"/>
                </a:ext>
              </a:extLst>
            </p:cNvPr>
            <p:cNvSpPr txBox="1"/>
            <p:nvPr/>
          </p:nvSpPr>
          <p:spPr>
            <a:xfrm>
              <a:off x="4962384" y="735622"/>
              <a:ext cx="9957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F0"/>
                  </a:solidFill>
                </a:rPr>
                <a:t>2</a:t>
              </a:r>
              <a:r>
                <a:rPr lang="en-US" baseline="30000" dirty="0">
                  <a:solidFill>
                    <a:srgbClr val="00B0F0"/>
                  </a:solidFill>
                </a:rPr>
                <a:t>nd</a:t>
              </a:r>
              <a:r>
                <a:rPr lang="en-US" dirty="0">
                  <a:solidFill>
                    <a:srgbClr val="00B0F0"/>
                  </a:solidFill>
                </a:rPr>
                <a:t> year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7F7AD2B-1D59-8DE5-E147-5671721EDF6A}"/>
              </a:ext>
            </a:extLst>
          </p:cNvPr>
          <p:cNvSpPr txBox="1"/>
          <p:nvPr/>
        </p:nvSpPr>
        <p:spPr>
          <a:xfrm>
            <a:off x="8584519" y="1712068"/>
            <a:ext cx="32752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Goal was </a:t>
            </a:r>
          </a:p>
          <a:p>
            <a:endParaRPr lang="en-US" dirty="0"/>
          </a:p>
          <a:p>
            <a:r>
              <a:rPr lang="en-US" i="1" dirty="0" err="1"/>
              <a:t>L</a:t>
            </a:r>
            <a:r>
              <a:rPr lang="en-US" baseline="-25000" dirty="0" err="1"/>
              <a:t>avg</a:t>
            </a:r>
            <a:r>
              <a:rPr lang="en-US" dirty="0"/>
              <a:t> (BES-II) = 4x </a:t>
            </a:r>
            <a:r>
              <a:rPr lang="en-US" i="1" dirty="0" err="1"/>
              <a:t>L</a:t>
            </a:r>
            <a:r>
              <a:rPr lang="en-US" baseline="-25000" dirty="0" err="1"/>
              <a:t>avg</a:t>
            </a:r>
            <a:r>
              <a:rPr lang="en-US" dirty="0"/>
              <a:t> (BES-I) </a:t>
            </a:r>
          </a:p>
        </p:txBody>
      </p:sp>
    </p:spTree>
    <p:extLst>
      <p:ext uri="{BB962C8B-B14F-4D97-AF65-F5344CB8AC3E}">
        <p14:creationId xmlns:p14="http://schemas.microsoft.com/office/powerpoint/2010/main" val="26831158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1981F-B08E-9294-1523-EBCAC5B23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13B50F-018D-9E3B-66C8-F0FC9E69AE83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76200" y="6553200"/>
            <a:ext cx="17526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r"/>
              </a:tabLs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2F3594-C51E-916B-CE5E-78D6A603C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8534400" y="6553200"/>
            <a:ext cx="457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B558D05A-655E-48D6-BEE5-5A6C8F729379}" type="slidenum">
              <a:rPr lang="en-US" smtClean="0"/>
              <a:pPr>
                <a:defRPr/>
              </a:pPr>
              <a:t>28</a:t>
            </a:fld>
            <a:r>
              <a:rPr lang="en-US"/>
              <a:t> </a:t>
            </a:r>
            <a:endParaRPr lang="en-US" sz="800" dirty="0">
              <a:latin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F88841-FC74-FCBE-E944-9E333EC18C68}"/>
              </a:ext>
            </a:extLst>
          </p:cNvPr>
          <p:cNvSpPr txBox="1"/>
          <p:nvPr/>
        </p:nvSpPr>
        <p:spPr>
          <a:xfrm>
            <a:off x="3299793" y="4925632"/>
            <a:ext cx="75232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RHIC </a:t>
            </a:r>
            <a:r>
              <a:rPr kumimoji="1" lang="en-US" sz="3200" dirty="0">
                <a:solidFill>
                  <a:schemeClr val="tx2"/>
                </a:solidFill>
                <a:latin typeface="Helvetica" charset="0"/>
                <a:cs typeface="Helvetica" charset="0"/>
              </a:rPr>
              <a:t>p</a:t>
            </a:r>
            <a:r>
              <a:rPr kumimoji="1" lang="en-US" sz="3200" dirty="0">
                <a:solidFill>
                  <a:schemeClr val="tx2"/>
                </a:solidFill>
                <a:latin typeface="Helvetica" charset="0"/>
                <a:cs typeface="Helvetica" charset="0"/>
                <a:sym typeface="Symbol" charset="0"/>
              </a:rPr>
              <a:t>+</a:t>
            </a:r>
            <a:r>
              <a:rPr kumimoji="1" lang="en-US" sz="3200" dirty="0">
                <a:solidFill>
                  <a:schemeClr val="tx2"/>
                </a:solidFill>
                <a:latin typeface="Helvetica" charset="0"/>
                <a:cs typeface="Helvetica" charset="0"/>
              </a:rPr>
              <a:t>p</a:t>
            </a:r>
            <a:r>
              <a:rPr kumimoji="1" lang="en-US" sz="3200" dirty="0">
                <a:solidFill>
                  <a:schemeClr val="tx2"/>
                </a:solidFill>
                <a:latin typeface="Helvetica" charset="0"/>
                <a:cs typeface="Helvetica" charset="0"/>
                <a:sym typeface="Symbol" charset="0"/>
              </a:rPr>
              <a:t> </a:t>
            </a:r>
            <a:r>
              <a:rPr lang="en-US" sz="3200" dirty="0"/>
              <a:t>operation at 100 / 255 GeV</a:t>
            </a:r>
          </a:p>
        </p:txBody>
      </p:sp>
      <p:grpSp>
        <p:nvGrpSpPr>
          <p:cNvPr id="7" name="Group 344">
            <a:extLst>
              <a:ext uri="{FF2B5EF4-FFF2-40B4-BE49-F238E27FC236}">
                <a16:creationId xmlns:a16="http://schemas.microsoft.com/office/drawing/2014/main" id="{31C1FB09-BC58-D965-6E03-EA2F3DDFD284}"/>
              </a:ext>
            </a:extLst>
          </p:cNvPr>
          <p:cNvGrpSpPr>
            <a:grpSpLocks/>
          </p:cNvGrpSpPr>
          <p:nvPr/>
        </p:nvGrpSpPr>
        <p:grpSpPr bwMode="auto">
          <a:xfrm>
            <a:off x="4853781" y="298173"/>
            <a:ext cx="7361238" cy="4191000"/>
            <a:chOff x="528" y="720"/>
            <a:chExt cx="4637" cy="2640"/>
          </a:xfrm>
        </p:grpSpPr>
        <p:sp>
          <p:nvSpPr>
            <p:cNvPr id="10" name="Oval 349">
              <a:extLst>
                <a:ext uri="{FF2B5EF4-FFF2-40B4-BE49-F238E27FC236}">
                  <a16:creationId xmlns:a16="http://schemas.microsoft.com/office/drawing/2014/main" id="{A09306A5-5A72-D1E4-7638-DBB329C2BDA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682010">
              <a:off x="4446" y="1566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350">
              <a:extLst>
                <a:ext uri="{FF2B5EF4-FFF2-40B4-BE49-F238E27FC236}">
                  <a16:creationId xmlns:a16="http://schemas.microsoft.com/office/drawing/2014/main" id="{7F815075-6EE8-09B6-1D90-2ED2F0AD76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4" y="2724"/>
              <a:ext cx="69" cy="2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351">
              <a:extLst>
                <a:ext uri="{FF2B5EF4-FFF2-40B4-BE49-F238E27FC236}">
                  <a16:creationId xmlns:a16="http://schemas.microsoft.com/office/drawing/2014/main" id="{0ABDA2FF-96D6-41AE-D15E-806D5C5C6B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4" y="1643"/>
              <a:ext cx="292" cy="246"/>
            </a:xfrm>
            <a:custGeom>
              <a:avLst/>
              <a:gdLst>
                <a:gd name="T0" fmla="*/ 0 w 292"/>
                <a:gd name="T1" fmla="*/ 246 h 246"/>
                <a:gd name="T2" fmla="*/ 64 w 292"/>
                <a:gd name="T3" fmla="*/ 214 h 246"/>
                <a:gd name="T4" fmla="*/ 66 w 292"/>
                <a:gd name="T5" fmla="*/ 172 h 246"/>
                <a:gd name="T6" fmla="*/ 232 w 292"/>
                <a:gd name="T7" fmla="*/ 106 h 246"/>
                <a:gd name="T8" fmla="*/ 232 w 292"/>
                <a:gd name="T9" fmla="*/ 61 h 246"/>
                <a:gd name="T10" fmla="*/ 292 w 292"/>
                <a:gd name="T11" fmla="*/ 0 h 2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46"/>
                <a:gd name="T20" fmla="*/ 292 w 292"/>
                <a:gd name="T21" fmla="*/ 246 h 2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46">
                  <a:moveTo>
                    <a:pt x="0" y="246"/>
                  </a:moveTo>
                  <a:lnTo>
                    <a:pt x="64" y="214"/>
                  </a:lnTo>
                  <a:lnTo>
                    <a:pt x="66" y="172"/>
                  </a:lnTo>
                  <a:lnTo>
                    <a:pt x="232" y="106"/>
                  </a:lnTo>
                  <a:lnTo>
                    <a:pt x="232" y="61"/>
                  </a:lnTo>
                  <a:lnTo>
                    <a:pt x="292" y="0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Rectangle 352">
              <a:extLst>
                <a:ext uri="{FF2B5EF4-FFF2-40B4-BE49-F238E27FC236}">
                  <a16:creationId xmlns:a16="http://schemas.microsoft.com/office/drawing/2014/main" id="{ED63FE2D-4415-CF32-9A84-04DC9C9318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2" y="788"/>
              <a:ext cx="1153" cy="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Rectangle 353">
              <a:extLst>
                <a:ext uri="{FF2B5EF4-FFF2-40B4-BE49-F238E27FC236}">
                  <a16:creationId xmlns:a16="http://schemas.microsoft.com/office/drawing/2014/main" id="{CF6C3ADA-0D80-3889-8298-1ECE06934F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3" y="1780"/>
              <a:ext cx="643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Rectangle 354">
              <a:extLst>
                <a:ext uri="{FF2B5EF4-FFF2-40B4-BE49-F238E27FC236}">
                  <a16:creationId xmlns:a16="http://schemas.microsoft.com/office/drawing/2014/main" id="{9B405612-3DD5-6D92-2C9E-5AA7B9B770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0" y="2041"/>
              <a:ext cx="643" cy="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Rectangle 355">
              <a:extLst>
                <a:ext uri="{FF2B5EF4-FFF2-40B4-BE49-F238E27FC236}">
                  <a16:creationId xmlns:a16="http://schemas.microsoft.com/office/drawing/2014/main" id="{A5A5F766-4BD5-8923-B49D-A8808CEEAE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7" y="1926"/>
              <a:ext cx="655" cy="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" name="Rectangle 357">
              <a:extLst>
                <a:ext uri="{FF2B5EF4-FFF2-40B4-BE49-F238E27FC236}">
                  <a16:creationId xmlns:a16="http://schemas.microsoft.com/office/drawing/2014/main" id="{BA9E16DE-0826-9083-DE6C-E2A93B6178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8" y="900"/>
              <a:ext cx="21" cy="9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8" name="Group 359">
              <a:extLst>
                <a:ext uri="{FF2B5EF4-FFF2-40B4-BE49-F238E27FC236}">
                  <a16:creationId xmlns:a16="http://schemas.microsoft.com/office/drawing/2014/main" id="{65A9FDEF-D3CC-A9BD-D060-169AEA9FC2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31" y="1760"/>
              <a:ext cx="56" cy="36"/>
              <a:chOff x="3140" y="2171"/>
              <a:chExt cx="56" cy="36"/>
            </a:xfrm>
          </p:grpSpPr>
          <p:sp>
            <p:nvSpPr>
              <p:cNvPr id="167" name="Rectangle 360">
                <a:extLst>
                  <a:ext uri="{FF2B5EF4-FFF2-40B4-BE49-F238E27FC236}">
                    <a16:creationId xmlns:a16="http://schemas.microsoft.com/office/drawing/2014/main" id="{4C7139B1-BF18-625B-4E8F-C3280260B9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0" y="2184"/>
                <a:ext cx="21" cy="9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" name="Freeform 361">
                <a:extLst>
                  <a:ext uri="{FF2B5EF4-FFF2-40B4-BE49-F238E27FC236}">
                    <a16:creationId xmlns:a16="http://schemas.microsoft.com/office/drawing/2014/main" id="{92B9C67B-73C3-C4D5-5978-97729D5302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9" y="2171"/>
                <a:ext cx="37" cy="36"/>
              </a:xfrm>
              <a:custGeom>
                <a:avLst/>
                <a:gdLst>
                  <a:gd name="T0" fmla="*/ 0 w 73"/>
                  <a:gd name="T1" fmla="*/ 0 h 74"/>
                  <a:gd name="T2" fmla="*/ 1 w 73"/>
                  <a:gd name="T3" fmla="*/ 0 h 74"/>
                  <a:gd name="T4" fmla="*/ 0 w 73"/>
                  <a:gd name="T5" fmla="*/ 0 h 74"/>
                  <a:gd name="T6" fmla="*/ 0 w 73"/>
                  <a:gd name="T7" fmla="*/ 0 h 7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74"/>
                  <a:gd name="T14" fmla="*/ 73 w 73"/>
                  <a:gd name="T15" fmla="*/ 74 h 7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74">
                    <a:moveTo>
                      <a:pt x="0" y="74"/>
                    </a:moveTo>
                    <a:lnTo>
                      <a:pt x="73" y="36"/>
                    </a:lnTo>
                    <a:lnTo>
                      <a:pt x="0" y="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" name="Rectangle 362">
              <a:extLst>
                <a:ext uri="{FF2B5EF4-FFF2-40B4-BE49-F238E27FC236}">
                  <a16:creationId xmlns:a16="http://schemas.microsoft.com/office/drawing/2014/main" id="{54DF2DA7-B047-D30A-2612-1D3D7889BF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8" y="1572"/>
              <a:ext cx="594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b="1" i="1" u="sng">
                  <a:latin typeface="Times New Roman" pitchFamily="-65" charset="0"/>
                </a:rPr>
                <a:t>PHENIX (p)</a:t>
              </a:r>
              <a:endParaRPr lang="en-US" sz="2400">
                <a:latin typeface="Times New Roman" pitchFamily="-65" charset="0"/>
              </a:endParaRPr>
            </a:p>
          </p:txBody>
        </p:sp>
        <p:grpSp>
          <p:nvGrpSpPr>
            <p:cNvPr id="20" name="Group 363">
              <a:extLst>
                <a:ext uri="{FF2B5EF4-FFF2-40B4-BE49-F238E27FC236}">
                  <a16:creationId xmlns:a16="http://schemas.microsoft.com/office/drawing/2014/main" id="{2769DF8E-A396-D976-5DF1-13854BDFAC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57" y="1584"/>
              <a:ext cx="57" cy="37"/>
              <a:chOff x="1391" y="2056"/>
              <a:chExt cx="57" cy="37"/>
            </a:xfrm>
          </p:grpSpPr>
          <p:sp>
            <p:nvSpPr>
              <p:cNvPr id="165" name="Rectangle 364">
                <a:extLst>
                  <a:ext uri="{FF2B5EF4-FFF2-40B4-BE49-F238E27FC236}">
                    <a16:creationId xmlns:a16="http://schemas.microsoft.com/office/drawing/2014/main" id="{BEEF2243-DB56-4590-7215-8E2D50E4EB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1" y="2069"/>
                <a:ext cx="21" cy="9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" name="Freeform 365">
                <a:extLst>
                  <a:ext uri="{FF2B5EF4-FFF2-40B4-BE49-F238E27FC236}">
                    <a16:creationId xmlns:a16="http://schemas.microsoft.com/office/drawing/2014/main" id="{7DC13A82-34F5-4DA8-D048-AF82B8252D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1" y="2056"/>
                <a:ext cx="37" cy="37"/>
              </a:xfrm>
              <a:custGeom>
                <a:avLst/>
                <a:gdLst>
                  <a:gd name="T0" fmla="*/ 0 w 73"/>
                  <a:gd name="T1" fmla="*/ 1 h 73"/>
                  <a:gd name="T2" fmla="*/ 1 w 73"/>
                  <a:gd name="T3" fmla="*/ 1 h 73"/>
                  <a:gd name="T4" fmla="*/ 0 w 73"/>
                  <a:gd name="T5" fmla="*/ 0 h 73"/>
                  <a:gd name="T6" fmla="*/ 0 w 73"/>
                  <a:gd name="T7" fmla="*/ 1 h 7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73"/>
                  <a:gd name="T14" fmla="*/ 73 w 73"/>
                  <a:gd name="T15" fmla="*/ 73 h 7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73">
                    <a:moveTo>
                      <a:pt x="0" y="73"/>
                    </a:moveTo>
                    <a:lnTo>
                      <a:pt x="73" y="36"/>
                    </a:lnTo>
                    <a:lnTo>
                      <a:pt x="0" y="0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" name="Rectangle 366">
              <a:extLst>
                <a:ext uri="{FF2B5EF4-FFF2-40B4-BE49-F238E27FC236}">
                  <a16:creationId xmlns:a16="http://schemas.microsoft.com/office/drawing/2014/main" id="{3F94662E-CBAB-83D3-B0B9-8ACE96E377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8" y="1312"/>
              <a:ext cx="569" cy="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Rectangle 367">
              <a:extLst>
                <a:ext uri="{FF2B5EF4-FFF2-40B4-BE49-F238E27FC236}">
                  <a16:creationId xmlns:a16="http://schemas.microsoft.com/office/drawing/2014/main" id="{DC59CE5D-5C96-829E-A49D-A9E23685C9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2" y="2662"/>
              <a:ext cx="335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Rectangle 368">
              <a:extLst>
                <a:ext uri="{FF2B5EF4-FFF2-40B4-BE49-F238E27FC236}">
                  <a16:creationId xmlns:a16="http://schemas.microsoft.com/office/drawing/2014/main" id="{0582E2E2-0A8E-9484-BBEC-1316FB666A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6" y="2725"/>
              <a:ext cx="247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1">
                  <a:latin typeface="Times New Roman" pitchFamily="-65" charset="0"/>
                </a:rPr>
                <a:t>AGS</a:t>
              </a:r>
              <a:endParaRPr lang="en-US" sz="2400">
                <a:latin typeface="Times New Roman" pitchFamily="-65" charset="0"/>
              </a:endParaRPr>
            </a:p>
          </p:txBody>
        </p:sp>
        <p:sp>
          <p:nvSpPr>
            <p:cNvPr id="24" name="Rectangle 369">
              <a:extLst>
                <a:ext uri="{FF2B5EF4-FFF2-40B4-BE49-F238E27FC236}">
                  <a16:creationId xmlns:a16="http://schemas.microsoft.com/office/drawing/2014/main" id="{9202D756-5069-9294-415E-58ACE72611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2" y="2596"/>
              <a:ext cx="396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Rectangle 370">
              <a:extLst>
                <a:ext uri="{FF2B5EF4-FFF2-40B4-BE49-F238E27FC236}">
                  <a16:creationId xmlns:a16="http://schemas.microsoft.com/office/drawing/2014/main" id="{CA7EB60F-3658-147D-8013-52D4F7121E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6" y="2447"/>
              <a:ext cx="25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latin typeface="Times New Roman" pitchFamily="-65" charset="0"/>
                </a:rPr>
                <a:t>LINAC</a:t>
              </a:r>
              <a:endParaRPr lang="en-US" sz="800">
                <a:latin typeface="Times New Roman" pitchFamily="-65" charset="0"/>
              </a:endParaRPr>
            </a:p>
          </p:txBody>
        </p:sp>
        <p:sp>
          <p:nvSpPr>
            <p:cNvPr id="26" name="Rectangle 371">
              <a:extLst>
                <a:ext uri="{FF2B5EF4-FFF2-40B4-BE49-F238E27FC236}">
                  <a16:creationId xmlns:a16="http://schemas.microsoft.com/office/drawing/2014/main" id="{0DE2778A-73EE-4086-5FE6-FAE2DB4A37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6" y="2504"/>
              <a:ext cx="311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Times New Roman" pitchFamily="-65" charset="0"/>
                </a:rPr>
                <a:t>BOOSTER</a:t>
              </a:r>
              <a:endParaRPr lang="en-US" sz="800">
                <a:latin typeface="Times New Roman" pitchFamily="-65" charset="0"/>
              </a:endParaRPr>
            </a:p>
          </p:txBody>
        </p:sp>
        <p:sp>
          <p:nvSpPr>
            <p:cNvPr id="27" name="Rectangle 372">
              <a:extLst>
                <a:ext uri="{FF2B5EF4-FFF2-40B4-BE49-F238E27FC236}">
                  <a16:creationId xmlns:a16="http://schemas.microsoft.com/office/drawing/2014/main" id="{07EDFB46-8B37-7896-AC33-1A565F268C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8" y="2247"/>
              <a:ext cx="627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Oval 373">
              <a:extLst>
                <a:ext uri="{FF2B5EF4-FFF2-40B4-BE49-F238E27FC236}">
                  <a16:creationId xmlns:a16="http://schemas.microsoft.com/office/drawing/2014/main" id="{E26D1388-F5FA-693A-9424-66AF81E996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3" y="2575"/>
              <a:ext cx="1045" cy="46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Arc 374">
              <a:extLst>
                <a:ext uri="{FF2B5EF4-FFF2-40B4-BE49-F238E27FC236}">
                  <a16:creationId xmlns:a16="http://schemas.microsoft.com/office/drawing/2014/main" id="{4F82A3F2-54AE-517E-8ACD-AFD1A6BE400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762" y="1043"/>
              <a:ext cx="1195" cy="448"/>
            </a:xfrm>
            <a:custGeom>
              <a:avLst/>
              <a:gdLst>
                <a:gd name="T0" fmla="*/ 0 w 15493"/>
                <a:gd name="T1" fmla="*/ 0 h 21120"/>
                <a:gd name="T2" fmla="*/ 0 w 15493"/>
                <a:gd name="T3" fmla="*/ 0 h 21120"/>
                <a:gd name="T4" fmla="*/ 0 w 15493"/>
                <a:gd name="T5" fmla="*/ 0 h 21120"/>
                <a:gd name="T6" fmla="*/ 0 60000 65536"/>
                <a:gd name="T7" fmla="*/ 0 60000 65536"/>
                <a:gd name="T8" fmla="*/ 0 60000 65536"/>
                <a:gd name="T9" fmla="*/ 0 w 15493"/>
                <a:gd name="T10" fmla="*/ 0 h 21120"/>
                <a:gd name="T11" fmla="*/ 15493 w 15493"/>
                <a:gd name="T12" fmla="*/ 21120 h 211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493" h="21120" fill="none" extrusionOk="0">
                  <a:moveTo>
                    <a:pt x="4529" y="0"/>
                  </a:moveTo>
                  <a:cubicBezTo>
                    <a:pt x="8703" y="895"/>
                    <a:pt x="12518" y="3007"/>
                    <a:pt x="15492" y="6069"/>
                  </a:cubicBezTo>
                </a:path>
                <a:path w="15493" h="21120" stroke="0" extrusionOk="0">
                  <a:moveTo>
                    <a:pt x="4529" y="0"/>
                  </a:moveTo>
                  <a:cubicBezTo>
                    <a:pt x="8703" y="895"/>
                    <a:pt x="12518" y="3007"/>
                    <a:pt x="15492" y="6069"/>
                  </a:cubicBezTo>
                  <a:lnTo>
                    <a:pt x="0" y="2112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Arc 375">
              <a:extLst>
                <a:ext uri="{FF2B5EF4-FFF2-40B4-BE49-F238E27FC236}">
                  <a16:creationId xmlns:a16="http://schemas.microsoft.com/office/drawing/2014/main" id="{69F362A0-416E-45B4-0B32-CED8CD3A471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252" y="1308"/>
              <a:ext cx="1667" cy="343"/>
            </a:xfrm>
            <a:custGeom>
              <a:avLst/>
              <a:gdLst>
                <a:gd name="T0" fmla="*/ 0 w 21600"/>
                <a:gd name="T1" fmla="*/ 0 h 16156"/>
                <a:gd name="T2" fmla="*/ 0 w 21600"/>
                <a:gd name="T3" fmla="*/ 0 h 16156"/>
                <a:gd name="T4" fmla="*/ 0 w 21600"/>
                <a:gd name="T5" fmla="*/ 0 h 16156"/>
                <a:gd name="T6" fmla="*/ 0 60000 65536"/>
                <a:gd name="T7" fmla="*/ 0 60000 65536"/>
                <a:gd name="T8" fmla="*/ 0 60000 65536"/>
                <a:gd name="T9" fmla="*/ 0 w 21600"/>
                <a:gd name="T10" fmla="*/ 0 h 16156"/>
                <a:gd name="T11" fmla="*/ 21600 w 21600"/>
                <a:gd name="T12" fmla="*/ 16156 h 161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6156" fill="none" extrusionOk="0">
                  <a:moveTo>
                    <a:pt x="19847" y="0"/>
                  </a:moveTo>
                  <a:cubicBezTo>
                    <a:pt x="21003" y="2692"/>
                    <a:pt x="21600" y="5591"/>
                    <a:pt x="21600" y="8522"/>
                  </a:cubicBezTo>
                  <a:cubicBezTo>
                    <a:pt x="21600" y="11129"/>
                    <a:pt x="21127" y="13716"/>
                    <a:pt x="20205" y="16155"/>
                  </a:cubicBezTo>
                </a:path>
                <a:path w="21600" h="16156" stroke="0" extrusionOk="0">
                  <a:moveTo>
                    <a:pt x="19847" y="0"/>
                  </a:moveTo>
                  <a:cubicBezTo>
                    <a:pt x="21003" y="2692"/>
                    <a:pt x="21600" y="5591"/>
                    <a:pt x="21600" y="8522"/>
                  </a:cubicBezTo>
                  <a:cubicBezTo>
                    <a:pt x="21600" y="11129"/>
                    <a:pt x="21127" y="13716"/>
                    <a:pt x="20205" y="16155"/>
                  </a:cubicBezTo>
                  <a:lnTo>
                    <a:pt x="0" y="8522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Arc 376">
              <a:extLst>
                <a:ext uri="{FF2B5EF4-FFF2-40B4-BE49-F238E27FC236}">
                  <a16:creationId xmlns:a16="http://schemas.microsoft.com/office/drawing/2014/main" id="{C48BBE23-C828-6058-8787-FAA04B2AB36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917" y="1304"/>
              <a:ext cx="1667" cy="339"/>
            </a:xfrm>
            <a:custGeom>
              <a:avLst/>
              <a:gdLst>
                <a:gd name="T0" fmla="*/ 0 w 21600"/>
                <a:gd name="T1" fmla="*/ 0 h 15969"/>
                <a:gd name="T2" fmla="*/ 0 w 21600"/>
                <a:gd name="T3" fmla="*/ 0 h 15969"/>
                <a:gd name="T4" fmla="*/ 0 w 21600"/>
                <a:gd name="T5" fmla="*/ 0 h 15969"/>
                <a:gd name="T6" fmla="*/ 0 60000 65536"/>
                <a:gd name="T7" fmla="*/ 0 60000 65536"/>
                <a:gd name="T8" fmla="*/ 0 60000 65536"/>
                <a:gd name="T9" fmla="*/ 0 w 21600"/>
                <a:gd name="T10" fmla="*/ 0 h 15969"/>
                <a:gd name="T11" fmla="*/ 21600 w 21600"/>
                <a:gd name="T12" fmla="*/ 15969 h 1596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5969" fill="none" extrusionOk="0">
                  <a:moveTo>
                    <a:pt x="1306" y="15969"/>
                  </a:moveTo>
                  <a:cubicBezTo>
                    <a:pt x="442" y="13597"/>
                    <a:pt x="0" y="11093"/>
                    <a:pt x="0" y="8570"/>
                  </a:cubicBezTo>
                  <a:cubicBezTo>
                    <a:pt x="0" y="5622"/>
                    <a:pt x="603" y="2705"/>
                    <a:pt x="1772" y="-1"/>
                  </a:cubicBezTo>
                </a:path>
                <a:path w="21600" h="15969" stroke="0" extrusionOk="0">
                  <a:moveTo>
                    <a:pt x="1306" y="15969"/>
                  </a:moveTo>
                  <a:cubicBezTo>
                    <a:pt x="442" y="13597"/>
                    <a:pt x="0" y="11093"/>
                    <a:pt x="0" y="8570"/>
                  </a:cubicBezTo>
                  <a:cubicBezTo>
                    <a:pt x="0" y="5622"/>
                    <a:pt x="603" y="2705"/>
                    <a:pt x="1772" y="-1"/>
                  </a:cubicBezTo>
                  <a:lnTo>
                    <a:pt x="21600" y="857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Arc 377">
              <a:extLst>
                <a:ext uri="{FF2B5EF4-FFF2-40B4-BE49-F238E27FC236}">
                  <a16:creationId xmlns:a16="http://schemas.microsoft.com/office/drawing/2014/main" id="{15965579-E450-3D78-FD6A-BF43E8ED5A4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004" y="1420"/>
              <a:ext cx="1121" cy="522"/>
            </a:xfrm>
            <a:custGeom>
              <a:avLst/>
              <a:gdLst>
                <a:gd name="T0" fmla="*/ 0 w 14614"/>
                <a:gd name="T1" fmla="*/ 0 h 21395"/>
                <a:gd name="T2" fmla="*/ 0 w 14614"/>
                <a:gd name="T3" fmla="*/ 0 h 21395"/>
                <a:gd name="T4" fmla="*/ 0 w 14614"/>
                <a:gd name="T5" fmla="*/ 0 h 21395"/>
                <a:gd name="T6" fmla="*/ 0 60000 65536"/>
                <a:gd name="T7" fmla="*/ 0 60000 65536"/>
                <a:gd name="T8" fmla="*/ 0 60000 65536"/>
                <a:gd name="T9" fmla="*/ 0 w 14614"/>
                <a:gd name="T10" fmla="*/ 0 h 21395"/>
                <a:gd name="T11" fmla="*/ 14614 w 14614"/>
                <a:gd name="T12" fmla="*/ 21395 h 2139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14" h="21395" fill="none" extrusionOk="0">
                  <a:moveTo>
                    <a:pt x="11645" y="21395"/>
                  </a:moveTo>
                  <a:cubicBezTo>
                    <a:pt x="7296" y="20791"/>
                    <a:pt x="3233" y="18876"/>
                    <a:pt x="0" y="15905"/>
                  </a:cubicBezTo>
                </a:path>
                <a:path w="14614" h="21395" stroke="0" extrusionOk="0">
                  <a:moveTo>
                    <a:pt x="11645" y="21395"/>
                  </a:moveTo>
                  <a:cubicBezTo>
                    <a:pt x="7296" y="20791"/>
                    <a:pt x="3233" y="18876"/>
                    <a:pt x="0" y="15905"/>
                  </a:cubicBezTo>
                  <a:lnTo>
                    <a:pt x="14614" y="0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Arc 378">
              <a:extLst>
                <a:ext uri="{FF2B5EF4-FFF2-40B4-BE49-F238E27FC236}">
                  <a16:creationId xmlns:a16="http://schemas.microsoft.com/office/drawing/2014/main" id="{620A917E-E8B2-46FF-6D67-70D000E8D23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748" y="1540"/>
              <a:ext cx="1241" cy="398"/>
            </a:xfrm>
            <a:custGeom>
              <a:avLst/>
              <a:gdLst>
                <a:gd name="T0" fmla="*/ 0 w 16143"/>
                <a:gd name="T1" fmla="*/ 0 h 21035"/>
                <a:gd name="T2" fmla="*/ 0 w 16143"/>
                <a:gd name="T3" fmla="*/ 0 h 21035"/>
                <a:gd name="T4" fmla="*/ 0 w 16143"/>
                <a:gd name="T5" fmla="*/ 0 h 21035"/>
                <a:gd name="T6" fmla="*/ 0 60000 65536"/>
                <a:gd name="T7" fmla="*/ 0 60000 65536"/>
                <a:gd name="T8" fmla="*/ 0 60000 65536"/>
                <a:gd name="T9" fmla="*/ 0 w 16143"/>
                <a:gd name="T10" fmla="*/ 0 h 21035"/>
                <a:gd name="T11" fmla="*/ 16143 w 16143"/>
                <a:gd name="T12" fmla="*/ 21035 h 210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143" h="21035" fill="none" extrusionOk="0">
                  <a:moveTo>
                    <a:pt x="16143" y="14351"/>
                  </a:moveTo>
                  <a:cubicBezTo>
                    <a:pt x="13178" y="17686"/>
                    <a:pt x="9252" y="20021"/>
                    <a:pt x="4907" y="21035"/>
                  </a:cubicBezTo>
                </a:path>
                <a:path w="16143" h="21035" stroke="0" extrusionOk="0">
                  <a:moveTo>
                    <a:pt x="16143" y="14351"/>
                  </a:moveTo>
                  <a:cubicBezTo>
                    <a:pt x="13178" y="17686"/>
                    <a:pt x="9252" y="20021"/>
                    <a:pt x="4907" y="21035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Arc 379">
              <a:extLst>
                <a:ext uri="{FF2B5EF4-FFF2-40B4-BE49-F238E27FC236}">
                  <a16:creationId xmlns:a16="http://schemas.microsoft.com/office/drawing/2014/main" id="{53BE2BC1-ED61-A0D9-85E3-742E6FDC6D8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913" y="1047"/>
              <a:ext cx="1167" cy="441"/>
            </a:xfrm>
            <a:custGeom>
              <a:avLst/>
              <a:gdLst>
                <a:gd name="T0" fmla="*/ 0 w 15115"/>
                <a:gd name="T1" fmla="*/ 0 h 21197"/>
                <a:gd name="T2" fmla="*/ 0 w 15115"/>
                <a:gd name="T3" fmla="*/ 0 h 21197"/>
                <a:gd name="T4" fmla="*/ 0 w 15115"/>
                <a:gd name="T5" fmla="*/ 0 h 21197"/>
                <a:gd name="T6" fmla="*/ 0 60000 65536"/>
                <a:gd name="T7" fmla="*/ 0 60000 65536"/>
                <a:gd name="T8" fmla="*/ 0 60000 65536"/>
                <a:gd name="T9" fmla="*/ 0 w 15115"/>
                <a:gd name="T10" fmla="*/ 0 h 21197"/>
                <a:gd name="T11" fmla="*/ 15115 w 15115"/>
                <a:gd name="T12" fmla="*/ 21197 h 211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115" h="21197" fill="none" extrusionOk="0">
                  <a:moveTo>
                    <a:pt x="0" y="5766"/>
                  </a:moveTo>
                  <a:cubicBezTo>
                    <a:pt x="3013" y="2815"/>
                    <a:pt x="6824" y="810"/>
                    <a:pt x="10962" y="-1"/>
                  </a:cubicBezTo>
                </a:path>
                <a:path w="15115" h="21197" stroke="0" extrusionOk="0">
                  <a:moveTo>
                    <a:pt x="0" y="5766"/>
                  </a:moveTo>
                  <a:cubicBezTo>
                    <a:pt x="3013" y="2815"/>
                    <a:pt x="6824" y="810"/>
                    <a:pt x="10962" y="-1"/>
                  </a:cubicBezTo>
                  <a:lnTo>
                    <a:pt x="15115" y="21197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Arc 380">
              <a:extLst>
                <a:ext uri="{FF2B5EF4-FFF2-40B4-BE49-F238E27FC236}">
                  <a16:creationId xmlns:a16="http://schemas.microsoft.com/office/drawing/2014/main" id="{95C61AFA-34E0-2091-FA72-9F6F6276DF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1" y="1505"/>
              <a:ext cx="1272" cy="534"/>
            </a:xfrm>
            <a:custGeom>
              <a:avLst/>
              <a:gdLst>
                <a:gd name="T0" fmla="*/ 0 w 15361"/>
                <a:gd name="T1" fmla="*/ 0 h 21244"/>
                <a:gd name="T2" fmla="*/ 0 w 15361"/>
                <a:gd name="T3" fmla="*/ 0 h 21244"/>
                <a:gd name="T4" fmla="*/ 0 w 15361"/>
                <a:gd name="T5" fmla="*/ 0 h 21244"/>
                <a:gd name="T6" fmla="*/ 0 60000 65536"/>
                <a:gd name="T7" fmla="*/ 0 60000 65536"/>
                <a:gd name="T8" fmla="*/ 0 60000 65536"/>
                <a:gd name="T9" fmla="*/ 0 w 15361"/>
                <a:gd name="T10" fmla="*/ 0 h 21244"/>
                <a:gd name="T11" fmla="*/ 15361 w 15361"/>
                <a:gd name="T12" fmla="*/ 21244 h 212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361" h="21244" fill="none" extrusionOk="0">
                  <a:moveTo>
                    <a:pt x="15361" y="15185"/>
                  </a:moveTo>
                  <a:cubicBezTo>
                    <a:pt x="12253" y="18329"/>
                    <a:pt x="8255" y="20444"/>
                    <a:pt x="3906" y="21243"/>
                  </a:cubicBezTo>
                </a:path>
                <a:path w="15361" h="21244" stroke="0" extrusionOk="0">
                  <a:moveTo>
                    <a:pt x="15361" y="15185"/>
                  </a:moveTo>
                  <a:cubicBezTo>
                    <a:pt x="12253" y="18329"/>
                    <a:pt x="8255" y="20444"/>
                    <a:pt x="3906" y="21243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Arc 381">
              <a:extLst>
                <a:ext uri="{FF2B5EF4-FFF2-40B4-BE49-F238E27FC236}">
                  <a16:creationId xmlns:a16="http://schemas.microsoft.com/office/drawing/2014/main" id="{DDA32D51-887B-74F7-B12E-325FE98AEA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3" y="1505"/>
              <a:ext cx="1243" cy="534"/>
            </a:xfrm>
            <a:custGeom>
              <a:avLst/>
              <a:gdLst>
                <a:gd name="T0" fmla="*/ 0 w 15013"/>
                <a:gd name="T1" fmla="*/ 0 h 21246"/>
                <a:gd name="T2" fmla="*/ 0 w 15013"/>
                <a:gd name="T3" fmla="*/ 0 h 21246"/>
                <a:gd name="T4" fmla="*/ 0 w 15013"/>
                <a:gd name="T5" fmla="*/ 0 h 21246"/>
                <a:gd name="T6" fmla="*/ 0 60000 65536"/>
                <a:gd name="T7" fmla="*/ 0 60000 65536"/>
                <a:gd name="T8" fmla="*/ 0 60000 65536"/>
                <a:gd name="T9" fmla="*/ 0 w 15013"/>
                <a:gd name="T10" fmla="*/ 0 h 21246"/>
                <a:gd name="T11" fmla="*/ 15013 w 15013"/>
                <a:gd name="T12" fmla="*/ 21246 h 212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013" h="21246" fill="none" extrusionOk="0">
                  <a:moveTo>
                    <a:pt x="11119" y="21246"/>
                  </a:moveTo>
                  <a:cubicBezTo>
                    <a:pt x="6930" y="20478"/>
                    <a:pt x="3062" y="18489"/>
                    <a:pt x="0" y="15529"/>
                  </a:cubicBezTo>
                </a:path>
                <a:path w="15013" h="21246" stroke="0" extrusionOk="0">
                  <a:moveTo>
                    <a:pt x="11119" y="21246"/>
                  </a:moveTo>
                  <a:cubicBezTo>
                    <a:pt x="6930" y="20478"/>
                    <a:pt x="3062" y="18489"/>
                    <a:pt x="0" y="15529"/>
                  </a:cubicBezTo>
                  <a:lnTo>
                    <a:pt x="15013" y="0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Arc 382">
              <a:extLst>
                <a:ext uri="{FF2B5EF4-FFF2-40B4-BE49-F238E27FC236}">
                  <a16:creationId xmlns:a16="http://schemas.microsoft.com/office/drawing/2014/main" id="{28F38323-0748-FCA5-CAEB-3437B5DBB0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" y="1273"/>
              <a:ext cx="1788" cy="444"/>
            </a:xfrm>
            <a:custGeom>
              <a:avLst/>
              <a:gdLst>
                <a:gd name="T0" fmla="*/ 0 w 21600"/>
                <a:gd name="T1" fmla="*/ 0 h 17626"/>
                <a:gd name="T2" fmla="*/ 0 w 21600"/>
                <a:gd name="T3" fmla="*/ 0 h 17626"/>
                <a:gd name="T4" fmla="*/ 0 w 21600"/>
                <a:gd name="T5" fmla="*/ 0 h 17626"/>
                <a:gd name="T6" fmla="*/ 0 60000 65536"/>
                <a:gd name="T7" fmla="*/ 0 60000 65536"/>
                <a:gd name="T8" fmla="*/ 0 60000 65536"/>
                <a:gd name="T9" fmla="*/ 0 w 21600"/>
                <a:gd name="T10" fmla="*/ 0 h 17626"/>
                <a:gd name="T11" fmla="*/ 21600 w 21600"/>
                <a:gd name="T12" fmla="*/ 17626 h 176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7626" fill="none" extrusionOk="0">
                  <a:moveTo>
                    <a:pt x="1688" y="17626"/>
                  </a:moveTo>
                  <a:cubicBezTo>
                    <a:pt x="574" y="14975"/>
                    <a:pt x="0" y="12128"/>
                    <a:pt x="0" y="9253"/>
                  </a:cubicBezTo>
                  <a:cubicBezTo>
                    <a:pt x="0" y="6052"/>
                    <a:pt x="711" y="2892"/>
                    <a:pt x="2082" y="0"/>
                  </a:cubicBezTo>
                </a:path>
                <a:path w="21600" h="17626" stroke="0" extrusionOk="0">
                  <a:moveTo>
                    <a:pt x="1688" y="17626"/>
                  </a:moveTo>
                  <a:cubicBezTo>
                    <a:pt x="574" y="14975"/>
                    <a:pt x="0" y="12128"/>
                    <a:pt x="0" y="9253"/>
                  </a:cubicBezTo>
                  <a:cubicBezTo>
                    <a:pt x="0" y="6052"/>
                    <a:pt x="711" y="2892"/>
                    <a:pt x="2082" y="0"/>
                  </a:cubicBezTo>
                  <a:lnTo>
                    <a:pt x="21600" y="9253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Arc 383">
              <a:extLst>
                <a:ext uri="{FF2B5EF4-FFF2-40B4-BE49-F238E27FC236}">
                  <a16:creationId xmlns:a16="http://schemas.microsoft.com/office/drawing/2014/main" id="{13FDC757-3E6C-3696-C4CD-76269250EF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5" y="968"/>
              <a:ext cx="1222" cy="542"/>
            </a:xfrm>
            <a:custGeom>
              <a:avLst/>
              <a:gdLst>
                <a:gd name="T0" fmla="*/ 0 w 14768"/>
                <a:gd name="T1" fmla="*/ 0 h 21256"/>
                <a:gd name="T2" fmla="*/ 0 w 14768"/>
                <a:gd name="T3" fmla="*/ 0 h 21256"/>
                <a:gd name="T4" fmla="*/ 0 w 14768"/>
                <a:gd name="T5" fmla="*/ 0 h 21256"/>
                <a:gd name="T6" fmla="*/ 0 60000 65536"/>
                <a:gd name="T7" fmla="*/ 0 60000 65536"/>
                <a:gd name="T8" fmla="*/ 0 60000 65536"/>
                <a:gd name="T9" fmla="*/ 0 w 14768"/>
                <a:gd name="T10" fmla="*/ 0 h 21256"/>
                <a:gd name="T11" fmla="*/ 14768 w 14768"/>
                <a:gd name="T12" fmla="*/ 21256 h 212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768" h="21256" fill="none" extrusionOk="0">
                  <a:moveTo>
                    <a:pt x="0" y="5493"/>
                  </a:moveTo>
                  <a:cubicBezTo>
                    <a:pt x="3037" y="2647"/>
                    <a:pt x="6833" y="739"/>
                    <a:pt x="10929" y="-1"/>
                  </a:cubicBezTo>
                </a:path>
                <a:path w="14768" h="21256" stroke="0" extrusionOk="0">
                  <a:moveTo>
                    <a:pt x="0" y="5493"/>
                  </a:moveTo>
                  <a:cubicBezTo>
                    <a:pt x="3037" y="2647"/>
                    <a:pt x="6833" y="739"/>
                    <a:pt x="10929" y="-1"/>
                  </a:cubicBezTo>
                  <a:lnTo>
                    <a:pt x="14768" y="21256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Arc 384">
              <a:extLst>
                <a:ext uri="{FF2B5EF4-FFF2-40B4-BE49-F238E27FC236}">
                  <a16:creationId xmlns:a16="http://schemas.microsoft.com/office/drawing/2014/main" id="{7E341FDA-1A7B-58EF-383E-89EFC8D005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1" y="971"/>
              <a:ext cx="1212" cy="538"/>
            </a:xfrm>
            <a:custGeom>
              <a:avLst/>
              <a:gdLst>
                <a:gd name="T0" fmla="*/ 0 w 14647"/>
                <a:gd name="T1" fmla="*/ 0 h 21263"/>
                <a:gd name="T2" fmla="*/ 0 w 14647"/>
                <a:gd name="T3" fmla="*/ 0 h 21263"/>
                <a:gd name="T4" fmla="*/ 0 w 14647"/>
                <a:gd name="T5" fmla="*/ 0 h 21263"/>
                <a:gd name="T6" fmla="*/ 0 60000 65536"/>
                <a:gd name="T7" fmla="*/ 0 60000 65536"/>
                <a:gd name="T8" fmla="*/ 0 60000 65536"/>
                <a:gd name="T9" fmla="*/ 0 w 14647"/>
                <a:gd name="T10" fmla="*/ 0 h 21263"/>
                <a:gd name="T11" fmla="*/ 14647 w 14647"/>
                <a:gd name="T12" fmla="*/ 21263 h 212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47" h="21263" fill="none" extrusionOk="0">
                  <a:moveTo>
                    <a:pt x="3802" y="0"/>
                  </a:moveTo>
                  <a:cubicBezTo>
                    <a:pt x="7857" y="725"/>
                    <a:pt x="11619" y="2594"/>
                    <a:pt x="14647" y="5387"/>
                  </a:cubicBezTo>
                </a:path>
                <a:path w="14647" h="21263" stroke="0" extrusionOk="0">
                  <a:moveTo>
                    <a:pt x="3802" y="0"/>
                  </a:moveTo>
                  <a:cubicBezTo>
                    <a:pt x="7857" y="725"/>
                    <a:pt x="11619" y="2594"/>
                    <a:pt x="14647" y="5387"/>
                  </a:cubicBezTo>
                  <a:lnTo>
                    <a:pt x="0" y="21263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Arc 385">
              <a:extLst>
                <a:ext uri="{FF2B5EF4-FFF2-40B4-BE49-F238E27FC236}">
                  <a16:creationId xmlns:a16="http://schemas.microsoft.com/office/drawing/2014/main" id="{FD2A0A76-7C29-A46C-6E83-E387B92B05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1" y="1264"/>
              <a:ext cx="1788" cy="451"/>
            </a:xfrm>
            <a:custGeom>
              <a:avLst/>
              <a:gdLst>
                <a:gd name="T0" fmla="*/ 0 w 21600"/>
                <a:gd name="T1" fmla="*/ 0 h 17979"/>
                <a:gd name="T2" fmla="*/ 0 w 21600"/>
                <a:gd name="T3" fmla="*/ 0 h 17979"/>
                <a:gd name="T4" fmla="*/ 0 w 21600"/>
                <a:gd name="T5" fmla="*/ 0 h 17979"/>
                <a:gd name="T6" fmla="*/ 0 60000 65536"/>
                <a:gd name="T7" fmla="*/ 0 60000 65536"/>
                <a:gd name="T8" fmla="*/ 0 60000 65536"/>
                <a:gd name="T9" fmla="*/ 0 w 21600"/>
                <a:gd name="T10" fmla="*/ 0 h 17979"/>
                <a:gd name="T11" fmla="*/ 21600 w 21600"/>
                <a:gd name="T12" fmla="*/ 17979 h 179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7979" fill="none" extrusionOk="0">
                  <a:moveTo>
                    <a:pt x="19360" y="0"/>
                  </a:moveTo>
                  <a:cubicBezTo>
                    <a:pt x="20833" y="2977"/>
                    <a:pt x="21600" y="6254"/>
                    <a:pt x="21600" y="9577"/>
                  </a:cubicBezTo>
                  <a:cubicBezTo>
                    <a:pt x="21600" y="12463"/>
                    <a:pt x="21021" y="15320"/>
                    <a:pt x="19898" y="17978"/>
                  </a:cubicBezTo>
                </a:path>
                <a:path w="21600" h="17979" stroke="0" extrusionOk="0">
                  <a:moveTo>
                    <a:pt x="19360" y="0"/>
                  </a:moveTo>
                  <a:cubicBezTo>
                    <a:pt x="20833" y="2977"/>
                    <a:pt x="21600" y="6254"/>
                    <a:pt x="21600" y="9577"/>
                  </a:cubicBezTo>
                  <a:cubicBezTo>
                    <a:pt x="21600" y="12463"/>
                    <a:pt x="21021" y="15320"/>
                    <a:pt x="19898" y="17978"/>
                  </a:cubicBezTo>
                  <a:lnTo>
                    <a:pt x="0" y="9577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Freeform 386">
              <a:extLst>
                <a:ext uri="{FF2B5EF4-FFF2-40B4-BE49-F238E27FC236}">
                  <a16:creationId xmlns:a16="http://schemas.microsoft.com/office/drawing/2014/main" id="{74792DF7-9D1E-26A2-B9E1-B395904F24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7" y="1938"/>
              <a:ext cx="639" cy="99"/>
            </a:xfrm>
            <a:custGeom>
              <a:avLst/>
              <a:gdLst>
                <a:gd name="T0" fmla="*/ 0 w 639"/>
                <a:gd name="T1" fmla="*/ 0 h 99"/>
                <a:gd name="T2" fmla="*/ 172 w 639"/>
                <a:gd name="T3" fmla="*/ 18 h 99"/>
                <a:gd name="T4" fmla="*/ 220 w 639"/>
                <a:gd name="T5" fmla="*/ 57 h 99"/>
                <a:gd name="T6" fmla="*/ 406 w 639"/>
                <a:gd name="T7" fmla="*/ 57 h 99"/>
                <a:gd name="T8" fmla="*/ 445 w 639"/>
                <a:gd name="T9" fmla="*/ 95 h 99"/>
                <a:gd name="T10" fmla="*/ 639 w 639"/>
                <a:gd name="T11" fmla="*/ 99 h 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9"/>
                <a:gd name="T19" fmla="*/ 0 h 99"/>
                <a:gd name="T20" fmla="*/ 639 w 639"/>
                <a:gd name="T21" fmla="*/ 99 h 9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9" h="99">
                  <a:moveTo>
                    <a:pt x="0" y="0"/>
                  </a:moveTo>
                  <a:lnTo>
                    <a:pt x="172" y="18"/>
                  </a:lnTo>
                  <a:lnTo>
                    <a:pt x="220" y="57"/>
                  </a:lnTo>
                  <a:lnTo>
                    <a:pt x="406" y="57"/>
                  </a:lnTo>
                  <a:lnTo>
                    <a:pt x="445" y="95"/>
                  </a:lnTo>
                  <a:lnTo>
                    <a:pt x="639" y="99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Freeform 387">
              <a:extLst>
                <a:ext uri="{FF2B5EF4-FFF2-40B4-BE49-F238E27FC236}">
                  <a16:creationId xmlns:a16="http://schemas.microsoft.com/office/drawing/2014/main" id="{84CDF066-74E2-1865-C353-AECFB14273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2" y="1941"/>
              <a:ext cx="630" cy="97"/>
            </a:xfrm>
            <a:custGeom>
              <a:avLst/>
              <a:gdLst>
                <a:gd name="T0" fmla="*/ 0 w 630"/>
                <a:gd name="T1" fmla="*/ 97 h 97"/>
                <a:gd name="T2" fmla="*/ 177 w 630"/>
                <a:gd name="T3" fmla="*/ 96 h 97"/>
                <a:gd name="T4" fmla="*/ 225 w 630"/>
                <a:gd name="T5" fmla="*/ 51 h 97"/>
                <a:gd name="T6" fmla="*/ 408 w 630"/>
                <a:gd name="T7" fmla="*/ 51 h 97"/>
                <a:gd name="T8" fmla="*/ 449 w 630"/>
                <a:gd name="T9" fmla="*/ 15 h 97"/>
                <a:gd name="T10" fmla="*/ 630 w 630"/>
                <a:gd name="T11" fmla="*/ 0 h 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0"/>
                <a:gd name="T19" fmla="*/ 0 h 97"/>
                <a:gd name="T20" fmla="*/ 630 w 630"/>
                <a:gd name="T21" fmla="*/ 97 h 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0" h="97">
                  <a:moveTo>
                    <a:pt x="0" y="97"/>
                  </a:moveTo>
                  <a:lnTo>
                    <a:pt x="177" y="96"/>
                  </a:lnTo>
                  <a:lnTo>
                    <a:pt x="225" y="51"/>
                  </a:lnTo>
                  <a:lnTo>
                    <a:pt x="408" y="51"/>
                  </a:lnTo>
                  <a:lnTo>
                    <a:pt x="449" y="15"/>
                  </a:lnTo>
                  <a:lnTo>
                    <a:pt x="630" y="0"/>
                  </a:lnTo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Rectangle 388">
              <a:extLst>
                <a:ext uri="{FF2B5EF4-FFF2-40B4-BE49-F238E27FC236}">
                  <a16:creationId xmlns:a16="http://schemas.microsoft.com/office/drawing/2014/main" id="{0C83E6B4-615F-1995-7051-E9721B9906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4" y="1967"/>
              <a:ext cx="95" cy="58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Arc 389">
              <a:extLst>
                <a:ext uri="{FF2B5EF4-FFF2-40B4-BE49-F238E27FC236}">
                  <a16:creationId xmlns:a16="http://schemas.microsoft.com/office/drawing/2014/main" id="{A0DE969A-9CEB-3CEA-00B3-63D36007C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1" y="2023"/>
              <a:ext cx="641" cy="310"/>
            </a:xfrm>
            <a:custGeom>
              <a:avLst/>
              <a:gdLst>
                <a:gd name="T0" fmla="*/ 0 w 21600"/>
                <a:gd name="T1" fmla="*/ 0 h 21188"/>
                <a:gd name="T2" fmla="*/ 0 w 21600"/>
                <a:gd name="T3" fmla="*/ 0 h 21188"/>
                <a:gd name="T4" fmla="*/ 0 w 21600"/>
                <a:gd name="T5" fmla="*/ 0 h 2118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188"/>
                <a:gd name="T11" fmla="*/ 21600 w 21600"/>
                <a:gd name="T12" fmla="*/ 21188 h 211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188" fill="none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</a:path>
                <a:path w="21600" h="21188" stroke="0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  <a:lnTo>
                    <a:pt x="0" y="21188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Arc 390">
              <a:extLst>
                <a:ext uri="{FF2B5EF4-FFF2-40B4-BE49-F238E27FC236}">
                  <a16:creationId xmlns:a16="http://schemas.microsoft.com/office/drawing/2014/main" id="{C51CD199-FB2D-24C3-56AB-8BD436036C5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925" y="2023"/>
              <a:ext cx="641" cy="310"/>
            </a:xfrm>
            <a:custGeom>
              <a:avLst/>
              <a:gdLst>
                <a:gd name="T0" fmla="*/ 0 w 21600"/>
                <a:gd name="T1" fmla="*/ 0 h 21188"/>
                <a:gd name="T2" fmla="*/ 0 w 21600"/>
                <a:gd name="T3" fmla="*/ 0 h 21188"/>
                <a:gd name="T4" fmla="*/ 0 w 21600"/>
                <a:gd name="T5" fmla="*/ 0 h 2118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188"/>
                <a:gd name="T11" fmla="*/ 21600 w 21600"/>
                <a:gd name="T12" fmla="*/ 21188 h 211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188" fill="none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</a:path>
                <a:path w="21600" h="21188" stroke="0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  <a:lnTo>
                    <a:pt x="0" y="21188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Freeform 391">
              <a:extLst>
                <a:ext uri="{FF2B5EF4-FFF2-40B4-BE49-F238E27FC236}">
                  <a16:creationId xmlns:a16="http://schemas.microsoft.com/office/drawing/2014/main" id="{F3FBB281-E996-9B24-D6FC-C68D683D4A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4" y="968"/>
              <a:ext cx="636" cy="80"/>
            </a:xfrm>
            <a:custGeom>
              <a:avLst/>
              <a:gdLst>
                <a:gd name="T0" fmla="*/ 0 w 636"/>
                <a:gd name="T1" fmla="*/ 0 h 80"/>
                <a:gd name="T2" fmla="*/ 172 w 636"/>
                <a:gd name="T3" fmla="*/ 2 h 80"/>
                <a:gd name="T4" fmla="*/ 222 w 636"/>
                <a:gd name="T5" fmla="*/ 32 h 80"/>
                <a:gd name="T6" fmla="*/ 400 w 636"/>
                <a:gd name="T7" fmla="*/ 30 h 80"/>
                <a:gd name="T8" fmla="*/ 446 w 636"/>
                <a:gd name="T9" fmla="*/ 68 h 80"/>
                <a:gd name="T10" fmla="*/ 636 w 636"/>
                <a:gd name="T11" fmla="*/ 80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6"/>
                <a:gd name="T19" fmla="*/ 0 h 80"/>
                <a:gd name="T20" fmla="*/ 636 w 636"/>
                <a:gd name="T21" fmla="*/ 80 h 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6" h="80">
                  <a:moveTo>
                    <a:pt x="0" y="0"/>
                  </a:moveTo>
                  <a:lnTo>
                    <a:pt x="172" y="2"/>
                  </a:lnTo>
                  <a:lnTo>
                    <a:pt x="222" y="32"/>
                  </a:lnTo>
                  <a:lnTo>
                    <a:pt x="400" y="30"/>
                  </a:lnTo>
                  <a:lnTo>
                    <a:pt x="446" y="68"/>
                  </a:lnTo>
                  <a:lnTo>
                    <a:pt x="636" y="80"/>
                  </a:lnTo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Freeform 392">
              <a:extLst>
                <a:ext uri="{FF2B5EF4-FFF2-40B4-BE49-F238E27FC236}">
                  <a16:creationId xmlns:a16="http://schemas.microsoft.com/office/drawing/2014/main" id="{4A89A205-7310-1B7E-2192-B39C962214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2" y="966"/>
              <a:ext cx="638" cy="80"/>
            </a:xfrm>
            <a:custGeom>
              <a:avLst/>
              <a:gdLst>
                <a:gd name="T0" fmla="*/ 0 w 638"/>
                <a:gd name="T1" fmla="*/ 80 h 80"/>
                <a:gd name="T2" fmla="*/ 178 w 638"/>
                <a:gd name="T3" fmla="*/ 74 h 80"/>
                <a:gd name="T4" fmla="*/ 222 w 638"/>
                <a:gd name="T5" fmla="*/ 32 h 80"/>
                <a:gd name="T6" fmla="*/ 398 w 638"/>
                <a:gd name="T7" fmla="*/ 32 h 80"/>
                <a:gd name="T8" fmla="*/ 452 w 638"/>
                <a:gd name="T9" fmla="*/ 0 h 80"/>
                <a:gd name="T10" fmla="*/ 638 w 638"/>
                <a:gd name="T11" fmla="*/ 4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8"/>
                <a:gd name="T19" fmla="*/ 0 h 80"/>
                <a:gd name="T20" fmla="*/ 638 w 638"/>
                <a:gd name="T21" fmla="*/ 80 h 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8" h="80">
                  <a:moveTo>
                    <a:pt x="0" y="80"/>
                  </a:moveTo>
                  <a:lnTo>
                    <a:pt x="178" y="74"/>
                  </a:lnTo>
                  <a:lnTo>
                    <a:pt x="222" y="32"/>
                  </a:lnTo>
                  <a:lnTo>
                    <a:pt x="398" y="32"/>
                  </a:lnTo>
                  <a:lnTo>
                    <a:pt x="452" y="0"/>
                  </a:lnTo>
                  <a:lnTo>
                    <a:pt x="638" y="4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Freeform 393">
              <a:extLst>
                <a:ext uri="{FF2B5EF4-FFF2-40B4-BE49-F238E27FC236}">
                  <a16:creationId xmlns:a16="http://schemas.microsoft.com/office/drawing/2014/main" id="{5E7C2964-8EEB-858F-7C5E-A56A4EA3BC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0" y="1718"/>
              <a:ext cx="470" cy="96"/>
            </a:xfrm>
            <a:custGeom>
              <a:avLst/>
              <a:gdLst>
                <a:gd name="T0" fmla="*/ 0 w 470"/>
                <a:gd name="T1" fmla="*/ 0 h 96"/>
                <a:gd name="T2" fmla="*/ 106 w 470"/>
                <a:gd name="T3" fmla="*/ 54 h 96"/>
                <a:gd name="T4" fmla="*/ 152 w 470"/>
                <a:gd name="T5" fmla="*/ 44 h 96"/>
                <a:gd name="T6" fmla="*/ 270 w 470"/>
                <a:gd name="T7" fmla="*/ 90 h 96"/>
                <a:gd name="T8" fmla="*/ 344 w 470"/>
                <a:gd name="T9" fmla="*/ 68 h 96"/>
                <a:gd name="T10" fmla="*/ 470 w 470"/>
                <a:gd name="T11" fmla="*/ 96 h 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0"/>
                <a:gd name="T19" fmla="*/ 0 h 96"/>
                <a:gd name="T20" fmla="*/ 470 w 470"/>
                <a:gd name="T21" fmla="*/ 96 h 9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0" h="96">
                  <a:moveTo>
                    <a:pt x="0" y="0"/>
                  </a:moveTo>
                  <a:lnTo>
                    <a:pt x="106" y="54"/>
                  </a:lnTo>
                  <a:lnTo>
                    <a:pt x="152" y="44"/>
                  </a:lnTo>
                  <a:lnTo>
                    <a:pt x="270" y="90"/>
                  </a:lnTo>
                  <a:lnTo>
                    <a:pt x="344" y="68"/>
                  </a:lnTo>
                  <a:lnTo>
                    <a:pt x="470" y="96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Freeform 394">
              <a:extLst>
                <a:ext uri="{FF2B5EF4-FFF2-40B4-BE49-F238E27FC236}">
                  <a16:creationId xmlns:a16="http://schemas.microsoft.com/office/drawing/2014/main" id="{79F2D7B0-A0E3-6EDB-53E3-76141ADBD1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8" y="1650"/>
              <a:ext cx="330" cy="248"/>
            </a:xfrm>
            <a:custGeom>
              <a:avLst/>
              <a:gdLst>
                <a:gd name="T0" fmla="*/ 0 w 330"/>
                <a:gd name="T1" fmla="*/ 0 h 248"/>
                <a:gd name="T2" fmla="*/ 68 w 330"/>
                <a:gd name="T3" fmla="*/ 46 h 248"/>
                <a:gd name="T4" fmla="*/ 78 w 330"/>
                <a:gd name="T5" fmla="*/ 110 h 248"/>
                <a:gd name="T6" fmla="*/ 192 w 330"/>
                <a:gd name="T7" fmla="*/ 156 h 248"/>
                <a:gd name="T8" fmla="*/ 196 w 330"/>
                <a:gd name="T9" fmla="*/ 202 h 248"/>
                <a:gd name="T10" fmla="*/ 330 w 330"/>
                <a:gd name="T11" fmla="*/ 248 h 2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30"/>
                <a:gd name="T19" fmla="*/ 0 h 248"/>
                <a:gd name="T20" fmla="*/ 330 w 330"/>
                <a:gd name="T21" fmla="*/ 248 h 2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30" h="248">
                  <a:moveTo>
                    <a:pt x="0" y="0"/>
                  </a:moveTo>
                  <a:lnTo>
                    <a:pt x="68" y="46"/>
                  </a:lnTo>
                  <a:lnTo>
                    <a:pt x="78" y="110"/>
                  </a:lnTo>
                  <a:lnTo>
                    <a:pt x="192" y="156"/>
                  </a:lnTo>
                  <a:lnTo>
                    <a:pt x="196" y="202"/>
                  </a:lnTo>
                  <a:lnTo>
                    <a:pt x="330" y="248"/>
                  </a:lnTo>
                </a:path>
              </a:pathLst>
            </a:custGeom>
            <a:noFill/>
            <a:ln w="28575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Rectangle 395">
              <a:extLst>
                <a:ext uri="{FF2B5EF4-FFF2-40B4-BE49-F238E27FC236}">
                  <a16:creationId xmlns:a16="http://schemas.microsoft.com/office/drawing/2014/main" id="{DCE0E2B3-CAA0-998C-017B-FF92EFD6CF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11052">
              <a:off x="1448" y="1748"/>
              <a:ext cx="95" cy="58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396">
              <a:extLst>
                <a:ext uri="{FF2B5EF4-FFF2-40B4-BE49-F238E27FC236}">
                  <a16:creationId xmlns:a16="http://schemas.microsoft.com/office/drawing/2014/main" id="{7F0A348A-8A1F-6007-F66C-63A4F2E20B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0" y="1168"/>
              <a:ext cx="456" cy="110"/>
            </a:xfrm>
            <a:custGeom>
              <a:avLst/>
              <a:gdLst>
                <a:gd name="T0" fmla="*/ 0 w 456"/>
                <a:gd name="T1" fmla="*/ 110 h 110"/>
                <a:gd name="T2" fmla="*/ 80 w 456"/>
                <a:gd name="T3" fmla="*/ 70 h 110"/>
                <a:gd name="T4" fmla="*/ 136 w 456"/>
                <a:gd name="T5" fmla="*/ 68 h 110"/>
                <a:gd name="T6" fmla="*/ 296 w 456"/>
                <a:gd name="T7" fmla="*/ 2 h 110"/>
                <a:gd name="T8" fmla="*/ 348 w 456"/>
                <a:gd name="T9" fmla="*/ 22 h 110"/>
                <a:gd name="T10" fmla="*/ 456 w 456"/>
                <a:gd name="T11" fmla="*/ 0 h 1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6"/>
                <a:gd name="T19" fmla="*/ 0 h 110"/>
                <a:gd name="T20" fmla="*/ 456 w 456"/>
                <a:gd name="T21" fmla="*/ 110 h 1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6" h="110">
                  <a:moveTo>
                    <a:pt x="0" y="110"/>
                  </a:moveTo>
                  <a:lnTo>
                    <a:pt x="80" y="70"/>
                  </a:lnTo>
                  <a:lnTo>
                    <a:pt x="136" y="68"/>
                  </a:lnTo>
                  <a:lnTo>
                    <a:pt x="296" y="2"/>
                  </a:lnTo>
                  <a:lnTo>
                    <a:pt x="348" y="22"/>
                  </a:lnTo>
                  <a:lnTo>
                    <a:pt x="456" y="0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Freeform 397">
              <a:extLst>
                <a:ext uri="{FF2B5EF4-FFF2-40B4-BE49-F238E27FC236}">
                  <a16:creationId xmlns:a16="http://schemas.microsoft.com/office/drawing/2014/main" id="{C761130D-20DE-647F-3C29-A5E05D6901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6" y="1106"/>
              <a:ext cx="322" cy="204"/>
            </a:xfrm>
            <a:custGeom>
              <a:avLst/>
              <a:gdLst>
                <a:gd name="T0" fmla="*/ 0 w 322"/>
                <a:gd name="T1" fmla="*/ 204 h 204"/>
                <a:gd name="T2" fmla="*/ 58 w 322"/>
                <a:gd name="T3" fmla="*/ 164 h 204"/>
                <a:gd name="T4" fmla="*/ 58 w 322"/>
                <a:gd name="T5" fmla="*/ 130 h 204"/>
                <a:gd name="T6" fmla="*/ 218 w 322"/>
                <a:gd name="T7" fmla="*/ 66 h 204"/>
                <a:gd name="T8" fmla="*/ 222 w 322"/>
                <a:gd name="T9" fmla="*/ 30 h 204"/>
                <a:gd name="T10" fmla="*/ 322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204"/>
                  </a:moveTo>
                  <a:lnTo>
                    <a:pt x="58" y="164"/>
                  </a:lnTo>
                  <a:lnTo>
                    <a:pt x="58" y="130"/>
                  </a:lnTo>
                  <a:lnTo>
                    <a:pt x="218" y="66"/>
                  </a:lnTo>
                  <a:lnTo>
                    <a:pt x="222" y="30"/>
                  </a:lnTo>
                  <a:lnTo>
                    <a:pt x="322" y="0"/>
                  </a:lnTo>
                </a:path>
              </a:pathLst>
            </a:custGeom>
            <a:noFill/>
            <a:ln w="28575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Rectangle 398">
              <a:extLst>
                <a:ext uri="{FF2B5EF4-FFF2-40B4-BE49-F238E27FC236}">
                  <a16:creationId xmlns:a16="http://schemas.microsoft.com/office/drawing/2014/main" id="{078EE318-FBA9-569B-E5FF-4504561DC24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277282">
              <a:off x="1486" y="1170"/>
              <a:ext cx="95" cy="58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399">
              <a:extLst>
                <a:ext uri="{FF2B5EF4-FFF2-40B4-BE49-F238E27FC236}">
                  <a16:creationId xmlns:a16="http://schemas.microsoft.com/office/drawing/2014/main" id="{F104388C-DCAA-4867-F02D-DDC9EB9A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4" y="1107"/>
              <a:ext cx="316" cy="197"/>
            </a:xfrm>
            <a:custGeom>
              <a:avLst/>
              <a:gdLst>
                <a:gd name="T0" fmla="*/ 0 w 316"/>
                <a:gd name="T1" fmla="*/ 0 h 197"/>
                <a:gd name="T2" fmla="*/ 75 w 316"/>
                <a:gd name="T3" fmla="*/ 24 h 197"/>
                <a:gd name="T4" fmla="*/ 87 w 316"/>
                <a:gd name="T5" fmla="*/ 57 h 197"/>
                <a:gd name="T6" fmla="*/ 264 w 316"/>
                <a:gd name="T7" fmla="*/ 125 h 197"/>
                <a:gd name="T8" fmla="*/ 262 w 316"/>
                <a:gd name="T9" fmla="*/ 164 h 197"/>
                <a:gd name="T10" fmla="*/ 316 w 316"/>
                <a:gd name="T11" fmla="*/ 197 h 1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6"/>
                <a:gd name="T19" fmla="*/ 0 h 197"/>
                <a:gd name="T20" fmla="*/ 316 w 316"/>
                <a:gd name="T21" fmla="*/ 197 h 1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6" h="197">
                  <a:moveTo>
                    <a:pt x="0" y="0"/>
                  </a:moveTo>
                  <a:lnTo>
                    <a:pt x="75" y="24"/>
                  </a:lnTo>
                  <a:lnTo>
                    <a:pt x="87" y="57"/>
                  </a:lnTo>
                  <a:lnTo>
                    <a:pt x="264" y="125"/>
                  </a:lnTo>
                  <a:lnTo>
                    <a:pt x="262" y="164"/>
                  </a:lnTo>
                  <a:lnTo>
                    <a:pt x="316" y="197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Freeform 400">
              <a:extLst>
                <a:ext uri="{FF2B5EF4-FFF2-40B4-BE49-F238E27FC236}">
                  <a16:creationId xmlns:a16="http://schemas.microsoft.com/office/drawing/2014/main" id="{81C7BFC1-8ED2-A67D-1A3A-F9A4883BCF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2" y="1715"/>
              <a:ext cx="448" cy="100"/>
            </a:xfrm>
            <a:custGeom>
              <a:avLst/>
              <a:gdLst>
                <a:gd name="T0" fmla="*/ 0 w 448"/>
                <a:gd name="T1" fmla="*/ 102 h 99"/>
                <a:gd name="T2" fmla="*/ 93 w 448"/>
                <a:gd name="T3" fmla="*/ 83 h 99"/>
                <a:gd name="T4" fmla="*/ 141 w 448"/>
                <a:gd name="T5" fmla="*/ 110 h 99"/>
                <a:gd name="T6" fmla="*/ 304 w 448"/>
                <a:gd name="T7" fmla="*/ 33 h 99"/>
                <a:gd name="T8" fmla="*/ 354 w 448"/>
                <a:gd name="T9" fmla="*/ 62 h 99"/>
                <a:gd name="T10" fmla="*/ 448 w 448"/>
                <a:gd name="T11" fmla="*/ 0 h 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8"/>
                <a:gd name="T19" fmla="*/ 0 h 99"/>
                <a:gd name="T20" fmla="*/ 448 w 448"/>
                <a:gd name="T21" fmla="*/ 99 h 9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8" h="99">
                  <a:moveTo>
                    <a:pt x="0" y="91"/>
                  </a:moveTo>
                  <a:lnTo>
                    <a:pt x="93" y="72"/>
                  </a:lnTo>
                  <a:lnTo>
                    <a:pt x="141" y="99"/>
                  </a:lnTo>
                  <a:lnTo>
                    <a:pt x="304" y="33"/>
                  </a:lnTo>
                  <a:lnTo>
                    <a:pt x="354" y="51"/>
                  </a:lnTo>
                  <a:lnTo>
                    <a:pt x="448" y="0"/>
                  </a:lnTo>
                </a:path>
              </a:pathLst>
            </a:custGeom>
            <a:noFill/>
            <a:ln w="28575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Freeform 401">
              <a:extLst>
                <a:ext uri="{FF2B5EF4-FFF2-40B4-BE49-F238E27FC236}">
                  <a16:creationId xmlns:a16="http://schemas.microsoft.com/office/drawing/2014/main" id="{F313BBAB-9029-D5EF-CB88-B9477EB7A7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7" y="1166"/>
              <a:ext cx="449" cy="101"/>
            </a:xfrm>
            <a:custGeom>
              <a:avLst/>
              <a:gdLst>
                <a:gd name="T0" fmla="*/ 0 w 450"/>
                <a:gd name="T1" fmla="*/ 0 h 96"/>
                <a:gd name="T2" fmla="*/ 84 w 450"/>
                <a:gd name="T3" fmla="*/ 31 h 96"/>
                <a:gd name="T4" fmla="*/ 147 w 450"/>
                <a:gd name="T5" fmla="*/ 0 h 96"/>
                <a:gd name="T6" fmla="*/ 308 w 450"/>
                <a:gd name="T7" fmla="*/ 115 h 96"/>
                <a:gd name="T8" fmla="*/ 368 w 450"/>
                <a:gd name="T9" fmla="*/ 99 h 96"/>
                <a:gd name="T10" fmla="*/ 439 w 450"/>
                <a:gd name="T11" fmla="*/ 168 h 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0"/>
                <a:gd name="T19" fmla="*/ 0 h 96"/>
                <a:gd name="T20" fmla="*/ 450 w 450"/>
                <a:gd name="T21" fmla="*/ 96 h 9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0" h="96">
                  <a:moveTo>
                    <a:pt x="0" y="0"/>
                  </a:moveTo>
                  <a:lnTo>
                    <a:pt x="84" y="19"/>
                  </a:lnTo>
                  <a:lnTo>
                    <a:pt x="147" y="0"/>
                  </a:lnTo>
                  <a:lnTo>
                    <a:pt x="319" y="66"/>
                  </a:lnTo>
                  <a:lnTo>
                    <a:pt x="379" y="57"/>
                  </a:lnTo>
                  <a:lnTo>
                    <a:pt x="450" y="96"/>
                  </a:lnTo>
                </a:path>
              </a:pathLst>
            </a:custGeom>
            <a:noFill/>
            <a:ln w="28575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Rectangle 402">
              <a:extLst>
                <a:ext uri="{FF2B5EF4-FFF2-40B4-BE49-F238E27FC236}">
                  <a16:creationId xmlns:a16="http://schemas.microsoft.com/office/drawing/2014/main" id="{C487794A-53A5-4CFF-CE5D-D4DEF0CA9F4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11052">
              <a:off x="4265" y="1169"/>
              <a:ext cx="95" cy="58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Oval 403">
              <a:extLst>
                <a:ext uri="{FF2B5EF4-FFF2-40B4-BE49-F238E27FC236}">
                  <a16:creationId xmlns:a16="http://schemas.microsoft.com/office/drawing/2014/main" id="{3763978E-D927-EEBA-A88F-240D616893B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3880">
              <a:off x="3053" y="1994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AutoShape 404">
              <a:extLst>
                <a:ext uri="{FF2B5EF4-FFF2-40B4-BE49-F238E27FC236}">
                  <a16:creationId xmlns:a16="http://schemas.microsoft.com/office/drawing/2014/main" id="{584EBFEF-C458-4B95-F579-6B8DDEE42C4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45893">
              <a:off x="3089" y="2005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Oval 405">
              <a:extLst>
                <a:ext uri="{FF2B5EF4-FFF2-40B4-BE49-F238E27FC236}">
                  <a16:creationId xmlns:a16="http://schemas.microsoft.com/office/drawing/2014/main" id="{00A75472-DA6B-733E-D034-C40910EEA91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05518">
              <a:off x="3048" y="1905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AutoShape 406">
              <a:extLst>
                <a:ext uri="{FF2B5EF4-FFF2-40B4-BE49-F238E27FC236}">
                  <a16:creationId xmlns:a16="http://schemas.microsoft.com/office/drawing/2014/main" id="{FF42FDFA-E0F8-9778-867B-E221B073D1A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3504">
              <a:off x="3084" y="1912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Oval 407">
              <a:extLst>
                <a:ext uri="{FF2B5EF4-FFF2-40B4-BE49-F238E27FC236}">
                  <a16:creationId xmlns:a16="http://schemas.microsoft.com/office/drawing/2014/main" id="{AD05A619-B4E4-CF5F-291A-4847496517F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05518">
              <a:off x="2639" y="1992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AutoShape 408">
              <a:extLst>
                <a:ext uri="{FF2B5EF4-FFF2-40B4-BE49-F238E27FC236}">
                  <a16:creationId xmlns:a16="http://schemas.microsoft.com/office/drawing/2014/main" id="{F23EA370-5670-9BDD-2FD2-A12541B6F58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3504">
              <a:off x="2675" y="1999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Oval 409">
              <a:extLst>
                <a:ext uri="{FF2B5EF4-FFF2-40B4-BE49-F238E27FC236}">
                  <a16:creationId xmlns:a16="http://schemas.microsoft.com/office/drawing/2014/main" id="{25F3990B-33AE-78B8-C751-AB950B5C50A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3880">
              <a:off x="2635" y="1903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AutoShape 410">
              <a:extLst>
                <a:ext uri="{FF2B5EF4-FFF2-40B4-BE49-F238E27FC236}">
                  <a16:creationId xmlns:a16="http://schemas.microsoft.com/office/drawing/2014/main" id="{4B13E92A-77A4-550E-CFA6-C5BF0C4EB1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45893">
              <a:off x="2671" y="1914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Oval 411">
              <a:extLst>
                <a:ext uri="{FF2B5EF4-FFF2-40B4-BE49-F238E27FC236}">
                  <a16:creationId xmlns:a16="http://schemas.microsoft.com/office/drawing/2014/main" id="{72FB245A-7372-09A0-C1A9-060310386D8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14006">
              <a:off x="1642" y="1768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AutoShape 412">
              <a:extLst>
                <a:ext uri="{FF2B5EF4-FFF2-40B4-BE49-F238E27FC236}">
                  <a16:creationId xmlns:a16="http://schemas.microsoft.com/office/drawing/2014/main" id="{48ED1689-BDB6-54A9-873A-320AF156DC1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66021">
              <a:off x="1677" y="1780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Oval 413">
              <a:extLst>
                <a:ext uri="{FF2B5EF4-FFF2-40B4-BE49-F238E27FC236}">
                  <a16:creationId xmlns:a16="http://schemas.microsoft.com/office/drawing/2014/main" id="{E0BDB4AB-F154-49BC-F794-EB48B91110E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50912">
              <a:off x="1570" y="1842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" name="AutoShape 414">
              <a:extLst>
                <a:ext uri="{FF2B5EF4-FFF2-40B4-BE49-F238E27FC236}">
                  <a16:creationId xmlns:a16="http://schemas.microsoft.com/office/drawing/2014/main" id="{97017607-F70D-F8AC-7152-53B761AD57A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202926">
              <a:off x="1607" y="1851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" name="Oval 415">
              <a:extLst>
                <a:ext uri="{FF2B5EF4-FFF2-40B4-BE49-F238E27FC236}">
                  <a16:creationId xmlns:a16="http://schemas.microsoft.com/office/drawing/2014/main" id="{A39734A5-815B-59C9-49F0-27AAE661CC6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11330">
              <a:off x="1287" y="1606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" name="AutoShape 416">
              <a:extLst>
                <a:ext uri="{FF2B5EF4-FFF2-40B4-BE49-F238E27FC236}">
                  <a16:creationId xmlns:a16="http://schemas.microsoft.com/office/drawing/2014/main" id="{497F70BB-00A9-5CF2-C4DF-A1B9C2FC325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63342">
              <a:off x="1324" y="1617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" name="Oval 417">
              <a:extLst>
                <a:ext uri="{FF2B5EF4-FFF2-40B4-BE49-F238E27FC236}">
                  <a16:creationId xmlns:a16="http://schemas.microsoft.com/office/drawing/2014/main" id="{AC8F6C40-6672-8232-0826-DF85E853866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94986">
              <a:off x="1224" y="1676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" name="AutoShape 418">
              <a:extLst>
                <a:ext uri="{FF2B5EF4-FFF2-40B4-BE49-F238E27FC236}">
                  <a16:creationId xmlns:a16="http://schemas.microsoft.com/office/drawing/2014/main" id="{4B5EFFBC-15EF-5F01-836D-C47AF3773B3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46998">
              <a:off x="1259" y="1689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" name="Oval 419">
              <a:extLst>
                <a:ext uri="{FF2B5EF4-FFF2-40B4-BE49-F238E27FC236}">
                  <a16:creationId xmlns:a16="http://schemas.microsoft.com/office/drawing/2014/main" id="{F553DCC6-4186-EB4F-010D-A24E488DA14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650724">
              <a:off x="1152" y="1299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" name="AutoShape 420">
              <a:extLst>
                <a:ext uri="{FF2B5EF4-FFF2-40B4-BE49-F238E27FC236}">
                  <a16:creationId xmlns:a16="http://schemas.microsoft.com/office/drawing/2014/main" id="{84C139EA-925C-8561-137C-A227FC5EA4F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498712">
              <a:off x="1186" y="1305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" name="Oval 421">
              <a:extLst>
                <a:ext uri="{FF2B5EF4-FFF2-40B4-BE49-F238E27FC236}">
                  <a16:creationId xmlns:a16="http://schemas.microsoft.com/office/drawing/2014/main" id="{FE887F04-D217-D5BA-D112-065BD33E08F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719334">
              <a:off x="1248" y="1329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" name="AutoShape 422">
              <a:extLst>
                <a:ext uri="{FF2B5EF4-FFF2-40B4-BE49-F238E27FC236}">
                  <a16:creationId xmlns:a16="http://schemas.microsoft.com/office/drawing/2014/main" id="{A151E950-6B80-3099-1BA3-068DEB3066C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567322">
              <a:off x="1279" y="1333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" name="Oval 423">
              <a:extLst>
                <a:ext uri="{FF2B5EF4-FFF2-40B4-BE49-F238E27FC236}">
                  <a16:creationId xmlns:a16="http://schemas.microsoft.com/office/drawing/2014/main" id="{2773C9E8-4D8A-82BC-8F98-8C4EF6B4E2A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875454">
              <a:off x="4569" y="1603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" name="AutoShape 424">
              <a:extLst>
                <a:ext uri="{FF2B5EF4-FFF2-40B4-BE49-F238E27FC236}">
                  <a16:creationId xmlns:a16="http://schemas.microsoft.com/office/drawing/2014/main" id="{ABD6F492-7D8C-B52F-B924-E212B7FF753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723441">
              <a:off x="4600" y="1606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" name="Freeform 425">
              <a:extLst>
                <a:ext uri="{FF2B5EF4-FFF2-40B4-BE49-F238E27FC236}">
                  <a16:creationId xmlns:a16="http://schemas.microsoft.com/office/drawing/2014/main" id="{E1351B70-67FF-1265-7E85-039E30B9B7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8" y="2637"/>
              <a:ext cx="177" cy="89"/>
            </a:xfrm>
            <a:custGeom>
              <a:avLst/>
              <a:gdLst>
                <a:gd name="T0" fmla="*/ 177 w 177"/>
                <a:gd name="T1" fmla="*/ 0 h 89"/>
                <a:gd name="T2" fmla="*/ 138 w 177"/>
                <a:gd name="T3" fmla="*/ 44 h 89"/>
                <a:gd name="T4" fmla="*/ 155 w 177"/>
                <a:gd name="T5" fmla="*/ 89 h 89"/>
                <a:gd name="T6" fmla="*/ 0 w 177"/>
                <a:gd name="T7" fmla="*/ 36 h 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7"/>
                <a:gd name="T13" fmla="*/ 0 h 89"/>
                <a:gd name="T14" fmla="*/ 177 w 177"/>
                <a:gd name="T15" fmla="*/ 89 h 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7" h="89">
                  <a:moveTo>
                    <a:pt x="177" y="0"/>
                  </a:moveTo>
                  <a:lnTo>
                    <a:pt x="138" y="44"/>
                  </a:lnTo>
                  <a:lnTo>
                    <a:pt x="155" y="89"/>
                  </a:lnTo>
                  <a:lnTo>
                    <a:pt x="0" y="36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" name="Line 426">
              <a:extLst>
                <a:ext uri="{FF2B5EF4-FFF2-40B4-BE49-F238E27FC236}">
                  <a16:creationId xmlns:a16="http://schemas.microsoft.com/office/drawing/2014/main" id="{2BCC65B4-4D1F-8353-ED46-D9E502DB7C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16" y="2496"/>
              <a:ext cx="126" cy="4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" name="Freeform 427">
              <a:extLst>
                <a:ext uri="{FF2B5EF4-FFF2-40B4-BE49-F238E27FC236}">
                  <a16:creationId xmlns:a16="http://schemas.microsoft.com/office/drawing/2014/main" id="{2F8EAC22-9ED8-BBEB-C17E-A17DFF128F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1" y="2522"/>
              <a:ext cx="103" cy="91"/>
            </a:xfrm>
            <a:custGeom>
              <a:avLst/>
              <a:gdLst>
                <a:gd name="T0" fmla="*/ 0 w 103"/>
                <a:gd name="T1" fmla="*/ 67 h 91"/>
                <a:gd name="T2" fmla="*/ 73 w 103"/>
                <a:gd name="T3" fmla="*/ 91 h 91"/>
                <a:gd name="T4" fmla="*/ 103 w 103"/>
                <a:gd name="T5" fmla="*/ 0 h 91"/>
                <a:gd name="T6" fmla="*/ 0 60000 65536"/>
                <a:gd name="T7" fmla="*/ 0 60000 65536"/>
                <a:gd name="T8" fmla="*/ 0 60000 65536"/>
                <a:gd name="T9" fmla="*/ 0 w 103"/>
                <a:gd name="T10" fmla="*/ 0 h 91"/>
                <a:gd name="T11" fmla="*/ 103 w 103"/>
                <a:gd name="T12" fmla="*/ 91 h 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3" h="91">
                  <a:moveTo>
                    <a:pt x="0" y="67"/>
                  </a:moveTo>
                  <a:lnTo>
                    <a:pt x="73" y="91"/>
                  </a:lnTo>
                  <a:lnTo>
                    <a:pt x="103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" name="Freeform 428">
              <a:extLst>
                <a:ext uri="{FF2B5EF4-FFF2-40B4-BE49-F238E27FC236}">
                  <a16:creationId xmlns:a16="http://schemas.microsoft.com/office/drawing/2014/main" id="{4363F535-4D83-36B5-37B2-B4969BE4A1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6" y="2610"/>
              <a:ext cx="51" cy="168"/>
            </a:xfrm>
            <a:custGeom>
              <a:avLst/>
              <a:gdLst>
                <a:gd name="T0" fmla="*/ 9 w 54"/>
                <a:gd name="T1" fmla="*/ 0 h 168"/>
                <a:gd name="T2" fmla="*/ 29 w 54"/>
                <a:gd name="T3" fmla="*/ 54 h 168"/>
                <a:gd name="T4" fmla="*/ 0 w 54"/>
                <a:gd name="T5" fmla="*/ 168 h 168"/>
                <a:gd name="T6" fmla="*/ 0 60000 65536"/>
                <a:gd name="T7" fmla="*/ 0 60000 65536"/>
                <a:gd name="T8" fmla="*/ 0 60000 65536"/>
                <a:gd name="T9" fmla="*/ 0 w 54"/>
                <a:gd name="T10" fmla="*/ 0 h 168"/>
                <a:gd name="T11" fmla="*/ 54 w 54"/>
                <a:gd name="T12" fmla="*/ 168 h 1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4" h="168">
                  <a:moveTo>
                    <a:pt x="9" y="0"/>
                  </a:moveTo>
                  <a:lnTo>
                    <a:pt x="54" y="54"/>
                  </a:lnTo>
                  <a:lnTo>
                    <a:pt x="0" y="168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" name="Oval 429">
              <a:extLst>
                <a:ext uri="{FF2B5EF4-FFF2-40B4-BE49-F238E27FC236}">
                  <a16:creationId xmlns:a16="http://schemas.microsoft.com/office/drawing/2014/main" id="{3F32AD2F-EA1B-21BF-6D33-6451BF0BFF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5" y="2595"/>
              <a:ext cx="203" cy="10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430">
              <a:extLst>
                <a:ext uri="{FF2B5EF4-FFF2-40B4-BE49-F238E27FC236}">
                  <a16:creationId xmlns:a16="http://schemas.microsoft.com/office/drawing/2014/main" id="{F171B0CF-E995-C14D-510D-798F84B60F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3" y="2325"/>
              <a:ext cx="243" cy="378"/>
            </a:xfrm>
            <a:custGeom>
              <a:avLst/>
              <a:gdLst>
                <a:gd name="T0" fmla="*/ 243 w 243"/>
                <a:gd name="T1" fmla="*/ 378 h 378"/>
                <a:gd name="T2" fmla="*/ 90 w 243"/>
                <a:gd name="T3" fmla="*/ 252 h 378"/>
                <a:gd name="T4" fmla="*/ 42 w 243"/>
                <a:gd name="T5" fmla="*/ 180 h 378"/>
                <a:gd name="T6" fmla="*/ 0 w 243"/>
                <a:gd name="T7" fmla="*/ 0 h 3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3"/>
                <a:gd name="T13" fmla="*/ 0 h 378"/>
                <a:gd name="T14" fmla="*/ 243 w 243"/>
                <a:gd name="T15" fmla="*/ 378 h 3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3" h="378">
                  <a:moveTo>
                    <a:pt x="243" y="378"/>
                  </a:moveTo>
                  <a:lnTo>
                    <a:pt x="90" y="252"/>
                  </a:lnTo>
                  <a:lnTo>
                    <a:pt x="42" y="18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" name="Rectangle 431">
              <a:extLst>
                <a:ext uri="{FF2B5EF4-FFF2-40B4-BE49-F238E27FC236}">
                  <a16:creationId xmlns:a16="http://schemas.microsoft.com/office/drawing/2014/main" id="{31C67C06-C676-D88D-F3E2-B3F825D31B8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47844">
              <a:off x="1170" y="2537"/>
              <a:ext cx="114" cy="6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" name="Rectangle 432">
              <a:extLst>
                <a:ext uri="{FF2B5EF4-FFF2-40B4-BE49-F238E27FC236}">
                  <a16:creationId xmlns:a16="http://schemas.microsoft.com/office/drawing/2014/main" id="{1E6FE21C-E32E-CE1E-F14A-8898EDFC5CC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47844">
              <a:off x="1204" y="2443"/>
              <a:ext cx="114" cy="6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" name="Rectangle 433">
              <a:extLst>
                <a:ext uri="{FF2B5EF4-FFF2-40B4-BE49-F238E27FC236}">
                  <a16:creationId xmlns:a16="http://schemas.microsoft.com/office/drawing/2014/main" id="{728FACFF-A427-3030-228D-41175072539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47844">
              <a:off x="1429" y="2574"/>
              <a:ext cx="428" cy="6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" name="Rectangle 434">
              <a:extLst>
                <a:ext uri="{FF2B5EF4-FFF2-40B4-BE49-F238E27FC236}">
                  <a16:creationId xmlns:a16="http://schemas.microsoft.com/office/drawing/2014/main" id="{35B7D13C-4071-D517-DD03-6AF02CE5C7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2592"/>
              <a:ext cx="66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latin typeface="Times New Roman" pitchFamily="-65" charset="0"/>
                </a:rPr>
                <a:t>Pol. H</a:t>
              </a:r>
              <a:r>
                <a:rPr lang="en-US" sz="2400" baseline="30000">
                  <a:latin typeface="Times New Roman" pitchFamily="-65" charset="0"/>
                </a:rPr>
                <a:t>-</a:t>
              </a:r>
              <a:r>
                <a:rPr lang="en-US" sz="1400">
                  <a:latin typeface="Times New Roman" pitchFamily="-65" charset="0"/>
                </a:rPr>
                <a:t> Source</a:t>
              </a:r>
            </a:p>
          </p:txBody>
        </p:sp>
        <p:sp>
          <p:nvSpPr>
            <p:cNvPr id="90" name="Oval 435">
              <a:extLst>
                <a:ext uri="{FF2B5EF4-FFF2-40B4-BE49-F238E27FC236}">
                  <a16:creationId xmlns:a16="http://schemas.microsoft.com/office/drawing/2014/main" id="{52C82F10-DB51-FFD5-243D-5234D901A45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5636">
              <a:off x="2718" y="2538"/>
              <a:ext cx="144" cy="8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" name="AutoShape 436">
              <a:extLst>
                <a:ext uri="{FF2B5EF4-FFF2-40B4-BE49-F238E27FC236}">
                  <a16:creationId xmlns:a16="http://schemas.microsoft.com/office/drawing/2014/main" id="{7663EDA8-BA75-2A6B-BEFA-6C4363CF7D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27649">
              <a:off x="2754" y="2548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" name="Text Box 437">
              <a:extLst>
                <a:ext uri="{FF2B5EF4-FFF2-40B4-BE49-F238E27FC236}">
                  <a16:creationId xmlns:a16="http://schemas.microsoft.com/office/drawing/2014/main" id="{9D24C093-0E9D-AC3D-5017-0A7BB75C7F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6" y="2238"/>
              <a:ext cx="153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latin typeface="Times New Roman" pitchFamily="-65" charset="0"/>
                </a:rPr>
                <a:t>Solenoid Partial Siberian Snake</a:t>
              </a:r>
            </a:p>
          </p:txBody>
        </p:sp>
        <p:sp>
          <p:nvSpPr>
            <p:cNvPr id="93" name="Line 438">
              <a:extLst>
                <a:ext uri="{FF2B5EF4-FFF2-40B4-BE49-F238E27FC236}">
                  <a16:creationId xmlns:a16="http://schemas.microsoft.com/office/drawing/2014/main" id="{3D13FD2D-EB4B-A3A8-6600-83F0A4AEFF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72" y="2388"/>
              <a:ext cx="22" cy="1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" name="Oval 439">
              <a:extLst>
                <a:ext uri="{FF2B5EF4-FFF2-40B4-BE49-F238E27FC236}">
                  <a16:creationId xmlns:a16="http://schemas.microsoft.com/office/drawing/2014/main" id="{F086B032-70C4-7040-FDC6-B03DE9A3CC3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76702">
              <a:off x="3109" y="2913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" name="Line 440">
              <a:extLst>
                <a:ext uri="{FF2B5EF4-FFF2-40B4-BE49-F238E27FC236}">
                  <a16:creationId xmlns:a16="http://schemas.microsoft.com/office/drawing/2014/main" id="{6AF14351-C7D8-F1E3-9A47-20F6E090C45B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2676702">
              <a:off x="3170" y="2923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" name="Line 441">
              <a:extLst>
                <a:ext uri="{FF2B5EF4-FFF2-40B4-BE49-F238E27FC236}">
                  <a16:creationId xmlns:a16="http://schemas.microsoft.com/office/drawing/2014/main" id="{83F99781-04BE-698D-49DC-FBC11F372592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2676702">
              <a:off x="3195" y="2922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" name="Line 442">
              <a:extLst>
                <a:ext uri="{FF2B5EF4-FFF2-40B4-BE49-F238E27FC236}">
                  <a16:creationId xmlns:a16="http://schemas.microsoft.com/office/drawing/2014/main" id="{D540CAC5-C335-5258-5E1C-A2A1C0999CD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-2723298">
              <a:off x="3129" y="2878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Line 443">
              <a:extLst>
                <a:ext uri="{FF2B5EF4-FFF2-40B4-BE49-F238E27FC236}">
                  <a16:creationId xmlns:a16="http://schemas.microsoft.com/office/drawing/2014/main" id="{5B6C93C6-8D1A-C304-2083-67EA8469D13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-2723298">
              <a:off x="3129" y="2853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" name="Oval 444">
              <a:extLst>
                <a:ext uri="{FF2B5EF4-FFF2-40B4-BE49-F238E27FC236}">
                  <a16:creationId xmlns:a16="http://schemas.microsoft.com/office/drawing/2014/main" id="{D3AEF7AF-9FAB-116D-7D81-7C2A7643C45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499683">
              <a:off x="2045" y="2734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" name="Line 445">
              <a:extLst>
                <a:ext uri="{FF2B5EF4-FFF2-40B4-BE49-F238E27FC236}">
                  <a16:creationId xmlns:a16="http://schemas.microsoft.com/office/drawing/2014/main" id="{52D5FEA8-CD51-CE10-A074-626A2AF9771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6499683">
              <a:off x="2080" y="2788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" name="Line 446">
              <a:extLst>
                <a:ext uri="{FF2B5EF4-FFF2-40B4-BE49-F238E27FC236}">
                  <a16:creationId xmlns:a16="http://schemas.microsoft.com/office/drawing/2014/main" id="{097FF752-F6F9-99B8-2527-114465084912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6499683">
              <a:off x="2092" y="2811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" name="Line 447">
              <a:extLst>
                <a:ext uri="{FF2B5EF4-FFF2-40B4-BE49-F238E27FC236}">
                  <a16:creationId xmlns:a16="http://schemas.microsoft.com/office/drawing/2014/main" id="{6B5677FA-0F0F-190C-18B2-D4F3949C61A1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099684">
              <a:off x="2102" y="2732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" name="Line 448">
              <a:extLst>
                <a:ext uri="{FF2B5EF4-FFF2-40B4-BE49-F238E27FC236}">
                  <a16:creationId xmlns:a16="http://schemas.microsoft.com/office/drawing/2014/main" id="{017EBC4D-E2F4-8FCC-218C-D90AB7B0926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099684">
              <a:off x="2125" y="2721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" name="Oval 449">
              <a:extLst>
                <a:ext uri="{FF2B5EF4-FFF2-40B4-BE49-F238E27FC236}">
                  <a16:creationId xmlns:a16="http://schemas.microsoft.com/office/drawing/2014/main" id="{E7692770-228B-F514-D30E-82F5F9A4853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107" y="1015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" name="Line 450">
              <a:extLst>
                <a:ext uri="{FF2B5EF4-FFF2-40B4-BE49-F238E27FC236}">
                  <a16:creationId xmlns:a16="http://schemas.microsoft.com/office/drawing/2014/main" id="{E711B23F-EDA4-6704-0905-4F2CAC8B17B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400000">
              <a:off x="3155" y="1060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" name="Line 451">
              <a:extLst>
                <a:ext uri="{FF2B5EF4-FFF2-40B4-BE49-F238E27FC236}">
                  <a16:creationId xmlns:a16="http://schemas.microsoft.com/office/drawing/2014/main" id="{9A7DCD71-C223-EFD2-BCD2-0423036EDCC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400000">
              <a:off x="3173" y="1078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" name="Line 452">
              <a:extLst>
                <a:ext uri="{FF2B5EF4-FFF2-40B4-BE49-F238E27FC236}">
                  <a16:creationId xmlns:a16="http://schemas.microsoft.com/office/drawing/2014/main" id="{53696FA9-8D84-C2C5-FCE9-D154CF6A341F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158" y="1000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" name="Line 453">
              <a:extLst>
                <a:ext uri="{FF2B5EF4-FFF2-40B4-BE49-F238E27FC236}">
                  <a16:creationId xmlns:a16="http://schemas.microsoft.com/office/drawing/2014/main" id="{FDE308DD-13AF-C858-1718-4D4532564BD9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176" y="982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" name="Oval 454">
              <a:extLst>
                <a:ext uri="{FF2B5EF4-FFF2-40B4-BE49-F238E27FC236}">
                  <a16:creationId xmlns:a16="http://schemas.microsoft.com/office/drawing/2014/main" id="{BC90A8B7-1AFE-8A69-27A3-30CE4260697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093" y="944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" name="Line 455">
              <a:extLst>
                <a:ext uri="{FF2B5EF4-FFF2-40B4-BE49-F238E27FC236}">
                  <a16:creationId xmlns:a16="http://schemas.microsoft.com/office/drawing/2014/main" id="{86FC6ECB-6F48-9B78-7480-DB4C2A71639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-5400000">
              <a:off x="3069" y="923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" name="Line 456">
              <a:extLst>
                <a:ext uri="{FF2B5EF4-FFF2-40B4-BE49-F238E27FC236}">
                  <a16:creationId xmlns:a16="http://schemas.microsoft.com/office/drawing/2014/main" id="{5238267B-3048-A916-BDA9-302720414CF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0800000">
              <a:off x="3066" y="983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" name="Line 457">
              <a:extLst>
                <a:ext uri="{FF2B5EF4-FFF2-40B4-BE49-F238E27FC236}">
                  <a16:creationId xmlns:a16="http://schemas.microsoft.com/office/drawing/2014/main" id="{E3DBA6EB-06EF-AD91-DFF3-66150A64E02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0800000">
              <a:off x="3048" y="1001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" name="Rectangle 458">
              <a:extLst>
                <a:ext uri="{FF2B5EF4-FFF2-40B4-BE49-F238E27FC236}">
                  <a16:creationId xmlns:a16="http://schemas.microsoft.com/office/drawing/2014/main" id="{6A60E8C5-F0F6-909D-14FE-E6964C3B19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8" y="2784"/>
              <a:ext cx="984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latin typeface="Times New Roman" pitchFamily="-65" charset="0"/>
                </a:rPr>
                <a:t>200 MeV Polarimeter</a:t>
              </a:r>
            </a:p>
          </p:txBody>
        </p:sp>
        <p:sp>
          <p:nvSpPr>
            <p:cNvPr id="114" name="Rectangle 459">
              <a:extLst>
                <a:ext uri="{FF2B5EF4-FFF2-40B4-BE49-F238E27FC236}">
                  <a16:creationId xmlns:a16="http://schemas.microsoft.com/office/drawing/2014/main" id="{0DBA2CEC-2998-47FB-510F-F930BDA0C51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32973">
              <a:off x="2188" y="2889"/>
              <a:ext cx="95" cy="58"/>
            </a:xfrm>
            <a:prstGeom prst="rect">
              <a:avLst/>
            </a:prstGeom>
            <a:solidFill>
              <a:srgbClr val="33CC33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5" name="Line 460">
              <a:extLst>
                <a:ext uri="{FF2B5EF4-FFF2-40B4-BE49-F238E27FC236}">
                  <a16:creationId xmlns:a16="http://schemas.microsoft.com/office/drawing/2014/main" id="{F9FFE420-139F-B7D5-417E-8E2DBFC470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76" y="2784"/>
              <a:ext cx="192" cy="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" name="Oval 461">
              <a:extLst>
                <a:ext uri="{FF2B5EF4-FFF2-40B4-BE49-F238E27FC236}">
                  <a16:creationId xmlns:a16="http://schemas.microsoft.com/office/drawing/2014/main" id="{DE766A4B-6234-04C3-083C-BD242FF71BB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100306">
              <a:off x="2888" y="973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17" name="Group 462">
              <a:extLst>
                <a:ext uri="{FF2B5EF4-FFF2-40B4-BE49-F238E27FC236}">
                  <a16:creationId xmlns:a16="http://schemas.microsoft.com/office/drawing/2014/main" id="{E6847F2D-A2BB-A038-F4BB-1D180F0FBDB4}"/>
                </a:ext>
              </a:extLst>
            </p:cNvPr>
            <p:cNvGrpSpPr>
              <a:grpSpLocks/>
            </p:cNvGrpSpPr>
            <p:nvPr/>
          </p:nvGrpSpPr>
          <p:grpSpPr bwMode="auto">
            <a:xfrm rot="2700306">
              <a:off x="2893" y="1037"/>
              <a:ext cx="41" cy="41"/>
              <a:chOff x="3936" y="1517"/>
              <a:chExt cx="41" cy="41"/>
            </a:xfrm>
          </p:grpSpPr>
          <p:sp>
            <p:nvSpPr>
              <p:cNvPr id="163" name="Line 463">
                <a:extLst>
                  <a:ext uri="{FF2B5EF4-FFF2-40B4-BE49-F238E27FC236}">
                    <a16:creationId xmlns:a16="http://schemas.microsoft.com/office/drawing/2014/main" id="{E37E4318-97C3-5D2F-EC9E-3D8EC3524B0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5400000">
                <a:off x="3936" y="1517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" name="Line 464">
                <a:extLst>
                  <a:ext uri="{FF2B5EF4-FFF2-40B4-BE49-F238E27FC236}">
                    <a16:creationId xmlns:a16="http://schemas.microsoft.com/office/drawing/2014/main" id="{8E4E3B2D-8D4A-BF22-28A0-BF29EDE8A35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5400000">
                <a:off x="3954" y="1535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8" name="Group 465">
              <a:extLst>
                <a:ext uri="{FF2B5EF4-FFF2-40B4-BE49-F238E27FC236}">
                  <a16:creationId xmlns:a16="http://schemas.microsoft.com/office/drawing/2014/main" id="{772D3937-D3DA-0FFD-E373-5ABD2909AC1D}"/>
                </a:ext>
              </a:extLst>
            </p:cNvPr>
            <p:cNvGrpSpPr>
              <a:grpSpLocks/>
            </p:cNvGrpSpPr>
            <p:nvPr/>
          </p:nvGrpSpPr>
          <p:grpSpPr bwMode="auto">
            <a:xfrm rot="2700306">
              <a:off x="2894" y="922"/>
              <a:ext cx="41" cy="41"/>
              <a:chOff x="3936" y="1517"/>
              <a:chExt cx="41" cy="41"/>
            </a:xfrm>
          </p:grpSpPr>
          <p:sp>
            <p:nvSpPr>
              <p:cNvPr id="161" name="Line 466">
                <a:extLst>
                  <a:ext uri="{FF2B5EF4-FFF2-40B4-BE49-F238E27FC236}">
                    <a16:creationId xmlns:a16="http://schemas.microsoft.com/office/drawing/2014/main" id="{DC3CA060-8836-89E6-DC51-336CA8BC2DC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5400000">
                <a:off x="3936" y="1517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2" name="Line 467">
                <a:extLst>
                  <a:ext uri="{FF2B5EF4-FFF2-40B4-BE49-F238E27FC236}">
                    <a16:creationId xmlns:a16="http://schemas.microsoft.com/office/drawing/2014/main" id="{AC769CB4-8C0B-E166-0173-8476DD5E5D8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5400000">
                <a:off x="3954" y="1535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19" name="Rectangle 468">
              <a:extLst>
                <a:ext uri="{FF2B5EF4-FFF2-40B4-BE49-F238E27FC236}">
                  <a16:creationId xmlns:a16="http://schemas.microsoft.com/office/drawing/2014/main" id="{FE9E3852-18A3-8294-84CD-0BB7DBE34A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8" y="900"/>
              <a:ext cx="21" cy="9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Oval 470">
              <a:extLst>
                <a:ext uri="{FF2B5EF4-FFF2-40B4-BE49-F238E27FC236}">
                  <a16:creationId xmlns:a16="http://schemas.microsoft.com/office/drawing/2014/main" id="{15DE801E-C3C2-D158-5624-60A0E587B43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845359">
              <a:off x="2973" y="2978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" name="Line 471">
              <a:extLst>
                <a:ext uri="{FF2B5EF4-FFF2-40B4-BE49-F238E27FC236}">
                  <a16:creationId xmlns:a16="http://schemas.microsoft.com/office/drawing/2014/main" id="{76ECEF43-A170-2A4C-6A78-6F656AC2A2B9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3845359">
              <a:off x="3032" y="3004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" name="Line 472">
              <a:extLst>
                <a:ext uri="{FF2B5EF4-FFF2-40B4-BE49-F238E27FC236}">
                  <a16:creationId xmlns:a16="http://schemas.microsoft.com/office/drawing/2014/main" id="{2C31AE22-B3B0-D2C9-5F93-7A6930E29C8F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3845359">
              <a:off x="3056" y="3013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" name="Line 473">
              <a:extLst>
                <a:ext uri="{FF2B5EF4-FFF2-40B4-BE49-F238E27FC236}">
                  <a16:creationId xmlns:a16="http://schemas.microsoft.com/office/drawing/2014/main" id="{5B9FF7D6-F820-6295-B67C-E472F4EC9941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-1554641">
              <a:off x="3009" y="2949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5" name="Line 474">
              <a:extLst>
                <a:ext uri="{FF2B5EF4-FFF2-40B4-BE49-F238E27FC236}">
                  <a16:creationId xmlns:a16="http://schemas.microsoft.com/office/drawing/2014/main" id="{2C150BF2-F0FE-A7E4-7587-C66C763C271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-1554641">
              <a:off x="3017" y="2925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" name="Oval 475">
              <a:extLst>
                <a:ext uri="{FF2B5EF4-FFF2-40B4-BE49-F238E27FC236}">
                  <a16:creationId xmlns:a16="http://schemas.microsoft.com/office/drawing/2014/main" id="{F8F7F123-B479-7EE7-918B-CFC3EBFD150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33776">
              <a:off x="2299" y="2949"/>
              <a:ext cx="144" cy="80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" name="AutoShape 476">
              <a:extLst>
                <a:ext uri="{FF2B5EF4-FFF2-40B4-BE49-F238E27FC236}">
                  <a16:creationId xmlns:a16="http://schemas.microsoft.com/office/drawing/2014/main" id="{A08A3262-C56C-D8D6-68FF-62E2F8AE1D9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88525">
              <a:off x="2326" y="2947"/>
              <a:ext cx="83" cy="58"/>
            </a:xfrm>
            <a:prstGeom prst="curvedDownArrow">
              <a:avLst>
                <a:gd name="adj1" fmla="val 39035"/>
                <a:gd name="adj2" fmla="val 67656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" name="Oval 477">
              <a:extLst>
                <a:ext uri="{FF2B5EF4-FFF2-40B4-BE49-F238E27FC236}">
                  <a16:creationId xmlns:a16="http://schemas.microsoft.com/office/drawing/2014/main" id="{03BECAD2-E830-3E54-773B-AD3A535E0A5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438710">
              <a:off x="3108" y="2700"/>
              <a:ext cx="144" cy="80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" name="AutoShape 478">
              <a:extLst>
                <a:ext uri="{FF2B5EF4-FFF2-40B4-BE49-F238E27FC236}">
                  <a16:creationId xmlns:a16="http://schemas.microsoft.com/office/drawing/2014/main" id="{E28AE6E1-5C3E-3D0C-C591-0416ED9033D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590724">
              <a:off x="3143" y="2715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0" name="Text Box 479">
              <a:extLst>
                <a:ext uri="{FF2B5EF4-FFF2-40B4-BE49-F238E27FC236}">
                  <a16:creationId xmlns:a16="http://schemas.microsoft.com/office/drawing/2014/main" id="{790F39C7-03FA-B1B8-FCB4-5EFB5642E4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0" y="2562"/>
              <a:ext cx="798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Times New Roman" pitchFamily="-65" charset="0"/>
                </a:rPr>
                <a:t>Helical Partial </a:t>
              </a:r>
            </a:p>
            <a:p>
              <a:r>
                <a:rPr lang="en-US" sz="1400" dirty="0">
                  <a:latin typeface="Times New Roman" pitchFamily="-65" charset="0"/>
                </a:rPr>
                <a:t>Siberian Snake</a:t>
              </a:r>
            </a:p>
          </p:txBody>
        </p:sp>
        <p:sp>
          <p:nvSpPr>
            <p:cNvPr id="131" name="Line 480">
              <a:extLst>
                <a:ext uri="{FF2B5EF4-FFF2-40B4-BE49-F238E27FC236}">
                  <a16:creationId xmlns:a16="http://schemas.microsoft.com/office/drawing/2014/main" id="{8CA0033E-388F-D7B5-0596-F4A17801D6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49" y="2679"/>
              <a:ext cx="139" cy="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" name="Text Box 481">
              <a:extLst>
                <a:ext uri="{FF2B5EF4-FFF2-40B4-BE49-F238E27FC236}">
                  <a16:creationId xmlns:a16="http://schemas.microsoft.com/office/drawing/2014/main" id="{886DD1AE-CD7D-D25C-8FF1-0A7DCC7A74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2" y="2064"/>
              <a:ext cx="1306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>
                  <a:latin typeface="Times New Roman" pitchFamily="-65" charset="0"/>
                </a:rPr>
                <a:t>Spin Rotators</a:t>
              </a:r>
            </a:p>
            <a:p>
              <a:pPr algn="ctr"/>
              <a:r>
                <a:rPr lang="en-US" sz="1400" dirty="0">
                  <a:latin typeface="Times New Roman" pitchFamily="-65" charset="0"/>
                </a:rPr>
                <a:t>(longitudinal polarization)</a:t>
              </a:r>
            </a:p>
          </p:txBody>
        </p:sp>
        <p:sp>
          <p:nvSpPr>
            <p:cNvPr id="133" name="Rectangle 482">
              <a:extLst>
                <a:ext uri="{FF2B5EF4-FFF2-40B4-BE49-F238E27FC236}">
                  <a16:creationId xmlns:a16="http://schemas.microsoft.com/office/drawing/2014/main" id="{F821EBBC-1D0D-4E91-6DE4-A861E3C73D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213039">
              <a:off x="4296" y="1755"/>
              <a:ext cx="95" cy="58"/>
            </a:xfrm>
            <a:prstGeom prst="rect">
              <a:avLst/>
            </a:prstGeom>
            <a:solidFill>
              <a:srgbClr val="33CC33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Text Box 483">
              <a:extLst>
                <a:ext uri="{FF2B5EF4-FFF2-40B4-BE49-F238E27FC236}">
                  <a16:creationId xmlns:a16="http://schemas.microsoft.com/office/drawing/2014/main" id="{4C52BF6D-A6D7-CDE0-3B51-A567051E51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0" y="1260"/>
              <a:ext cx="83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latin typeface="Times New Roman" pitchFamily="-65" charset="0"/>
                </a:rPr>
                <a:t>Siberian Snakes</a:t>
              </a:r>
            </a:p>
          </p:txBody>
        </p:sp>
        <p:sp>
          <p:nvSpPr>
            <p:cNvPr id="135" name="Line 484">
              <a:extLst>
                <a:ext uri="{FF2B5EF4-FFF2-40B4-BE49-F238E27FC236}">
                  <a16:creationId xmlns:a16="http://schemas.microsoft.com/office/drawing/2014/main" id="{BC7D1059-6CEF-B812-5C46-2BC18B3D84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32" y="1368"/>
              <a:ext cx="2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" name="AutoShape 489">
              <a:extLst>
                <a:ext uri="{FF2B5EF4-FFF2-40B4-BE49-F238E27FC236}">
                  <a16:creationId xmlns:a16="http://schemas.microsoft.com/office/drawing/2014/main" id="{027DDE82-A688-DF5A-804F-FDAC23D838E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529997">
              <a:off x="4480" y="1572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" name="Line 493">
              <a:extLst>
                <a:ext uri="{FF2B5EF4-FFF2-40B4-BE49-F238E27FC236}">
                  <a16:creationId xmlns:a16="http://schemas.microsoft.com/office/drawing/2014/main" id="{E4D35B1E-77BF-4634-D5B6-F07B2EFB5F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400" y="3024"/>
              <a:ext cx="38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Text Box 497">
              <a:extLst>
                <a:ext uri="{FF2B5EF4-FFF2-40B4-BE49-F238E27FC236}">
                  <a16:creationId xmlns:a16="http://schemas.microsoft.com/office/drawing/2014/main" id="{AA4ED6DB-E53E-2E22-DA21-137F333F91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8" y="1872"/>
              <a:ext cx="1306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>
                  <a:latin typeface="Times New Roman" pitchFamily="-65" charset="0"/>
                </a:rPr>
                <a:t>Spin Rotators</a:t>
              </a:r>
            </a:p>
            <a:p>
              <a:pPr algn="ctr"/>
              <a:r>
                <a:rPr lang="en-US" sz="1400">
                  <a:latin typeface="Times New Roman" pitchFamily="-65" charset="0"/>
                </a:rPr>
                <a:t>(longitudinal polarization)</a:t>
              </a:r>
            </a:p>
          </p:txBody>
        </p:sp>
        <p:sp>
          <p:nvSpPr>
            <p:cNvPr id="148" name="Line 498">
              <a:extLst>
                <a:ext uri="{FF2B5EF4-FFF2-40B4-BE49-F238E27FC236}">
                  <a16:creationId xmlns:a16="http://schemas.microsoft.com/office/drawing/2014/main" id="{0A18E2B6-6BDA-A890-710C-3708B6302E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296" y="1728"/>
              <a:ext cx="54" cy="1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" name="Line 499">
              <a:extLst>
                <a:ext uri="{FF2B5EF4-FFF2-40B4-BE49-F238E27FC236}">
                  <a16:creationId xmlns:a16="http://schemas.microsoft.com/office/drawing/2014/main" id="{6E02786B-B2D9-A6A2-4F1F-721ACD25AF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40" y="1872"/>
              <a:ext cx="144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" name="Text Box 500">
              <a:extLst>
                <a:ext uri="{FF2B5EF4-FFF2-40B4-BE49-F238E27FC236}">
                  <a16:creationId xmlns:a16="http://schemas.microsoft.com/office/drawing/2014/main" id="{3207EDBA-EF1D-189C-70A8-7F36943059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0" y="3168"/>
              <a:ext cx="101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imes New Roman" pitchFamily="-65" charset="0"/>
                </a:rPr>
                <a:t>Strong AGS Snake</a:t>
              </a:r>
            </a:p>
          </p:txBody>
        </p:sp>
        <p:sp>
          <p:nvSpPr>
            <p:cNvPr id="151" name="Rectangle 501">
              <a:extLst>
                <a:ext uri="{FF2B5EF4-FFF2-40B4-BE49-F238E27FC236}">
                  <a16:creationId xmlns:a16="http://schemas.microsoft.com/office/drawing/2014/main" id="{95018F6B-CFAC-9057-E338-A92C9C3C10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1200"/>
              <a:ext cx="1031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dirty="0">
                  <a:latin typeface="Times New Roman" pitchFamily="-65" charset="0"/>
                </a:rPr>
                <a:t>RHIC </a:t>
              </a:r>
              <a:r>
                <a:rPr lang="en-US" sz="1400" dirty="0" err="1">
                  <a:latin typeface="Times New Roman" pitchFamily="-65" charset="0"/>
                </a:rPr>
                <a:t>pC</a:t>
              </a:r>
              <a:r>
                <a:rPr lang="en-US" sz="1400" dirty="0">
                  <a:latin typeface="Times New Roman" pitchFamily="-65" charset="0"/>
                </a:rPr>
                <a:t> Polarimeters</a:t>
              </a:r>
            </a:p>
          </p:txBody>
        </p:sp>
        <p:sp>
          <p:nvSpPr>
            <p:cNvPr id="152" name="Rectangle 502">
              <a:extLst>
                <a:ext uri="{FF2B5EF4-FFF2-40B4-BE49-F238E27FC236}">
                  <a16:creationId xmlns:a16="http://schemas.microsoft.com/office/drawing/2014/main" id="{DB04E303-46FF-CE9F-A412-5E16985AB8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720"/>
              <a:ext cx="1290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dirty="0">
                  <a:latin typeface="Times New Roman" pitchFamily="-65" charset="0"/>
                </a:rPr>
                <a:t>Absolute Polarimeter (H jet)</a:t>
              </a:r>
            </a:p>
          </p:txBody>
        </p:sp>
        <p:sp>
          <p:nvSpPr>
            <p:cNvPr id="153" name="Line 504">
              <a:extLst>
                <a:ext uri="{FF2B5EF4-FFF2-40B4-BE49-F238E27FC236}">
                  <a16:creationId xmlns:a16="http://schemas.microsoft.com/office/drawing/2014/main" id="{9214C4DD-433A-C81E-2118-A085468144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36" y="86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" name="Line 505">
              <a:extLst>
                <a:ext uri="{FF2B5EF4-FFF2-40B4-BE49-F238E27FC236}">
                  <a16:creationId xmlns:a16="http://schemas.microsoft.com/office/drawing/2014/main" id="{8F84976C-6E6A-1086-C95A-666F4E2C77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216" y="1104"/>
              <a:ext cx="14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" name="Rectangle 506">
              <a:extLst>
                <a:ext uri="{FF2B5EF4-FFF2-40B4-BE49-F238E27FC236}">
                  <a16:creationId xmlns:a16="http://schemas.microsoft.com/office/drawing/2014/main" id="{B0670D1A-3AFC-F8AA-1307-C8C7E4650A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6" y="1747"/>
              <a:ext cx="436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b="1" i="1" u="sng">
                  <a:latin typeface="Times New Roman" pitchFamily="-65" charset="0"/>
                </a:rPr>
                <a:t>STAR (p)</a:t>
              </a:r>
              <a:endParaRPr lang="en-US" sz="2400">
                <a:latin typeface="Times New Roman" pitchFamily="-65" charset="0"/>
              </a:endParaRPr>
            </a:p>
          </p:txBody>
        </p:sp>
        <p:sp>
          <p:nvSpPr>
            <p:cNvPr id="156" name="Rectangle 509">
              <a:extLst>
                <a:ext uri="{FF2B5EF4-FFF2-40B4-BE49-F238E27FC236}">
                  <a16:creationId xmlns:a16="http://schemas.microsoft.com/office/drawing/2014/main" id="{E7066B60-FF51-7D18-D103-EDC9B2A6C1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2976"/>
              <a:ext cx="826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dirty="0">
                  <a:latin typeface="Times New Roman" pitchFamily="-65" charset="0"/>
                </a:rPr>
                <a:t>AGS Polarimeters</a:t>
              </a:r>
            </a:p>
          </p:txBody>
        </p:sp>
        <p:sp>
          <p:nvSpPr>
            <p:cNvPr id="157" name="Text Box 510">
              <a:extLst>
                <a:ext uri="{FF2B5EF4-FFF2-40B4-BE49-F238E27FC236}">
                  <a16:creationId xmlns:a16="http://schemas.microsoft.com/office/drawing/2014/main" id="{AD0C520C-5FD5-AF3B-23F5-CBDCA53346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2" y="1536"/>
              <a:ext cx="658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Times New Roman" pitchFamily="-65" charset="0"/>
                </a:rPr>
                <a:t>Spin flipper</a:t>
              </a:r>
            </a:p>
          </p:txBody>
        </p:sp>
        <p:sp>
          <p:nvSpPr>
            <p:cNvPr id="158" name="Line 511">
              <a:extLst>
                <a:ext uri="{FF2B5EF4-FFF2-40B4-BE49-F238E27FC236}">
                  <a16:creationId xmlns:a16="http://schemas.microsoft.com/office/drawing/2014/main" id="{E8CC61CB-E7B8-DF5B-6D16-A9CF35E5B4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6" y="1680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9" name="Line 512">
              <a:extLst>
                <a:ext uri="{FF2B5EF4-FFF2-40B4-BE49-F238E27FC236}">
                  <a16:creationId xmlns:a16="http://schemas.microsoft.com/office/drawing/2014/main" id="{8C77E670-EFDD-2150-9AB6-92B1DB5CB5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736" y="2064"/>
              <a:ext cx="33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Line 513">
              <a:extLst>
                <a:ext uri="{FF2B5EF4-FFF2-40B4-BE49-F238E27FC236}">
                  <a16:creationId xmlns:a16="http://schemas.microsoft.com/office/drawing/2014/main" id="{FE2B7425-120B-4CEB-A6D4-012EA6A5DF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120" y="2064"/>
              <a:ext cx="48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26" name="Picture 2" descr="RHIC&#10;      luminosity PP">
            <a:extLst>
              <a:ext uri="{FF2B5EF4-FFF2-40B4-BE49-F238E27FC236}">
                <a16:creationId xmlns:a16="http://schemas.microsoft.com/office/drawing/2014/main" id="{126A42CE-567D-B0E9-BD66-51FE746BA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12" y="99392"/>
            <a:ext cx="4484024" cy="408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5047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0474CF-B327-5D49-1140-3162BC412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44">
            <a:extLst>
              <a:ext uri="{FF2B5EF4-FFF2-40B4-BE49-F238E27FC236}">
                <a16:creationId xmlns:a16="http://schemas.microsoft.com/office/drawing/2014/main" id="{704FF521-5626-A612-EBE8-0C3136E79088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0"/>
            <a:ext cx="9144000" cy="6858000"/>
            <a:chOff x="0" y="0"/>
            <a:chExt cx="5760" cy="4320"/>
          </a:xfrm>
        </p:grpSpPr>
        <p:pic>
          <p:nvPicPr>
            <p:cNvPr id="16390" name="Picture 345" descr="Hel_Sect_Photo">
              <a:extLst>
                <a:ext uri="{FF2B5EF4-FFF2-40B4-BE49-F238E27FC236}">
                  <a16:creationId xmlns:a16="http://schemas.microsoft.com/office/drawing/2014/main" id="{E4D5FAD5-3D4D-3A1E-C488-2921563167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21216" t="14598" r="21674" b="15193"/>
            <a:stretch>
              <a:fillRect/>
            </a:stretch>
          </p:blipFill>
          <p:spPr bwMode="auto">
            <a:xfrm>
              <a:off x="144" y="1440"/>
              <a:ext cx="912" cy="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1" name="Picture 347" descr="P1010001-cropped">
              <a:extLst>
                <a:ext uri="{FF2B5EF4-FFF2-40B4-BE49-F238E27FC236}">
                  <a16:creationId xmlns:a16="http://schemas.microsoft.com/office/drawing/2014/main" id="{D125BC48-B833-2EA7-F29D-3D3FC48AD6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36" y="0"/>
              <a:ext cx="1324" cy="1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93" name="Oval 349">
              <a:extLst>
                <a:ext uri="{FF2B5EF4-FFF2-40B4-BE49-F238E27FC236}">
                  <a16:creationId xmlns:a16="http://schemas.microsoft.com/office/drawing/2014/main" id="{1F06F6B2-B553-C5EE-C252-77BABD35A26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682010">
              <a:off x="4446" y="1566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4" name="Line 350">
              <a:extLst>
                <a:ext uri="{FF2B5EF4-FFF2-40B4-BE49-F238E27FC236}">
                  <a16:creationId xmlns:a16="http://schemas.microsoft.com/office/drawing/2014/main" id="{EF25F55F-B659-74C7-0783-952D55DC44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4" y="2724"/>
              <a:ext cx="69" cy="2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5" name="Freeform 351">
              <a:extLst>
                <a:ext uri="{FF2B5EF4-FFF2-40B4-BE49-F238E27FC236}">
                  <a16:creationId xmlns:a16="http://schemas.microsoft.com/office/drawing/2014/main" id="{4A49DD51-5DAB-1E3B-E27A-5BEF3C0D4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4" y="1643"/>
              <a:ext cx="292" cy="246"/>
            </a:xfrm>
            <a:custGeom>
              <a:avLst/>
              <a:gdLst>
                <a:gd name="T0" fmla="*/ 0 w 292"/>
                <a:gd name="T1" fmla="*/ 246 h 246"/>
                <a:gd name="T2" fmla="*/ 64 w 292"/>
                <a:gd name="T3" fmla="*/ 214 h 246"/>
                <a:gd name="T4" fmla="*/ 66 w 292"/>
                <a:gd name="T5" fmla="*/ 172 h 246"/>
                <a:gd name="T6" fmla="*/ 232 w 292"/>
                <a:gd name="T7" fmla="*/ 106 h 246"/>
                <a:gd name="T8" fmla="*/ 232 w 292"/>
                <a:gd name="T9" fmla="*/ 61 h 246"/>
                <a:gd name="T10" fmla="*/ 292 w 292"/>
                <a:gd name="T11" fmla="*/ 0 h 2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46"/>
                <a:gd name="T20" fmla="*/ 292 w 292"/>
                <a:gd name="T21" fmla="*/ 246 h 2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46">
                  <a:moveTo>
                    <a:pt x="0" y="246"/>
                  </a:moveTo>
                  <a:lnTo>
                    <a:pt x="64" y="214"/>
                  </a:lnTo>
                  <a:lnTo>
                    <a:pt x="66" y="172"/>
                  </a:lnTo>
                  <a:lnTo>
                    <a:pt x="232" y="106"/>
                  </a:lnTo>
                  <a:lnTo>
                    <a:pt x="232" y="61"/>
                  </a:lnTo>
                  <a:lnTo>
                    <a:pt x="292" y="0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6" name="Rectangle 352">
              <a:extLst>
                <a:ext uri="{FF2B5EF4-FFF2-40B4-BE49-F238E27FC236}">
                  <a16:creationId xmlns:a16="http://schemas.microsoft.com/office/drawing/2014/main" id="{2622A805-D86A-4704-D6BB-C3D251E914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2" y="788"/>
              <a:ext cx="1153" cy="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97" name="Rectangle 353">
              <a:extLst>
                <a:ext uri="{FF2B5EF4-FFF2-40B4-BE49-F238E27FC236}">
                  <a16:creationId xmlns:a16="http://schemas.microsoft.com/office/drawing/2014/main" id="{C5C560F9-DB84-255D-5D80-37A860B75A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3" y="1780"/>
              <a:ext cx="643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98" name="Rectangle 354">
              <a:extLst>
                <a:ext uri="{FF2B5EF4-FFF2-40B4-BE49-F238E27FC236}">
                  <a16:creationId xmlns:a16="http://schemas.microsoft.com/office/drawing/2014/main" id="{B898CCDE-6EDC-A82B-FCC3-E23B4BDB39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0" y="2041"/>
              <a:ext cx="643" cy="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99" name="Rectangle 355">
              <a:extLst>
                <a:ext uri="{FF2B5EF4-FFF2-40B4-BE49-F238E27FC236}">
                  <a16:creationId xmlns:a16="http://schemas.microsoft.com/office/drawing/2014/main" id="{FF404F46-AA1B-D9C7-F045-FC5D5845DB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7" y="1926"/>
              <a:ext cx="655" cy="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356">
              <a:extLst>
                <a:ext uri="{FF2B5EF4-FFF2-40B4-BE49-F238E27FC236}">
                  <a16:creationId xmlns:a16="http://schemas.microsoft.com/office/drawing/2014/main" id="{E4E175B4-9B31-1202-8435-C71F83D4B5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18" y="887"/>
              <a:ext cx="57" cy="37"/>
              <a:chOff x="4845" y="916"/>
              <a:chExt cx="57" cy="37"/>
            </a:xfrm>
          </p:grpSpPr>
          <p:sp>
            <p:nvSpPr>
              <p:cNvPr id="16556" name="Rectangle 357">
                <a:extLst>
                  <a:ext uri="{FF2B5EF4-FFF2-40B4-BE49-F238E27FC236}">
                    <a16:creationId xmlns:a16="http://schemas.microsoft.com/office/drawing/2014/main" id="{2860EB17-F510-E180-796C-8D3C30920C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5" y="929"/>
                <a:ext cx="21" cy="9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57" name="Freeform 358">
                <a:extLst>
                  <a:ext uri="{FF2B5EF4-FFF2-40B4-BE49-F238E27FC236}">
                    <a16:creationId xmlns:a16="http://schemas.microsoft.com/office/drawing/2014/main" id="{07C223AD-098D-E1C0-7167-A108C579D8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5" y="916"/>
                <a:ext cx="37" cy="37"/>
              </a:xfrm>
              <a:custGeom>
                <a:avLst/>
                <a:gdLst>
                  <a:gd name="T0" fmla="*/ 0 w 73"/>
                  <a:gd name="T1" fmla="*/ 1 h 73"/>
                  <a:gd name="T2" fmla="*/ 1 w 73"/>
                  <a:gd name="T3" fmla="*/ 1 h 73"/>
                  <a:gd name="T4" fmla="*/ 0 w 73"/>
                  <a:gd name="T5" fmla="*/ 0 h 73"/>
                  <a:gd name="T6" fmla="*/ 0 w 73"/>
                  <a:gd name="T7" fmla="*/ 1 h 7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73"/>
                  <a:gd name="T14" fmla="*/ 73 w 73"/>
                  <a:gd name="T15" fmla="*/ 73 h 7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73">
                    <a:moveTo>
                      <a:pt x="0" y="73"/>
                    </a:moveTo>
                    <a:lnTo>
                      <a:pt x="73" y="36"/>
                    </a:lnTo>
                    <a:lnTo>
                      <a:pt x="0" y="0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359">
              <a:extLst>
                <a:ext uri="{FF2B5EF4-FFF2-40B4-BE49-F238E27FC236}">
                  <a16:creationId xmlns:a16="http://schemas.microsoft.com/office/drawing/2014/main" id="{40C521E9-6FBA-D1F4-E756-24323AE0F7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31" y="1760"/>
              <a:ext cx="56" cy="36"/>
              <a:chOff x="3140" y="2171"/>
              <a:chExt cx="56" cy="36"/>
            </a:xfrm>
          </p:grpSpPr>
          <p:sp>
            <p:nvSpPr>
              <p:cNvPr id="16554" name="Rectangle 360">
                <a:extLst>
                  <a:ext uri="{FF2B5EF4-FFF2-40B4-BE49-F238E27FC236}">
                    <a16:creationId xmlns:a16="http://schemas.microsoft.com/office/drawing/2014/main" id="{5487257C-5F95-92A5-B752-2E623BF4D6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0" y="2184"/>
                <a:ext cx="21" cy="9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55" name="Freeform 361">
                <a:extLst>
                  <a:ext uri="{FF2B5EF4-FFF2-40B4-BE49-F238E27FC236}">
                    <a16:creationId xmlns:a16="http://schemas.microsoft.com/office/drawing/2014/main" id="{292BAEB5-0A7F-EB00-6EC1-F3CF4AC102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9" y="2171"/>
                <a:ext cx="37" cy="36"/>
              </a:xfrm>
              <a:custGeom>
                <a:avLst/>
                <a:gdLst>
                  <a:gd name="T0" fmla="*/ 0 w 73"/>
                  <a:gd name="T1" fmla="*/ 0 h 74"/>
                  <a:gd name="T2" fmla="*/ 1 w 73"/>
                  <a:gd name="T3" fmla="*/ 0 h 74"/>
                  <a:gd name="T4" fmla="*/ 0 w 73"/>
                  <a:gd name="T5" fmla="*/ 0 h 74"/>
                  <a:gd name="T6" fmla="*/ 0 w 73"/>
                  <a:gd name="T7" fmla="*/ 0 h 7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74"/>
                  <a:gd name="T14" fmla="*/ 73 w 73"/>
                  <a:gd name="T15" fmla="*/ 74 h 7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74">
                    <a:moveTo>
                      <a:pt x="0" y="74"/>
                    </a:moveTo>
                    <a:lnTo>
                      <a:pt x="73" y="36"/>
                    </a:lnTo>
                    <a:lnTo>
                      <a:pt x="0" y="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402" name="Rectangle 362">
              <a:extLst>
                <a:ext uri="{FF2B5EF4-FFF2-40B4-BE49-F238E27FC236}">
                  <a16:creationId xmlns:a16="http://schemas.microsoft.com/office/drawing/2014/main" id="{DE04267A-5DE3-8998-4821-576C29EB0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8" y="1572"/>
              <a:ext cx="594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b="1" i="1" u="sng">
                  <a:latin typeface="Times New Roman" pitchFamily="-65" charset="0"/>
                </a:rPr>
                <a:t>PHENIX (p)</a:t>
              </a:r>
              <a:endParaRPr lang="en-US" sz="2400">
                <a:latin typeface="Times New Roman" pitchFamily="-65" charset="0"/>
              </a:endParaRPr>
            </a:p>
          </p:txBody>
        </p:sp>
        <p:grpSp>
          <p:nvGrpSpPr>
            <p:cNvPr id="5" name="Group 363">
              <a:extLst>
                <a:ext uri="{FF2B5EF4-FFF2-40B4-BE49-F238E27FC236}">
                  <a16:creationId xmlns:a16="http://schemas.microsoft.com/office/drawing/2014/main" id="{15D867EB-3E97-1B4E-39B2-44320CD02A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57" y="1584"/>
              <a:ext cx="57" cy="37"/>
              <a:chOff x="1391" y="2056"/>
              <a:chExt cx="57" cy="37"/>
            </a:xfrm>
          </p:grpSpPr>
          <p:sp>
            <p:nvSpPr>
              <p:cNvPr id="16552" name="Rectangle 364">
                <a:extLst>
                  <a:ext uri="{FF2B5EF4-FFF2-40B4-BE49-F238E27FC236}">
                    <a16:creationId xmlns:a16="http://schemas.microsoft.com/office/drawing/2014/main" id="{2442D0A4-0E62-BEAC-93DE-65CE509C72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1" y="2069"/>
                <a:ext cx="21" cy="9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53" name="Freeform 365">
                <a:extLst>
                  <a:ext uri="{FF2B5EF4-FFF2-40B4-BE49-F238E27FC236}">
                    <a16:creationId xmlns:a16="http://schemas.microsoft.com/office/drawing/2014/main" id="{D4306EF4-5552-EB9D-54FD-CE59E05474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1" y="2056"/>
                <a:ext cx="37" cy="37"/>
              </a:xfrm>
              <a:custGeom>
                <a:avLst/>
                <a:gdLst>
                  <a:gd name="T0" fmla="*/ 0 w 73"/>
                  <a:gd name="T1" fmla="*/ 1 h 73"/>
                  <a:gd name="T2" fmla="*/ 1 w 73"/>
                  <a:gd name="T3" fmla="*/ 1 h 73"/>
                  <a:gd name="T4" fmla="*/ 0 w 73"/>
                  <a:gd name="T5" fmla="*/ 0 h 73"/>
                  <a:gd name="T6" fmla="*/ 0 w 73"/>
                  <a:gd name="T7" fmla="*/ 1 h 7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73"/>
                  <a:gd name="T14" fmla="*/ 73 w 73"/>
                  <a:gd name="T15" fmla="*/ 73 h 7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73">
                    <a:moveTo>
                      <a:pt x="0" y="73"/>
                    </a:moveTo>
                    <a:lnTo>
                      <a:pt x="73" y="36"/>
                    </a:lnTo>
                    <a:lnTo>
                      <a:pt x="0" y="0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404" name="Rectangle 366">
              <a:extLst>
                <a:ext uri="{FF2B5EF4-FFF2-40B4-BE49-F238E27FC236}">
                  <a16:creationId xmlns:a16="http://schemas.microsoft.com/office/drawing/2014/main" id="{428F1955-51F3-0223-5085-AA3214A561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8" y="1312"/>
              <a:ext cx="569" cy="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05" name="Rectangle 367">
              <a:extLst>
                <a:ext uri="{FF2B5EF4-FFF2-40B4-BE49-F238E27FC236}">
                  <a16:creationId xmlns:a16="http://schemas.microsoft.com/office/drawing/2014/main" id="{63A78A23-ECA5-5DBC-2B37-A3E6232D78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2" y="2662"/>
              <a:ext cx="335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06" name="Rectangle 368">
              <a:extLst>
                <a:ext uri="{FF2B5EF4-FFF2-40B4-BE49-F238E27FC236}">
                  <a16:creationId xmlns:a16="http://schemas.microsoft.com/office/drawing/2014/main" id="{AA8756A2-BD45-6ECF-2432-787BA96866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6" y="2725"/>
              <a:ext cx="247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1">
                  <a:latin typeface="Times New Roman" pitchFamily="-65" charset="0"/>
                </a:rPr>
                <a:t>AGS</a:t>
              </a:r>
              <a:endParaRPr lang="en-US" sz="2400">
                <a:latin typeface="Times New Roman" pitchFamily="-65" charset="0"/>
              </a:endParaRPr>
            </a:p>
          </p:txBody>
        </p:sp>
        <p:sp>
          <p:nvSpPr>
            <p:cNvPr id="16407" name="Rectangle 369">
              <a:extLst>
                <a:ext uri="{FF2B5EF4-FFF2-40B4-BE49-F238E27FC236}">
                  <a16:creationId xmlns:a16="http://schemas.microsoft.com/office/drawing/2014/main" id="{AD825943-71EE-6521-80C3-7868A4332B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2" y="2596"/>
              <a:ext cx="396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08" name="Rectangle 370">
              <a:extLst>
                <a:ext uri="{FF2B5EF4-FFF2-40B4-BE49-F238E27FC236}">
                  <a16:creationId xmlns:a16="http://schemas.microsoft.com/office/drawing/2014/main" id="{57424383-2594-7BEF-1C5C-19374BA727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6" y="2447"/>
              <a:ext cx="25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latin typeface="Times New Roman" pitchFamily="-65" charset="0"/>
                </a:rPr>
                <a:t>LINAC</a:t>
              </a:r>
              <a:endParaRPr lang="en-US" sz="800">
                <a:latin typeface="Times New Roman" pitchFamily="-65" charset="0"/>
              </a:endParaRPr>
            </a:p>
          </p:txBody>
        </p:sp>
        <p:sp>
          <p:nvSpPr>
            <p:cNvPr id="16409" name="Rectangle 371">
              <a:extLst>
                <a:ext uri="{FF2B5EF4-FFF2-40B4-BE49-F238E27FC236}">
                  <a16:creationId xmlns:a16="http://schemas.microsoft.com/office/drawing/2014/main" id="{12393CDF-9135-BCC9-9100-A3A756C1A6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6" y="2504"/>
              <a:ext cx="311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Times New Roman" pitchFamily="-65" charset="0"/>
                </a:rPr>
                <a:t>BOOSTER</a:t>
              </a:r>
              <a:endParaRPr lang="en-US" sz="800">
                <a:latin typeface="Times New Roman" pitchFamily="-65" charset="0"/>
              </a:endParaRPr>
            </a:p>
          </p:txBody>
        </p:sp>
        <p:sp>
          <p:nvSpPr>
            <p:cNvPr id="16410" name="Rectangle 372">
              <a:extLst>
                <a:ext uri="{FF2B5EF4-FFF2-40B4-BE49-F238E27FC236}">
                  <a16:creationId xmlns:a16="http://schemas.microsoft.com/office/drawing/2014/main" id="{1ED82B09-4D71-F2DD-09BE-1AB99C6E7C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8" y="2247"/>
              <a:ext cx="627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11" name="Oval 373">
              <a:extLst>
                <a:ext uri="{FF2B5EF4-FFF2-40B4-BE49-F238E27FC236}">
                  <a16:creationId xmlns:a16="http://schemas.microsoft.com/office/drawing/2014/main" id="{AEBA33EE-D9E1-36D1-D61A-9C9B93BB64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3" y="2575"/>
              <a:ext cx="1045" cy="46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12" name="Arc 374">
              <a:extLst>
                <a:ext uri="{FF2B5EF4-FFF2-40B4-BE49-F238E27FC236}">
                  <a16:creationId xmlns:a16="http://schemas.microsoft.com/office/drawing/2014/main" id="{EAB09CE3-DA9C-7BBC-0DC3-C0A46D849C6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762" y="1043"/>
              <a:ext cx="1195" cy="448"/>
            </a:xfrm>
            <a:custGeom>
              <a:avLst/>
              <a:gdLst>
                <a:gd name="T0" fmla="*/ 0 w 15493"/>
                <a:gd name="T1" fmla="*/ 0 h 21120"/>
                <a:gd name="T2" fmla="*/ 0 w 15493"/>
                <a:gd name="T3" fmla="*/ 0 h 21120"/>
                <a:gd name="T4" fmla="*/ 0 w 15493"/>
                <a:gd name="T5" fmla="*/ 0 h 21120"/>
                <a:gd name="T6" fmla="*/ 0 60000 65536"/>
                <a:gd name="T7" fmla="*/ 0 60000 65536"/>
                <a:gd name="T8" fmla="*/ 0 60000 65536"/>
                <a:gd name="T9" fmla="*/ 0 w 15493"/>
                <a:gd name="T10" fmla="*/ 0 h 21120"/>
                <a:gd name="T11" fmla="*/ 15493 w 15493"/>
                <a:gd name="T12" fmla="*/ 21120 h 211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493" h="21120" fill="none" extrusionOk="0">
                  <a:moveTo>
                    <a:pt x="4529" y="0"/>
                  </a:moveTo>
                  <a:cubicBezTo>
                    <a:pt x="8703" y="895"/>
                    <a:pt x="12518" y="3007"/>
                    <a:pt x="15492" y="6069"/>
                  </a:cubicBezTo>
                </a:path>
                <a:path w="15493" h="21120" stroke="0" extrusionOk="0">
                  <a:moveTo>
                    <a:pt x="4529" y="0"/>
                  </a:moveTo>
                  <a:cubicBezTo>
                    <a:pt x="8703" y="895"/>
                    <a:pt x="12518" y="3007"/>
                    <a:pt x="15492" y="6069"/>
                  </a:cubicBezTo>
                  <a:lnTo>
                    <a:pt x="0" y="2112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3" name="Arc 375">
              <a:extLst>
                <a:ext uri="{FF2B5EF4-FFF2-40B4-BE49-F238E27FC236}">
                  <a16:creationId xmlns:a16="http://schemas.microsoft.com/office/drawing/2014/main" id="{61009EB3-41C2-A37C-BD69-D20588EC875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252" y="1308"/>
              <a:ext cx="1667" cy="343"/>
            </a:xfrm>
            <a:custGeom>
              <a:avLst/>
              <a:gdLst>
                <a:gd name="T0" fmla="*/ 0 w 21600"/>
                <a:gd name="T1" fmla="*/ 0 h 16156"/>
                <a:gd name="T2" fmla="*/ 0 w 21600"/>
                <a:gd name="T3" fmla="*/ 0 h 16156"/>
                <a:gd name="T4" fmla="*/ 0 w 21600"/>
                <a:gd name="T5" fmla="*/ 0 h 16156"/>
                <a:gd name="T6" fmla="*/ 0 60000 65536"/>
                <a:gd name="T7" fmla="*/ 0 60000 65536"/>
                <a:gd name="T8" fmla="*/ 0 60000 65536"/>
                <a:gd name="T9" fmla="*/ 0 w 21600"/>
                <a:gd name="T10" fmla="*/ 0 h 16156"/>
                <a:gd name="T11" fmla="*/ 21600 w 21600"/>
                <a:gd name="T12" fmla="*/ 16156 h 161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6156" fill="none" extrusionOk="0">
                  <a:moveTo>
                    <a:pt x="19847" y="0"/>
                  </a:moveTo>
                  <a:cubicBezTo>
                    <a:pt x="21003" y="2692"/>
                    <a:pt x="21600" y="5591"/>
                    <a:pt x="21600" y="8522"/>
                  </a:cubicBezTo>
                  <a:cubicBezTo>
                    <a:pt x="21600" y="11129"/>
                    <a:pt x="21127" y="13716"/>
                    <a:pt x="20205" y="16155"/>
                  </a:cubicBezTo>
                </a:path>
                <a:path w="21600" h="16156" stroke="0" extrusionOk="0">
                  <a:moveTo>
                    <a:pt x="19847" y="0"/>
                  </a:moveTo>
                  <a:cubicBezTo>
                    <a:pt x="21003" y="2692"/>
                    <a:pt x="21600" y="5591"/>
                    <a:pt x="21600" y="8522"/>
                  </a:cubicBezTo>
                  <a:cubicBezTo>
                    <a:pt x="21600" y="11129"/>
                    <a:pt x="21127" y="13716"/>
                    <a:pt x="20205" y="16155"/>
                  </a:cubicBezTo>
                  <a:lnTo>
                    <a:pt x="0" y="8522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4" name="Arc 376">
              <a:extLst>
                <a:ext uri="{FF2B5EF4-FFF2-40B4-BE49-F238E27FC236}">
                  <a16:creationId xmlns:a16="http://schemas.microsoft.com/office/drawing/2014/main" id="{0D2827AC-0CFF-F516-DE44-1595A49C29F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917" y="1304"/>
              <a:ext cx="1667" cy="339"/>
            </a:xfrm>
            <a:custGeom>
              <a:avLst/>
              <a:gdLst>
                <a:gd name="T0" fmla="*/ 0 w 21600"/>
                <a:gd name="T1" fmla="*/ 0 h 15969"/>
                <a:gd name="T2" fmla="*/ 0 w 21600"/>
                <a:gd name="T3" fmla="*/ 0 h 15969"/>
                <a:gd name="T4" fmla="*/ 0 w 21600"/>
                <a:gd name="T5" fmla="*/ 0 h 15969"/>
                <a:gd name="T6" fmla="*/ 0 60000 65536"/>
                <a:gd name="T7" fmla="*/ 0 60000 65536"/>
                <a:gd name="T8" fmla="*/ 0 60000 65536"/>
                <a:gd name="T9" fmla="*/ 0 w 21600"/>
                <a:gd name="T10" fmla="*/ 0 h 15969"/>
                <a:gd name="T11" fmla="*/ 21600 w 21600"/>
                <a:gd name="T12" fmla="*/ 15969 h 1596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5969" fill="none" extrusionOk="0">
                  <a:moveTo>
                    <a:pt x="1306" y="15969"/>
                  </a:moveTo>
                  <a:cubicBezTo>
                    <a:pt x="442" y="13597"/>
                    <a:pt x="0" y="11093"/>
                    <a:pt x="0" y="8570"/>
                  </a:cubicBezTo>
                  <a:cubicBezTo>
                    <a:pt x="0" y="5622"/>
                    <a:pt x="603" y="2705"/>
                    <a:pt x="1772" y="-1"/>
                  </a:cubicBezTo>
                </a:path>
                <a:path w="21600" h="15969" stroke="0" extrusionOk="0">
                  <a:moveTo>
                    <a:pt x="1306" y="15969"/>
                  </a:moveTo>
                  <a:cubicBezTo>
                    <a:pt x="442" y="13597"/>
                    <a:pt x="0" y="11093"/>
                    <a:pt x="0" y="8570"/>
                  </a:cubicBezTo>
                  <a:cubicBezTo>
                    <a:pt x="0" y="5622"/>
                    <a:pt x="603" y="2705"/>
                    <a:pt x="1772" y="-1"/>
                  </a:cubicBezTo>
                  <a:lnTo>
                    <a:pt x="21600" y="857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5" name="Arc 377">
              <a:extLst>
                <a:ext uri="{FF2B5EF4-FFF2-40B4-BE49-F238E27FC236}">
                  <a16:creationId xmlns:a16="http://schemas.microsoft.com/office/drawing/2014/main" id="{E5F82EA3-860B-98D9-4344-FE4F4A4910A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004" y="1420"/>
              <a:ext cx="1121" cy="522"/>
            </a:xfrm>
            <a:custGeom>
              <a:avLst/>
              <a:gdLst>
                <a:gd name="T0" fmla="*/ 0 w 14614"/>
                <a:gd name="T1" fmla="*/ 0 h 21395"/>
                <a:gd name="T2" fmla="*/ 0 w 14614"/>
                <a:gd name="T3" fmla="*/ 0 h 21395"/>
                <a:gd name="T4" fmla="*/ 0 w 14614"/>
                <a:gd name="T5" fmla="*/ 0 h 21395"/>
                <a:gd name="T6" fmla="*/ 0 60000 65536"/>
                <a:gd name="T7" fmla="*/ 0 60000 65536"/>
                <a:gd name="T8" fmla="*/ 0 60000 65536"/>
                <a:gd name="T9" fmla="*/ 0 w 14614"/>
                <a:gd name="T10" fmla="*/ 0 h 21395"/>
                <a:gd name="T11" fmla="*/ 14614 w 14614"/>
                <a:gd name="T12" fmla="*/ 21395 h 2139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14" h="21395" fill="none" extrusionOk="0">
                  <a:moveTo>
                    <a:pt x="11645" y="21395"/>
                  </a:moveTo>
                  <a:cubicBezTo>
                    <a:pt x="7296" y="20791"/>
                    <a:pt x="3233" y="18876"/>
                    <a:pt x="0" y="15905"/>
                  </a:cubicBezTo>
                </a:path>
                <a:path w="14614" h="21395" stroke="0" extrusionOk="0">
                  <a:moveTo>
                    <a:pt x="11645" y="21395"/>
                  </a:moveTo>
                  <a:cubicBezTo>
                    <a:pt x="7296" y="20791"/>
                    <a:pt x="3233" y="18876"/>
                    <a:pt x="0" y="15905"/>
                  </a:cubicBezTo>
                  <a:lnTo>
                    <a:pt x="14614" y="0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6" name="Arc 378">
              <a:extLst>
                <a:ext uri="{FF2B5EF4-FFF2-40B4-BE49-F238E27FC236}">
                  <a16:creationId xmlns:a16="http://schemas.microsoft.com/office/drawing/2014/main" id="{7A79ECD3-5F41-7A42-C9C0-D55BEC16BF1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748" y="1540"/>
              <a:ext cx="1241" cy="398"/>
            </a:xfrm>
            <a:custGeom>
              <a:avLst/>
              <a:gdLst>
                <a:gd name="T0" fmla="*/ 0 w 16143"/>
                <a:gd name="T1" fmla="*/ 0 h 21035"/>
                <a:gd name="T2" fmla="*/ 0 w 16143"/>
                <a:gd name="T3" fmla="*/ 0 h 21035"/>
                <a:gd name="T4" fmla="*/ 0 w 16143"/>
                <a:gd name="T5" fmla="*/ 0 h 21035"/>
                <a:gd name="T6" fmla="*/ 0 60000 65536"/>
                <a:gd name="T7" fmla="*/ 0 60000 65536"/>
                <a:gd name="T8" fmla="*/ 0 60000 65536"/>
                <a:gd name="T9" fmla="*/ 0 w 16143"/>
                <a:gd name="T10" fmla="*/ 0 h 21035"/>
                <a:gd name="T11" fmla="*/ 16143 w 16143"/>
                <a:gd name="T12" fmla="*/ 21035 h 210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143" h="21035" fill="none" extrusionOk="0">
                  <a:moveTo>
                    <a:pt x="16143" y="14351"/>
                  </a:moveTo>
                  <a:cubicBezTo>
                    <a:pt x="13178" y="17686"/>
                    <a:pt x="9252" y="20021"/>
                    <a:pt x="4907" y="21035"/>
                  </a:cubicBezTo>
                </a:path>
                <a:path w="16143" h="21035" stroke="0" extrusionOk="0">
                  <a:moveTo>
                    <a:pt x="16143" y="14351"/>
                  </a:moveTo>
                  <a:cubicBezTo>
                    <a:pt x="13178" y="17686"/>
                    <a:pt x="9252" y="20021"/>
                    <a:pt x="4907" y="21035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7" name="Arc 379">
              <a:extLst>
                <a:ext uri="{FF2B5EF4-FFF2-40B4-BE49-F238E27FC236}">
                  <a16:creationId xmlns:a16="http://schemas.microsoft.com/office/drawing/2014/main" id="{B25555EF-F7F1-8606-46E4-B3EA51DD120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913" y="1047"/>
              <a:ext cx="1167" cy="441"/>
            </a:xfrm>
            <a:custGeom>
              <a:avLst/>
              <a:gdLst>
                <a:gd name="T0" fmla="*/ 0 w 15115"/>
                <a:gd name="T1" fmla="*/ 0 h 21197"/>
                <a:gd name="T2" fmla="*/ 0 w 15115"/>
                <a:gd name="T3" fmla="*/ 0 h 21197"/>
                <a:gd name="T4" fmla="*/ 0 w 15115"/>
                <a:gd name="T5" fmla="*/ 0 h 21197"/>
                <a:gd name="T6" fmla="*/ 0 60000 65536"/>
                <a:gd name="T7" fmla="*/ 0 60000 65536"/>
                <a:gd name="T8" fmla="*/ 0 60000 65536"/>
                <a:gd name="T9" fmla="*/ 0 w 15115"/>
                <a:gd name="T10" fmla="*/ 0 h 21197"/>
                <a:gd name="T11" fmla="*/ 15115 w 15115"/>
                <a:gd name="T12" fmla="*/ 21197 h 211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115" h="21197" fill="none" extrusionOk="0">
                  <a:moveTo>
                    <a:pt x="0" y="5766"/>
                  </a:moveTo>
                  <a:cubicBezTo>
                    <a:pt x="3013" y="2815"/>
                    <a:pt x="6824" y="810"/>
                    <a:pt x="10962" y="-1"/>
                  </a:cubicBezTo>
                </a:path>
                <a:path w="15115" h="21197" stroke="0" extrusionOk="0">
                  <a:moveTo>
                    <a:pt x="0" y="5766"/>
                  </a:moveTo>
                  <a:cubicBezTo>
                    <a:pt x="3013" y="2815"/>
                    <a:pt x="6824" y="810"/>
                    <a:pt x="10962" y="-1"/>
                  </a:cubicBezTo>
                  <a:lnTo>
                    <a:pt x="15115" y="21197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8" name="Arc 380">
              <a:extLst>
                <a:ext uri="{FF2B5EF4-FFF2-40B4-BE49-F238E27FC236}">
                  <a16:creationId xmlns:a16="http://schemas.microsoft.com/office/drawing/2014/main" id="{C8E56ED8-322E-EFA4-9D1A-F788261D07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1" y="1505"/>
              <a:ext cx="1272" cy="534"/>
            </a:xfrm>
            <a:custGeom>
              <a:avLst/>
              <a:gdLst>
                <a:gd name="T0" fmla="*/ 0 w 15361"/>
                <a:gd name="T1" fmla="*/ 0 h 21244"/>
                <a:gd name="T2" fmla="*/ 0 w 15361"/>
                <a:gd name="T3" fmla="*/ 0 h 21244"/>
                <a:gd name="T4" fmla="*/ 0 w 15361"/>
                <a:gd name="T5" fmla="*/ 0 h 21244"/>
                <a:gd name="T6" fmla="*/ 0 60000 65536"/>
                <a:gd name="T7" fmla="*/ 0 60000 65536"/>
                <a:gd name="T8" fmla="*/ 0 60000 65536"/>
                <a:gd name="T9" fmla="*/ 0 w 15361"/>
                <a:gd name="T10" fmla="*/ 0 h 21244"/>
                <a:gd name="T11" fmla="*/ 15361 w 15361"/>
                <a:gd name="T12" fmla="*/ 21244 h 212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361" h="21244" fill="none" extrusionOk="0">
                  <a:moveTo>
                    <a:pt x="15361" y="15185"/>
                  </a:moveTo>
                  <a:cubicBezTo>
                    <a:pt x="12253" y="18329"/>
                    <a:pt x="8255" y="20444"/>
                    <a:pt x="3906" y="21243"/>
                  </a:cubicBezTo>
                </a:path>
                <a:path w="15361" h="21244" stroke="0" extrusionOk="0">
                  <a:moveTo>
                    <a:pt x="15361" y="15185"/>
                  </a:moveTo>
                  <a:cubicBezTo>
                    <a:pt x="12253" y="18329"/>
                    <a:pt x="8255" y="20444"/>
                    <a:pt x="3906" y="21243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9" name="Arc 381">
              <a:extLst>
                <a:ext uri="{FF2B5EF4-FFF2-40B4-BE49-F238E27FC236}">
                  <a16:creationId xmlns:a16="http://schemas.microsoft.com/office/drawing/2014/main" id="{633C33B7-4AC5-D615-43F5-2266F90C77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3" y="1505"/>
              <a:ext cx="1243" cy="534"/>
            </a:xfrm>
            <a:custGeom>
              <a:avLst/>
              <a:gdLst>
                <a:gd name="T0" fmla="*/ 0 w 15013"/>
                <a:gd name="T1" fmla="*/ 0 h 21246"/>
                <a:gd name="T2" fmla="*/ 0 w 15013"/>
                <a:gd name="T3" fmla="*/ 0 h 21246"/>
                <a:gd name="T4" fmla="*/ 0 w 15013"/>
                <a:gd name="T5" fmla="*/ 0 h 21246"/>
                <a:gd name="T6" fmla="*/ 0 60000 65536"/>
                <a:gd name="T7" fmla="*/ 0 60000 65536"/>
                <a:gd name="T8" fmla="*/ 0 60000 65536"/>
                <a:gd name="T9" fmla="*/ 0 w 15013"/>
                <a:gd name="T10" fmla="*/ 0 h 21246"/>
                <a:gd name="T11" fmla="*/ 15013 w 15013"/>
                <a:gd name="T12" fmla="*/ 21246 h 212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013" h="21246" fill="none" extrusionOk="0">
                  <a:moveTo>
                    <a:pt x="11119" y="21246"/>
                  </a:moveTo>
                  <a:cubicBezTo>
                    <a:pt x="6930" y="20478"/>
                    <a:pt x="3062" y="18489"/>
                    <a:pt x="0" y="15529"/>
                  </a:cubicBezTo>
                </a:path>
                <a:path w="15013" h="21246" stroke="0" extrusionOk="0">
                  <a:moveTo>
                    <a:pt x="11119" y="21246"/>
                  </a:moveTo>
                  <a:cubicBezTo>
                    <a:pt x="6930" y="20478"/>
                    <a:pt x="3062" y="18489"/>
                    <a:pt x="0" y="15529"/>
                  </a:cubicBezTo>
                  <a:lnTo>
                    <a:pt x="15013" y="0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0" name="Arc 382">
              <a:extLst>
                <a:ext uri="{FF2B5EF4-FFF2-40B4-BE49-F238E27FC236}">
                  <a16:creationId xmlns:a16="http://schemas.microsoft.com/office/drawing/2014/main" id="{AED2DFC3-C409-0C23-5A79-DCB890B456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" y="1273"/>
              <a:ext cx="1788" cy="444"/>
            </a:xfrm>
            <a:custGeom>
              <a:avLst/>
              <a:gdLst>
                <a:gd name="T0" fmla="*/ 0 w 21600"/>
                <a:gd name="T1" fmla="*/ 0 h 17626"/>
                <a:gd name="T2" fmla="*/ 0 w 21600"/>
                <a:gd name="T3" fmla="*/ 0 h 17626"/>
                <a:gd name="T4" fmla="*/ 0 w 21600"/>
                <a:gd name="T5" fmla="*/ 0 h 17626"/>
                <a:gd name="T6" fmla="*/ 0 60000 65536"/>
                <a:gd name="T7" fmla="*/ 0 60000 65536"/>
                <a:gd name="T8" fmla="*/ 0 60000 65536"/>
                <a:gd name="T9" fmla="*/ 0 w 21600"/>
                <a:gd name="T10" fmla="*/ 0 h 17626"/>
                <a:gd name="T11" fmla="*/ 21600 w 21600"/>
                <a:gd name="T12" fmla="*/ 17626 h 176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7626" fill="none" extrusionOk="0">
                  <a:moveTo>
                    <a:pt x="1688" y="17626"/>
                  </a:moveTo>
                  <a:cubicBezTo>
                    <a:pt x="574" y="14975"/>
                    <a:pt x="0" y="12128"/>
                    <a:pt x="0" y="9253"/>
                  </a:cubicBezTo>
                  <a:cubicBezTo>
                    <a:pt x="0" y="6052"/>
                    <a:pt x="711" y="2892"/>
                    <a:pt x="2082" y="0"/>
                  </a:cubicBezTo>
                </a:path>
                <a:path w="21600" h="17626" stroke="0" extrusionOk="0">
                  <a:moveTo>
                    <a:pt x="1688" y="17626"/>
                  </a:moveTo>
                  <a:cubicBezTo>
                    <a:pt x="574" y="14975"/>
                    <a:pt x="0" y="12128"/>
                    <a:pt x="0" y="9253"/>
                  </a:cubicBezTo>
                  <a:cubicBezTo>
                    <a:pt x="0" y="6052"/>
                    <a:pt x="711" y="2892"/>
                    <a:pt x="2082" y="0"/>
                  </a:cubicBezTo>
                  <a:lnTo>
                    <a:pt x="21600" y="9253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1" name="Arc 383">
              <a:extLst>
                <a:ext uri="{FF2B5EF4-FFF2-40B4-BE49-F238E27FC236}">
                  <a16:creationId xmlns:a16="http://schemas.microsoft.com/office/drawing/2014/main" id="{AC688565-BF06-899A-616E-684175A357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5" y="968"/>
              <a:ext cx="1222" cy="542"/>
            </a:xfrm>
            <a:custGeom>
              <a:avLst/>
              <a:gdLst>
                <a:gd name="T0" fmla="*/ 0 w 14768"/>
                <a:gd name="T1" fmla="*/ 0 h 21256"/>
                <a:gd name="T2" fmla="*/ 0 w 14768"/>
                <a:gd name="T3" fmla="*/ 0 h 21256"/>
                <a:gd name="T4" fmla="*/ 0 w 14768"/>
                <a:gd name="T5" fmla="*/ 0 h 21256"/>
                <a:gd name="T6" fmla="*/ 0 60000 65536"/>
                <a:gd name="T7" fmla="*/ 0 60000 65536"/>
                <a:gd name="T8" fmla="*/ 0 60000 65536"/>
                <a:gd name="T9" fmla="*/ 0 w 14768"/>
                <a:gd name="T10" fmla="*/ 0 h 21256"/>
                <a:gd name="T11" fmla="*/ 14768 w 14768"/>
                <a:gd name="T12" fmla="*/ 21256 h 212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768" h="21256" fill="none" extrusionOk="0">
                  <a:moveTo>
                    <a:pt x="0" y="5493"/>
                  </a:moveTo>
                  <a:cubicBezTo>
                    <a:pt x="3037" y="2647"/>
                    <a:pt x="6833" y="739"/>
                    <a:pt x="10929" y="-1"/>
                  </a:cubicBezTo>
                </a:path>
                <a:path w="14768" h="21256" stroke="0" extrusionOk="0">
                  <a:moveTo>
                    <a:pt x="0" y="5493"/>
                  </a:moveTo>
                  <a:cubicBezTo>
                    <a:pt x="3037" y="2647"/>
                    <a:pt x="6833" y="739"/>
                    <a:pt x="10929" y="-1"/>
                  </a:cubicBezTo>
                  <a:lnTo>
                    <a:pt x="14768" y="21256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2" name="Arc 384">
              <a:extLst>
                <a:ext uri="{FF2B5EF4-FFF2-40B4-BE49-F238E27FC236}">
                  <a16:creationId xmlns:a16="http://schemas.microsoft.com/office/drawing/2014/main" id="{CC9ECD5E-9BEE-39FC-A6C9-8A93786E98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1" y="971"/>
              <a:ext cx="1212" cy="538"/>
            </a:xfrm>
            <a:custGeom>
              <a:avLst/>
              <a:gdLst>
                <a:gd name="T0" fmla="*/ 0 w 14647"/>
                <a:gd name="T1" fmla="*/ 0 h 21263"/>
                <a:gd name="T2" fmla="*/ 0 w 14647"/>
                <a:gd name="T3" fmla="*/ 0 h 21263"/>
                <a:gd name="T4" fmla="*/ 0 w 14647"/>
                <a:gd name="T5" fmla="*/ 0 h 21263"/>
                <a:gd name="T6" fmla="*/ 0 60000 65536"/>
                <a:gd name="T7" fmla="*/ 0 60000 65536"/>
                <a:gd name="T8" fmla="*/ 0 60000 65536"/>
                <a:gd name="T9" fmla="*/ 0 w 14647"/>
                <a:gd name="T10" fmla="*/ 0 h 21263"/>
                <a:gd name="T11" fmla="*/ 14647 w 14647"/>
                <a:gd name="T12" fmla="*/ 21263 h 212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47" h="21263" fill="none" extrusionOk="0">
                  <a:moveTo>
                    <a:pt x="3802" y="0"/>
                  </a:moveTo>
                  <a:cubicBezTo>
                    <a:pt x="7857" y="725"/>
                    <a:pt x="11619" y="2594"/>
                    <a:pt x="14647" y="5387"/>
                  </a:cubicBezTo>
                </a:path>
                <a:path w="14647" h="21263" stroke="0" extrusionOk="0">
                  <a:moveTo>
                    <a:pt x="3802" y="0"/>
                  </a:moveTo>
                  <a:cubicBezTo>
                    <a:pt x="7857" y="725"/>
                    <a:pt x="11619" y="2594"/>
                    <a:pt x="14647" y="5387"/>
                  </a:cubicBezTo>
                  <a:lnTo>
                    <a:pt x="0" y="21263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3" name="Arc 385">
              <a:extLst>
                <a:ext uri="{FF2B5EF4-FFF2-40B4-BE49-F238E27FC236}">
                  <a16:creationId xmlns:a16="http://schemas.microsoft.com/office/drawing/2014/main" id="{7B6E59A9-7F3C-1349-56F4-BC79CD1FEA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1" y="1264"/>
              <a:ext cx="1788" cy="451"/>
            </a:xfrm>
            <a:custGeom>
              <a:avLst/>
              <a:gdLst>
                <a:gd name="T0" fmla="*/ 0 w 21600"/>
                <a:gd name="T1" fmla="*/ 0 h 17979"/>
                <a:gd name="T2" fmla="*/ 0 w 21600"/>
                <a:gd name="T3" fmla="*/ 0 h 17979"/>
                <a:gd name="T4" fmla="*/ 0 w 21600"/>
                <a:gd name="T5" fmla="*/ 0 h 17979"/>
                <a:gd name="T6" fmla="*/ 0 60000 65536"/>
                <a:gd name="T7" fmla="*/ 0 60000 65536"/>
                <a:gd name="T8" fmla="*/ 0 60000 65536"/>
                <a:gd name="T9" fmla="*/ 0 w 21600"/>
                <a:gd name="T10" fmla="*/ 0 h 17979"/>
                <a:gd name="T11" fmla="*/ 21600 w 21600"/>
                <a:gd name="T12" fmla="*/ 17979 h 179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7979" fill="none" extrusionOk="0">
                  <a:moveTo>
                    <a:pt x="19360" y="0"/>
                  </a:moveTo>
                  <a:cubicBezTo>
                    <a:pt x="20833" y="2977"/>
                    <a:pt x="21600" y="6254"/>
                    <a:pt x="21600" y="9577"/>
                  </a:cubicBezTo>
                  <a:cubicBezTo>
                    <a:pt x="21600" y="12463"/>
                    <a:pt x="21021" y="15320"/>
                    <a:pt x="19898" y="17978"/>
                  </a:cubicBezTo>
                </a:path>
                <a:path w="21600" h="17979" stroke="0" extrusionOk="0">
                  <a:moveTo>
                    <a:pt x="19360" y="0"/>
                  </a:moveTo>
                  <a:cubicBezTo>
                    <a:pt x="20833" y="2977"/>
                    <a:pt x="21600" y="6254"/>
                    <a:pt x="21600" y="9577"/>
                  </a:cubicBezTo>
                  <a:cubicBezTo>
                    <a:pt x="21600" y="12463"/>
                    <a:pt x="21021" y="15320"/>
                    <a:pt x="19898" y="17978"/>
                  </a:cubicBezTo>
                  <a:lnTo>
                    <a:pt x="0" y="9577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4" name="Freeform 386">
              <a:extLst>
                <a:ext uri="{FF2B5EF4-FFF2-40B4-BE49-F238E27FC236}">
                  <a16:creationId xmlns:a16="http://schemas.microsoft.com/office/drawing/2014/main" id="{69914FF8-3C35-F3A1-32E3-6127E5747F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7" y="1938"/>
              <a:ext cx="639" cy="99"/>
            </a:xfrm>
            <a:custGeom>
              <a:avLst/>
              <a:gdLst>
                <a:gd name="T0" fmla="*/ 0 w 639"/>
                <a:gd name="T1" fmla="*/ 0 h 99"/>
                <a:gd name="T2" fmla="*/ 172 w 639"/>
                <a:gd name="T3" fmla="*/ 18 h 99"/>
                <a:gd name="T4" fmla="*/ 220 w 639"/>
                <a:gd name="T5" fmla="*/ 57 h 99"/>
                <a:gd name="T6" fmla="*/ 406 w 639"/>
                <a:gd name="T7" fmla="*/ 57 h 99"/>
                <a:gd name="T8" fmla="*/ 445 w 639"/>
                <a:gd name="T9" fmla="*/ 95 h 99"/>
                <a:gd name="T10" fmla="*/ 639 w 639"/>
                <a:gd name="T11" fmla="*/ 99 h 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9"/>
                <a:gd name="T19" fmla="*/ 0 h 99"/>
                <a:gd name="T20" fmla="*/ 639 w 639"/>
                <a:gd name="T21" fmla="*/ 99 h 9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9" h="99">
                  <a:moveTo>
                    <a:pt x="0" y="0"/>
                  </a:moveTo>
                  <a:lnTo>
                    <a:pt x="172" y="18"/>
                  </a:lnTo>
                  <a:lnTo>
                    <a:pt x="220" y="57"/>
                  </a:lnTo>
                  <a:lnTo>
                    <a:pt x="406" y="57"/>
                  </a:lnTo>
                  <a:lnTo>
                    <a:pt x="445" y="95"/>
                  </a:lnTo>
                  <a:lnTo>
                    <a:pt x="639" y="99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5" name="Freeform 387">
              <a:extLst>
                <a:ext uri="{FF2B5EF4-FFF2-40B4-BE49-F238E27FC236}">
                  <a16:creationId xmlns:a16="http://schemas.microsoft.com/office/drawing/2014/main" id="{7E9E5978-CE0A-53E4-2EC1-BA33F86607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2" y="1941"/>
              <a:ext cx="630" cy="97"/>
            </a:xfrm>
            <a:custGeom>
              <a:avLst/>
              <a:gdLst>
                <a:gd name="T0" fmla="*/ 0 w 630"/>
                <a:gd name="T1" fmla="*/ 97 h 97"/>
                <a:gd name="T2" fmla="*/ 177 w 630"/>
                <a:gd name="T3" fmla="*/ 96 h 97"/>
                <a:gd name="T4" fmla="*/ 225 w 630"/>
                <a:gd name="T5" fmla="*/ 51 h 97"/>
                <a:gd name="T6" fmla="*/ 408 w 630"/>
                <a:gd name="T7" fmla="*/ 51 h 97"/>
                <a:gd name="T8" fmla="*/ 449 w 630"/>
                <a:gd name="T9" fmla="*/ 15 h 97"/>
                <a:gd name="T10" fmla="*/ 630 w 630"/>
                <a:gd name="T11" fmla="*/ 0 h 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0"/>
                <a:gd name="T19" fmla="*/ 0 h 97"/>
                <a:gd name="T20" fmla="*/ 630 w 630"/>
                <a:gd name="T21" fmla="*/ 97 h 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0" h="97">
                  <a:moveTo>
                    <a:pt x="0" y="97"/>
                  </a:moveTo>
                  <a:lnTo>
                    <a:pt x="177" y="96"/>
                  </a:lnTo>
                  <a:lnTo>
                    <a:pt x="225" y="51"/>
                  </a:lnTo>
                  <a:lnTo>
                    <a:pt x="408" y="51"/>
                  </a:lnTo>
                  <a:lnTo>
                    <a:pt x="449" y="15"/>
                  </a:lnTo>
                  <a:lnTo>
                    <a:pt x="630" y="0"/>
                  </a:lnTo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6" name="Rectangle 388">
              <a:extLst>
                <a:ext uri="{FF2B5EF4-FFF2-40B4-BE49-F238E27FC236}">
                  <a16:creationId xmlns:a16="http://schemas.microsoft.com/office/drawing/2014/main" id="{66E838E1-49BB-2D79-34E1-3EC8E7787F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4" y="1967"/>
              <a:ext cx="95" cy="58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27" name="Arc 389">
              <a:extLst>
                <a:ext uri="{FF2B5EF4-FFF2-40B4-BE49-F238E27FC236}">
                  <a16:creationId xmlns:a16="http://schemas.microsoft.com/office/drawing/2014/main" id="{195B975C-53F9-2243-6F5C-0A516A416F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1" y="2023"/>
              <a:ext cx="641" cy="310"/>
            </a:xfrm>
            <a:custGeom>
              <a:avLst/>
              <a:gdLst>
                <a:gd name="T0" fmla="*/ 0 w 21600"/>
                <a:gd name="T1" fmla="*/ 0 h 21188"/>
                <a:gd name="T2" fmla="*/ 0 w 21600"/>
                <a:gd name="T3" fmla="*/ 0 h 21188"/>
                <a:gd name="T4" fmla="*/ 0 w 21600"/>
                <a:gd name="T5" fmla="*/ 0 h 2118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188"/>
                <a:gd name="T11" fmla="*/ 21600 w 21600"/>
                <a:gd name="T12" fmla="*/ 21188 h 211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188" fill="none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</a:path>
                <a:path w="21600" h="21188" stroke="0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  <a:lnTo>
                    <a:pt x="0" y="21188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8" name="Arc 390">
              <a:extLst>
                <a:ext uri="{FF2B5EF4-FFF2-40B4-BE49-F238E27FC236}">
                  <a16:creationId xmlns:a16="http://schemas.microsoft.com/office/drawing/2014/main" id="{1F1BFEF3-FD2C-9E1C-ABE5-5173BDB02DB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925" y="2023"/>
              <a:ext cx="641" cy="310"/>
            </a:xfrm>
            <a:custGeom>
              <a:avLst/>
              <a:gdLst>
                <a:gd name="T0" fmla="*/ 0 w 21600"/>
                <a:gd name="T1" fmla="*/ 0 h 21188"/>
                <a:gd name="T2" fmla="*/ 0 w 21600"/>
                <a:gd name="T3" fmla="*/ 0 h 21188"/>
                <a:gd name="T4" fmla="*/ 0 w 21600"/>
                <a:gd name="T5" fmla="*/ 0 h 2118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188"/>
                <a:gd name="T11" fmla="*/ 21600 w 21600"/>
                <a:gd name="T12" fmla="*/ 21188 h 211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188" fill="none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</a:path>
                <a:path w="21600" h="21188" stroke="0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  <a:lnTo>
                    <a:pt x="0" y="21188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9" name="Freeform 391">
              <a:extLst>
                <a:ext uri="{FF2B5EF4-FFF2-40B4-BE49-F238E27FC236}">
                  <a16:creationId xmlns:a16="http://schemas.microsoft.com/office/drawing/2014/main" id="{CFC0C21A-ABAE-3B78-7DB6-123005C1A9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4" y="968"/>
              <a:ext cx="636" cy="80"/>
            </a:xfrm>
            <a:custGeom>
              <a:avLst/>
              <a:gdLst>
                <a:gd name="T0" fmla="*/ 0 w 636"/>
                <a:gd name="T1" fmla="*/ 0 h 80"/>
                <a:gd name="T2" fmla="*/ 172 w 636"/>
                <a:gd name="T3" fmla="*/ 2 h 80"/>
                <a:gd name="T4" fmla="*/ 222 w 636"/>
                <a:gd name="T5" fmla="*/ 32 h 80"/>
                <a:gd name="T6" fmla="*/ 400 w 636"/>
                <a:gd name="T7" fmla="*/ 30 h 80"/>
                <a:gd name="T8" fmla="*/ 446 w 636"/>
                <a:gd name="T9" fmla="*/ 68 h 80"/>
                <a:gd name="T10" fmla="*/ 636 w 636"/>
                <a:gd name="T11" fmla="*/ 80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6"/>
                <a:gd name="T19" fmla="*/ 0 h 80"/>
                <a:gd name="T20" fmla="*/ 636 w 636"/>
                <a:gd name="T21" fmla="*/ 80 h 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6" h="80">
                  <a:moveTo>
                    <a:pt x="0" y="0"/>
                  </a:moveTo>
                  <a:lnTo>
                    <a:pt x="172" y="2"/>
                  </a:lnTo>
                  <a:lnTo>
                    <a:pt x="222" y="32"/>
                  </a:lnTo>
                  <a:lnTo>
                    <a:pt x="400" y="30"/>
                  </a:lnTo>
                  <a:lnTo>
                    <a:pt x="446" y="68"/>
                  </a:lnTo>
                  <a:lnTo>
                    <a:pt x="636" y="80"/>
                  </a:lnTo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30" name="Freeform 392">
              <a:extLst>
                <a:ext uri="{FF2B5EF4-FFF2-40B4-BE49-F238E27FC236}">
                  <a16:creationId xmlns:a16="http://schemas.microsoft.com/office/drawing/2014/main" id="{C3E41FE5-ED57-78D2-F4A4-0EF9B686F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2" y="966"/>
              <a:ext cx="638" cy="80"/>
            </a:xfrm>
            <a:custGeom>
              <a:avLst/>
              <a:gdLst>
                <a:gd name="T0" fmla="*/ 0 w 638"/>
                <a:gd name="T1" fmla="*/ 80 h 80"/>
                <a:gd name="T2" fmla="*/ 178 w 638"/>
                <a:gd name="T3" fmla="*/ 74 h 80"/>
                <a:gd name="T4" fmla="*/ 222 w 638"/>
                <a:gd name="T5" fmla="*/ 32 h 80"/>
                <a:gd name="T6" fmla="*/ 398 w 638"/>
                <a:gd name="T7" fmla="*/ 32 h 80"/>
                <a:gd name="T8" fmla="*/ 452 w 638"/>
                <a:gd name="T9" fmla="*/ 0 h 80"/>
                <a:gd name="T10" fmla="*/ 638 w 638"/>
                <a:gd name="T11" fmla="*/ 4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8"/>
                <a:gd name="T19" fmla="*/ 0 h 80"/>
                <a:gd name="T20" fmla="*/ 638 w 638"/>
                <a:gd name="T21" fmla="*/ 80 h 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8" h="80">
                  <a:moveTo>
                    <a:pt x="0" y="80"/>
                  </a:moveTo>
                  <a:lnTo>
                    <a:pt x="178" y="74"/>
                  </a:lnTo>
                  <a:lnTo>
                    <a:pt x="222" y="32"/>
                  </a:lnTo>
                  <a:lnTo>
                    <a:pt x="398" y="32"/>
                  </a:lnTo>
                  <a:lnTo>
                    <a:pt x="452" y="0"/>
                  </a:lnTo>
                  <a:lnTo>
                    <a:pt x="638" y="4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31" name="Freeform 393">
              <a:extLst>
                <a:ext uri="{FF2B5EF4-FFF2-40B4-BE49-F238E27FC236}">
                  <a16:creationId xmlns:a16="http://schemas.microsoft.com/office/drawing/2014/main" id="{F47D651B-6583-599D-32F2-389CFA6830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0" y="1718"/>
              <a:ext cx="470" cy="96"/>
            </a:xfrm>
            <a:custGeom>
              <a:avLst/>
              <a:gdLst>
                <a:gd name="T0" fmla="*/ 0 w 470"/>
                <a:gd name="T1" fmla="*/ 0 h 96"/>
                <a:gd name="T2" fmla="*/ 106 w 470"/>
                <a:gd name="T3" fmla="*/ 54 h 96"/>
                <a:gd name="T4" fmla="*/ 152 w 470"/>
                <a:gd name="T5" fmla="*/ 44 h 96"/>
                <a:gd name="T6" fmla="*/ 270 w 470"/>
                <a:gd name="T7" fmla="*/ 90 h 96"/>
                <a:gd name="T8" fmla="*/ 344 w 470"/>
                <a:gd name="T9" fmla="*/ 68 h 96"/>
                <a:gd name="T10" fmla="*/ 470 w 470"/>
                <a:gd name="T11" fmla="*/ 96 h 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0"/>
                <a:gd name="T19" fmla="*/ 0 h 96"/>
                <a:gd name="T20" fmla="*/ 470 w 470"/>
                <a:gd name="T21" fmla="*/ 96 h 9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0" h="96">
                  <a:moveTo>
                    <a:pt x="0" y="0"/>
                  </a:moveTo>
                  <a:lnTo>
                    <a:pt x="106" y="54"/>
                  </a:lnTo>
                  <a:lnTo>
                    <a:pt x="152" y="44"/>
                  </a:lnTo>
                  <a:lnTo>
                    <a:pt x="270" y="90"/>
                  </a:lnTo>
                  <a:lnTo>
                    <a:pt x="344" y="68"/>
                  </a:lnTo>
                  <a:lnTo>
                    <a:pt x="470" y="96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32" name="Freeform 394">
              <a:extLst>
                <a:ext uri="{FF2B5EF4-FFF2-40B4-BE49-F238E27FC236}">
                  <a16:creationId xmlns:a16="http://schemas.microsoft.com/office/drawing/2014/main" id="{D66609F9-C031-B69C-A664-AA1484B688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8" y="1650"/>
              <a:ext cx="330" cy="248"/>
            </a:xfrm>
            <a:custGeom>
              <a:avLst/>
              <a:gdLst>
                <a:gd name="T0" fmla="*/ 0 w 330"/>
                <a:gd name="T1" fmla="*/ 0 h 248"/>
                <a:gd name="T2" fmla="*/ 68 w 330"/>
                <a:gd name="T3" fmla="*/ 46 h 248"/>
                <a:gd name="T4" fmla="*/ 78 w 330"/>
                <a:gd name="T5" fmla="*/ 110 h 248"/>
                <a:gd name="T6" fmla="*/ 192 w 330"/>
                <a:gd name="T7" fmla="*/ 156 h 248"/>
                <a:gd name="T8" fmla="*/ 196 w 330"/>
                <a:gd name="T9" fmla="*/ 202 h 248"/>
                <a:gd name="T10" fmla="*/ 330 w 330"/>
                <a:gd name="T11" fmla="*/ 248 h 2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30"/>
                <a:gd name="T19" fmla="*/ 0 h 248"/>
                <a:gd name="T20" fmla="*/ 330 w 330"/>
                <a:gd name="T21" fmla="*/ 248 h 2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30" h="248">
                  <a:moveTo>
                    <a:pt x="0" y="0"/>
                  </a:moveTo>
                  <a:lnTo>
                    <a:pt x="68" y="46"/>
                  </a:lnTo>
                  <a:lnTo>
                    <a:pt x="78" y="110"/>
                  </a:lnTo>
                  <a:lnTo>
                    <a:pt x="192" y="156"/>
                  </a:lnTo>
                  <a:lnTo>
                    <a:pt x="196" y="202"/>
                  </a:lnTo>
                  <a:lnTo>
                    <a:pt x="330" y="248"/>
                  </a:lnTo>
                </a:path>
              </a:pathLst>
            </a:custGeom>
            <a:noFill/>
            <a:ln w="28575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33" name="Rectangle 395">
              <a:extLst>
                <a:ext uri="{FF2B5EF4-FFF2-40B4-BE49-F238E27FC236}">
                  <a16:creationId xmlns:a16="http://schemas.microsoft.com/office/drawing/2014/main" id="{3395D9BD-6C1E-F506-925C-530B33C7B6E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11052">
              <a:off x="1448" y="1748"/>
              <a:ext cx="95" cy="58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34" name="Freeform 396">
              <a:extLst>
                <a:ext uri="{FF2B5EF4-FFF2-40B4-BE49-F238E27FC236}">
                  <a16:creationId xmlns:a16="http://schemas.microsoft.com/office/drawing/2014/main" id="{51961C02-3ED6-DE79-ADEA-B1A15051D5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0" y="1168"/>
              <a:ext cx="456" cy="110"/>
            </a:xfrm>
            <a:custGeom>
              <a:avLst/>
              <a:gdLst>
                <a:gd name="T0" fmla="*/ 0 w 456"/>
                <a:gd name="T1" fmla="*/ 110 h 110"/>
                <a:gd name="T2" fmla="*/ 80 w 456"/>
                <a:gd name="T3" fmla="*/ 70 h 110"/>
                <a:gd name="T4" fmla="*/ 136 w 456"/>
                <a:gd name="T5" fmla="*/ 68 h 110"/>
                <a:gd name="T6" fmla="*/ 296 w 456"/>
                <a:gd name="T7" fmla="*/ 2 h 110"/>
                <a:gd name="T8" fmla="*/ 348 w 456"/>
                <a:gd name="T9" fmla="*/ 22 h 110"/>
                <a:gd name="T10" fmla="*/ 456 w 456"/>
                <a:gd name="T11" fmla="*/ 0 h 1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6"/>
                <a:gd name="T19" fmla="*/ 0 h 110"/>
                <a:gd name="T20" fmla="*/ 456 w 456"/>
                <a:gd name="T21" fmla="*/ 110 h 1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6" h="110">
                  <a:moveTo>
                    <a:pt x="0" y="110"/>
                  </a:moveTo>
                  <a:lnTo>
                    <a:pt x="80" y="70"/>
                  </a:lnTo>
                  <a:lnTo>
                    <a:pt x="136" y="68"/>
                  </a:lnTo>
                  <a:lnTo>
                    <a:pt x="296" y="2"/>
                  </a:lnTo>
                  <a:lnTo>
                    <a:pt x="348" y="22"/>
                  </a:lnTo>
                  <a:lnTo>
                    <a:pt x="456" y="0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35" name="Freeform 397">
              <a:extLst>
                <a:ext uri="{FF2B5EF4-FFF2-40B4-BE49-F238E27FC236}">
                  <a16:creationId xmlns:a16="http://schemas.microsoft.com/office/drawing/2014/main" id="{F0FA97EE-7330-329D-6A8B-EC1637BF6A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6" y="1106"/>
              <a:ext cx="322" cy="204"/>
            </a:xfrm>
            <a:custGeom>
              <a:avLst/>
              <a:gdLst>
                <a:gd name="T0" fmla="*/ 0 w 322"/>
                <a:gd name="T1" fmla="*/ 204 h 204"/>
                <a:gd name="T2" fmla="*/ 58 w 322"/>
                <a:gd name="T3" fmla="*/ 164 h 204"/>
                <a:gd name="T4" fmla="*/ 58 w 322"/>
                <a:gd name="T5" fmla="*/ 130 h 204"/>
                <a:gd name="T6" fmla="*/ 218 w 322"/>
                <a:gd name="T7" fmla="*/ 66 h 204"/>
                <a:gd name="T8" fmla="*/ 222 w 322"/>
                <a:gd name="T9" fmla="*/ 30 h 204"/>
                <a:gd name="T10" fmla="*/ 322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204"/>
                  </a:moveTo>
                  <a:lnTo>
                    <a:pt x="58" y="164"/>
                  </a:lnTo>
                  <a:lnTo>
                    <a:pt x="58" y="130"/>
                  </a:lnTo>
                  <a:lnTo>
                    <a:pt x="218" y="66"/>
                  </a:lnTo>
                  <a:lnTo>
                    <a:pt x="222" y="30"/>
                  </a:lnTo>
                  <a:lnTo>
                    <a:pt x="322" y="0"/>
                  </a:lnTo>
                </a:path>
              </a:pathLst>
            </a:custGeom>
            <a:noFill/>
            <a:ln w="28575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36" name="Rectangle 398">
              <a:extLst>
                <a:ext uri="{FF2B5EF4-FFF2-40B4-BE49-F238E27FC236}">
                  <a16:creationId xmlns:a16="http://schemas.microsoft.com/office/drawing/2014/main" id="{6F0670E3-8AA8-8545-17D9-89E59C1556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277282">
              <a:off x="1486" y="1170"/>
              <a:ext cx="95" cy="58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37" name="Freeform 399">
              <a:extLst>
                <a:ext uri="{FF2B5EF4-FFF2-40B4-BE49-F238E27FC236}">
                  <a16:creationId xmlns:a16="http://schemas.microsoft.com/office/drawing/2014/main" id="{DFA58796-A9AF-B672-16A9-6EB872E6DB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4" y="1107"/>
              <a:ext cx="316" cy="197"/>
            </a:xfrm>
            <a:custGeom>
              <a:avLst/>
              <a:gdLst>
                <a:gd name="T0" fmla="*/ 0 w 316"/>
                <a:gd name="T1" fmla="*/ 0 h 197"/>
                <a:gd name="T2" fmla="*/ 75 w 316"/>
                <a:gd name="T3" fmla="*/ 24 h 197"/>
                <a:gd name="T4" fmla="*/ 87 w 316"/>
                <a:gd name="T5" fmla="*/ 57 h 197"/>
                <a:gd name="T6" fmla="*/ 264 w 316"/>
                <a:gd name="T7" fmla="*/ 125 h 197"/>
                <a:gd name="T8" fmla="*/ 262 w 316"/>
                <a:gd name="T9" fmla="*/ 164 h 197"/>
                <a:gd name="T10" fmla="*/ 316 w 316"/>
                <a:gd name="T11" fmla="*/ 197 h 1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6"/>
                <a:gd name="T19" fmla="*/ 0 h 197"/>
                <a:gd name="T20" fmla="*/ 316 w 316"/>
                <a:gd name="T21" fmla="*/ 197 h 1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6" h="197">
                  <a:moveTo>
                    <a:pt x="0" y="0"/>
                  </a:moveTo>
                  <a:lnTo>
                    <a:pt x="75" y="24"/>
                  </a:lnTo>
                  <a:lnTo>
                    <a:pt x="87" y="57"/>
                  </a:lnTo>
                  <a:lnTo>
                    <a:pt x="264" y="125"/>
                  </a:lnTo>
                  <a:lnTo>
                    <a:pt x="262" y="164"/>
                  </a:lnTo>
                  <a:lnTo>
                    <a:pt x="316" y="197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38" name="Freeform 400">
              <a:extLst>
                <a:ext uri="{FF2B5EF4-FFF2-40B4-BE49-F238E27FC236}">
                  <a16:creationId xmlns:a16="http://schemas.microsoft.com/office/drawing/2014/main" id="{E4C4EAC4-A272-8C08-93A1-CE6CFA8FE4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2" y="1715"/>
              <a:ext cx="448" cy="100"/>
            </a:xfrm>
            <a:custGeom>
              <a:avLst/>
              <a:gdLst>
                <a:gd name="T0" fmla="*/ 0 w 448"/>
                <a:gd name="T1" fmla="*/ 102 h 99"/>
                <a:gd name="T2" fmla="*/ 93 w 448"/>
                <a:gd name="T3" fmla="*/ 83 h 99"/>
                <a:gd name="T4" fmla="*/ 141 w 448"/>
                <a:gd name="T5" fmla="*/ 110 h 99"/>
                <a:gd name="T6" fmla="*/ 304 w 448"/>
                <a:gd name="T7" fmla="*/ 33 h 99"/>
                <a:gd name="T8" fmla="*/ 354 w 448"/>
                <a:gd name="T9" fmla="*/ 62 h 99"/>
                <a:gd name="T10" fmla="*/ 448 w 448"/>
                <a:gd name="T11" fmla="*/ 0 h 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8"/>
                <a:gd name="T19" fmla="*/ 0 h 99"/>
                <a:gd name="T20" fmla="*/ 448 w 448"/>
                <a:gd name="T21" fmla="*/ 99 h 9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8" h="99">
                  <a:moveTo>
                    <a:pt x="0" y="91"/>
                  </a:moveTo>
                  <a:lnTo>
                    <a:pt x="93" y="72"/>
                  </a:lnTo>
                  <a:lnTo>
                    <a:pt x="141" y="99"/>
                  </a:lnTo>
                  <a:lnTo>
                    <a:pt x="304" y="33"/>
                  </a:lnTo>
                  <a:lnTo>
                    <a:pt x="354" y="51"/>
                  </a:lnTo>
                  <a:lnTo>
                    <a:pt x="448" y="0"/>
                  </a:lnTo>
                </a:path>
              </a:pathLst>
            </a:custGeom>
            <a:noFill/>
            <a:ln w="28575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39" name="Freeform 401">
              <a:extLst>
                <a:ext uri="{FF2B5EF4-FFF2-40B4-BE49-F238E27FC236}">
                  <a16:creationId xmlns:a16="http://schemas.microsoft.com/office/drawing/2014/main" id="{58CF95AB-E0F0-DD1A-E58F-F55C8C86A9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7" y="1166"/>
              <a:ext cx="449" cy="101"/>
            </a:xfrm>
            <a:custGeom>
              <a:avLst/>
              <a:gdLst>
                <a:gd name="T0" fmla="*/ 0 w 450"/>
                <a:gd name="T1" fmla="*/ 0 h 96"/>
                <a:gd name="T2" fmla="*/ 84 w 450"/>
                <a:gd name="T3" fmla="*/ 31 h 96"/>
                <a:gd name="T4" fmla="*/ 147 w 450"/>
                <a:gd name="T5" fmla="*/ 0 h 96"/>
                <a:gd name="T6" fmla="*/ 308 w 450"/>
                <a:gd name="T7" fmla="*/ 115 h 96"/>
                <a:gd name="T8" fmla="*/ 368 w 450"/>
                <a:gd name="T9" fmla="*/ 99 h 96"/>
                <a:gd name="T10" fmla="*/ 439 w 450"/>
                <a:gd name="T11" fmla="*/ 168 h 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0"/>
                <a:gd name="T19" fmla="*/ 0 h 96"/>
                <a:gd name="T20" fmla="*/ 450 w 450"/>
                <a:gd name="T21" fmla="*/ 96 h 9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0" h="96">
                  <a:moveTo>
                    <a:pt x="0" y="0"/>
                  </a:moveTo>
                  <a:lnTo>
                    <a:pt x="84" y="19"/>
                  </a:lnTo>
                  <a:lnTo>
                    <a:pt x="147" y="0"/>
                  </a:lnTo>
                  <a:lnTo>
                    <a:pt x="319" y="66"/>
                  </a:lnTo>
                  <a:lnTo>
                    <a:pt x="379" y="57"/>
                  </a:lnTo>
                  <a:lnTo>
                    <a:pt x="450" y="96"/>
                  </a:lnTo>
                </a:path>
              </a:pathLst>
            </a:custGeom>
            <a:noFill/>
            <a:ln w="28575">
              <a:solidFill>
                <a:srgbClr val="3333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40" name="Rectangle 402">
              <a:extLst>
                <a:ext uri="{FF2B5EF4-FFF2-40B4-BE49-F238E27FC236}">
                  <a16:creationId xmlns:a16="http://schemas.microsoft.com/office/drawing/2014/main" id="{A9FD0A89-D87B-191A-1DC2-DF7BE027138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11052">
              <a:off x="4265" y="1169"/>
              <a:ext cx="95" cy="58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41" name="Oval 403">
              <a:extLst>
                <a:ext uri="{FF2B5EF4-FFF2-40B4-BE49-F238E27FC236}">
                  <a16:creationId xmlns:a16="http://schemas.microsoft.com/office/drawing/2014/main" id="{4B168B44-8C97-D1B8-3237-A4F912047AA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3880">
              <a:off x="3053" y="1994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42" name="AutoShape 404">
              <a:extLst>
                <a:ext uri="{FF2B5EF4-FFF2-40B4-BE49-F238E27FC236}">
                  <a16:creationId xmlns:a16="http://schemas.microsoft.com/office/drawing/2014/main" id="{6A014A41-ED4F-62D1-88FE-B285688C9A4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45893">
              <a:off x="3089" y="2005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43" name="Oval 405">
              <a:extLst>
                <a:ext uri="{FF2B5EF4-FFF2-40B4-BE49-F238E27FC236}">
                  <a16:creationId xmlns:a16="http://schemas.microsoft.com/office/drawing/2014/main" id="{48A16FC5-438B-F921-A685-3B772570F2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05518">
              <a:off x="3048" y="1905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44" name="AutoShape 406">
              <a:extLst>
                <a:ext uri="{FF2B5EF4-FFF2-40B4-BE49-F238E27FC236}">
                  <a16:creationId xmlns:a16="http://schemas.microsoft.com/office/drawing/2014/main" id="{D1E246BC-A658-55DB-F992-59ED4742A80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3504">
              <a:off x="3084" y="1912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45" name="Oval 407">
              <a:extLst>
                <a:ext uri="{FF2B5EF4-FFF2-40B4-BE49-F238E27FC236}">
                  <a16:creationId xmlns:a16="http://schemas.microsoft.com/office/drawing/2014/main" id="{C9562F41-6540-A7A8-B2BA-4EAEE73CEF0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05518">
              <a:off x="2639" y="1992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46" name="AutoShape 408">
              <a:extLst>
                <a:ext uri="{FF2B5EF4-FFF2-40B4-BE49-F238E27FC236}">
                  <a16:creationId xmlns:a16="http://schemas.microsoft.com/office/drawing/2014/main" id="{53AEF81F-D71B-0978-F4A5-BDFD85B65E4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3504">
              <a:off x="2675" y="1999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47" name="Oval 409">
              <a:extLst>
                <a:ext uri="{FF2B5EF4-FFF2-40B4-BE49-F238E27FC236}">
                  <a16:creationId xmlns:a16="http://schemas.microsoft.com/office/drawing/2014/main" id="{7E7BF824-79B0-4312-E2FC-FC9997D4451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3880">
              <a:off x="2635" y="1903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48" name="AutoShape 410">
              <a:extLst>
                <a:ext uri="{FF2B5EF4-FFF2-40B4-BE49-F238E27FC236}">
                  <a16:creationId xmlns:a16="http://schemas.microsoft.com/office/drawing/2014/main" id="{309CF329-29C2-9B90-1502-A7D0766417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45893">
              <a:off x="2671" y="1914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49" name="Oval 411">
              <a:extLst>
                <a:ext uri="{FF2B5EF4-FFF2-40B4-BE49-F238E27FC236}">
                  <a16:creationId xmlns:a16="http://schemas.microsoft.com/office/drawing/2014/main" id="{9F584A4A-220A-EB61-20BE-9EB88C5B94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14006">
              <a:off x="1642" y="1768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50" name="AutoShape 412">
              <a:extLst>
                <a:ext uri="{FF2B5EF4-FFF2-40B4-BE49-F238E27FC236}">
                  <a16:creationId xmlns:a16="http://schemas.microsoft.com/office/drawing/2014/main" id="{9C52C927-20A4-C98E-122D-B3FD6ACF37B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66021">
              <a:off x="1677" y="1780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51" name="Oval 413">
              <a:extLst>
                <a:ext uri="{FF2B5EF4-FFF2-40B4-BE49-F238E27FC236}">
                  <a16:creationId xmlns:a16="http://schemas.microsoft.com/office/drawing/2014/main" id="{9FB2F4C5-22E7-430F-8F82-0456CB98764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50912">
              <a:off x="1570" y="1842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52" name="AutoShape 414">
              <a:extLst>
                <a:ext uri="{FF2B5EF4-FFF2-40B4-BE49-F238E27FC236}">
                  <a16:creationId xmlns:a16="http://schemas.microsoft.com/office/drawing/2014/main" id="{B08785CC-818E-91C8-C41D-4DC78B86A5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202926">
              <a:off x="1607" y="1851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53" name="Oval 415">
              <a:extLst>
                <a:ext uri="{FF2B5EF4-FFF2-40B4-BE49-F238E27FC236}">
                  <a16:creationId xmlns:a16="http://schemas.microsoft.com/office/drawing/2014/main" id="{C17923DF-6285-44FB-ED5E-7189C220345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11330">
              <a:off x="1287" y="1606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54" name="AutoShape 416">
              <a:extLst>
                <a:ext uri="{FF2B5EF4-FFF2-40B4-BE49-F238E27FC236}">
                  <a16:creationId xmlns:a16="http://schemas.microsoft.com/office/drawing/2014/main" id="{E998C213-DB8E-8E5F-A979-2B47230A128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63342">
              <a:off x="1324" y="1617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55" name="Oval 417">
              <a:extLst>
                <a:ext uri="{FF2B5EF4-FFF2-40B4-BE49-F238E27FC236}">
                  <a16:creationId xmlns:a16="http://schemas.microsoft.com/office/drawing/2014/main" id="{BE9B3280-E33B-357C-C34C-B7BC4153951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94986">
              <a:off x="1224" y="1676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56" name="AutoShape 418">
              <a:extLst>
                <a:ext uri="{FF2B5EF4-FFF2-40B4-BE49-F238E27FC236}">
                  <a16:creationId xmlns:a16="http://schemas.microsoft.com/office/drawing/2014/main" id="{B0B0C4EB-174A-668C-CFD1-5494F4DE2EC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46998">
              <a:off x="1259" y="1689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57" name="Oval 419">
              <a:extLst>
                <a:ext uri="{FF2B5EF4-FFF2-40B4-BE49-F238E27FC236}">
                  <a16:creationId xmlns:a16="http://schemas.microsoft.com/office/drawing/2014/main" id="{C75D340F-24C0-5E64-C7FD-305517F6051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650724">
              <a:off x="1152" y="1299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58" name="AutoShape 420">
              <a:extLst>
                <a:ext uri="{FF2B5EF4-FFF2-40B4-BE49-F238E27FC236}">
                  <a16:creationId xmlns:a16="http://schemas.microsoft.com/office/drawing/2014/main" id="{4E72E564-78FF-F26F-0992-EE77677A8BC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498712">
              <a:off x="1186" y="1305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59" name="Oval 421">
              <a:extLst>
                <a:ext uri="{FF2B5EF4-FFF2-40B4-BE49-F238E27FC236}">
                  <a16:creationId xmlns:a16="http://schemas.microsoft.com/office/drawing/2014/main" id="{C7F89E4B-0FB7-80EC-70AE-D8FCB81ECE6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719334">
              <a:off x="1248" y="1329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60" name="AutoShape 422">
              <a:extLst>
                <a:ext uri="{FF2B5EF4-FFF2-40B4-BE49-F238E27FC236}">
                  <a16:creationId xmlns:a16="http://schemas.microsoft.com/office/drawing/2014/main" id="{7238CA8E-8E46-2A58-BAFC-B59AFDEEAE1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567322">
              <a:off x="1279" y="1333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61" name="Oval 423">
              <a:extLst>
                <a:ext uri="{FF2B5EF4-FFF2-40B4-BE49-F238E27FC236}">
                  <a16:creationId xmlns:a16="http://schemas.microsoft.com/office/drawing/2014/main" id="{C2A03C8E-6B8B-7E00-BF36-D64A1BA5872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875454">
              <a:off x="4569" y="1603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62" name="AutoShape 424">
              <a:extLst>
                <a:ext uri="{FF2B5EF4-FFF2-40B4-BE49-F238E27FC236}">
                  <a16:creationId xmlns:a16="http://schemas.microsoft.com/office/drawing/2014/main" id="{D496EA60-FD67-D498-A7D6-EEB177D8F08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723441">
              <a:off x="4600" y="1606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63" name="Freeform 425">
              <a:extLst>
                <a:ext uri="{FF2B5EF4-FFF2-40B4-BE49-F238E27FC236}">
                  <a16:creationId xmlns:a16="http://schemas.microsoft.com/office/drawing/2014/main" id="{3BDDFC8F-1778-8B8C-690D-773FF8462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8" y="2637"/>
              <a:ext cx="177" cy="89"/>
            </a:xfrm>
            <a:custGeom>
              <a:avLst/>
              <a:gdLst>
                <a:gd name="T0" fmla="*/ 177 w 177"/>
                <a:gd name="T1" fmla="*/ 0 h 89"/>
                <a:gd name="T2" fmla="*/ 138 w 177"/>
                <a:gd name="T3" fmla="*/ 44 h 89"/>
                <a:gd name="T4" fmla="*/ 155 w 177"/>
                <a:gd name="T5" fmla="*/ 89 h 89"/>
                <a:gd name="T6" fmla="*/ 0 w 177"/>
                <a:gd name="T7" fmla="*/ 36 h 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7"/>
                <a:gd name="T13" fmla="*/ 0 h 89"/>
                <a:gd name="T14" fmla="*/ 177 w 177"/>
                <a:gd name="T15" fmla="*/ 89 h 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7" h="89">
                  <a:moveTo>
                    <a:pt x="177" y="0"/>
                  </a:moveTo>
                  <a:lnTo>
                    <a:pt x="138" y="44"/>
                  </a:lnTo>
                  <a:lnTo>
                    <a:pt x="155" y="89"/>
                  </a:lnTo>
                  <a:lnTo>
                    <a:pt x="0" y="36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64" name="Line 426">
              <a:extLst>
                <a:ext uri="{FF2B5EF4-FFF2-40B4-BE49-F238E27FC236}">
                  <a16:creationId xmlns:a16="http://schemas.microsoft.com/office/drawing/2014/main" id="{D161BED3-23F1-A4AD-E516-2CAAE7D8BD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16" y="2496"/>
              <a:ext cx="126" cy="4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65" name="Freeform 427">
              <a:extLst>
                <a:ext uri="{FF2B5EF4-FFF2-40B4-BE49-F238E27FC236}">
                  <a16:creationId xmlns:a16="http://schemas.microsoft.com/office/drawing/2014/main" id="{7081B81B-8414-6959-4043-A66D1A1A7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1" y="2522"/>
              <a:ext cx="103" cy="91"/>
            </a:xfrm>
            <a:custGeom>
              <a:avLst/>
              <a:gdLst>
                <a:gd name="T0" fmla="*/ 0 w 103"/>
                <a:gd name="T1" fmla="*/ 67 h 91"/>
                <a:gd name="T2" fmla="*/ 73 w 103"/>
                <a:gd name="T3" fmla="*/ 91 h 91"/>
                <a:gd name="T4" fmla="*/ 103 w 103"/>
                <a:gd name="T5" fmla="*/ 0 h 91"/>
                <a:gd name="T6" fmla="*/ 0 60000 65536"/>
                <a:gd name="T7" fmla="*/ 0 60000 65536"/>
                <a:gd name="T8" fmla="*/ 0 60000 65536"/>
                <a:gd name="T9" fmla="*/ 0 w 103"/>
                <a:gd name="T10" fmla="*/ 0 h 91"/>
                <a:gd name="T11" fmla="*/ 103 w 103"/>
                <a:gd name="T12" fmla="*/ 91 h 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3" h="91">
                  <a:moveTo>
                    <a:pt x="0" y="67"/>
                  </a:moveTo>
                  <a:lnTo>
                    <a:pt x="73" y="91"/>
                  </a:lnTo>
                  <a:lnTo>
                    <a:pt x="103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66" name="Freeform 428">
              <a:extLst>
                <a:ext uri="{FF2B5EF4-FFF2-40B4-BE49-F238E27FC236}">
                  <a16:creationId xmlns:a16="http://schemas.microsoft.com/office/drawing/2014/main" id="{46F20401-347F-F491-F827-3BEC3B87D2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6" y="2610"/>
              <a:ext cx="51" cy="168"/>
            </a:xfrm>
            <a:custGeom>
              <a:avLst/>
              <a:gdLst>
                <a:gd name="T0" fmla="*/ 9 w 54"/>
                <a:gd name="T1" fmla="*/ 0 h 168"/>
                <a:gd name="T2" fmla="*/ 29 w 54"/>
                <a:gd name="T3" fmla="*/ 54 h 168"/>
                <a:gd name="T4" fmla="*/ 0 w 54"/>
                <a:gd name="T5" fmla="*/ 168 h 168"/>
                <a:gd name="T6" fmla="*/ 0 60000 65536"/>
                <a:gd name="T7" fmla="*/ 0 60000 65536"/>
                <a:gd name="T8" fmla="*/ 0 60000 65536"/>
                <a:gd name="T9" fmla="*/ 0 w 54"/>
                <a:gd name="T10" fmla="*/ 0 h 168"/>
                <a:gd name="T11" fmla="*/ 54 w 54"/>
                <a:gd name="T12" fmla="*/ 168 h 1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4" h="168">
                  <a:moveTo>
                    <a:pt x="9" y="0"/>
                  </a:moveTo>
                  <a:lnTo>
                    <a:pt x="54" y="54"/>
                  </a:lnTo>
                  <a:lnTo>
                    <a:pt x="0" y="168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67" name="Oval 429">
              <a:extLst>
                <a:ext uri="{FF2B5EF4-FFF2-40B4-BE49-F238E27FC236}">
                  <a16:creationId xmlns:a16="http://schemas.microsoft.com/office/drawing/2014/main" id="{9A2EE429-A871-32CA-896C-6DE5538F7A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5" y="2595"/>
              <a:ext cx="203" cy="10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68" name="Freeform 430">
              <a:extLst>
                <a:ext uri="{FF2B5EF4-FFF2-40B4-BE49-F238E27FC236}">
                  <a16:creationId xmlns:a16="http://schemas.microsoft.com/office/drawing/2014/main" id="{7615C7DB-A9D8-8505-CB98-66D9E00D89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3" y="2325"/>
              <a:ext cx="243" cy="378"/>
            </a:xfrm>
            <a:custGeom>
              <a:avLst/>
              <a:gdLst>
                <a:gd name="T0" fmla="*/ 243 w 243"/>
                <a:gd name="T1" fmla="*/ 378 h 378"/>
                <a:gd name="T2" fmla="*/ 90 w 243"/>
                <a:gd name="T3" fmla="*/ 252 h 378"/>
                <a:gd name="T4" fmla="*/ 42 w 243"/>
                <a:gd name="T5" fmla="*/ 180 h 378"/>
                <a:gd name="T6" fmla="*/ 0 w 243"/>
                <a:gd name="T7" fmla="*/ 0 h 3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3"/>
                <a:gd name="T13" fmla="*/ 0 h 378"/>
                <a:gd name="T14" fmla="*/ 243 w 243"/>
                <a:gd name="T15" fmla="*/ 378 h 3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3" h="378">
                  <a:moveTo>
                    <a:pt x="243" y="378"/>
                  </a:moveTo>
                  <a:lnTo>
                    <a:pt x="90" y="252"/>
                  </a:lnTo>
                  <a:lnTo>
                    <a:pt x="42" y="18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69" name="Rectangle 431">
              <a:extLst>
                <a:ext uri="{FF2B5EF4-FFF2-40B4-BE49-F238E27FC236}">
                  <a16:creationId xmlns:a16="http://schemas.microsoft.com/office/drawing/2014/main" id="{703985BC-70CD-F36A-31E0-8CAF74BF76D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47844">
              <a:off x="1170" y="2537"/>
              <a:ext cx="114" cy="6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70" name="Rectangle 432">
              <a:extLst>
                <a:ext uri="{FF2B5EF4-FFF2-40B4-BE49-F238E27FC236}">
                  <a16:creationId xmlns:a16="http://schemas.microsoft.com/office/drawing/2014/main" id="{17EC1715-C50E-F8F2-7D4A-92C8529C449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47844">
              <a:off x="1204" y="2443"/>
              <a:ext cx="114" cy="6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71" name="Rectangle 433">
              <a:extLst>
                <a:ext uri="{FF2B5EF4-FFF2-40B4-BE49-F238E27FC236}">
                  <a16:creationId xmlns:a16="http://schemas.microsoft.com/office/drawing/2014/main" id="{7D489BDE-750A-3C94-6ABD-4B86DB7A4B3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47844">
              <a:off x="1429" y="2574"/>
              <a:ext cx="428" cy="6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72" name="Rectangle 434">
              <a:extLst>
                <a:ext uri="{FF2B5EF4-FFF2-40B4-BE49-F238E27FC236}">
                  <a16:creationId xmlns:a16="http://schemas.microsoft.com/office/drawing/2014/main" id="{4E890485-DDC1-18AE-19BE-B831108D05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2592"/>
              <a:ext cx="66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latin typeface="Times New Roman" pitchFamily="-65" charset="0"/>
                </a:rPr>
                <a:t>Pol. H</a:t>
              </a:r>
              <a:r>
                <a:rPr lang="en-US" sz="2400" baseline="30000">
                  <a:latin typeface="Times New Roman" pitchFamily="-65" charset="0"/>
                </a:rPr>
                <a:t>-</a:t>
              </a:r>
              <a:r>
                <a:rPr lang="en-US" sz="1400">
                  <a:latin typeface="Times New Roman" pitchFamily="-65" charset="0"/>
                </a:rPr>
                <a:t> Source</a:t>
              </a:r>
            </a:p>
          </p:txBody>
        </p:sp>
        <p:sp>
          <p:nvSpPr>
            <p:cNvPr id="16473" name="Oval 435">
              <a:extLst>
                <a:ext uri="{FF2B5EF4-FFF2-40B4-BE49-F238E27FC236}">
                  <a16:creationId xmlns:a16="http://schemas.microsoft.com/office/drawing/2014/main" id="{55D1A8E8-39C4-F2F8-1698-BDB059ED7C5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5636">
              <a:off x="2718" y="2538"/>
              <a:ext cx="144" cy="8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74" name="AutoShape 436">
              <a:extLst>
                <a:ext uri="{FF2B5EF4-FFF2-40B4-BE49-F238E27FC236}">
                  <a16:creationId xmlns:a16="http://schemas.microsoft.com/office/drawing/2014/main" id="{B2C3C896-1E74-E58D-0AA2-213CF3FB8BF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27649">
              <a:off x="2754" y="2548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75" name="Text Box 437">
              <a:extLst>
                <a:ext uri="{FF2B5EF4-FFF2-40B4-BE49-F238E27FC236}">
                  <a16:creationId xmlns:a16="http://schemas.microsoft.com/office/drawing/2014/main" id="{944BDEEB-A0F9-03B4-8163-D91C5DF1D0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6" y="2238"/>
              <a:ext cx="153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latin typeface="Times New Roman" pitchFamily="-65" charset="0"/>
                </a:rPr>
                <a:t>Solenoid Partial Siberian Snake</a:t>
              </a:r>
            </a:p>
          </p:txBody>
        </p:sp>
        <p:sp>
          <p:nvSpPr>
            <p:cNvPr id="16476" name="Line 438">
              <a:extLst>
                <a:ext uri="{FF2B5EF4-FFF2-40B4-BE49-F238E27FC236}">
                  <a16:creationId xmlns:a16="http://schemas.microsoft.com/office/drawing/2014/main" id="{F804C70A-8ED6-39D9-7565-273636B3C0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72" y="2388"/>
              <a:ext cx="22" cy="1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77" name="Oval 439">
              <a:extLst>
                <a:ext uri="{FF2B5EF4-FFF2-40B4-BE49-F238E27FC236}">
                  <a16:creationId xmlns:a16="http://schemas.microsoft.com/office/drawing/2014/main" id="{0D189E01-41B8-34B4-EED9-3513D52FAEE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76702">
              <a:off x="3109" y="2913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78" name="Line 440">
              <a:extLst>
                <a:ext uri="{FF2B5EF4-FFF2-40B4-BE49-F238E27FC236}">
                  <a16:creationId xmlns:a16="http://schemas.microsoft.com/office/drawing/2014/main" id="{C0F845C6-916D-F406-BDE1-AC521A7906B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2676702">
              <a:off x="3170" y="2923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79" name="Line 441">
              <a:extLst>
                <a:ext uri="{FF2B5EF4-FFF2-40B4-BE49-F238E27FC236}">
                  <a16:creationId xmlns:a16="http://schemas.microsoft.com/office/drawing/2014/main" id="{07EB98C0-EA99-964C-EA90-778A78B68F4F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2676702">
              <a:off x="3195" y="2922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0" name="Line 442">
              <a:extLst>
                <a:ext uri="{FF2B5EF4-FFF2-40B4-BE49-F238E27FC236}">
                  <a16:creationId xmlns:a16="http://schemas.microsoft.com/office/drawing/2014/main" id="{EA6FD07B-0F95-6971-32E8-8E109D8EA59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-2723298">
              <a:off x="3129" y="2878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1" name="Line 443">
              <a:extLst>
                <a:ext uri="{FF2B5EF4-FFF2-40B4-BE49-F238E27FC236}">
                  <a16:creationId xmlns:a16="http://schemas.microsoft.com/office/drawing/2014/main" id="{1FC7A77A-A2F9-0422-27CE-0A55719E79E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-2723298">
              <a:off x="3129" y="2853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2" name="Oval 444">
              <a:extLst>
                <a:ext uri="{FF2B5EF4-FFF2-40B4-BE49-F238E27FC236}">
                  <a16:creationId xmlns:a16="http://schemas.microsoft.com/office/drawing/2014/main" id="{3FB45491-1B37-4FD9-E198-413EB7A7CA5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499683">
              <a:off x="2045" y="2734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3" name="Line 445">
              <a:extLst>
                <a:ext uri="{FF2B5EF4-FFF2-40B4-BE49-F238E27FC236}">
                  <a16:creationId xmlns:a16="http://schemas.microsoft.com/office/drawing/2014/main" id="{365AD8D8-0676-C5DC-A1AB-B716DC9C1F4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6499683">
              <a:off x="2080" y="2788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4" name="Line 446">
              <a:extLst>
                <a:ext uri="{FF2B5EF4-FFF2-40B4-BE49-F238E27FC236}">
                  <a16:creationId xmlns:a16="http://schemas.microsoft.com/office/drawing/2014/main" id="{932C9984-97A8-37E6-79EB-E539A899F291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6499683">
              <a:off x="2092" y="2811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5" name="Line 447">
              <a:extLst>
                <a:ext uri="{FF2B5EF4-FFF2-40B4-BE49-F238E27FC236}">
                  <a16:creationId xmlns:a16="http://schemas.microsoft.com/office/drawing/2014/main" id="{6C92276F-5D8A-870A-70AD-646AA65C345C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099684">
              <a:off x="2102" y="2732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6" name="Line 448">
              <a:extLst>
                <a:ext uri="{FF2B5EF4-FFF2-40B4-BE49-F238E27FC236}">
                  <a16:creationId xmlns:a16="http://schemas.microsoft.com/office/drawing/2014/main" id="{2C9FC912-5DA1-B96A-F2F4-03E1664D8076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099684">
              <a:off x="2125" y="2721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7" name="Oval 449">
              <a:extLst>
                <a:ext uri="{FF2B5EF4-FFF2-40B4-BE49-F238E27FC236}">
                  <a16:creationId xmlns:a16="http://schemas.microsoft.com/office/drawing/2014/main" id="{B2B2C28C-D467-2BED-00E7-9914FBF36F2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107" y="1015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8" name="Line 450">
              <a:extLst>
                <a:ext uri="{FF2B5EF4-FFF2-40B4-BE49-F238E27FC236}">
                  <a16:creationId xmlns:a16="http://schemas.microsoft.com/office/drawing/2014/main" id="{02D45EBA-8422-5719-4DD1-EC15D153868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400000">
              <a:off x="3155" y="1060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9" name="Line 451">
              <a:extLst>
                <a:ext uri="{FF2B5EF4-FFF2-40B4-BE49-F238E27FC236}">
                  <a16:creationId xmlns:a16="http://schemas.microsoft.com/office/drawing/2014/main" id="{63CE60B7-EE6D-C161-7151-9C9B8A965975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400000">
              <a:off x="3173" y="1078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90" name="Line 452">
              <a:extLst>
                <a:ext uri="{FF2B5EF4-FFF2-40B4-BE49-F238E27FC236}">
                  <a16:creationId xmlns:a16="http://schemas.microsoft.com/office/drawing/2014/main" id="{2F9B2E7C-104B-EA4D-60C3-ED082F0BEFD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158" y="1000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91" name="Line 453">
              <a:extLst>
                <a:ext uri="{FF2B5EF4-FFF2-40B4-BE49-F238E27FC236}">
                  <a16:creationId xmlns:a16="http://schemas.microsoft.com/office/drawing/2014/main" id="{D64CC8FE-D573-BA4A-ED26-3E7BDFB78FC5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176" y="982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92" name="Oval 454">
              <a:extLst>
                <a:ext uri="{FF2B5EF4-FFF2-40B4-BE49-F238E27FC236}">
                  <a16:creationId xmlns:a16="http://schemas.microsoft.com/office/drawing/2014/main" id="{8EA7CF12-6C54-1D16-CB60-C886CA6AAED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093" y="944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93" name="Line 455">
              <a:extLst>
                <a:ext uri="{FF2B5EF4-FFF2-40B4-BE49-F238E27FC236}">
                  <a16:creationId xmlns:a16="http://schemas.microsoft.com/office/drawing/2014/main" id="{D5D13AE6-04D9-DDB7-5BB7-2E000EB3328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-5400000">
              <a:off x="3069" y="923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94" name="Line 456">
              <a:extLst>
                <a:ext uri="{FF2B5EF4-FFF2-40B4-BE49-F238E27FC236}">
                  <a16:creationId xmlns:a16="http://schemas.microsoft.com/office/drawing/2014/main" id="{CD0BDBED-761C-80BA-7ADD-13FC8E1BD372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0800000">
              <a:off x="3066" y="983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95" name="Line 457">
              <a:extLst>
                <a:ext uri="{FF2B5EF4-FFF2-40B4-BE49-F238E27FC236}">
                  <a16:creationId xmlns:a16="http://schemas.microsoft.com/office/drawing/2014/main" id="{5AABEA00-C71A-371F-F02F-C5F5D51E4CB1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0800000">
              <a:off x="3048" y="1001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96" name="Rectangle 458">
              <a:extLst>
                <a:ext uri="{FF2B5EF4-FFF2-40B4-BE49-F238E27FC236}">
                  <a16:creationId xmlns:a16="http://schemas.microsoft.com/office/drawing/2014/main" id="{99F1096E-31DD-CB9C-6947-79DC957500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8" y="2784"/>
              <a:ext cx="984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latin typeface="Times New Roman" pitchFamily="-65" charset="0"/>
                </a:rPr>
                <a:t>200 MeV Polarimeter</a:t>
              </a:r>
            </a:p>
          </p:txBody>
        </p:sp>
        <p:sp>
          <p:nvSpPr>
            <p:cNvPr id="16497" name="Rectangle 459">
              <a:extLst>
                <a:ext uri="{FF2B5EF4-FFF2-40B4-BE49-F238E27FC236}">
                  <a16:creationId xmlns:a16="http://schemas.microsoft.com/office/drawing/2014/main" id="{77E70B70-414B-3CD3-AB93-70C95E924D2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32973">
              <a:off x="2188" y="2889"/>
              <a:ext cx="95" cy="58"/>
            </a:xfrm>
            <a:prstGeom prst="rect">
              <a:avLst/>
            </a:prstGeom>
            <a:solidFill>
              <a:srgbClr val="33CC33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98" name="Line 460">
              <a:extLst>
                <a:ext uri="{FF2B5EF4-FFF2-40B4-BE49-F238E27FC236}">
                  <a16:creationId xmlns:a16="http://schemas.microsoft.com/office/drawing/2014/main" id="{867A1473-57F8-42A0-A12D-B5FCCE210A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76" y="2784"/>
              <a:ext cx="192" cy="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99" name="Oval 461">
              <a:extLst>
                <a:ext uri="{FF2B5EF4-FFF2-40B4-BE49-F238E27FC236}">
                  <a16:creationId xmlns:a16="http://schemas.microsoft.com/office/drawing/2014/main" id="{48E8E687-6185-1E47-141E-1B21E14F373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100306">
              <a:off x="2888" y="973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" name="Group 462">
              <a:extLst>
                <a:ext uri="{FF2B5EF4-FFF2-40B4-BE49-F238E27FC236}">
                  <a16:creationId xmlns:a16="http://schemas.microsoft.com/office/drawing/2014/main" id="{3D466AD3-61E9-E0B0-2BCA-9DBF43D983E2}"/>
                </a:ext>
              </a:extLst>
            </p:cNvPr>
            <p:cNvGrpSpPr>
              <a:grpSpLocks/>
            </p:cNvGrpSpPr>
            <p:nvPr/>
          </p:nvGrpSpPr>
          <p:grpSpPr bwMode="auto">
            <a:xfrm rot="2700306">
              <a:off x="2893" y="1037"/>
              <a:ext cx="41" cy="41"/>
              <a:chOff x="3936" y="1517"/>
              <a:chExt cx="41" cy="41"/>
            </a:xfrm>
          </p:grpSpPr>
          <p:sp>
            <p:nvSpPr>
              <p:cNvPr id="16550" name="Line 463">
                <a:extLst>
                  <a:ext uri="{FF2B5EF4-FFF2-40B4-BE49-F238E27FC236}">
                    <a16:creationId xmlns:a16="http://schemas.microsoft.com/office/drawing/2014/main" id="{38B6AC0E-049A-716A-4380-89F70008A6BA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5400000">
                <a:off x="3936" y="1517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551" name="Line 464">
                <a:extLst>
                  <a:ext uri="{FF2B5EF4-FFF2-40B4-BE49-F238E27FC236}">
                    <a16:creationId xmlns:a16="http://schemas.microsoft.com/office/drawing/2014/main" id="{55F9D372-C9F2-D2AF-E704-6E26F8A38C4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5400000">
                <a:off x="3954" y="1535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" name="Group 465">
              <a:extLst>
                <a:ext uri="{FF2B5EF4-FFF2-40B4-BE49-F238E27FC236}">
                  <a16:creationId xmlns:a16="http://schemas.microsoft.com/office/drawing/2014/main" id="{2CA9B925-7E98-7519-BCDA-FB2883E5FB5A}"/>
                </a:ext>
              </a:extLst>
            </p:cNvPr>
            <p:cNvGrpSpPr>
              <a:grpSpLocks/>
            </p:cNvGrpSpPr>
            <p:nvPr/>
          </p:nvGrpSpPr>
          <p:grpSpPr bwMode="auto">
            <a:xfrm rot="2700306">
              <a:off x="2894" y="922"/>
              <a:ext cx="41" cy="41"/>
              <a:chOff x="3936" y="1517"/>
              <a:chExt cx="41" cy="41"/>
            </a:xfrm>
          </p:grpSpPr>
          <p:sp>
            <p:nvSpPr>
              <p:cNvPr id="16548" name="Line 466">
                <a:extLst>
                  <a:ext uri="{FF2B5EF4-FFF2-40B4-BE49-F238E27FC236}">
                    <a16:creationId xmlns:a16="http://schemas.microsoft.com/office/drawing/2014/main" id="{F8D1EB8A-76EA-C36F-FA11-E4150A216EA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5400000">
                <a:off x="3936" y="1517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549" name="Line 467">
                <a:extLst>
                  <a:ext uri="{FF2B5EF4-FFF2-40B4-BE49-F238E27FC236}">
                    <a16:creationId xmlns:a16="http://schemas.microsoft.com/office/drawing/2014/main" id="{2D836BD3-8E9E-D7C6-F213-F228D3A4D0B0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5400000">
                <a:off x="3954" y="1535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6502" name="Rectangle 468">
              <a:extLst>
                <a:ext uri="{FF2B5EF4-FFF2-40B4-BE49-F238E27FC236}">
                  <a16:creationId xmlns:a16="http://schemas.microsoft.com/office/drawing/2014/main" id="{8FC68CD6-C605-795D-8BE3-3FBD2CE4E7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8" y="900"/>
              <a:ext cx="21" cy="9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03" name="Freeform 469">
              <a:extLst>
                <a:ext uri="{FF2B5EF4-FFF2-40B4-BE49-F238E27FC236}">
                  <a16:creationId xmlns:a16="http://schemas.microsoft.com/office/drawing/2014/main" id="{741BABFC-EEA0-63BF-85B7-F05BDBDADA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8" y="887"/>
              <a:ext cx="37" cy="37"/>
            </a:xfrm>
            <a:custGeom>
              <a:avLst/>
              <a:gdLst>
                <a:gd name="T0" fmla="*/ 0 w 73"/>
                <a:gd name="T1" fmla="*/ 1 h 73"/>
                <a:gd name="T2" fmla="*/ 1 w 73"/>
                <a:gd name="T3" fmla="*/ 1 h 73"/>
                <a:gd name="T4" fmla="*/ 0 w 73"/>
                <a:gd name="T5" fmla="*/ 0 h 73"/>
                <a:gd name="T6" fmla="*/ 0 w 73"/>
                <a:gd name="T7" fmla="*/ 1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73"/>
                <a:gd name="T14" fmla="*/ 73 w 73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73">
                  <a:moveTo>
                    <a:pt x="0" y="73"/>
                  </a:moveTo>
                  <a:lnTo>
                    <a:pt x="73" y="36"/>
                  </a:lnTo>
                  <a:lnTo>
                    <a:pt x="0" y="0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04" name="Oval 470">
              <a:extLst>
                <a:ext uri="{FF2B5EF4-FFF2-40B4-BE49-F238E27FC236}">
                  <a16:creationId xmlns:a16="http://schemas.microsoft.com/office/drawing/2014/main" id="{2AFE87A1-B85F-EC52-21D7-FA3011A0D57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845359">
              <a:off x="2973" y="2978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05" name="Line 471">
              <a:extLst>
                <a:ext uri="{FF2B5EF4-FFF2-40B4-BE49-F238E27FC236}">
                  <a16:creationId xmlns:a16="http://schemas.microsoft.com/office/drawing/2014/main" id="{149D09DB-CAFE-5C1E-4A2E-89F339F6482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3845359">
              <a:off x="3032" y="3004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06" name="Line 472">
              <a:extLst>
                <a:ext uri="{FF2B5EF4-FFF2-40B4-BE49-F238E27FC236}">
                  <a16:creationId xmlns:a16="http://schemas.microsoft.com/office/drawing/2014/main" id="{192263F0-8D3D-8BCC-AAF2-35F2E96127E6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3845359">
              <a:off x="3056" y="3013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07" name="Line 473">
              <a:extLst>
                <a:ext uri="{FF2B5EF4-FFF2-40B4-BE49-F238E27FC236}">
                  <a16:creationId xmlns:a16="http://schemas.microsoft.com/office/drawing/2014/main" id="{F943F1E9-FCFA-C60C-F256-3DDA2125643F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-1554641">
              <a:off x="3009" y="2949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08" name="Line 474">
              <a:extLst>
                <a:ext uri="{FF2B5EF4-FFF2-40B4-BE49-F238E27FC236}">
                  <a16:creationId xmlns:a16="http://schemas.microsoft.com/office/drawing/2014/main" id="{E312B3DF-BB4E-7FF4-AF8D-20F8C7C9C44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-1554641">
              <a:off x="3017" y="2925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09" name="Oval 475">
              <a:extLst>
                <a:ext uri="{FF2B5EF4-FFF2-40B4-BE49-F238E27FC236}">
                  <a16:creationId xmlns:a16="http://schemas.microsoft.com/office/drawing/2014/main" id="{CCD17912-4D4E-4F11-3B5F-CD097E4D016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33776">
              <a:off x="2299" y="2949"/>
              <a:ext cx="144" cy="80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10" name="AutoShape 476">
              <a:extLst>
                <a:ext uri="{FF2B5EF4-FFF2-40B4-BE49-F238E27FC236}">
                  <a16:creationId xmlns:a16="http://schemas.microsoft.com/office/drawing/2014/main" id="{5F11104E-86F9-FB0D-79DF-F760CE45C1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88525">
              <a:off x="2326" y="2947"/>
              <a:ext cx="83" cy="58"/>
            </a:xfrm>
            <a:prstGeom prst="curvedDownArrow">
              <a:avLst>
                <a:gd name="adj1" fmla="val 39035"/>
                <a:gd name="adj2" fmla="val 67656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11" name="Oval 477">
              <a:extLst>
                <a:ext uri="{FF2B5EF4-FFF2-40B4-BE49-F238E27FC236}">
                  <a16:creationId xmlns:a16="http://schemas.microsoft.com/office/drawing/2014/main" id="{19346DEE-93A7-4A81-D9EF-4255C9A536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438710">
              <a:off x="3108" y="2700"/>
              <a:ext cx="144" cy="80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12" name="AutoShape 478">
              <a:extLst>
                <a:ext uri="{FF2B5EF4-FFF2-40B4-BE49-F238E27FC236}">
                  <a16:creationId xmlns:a16="http://schemas.microsoft.com/office/drawing/2014/main" id="{5EF51028-1FB9-C4AB-78E6-4AEC64FA0B0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590724">
              <a:off x="3143" y="2715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13" name="Text Box 479">
              <a:extLst>
                <a:ext uri="{FF2B5EF4-FFF2-40B4-BE49-F238E27FC236}">
                  <a16:creationId xmlns:a16="http://schemas.microsoft.com/office/drawing/2014/main" id="{73EAF92F-C289-80A4-1210-BA3A176283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0" y="2562"/>
              <a:ext cx="798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Times New Roman" pitchFamily="-65" charset="0"/>
                </a:rPr>
                <a:t>Helical Partial </a:t>
              </a:r>
            </a:p>
            <a:p>
              <a:r>
                <a:rPr lang="en-US" sz="1400" dirty="0">
                  <a:latin typeface="Times New Roman" pitchFamily="-65" charset="0"/>
                </a:rPr>
                <a:t>Siberian Snake</a:t>
              </a:r>
            </a:p>
          </p:txBody>
        </p:sp>
        <p:sp>
          <p:nvSpPr>
            <p:cNvPr id="16514" name="Line 480">
              <a:extLst>
                <a:ext uri="{FF2B5EF4-FFF2-40B4-BE49-F238E27FC236}">
                  <a16:creationId xmlns:a16="http://schemas.microsoft.com/office/drawing/2014/main" id="{8D4F42F3-CE06-6635-29AC-9E0AFDAA95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49" y="2679"/>
              <a:ext cx="139" cy="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15" name="Text Box 481">
              <a:extLst>
                <a:ext uri="{FF2B5EF4-FFF2-40B4-BE49-F238E27FC236}">
                  <a16:creationId xmlns:a16="http://schemas.microsoft.com/office/drawing/2014/main" id="{338380B9-C00C-9B22-19F9-9103F7F34C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2" y="2064"/>
              <a:ext cx="1306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>
                  <a:latin typeface="Times New Roman" pitchFamily="-65" charset="0"/>
                </a:rPr>
                <a:t>Spin Rotators</a:t>
              </a:r>
            </a:p>
            <a:p>
              <a:pPr algn="ctr"/>
              <a:r>
                <a:rPr lang="en-US" sz="1400" dirty="0">
                  <a:latin typeface="Times New Roman" pitchFamily="-65" charset="0"/>
                </a:rPr>
                <a:t>(longitudinal polarization)</a:t>
              </a:r>
            </a:p>
          </p:txBody>
        </p:sp>
        <p:sp>
          <p:nvSpPr>
            <p:cNvPr id="16516" name="Rectangle 482">
              <a:extLst>
                <a:ext uri="{FF2B5EF4-FFF2-40B4-BE49-F238E27FC236}">
                  <a16:creationId xmlns:a16="http://schemas.microsoft.com/office/drawing/2014/main" id="{B10A61AF-C8DF-BBF3-551E-30DC40FE4F7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213039">
              <a:off x="4296" y="1755"/>
              <a:ext cx="95" cy="58"/>
            </a:xfrm>
            <a:prstGeom prst="rect">
              <a:avLst/>
            </a:prstGeom>
            <a:solidFill>
              <a:srgbClr val="33CC33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17" name="Text Box 483">
              <a:extLst>
                <a:ext uri="{FF2B5EF4-FFF2-40B4-BE49-F238E27FC236}">
                  <a16:creationId xmlns:a16="http://schemas.microsoft.com/office/drawing/2014/main" id="{A3AC37DC-B583-DDA9-4EC6-F181CEC404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0" y="1260"/>
              <a:ext cx="83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latin typeface="Times New Roman" pitchFamily="-65" charset="0"/>
                </a:rPr>
                <a:t>Siberian Snakes</a:t>
              </a:r>
            </a:p>
          </p:txBody>
        </p:sp>
        <p:sp>
          <p:nvSpPr>
            <p:cNvPr id="16518" name="Line 484">
              <a:extLst>
                <a:ext uri="{FF2B5EF4-FFF2-40B4-BE49-F238E27FC236}">
                  <a16:creationId xmlns:a16="http://schemas.microsoft.com/office/drawing/2014/main" id="{FD84E98F-1D2D-E2FA-A74B-70E8391FD2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32" y="1368"/>
              <a:ext cx="2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6520" name="Picture 486" descr="F-1">
              <a:extLst>
                <a:ext uri="{FF2B5EF4-FFF2-40B4-BE49-F238E27FC236}">
                  <a16:creationId xmlns:a16="http://schemas.microsoft.com/office/drawing/2014/main" id="{A49DAF29-3B10-E793-E101-C8233C7CA9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6000"/>
            </a:blip>
            <a:srcRect t="6250" r="33853" b="22487"/>
            <a:stretch>
              <a:fillRect/>
            </a:stretch>
          </p:blipFill>
          <p:spPr bwMode="auto">
            <a:xfrm>
              <a:off x="0" y="3072"/>
              <a:ext cx="1664" cy="1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521" name="Picture 487" descr="B-7">
              <a:extLst>
                <a:ext uri="{FF2B5EF4-FFF2-40B4-BE49-F238E27FC236}">
                  <a16:creationId xmlns:a16="http://schemas.microsoft.com/office/drawing/2014/main" id="{733FC9C2-DE86-C433-5A63-774EDF2B66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lum bright="-6000"/>
            </a:blip>
            <a:srcRect l="21875" t="10417" b="18750"/>
            <a:stretch>
              <a:fillRect/>
            </a:stretch>
          </p:blipFill>
          <p:spPr bwMode="auto">
            <a:xfrm>
              <a:off x="4096" y="3072"/>
              <a:ext cx="1664" cy="1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522" name="Picture 488" descr="rf3">
              <a:extLst>
                <a:ext uri="{FF2B5EF4-FFF2-40B4-BE49-F238E27FC236}">
                  <a16:creationId xmlns:a16="http://schemas.microsoft.com/office/drawing/2014/main" id="{B34310C3-D72A-E274-2A72-B7F83AAE46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395" y="1824"/>
              <a:ext cx="1365" cy="10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523" name="AutoShape 489">
              <a:extLst>
                <a:ext uri="{FF2B5EF4-FFF2-40B4-BE49-F238E27FC236}">
                  <a16:creationId xmlns:a16="http://schemas.microsoft.com/office/drawing/2014/main" id="{DA9CD2CE-546A-3228-F2EC-3F5643C4679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529997">
              <a:off x="4480" y="1572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6524" name="Picture 490" descr="AGScoldhelix">
              <a:extLst>
                <a:ext uri="{FF2B5EF4-FFF2-40B4-BE49-F238E27FC236}">
                  <a16:creationId xmlns:a16="http://schemas.microsoft.com/office/drawing/2014/main" id="{55F54AE3-22DB-41AD-8B0D-430A9A9BCA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776" y="3168"/>
              <a:ext cx="2256" cy="1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525" name="Line 491">
              <a:extLst>
                <a:ext uri="{FF2B5EF4-FFF2-40B4-BE49-F238E27FC236}">
                  <a16:creationId xmlns:a16="http://schemas.microsoft.com/office/drawing/2014/main" id="{8A942E18-74DD-B35B-F2A7-33720C5E88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" y="1056"/>
              <a:ext cx="624" cy="14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26" name="Line 492">
              <a:extLst>
                <a:ext uri="{FF2B5EF4-FFF2-40B4-BE49-F238E27FC236}">
                  <a16:creationId xmlns:a16="http://schemas.microsoft.com/office/drawing/2014/main" id="{22621C96-B250-A67A-7A6A-75285B63BA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32" y="2688"/>
              <a:ext cx="432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27" name="Line 493">
              <a:extLst>
                <a:ext uri="{FF2B5EF4-FFF2-40B4-BE49-F238E27FC236}">
                  <a16:creationId xmlns:a16="http://schemas.microsoft.com/office/drawing/2014/main" id="{4401B6EF-B4B5-D1F2-3EC8-DEF562AF39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400" y="3024"/>
              <a:ext cx="38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28" name="Line 494">
              <a:extLst>
                <a:ext uri="{FF2B5EF4-FFF2-40B4-BE49-F238E27FC236}">
                  <a16:creationId xmlns:a16="http://schemas.microsoft.com/office/drawing/2014/main" id="{743B18BA-2618-BF61-29D1-84FF11ADE1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216" y="2880"/>
              <a:ext cx="864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29" name="Line 495">
              <a:extLst>
                <a:ext uri="{FF2B5EF4-FFF2-40B4-BE49-F238E27FC236}">
                  <a16:creationId xmlns:a16="http://schemas.microsoft.com/office/drawing/2014/main" id="{793C9876-5BD6-A2CE-C289-2A0D6639989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04" y="1248"/>
              <a:ext cx="19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30" name="Line 496">
              <a:extLst>
                <a:ext uri="{FF2B5EF4-FFF2-40B4-BE49-F238E27FC236}">
                  <a16:creationId xmlns:a16="http://schemas.microsoft.com/office/drawing/2014/main" id="{15C668A5-D2D9-0073-02B1-F147B3A1C8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60" y="1344"/>
              <a:ext cx="19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31" name="Text Box 497">
              <a:extLst>
                <a:ext uri="{FF2B5EF4-FFF2-40B4-BE49-F238E27FC236}">
                  <a16:creationId xmlns:a16="http://schemas.microsoft.com/office/drawing/2014/main" id="{FE1E1389-5323-F038-5DDF-86D35BB830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8" y="1872"/>
              <a:ext cx="1306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>
                  <a:latin typeface="Times New Roman" pitchFamily="-65" charset="0"/>
                </a:rPr>
                <a:t>Spin Rotators</a:t>
              </a:r>
            </a:p>
            <a:p>
              <a:pPr algn="ctr"/>
              <a:r>
                <a:rPr lang="en-US" sz="1400">
                  <a:latin typeface="Times New Roman" pitchFamily="-65" charset="0"/>
                </a:rPr>
                <a:t>(longitudinal polarization)</a:t>
              </a:r>
            </a:p>
          </p:txBody>
        </p:sp>
        <p:sp>
          <p:nvSpPr>
            <p:cNvPr id="16532" name="Line 498">
              <a:extLst>
                <a:ext uri="{FF2B5EF4-FFF2-40B4-BE49-F238E27FC236}">
                  <a16:creationId xmlns:a16="http://schemas.microsoft.com/office/drawing/2014/main" id="{D9B29C6E-22AE-2E7A-5D8B-302672D4DA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296" y="1728"/>
              <a:ext cx="54" cy="1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33" name="Line 499">
              <a:extLst>
                <a:ext uri="{FF2B5EF4-FFF2-40B4-BE49-F238E27FC236}">
                  <a16:creationId xmlns:a16="http://schemas.microsoft.com/office/drawing/2014/main" id="{4ECA89AE-8FA2-A2B3-116D-FE9519F707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40" y="1872"/>
              <a:ext cx="144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34" name="Text Box 500">
              <a:extLst>
                <a:ext uri="{FF2B5EF4-FFF2-40B4-BE49-F238E27FC236}">
                  <a16:creationId xmlns:a16="http://schemas.microsoft.com/office/drawing/2014/main" id="{EA612A1E-E676-E8AA-6696-D5E2BFAED0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0" y="3168"/>
              <a:ext cx="101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Times New Roman" pitchFamily="-65" charset="0"/>
                </a:rPr>
                <a:t>Strong AGS Snake</a:t>
              </a:r>
            </a:p>
          </p:txBody>
        </p:sp>
        <p:sp>
          <p:nvSpPr>
            <p:cNvPr id="16535" name="Rectangle 501">
              <a:extLst>
                <a:ext uri="{FF2B5EF4-FFF2-40B4-BE49-F238E27FC236}">
                  <a16:creationId xmlns:a16="http://schemas.microsoft.com/office/drawing/2014/main" id="{DB2D1D19-32C1-E66D-1DF5-F2E493C295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1200"/>
              <a:ext cx="1031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dirty="0">
                  <a:latin typeface="Times New Roman" pitchFamily="-65" charset="0"/>
                </a:rPr>
                <a:t>RHIC </a:t>
              </a:r>
              <a:r>
                <a:rPr lang="en-US" sz="1400" dirty="0" err="1">
                  <a:latin typeface="Times New Roman" pitchFamily="-65" charset="0"/>
                </a:rPr>
                <a:t>pC</a:t>
              </a:r>
              <a:r>
                <a:rPr lang="en-US" sz="1400" dirty="0">
                  <a:latin typeface="Times New Roman" pitchFamily="-65" charset="0"/>
                </a:rPr>
                <a:t> Polarimeters</a:t>
              </a:r>
            </a:p>
          </p:txBody>
        </p:sp>
        <p:sp>
          <p:nvSpPr>
            <p:cNvPr id="16536" name="Rectangle 502">
              <a:extLst>
                <a:ext uri="{FF2B5EF4-FFF2-40B4-BE49-F238E27FC236}">
                  <a16:creationId xmlns:a16="http://schemas.microsoft.com/office/drawing/2014/main" id="{DDC37E87-8B33-D229-F329-08E219318B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720"/>
              <a:ext cx="1290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dirty="0">
                  <a:latin typeface="Times New Roman" pitchFamily="-65" charset="0"/>
                </a:rPr>
                <a:t>Absolute Polarimeter (H jet)</a:t>
              </a:r>
            </a:p>
          </p:txBody>
        </p:sp>
        <p:sp>
          <p:nvSpPr>
            <p:cNvPr id="16538" name="Line 504">
              <a:extLst>
                <a:ext uri="{FF2B5EF4-FFF2-40B4-BE49-F238E27FC236}">
                  <a16:creationId xmlns:a16="http://schemas.microsoft.com/office/drawing/2014/main" id="{62840AF4-A479-DD00-367D-FBD7C240C8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36" y="86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39" name="Line 505">
              <a:extLst>
                <a:ext uri="{FF2B5EF4-FFF2-40B4-BE49-F238E27FC236}">
                  <a16:creationId xmlns:a16="http://schemas.microsoft.com/office/drawing/2014/main" id="{EE452C0C-A498-FE5D-E22D-4973F630C4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216" y="1104"/>
              <a:ext cx="14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40" name="Rectangle 506">
              <a:extLst>
                <a:ext uri="{FF2B5EF4-FFF2-40B4-BE49-F238E27FC236}">
                  <a16:creationId xmlns:a16="http://schemas.microsoft.com/office/drawing/2014/main" id="{920777F9-BFEE-A0D6-C739-8774693AE1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6" y="1747"/>
              <a:ext cx="436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b="1" i="1" u="sng">
                  <a:latin typeface="Times New Roman" pitchFamily="-65" charset="0"/>
                </a:rPr>
                <a:t>STAR (p)</a:t>
              </a:r>
              <a:endParaRPr lang="en-US" sz="2400">
                <a:latin typeface="Times New Roman" pitchFamily="-65" charset="0"/>
              </a:endParaRPr>
            </a:p>
          </p:txBody>
        </p:sp>
        <p:sp>
          <p:nvSpPr>
            <p:cNvPr id="16543" name="Rectangle 509">
              <a:extLst>
                <a:ext uri="{FF2B5EF4-FFF2-40B4-BE49-F238E27FC236}">
                  <a16:creationId xmlns:a16="http://schemas.microsoft.com/office/drawing/2014/main" id="{15E4E94E-E214-25B8-9A76-1868160B24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2976"/>
              <a:ext cx="826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dirty="0">
                  <a:latin typeface="Times New Roman" pitchFamily="-65" charset="0"/>
                </a:rPr>
                <a:t>AGS Polarimeters</a:t>
              </a:r>
            </a:p>
          </p:txBody>
        </p:sp>
        <p:sp>
          <p:nvSpPr>
            <p:cNvPr id="16544" name="Text Box 510">
              <a:extLst>
                <a:ext uri="{FF2B5EF4-FFF2-40B4-BE49-F238E27FC236}">
                  <a16:creationId xmlns:a16="http://schemas.microsoft.com/office/drawing/2014/main" id="{3F4F3B4F-72E8-1F0C-F35F-65DA5B5A73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2" y="1536"/>
              <a:ext cx="658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Times New Roman" pitchFamily="-65" charset="0"/>
                </a:rPr>
                <a:t>Spin flipper</a:t>
              </a:r>
            </a:p>
          </p:txBody>
        </p:sp>
        <p:sp>
          <p:nvSpPr>
            <p:cNvPr id="16545" name="Line 511">
              <a:extLst>
                <a:ext uri="{FF2B5EF4-FFF2-40B4-BE49-F238E27FC236}">
                  <a16:creationId xmlns:a16="http://schemas.microsoft.com/office/drawing/2014/main" id="{A32E6677-4FD8-0227-D626-A4B267136B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6" y="1680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46" name="Line 512">
              <a:extLst>
                <a:ext uri="{FF2B5EF4-FFF2-40B4-BE49-F238E27FC236}">
                  <a16:creationId xmlns:a16="http://schemas.microsoft.com/office/drawing/2014/main" id="{13DB0AAD-E928-34D7-3632-8B2014CE7A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736" y="2064"/>
              <a:ext cx="33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47" name="Line 513">
              <a:extLst>
                <a:ext uri="{FF2B5EF4-FFF2-40B4-BE49-F238E27FC236}">
                  <a16:creationId xmlns:a16="http://schemas.microsoft.com/office/drawing/2014/main" id="{997E527A-BFF3-E8A6-5130-9CE2045DBE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120" y="2064"/>
              <a:ext cx="48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388" name="Footer Placeholder 171">
            <a:extLst>
              <a:ext uri="{FF2B5EF4-FFF2-40B4-BE49-F238E27FC236}">
                <a16:creationId xmlns:a16="http://schemas.microsoft.com/office/drawing/2014/main" id="{873945D3-9B92-A255-DAF2-D047D9BB0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dirty="0"/>
              <a:t>S</a:t>
            </a:r>
          </a:p>
        </p:txBody>
      </p:sp>
      <p:sp>
        <p:nvSpPr>
          <p:cNvPr id="16389" name="Slide Number Placeholder 172">
            <a:extLst>
              <a:ext uri="{FF2B5EF4-FFF2-40B4-BE49-F238E27FC236}">
                <a16:creationId xmlns:a16="http://schemas.microsoft.com/office/drawing/2014/main" id="{043FEDFB-E5E0-0143-A46C-328290643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1EEB4AC-EA5F-4AFF-ADD6-66292C15200F}" type="slidenum">
              <a:rPr lang="en-US"/>
              <a:pPr/>
              <a:t>29</a:t>
            </a:fld>
            <a:endParaRPr lang="en-US"/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D1BC2D13-ED60-609E-8A01-67B52B773398}"/>
              </a:ext>
            </a:extLst>
          </p:cNvPr>
          <p:cNvSpPr txBox="1"/>
          <p:nvPr/>
        </p:nvSpPr>
        <p:spPr>
          <a:xfrm>
            <a:off x="3861262" y="344270"/>
            <a:ext cx="46731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Special devices for polarized protons:</a:t>
            </a:r>
            <a:br>
              <a:rPr lang="en-US" dirty="0"/>
            </a:br>
            <a:r>
              <a:rPr lang="en-US" dirty="0"/>
              <a:t>source, polarimeters, snakes, rotator, flipper</a:t>
            </a:r>
          </a:p>
        </p:txBody>
      </p:sp>
      <p:pic>
        <p:nvPicPr>
          <p:cNvPr id="175" name="Picture 3" descr="IMG_6535">
            <a:extLst>
              <a:ext uri="{FF2B5EF4-FFF2-40B4-BE49-F238E27FC236}">
                <a16:creationId xmlns:a16="http://schemas.microsoft.com/office/drawing/2014/main" id="{719BA6CD-650E-1949-CE04-063A217B281E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9" cstate="print"/>
          <a:srcRect/>
          <a:stretch>
            <a:fillRect/>
          </a:stretch>
        </p:blipFill>
        <p:spPr>
          <a:xfrm>
            <a:off x="1524000" y="0"/>
            <a:ext cx="2362200" cy="1653540"/>
          </a:xfrm>
          <a:noFill/>
        </p:spPr>
      </p:pic>
    </p:spTree>
    <p:extLst>
      <p:ext uri="{BB962C8B-B14F-4D97-AF65-F5344CB8AC3E}">
        <p14:creationId xmlns:p14="http://schemas.microsoft.com/office/powerpoint/2010/main" val="291177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F0557-B051-E688-CA3D-023B844AB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CC58B-ACE5-FF85-143B-53696F2FE4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700933"/>
            <a:ext cx="11049000" cy="420718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RHIC in review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EIC in preview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From RHIC to EIC – what changes</a:t>
            </a:r>
          </a:p>
          <a:p>
            <a:pPr marL="914400" lvl="1" indent="-457200"/>
            <a:r>
              <a:rPr lang="en-US" sz="2800" dirty="0"/>
              <a:t>RHIC Removal &amp; Repurposing (R&amp;R) – Dave Chan</a:t>
            </a:r>
          </a:p>
          <a:p>
            <a:pPr marL="914400" lvl="1" indent="-457200"/>
            <a:r>
              <a:rPr lang="en-US" sz="2800" dirty="0"/>
              <a:t>Safety during the transition – Ray Fliller</a:t>
            </a:r>
          </a:p>
          <a:p>
            <a:pPr marL="914400" lvl="1" indent="-457200"/>
            <a:r>
              <a:rPr lang="en-US" sz="2800" dirty="0"/>
              <a:t>Tunnel Access and Work Authorization – Paul Sampson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8F5E23-37E1-96A9-CD2E-66AA0B1DA3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3610935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5D047-FA77-6D1C-80D5-E7159CE74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F35A19E-89A5-2581-6769-8EBD2C88E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029" y="2608339"/>
            <a:ext cx="5818960" cy="430932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52224A4F-5819-17ED-D554-F7AE734FE66E}"/>
              </a:ext>
            </a:extLst>
          </p:cNvPr>
          <p:cNvSpPr txBox="1"/>
          <p:nvPr/>
        </p:nvSpPr>
        <p:spPr>
          <a:xfrm>
            <a:off x="9927990" y="2204153"/>
            <a:ext cx="2000869" cy="369332"/>
          </a:xfrm>
          <a:prstGeom prst="rect">
            <a:avLst/>
          </a:prstGeom>
          <a:solidFill>
            <a:srgbClr val="F3FF7B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i="1" dirty="0">
                <a:latin typeface="Times New Roman"/>
                <a:cs typeface="Times New Roman"/>
              </a:rPr>
              <a:t>FOM </a:t>
            </a:r>
            <a:r>
              <a:rPr lang="en-US" dirty="0">
                <a:latin typeface="Times New Roman"/>
                <a:cs typeface="Times New Roman"/>
              </a:rPr>
              <a:t>= </a:t>
            </a:r>
            <a:r>
              <a:rPr lang="en-US" i="1" dirty="0">
                <a:latin typeface="Times New Roman"/>
                <a:cs typeface="Times New Roman"/>
              </a:rPr>
              <a:t>LP</a:t>
            </a:r>
            <a:r>
              <a:rPr lang="en-US" baseline="30000" dirty="0">
                <a:latin typeface="Times New Roman"/>
                <a:cs typeface="Times New Roman"/>
              </a:rPr>
              <a:t>4 ~ </a:t>
            </a:r>
            <a:r>
              <a:rPr lang="en-US" i="1" dirty="0">
                <a:latin typeface="Times New Roman"/>
                <a:cs typeface="Times New Roman"/>
              </a:rPr>
              <a:t>N</a:t>
            </a:r>
            <a:r>
              <a:rPr lang="en-US" i="1" baseline="-25000" dirty="0">
                <a:latin typeface="Times New Roman"/>
                <a:cs typeface="Times New Roman"/>
              </a:rPr>
              <a:t>b</a:t>
            </a:r>
            <a:r>
              <a:rPr lang="en-US" baseline="30000" dirty="0">
                <a:latin typeface="Times New Roman"/>
                <a:cs typeface="Times New Roman"/>
              </a:rPr>
              <a:t>2</a:t>
            </a:r>
            <a:r>
              <a:rPr lang="en-US" i="1" dirty="0">
                <a:latin typeface="Times New Roman"/>
                <a:cs typeface="Times New Roman"/>
              </a:rPr>
              <a:t>P</a:t>
            </a:r>
            <a:r>
              <a:rPr lang="en-US" baseline="30000" dirty="0">
                <a:latin typeface="Times New Roman"/>
                <a:cs typeface="Times New Roman"/>
              </a:rPr>
              <a:t>4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5EAD99-DA2F-F5CF-4BE0-0FF40385E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697" y="-84347"/>
            <a:ext cx="11049000" cy="1325563"/>
          </a:xfrm>
        </p:spPr>
        <p:txBody>
          <a:bodyPr/>
          <a:lstStyle/>
          <a:p>
            <a:r>
              <a:rPr lang="en-US" dirty="0"/>
              <a:t>p bunch intensity and polarization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F76A5E-2910-453A-112C-DAE5BB9A4EE8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76200" y="6553200"/>
            <a:ext cx="17526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r"/>
              </a:tabLs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7A7C68-940B-EB57-2A7C-1B51F6028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8534400" y="6553200"/>
            <a:ext cx="457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 </a:t>
            </a:r>
            <a:fld id="{6DDFC27F-93F2-477E-AD06-9129FC5F425E}" type="slidenum">
              <a:rPr lang="en-US" smtClean="0"/>
              <a:pPr>
                <a:defRPr/>
              </a:pPr>
              <a:t>30</a:t>
            </a:fld>
            <a:r>
              <a:rPr lang="en-US"/>
              <a:t> </a:t>
            </a:r>
            <a:endParaRPr lang="en-US" sz="800" dirty="0">
              <a:latin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92E956-F26B-AC46-0548-6805492377FE}"/>
              </a:ext>
            </a:extLst>
          </p:cNvPr>
          <p:cNvSpPr txBox="1"/>
          <p:nvPr/>
        </p:nvSpPr>
        <p:spPr>
          <a:xfrm>
            <a:off x="7608859" y="3906128"/>
            <a:ext cx="242887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main limits: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- injectors output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- polarization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- e-cloud in RHIC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- beam-beam in RHIC</a:t>
            </a:r>
          </a:p>
        </p:txBody>
      </p:sp>
      <p:graphicFrame>
        <p:nvGraphicFramePr>
          <p:cNvPr id="10" name="Object 2048">
            <a:extLst>
              <a:ext uri="{FF2B5EF4-FFF2-40B4-BE49-F238E27FC236}">
                <a16:creationId xmlns:a16="http://schemas.microsoft.com/office/drawing/2014/main" id="{DEE6B61F-0FC1-5092-8BFE-B84BAB04F84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06184" y="892452"/>
          <a:ext cx="3622675" cy="77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146300" imgH="444500" progId="Equation.3">
                  <p:embed/>
                </p:oleObj>
              </mc:Choice>
              <mc:Fallback>
                <p:oleObj name="Equation" r:id="rId3" imgW="2146300" imgH="444500" progId="Equation.3">
                  <p:embed/>
                  <p:pic>
                    <p:nvPicPr>
                      <p:cNvPr id="10" name="Object 2048">
                        <a:extLst>
                          <a:ext uri="{FF2B5EF4-FFF2-40B4-BE49-F238E27FC236}">
                            <a16:creationId xmlns:a16="http://schemas.microsoft.com/office/drawing/2014/main" id="{DEE6B61F-0FC1-5092-8BFE-B84BAB04F84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06184" y="892452"/>
                        <a:ext cx="3622675" cy="779463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Oval 10">
            <a:extLst>
              <a:ext uri="{FF2B5EF4-FFF2-40B4-BE49-F238E27FC236}">
                <a16:creationId xmlns:a16="http://schemas.microsoft.com/office/drawing/2014/main" id="{7D12477E-4AC6-EC45-C9C9-67C03B35A0F2}"/>
              </a:ext>
            </a:extLst>
          </p:cNvPr>
          <p:cNvSpPr/>
          <p:nvPr/>
        </p:nvSpPr>
        <p:spPr bwMode="auto">
          <a:xfrm>
            <a:off x="10605483" y="2165768"/>
            <a:ext cx="1305888" cy="386698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944DB56-757C-C11E-A235-02EEF7F29BA8}"/>
              </a:ext>
            </a:extLst>
          </p:cNvPr>
          <p:cNvGrpSpPr/>
          <p:nvPr/>
        </p:nvGrpSpPr>
        <p:grpSpPr>
          <a:xfrm>
            <a:off x="5029201" y="2165768"/>
            <a:ext cx="2980303" cy="756305"/>
            <a:chOff x="3821141" y="1916668"/>
            <a:chExt cx="2980303" cy="756305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475174B-6360-0E0B-05CF-DC4398B10E9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951259" y="2265500"/>
              <a:ext cx="0" cy="407473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421294A-3B6E-C5A3-CC38-8C1AA71F1C7D}"/>
                </a:ext>
              </a:extLst>
            </p:cNvPr>
            <p:cNvSpPr txBox="1"/>
            <p:nvPr/>
          </p:nvSpPr>
          <p:spPr>
            <a:xfrm>
              <a:off x="3821141" y="1916668"/>
              <a:ext cx="29803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beam-beam compensation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E2530AC-7295-4841-67A5-B63D45B0757A}"/>
              </a:ext>
            </a:extLst>
          </p:cNvPr>
          <p:cNvGrpSpPr/>
          <p:nvPr/>
        </p:nvGrpSpPr>
        <p:grpSpPr>
          <a:xfrm>
            <a:off x="4572000" y="1905000"/>
            <a:ext cx="5509366" cy="1653746"/>
            <a:chOff x="3821141" y="1916668"/>
            <a:chExt cx="5509366" cy="1653746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160EE57C-B55D-179E-7CA4-25A76AFF01E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973541" y="2297668"/>
              <a:ext cx="0" cy="1272746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E297BB8-1FB0-5A4C-58D9-A15014796D2F}"/>
                </a:ext>
              </a:extLst>
            </p:cNvPr>
            <p:cNvSpPr txBox="1"/>
            <p:nvPr/>
          </p:nvSpPr>
          <p:spPr>
            <a:xfrm>
              <a:off x="3821141" y="1916668"/>
              <a:ext cx="55093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polarized source upgrade with Atomic Beam Source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A798DAE-0E9E-0109-F0DD-19E59E5A142D}"/>
              </a:ext>
            </a:extLst>
          </p:cNvPr>
          <p:cNvGrpSpPr/>
          <p:nvPr/>
        </p:nvGrpSpPr>
        <p:grpSpPr>
          <a:xfrm>
            <a:off x="4267201" y="1630632"/>
            <a:ext cx="3733401" cy="2101109"/>
            <a:chOff x="3821141" y="1916668"/>
            <a:chExt cx="3733401" cy="2101109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DC5FB62B-A3A6-FF43-1AAE-25F27207FE4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973541" y="2267236"/>
              <a:ext cx="0" cy="1750541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25472ED-3EC1-AF84-B21F-B9A0520D2085}"/>
                </a:ext>
              </a:extLst>
            </p:cNvPr>
            <p:cNvSpPr txBox="1"/>
            <p:nvPr/>
          </p:nvSpPr>
          <p:spPr>
            <a:xfrm>
              <a:off x="3821141" y="1916668"/>
              <a:ext cx="37334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AGS tune jumps, RHIC 9 MHz RF</a:t>
              </a:r>
              <a:endParaRPr lang="en-US" sz="1400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6003716-3D14-FAD7-0B06-9D9457FCA2FA}"/>
              </a:ext>
            </a:extLst>
          </p:cNvPr>
          <p:cNvGrpSpPr/>
          <p:nvPr/>
        </p:nvGrpSpPr>
        <p:grpSpPr>
          <a:xfrm>
            <a:off x="3425471" y="1371600"/>
            <a:ext cx="1852653" cy="2903838"/>
            <a:chOff x="3821141" y="1916668"/>
            <a:chExt cx="1852653" cy="2903838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3141C4E7-C42D-FAC1-ED67-D6C0C4F2BF7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951259" y="2278376"/>
              <a:ext cx="0" cy="254213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94CCC62-B394-A765-A20A-6387605383A8}"/>
                </a:ext>
              </a:extLst>
            </p:cNvPr>
            <p:cNvSpPr txBox="1"/>
            <p:nvPr/>
          </p:nvSpPr>
          <p:spPr>
            <a:xfrm>
              <a:off x="3821141" y="1916668"/>
              <a:ext cx="1852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AGS cold snake</a:t>
              </a:r>
              <a:endParaRPr lang="en-US" sz="1400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5A1C6FF-A425-700F-E49C-0F1B8CAA58A6}"/>
              </a:ext>
            </a:extLst>
          </p:cNvPr>
          <p:cNvGrpSpPr/>
          <p:nvPr/>
        </p:nvGrpSpPr>
        <p:grpSpPr>
          <a:xfrm>
            <a:off x="3252747" y="990600"/>
            <a:ext cx="4483244" cy="3962400"/>
            <a:chOff x="3821141" y="1916668"/>
            <a:chExt cx="4483244" cy="3962400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FC39CE0E-EB95-07C5-C69B-7F49A8398B2A}"/>
                </a:ext>
              </a:extLst>
            </p:cNvPr>
            <p:cNvCxnSpPr/>
            <p:nvPr/>
          </p:nvCxnSpPr>
          <p:spPr bwMode="auto">
            <a:xfrm>
              <a:off x="3954617" y="2297668"/>
              <a:ext cx="1" cy="358140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808A9F7-618B-4E85-A977-E64A9D55F912}"/>
                </a:ext>
              </a:extLst>
            </p:cNvPr>
            <p:cNvSpPr txBox="1"/>
            <p:nvPr/>
          </p:nvSpPr>
          <p:spPr>
            <a:xfrm>
              <a:off x="3821141" y="1916668"/>
              <a:ext cx="44832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polarized source upgrade with </a:t>
              </a:r>
              <a:r>
                <a:rPr lang="en-US" dirty="0" err="1"/>
                <a:t>sc</a:t>
              </a:r>
              <a:r>
                <a:rPr lang="en-US" dirty="0"/>
                <a:t> solenoid</a:t>
              </a:r>
              <a:endParaRPr lang="en-US" sz="1400" dirty="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F1AA198-1DA8-AE73-1446-CE95B853EA71}"/>
              </a:ext>
            </a:extLst>
          </p:cNvPr>
          <p:cNvGrpSpPr/>
          <p:nvPr/>
        </p:nvGrpSpPr>
        <p:grpSpPr>
          <a:xfrm>
            <a:off x="3060557" y="762000"/>
            <a:ext cx="1993429" cy="4419600"/>
            <a:chOff x="3821141" y="1916668"/>
            <a:chExt cx="1993429" cy="4419600"/>
          </a:xfrm>
        </p:grpSpPr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95246374-AF49-F028-DCF4-185B6874AD20}"/>
                </a:ext>
              </a:extLst>
            </p:cNvPr>
            <p:cNvCxnSpPr/>
            <p:nvPr/>
          </p:nvCxnSpPr>
          <p:spPr bwMode="auto">
            <a:xfrm>
              <a:off x="3954617" y="2297668"/>
              <a:ext cx="6368" cy="403860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45B11D5-2F38-E447-42A5-C30112BBC637}"/>
                </a:ext>
              </a:extLst>
            </p:cNvPr>
            <p:cNvSpPr txBox="1"/>
            <p:nvPr/>
          </p:nvSpPr>
          <p:spPr>
            <a:xfrm>
              <a:off x="3821141" y="1916668"/>
              <a:ext cx="19934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AGS warm snake</a:t>
              </a:r>
              <a:endParaRPr lang="en-US" sz="1400" dirty="0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26B159BF-F94D-B67C-DF8F-B7B27021F6F8}"/>
              </a:ext>
            </a:extLst>
          </p:cNvPr>
          <p:cNvSpPr txBox="1"/>
          <p:nvPr/>
        </p:nvSpPr>
        <p:spPr>
          <a:xfrm>
            <a:off x="7530989" y="5717463"/>
            <a:ext cx="3633051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dirty="0"/>
              <a:t>A. Zelenski, H. Huang, </a:t>
            </a:r>
            <a:br>
              <a:rPr lang="en-US" sz="2000" dirty="0"/>
            </a:br>
            <a:r>
              <a:rPr lang="en-US" sz="2000" dirty="0"/>
              <a:t>K. Gardner, K. Zeno, RF, et al.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7829D3-4918-E45C-1CAB-36E0CB013B25}"/>
              </a:ext>
            </a:extLst>
          </p:cNvPr>
          <p:cNvSpPr txBox="1"/>
          <p:nvPr/>
        </p:nvSpPr>
        <p:spPr>
          <a:xfrm>
            <a:off x="9803775" y="2614296"/>
            <a:ext cx="2320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(double-spin experiments)</a:t>
            </a:r>
          </a:p>
        </p:txBody>
      </p:sp>
    </p:spTree>
    <p:extLst>
      <p:ext uri="{BB962C8B-B14F-4D97-AF65-F5344CB8AC3E}">
        <p14:creationId xmlns:p14="http://schemas.microsoft.com/office/powerpoint/2010/main" val="387119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3EFE5B-4A3B-8B8F-932B-F9A78AB38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HOBBCf2.tiff">
            <a:extLst>
              <a:ext uri="{FF2B5EF4-FFF2-40B4-BE49-F238E27FC236}">
                <a16:creationId xmlns:a16="http://schemas.microsoft.com/office/drawing/2014/main" id="{79923622-61EA-6C1D-6853-547BB199A9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441" y="477065"/>
            <a:ext cx="6021560" cy="21425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98CE87-7A95-1280-DF12-C52F0839A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677" y="65147"/>
            <a:ext cx="110490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Head-on</a:t>
            </a:r>
            <a:r>
              <a:rPr lang="en-US" sz="4000" dirty="0"/>
              <a:t> bb compensation</a:t>
            </a:r>
            <a:endParaRPr lang="en-US" sz="2400" b="0" dirty="0">
              <a:solidFill>
                <a:srgbClr val="FF0000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886BF7-8C2B-8B0E-2E65-9F0885F2BC1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76200" y="6553200"/>
            <a:ext cx="17526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r"/>
              </a:tabLs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4020F8-0336-F8A0-BEA3-8AC51FC31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8534400" y="6553200"/>
            <a:ext cx="457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 </a:t>
            </a:r>
            <a:fld id="{6DDFC27F-93F2-477E-AD06-9129FC5F425E}" type="slidenum">
              <a:rPr lang="en-US" smtClean="0"/>
              <a:pPr>
                <a:defRPr/>
              </a:pPr>
              <a:t>31</a:t>
            </a:fld>
            <a:r>
              <a:rPr lang="en-US"/>
              <a:t> </a:t>
            </a:r>
            <a:endParaRPr lang="en-US" sz="800" dirty="0">
              <a:latin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4015FA-C1C8-9C3A-510E-6F1C675DE86B}"/>
              </a:ext>
            </a:extLst>
          </p:cNvPr>
          <p:cNvSpPr txBox="1"/>
          <p:nvPr/>
        </p:nvSpPr>
        <p:spPr>
          <a:xfrm>
            <a:off x="635930" y="2155471"/>
            <a:ext cx="759948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tune distribution measured with BTF and p+Al collisions</a:t>
            </a:r>
            <a:br>
              <a:rPr lang="en-US" dirty="0"/>
            </a:br>
            <a:r>
              <a:rPr lang="en-US" sz="1600" dirty="0"/>
              <a:t>   </a:t>
            </a:r>
            <a:r>
              <a:rPr lang="en-US" sz="1200" dirty="0">
                <a:solidFill>
                  <a:srgbClr val="0000FF"/>
                </a:solidFill>
              </a:rPr>
              <a:t>proton beam: (</a:t>
            </a:r>
            <a:r>
              <a:rPr lang="en-US" sz="1200" i="1" dirty="0" err="1">
                <a:solidFill>
                  <a:srgbClr val="0000FF"/>
                </a:solidFill>
              </a:rPr>
              <a:t>Q</a:t>
            </a:r>
            <a:r>
              <a:rPr lang="en-US" sz="1200" i="1" baseline="-25000" dirty="0" err="1">
                <a:solidFill>
                  <a:srgbClr val="0000FF"/>
                </a:solidFill>
              </a:rPr>
              <a:t>x</a:t>
            </a:r>
            <a:r>
              <a:rPr lang="en-US" sz="1200" dirty="0" err="1">
                <a:solidFill>
                  <a:srgbClr val="0000FF"/>
                </a:solidFill>
              </a:rPr>
              <a:t>,</a:t>
            </a:r>
            <a:r>
              <a:rPr lang="en-US" sz="1200" i="1" dirty="0" err="1">
                <a:solidFill>
                  <a:srgbClr val="0000FF"/>
                </a:solidFill>
              </a:rPr>
              <a:t>Q</a:t>
            </a:r>
            <a:r>
              <a:rPr lang="en-US" sz="1200" i="1" baseline="-25000" dirty="0" err="1">
                <a:solidFill>
                  <a:srgbClr val="0000FF"/>
                </a:solidFill>
              </a:rPr>
              <a:t>y</a:t>
            </a:r>
            <a:r>
              <a:rPr lang="en-US" sz="1200" dirty="0">
                <a:solidFill>
                  <a:srgbClr val="0000FF"/>
                </a:solidFill>
              </a:rPr>
              <a:t>) = (.685,.695); Al beam: (</a:t>
            </a:r>
            <a:r>
              <a:rPr lang="en-US" sz="1200" i="1" dirty="0" err="1">
                <a:solidFill>
                  <a:srgbClr val="0000FF"/>
                </a:solidFill>
              </a:rPr>
              <a:t>Q</a:t>
            </a:r>
            <a:r>
              <a:rPr lang="en-US" sz="1200" i="1" baseline="-25000" dirty="0" err="1">
                <a:solidFill>
                  <a:srgbClr val="0000FF"/>
                </a:solidFill>
              </a:rPr>
              <a:t>x</a:t>
            </a:r>
            <a:r>
              <a:rPr lang="en-US" sz="1200" dirty="0" err="1">
                <a:solidFill>
                  <a:srgbClr val="0000FF"/>
                </a:solidFill>
              </a:rPr>
              <a:t>,</a:t>
            </a:r>
            <a:r>
              <a:rPr lang="en-US" sz="1200" i="1" dirty="0" err="1">
                <a:solidFill>
                  <a:srgbClr val="0000FF"/>
                </a:solidFill>
              </a:rPr>
              <a:t>Q</a:t>
            </a:r>
            <a:r>
              <a:rPr lang="en-US" sz="1200" i="1" baseline="-25000" dirty="0" err="1">
                <a:solidFill>
                  <a:srgbClr val="0000FF"/>
                </a:solidFill>
              </a:rPr>
              <a:t>y</a:t>
            </a:r>
            <a:r>
              <a:rPr lang="en-US" sz="1200" dirty="0">
                <a:solidFill>
                  <a:srgbClr val="0000FF"/>
                </a:solidFill>
              </a:rPr>
              <a:t>) = (.685,.695); </a:t>
            </a:r>
            <a:r>
              <a:rPr lang="en-US" sz="12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200" i="1" dirty="0" err="1">
                <a:solidFill>
                  <a:srgbClr val="0000FF"/>
                </a:solidFill>
              </a:rPr>
              <a:t>Q</a:t>
            </a:r>
            <a:r>
              <a:rPr lang="en-US" sz="1200" i="1" baseline="-25000" dirty="0" err="1">
                <a:solidFill>
                  <a:srgbClr val="0000FF"/>
                </a:solidFill>
              </a:rPr>
              <a:t>x</a:t>
            </a:r>
            <a:r>
              <a:rPr lang="en-US" sz="1200" dirty="0">
                <a:solidFill>
                  <a:srgbClr val="0000FF"/>
                </a:solidFill>
              </a:rPr>
              <a:t>, </a:t>
            </a:r>
            <a:r>
              <a:rPr lang="en-US" sz="12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1200" i="1" dirty="0" err="1">
                <a:solidFill>
                  <a:srgbClr val="0000FF"/>
                </a:solidFill>
              </a:rPr>
              <a:t>Q</a:t>
            </a:r>
            <a:r>
              <a:rPr lang="en-US" sz="1200" i="1" baseline="-25000" dirty="0" err="1">
                <a:solidFill>
                  <a:srgbClr val="0000FF"/>
                </a:solidFill>
              </a:rPr>
              <a:t>y</a:t>
            </a:r>
            <a:r>
              <a:rPr lang="en-US" sz="1200" dirty="0">
                <a:solidFill>
                  <a:srgbClr val="0000FF"/>
                </a:solidFill>
              </a:rPr>
              <a:t> &gt;&gt; </a:t>
            </a:r>
            <a:r>
              <a:rPr lang="en-US" sz="1200" i="1" dirty="0">
                <a:solidFill>
                  <a:srgbClr val="0000FF"/>
                </a:solidFill>
                <a:latin typeface="Symbol" charset="2"/>
                <a:cs typeface="Symbol" charset="2"/>
              </a:rPr>
              <a:t>x</a:t>
            </a:r>
            <a:r>
              <a:rPr lang="en-US" sz="1200" dirty="0">
                <a:solidFill>
                  <a:srgbClr val="0000FF"/>
                </a:solidFill>
              </a:rPr>
              <a:t> =&gt; no coherent modes</a:t>
            </a:r>
            <a:br>
              <a:rPr lang="en-US" sz="1200" dirty="0">
                <a:solidFill>
                  <a:srgbClr val="0000FF"/>
                </a:solidFill>
              </a:rPr>
            </a:br>
            <a:endParaRPr lang="en-US" sz="1200" dirty="0">
              <a:solidFill>
                <a:srgbClr val="0000FF"/>
              </a:solidFill>
            </a:endParaRPr>
          </a:p>
        </p:txBody>
      </p:sp>
      <p:pic>
        <p:nvPicPr>
          <p:cNvPr id="10" name="Picture 9" descr="Untitled.png">
            <a:extLst>
              <a:ext uri="{FF2B5EF4-FFF2-40B4-BE49-F238E27FC236}">
                <a16:creationId xmlns:a16="http://schemas.microsoft.com/office/drawing/2014/main" id="{B120D712-8479-7FBA-418C-DB9A0D5C4F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77" y="2731353"/>
            <a:ext cx="7239000" cy="408856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E51AE79-F8E8-60BD-9EDD-E070770C0C85}"/>
              </a:ext>
            </a:extLst>
          </p:cNvPr>
          <p:cNvGrpSpPr/>
          <p:nvPr/>
        </p:nvGrpSpPr>
        <p:grpSpPr>
          <a:xfrm>
            <a:off x="1641260" y="5660698"/>
            <a:ext cx="1720829" cy="400110"/>
            <a:chOff x="2264104" y="5660698"/>
            <a:chExt cx="1720829" cy="40011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C5D778A-919D-F173-44BA-FDA3AB5EFF61}"/>
                </a:ext>
              </a:extLst>
            </p:cNvPr>
            <p:cNvSpPr txBox="1"/>
            <p:nvPr/>
          </p:nvSpPr>
          <p:spPr bwMode="auto">
            <a:xfrm>
              <a:off x="2818100" y="5660698"/>
              <a:ext cx="82649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Helvetica"/>
                  <a:cs typeface="Helvetica"/>
                </a:rPr>
                <a:t>no bb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B07F551-5AAA-6854-9A2B-B62C98ADE62C}"/>
                </a:ext>
              </a:extLst>
            </p:cNvPr>
            <p:cNvCxnSpPr/>
            <p:nvPr/>
          </p:nvCxnSpPr>
          <p:spPr bwMode="auto">
            <a:xfrm>
              <a:off x="2264104" y="5736898"/>
              <a:ext cx="1720829" cy="11177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4ED1146-E849-8E4A-2861-D9E80AFE8767}"/>
              </a:ext>
            </a:extLst>
          </p:cNvPr>
          <p:cNvGrpSpPr/>
          <p:nvPr/>
        </p:nvGrpSpPr>
        <p:grpSpPr>
          <a:xfrm>
            <a:off x="3342403" y="5366414"/>
            <a:ext cx="2234273" cy="400110"/>
            <a:chOff x="4104399" y="5366414"/>
            <a:chExt cx="2234273" cy="400110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2DF888D2-F2AB-54D2-02AF-E4D1D1641570}"/>
                </a:ext>
              </a:extLst>
            </p:cNvPr>
            <p:cNvCxnSpPr/>
            <p:nvPr/>
          </p:nvCxnSpPr>
          <p:spPr bwMode="auto">
            <a:xfrm flipV="1">
              <a:off x="4104399" y="5737126"/>
              <a:ext cx="2234273" cy="1160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0770D21-7AE3-79C9-F1C4-8BCC00D3E660}"/>
                </a:ext>
              </a:extLst>
            </p:cNvPr>
            <p:cNvSpPr txBox="1"/>
            <p:nvPr/>
          </p:nvSpPr>
          <p:spPr bwMode="auto">
            <a:xfrm>
              <a:off x="4791622" y="5366414"/>
              <a:ext cx="81209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Helvetica"/>
                  <a:cs typeface="Helvetica"/>
                </a:rPr>
                <a:t>2x bb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3439A5B-26EE-0DE0-8A53-79F3E953D3C7}"/>
              </a:ext>
            </a:extLst>
          </p:cNvPr>
          <p:cNvGrpSpPr/>
          <p:nvPr/>
        </p:nvGrpSpPr>
        <p:grpSpPr>
          <a:xfrm>
            <a:off x="3415751" y="4441056"/>
            <a:ext cx="1638300" cy="646331"/>
            <a:chOff x="5562600" y="4649832"/>
            <a:chExt cx="1638300" cy="646331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0716F4FC-A6ED-1510-9803-C7AA64A098D9}"/>
                </a:ext>
              </a:extLst>
            </p:cNvPr>
            <p:cNvCxnSpPr/>
            <p:nvPr/>
          </p:nvCxnSpPr>
          <p:spPr bwMode="auto">
            <a:xfrm flipH="1" flipV="1">
              <a:off x="5596515" y="5256134"/>
              <a:ext cx="1604385" cy="1666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18A5245-EA4D-AC09-6818-88A41E2DA147}"/>
                </a:ext>
              </a:extLst>
            </p:cNvPr>
            <p:cNvSpPr txBox="1"/>
            <p:nvPr/>
          </p:nvSpPr>
          <p:spPr bwMode="auto">
            <a:xfrm>
              <a:off x="5562600" y="4649832"/>
              <a:ext cx="151916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FF0000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dirty="0">
                  <a:solidFill>
                    <a:srgbClr val="FF0000"/>
                  </a:solidFill>
                  <a:latin typeface="Helvetica"/>
                  <a:cs typeface="Helvetica"/>
                </a:rPr>
                <a:t>Q reduction</a:t>
              </a:r>
              <a:br>
                <a:rPr lang="en-US" dirty="0">
                  <a:solidFill>
                    <a:srgbClr val="FF0000"/>
                  </a:solidFill>
                  <a:latin typeface="Helvetica"/>
                  <a:cs typeface="Helvetica"/>
                </a:rPr>
              </a:br>
              <a:r>
                <a:rPr lang="en-US" dirty="0">
                  <a:solidFill>
                    <a:srgbClr val="FF0000"/>
                  </a:solidFill>
                  <a:latin typeface="Helvetica"/>
                  <a:cs typeface="Helvetica"/>
                </a:rPr>
                <a:t>from e-lens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5F98329-9E7B-A5CA-291F-3515D017E012}"/>
              </a:ext>
            </a:extLst>
          </p:cNvPr>
          <p:cNvSpPr txBox="1"/>
          <p:nvPr/>
        </p:nvSpPr>
        <p:spPr>
          <a:xfrm>
            <a:off x="7727245" y="3007301"/>
            <a:ext cx="2436259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dirty="0"/>
              <a:t>Can only reduced</a:t>
            </a:r>
            <a:br>
              <a:rPr lang="en-US" sz="2000" dirty="0"/>
            </a:br>
            <a:r>
              <a:rPr lang="en-US" sz="2000" dirty="0"/>
              <a:t>BB tune spread</a:t>
            </a:r>
            <a:br>
              <a:rPr lang="en-US" sz="2000" dirty="0"/>
            </a:br>
            <a:r>
              <a:rPr lang="en-US" sz="2000" dirty="0"/>
              <a:t>(black curve is limit)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084764-C05F-7D08-22D5-5EE3709013F7}"/>
              </a:ext>
            </a:extLst>
          </p:cNvPr>
          <p:cNvSpPr txBox="1"/>
          <p:nvPr/>
        </p:nvSpPr>
        <p:spPr>
          <a:xfrm>
            <a:off x="339387" y="1170566"/>
            <a:ext cx="44133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Tune footprint compression</a:t>
            </a:r>
            <a:br>
              <a:rPr lang="en-US" sz="24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with a Gaussian electron beam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DADE70-7672-61E6-CCF0-DE4B65B0EDA2}"/>
              </a:ext>
            </a:extLst>
          </p:cNvPr>
          <p:cNvSpPr txBox="1"/>
          <p:nvPr/>
        </p:nvSpPr>
        <p:spPr>
          <a:xfrm>
            <a:off x="7350285" y="5397192"/>
            <a:ext cx="4108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[W. Fischer, et al., ”Operational head-on beam-beam </a:t>
            </a:r>
            <a:br>
              <a:rPr lang="en-US" sz="1200" dirty="0"/>
            </a:br>
            <a:r>
              <a:rPr lang="en-US" sz="1200" dirty="0"/>
              <a:t>compensation with electron lenses in the Relativistic </a:t>
            </a:r>
            <a:br>
              <a:rPr lang="en-US" sz="1200" dirty="0"/>
            </a:br>
            <a:r>
              <a:rPr lang="en-US" sz="1200" dirty="0"/>
              <a:t>Heavy Ion Collider", Phys. Rev. Lett. 115, 264801 (2015).]</a:t>
            </a:r>
          </a:p>
        </p:txBody>
      </p:sp>
    </p:spTree>
    <p:extLst>
      <p:ext uri="{BB962C8B-B14F-4D97-AF65-F5344CB8AC3E}">
        <p14:creationId xmlns:p14="http://schemas.microsoft.com/office/powerpoint/2010/main" val="93497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DB03F81-194E-8791-A9FA-4730750BCAD5}"/>
              </a:ext>
            </a:extLst>
          </p:cNvPr>
          <p:cNvGrpSpPr/>
          <p:nvPr/>
        </p:nvGrpSpPr>
        <p:grpSpPr>
          <a:xfrm>
            <a:off x="2395762" y="77056"/>
            <a:ext cx="8792251" cy="6689033"/>
            <a:chOff x="2395762" y="77056"/>
            <a:chExt cx="8792251" cy="668903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9D3AB0A-88E0-E705-BC21-D4076DBA4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95762" y="77056"/>
              <a:ext cx="8792251" cy="668903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1A7A030-365E-B97C-6F19-B592950FF8A6}"/>
                </a:ext>
              </a:extLst>
            </p:cNvPr>
            <p:cNvSpPr txBox="1"/>
            <p:nvPr/>
          </p:nvSpPr>
          <p:spPr>
            <a:xfrm rot="16200000">
              <a:off x="2276184" y="2084240"/>
              <a:ext cx="60465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Symbol" pitchFamily="2" charset="2"/>
                </a:rPr>
                <a:t>[</a:t>
              </a:r>
              <a:r>
                <a:rPr lang="en-US" sz="1400" dirty="0">
                  <a:latin typeface="Symbol" pitchFamily="2" charset="2"/>
                </a:rPr>
                <a:t>m</a:t>
              </a:r>
              <a:r>
                <a:rPr lang="en-US" sz="1400" dirty="0"/>
                <a:t>b</a:t>
              </a:r>
              <a:r>
                <a:rPr lang="en-US" sz="1400" baseline="30000" dirty="0"/>
                <a:t>-1</a:t>
              </a:r>
              <a:r>
                <a:rPr lang="en-US" sz="1400" dirty="0"/>
                <a:t>]</a:t>
              </a:r>
              <a:endParaRPr lang="en-US" sz="1400" baseline="3000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AD9D037-A6CD-504E-8998-370632B6A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57" y="279312"/>
            <a:ext cx="11049000" cy="646332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Run-25</a:t>
            </a:r>
            <a:br>
              <a:rPr lang="en-US" dirty="0"/>
            </a:br>
            <a:r>
              <a:rPr lang="en-US" dirty="0"/>
              <a:t>Au+Au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240C4C-A308-4B37-D90B-FE54E4C0C6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32</a:t>
            </a:fld>
            <a:endParaRPr lang="en-US" sz="10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76F38C2-FA13-B945-C037-A87B5E9F3A31}"/>
              </a:ext>
            </a:extLst>
          </p:cNvPr>
          <p:cNvGrpSpPr/>
          <p:nvPr/>
        </p:nvGrpSpPr>
        <p:grpSpPr>
          <a:xfrm>
            <a:off x="3284297" y="0"/>
            <a:ext cx="3732112" cy="4035015"/>
            <a:chOff x="8168287" y="1405712"/>
            <a:chExt cx="3732112" cy="403501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88D092-934B-6DE0-EBDF-98D3521570EC}"/>
                </a:ext>
              </a:extLst>
            </p:cNvPr>
            <p:cNvSpPr txBox="1"/>
            <p:nvPr/>
          </p:nvSpPr>
          <p:spPr>
            <a:xfrm>
              <a:off x="8168287" y="1405712"/>
              <a:ext cx="3732112" cy="1077218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damaged 69 kV power line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repair shut off Central Cryo Plant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required managing helium inventory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15 days</a:t>
              </a:r>
            </a:p>
          </p:txBody>
        </p:sp>
        <p:pic>
          <p:nvPicPr>
            <p:cNvPr id="9" name="Picture 8" descr="A picture containing sky, outdoor, light, power line&#10;&#10;AI-generated content may be incorrect.">
              <a:extLst>
                <a:ext uri="{FF2B5EF4-FFF2-40B4-BE49-F238E27FC236}">
                  <a16:creationId xmlns:a16="http://schemas.microsoft.com/office/drawing/2014/main" id="{66381413-B092-5974-908D-BBBC98D81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59417" y="2468938"/>
              <a:ext cx="3640982" cy="2731175"/>
            </a:xfrm>
            <a:prstGeom prst="rect">
              <a:avLst/>
            </a:prstGeom>
          </p:spPr>
        </p:pic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5D180E9-F2C0-B20F-FEC1-C18BFFFC0C82}"/>
                </a:ext>
              </a:extLst>
            </p:cNvPr>
            <p:cNvCxnSpPr>
              <a:cxnSpLocks/>
            </p:cNvCxnSpPr>
            <p:nvPr/>
          </p:nvCxnSpPr>
          <p:spPr>
            <a:xfrm>
              <a:off x="10362064" y="5200113"/>
              <a:ext cx="1055441" cy="24061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82CA411-1443-68D1-99FE-0C1AAA1497BB}"/>
              </a:ext>
            </a:extLst>
          </p:cNvPr>
          <p:cNvGrpSpPr/>
          <p:nvPr/>
        </p:nvGrpSpPr>
        <p:grpSpPr>
          <a:xfrm>
            <a:off x="7772004" y="3495229"/>
            <a:ext cx="4419996" cy="2821366"/>
            <a:chOff x="7284466" y="3150677"/>
            <a:chExt cx="4419996" cy="282136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E7B2E87-F825-723B-8EF7-DD64FBF5E87E}"/>
                </a:ext>
              </a:extLst>
            </p:cNvPr>
            <p:cNvSpPr txBox="1"/>
            <p:nvPr/>
          </p:nvSpPr>
          <p:spPr>
            <a:xfrm>
              <a:off x="8700113" y="3150677"/>
              <a:ext cx="3004349" cy="830997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unsynchronized beam abort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Yellow abort vacuum repair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14 days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705E1D5-40DC-7C95-AFE2-586D4842D2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84466" y="3369360"/>
              <a:ext cx="1415647" cy="11247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8" descr="A close up of a speaker&#10;&#10;AI-generated content may be incorrect.">
              <a:extLst>
                <a:ext uri="{FF2B5EF4-FFF2-40B4-BE49-F238E27FC236}">
                  <a16:creationId xmlns:a16="http://schemas.microsoft.com/office/drawing/2014/main" id="{5CC2E9F5-AAF3-9E37-A087-DCFF27964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99809" y="3939491"/>
              <a:ext cx="2710069" cy="2032552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9CABC14-4865-DE68-501C-56E23811733A}"/>
              </a:ext>
            </a:extLst>
          </p:cNvPr>
          <p:cNvSpPr txBox="1"/>
          <p:nvPr/>
        </p:nvSpPr>
        <p:spPr>
          <a:xfrm>
            <a:off x="10066108" y="77056"/>
            <a:ext cx="1941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 Coordinator:</a:t>
            </a:r>
            <a:br>
              <a:rPr lang="en-US" dirty="0"/>
            </a:br>
            <a:r>
              <a:rPr lang="en-US" dirty="0"/>
              <a:t>Travis Shrey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DFB2010-C874-C80A-C686-41182AC3A5C9}"/>
              </a:ext>
            </a:extLst>
          </p:cNvPr>
          <p:cNvGrpSpPr/>
          <p:nvPr/>
        </p:nvGrpSpPr>
        <p:grpSpPr>
          <a:xfrm>
            <a:off x="355257" y="2265980"/>
            <a:ext cx="3278462" cy="3649274"/>
            <a:chOff x="291601" y="2468191"/>
            <a:chExt cx="3278462" cy="364927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D5CFD47-2B76-355E-236E-6A8F517C17BE}"/>
                </a:ext>
              </a:extLst>
            </p:cNvPr>
            <p:cNvSpPr txBox="1"/>
            <p:nvPr/>
          </p:nvSpPr>
          <p:spPr>
            <a:xfrm>
              <a:off x="291601" y="2468191"/>
              <a:ext cx="3278462" cy="1077218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short in superconducting bus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repair required partial warm-up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opened several cryostats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65 days</a:t>
              </a:r>
            </a:p>
          </p:txBody>
        </p:sp>
        <p:pic>
          <p:nvPicPr>
            <p:cNvPr id="12" name="Picture 11" descr="A picture containing indoor&#10;&#10;AI-generated content may be incorrect.">
              <a:extLst>
                <a:ext uri="{FF2B5EF4-FFF2-40B4-BE49-F238E27FC236}">
                  <a16:creationId xmlns:a16="http://schemas.microsoft.com/office/drawing/2014/main" id="{A23E34A8-8396-EC37-ECBA-F79E69C87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5257" y="3528036"/>
              <a:ext cx="2710069" cy="2032552"/>
            </a:xfrm>
            <a:prstGeom prst="rect">
              <a:avLst/>
            </a:prstGeom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4F9ADCD-7E00-3DCE-2F43-05B41D81D453}"/>
                </a:ext>
              </a:extLst>
            </p:cNvPr>
            <p:cNvCxnSpPr>
              <a:cxnSpLocks/>
              <a:stCxn id="12" idx="2"/>
            </p:cNvCxnSpPr>
            <p:nvPr/>
          </p:nvCxnSpPr>
          <p:spPr>
            <a:xfrm>
              <a:off x="1710292" y="5560588"/>
              <a:ext cx="1143781" cy="55687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7924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8B4C5-92EB-5C67-6B30-0F2EEDDE3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828675"/>
          </a:xfrm>
        </p:spPr>
        <p:txBody>
          <a:bodyPr/>
          <a:lstStyle/>
          <a:p>
            <a:r>
              <a:rPr lang="en-US" dirty="0"/>
              <a:t>Run-25  STAR and sPHENIX event rates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818F49-3F3B-D023-FFB5-78A76548B5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33</a:t>
            </a:fld>
            <a:endParaRPr lang="en-US" sz="1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BBD10B-2A34-6BA1-E958-17247C642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967013"/>
            <a:ext cx="7950200" cy="58909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7D0D9-535A-8EC3-7BAC-FA50B6B14EDF}"/>
              </a:ext>
            </a:extLst>
          </p:cNvPr>
          <p:cNvSpPr txBox="1"/>
          <p:nvPr/>
        </p:nvSpPr>
        <p:spPr>
          <a:xfrm>
            <a:off x="3218860" y="1295400"/>
            <a:ext cx="1505540" cy="64633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Maintenance</a:t>
            </a:r>
            <a:br>
              <a:rPr lang="en-US" dirty="0"/>
            </a:br>
            <a:r>
              <a:rPr lang="en-US" dirty="0"/>
              <a:t> day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F84D43-D8B2-CD2F-FBD6-38373D5AB89B}"/>
              </a:ext>
            </a:extLst>
          </p:cNvPr>
          <p:cNvSpPr txBox="1"/>
          <p:nvPr/>
        </p:nvSpPr>
        <p:spPr>
          <a:xfrm>
            <a:off x="9196995" y="1758949"/>
            <a:ext cx="2454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</a:t>
            </a:r>
            <a:br>
              <a:rPr lang="en-US" dirty="0"/>
            </a:br>
            <a:r>
              <a:rPr lang="en-US" dirty="0"/>
              <a:t>0 mrad crossing angle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896A9A-3729-FA76-C72D-53F460ECD30E}"/>
              </a:ext>
            </a:extLst>
          </p:cNvPr>
          <p:cNvSpPr txBox="1"/>
          <p:nvPr/>
        </p:nvSpPr>
        <p:spPr>
          <a:xfrm>
            <a:off x="9196995" y="4269939"/>
            <a:ext cx="2454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sPHENIX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1 mrad crossing angle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B339CD-DDE0-786D-4D1E-849393B3DC77}"/>
              </a:ext>
            </a:extLst>
          </p:cNvPr>
          <p:cNvSpPr txBox="1"/>
          <p:nvPr/>
        </p:nvSpPr>
        <p:spPr>
          <a:xfrm>
            <a:off x="6756400" y="6316595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Oct/Nov 2025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21D3D09-4D4D-C263-0C04-392FF253E005}"/>
              </a:ext>
            </a:extLst>
          </p:cNvPr>
          <p:cNvCxnSpPr>
            <a:cxnSpLocks/>
          </p:cNvCxnSpPr>
          <p:nvPr/>
        </p:nvCxnSpPr>
        <p:spPr>
          <a:xfrm flipH="1">
            <a:off x="8351709" y="1941730"/>
            <a:ext cx="804991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EEB5BF8-E1ED-5229-31C2-F52A60695D99}"/>
              </a:ext>
            </a:extLst>
          </p:cNvPr>
          <p:cNvCxnSpPr>
            <a:cxnSpLocks/>
          </p:cNvCxnSpPr>
          <p:nvPr/>
        </p:nvCxnSpPr>
        <p:spPr>
          <a:xfrm flipH="1">
            <a:off x="8351709" y="4494430"/>
            <a:ext cx="804991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08C037C-E317-4E08-448F-916F7EC489CE}"/>
              </a:ext>
            </a:extLst>
          </p:cNvPr>
          <p:cNvSpPr txBox="1"/>
          <p:nvPr/>
        </p:nvSpPr>
        <p:spPr>
          <a:xfrm>
            <a:off x="9996871" y="1004955"/>
            <a:ext cx="1941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 Coordinator:</a:t>
            </a:r>
            <a:br>
              <a:rPr lang="en-US" dirty="0"/>
            </a:br>
            <a:r>
              <a:rPr lang="en-US" dirty="0"/>
              <a:t>Travis Shrey</a:t>
            </a:r>
          </a:p>
        </p:txBody>
      </p:sp>
    </p:spTree>
    <p:extLst>
      <p:ext uri="{BB962C8B-B14F-4D97-AF65-F5344CB8AC3E}">
        <p14:creationId xmlns:p14="http://schemas.microsoft.com/office/powerpoint/2010/main" val="642899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84707-BB3A-F12C-1B1C-4AECB7440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833755"/>
          </a:xfrm>
        </p:spPr>
        <p:txBody>
          <a:bodyPr/>
          <a:lstStyle/>
          <a:p>
            <a:r>
              <a:rPr lang="en-US" dirty="0"/>
              <a:t>Run-25   p+p   O+O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AF0B2C-0CB6-4C8A-7622-9A6C753775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360" y="1442720"/>
            <a:ext cx="5841963" cy="447738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07288B-46AF-55A3-8377-645F59DDCC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34</a:t>
            </a:fld>
            <a:endParaRPr lang="en-US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2A816B-7B7F-22C4-A31A-6F9C99F79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708" y="1442720"/>
            <a:ext cx="6359292" cy="48738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05E029-17B8-2A88-A640-2FAA6DC9EDC1}"/>
              </a:ext>
            </a:extLst>
          </p:cNvPr>
          <p:cNvSpPr txBox="1"/>
          <p:nvPr/>
        </p:nvSpPr>
        <p:spPr>
          <a:xfrm>
            <a:off x="10066108" y="77056"/>
            <a:ext cx="1941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 Coordinator:</a:t>
            </a:r>
            <a:br>
              <a:rPr lang="en-US" dirty="0"/>
            </a:br>
            <a:r>
              <a:rPr lang="en-US" dirty="0"/>
              <a:t>Travis Shrey</a:t>
            </a:r>
          </a:p>
        </p:txBody>
      </p:sp>
    </p:spTree>
    <p:extLst>
      <p:ext uri="{BB962C8B-B14F-4D97-AF65-F5344CB8AC3E}">
        <p14:creationId xmlns:p14="http://schemas.microsoft.com/office/powerpoint/2010/main" val="42081892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B09F45-ADDF-3F4D-BAFC-F3FFCEB614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35</a:t>
            </a:fld>
            <a:endParaRPr lang="en-US" sz="1000" dirty="0"/>
          </a:p>
        </p:txBody>
      </p:sp>
      <p:pic>
        <p:nvPicPr>
          <p:cNvPr id="2050" name="Picture 2" descr="RHIC Summary">
            <a:extLst>
              <a:ext uri="{FF2B5EF4-FFF2-40B4-BE49-F238E27FC236}">
                <a16:creationId xmlns:a16="http://schemas.microsoft.com/office/drawing/2014/main" id="{C34748C8-6524-A1E2-9A68-550356577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0"/>
            <a:ext cx="92154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7560857-3D83-B701-B1CA-08B749171B37}"/>
              </a:ext>
            </a:extLst>
          </p:cNvPr>
          <p:cNvGrpSpPr/>
          <p:nvPr/>
        </p:nvGrpSpPr>
        <p:grpSpPr>
          <a:xfrm>
            <a:off x="8663415" y="4876800"/>
            <a:ext cx="958917" cy="338554"/>
            <a:chOff x="10854588" y="2794000"/>
            <a:chExt cx="958917" cy="33855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C2ED04-90D8-66BC-4CB9-AB8E122B8BA5}"/>
                </a:ext>
              </a:extLst>
            </p:cNvPr>
            <p:cNvSpPr txBox="1"/>
            <p:nvPr/>
          </p:nvSpPr>
          <p:spPr>
            <a:xfrm>
              <a:off x="10854588" y="2794000"/>
              <a:ext cx="958917" cy="338554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rgbClr val="FF0000"/>
                  </a:solidFill>
                </a:rPr>
                <a:t>L</a:t>
              </a:r>
              <a:r>
                <a:rPr lang="en-US" sz="1600" dirty="0">
                  <a:solidFill>
                    <a:srgbClr val="FF0000"/>
                  </a:solidFill>
                </a:rPr>
                <a:t> design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81389C0-93BF-DEF7-A0FB-8E125940118F}"/>
                </a:ext>
              </a:extLst>
            </p:cNvPr>
            <p:cNvCxnSpPr/>
            <p:nvPr/>
          </p:nvCxnSpPr>
          <p:spPr>
            <a:xfrm flipH="1">
              <a:off x="10854588" y="2794000"/>
              <a:ext cx="589280" cy="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17967B4-CA67-4451-957E-78680878B157}"/>
              </a:ext>
            </a:extLst>
          </p:cNvPr>
          <p:cNvGrpSpPr/>
          <p:nvPr/>
        </p:nvGrpSpPr>
        <p:grpSpPr>
          <a:xfrm>
            <a:off x="4711174" y="5896443"/>
            <a:ext cx="1709122" cy="602714"/>
            <a:chOff x="10854588" y="2529840"/>
            <a:chExt cx="1709122" cy="602714"/>
          </a:xfrm>
          <a:solidFill>
            <a:schemeClr val="bg1"/>
          </a:solidFill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2D9F36B-1062-A637-B7C6-8969A36C62EE}"/>
                </a:ext>
              </a:extLst>
            </p:cNvPr>
            <p:cNvSpPr txBox="1"/>
            <p:nvPr/>
          </p:nvSpPr>
          <p:spPr>
            <a:xfrm>
              <a:off x="10854588" y="2794000"/>
              <a:ext cx="170912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nominal injection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37A17C14-B7FE-6ED3-64BB-D0C4BCCD08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43868" y="2529840"/>
              <a:ext cx="0" cy="264160"/>
            </a:xfrm>
            <a:prstGeom prst="straightConnector1">
              <a:avLst/>
            </a:prstGeom>
            <a:grpFill/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FDC6796-0066-17D8-63FD-19513F57A49A}"/>
              </a:ext>
            </a:extLst>
          </p:cNvPr>
          <p:cNvGrpSpPr/>
          <p:nvPr/>
        </p:nvGrpSpPr>
        <p:grpSpPr>
          <a:xfrm>
            <a:off x="9252695" y="1981200"/>
            <a:ext cx="958917" cy="338554"/>
            <a:chOff x="10854588" y="2794000"/>
            <a:chExt cx="958917" cy="33855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7A14742-150F-4B98-3383-505C94A189EE}"/>
                </a:ext>
              </a:extLst>
            </p:cNvPr>
            <p:cNvSpPr txBox="1"/>
            <p:nvPr/>
          </p:nvSpPr>
          <p:spPr>
            <a:xfrm>
              <a:off x="10854588" y="2794000"/>
              <a:ext cx="958917" cy="338554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rgbClr val="FF0000"/>
                  </a:solidFill>
                </a:rPr>
                <a:t>L</a:t>
              </a:r>
              <a:r>
                <a:rPr lang="en-US" sz="1600" dirty="0">
                  <a:solidFill>
                    <a:srgbClr val="FF0000"/>
                  </a:solidFill>
                </a:rPr>
                <a:t> design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C830A28-FBF7-00F4-5213-2AE9DA65C26B}"/>
                </a:ext>
              </a:extLst>
            </p:cNvPr>
            <p:cNvCxnSpPr/>
            <p:nvPr/>
          </p:nvCxnSpPr>
          <p:spPr>
            <a:xfrm flipH="1">
              <a:off x="10854588" y="2794000"/>
              <a:ext cx="589280" cy="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D3D94F2-19F7-839D-BF41-61A41781F862}"/>
              </a:ext>
            </a:extLst>
          </p:cNvPr>
          <p:cNvGrpSpPr/>
          <p:nvPr/>
        </p:nvGrpSpPr>
        <p:grpSpPr>
          <a:xfrm>
            <a:off x="485539" y="605825"/>
            <a:ext cx="8549082" cy="4118574"/>
            <a:chOff x="485539" y="605825"/>
            <a:chExt cx="8549082" cy="4118574"/>
          </a:xfrm>
        </p:grpSpPr>
        <p:sp>
          <p:nvSpPr>
            <p:cNvPr id="16" name="Down Arrow 15">
              <a:extLst>
                <a:ext uri="{FF2B5EF4-FFF2-40B4-BE49-F238E27FC236}">
                  <a16:creationId xmlns:a16="http://schemas.microsoft.com/office/drawing/2014/main" id="{90EDA98C-E150-F4ED-3084-81BDC9CA0553}"/>
                </a:ext>
              </a:extLst>
            </p:cNvPr>
            <p:cNvSpPr/>
            <p:nvPr/>
          </p:nvSpPr>
          <p:spPr>
            <a:xfrm>
              <a:off x="485539" y="817123"/>
              <a:ext cx="185669" cy="223736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86FD927-3940-1665-5F1F-B70FE6CEDB5B}"/>
                </a:ext>
              </a:extLst>
            </p:cNvPr>
            <p:cNvSpPr txBox="1"/>
            <p:nvPr/>
          </p:nvSpPr>
          <p:spPr>
            <a:xfrm>
              <a:off x="671208" y="605825"/>
              <a:ext cx="214674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Used stochastic or </a:t>
              </a:r>
              <a:br>
                <a:rPr lang="en-US" dirty="0"/>
              </a:br>
              <a:r>
                <a:rPr lang="en-US" dirty="0"/>
                <a:t>electron cooling in</a:t>
              </a:r>
              <a:br>
                <a:rPr lang="en-US" dirty="0"/>
              </a:br>
              <a:r>
                <a:rPr lang="en-US" dirty="0"/>
                <a:t>1 or 2 beams</a:t>
              </a:r>
            </a:p>
          </p:txBody>
        </p:sp>
        <p:sp>
          <p:nvSpPr>
            <p:cNvPr id="18" name="Down Arrow 17">
              <a:extLst>
                <a:ext uri="{FF2B5EF4-FFF2-40B4-BE49-F238E27FC236}">
                  <a16:creationId xmlns:a16="http://schemas.microsoft.com/office/drawing/2014/main" id="{4CBBAF81-E561-8763-B449-EEA2D40F4D0A}"/>
                </a:ext>
              </a:extLst>
            </p:cNvPr>
            <p:cNvSpPr/>
            <p:nvPr/>
          </p:nvSpPr>
          <p:spPr>
            <a:xfrm>
              <a:off x="3206041" y="4500663"/>
              <a:ext cx="185669" cy="223736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Down Arrow 18">
              <a:extLst>
                <a:ext uri="{FF2B5EF4-FFF2-40B4-BE49-F238E27FC236}">
                  <a16:creationId xmlns:a16="http://schemas.microsoft.com/office/drawing/2014/main" id="{9D054695-CAE1-C6FA-0474-47745C5387DE}"/>
                </a:ext>
              </a:extLst>
            </p:cNvPr>
            <p:cNvSpPr/>
            <p:nvPr/>
          </p:nvSpPr>
          <p:spPr>
            <a:xfrm>
              <a:off x="3541420" y="4481207"/>
              <a:ext cx="185669" cy="223736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Down Arrow 19">
              <a:extLst>
                <a:ext uri="{FF2B5EF4-FFF2-40B4-BE49-F238E27FC236}">
                  <a16:creationId xmlns:a16="http://schemas.microsoft.com/office/drawing/2014/main" id="{02656AFA-4BFD-2BB0-EA85-B310D2F748F9}"/>
                </a:ext>
              </a:extLst>
            </p:cNvPr>
            <p:cNvSpPr/>
            <p:nvPr/>
          </p:nvSpPr>
          <p:spPr>
            <a:xfrm>
              <a:off x="8322790" y="4024008"/>
              <a:ext cx="185669" cy="223736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Down Arrow 20">
              <a:extLst>
                <a:ext uri="{FF2B5EF4-FFF2-40B4-BE49-F238E27FC236}">
                  <a16:creationId xmlns:a16="http://schemas.microsoft.com/office/drawing/2014/main" id="{42D47196-E3B7-D648-C04E-69A38A55357B}"/>
                </a:ext>
              </a:extLst>
            </p:cNvPr>
            <p:cNvSpPr/>
            <p:nvPr/>
          </p:nvSpPr>
          <p:spPr>
            <a:xfrm>
              <a:off x="8848952" y="3117423"/>
              <a:ext cx="185669" cy="223736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Down Arrow 21">
              <a:extLst>
                <a:ext uri="{FF2B5EF4-FFF2-40B4-BE49-F238E27FC236}">
                  <a16:creationId xmlns:a16="http://schemas.microsoft.com/office/drawing/2014/main" id="{175D45C4-92D0-59BD-1AE4-B9086E505754}"/>
                </a:ext>
              </a:extLst>
            </p:cNvPr>
            <p:cNvSpPr/>
            <p:nvPr/>
          </p:nvSpPr>
          <p:spPr>
            <a:xfrm>
              <a:off x="8539434" y="3122286"/>
              <a:ext cx="185669" cy="223736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Down Arrow 22">
              <a:extLst>
                <a:ext uri="{FF2B5EF4-FFF2-40B4-BE49-F238E27FC236}">
                  <a16:creationId xmlns:a16="http://schemas.microsoft.com/office/drawing/2014/main" id="{D8CE86E8-D29B-3268-D205-3A9F27FCD5BF}"/>
                </a:ext>
              </a:extLst>
            </p:cNvPr>
            <p:cNvSpPr/>
            <p:nvPr/>
          </p:nvSpPr>
          <p:spPr>
            <a:xfrm>
              <a:off x="8570580" y="3440056"/>
              <a:ext cx="185669" cy="223736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Down Arrow 23">
              <a:extLst>
                <a:ext uri="{FF2B5EF4-FFF2-40B4-BE49-F238E27FC236}">
                  <a16:creationId xmlns:a16="http://schemas.microsoft.com/office/drawing/2014/main" id="{19E78971-F04D-6019-6C7A-6446EC404C7D}"/>
                </a:ext>
              </a:extLst>
            </p:cNvPr>
            <p:cNvSpPr/>
            <p:nvPr/>
          </p:nvSpPr>
          <p:spPr>
            <a:xfrm>
              <a:off x="7260156" y="1631534"/>
              <a:ext cx="185669" cy="223736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Down Arrow 24">
              <a:extLst>
                <a:ext uri="{FF2B5EF4-FFF2-40B4-BE49-F238E27FC236}">
                  <a16:creationId xmlns:a16="http://schemas.microsoft.com/office/drawing/2014/main" id="{99B40744-548D-3175-7099-DCBB1B7581DA}"/>
                </a:ext>
              </a:extLst>
            </p:cNvPr>
            <p:cNvSpPr/>
            <p:nvPr/>
          </p:nvSpPr>
          <p:spPr>
            <a:xfrm>
              <a:off x="6199840" y="2044136"/>
              <a:ext cx="185669" cy="223736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Down Arrow 25">
              <a:extLst>
                <a:ext uri="{FF2B5EF4-FFF2-40B4-BE49-F238E27FC236}">
                  <a16:creationId xmlns:a16="http://schemas.microsoft.com/office/drawing/2014/main" id="{A9F2A817-45C7-79BF-1B8B-97B39D70E6C1}"/>
                </a:ext>
              </a:extLst>
            </p:cNvPr>
            <p:cNvSpPr/>
            <p:nvPr/>
          </p:nvSpPr>
          <p:spPr>
            <a:xfrm>
              <a:off x="8446599" y="1092448"/>
              <a:ext cx="185669" cy="223736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Down Arrow 26">
              <a:extLst>
                <a:ext uri="{FF2B5EF4-FFF2-40B4-BE49-F238E27FC236}">
                  <a16:creationId xmlns:a16="http://schemas.microsoft.com/office/drawing/2014/main" id="{92D0E6FE-9CD2-A2FD-AC79-CE827BC97E80}"/>
                </a:ext>
              </a:extLst>
            </p:cNvPr>
            <p:cNvSpPr/>
            <p:nvPr/>
          </p:nvSpPr>
          <p:spPr>
            <a:xfrm>
              <a:off x="8322789" y="861934"/>
              <a:ext cx="185669" cy="223736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Down Arrow 27">
              <a:extLst>
                <a:ext uri="{FF2B5EF4-FFF2-40B4-BE49-F238E27FC236}">
                  <a16:creationId xmlns:a16="http://schemas.microsoft.com/office/drawing/2014/main" id="{1F7C720E-2167-07D3-0AFF-95FB2F6ADDDC}"/>
                </a:ext>
              </a:extLst>
            </p:cNvPr>
            <p:cNvSpPr/>
            <p:nvPr/>
          </p:nvSpPr>
          <p:spPr>
            <a:xfrm>
              <a:off x="8353764" y="954347"/>
              <a:ext cx="185669" cy="223736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Down Arrow 28">
              <a:extLst>
                <a:ext uri="{FF2B5EF4-FFF2-40B4-BE49-F238E27FC236}">
                  <a16:creationId xmlns:a16="http://schemas.microsoft.com/office/drawing/2014/main" id="{6F8BAAB8-FED7-842A-F86D-CFFF7EF3CA38}"/>
                </a:ext>
              </a:extLst>
            </p:cNvPr>
            <p:cNvSpPr/>
            <p:nvPr/>
          </p:nvSpPr>
          <p:spPr>
            <a:xfrm>
              <a:off x="8628337" y="2334492"/>
              <a:ext cx="185669" cy="223736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C08FCB5-B284-EFEF-0E23-D3C1DE1AAF99}"/>
              </a:ext>
            </a:extLst>
          </p:cNvPr>
          <p:cNvSpPr/>
          <p:nvPr/>
        </p:nvSpPr>
        <p:spPr>
          <a:xfrm>
            <a:off x="8944488" y="0"/>
            <a:ext cx="1707288" cy="436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74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61A4A-4CDB-EA69-73FB-57007C82A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RHIC: The World’s Most Versatile Collider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118FF3-65F8-66AA-3016-AE7E3D2933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36</a:t>
            </a:fld>
            <a:endParaRPr lang="en-US" sz="100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CBB361F-05F0-C4A2-DD59-CCA3046A9C9E}"/>
              </a:ext>
            </a:extLst>
          </p:cNvPr>
          <p:cNvSpPr txBox="1">
            <a:spLocks/>
          </p:cNvSpPr>
          <p:nvPr/>
        </p:nvSpPr>
        <p:spPr>
          <a:xfrm>
            <a:off x="4625265" y="1709928"/>
            <a:ext cx="6562749" cy="43513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/>
              <a:t>High-intensity, high-brightness ion and proton sources</a:t>
            </a:r>
          </a:p>
          <a:p>
            <a:pPr>
              <a:lnSpc>
                <a:spcPct val="100000"/>
              </a:lnSpc>
            </a:pPr>
            <a:r>
              <a:rPr lang="en-US" sz="2000"/>
              <a:t>49 different combinations of energy, ions, and collision configurations</a:t>
            </a:r>
          </a:p>
          <a:p>
            <a:pPr>
              <a:lnSpc>
                <a:spcPct val="100000"/>
              </a:lnSpc>
            </a:pPr>
            <a:r>
              <a:rPr lang="en-US" sz="2000"/>
              <a:t>10 different ion species</a:t>
            </a:r>
          </a:p>
          <a:p>
            <a:pPr>
              <a:lnSpc>
                <a:spcPct val="100000"/>
              </a:lnSpc>
            </a:pPr>
            <a:r>
              <a:rPr lang="en-US" sz="2000"/>
              <a:t>18 center-of-mass energies</a:t>
            </a:r>
            <a:endParaRPr lang="en-US" sz="1800"/>
          </a:p>
          <a:p>
            <a:pPr>
              <a:lnSpc>
                <a:spcPct val="100000"/>
              </a:lnSpc>
            </a:pPr>
            <a:r>
              <a:rPr lang="en-US" sz="2000"/>
              <a:t>Innovative accelerator technologies</a:t>
            </a:r>
          </a:p>
          <a:p>
            <a:pPr>
              <a:lnSpc>
                <a:spcPct val="100000"/>
              </a:lnSpc>
            </a:pPr>
            <a:r>
              <a:rPr lang="en-US" sz="2000"/>
              <a:t>Gold-gold collision rates 44 times higher than design </a:t>
            </a:r>
          </a:p>
          <a:p>
            <a:pPr>
              <a:lnSpc>
                <a:spcPct val="100000"/>
              </a:lnSpc>
            </a:pPr>
            <a:r>
              <a:rPr lang="en-US" sz="2000"/>
              <a:t>Only polarized proton collider in the world</a:t>
            </a:r>
          </a:p>
        </p:txBody>
      </p:sp>
      <p:pic>
        <p:nvPicPr>
          <p:cNvPr id="5" name="1080p_rhic_animation">
            <a:hlinkClick r:id="" action="ppaction://media"/>
            <a:extLst>
              <a:ext uri="{FF2B5EF4-FFF2-40B4-BE49-F238E27FC236}">
                <a16:creationId xmlns:a16="http://schemas.microsoft.com/office/drawing/2014/main" id="{7331E2C9-CA7E-2927-B359-3340731D27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114" t="1417" r="359" b="736"/>
          <a:stretch>
            <a:fillRect/>
          </a:stretch>
        </p:blipFill>
        <p:spPr>
          <a:xfrm>
            <a:off x="571499" y="1690688"/>
            <a:ext cx="3834782" cy="48660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B40B5A-7426-1C50-8752-6E6FA1506C65}"/>
              </a:ext>
            </a:extLst>
          </p:cNvPr>
          <p:cNvSpPr txBox="1"/>
          <p:nvPr/>
        </p:nvSpPr>
        <p:spPr>
          <a:xfrm>
            <a:off x="4655124" y="6196349"/>
            <a:ext cx="6429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Abhay Deshpande, RHIC Capstone Event, MCR, 6 Feb 2026</a:t>
            </a:r>
          </a:p>
        </p:txBody>
      </p:sp>
    </p:spTree>
    <p:extLst>
      <p:ext uri="{BB962C8B-B14F-4D97-AF65-F5344CB8AC3E}">
        <p14:creationId xmlns:p14="http://schemas.microsoft.com/office/powerpoint/2010/main" val="187542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DB745-FA4D-7241-6346-CA16A5785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HIC Summary">
            <a:extLst>
              <a:ext uri="{FF2B5EF4-FFF2-40B4-BE49-F238E27FC236}">
                <a16:creationId xmlns:a16="http://schemas.microsoft.com/office/drawing/2014/main" id="{CB5B1379-58CD-B1D9-7B04-758816C9E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613" y="0"/>
            <a:ext cx="5426387" cy="403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915DE1-1215-306B-DB0A-358875283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57" y="248122"/>
            <a:ext cx="11049000" cy="571853"/>
          </a:xfrm>
        </p:spPr>
        <p:txBody>
          <a:bodyPr>
            <a:normAutofit fontScale="90000"/>
          </a:bodyPr>
          <a:lstStyle/>
          <a:p>
            <a:r>
              <a:rPr lang="en-US" dirty="0"/>
              <a:t>RHIC’s 25 years of physics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41673-85E5-1BE8-5058-A8CC68F82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763" y="819975"/>
            <a:ext cx="11468100" cy="5503976"/>
          </a:xfrm>
        </p:spPr>
        <p:txBody>
          <a:bodyPr>
            <a:normAutofit fontScale="77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Good design – allowed for significant upgrades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Evolving physics program, strong community</a:t>
            </a:r>
            <a:br>
              <a:rPr lang="en-US" dirty="0"/>
            </a:br>
            <a:r>
              <a:rPr lang="en-US" dirty="0"/>
              <a:t>and funding agency support – DOE NP</a:t>
            </a:r>
            <a:r>
              <a:rPr lang="en-US" sz="2100" dirty="0"/>
              <a:t> </a:t>
            </a:r>
            <a:endParaRPr lang="en-US" sz="1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Full energy Au+Au </a:t>
            </a:r>
            <a:r>
              <a:rPr lang="en-US" i="1" dirty="0" err="1"/>
              <a:t>L</a:t>
            </a:r>
            <a:r>
              <a:rPr lang="en-US" baseline="-25000" dirty="0" err="1"/>
              <a:t>avg</a:t>
            </a:r>
            <a:r>
              <a:rPr lang="en-US" dirty="0"/>
              <a:t> = 44x design</a:t>
            </a:r>
            <a:br>
              <a:rPr lang="en-US" dirty="0"/>
            </a:br>
            <a:r>
              <a:rPr lang="en-US" sz="2200" dirty="0">
                <a:solidFill>
                  <a:srgbClr val="FF0000"/>
                </a:solidFill>
              </a:rPr>
              <a:t>   </a:t>
            </a:r>
            <a:r>
              <a:rPr lang="en-US" sz="2200" i="1" dirty="0">
                <a:solidFill>
                  <a:srgbClr val="0432FF"/>
                </a:solidFill>
              </a:rPr>
              <a:t>New: bunched-beam stochastic cooling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Only </a:t>
            </a:r>
            <a:r>
              <a:rPr kumimoji="1" lang="en-US" dirty="0">
                <a:solidFill>
                  <a:schemeClr val="tx2"/>
                </a:solidFill>
                <a:latin typeface="Helvetica" charset="0"/>
                <a:cs typeface="Helvetica" charset="0"/>
              </a:rPr>
              <a:t>p</a:t>
            </a:r>
            <a:r>
              <a:rPr kumimoji="1" lang="en-US" dirty="0">
                <a:solidFill>
                  <a:schemeClr val="tx2"/>
                </a:solidFill>
                <a:latin typeface="Helvetica" charset="0"/>
                <a:cs typeface="Helvetica" charset="0"/>
                <a:sym typeface="Symbol" charset="0"/>
              </a:rPr>
              <a:t>+</a:t>
            </a:r>
            <a:r>
              <a:rPr kumimoji="1" lang="en-US" dirty="0">
                <a:solidFill>
                  <a:schemeClr val="tx2"/>
                </a:solidFill>
                <a:latin typeface="Helvetica" charset="0"/>
                <a:cs typeface="Helvetica" charset="0"/>
              </a:rPr>
              <a:t>p</a:t>
            </a:r>
            <a:r>
              <a:rPr kumimoji="1" lang="en-US" dirty="0">
                <a:solidFill>
                  <a:schemeClr val="tx2"/>
                </a:solidFill>
                <a:latin typeface="Helvetica" charset="0"/>
                <a:cs typeface="Helvetica" charset="0"/>
                <a:sym typeface="Symbol" charset="0"/>
              </a:rPr>
              <a:t> collider, </a:t>
            </a:r>
            <a:r>
              <a:rPr kumimoji="1" lang="en-US" i="1" dirty="0" err="1">
                <a:solidFill>
                  <a:schemeClr val="tx2"/>
                </a:solidFill>
                <a:latin typeface="Helvetica" charset="0"/>
                <a:cs typeface="Helvetica" charset="0"/>
                <a:sym typeface="Symbol" charset="0"/>
              </a:rPr>
              <a:t>L</a:t>
            </a:r>
            <a:r>
              <a:rPr lang="en-US" baseline="-25000" dirty="0" err="1"/>
              <a:t>avg</a:t>
            </a:r>
            <a:r>
              <a:rPr kumimoji="1" lang="en-US" dirty="0">
                <a:solidFill>
                  <a:schemeClr val="tx2"/>
                </a:solidFill>
                <a:latin typeface="Helvetica" charset="0"/>
                <a:cs typeface="Helvetica" charset="0"/>
                <a:sym typeface="Symbol" charset="0"/>
              </a:rPr>
              <a:t> = 1.3x d</a:t>
            </a:r>
            <a:r>
              <a:rPr lang="en-US" dirty="0"/>
              <a:t>esign, </a:t>
            </a:r>
            <a:br>
              <a:rPr lang="en-US" dirty="0"/>
            </a:br>
            <a:r>
              <a:rPr lang="en-US" i="1" dirty="0"/>
              <a:t>P</a:t>
            </a:r>
            <a:r>
              <a:rPr lang="en-US" dirty="0"/>
              <a:t> ~ 57% (70% design)</a:t>
            </a:r>
            <a:br>
              <a:rPr lang="en-US" dirty="0"/>
            </a:br>
            <a:r>
              <a:rPr lang="en-US" sz="2200" dirty="0"/>
              <a:t>   </a:t>
            </a:r>
            <a:r>
              <a:rPr lang="en-US" sz="2200" i="1" dirty="0">
                <a:solidFill>
                  <a:srgbClr val="0432FF"/>
                </a:solidFill>
              </a:rPr>
              <a:t>New: p polarization preservation to high energy</a:t>
            </a:r>
            <a:endParaRPr lang="en-US" sz="2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12 species combinations (incl. asymmetric),</a:t>
            </a:r>
            <a:br>
              <a:rPr lang="en-US" dirty="0"/>
            </a:br>
            <a:r>
              <a:rPr lang="en-US" dirty="0"/>
              <a:t>18 center-of-mass energies, low-abundance isotopes</a:t>
            </a:r>
            <a:br>
              <a:rPr lang="en-US" dirty="0"/>
            </a:br>
            <a:r>
              <a:rPr lang="en-US" sz="2200" dirty="0"/>
              <a:t>   </a:t>
            </a:r>
            <a:r>
              <a:rPr lang="en-US" sz="2200" i="1" dirty="0">
                <a:solidFill>
                  <a:srgbClr val="0432FF"/>
                </a:solidFill>
              </a:rPr>
              <a:t>New: built-in flexibility, high-intensity high-brightness ion/</a:t>
            </a:r>
            <a:r>
              <a:rPr kumimoji="1" lang="en-US" sz="2200" dirty="0">
                <a:solidFill>
                  <a:srgbClr val="0432FF"/>
                </a:solidFill>
                <a:latin typeface="Helvetica" charset="0"/>
                <a:cs typeface="Helvetica" charset="0"/>
              </a:rPr>
              <a:t>p</a:t>
            </a:r>
            <a:r>
              <a:rPr kumimoji="1" lang="en-US" sz="1900" dirty="0">
                <a:solidFill>
                  <a:srgbClr val="0432FF"/>
                </a:solidFill>
                <a:latin typeface="Helvetica" charset="0"/>
                <a:cs typeface="Helvetica" charset="0"/>
                <a:sym typeface="Symbol" charset="0"/>
              </a:rPr>
              <a:t></a:t>
            </a:r>
            <a:r>
              <a:rPr lang="en-US" sz="2200" i="1" dirty="0">
                <a:solidFill>
                  <a:srgbClr val="0432FF"/>
                </a:solidFill>
              </a:rPr>
              <a:t> sources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Extended energy range slightly above;</a:t>
            </a:r>
            <a:br>
              <a:rPr lang="en-US" dirty="0"/>
            </a:br>
            <a:r>
              <a:rPr lang="en-US" dirty="0"/>
              <a:t>and significantly below nominal injection</a:t>
            </a:r>
            <a:br>
              <a:rPr lang="en-US" dirty="0"/>
            </a:br>
            <a:r>
              <a:rPr lang="en-US" sz="2200" dirty="0">
                <a:solidFill>
                  <a:srgbClr val="FF0000"/>
                </a:solidFill>
              </a:rPr>
              <a:t>   </a:t>
            </a:r>
            <a:r>
              <a:rPr lang="en-US" sz="2200" i="1" dirty="0">
                <a:solidFill>
                  <a:srgbClr val="0432FF"/>
                </a:solidFill>
              </a:rPr>
              <a:t>New: electron cooling with RF accelerated e-beam</a:t>
            </a:r>
            <a:r>
              <a:rPr lang="en-US" sz="1200" i="1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RHIC operation ended 6 February 2026</a:t>
            </a:r>
            <a:br>
              <a:rPr lang="en-US" sz="2400" dirty="0"/>
            </a:br>
            <a:r>
              <a:rPr lang="en-US" sz="2400" dirty="0"/>
              <a:t>Most of RHIC complex will be re-used for the Electron-Ion Collider</a:t>
            </a:r>
            <a:br>
              <a:rPr lang="en-US" sz="2400" dirty="0"/>
            </a:br>
            <a:r>
              <a:rPr lang="en-US" sz="2200" i="1" dirty="0">
                <a:solidFill>
                  <a:srgbClr val="0432FF"/>
                </a:solidFill>
              </a:rPr>
              <a:t>   Hadron injectors, RHIC tunnel, Yellow ring (part of Blue), Technical Infrastructure,</a:t>
            </a:r>
            <a:br>
              <a:rPr lang="en-US" sz="2200" i="1" dirty="0">
                <a:solidFill>
                  <a:srgbClr val="0432FF"/>
                </a:solidFill>
              </a:rPr>
            </a:br>
            <a:r>
              <a:rPr lang="en-US" sz="2200" i="1" dirty="0">
                <a:solidFill>
                  <a:srgbClr val="0432FF"/>
                </a:solidFill>
              </a:rPr>
              <a:t>   New technologies listed above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233846-055E-6CC2-C3E8-2633A063CB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37</a:t>
            </a:fld>
            <a:endParaRPr lang="en-US" sz="10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F28FDEF-7942-29D4-C52C-E2D3F3720345}"/>
              </a:ext>
            </a:extLst>
          </p:cNvPr>
          <p:cNvGrpSpPr/>
          <p:nvPr/>
        </p:nvGrpSpPr>
        <p:grpSpPr>
          <a:xfrm>
            <a:off x="8436509" y="3774082"/>
            <a:ext cx="1742785" cy="602714"/>
            <a:chOff x="10854588" y="2529840"/>
            <a:chExt cx="1742785" cy="60271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D5AC298-EC50-A218-A4EB-99D58C6A2AD5}"/>
                </a:ext>
              </a:extLst>
            </p:cNvPr>
            <p:cNvSpPr txBox="1"/>
            <p:nvPr/>
          </p:nvSpPr>
          <p:spPr>
            <a:xfrm>
              <a:off x="10854588" y="2794000"/>
              <a:ext cx="1742785" cy="338554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Nominal injection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460B903-AB32-2E21-4446-8BB9CDF442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43868" y="2529840"/>
              <a:ext cx="0" cy="26416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93D7E0BA-33A0-5496-7C59-FD7E231F1B25}"/>
              </a:ext>
            </a:extLst>
          </p:cNvPr>
          <p:cNvSpPr/>
          <p:nvPr/>
        </p:nvSpPr>
        <p:spPr>
          <a:xfrm rot="-720000">
            <a:off x="11620512" y="1828668"/>
            <a:ext cx="448056" cy="1785917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96F42B-0252-D006-4DCA-973417C290B0}"/>
              </a:ext>
            </a:extLst>
          </p:cNvPr>
          <p:cNvSpPr txBox="1"/>
          <p:nvPr/>
        </p:nvSpPr>
        <p:spPr>
          <a:xfrm>
            <a:off x="3552488" y="6059047"/>
            <a:ext cx="84608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/>
            <a:r>
              <a:rPr lang="en-US" sz="1400" dirty="0"/>
              <a:t>[</a:t>
            </a:r>
            <a:r>
              <a:rPr lang="en-US" sz="1400" dirty="0">
                <a:hlinkClick r:id="rId4"/>
              </a:rPr>
              <a:t>APS DPB Newsletter on RHIC: https://engage.aps.org/dpb/resources/newsletters/25-newsletter/2025-f7</a:t>
            </a:r>
            <a:r>
              <a:rPr lang="en-US" sz="140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79863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355C2D-156D-A6C6-6548-243409321A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38</a:t>
            </a:fld>
            <a:endParaRPr lang="en-US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98CEF2-CA90-7B6B-AA90-9CA6CB857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491" y="1033241"/>
            <a:ext cx="7772400" cy="56484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242FEC-0786-4C18-7059-AC15ADBBB930}"/>
              </a:ext>
            </a:extLst>
          </p:cNvPr>
          <p:cNvSpPr txBox="1"/>
          <p:nvPr/>
        </p:nvSpPr>
        <p:spPr>
          <a:xfrm>
            <a:off x="561109" y="176280"/>
            <a:ext cx="9853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DOE Undersecretary for Science Dario Gil ending the last RHIC store on 6 Feb 2026, 09:08:44</a:t>
            </a:r>
          </a:p>
          <a:p>
            <a:r>
              <a:rPr lang="en-US" dirty="0"/>
              <a:t>Red button created by Patricia Moore. </a:t>
            </a:r>
          </a:p>
        </p:txBody>
      </p:sp>
    </p:spTree>
    <p:extLst>
      <p:ext uri="{BB962C8B-B14F-4D97-AF65-F5344CB8AC3E}">
        <p14:creationId xmlns:p14="http://schemas.microsoft.com/office/powerpoint/2010/main" val="10588399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C96F5E-9E01-7514-682A-4A814517E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896191-5C72-D533-BB53-0EBD024031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351897-FA21-0930-4B8A-F6C7124733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Following RHIC: </a:t>
            </a:r>
            <a:br>
              <a:rPr lang="en-US" dirty="0"/>
            </a:br>
            <a:r>
              <a:rPr lang="en-US" dirty="0"/>
              <a:t>The Electron-Ion Collider (EIC)</a:t>
            </a:r>
          </a:p>
        </p:txBody>
      </p:sp>
    </p:spTree>
    <p:extLst>
      <p:ext uri="{BB962C8B-B14F-4D97-AF65-F5344CB8AC3E}">
        <p14:creationId xmlns:p14="http://schemas.microsoft.com/office/powerpoint/2010/main" val="3179133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24B339-32B4-C3C9-15DE-38F83AAF0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1A386F-C0A4-C28E-51C5-B311B4CBEA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E238D8D-20C3-A868-B744-84A123A835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Relativistic Heavy Ion Collider (RHIC)</a:t>
            </a:r>
          </a:p>
        </p:txBody>
      </p:sp>
    </p:spTree>
    <p:extLst>
      <p:ext uri="{BB962C8B-B14F-4D97-AF65-F5344CB8AC3E}">
        <p14:creationId xmlns:p14="http://schemas.microsoft.com/office/powerpoint/2010/main" val="34310819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B9055-1560-E045-CBCF-136827FC0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74" y="386147"/>
            <a:ext cx="11049000" cy="444172"/>
          </a:xfrm>
        </p:spPr>
        <p:txBody>
          <a:bodyPr>
            <a:normAutofit fontScale="90000"/>
          </a:bodyPr>
          <a:lstStyle/>
          <a:p>
            <a:r>
              <a:rPr lang="en-US" dirty="0"/>
              <a:t>HERA (1992 – 2007)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8FCAD8-3448-E572-20FB-3B8FA947F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5090" y="892991"/>
            <a:ext cx="5016910" cy="45145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E50C59-6192-8A78-81B0-364E0D1B3685}"/>
              </a:ext>
            </a:extLst>
          </p:cNvPr>
          <p:cNvSpPr txBox="1"/>
          <p:nvPr/>
        </p:nvSpPr>
        <p:spPr>
          <a:xfrm>
            <a:off x="230803" y="930479"/>
            <a:ext cx="83733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920 GeV protons (unpolarized)</a:t>
            </a:r>
          </a:p>
          <a:p>
            <a:r>
              <a:rPr lang="en-US" sz="2400" dirty="0"/>
              <a:t>27.5 GeV electrons (self-polarized by </a:t>
            </a:r>
          </a:p>
          <a:p>
            <a:r>
              <a:rPr lang="en-US" sz="2400" dirty="0"/>
              <a:t>the Sokolov-Ternov effect)</a:t>
            </a:r>
          </a:p>
          <a:p>
            <a:endParaRPr lang="en-US" sz="2400" dirty="0"/>
          </a:p>
          <a:p>
            <a:r>
              <a:rPr lang="en-US" sz="2400" dirty="0"/>
              <a:t>HERA peak luminosity: ~5x10</a:t>
            </a:r>
            <a:r>
              <a:rPr lang="en-US" sz="2400" baseline="30000" dirty="0"/>
              <a:t>31</a:t>
            </a:r>
            <a:r>
              <a:rPr lang="en-US" sz="2400" dirty="0"/>
              <a:t> cm</a:t>
            </a:r>
            <a:r>
              <a:rPr lang="en-US" sz="2400" baseline="30000" dirty="0"/>
              <a:t>-2</a:t>
            </a:r>
            <a:r>
              <a:rPr lang="en-US" sz="2400" dirty="0"/>
              <a:t>s</a:t>
            </a:r>
            <a:r>
              <a:rPr lang="en-US" sz="2400" baseline="30000" dirty="0"/>
              <a:t>-1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F5C50C-E4E7-768A-6C85-CF8B769DC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598" y="3139760"/>
            <a:ext cx="7088596" cy="3061937"/>
          </a:xfrm>
          <a:ln w="25400">
            <a:solidFill>
              <a:schemeClr val="bg2"/>
            </a:solidFill>
          </a:ln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432FF"/>
                </a:solidFill>
              </a:rPr>
              <a:t>The EIC is an electron – ION collider </a:t>
            </a:r>
            <a:br>
              <a:rPr lang="en-US" sz="2400" dirty="0">
                <a:solidFill>
                  <a:srgbClr val="0432FF"/>
                </a:solidFill>
              </a:rPr>
            </a:br>
            <a:r>
              <a:rPr lang="en-US" sz="2400" dirty="0">
                <a:solidFill>
                  <a:srgbClr val="0432FF"/>
                </a:solidFill>
              </a:rPr>
              <a:t>     HERA was an e-p collider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432FF"/>
                </a:solidFill>
              </a:rPr>
              <a:t>Variable </a:t>
            </a:r>
            <a:r>
              <a:rPr lang="en-US" sz="2400" dirty="0" err="1">
                <a:solidFill>
                  <a:srgbClr val="0432FF"/>
                </a:solidFill>
              </a:rPr>
              <a:t>CoM</a:t>
            </a:r>
            <a:r>
              <a:rPr lang="en-US" sz="2400" dirty="0">
                <a:solidFill>
                  <a:srgbClr val="0432FF"/>
                </a:solidFill>
              </a:rPr>
              <a:t> energy</a:t>
            </a:r>
            <a:br>
              <a:rPr lang="en-US" sz="2400" dirty="0">
                <a:solidFill>
                  <a:srgbClr val="0432FF"/>
                </a:solidFill>
              </a:rPr>
            </a:br>
            <a:r>
              <a:rPr lang="en-US" sz="2400" dirty="0">
                <a:solidFill>
                  <a:srgbClr val="0432FF"/>
                </a:solidFill>
              </a:rPr>
              <a:t>     HERA was a fixed-energy collider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432FF"/>
                </a:solidFill>
              </a:rPr>
              <a:t>Both EIC beams are polarized, starting from the source (HERA only electrons)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432FF"/>
                </a:solidFill>
              </a:rPr>
              <a:t>New modern particle detector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432FF"/>
                </a:solidFill>
              </a:rPr>
              <a:t>EIC luminosity is a factor of ~200x higher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008A76-083D-A11A-09BF-FD462A0E6D14}"/>
              </a:ext>
            </a:extLst>
          </p:cNvPr>
          <p:cNvSpPr txBox="1"/>
          <p:nvPr/>
        </p:nvSpPr>
        <p:spPr>
          <a:xfrm>
            <a:off x="6558457" y="165328"/>
            <a:ext cx="5660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[Sergei Nagaitsev, EIC Technical Director, NAPAC’25]</a:t>
            </a:r>
          </a:p>
        </p:txBody>
      </p:sp>
    </p:spTree>
    <p:extLst>
      <p:ext uri="{BB962C8B-B14F-4D97-AF65-F5344CB8AC3E}">
        <p14:creationId xmlns:p14="http://schemas.microsoft.com/office/powerpoint/2010/main" val="39362832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DFFEBC4-9573-A5E3-842B-023825F018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9695" y="877762"/>
            <a:ext cx="5205610" cy="5205610"/>
          </a:xfrm>
          <a:prstGeom prst="rect">
            <a:avLst/>
          </a:prstGeom>
        </p:spPr>
      </p:pic>
      <p:pic>
        <p:nvPicPr>
          <p:cNvPr id="11" name="RHIC">
            <a:hlinkClick r:id="" action="ppaction://media"/>
            <a:extLst>
              <a:ext uri="{FF2B5EF4-FFF2-40B4-BE49-F238E27FC236}">
                <a16:creationId xmlns:a16="http://schemas.microsoft.com/office/drawing/2014/main" id="{DA056BC6-2E25-5282-5D1E-6BC101AFD08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8221" y="825572"/>
            <a:ext cx="4073525" cy="52578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956044-F0FC-5F2E-B66C-A8A6B4A9D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84639" y="6492875"/>
            <a:ext cx="2743200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0311FBA-76EE-61A1-57D0-F9D0A8DB0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96960"/>
            <a:ext cx="11049000" cy="512637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From RHIC to EIC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8B146D-C654-9C84-C1C1-1B0FDE1B3431}"/>
              </a:ext>
            </a:extLst>
          </p:cNvPr>
          <p:cNvSpPr txBox="1"/>
          <p:nvPr/>
        </p:nvSpPr>
        <p:spPr>
          <a:xfrm>
            <a:off x="9289422" y="5401663"/>
            <a:ext cx="27558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Protons: ~40 – 275 GeV</a:t>
            </a:r>
          </a:p>
          <a:p>
            <a:r>
              <a:rPr lang="en-US" b="1" dirty="0"/>
              <a:t>Electrons: 5 – 18 GeV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4C2634-1D06-E2D7-E5B8-82242DF09ABE}"/>
              </a:ext>
            </a:extLst>
          </p:cNvPr>
          <p:cNvSpPr txBox="1"/>
          <p:nvPr/>
        </p:nvSpPr>
        <p:spPr>
          <a:xfrm>
            <a:off x="1769806" y="2263877"/>
            <a:ext cx="1032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RHIC</a:t>
            </a:r>
          </a:p>
        </p:txBody>
      </p:sp>
      <p:pic>
        <p:nvPicPr>
          <p:cNvPr id="18" name="Picture 17" descr="A picture containing indoor&#10;&#10;AI-generated content may be incorrect.">
            <a:extLst>
              <a:ext uri="{FF2B5EF4-FFF2-40B4-BE49-F238E27FC236}">
                <a16:creationId xmlns:a16="http://schemas.microsoft.com/office/drawing/2014/main" id="{D96A0D91-5338-396F-BC94-2C51A77C9F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5529" y="2070700"/>
            <a:ext cx="2394165" cy="312962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8CB3825-FC1D-30ED-00A0-D62D47F932D7}"/>
              </a:ext>
            </a:extLst>
          </p:cNvPr>
          <p:cNvSpPr txBox="1"/>
          <p:nvPr/>
        </p:nvSpPr>
        <p:spPr>
          <a:xfrm>
            <a:off x="5180142" y="2389239"/>
            <a:ext cx="1032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RHIC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6B66A4-7319-EDCA-0B4A-4A9EDE343B05}"/>
              </a:ext>
            </a:extLst>
          </p:cNvPr>
          <p:cNvSpPr txBox="1"/>
          <p:nvPr/>
        </p:nvSpPr>
        <p:spPr>
          <a:xfrm>
            <a:off x="5696335" y="4653318"/>
            <a:ext cx="1032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EIC</a:t>
            </a: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A2EFDFF9-24E6-3849-730F-5275F4E40AC6}"/>
              </a:ext>
            </a:extLst>
          </p:cNvPr>
          <p:cNvSpPr/>
          <p:nvPr/>
        </p:nvSpPr>
        <p:spPr>
          <a:xfrm>
            <a:off x="4856579" y="3553157"/>
            <a:ext cx="1679511" cy="335795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FF6EF4-74AC-9318-3922-7E3DBFC88446}"/>
              </a:ext>
            </a:extLst>
          </p:cNvPr>
          <p:cNvSpPr txBox="1"/>
          <p:nvPr/>
        </p:nvSpPr>
        <p:spPr>
          <a:xfrm>
            <a:off x="2465499" y="4405086"/>
            <a:ext cx="21467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Ion species:</a:t>
            </a:r>
          </a:p>
          <a:p>
            <a:r>
              <a:rPr lang="en-US" dirty="0">
                <a:solidFill>
                  <a:schemeClr val="bg1"/>
                </a:solidFill>
              </a:rPr>
              <a:t>proton – Uranium</a:t>
            </a:r>
          </a:p>
          <a:p>
            <a:r>
              <a:rPr lang="en-US" dirty="0">
                <a:solidFill>
                  <a:schemeClr val="bg1"/>
                </a:solidFill>
              </a:rPr>
              <a:t>60% p polarization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CD2621-D8F7-901C-FEC6-D2E3D181510B}"/>
              </a:ext>
            </a:extLst>
          </p:cNvPr>
          <p:cNvSpPr txBox="1"/>
          <p:nvPr/>
        </p:nvSpPr>
        <p:spPr>
          <a:xfrm>
            <a:off x="6558457" y="165328"/>
            <a:ext cx="5660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[Sergei Nagaitsev, EIC Technical Director, NAPAC’25]</a:t>
            </a:r>
          </a:p>
        </p:txBody>
      </p:sp>
    </p:spTree>
    <p:extLst>
      <p:ext uri="{BB962C8B-B14F-4D97-AF65-F5344CB8AC3E}">
        <p14:creationId xmlns:p14="http://schemas.microsoft.com/office/powerpoint/2010/main" val="98789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53A1D48-7790-D942-8191-2B3BF4C5EC90}"/>
              </a:ext>
            </a:extLst>
          </p:cNvPr>
          <p:cNvSpPr txBox="1"/>
          <p:nvPr/>
        </p:nvSpPr>
        <p:spPr>
          <a:xfrm>
            <a:off x="543839" y="999746"/>
            <a:ext cx="11104322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cs typeface="Comic Sans MS"/>
              </a:rPr>
              <a:t>wide </a:t>
            </a:r>
            <a:r>
              <a:rPr lang="en-US" dirty="0">
                <a:solidFill>
                  <a:srgbClr val="0432FF"/>
                </a:solidFill>
                <a:cs typeface="Comic Sans MS"/>
                <a:sym typeface="Wingdings"/>
              </a:rPr>
              <a:t>center-of-mass energy </a:t>
            </a:r>
            <a:r>
              <a:rPr lang="en-US" dirty="0">
                <a:solidFill>
                  <a:srgbClr val="0000FF"/>
                </a:solidFill>
                <a:cs typeface="Comic Sans MS"/>
              </a:rPr>
              <a:t>√s: 20 – 140 GeV 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cs typeface="Comic Sans MS"/>
              </a:rPr>
              <a:t>map the out nucleon and nuclei structure from high to low x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endParaRPr lang="en-US" dirty="0">
              <a:cs typeface="Comic Sans MS"/>
            </a:endParaRPr>
          </a:p>
          <a:p>
            <a:r>
              <a:rPr lang="en-US" dirty="0">
                <a:solidFill>
                  <a:srgbClr val="0000FF"/>
                </a:solidFill>
                <a:cs typeface="Comic Sans MS"/>
              </a:rPr>
              <a:t>polarized electron and hadron (p, He-3) beams: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cs typeface="Comic Sans MS"/>
              </a:rPr>
              <a:t>access to spin structure of nucleons and nuclei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solidFill>
                  <a:srgbClr val="322F31"/>
                </a:solidFill>
                <a:cs typeface="Comic Sans MS"/>
              </a:rPr>
              <a:t>Spin vehicle to access the spatial and momentum structure of the nucleon in 3d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cs typeface="Comic Sans MS"/>
              </a:rPr>
              <a:t>Full specification of initial and final states to probe q-g structure of NN and NNN interaction in light nuclei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endParaRPr lang="en-US" dirty="0">
              <a:solidFill>
                <a:srgbClr val="322F31"/>
              </a:solidFill>
              <a:cs typeface="Comic Sans MS"/>
            </a:endParaRPr>
          </a:p>
          <a:p>
            <a:r>
              <a:rPr lang="en-US" dirty="0">
                <a:solidFill>
                  <a:srgbClr val="0000FF"/>
                </a:solidFill>
                <a:cs typeface="Comic Sans MS"/>
              </a:rPr>
              <a:t>nuclear beams: d to Pb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solidFill>
                  <a:srgbClr val="322F31"/>
                </a:solidFill>
                <a:cs typeface="Comic Sans MS"/>
              </a:rPr>
              <a:t>accessing the highest gluon densities </a:t>
            </a:r>
            <a:r>
              <a:rPr lang="en-US" dirty="0">
                <a:solidFill>
                  <a:srgbClr val="0432FF"/>
                </a:solidFill>
                <a:cs typeface="Comic Sans MS"/>
                <a:sym typeface="Wingdings" pitchFamily="2" charset="2"/>
              </a:rPr>
              <a:t> saturation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cs typeface="Comic Sans MS"/>
                <a:sym typeface="Wingdings" pitchFamily="2" charset="2"/>
              </a:rPr>
              <a:t>quark and gluon </a:t>
            </a:r>
            <a:r>
              <a:rPr lang="en-US" dirty="0">
                <a:cs typeface="Comic Sans MS"/>
              </a:rPr>
              <a:t>interact with a nuclear medium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endParaRPr lang="en-US" dirty="0">
              <a:solidFill>
                <a:srgbClr val="0432FF"/>
              </a:solidFill>
              <a:cs typeface="Comic Sans MS"/>
            </a:endParaRPr>
          </a:p>
          <a:p>
            <a:pPr>
              <a:buClr>
                <a:srgbClr val="0000FF"/>
              </a:buClr>
            </a:pPr>
            <a:r>
              <a:rPr lang="en-US" dirty="0">
                <a:solidFill>
                  <a:srgbClr val="0000FF"/>
                </a:solidFill>
                <a:cs typeface="Comic Sans MS"/>
              </a:rPr>
              <a:t>high luminosity </a:t>
            </a:r>
            <a:r>
              <a:rPr lang="en-US" dirty="0">
                <a:solidFill>
                  <a:srgbClr val="0432FF"/>
                </a:solidFill>
                <a:cs typeface="Arial" panose="020B0604020202020204" pitchFamily="34" charset="0"/>
              </a:rPr>
              <a:t>10</a:t>
            </a:r>
            <a:r>
              <a:rPr lang="en-US" baseline="30000" dirty="0">
                <a:solidFill>
                  <a:srgbClr val="0432FF"/>
                </a:solidFill>
                <a:cs typeface="Arial" panose="020B0604020202020204" pitchFamily="34" charset="0"/>
              </a:rPr>
              <a:t>33</a:t>
            </a:r>
            <a:r>
              <a:rPr lang="en-US" dirty="0">
                <a:solidFill>
                  <a:srgbClr val="0432FF"/>
                </a:solidFill>
                <a:cs typeface="Arial" panose="020B0604020202020204" pitchFamily="34" charset="0"/>
              </a:rPr>
              <a:t>-10</a:t>
            </a:r>
            <a:r>
              <a:rPr lang="en-US" baseline="30000" dirty="0">
                <a:solidFill>
                  <a:srgbClr val="0432FF"/>
                </a:solidFill>
                <a:cs typeface="Arial" panose="020B0604020202020204" pitchFamily="34" charset="0"/>
              </a:rPr>
              <a:t>34 </a:t>
            </a:r>
            <a:r>
              <a:rPr lang="en-US" dirty="0">
                <a:solidFill>
                  <a:srgbClr val="0432FF"/>
                </a:solidFill>
                <a:cs typeface="Arial" panose="020B0604020202020204" pitchFamily="34" charset="0"/>
              </a:rPr>
              <a:t>cm</a:t>
            </a:r>
            <a:r>
              <a:rPr lang="en-US" baseline="30000" dirty="0">
                <a:solidFill>
                  <a:srgbClr val="0432FF"/>
                </a:solidFill>
                <a:cs typeface="Arial" panose="020B0604020202020204" pitchFamily="34" charset="0"/>
              </a:rPr>
              <a:t>-2</a:t>
            </a:r>
            <a:r>
              <a:rPr lang="en-US" dirty="0">
                <a:solidFill>
                  <a:srgbClr val="0432FF"/>
                </a:solidFill>
                <a:cs typeface="Arial" panose="020B0604020202020204" pitchFamily="34" charset="0"/>
              </a:rPr>
              <a:t>s</a:t>
            </a:r>
            <a:r>
              <a:rPr lang="en-US" baseline="30000" dirty="0">
                <a:solidFill>
                  <a:srgbClr val="0432FF"/>
                </a:solidFill>
                <a:cs typeface="Arial" panose="020B0604020202020204" pitchFamily="34" charset="0"/>
              </a:rPr>
              <a:t>-1 </a:t>
            </a:r>
            <a:r>
              <a:rPr lang="en-US" dirty="0">
                <a:solidFill>
                  <a:srgbClr val="0432FF"/>
                </a:solidFill>
                <a:cs typeface="Comic Sans MS"/>
              </a:rPr>
              <a:t>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cs typeface="Comic Sans MS"/>
              </a:rPr>
              <a:t>mapping the spatial and momentum structure of nucleons and nuclei in 3d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cs typeface="Comic Sans MS"/>
              </a:rPr>
              <a:t>access to rare probes, i.e. </a:t>
            </a:r>
            <a:r>
              <a:rPr lang="en-US" dirty="0" err="1">
                <a:cs typeface="Comic Sans MS"/>
              </a:rPr>
              <a:t>Ws</a:t>
            </a:r>
            <a:endParaRPr lang="en-US" dirty="0">
              <a:cs typeface="Comic Sans MS"/>
            </a:endParaRPr>
          </a:p>
          <a:p>
            <a:pPr>
              <a:buClr>
                <a:srgbClr val="0000FF"/>
              </a:buClr>
            </a:pPr>
            <a:endParaRPr lang="en-US" dirty="0">
              <a:cs typeface="Comic Sans MS"/>
            </a:endParaRPr>
          </a:p>
          <a:p>
            <a:pPr>
              <a:buClr>
                <a:srgbClr val="0000FF"/>
              </a:buClr>
            </a:pPr>
            <a:r>
              <a:rPr lang="en-US" dirty="0">
                <a:solidFill>
                  <a:srgbClr val="3333FF"/>
                </a:solidFill>
                <a:cs typeface="Comic Sans MS"/>
              </a:rPr>
              <a:t>large acceptance (0.2 – 1.3 GeV) through forward focusing IR magnets</a:t>
            </a: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dirty="0">
                <a:cs typeface="Comic Sans MS"/>
              </a:rPr>
              <a:t>spatial imaging of nucleons and nuclei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endParaRPr lang="en-US" dirty="0">
              <a:cs typeface="Comic Sans M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0B6985-60A8-DC49-82E5-FD3466A47C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5240" y="719234"/>
            <a:ext cx="2125066" cy="1265060"/>
          </a:xfrm>
          <a:prstGeom prst="rect">
            <a:avLst/>
          </a:prstGeom>
        </p:spPr>
      </p:pic>
      <p:pic>
        <p:nvPicPr>
          <p:cNvPr id="8" name="droppedImage.png">
            <a:extLst>
              <a:ext uri="{FF2B5EF4-FFF2-40B4-BE49-F238E27FC236}">
                <a16:creationId xmlns:a16="http://schemas.microsoft.com/office/drawing/2014/main" id="{83C00716-E7EA-8B49-B01E-82FAAF6EEB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34177" y="1571062"/>
            <a:ext cx="2967423" cy="1141316"/>
          </a:xfrm>
          <a:prstGeom prst="rect">
            <a:avLst/>
          </a:prstGeom>
          <a:ln w="12700">
            <a:rou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F455D8-1C79-7E44-A42D-07B3CEBC7E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7310" y="3663223"/>
            <a:ext cx="1325228" cy="800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7BCF27-3EF7-0D40-BABB-779F23AA15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9918" y="3663223"/>
            <a:ext cx="1372981" cy="8064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3E6F94-D2FC-2047-B409-BFAB0883AAB7}"/>
              </a:ext>
            </a:extLst>
          </p:cNvPr>
          <p:cNvSpPr txBox="1"/>
          <p:nvPr/>
        </p:nvSpPr>
        <p:spPr>
          <a:xfrm>
            <a:off x="7238565" y="3338848"/>
            <a:ext cx="16383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cs typeface="Comic Sans MS"/>
              </a:rPr>
              <a:t>gluon emission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A7E88D-2BCB-0D4C-9DBD-8E19ED99F88B}"/>
              </a:ext>
            </a:extLst>
          </p:cNvPr>
          <p:cNvSpPr txBox="1"/>
          <p:nvPr/>
        </p:nvSpPr>
        <p:spPr>
          <a:xfrm>
            <a:off x="8722426" y="3701323"/>
            <a:ext cx="359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80"/>
                </a:solidFill>
                <a:cs typeface="Comic Sans MS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F9D7D3-7F44-0442-9E9B-05F8C183DAE3}"/>
              </a:ext>
            </a:extLst>
          </p:cNvPr>
          <p:cNvSpPr txBox="1"/>
          <p:nvPr/>
        </p:nvSpPr>
        <p:spPr>
          <a:xfrm>
            <a:off x="8736108" y="3944448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80"/>
                </a:solidFill>
                <a:cs typeface="Comic Sans MS"/>
              </a:rPr>
              <a:t>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DE855A-6BE9-4A49-97CE-1F5B9B8A6ADF}"/>
              </a:ext>
            </a:extLst>
          </p:cNvPr>
          <p:cNvSpPr txBox="1"/>
          <p:nvPr/>
        </p:nvSpPr>
        <p:spPr>
          <a:xfrm>
            <a:off x="9219756" y="3346807"/>
            <a:ext cx="21434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cs typeface="Comic Sans MS"/>
              </a:rPr>
              <a:t>gluon recombination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A8C499C-1D0B-114A-B20C-A5236E27E47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5777" y="4500081"/>
            <a:ext cx="1817315" cy="1115838"/>
          </a:xfrm>
          <a:prstGeom prst="rect">
            <a:avLst/>
          </a:prstGeom>
        </p:spPr>
      </p:pic>
      <p:pic>
        <p:nvPicPr>
          <p:cNvPr id="24" name="Picture 2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5220E9F-DA25-9245-B863-EB414740C31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2251" y="5366834"/>
            <a:ext cx="2823752" cy="15438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B5E322-D61E-B256-84F3-DCE76D0D7F8E}"/>
              </a:ext>
            </a:extLst>
          </p:cNvPr>
          <p:cNvSpPr txBox="1"/>
          <p:nvPr/>
        </p:nvSpPr>
        <p:spPr>
          <a:xfrm>
            <a:off x="6568967" y="18186"/>
            <a:ext cx="5660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[Sergei Nagaitsev, EIC Technical Director, NAPAC’25]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D106E4-D4A3-411A-96F9-541611F7D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099" y="345154"/>
            <a:ext cx="10944119" cy="62917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EIC Accelerator Performance Drivers</a:t>
            </a:r>
          </a:p>
        </p:txBody>
      </p:sp>
    </p:spTree>
    <p:extLst>
      <p:ext uri="{BB962C8B-B14F-4D97-AF65-F5344CB8AC3E}">
        <p14:creationId xmlns:p14="http://schemas.microsoft.com/office/powerpoint/2010/main" val="13905489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AC0E7-8DE6-24E6-18CF-533C9F83C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6"/>
            <a:ext cx="11049000" cy="481012"/>
          </a:xfrm>
        </p:spPr>
        <p:txBody>
          <a:bodyPr>
            <a:normAutofit fontScale="90000"/>
          </a:bodyPr>
          <a:lstStyle/>
          <a:p>
            <a:r>
              <a:rPr lang="en-US" dirty="0"/>
              <a:t>HERA vs EIC: key parameters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888803-2D3A-EDC0-EF31-213A606F5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7" y="1213651"/>
            <a:ext cx="11498620" cy="535986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						</a:t>
            </a:r>
            <a:r>
              <a:rPr lang="en-US" b="1" dirty="0"/>
              <a:t>HERA			EIC		FACTOR</a:t>
            </a:r>
          </a:p>
          <a:p>
            <a:pPr marL="0" indent="0">
              <a:buNone/>
            </a:pPr>
            <a:r>
              <a:rPr lang="en-US" dirty="0"/>
              <a:t>Circumference (km)				6.3			3.8		1.7</a:t>
            </a:r>
          </a:p>
          <a:p>
            <a:pPr marL="0" indent="0">
              <a:buNone/>
            </a:pPr>
            <a:r>
              <a:rPr lang="en-US" dirty="0"/>
              <a:t>Number of bunches				174			1160		6.7</a:t>
            </a:r>
          </a:p>
          <a:p>
            <a:pPr marL="0" indent="0">
              <a:buNone/>
            </a:pPr>
            <a:r>
              <a:rPr lang="en-US" dirty="0"/>
              <a:t>Proton bunch charge (</a:t>
            </a:r>
            <a:r>
              <a:rPr lang="en-US" dirty="0" err="1"/>
              <a:t>nC</a:t>
            </a:r>
            <a:r>
              <a:rPr lang="en-US" dirty="0"/>
              <a:t>)			11.7			11		1</a:t>
            </a:r>
          </a:p>
          <a:p>
            <a:pPr marL="0" indent="0">
              <a:buNone/>
            </a:pPr>
            <a:r>
              <a:rPr lang="en-US" dirty="0"/>
              <a:t>Electron bunch charge (</a:t>
            </a:r>
            <a:r>
              <a:rPr lang="en-US" dirty="0" err="1"/>
              <a:t>nC</a:t>
            </a:r>
            <a:r>
              <a:rPr lang="en-US" dirty="0"/>
              <a:t>)		5.3			28		5.3</a:t>
            </a:r>
          </a:p>
          <a:p>
            <a:pPr marL="0" indent="0">
              <a:buNone/>
            </a:pPr>
            <a:r>
              <a:rPr lang="en-US" dirty="0"/>
              <a:t>Bunch length (cm), p/e			16/0.9			6/0.7</a:t>
            </a:r>
          </a:p>
          <a:p>
            <a:pPr marL="0" indent="0">
              <a:buNone/>
            </a:pPr>
            <a:r>
              <a:rPr lang="en-US" dirty="0"/>
              <a:t>Beta at IP (cm), proton H/V	 (cm)		245/18		80/7.2</a:t>
            </a:r>
          </a:p>
          <a:p>
            <a:pPr marL="0" indent="0">
              <a:buNone/>
            </a:pPr>
            <a:r>
              <a:rPr lang="en-US" dirty="0"/>
              <a:t>Beta at IP (cm), electron H/V (cm)		62/26			45/5.6</a:t>
            </a:r>
          </a:p>
          <a:p>
            <a:pPr marL="0" indent="0">
              <a:buNone/>
            </a:pPr>
            <a:r>
              <a:rPr lang="en-US" dirty="0"/>
              <a:t>Proton emittance, (nm, rms)		4/4			11/1</a:t>
            </a:r>
          </a:p>
          <a:p>
            <a:pPr marL="0" indent="0">
              <a:buNone/>
            </a:pPr>
            <a:r>
              <a:rPr lang="en-US" dirty="0"/>
              <a:t>Electron emittance, (nm, rms)		20/3			20/1.3</a:t>
            </a:r>
          </a:p>
          <a:p>
            <a:pPr marL="0" indent="0">
              <a:buNone/>
            </a:pPr>
            <a:r>
              <a:rPr lang="en-US" dirty="0"/>
              <a:t>Energy (COM), GeV			320			105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Luminosity, </a:t>
            </a:r>
            <a:r>
              <a:rPr lang="en-US" sz="2400" dirty="0">
                <a:solidFill>
                  <a:srgbClr val="00B050"/>
                </a:solidFill>
              </a:rPr>
              <a:t>x10</a:t>
            </a:r>
            <a:r>
              <a:rPr lang="en-US" sz="2400" baseline="30000" dirty="0">
                <a:solidFill>
                  <a:srgbClr val="00B050"/>
                </a:solidFill>
              </a:rPr>
              <a:t>31</a:t>
            </a:r>
            <a:r>
              <a:rPr lang="en-US" sz="2400" dirty="0">
                <a:solidFill>
                  <a:srgbClr val="00B050"/>
                </a:solidFill>
              </a:rPr>
              <a:t> cm</a:t>
            </a:r>
            <a:r>
              <a:rPr lang="en-US" sz="2400" baseline="30000" dirty="0">
                <a:solidFill>
                  <a:srgbClr val="00B050"/>
                </a:solidFill>
              </a:rPr>
              <a:t>-2</a:t>
            </a:r>
            <a:r>
              <a:rPr lang="en-US" sz="2400" dirty="0">
                <a:solidFill>
                  <a:srgbClr val="00B050"/>
                </a:solidFill>
              </a:rPr>
              <a:t>s</a:t>
            </a:r>
            <a:r>
              <a:rPr lang="en-US" sz="2400" baseline="30000" dirty="0">
                <a:solidFill>
                  <a:srgbClr val="00B050"/>
                </a:solidFill>
              </a:rPr>
              <a:t>-1 </a:t>
            </a:r>
            <a:r>
              <a:rPr lang="en-US" dirty="0">
                <a:solidFill>
                  <a:srgbClr val="00B050"/>
                </a:solidFill>
              </a:rPr>
              <a:t>			5.3			1000		190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FE1640FE-FD0C-508F-DA47-6F0C52F5E4C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90860" y="304801"/>
          <a:ext cx="3970337" cy="846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970041" imgH="846131" progId="Equation.DSMT4">
                  <p:embed/>
                </p:oleObj>
              </mc:Choice>
              <mc:Fallback>
                <p:oleObj name="Equation" r:id="rId2" imgW="3970041" imgH="846131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FE1640FE-FD0C-508F-DA47-6F0C52F5E4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990860" y="304801"/>
                        <a:ext cx="3970337" cy="846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ight Brace 4">
            <a:extLst>
              <a:ext uri="{FF2B5EF4-FFF2-40B4-BE49-F238E27FC236}">
                <a16:creationId xmlns:a16="http://schemas.microsoft.com/office/drawing/2014/main" id="{BC3C4537-426E-292F-762D-C25EF7C225D4}"/>
              </a:ext>
            </a:extLst>
          </p:cNvPr>
          <p:cNvSpPr/>
          <p:nvPr/>
        </p:nvSpPr>
        <p:spPr>
          <a:xfrm>
            <a:off x="11216640" y="1686558"/>
            <a:ext cx="274320" cy="1341120"/>
          </a:xfrm>
          <a:prstGeom prst="rightBrace">
            <a:avLst/>
          </a:prstGeom>
          <a:ln w="254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4180C1-A732-4F1B-BB8D-66F08D6922A6}"/>
              </a:ext>
            </a:extLst>
          </p:cNvPr>
          <p:cNvSpPr txBox="1"/>
          <p:nvPr/>
        </p:nvSpPr>
        <p:spPr>
          <a:xfrm>
            <a:off x="11578605" y="2073734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60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97EF44A1-D2F2-9A7B-BE0A-D35D8A7F1CC9}"/>
              </a:ext>
            </a:extLst>
          </p:cNvPr>
          <p:cNvSpPr/>
          <p:nvPr/>
        </p:nvSpPr>
        <p:spPr>
          <a:xfrm>
            <a:off x="10719564" y="3238182"/>
            <a:ext cx="361965" cy="1486218"/>
          </a:xfrm>
          <a:prstGeom prst="rightBrace">
            <a:avLst/>
          </a:prstGeom>
          <a:ln w="254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AA856B-74DA-5C6C-ED14-84F14AF503AA}"/>
              </a:ext>
            </a:extLst>
          </p:cNvPr>
          <p:cNvSpPr txBox="1"/>
          <p:nvPr/>
        </p:nvSpPr>
        <p:spPr>
          <a:xfrm>
            <a:off x="11187913" y="3770778"/>
            <a:ext cx="535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~3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41FBB8-A219-304F-8C87-2876C540E0DF}"/>
              </a:ext>
            </a:extLst>
          </p:cNvPr>
          <p:cNvSpPr txBox="1"/>
          <p:nvPr/>
        </p:nvSpPr>
        <p:spPr>
          <a:xfrm>
            <a:off x="6558457" y="-2838"/>
            <a:ext cx="5660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[Sergei Nagaitsev, EIC Technical Director, NAPAC’25]</a:t>
            </a:r>
          </a:p>
        </p:txBody>
      </p:sp>
    </p:spTree>
    <p:extLst>
      <p:ext uri="{BB962C8B-B14F-4D97-AF65-F5344CB8AC3E}">
        <p14:creationId xmlns:p14="http://schemas.microsoft.com/office/powerpoint/2010/main" val="37326923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4A30FE-98B9-E1B9-7482-12A992C70E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2DD7E09-5B2D-A053-7BEE-739E5BA18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83" y="567557"/>
            <a:ext cx="11499925" cy="825178"/>
          </a:xfrm>
        </p:spPr>
        <p:txBody>
          <a:bodyPr/>
          <a:lstStyle/>
          <a:p>
            <a:r>
              <a:rPr lang="en-US" dirty="0"/>
              <a:t>Key EIC accelerator concepts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8C1390D-2F21-2175-D42A-231190250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747" y="1418987"/>
            <a:ext cx="11927840" cy="5190657"/>
          </a:xfrm>
        </p:spPr>
        <p:txBody>
          <a:bodyPr>
            <a:normAutofit fontScale="92500"/>
          </a:bodyPr>
          <a:lstStyle/>
          <a:p>
            <a:r>
              <a:rPr lang="en-US" dirty="0"/>
              <a:t>Ribbon-like (flat) hadron beam (11:1 transverse emittance/size ratio)</a:t>
            </a:r>
          </a:p>
          <a:p>
            <a:r>
              <a:rPr lang="en-US" dirty="0"/>
              <a:t>Large crossing angle (25 </a:t>
            </a:r>
            <a:r>
              <a:rPr lang="en-US" dirty="0" err="1"/>
              <a:t>mrad</a:t>
            </a:r>
            <a:r>
              <a:rPr lang="en-US" dirty="0"/>
              <a:t>)</a:t>
            </a:r>
          </a:p>
          <a:p>
            <a:r>
              <a:rPr lang="en-US" dirty="0"/>
              <a:t>Beam-beam limits for both beams (0.1 e/ 0.01 p)</a:t>
            </a:r>
          </a:p>
          <a:p>
            <a:r>
              <a:rPr lang="en-US" dirty="0"/>
              <a:t>Spin preservation from source to collisions (protons and electrons)</a:t>
            </a:r>
          </a:p>
          <a:p>
            <a:r>
              <a:rPr lang="en-US" dirty="0"/>
              <a:t>Very high bunch intensities and circulating beam currents (1 A (p), 2.5 A (e))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Upgrade path: high-energy hadron cooling at collisions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These are the key concepts that allow to attain luminosity of ~10</a:t>
            </a:r>
            <a:r>
              <a:rPr lang="en-US" baseline="30000" dirty="0">
                <a:solidFill>
                  <a:srgbClr val="00B050"/>
                </a:solidFill>
              </a:rPr>
              <a:t>34</a:t>
            </a:r>
            <a:r>
              <a:rPr lang="en-US" dirty="0">
                <a:solidFill>
                  <a:srgbClr val="00B050"/>
                </a:solidFill>
              </a:rPr>
              <a:t> cm</a:t>
            </a:r>
            <a:r>
              <a:rPr lang="en-US" baseline="30000" dirty="0">
                <a:solidFill>
                  <a:srgbClr val="00B050"/>
                </a:solidFill>
              </a:rPr>
              <a:t>-2</a:t>
            </a:r>
            <a:r>
              <a:rPr lang="en-US" dirty="0">
                <a:solidFill>
                  <a:srgbClr val="00B050"/>
                </a:solidFill>
              </a:rPr>
              <a:t>s</a:t>
            </a:r>
            <a:r>
              <a:rPr lang="en-US" baseline="30000" dirty="0">
                <a:solidFill>
                  <a:srgbClr val="00B050"/>
                </a:solidFill>
              </a:rPr>
              <a:t>-1</a:t>
            </a:r>
            <a:r>
              <a:rPr lang="en-US" dirty="0">
                <a:solidFill>
                  <a:srgbClr val="00B050"/>
                </a:solidFill>
              </a:rPr>
              <a:t> and maintain high polarization at collisions over a broad range of </a:t>
            </a:r>
            <a:r>
              <a:rPr lang="en-US" dirty="0" err="1">
                <a:solidFill>
                  <a:srgbClr val="00B050"/>
                </a:solidFill>
              </a:rPr>
              <a:t>CoM</a:t>
            </a:r>
            <a:r>
              <a:rPr lang="en-US" dirty="0">
                <a:solidFill>
                  <a:srgbClr val="00B050"/>
                </a:solidFill>
              </a:rPr>
              <a:t> energies</a:t>
            </a:r>
          </a:p>
          <a:p>
            <a:pPr marL="0" indent="0">
              <a:buNone/>
            </a:pP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2" name="Picture 1" descr="Shape, arrow&#10;&#10;AI-generated content may be incorrect.">
            <a:extLst>
              <a:ext uri="{FF2B5EF4-FFF2-40B4-BE49-F238E27FC236}">
                <a16:creationId xmlns:a16="http://schemas.microsoft.com/office/drawing/2014/main" id="{B1A6315F-757C-9D61-0DC2-13C014544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5287" y="1366437"/>
            <a:ext cx="538812" cy="538812"/>
          </a:xfrm>
          <a:prstGeom prst="rect">
            <a:avLst/>
          </a:prstGeom>
        </p:spPr>
      </p:pic>
      <p:pic>
        <p:nvPicPr>
          <p:cNvPr id="6" name="Picture 5" descr="Shape, arrow&#10;&#10;AI-generated content may be incorrect.">
            <a:extLst>
              <a:ext uri="{FF2B5EF4-FFF2-40B4-BE49-F238E27FC236}">
                <a16:creationId xmlns:a16="http://schemas.microsoft.com/office/drawing/2014/main" id="{668FC99D-1178-4A6E-4878-1BB3A0CD1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3397" y="1840588"/>
            <a:ext cx="538812" cy="538812"/>
          </a:xfrm>
          <a:prstGeom prst="rect">
            <a:avLst/>
          </a:prstGeom>
        </p:spPr>
      </p:pic>
      <p:pic>
        <p:nvPicPr>
          <p:cNvPr id="7" name="Picture 6" descr="Shape, arrow&#10;&#10;AI-generated content may be incorrect.">
            <a:extLst>
              <a:ext uri="{FF2B5EF4-FFF2-40B4-BE49-F238E27FC236}">
                <a16:creationId xmlns:a16="http://schemas.microsoft.com/office/drawing/2014/main" id="{C60AE20E-0FA3-4786-4CBC-5B228FBF3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1144" y="2762930"/>
            <a:ext cx="538812" cy="5388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3F68FC-E99F-9FDB-511E-F083138EA499}"/>
              </a:ext>
            </a:extLst>
          </p:cNvPr>
          <p:cNvSpPr txBox="1"/>
          <p:nvPr/>
        </p:nvSpPr>
        <p:spPr>
          <a:xfrm>
            <a:off x="6558457" y="165328"/>
            <a:ext cx="5660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[Sergei Nagaitsev, EIC Technical Director, NAPAC’25]</a:t>
            </a:r>
          </a:p>
        </p:txBody>
      </p:sp>
    </p:spTree>
    <p:extLst>
      <p:ext uri="{BB962C8B-B14F-4D97-AF65-F5344CB8AC3E}">
        <p14:creationId xmlns:p14="http://schemas.microsoft.com/office/powerpoint/2010/main" val="35882427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5B5C556-FDCC-CB0C-F67E-776538EEE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866" y="648904"/>
            <a:ext cx="11049000" cy="286516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Key EIC Accelerator Technology Areas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A46B59F-4600-EBBD-7A48-90A6E11C40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6561" y="1177158"/>
            <a:ext cx="11730037" cy="4860099"/>
          </a:xfrm>
        </p:spPr>
        <p:txBody>
          <a:bodyPr>
            <a:normAutofit/>
          </a:bodyPr>
          <a:lstStyle/>
          <a:p>
            <a:r>
              <a:rPr lang="en-US" sz="2800" dirty="0"/>
              <a:t>Hadron Beam Cooling</a:t>
            </a:r>
          </a:p>
          <a:p>
            <a:r>
              <a:rPr lang="en-US" sz="2800" dirty="0"/>
              <a:t>Spin-transparent optics</a:t>
            </a:r>
          </a:p>
          <a:p>
            <a:pPr lvl="1"/>
            <a:r>
              <a:rPr lang="en-US" sz="2000" dirty="0">
                <a:solidFill>
                  <a:srgbClr val="0432FF"/>
                </a:solidFill>
              </a:rPr>
              <a:t>High polarization for both beams from source to collisions</a:t>
            </a:r>
          </a:p>
          <a:p>
            <a:pPr lvl="1"/>
            <a:r>
              <a:rPr lang="en-US" sz="2000" dirty="0">
                <a:solidFill>
                  <a:srgbClr val="0432FF"/>
                </a:solidFill>
              </a:rPr>
              <a:t>Swap-out injection for electron bunches (at 1 Hz) to maintain high polarization in the ESR</a:t>
            </a:r>
            <a:endParaRPr lang="en-US" sz="2400" dirty="0">
              <a:solidFill>
                <a:srgbClr val="0432FF"/>
              </a:solidFill>
            </a:endParaRPr>
          </a:p>
          <a:p>
            <a:r>
              <a:rPr lang="en-US" sz="2800" dirty="0"/>
              <a:t>SRF (Crab and elliptical) cavities</a:t>
            </a:r>
          </a:p>
          <a:p>
            <a:pPr lvl="1"/>
            <a:r>
              <a:rPr lang="en-US" sz="2000" dirty="0">
                <a:solidFill>
                  <a:srgbClr val="0432FF"/>
                </a:solidFill>
              </a:rPr>
              <a:t>Large-size, complex geometries;</a:t>
            </a:r>
          </a:p>
          <a:p>
            <a:pPr lvl="1"/>
            <a:r>
              <a:rPr lang="en-US" sz="2000" dirty="0">
                <a:solidFill>
                  <a:srgbClr val="0432FF"/>
                </a:solidFill>
              </a:rPr>
              <a:t>High-power; HOMs</a:t>
            </a:r>
          </a:p>
          <a:p>
            <a:pPr lvl="1"/>
            <a:r>
              <a:rPr lang="en-US" sz="2000" dirty="0">
                <a:solidFill>
                  <a:srgbClr val="0432FF"/>
                </a:solidFill>
              </a:rPr>
              <a:t>Very tight phase and amplitude noise requirements</a:t>
            </a:r>
          </a:p>
          <a:p>
            <a:r>
              <a:rPr lang="en-US" sz="2800" dirty="0"/>
              <a:t>IR magnets (large aperture, one-of-a-kind SC magnets)</a:t>
            </a:r>
          </a:p>
          <a:p>
            <a:r>
              <a:rPr lang="en-US" sz="2800" dirty="0"/>
              <a:t>Instability and impedance control; </a:t>
            </a:r>
          </a:p>
          <a:p>
            <a:pPr lvl="1"/>
            <a:r>
              <a:rPr lang="en-US" sz="2000" dirty="0">
                <a:solidFill>
                  <a:srgbClr val="0432FF"/>
                </a:solidFill>
              </a:rPr>
              <a:t>Vacuum chambers, beam screens, kickers, SRF cavities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512162-1025-78BC-D09A-FDC7282D75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A575E5-7D28-6D57-82AB-CB2135BA98B2}"/>
              </a:ext>
            </a:extLst>
          </p:cNvPr>
          <p:cNvSpPr txBox="1"/>
          <p:nvPr/>
        </p:nvSpPr>
        <p:spPr>
          <a:xfrm>
            <a:off x="6558457" y="165328"/>
            <a:ext cx="5660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[Sergei Nagaitsev, EIC Technical Director, NAPAC’25]</a:t>
            </a:r>
          </a:p>
        </p:txBody>
      </p:sp>
    </p:spTree>
    <p:extLst>
      <p:ext uri="{BB962C8B-B14F-4D97-AF65-F5344CB8AC3E}">
        <p14:creationId xmlns:p14="http://schemas.microsoft.com/office/powerpoint/2010/main" val="14678377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94270-547C-B333-36C9-247A187CBF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A37E69-DCEB-7959-6E1A-6BF1557020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F777285-04F8-F9F9-57E5-11FC4FC6A9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From RHIC to EIC</a:t>
            </a:r>
            <a:br>
              <a:rPr lang="en-US" dirty="0"/>
            </a:br>
            <a:r>
              <a:rPr lang="en-US" dirty="0"/>
              <a:t>What changes?</a:t>
            </a:r>
          </a:p>
        </p:txBody>
      </p:sp>
    </p:spTree>
    <p:extLst>
      <p:ext uri="{BB962C8B-B14F-4D97-AF65-F5344CB8AC3E}">
        <p14:creationId xmlns:p14="http://schemas.microsoft.com/office/powerpoint/2010/main" val="23350509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6B7A5-318E-430C-56DE-75664F3F5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864235"/>
          </a:xfrm>
        </p:spPr>
        <p:txBody>
          <a:bodyPr/>
          <a:lstStyle/>
          <a:p>
            <a:r>
              <a:rPr lang="en-US"/>
              <a:t>New directorate – EIC+NPP+SMD 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504E0B-4BC1-9CAB-47BC-74CC97BE82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47</a:t>
            </a:fld>
            <a:endParaRPr lang="en-US" sz="1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329104-EA4D-2BC0-E435-2739C878A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346386"/>
            <a:ext cx="10400732" cy="485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4972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BA3CF-A96A-1695-8BE0-084D09E86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6"/>
            <a:ext cx="11049000" cy="931412"/>
          </a:xfrm>
        </p:spPr>
        <p:txBody>
          <a:bodyPr/>
          <a:lstStyle/>
          <a:p>
            <a:r>
              <a:rPr lang="en-US" dirty="0"/>
              <a:t>From RHIC to EIC – what changes?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C7F9E0-B008-264C-4F77-46AFA14F4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463041"/>
            <a:ext cx="11049000" cy="4569770"/>
          </a:xfrm>
        </p:spPr>
        <p:txBody>
          <a:bodyPr>
            <a:normAutofit fontScale="85000" lnSpcReduction="20000"/>
          </a:bodyPr>
          <a:lstStyle/>
          <a:p>
            <a:r>
              <a:rPr lang="en-US" sz="4700" b="1" dirty="0"/>
              <a:t>Last 25 years: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800" dirty="0"/>
              <a:t>RHIC is running, 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800" dirty="0"/>
              <a:t>Preparing for the next RHIC run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800" dirty="0"/>
              <a:t>Also supporting </a:t>
            </a:r>
          </a:p>
          <a:p>
            <a:pPr marL="914400" lvl="1" indent="-457200"/>
            <a:r>
              <a:rPr lang="en-US" sz="3500" dirty="0">
                <a:solidFill>
                  <a:srgbClr val="0000FF"/>
                </a:solidFill>
              </a:rPr>
              <a:t>Accelerator Research &amp; Development</a:t>
            </a:r>
            <a:endParaRPr lang="en-US" sz="3600" dirty="0">
              <a:solidFill>
                <a:srgbClr val="0000FF"/>
              </a:solidFill>
            </a:endParaRPr>
          </a:p>
          <a:p>
            <a:pPr marL="914400" lvl="1" indent="-457200"/>
            <a:r>
              <a:rPr lang="en-US" sz="3500" dirty="0">
                <a:solidFill>
                  <a:srgbClr val="0000FF"/>
                </a:solidFill>
              </a:rPr>
              <a:t>Industrial and academic users at Tandem</a:t>
            </a:r>
          </a:p>
          <a:p>
            <a:pPr marL="914400" lvl="1" indent="-457200"/>
            <a:r>
              <a:rPr lang="en-US" sz="3500" dirty="0">
                <a:solidFill>
                  <a:srgbClr val="0000FF"/>
                </a:solidFill>
              </a:rPr>
              <a:t>Isotope production at BLIP</a:t>
            </a:r>
          </a:p>
          <a:p>
            <a:pPr marL="914400" lvl="1" indent="-457200"/>
            <a:r>
              <a:rPr lang="en-US" sz="3500" dirty="0">
                <a:solidFill>
                  <a:srgbClr val="0000FF"/>
                </a:solidFill>
              </a:rPr>
              <a:t>Space radiation studies at NSRL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A036C6-A122-62E2-FB09-AD0554590B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48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9948917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94649E-F80C-A23E-A981-6A4645A50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12130-ECC0-1138-C91D-3163F4A31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6"/>
            <a:ext cx="11049000" cy="1041780"/>
          </a:xfrm>
        </p:spPr>
        <p:txBody>
          <a:bodyPr/>
          <a:lstStyle/>
          <a:p>
            <a:r>
              <a:rPr lang="en-US" dirty="0"/>
              <a:t>From RHIC to EIC – what changes?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8CAEB-601A-F72A-EFA1-AFD6A8878E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503680"/>
            <a:ext cx="11049000" cy="4529131"/>
          </a:xfrm>
        </p:spPr>
        <p:txBody>
          <a:bodyPr>
            <a:normAutofit/>
          </a:bodyPr>
          <a:lstStyle/>
          <a:p>
            <a:r>
              <a:rPr lang="en-US" sz="4000" b="1" dirty="0"/>
              <a:t>The future: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Decommission RHIC (retire Accelerator Safety Envelope)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RHIC Removal &amp; Repurposing (R&amp;R)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Maintain/upgrade the hadron injectors for EIC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Maintain/upgrade the technical infrastructure for EIC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Accelerator Readiness Reviews (ARR) for </a:t>
            </a:r>
            <a:br>
              <a:rPr lang="en-US" sz="3200" dirty="0"/>
            </a:br>
            <a:r>
              <a:rPr lang="en-US" sz="3200" dirty="0"/>
              <a:t>  Linac/Booster and AGS</a:t>
            </a:r>
          </a:p>
          <a:p>
            <a:pPr marL="0" indent="0"/>
            <a:r>
              <a:rPr lang="en-US" sz="3200" dirty="0">
                <a:solidFill>
                  <a:srgbClr val="0000FF"/>
                </a:solidFill>
              </a:rPr>
              <a:t>=&gt; All DOE Nuclear Physics funding must support the EIC</a:t>
            </a:r>
          </a:p>
          <a:p>
            <a:pPr marL="0" indent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A7F407-D10E-826C-0737-DC14729C38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49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76441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A023A-28EB-1E43-A4CE-CF6ED2BCB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6"/>
            <a:ext cx="11049000" cy="893520"/>
          </a:xfrm>
        </p:spPr>
        <p:txBody>
          <a:bodyPr/>
          <a:lstStyle/>
          <a:p>
            <a:r>
              <a:rPr lang="en-US" dirty="0"/>
              <a:t>Relativistic Heavy Ion Collider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B56A6-D4E7-9640-B53F-0DB7811DB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366221"/>
            <a:ext cx="11049000" cy="466658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1984 began to think about heavy ion collider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~100 GeV/nucleon, dipoles ~3.5 T </a:t>
            </a:r>
            <a:br>
              <a:rPr lang="en-US" dirty="0"/>
            </a:br>
            <a:r>
              <a:rPr lang="en-US" dirty="0"/>
              <a:t>(5 T for ISABELLE/CBA)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transfer line from Tandem, develop heavy ion</a:t>
            </a:r>
            <a:br>
              <a:rPr lang="en-US" dirty="0"/>
            </a:br>
            <a:r>
              <a:rPr lang="en-US" dirty="0"/>
              <a:t>beams in AGS, with heavy ion experiments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1991 construction begins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2000 first collisions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CD2FDF-7F04-5941-A897-106B4D4C2E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sz="1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117F59-07AC-FF4E-B65B-ACD97DCBED68}"/>
              </a:ext>
            </a:extLst>
          </p:cNvPr>
          <p:cNvSpPr txBox="1"/>
          <p:nvPr/>
        </p:nvSpPr>
        <p:spPr>
          <a:xfrm>
            <a:off x="422168" y="6527831"/>
            <a:ext cx="76250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[Ernest D. Courant, “Accelerators, colliders, and snakes”, </a:t>
            </a:r>
            <a:r>
              <a:rPr lang="en-US" sz="1400" dirty="0" err="1"/>
              <a:t>Annu</a:t>
            </a:r>
            <a:r>
              <a:rPr lang="en-US" sz="1400" dirty="0"/>
              <a:t>. Rev. </a:t>
            </a:r>
            <a:r>
              <a:rPr lang="en-US" sz="1400" dirty="0" err="1"/>
              <a:t>Nucl</a:t>
            </a:r>
            <a:r>
              <a:rPr lang="en-US" sz="1400" dirty="0"/>
              <a:t>. Sci. 2003. 53:1-37]</a:t>
            </a:r>
          </a:p>
        </p:txBody>
      </p:sp>
      <p:pic>
        <p:nvPicPr>
          <p:cNvPr id="3076" name="Picture 4" descr="Student Exchange Program Established to Honor Late World-Renowned  Physicist, Satoshi Ozaki | BNL Newsroom">
            <a:extLst>
              <a:ext uri="{FF2B5EF4-FFF2-40B4-BE49-F238E27FC236}">
                <a16:creationId xmlns:a16="http://schemas.microsoft.com/office/drawing/2014/main" id="{BAA09EBA-C45A-A147-86E1-7C8CEAC43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909" y="-1"/>
            <a:ext cx="3177092" cy="446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homas Ludlam Named Chair of Brookhaven Lab&amp;#39;s Physics Department | BNL  Newsroom">
            <a:extLst>
              <a:ext uri="{FF2B5EF4-FFF2-40B4-BE49-F238E27FC236}">
                <a16:creationId xmlns:a16="http://schemas.microsoft.com/office/drawing/2014/main" id="{317C77FA-7F1D-8643-8213-824B5FD22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055" y="4151705"/>
            <a:ext cx="1991994" cy="270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AE5535-3750-1245-8FA3-9DE7A006D2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5671" y="4151704"/>
            <a:ext cx="2112231" cy="27062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5CD394-547D-6247-8492-79EFB4F86601}"/>
              </a:ext>
            </a:extLst>
          </p:cNvPr>
          <p:cNvSpPr txBox="1"/>
          <p:nvPr/>
        </p:nvSpPr>
        <p:spPr>
          <a:xfrm>
            <a:off x="9283849" y="3646842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Satoshi Ozaki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9B5D7A-7F68-2840-9341-46496C6561AE}"/>
              </a:ext>
            </a:extLst>
          </p:cNvPr>
          <p:cNvSpPr txBox="1"/>
          <p:nvPr/>
        </p:nvSpPr>
        <p:spPr>
          <a:xfrm>
            <a:off x="8295759" y="6327777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Mike Harrison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1EA73B-63C4-9745-8305-2169138C4DE1}"/>
              </a:ext>
            </a:extLst>
          </p:cNvPr>
          <p:cNvSpPr txBox="1"/>
          <p:nvPr/>
        </p:nvSpPr>
        <p:spPr>
          <a:xfrm>
            <a:off x="10427570" y="6372597"/>
            <a:ext cx="1441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Tom Ludlam</a:t>
            </a:r>
          </a:p>
        </p:txBody>
      </p:sp>
    </p:spTree>
    <p:extLst>
      <p:ext uri="{BB962C8B-B14F-4D97-AF65-F5344CB8AC3E}">
        <p14:creationId xmlns:p14="http://schemas.microsoft.com/office/powerpoint/2010/main" val="40249251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7097F7-C810-9B3E-CC76-2E9BC810B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7F2CA-EE8C-94C8-AAC9-1C91E564B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226" y="102054"/>
            <a:ext cx="11749548" cy="1325563"/>
          </a:xfrm>
        </p:spPr>
        <p:txBody>
          <a:bodyPr>
            <a:normAutofit/>
          </a:bodyPr>
          <a:lstStyle/>
          <a:p>
            <a:r>
              <a:rPr lang="en-US" dirty="0"/>
              <a:t>Large Upgrade Projects in Order of Priority</a:t>
            </a:r>
            <a:endParaRPr lang="en-US" dirty="0"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80EE5F-D86A-DA6D-EFBD-C6FDF50E8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571625"/>
            <a:ext cx="11049000" cy="4207185"/>
          </a:xfrm>
        </p:spPr>
        <p:txBody>
          <a:bodyPr>
            <a:normAutofit/>
          </a:bodyPr>
          <a:lstStyle/>
          <a:p>
            <a:pPr marL="0" indent="0"/>
            <a:endParaRPr lang="en-US" sz="3600" dirty="0"/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Central Cryo Plant Upgrade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SRF Test Facility in 912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AGS Cooling Water System Upgrade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LINAC RF Power Amplifier Upgrade Phase </a:t>
            </a:r>
            <a:br>
              <a:rPr lang="en-US" sz="3600" dirty="0"/>
            </a:br>
            <a:r>
              <a:rPr lang="en-US" dirty="0"/>
              <a:t>=&gt; will delay, but need a reliability upgrade</a:t>
            </a:r>
            <a:endParaRPr lang="en-US" sz="2400" dirty="0">
              <a:solidFill>
                <a:srgbClr val="00B0F0"/>
              </a:solidFill>
            </a:endParaRPr>
          </a:p>
          <a:p>
            <a:pPr marL="0" indent="0"/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A11031-7756-6B11-2A27-8B1475D2F0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dirty="0" smtClean="0"/>
              <a:pPr/>
              <a:t>50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736291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E855B2-DB7F-25D8-3856-1CAF76610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5399E-2D92-6C94-2AA2-E6936C449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6"/>
            <a:ext cx="11049000" cy="1041780"/>
          </a:xfrm>
        </p:spPr>
        <p:txBody>
          <a:bodyPr/>
          <a:lstStyle/>
          <a:p>
            <a:r>
              <a:rPr lang="en-US" dirty="0"/>
              <a:t>From RHIC to EIC – what changes?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27D80B-C2F0-5023-BDF1-F0EEB554E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503680"/>
            <a:ext cx="11342996" cy="4734560"/>
          </a:xfrm>
        </p:spPr>
        <p:txBody>
          <a:bodyPr>
            <a:normAutofit fontScale="77500" lnSpcReduction="20000"/>
          </a:bodyPr>
          <a:lstStyle/>
          <a:p>
            <a:r>
              <a:rPr lang="en-US" sz="5200" b="1" dirty="0"/>
              <a:t>The future: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/>
            <a:r>
              <a:rPr lang="en-US" sz="3400" dirty="0"/>
              <a:t>Also supporting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/>
              <a:t>Accelerator Research &amp; Development </a:t>
            </a:r>
            <a:r>
              <a:rPr lang="en-US" sz="3400" dirty="0">
                <a:solidFill>
                  <a:srgbClr val="0000FF"/>
                </a:solidFill>
              </a:rPr>
              <a:t>– DOE NP, LDRD, NOFO, other</a:t>
            </a:r>
            <a:br>
              <a:rPr lang="en-US" sz="3400" dirty="0">
                <a:solidFill>
                  <a:srgbClr val="0000FF"/>
                </a:solidFill>
              </a:rPr>
            </a:br>
            <a:r>
              <a:rPr lang="en-US" sz="3400" dirty="0">
                <a:solidFill>
                  <a:srgbClr val="0000FF"/>
                </a:solidFill>
              </a:rPr>
              <a:t>key areas: sources, beam cooling, polarization and polarimetry, AI </a:t>
            </a:r>
            <a:br>
              <a:rPr lang="en-US" sz="1600" dirty="0">
                <a:solidFill>
                  <a:srgbClr val="FF0000"/>
                </a:solidFill>
              </a:rPr>
            </a:br>
            <a:endParaRPr lang="en-US" sz="1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/>
              <a:t>Tandem </a:t>
            </a:r>
            <a:r>
              <a:rPr lang="en-US" sz="3400" dirty="0">
                <a:solidFill>
                  <a:srgbClr val="0000FF"/>
                </a:solidFill>
              </a:rPr>
              <a:t>– self-supporting, users pay for beam time</a:t>
            </a:r>
            <a:br>
              <a:rPr lang="en-US" sz="1600" dirty="0">
                <a:solidFill>
                  <a:srgbClr val="0000FF"/>
                </a:solidFill>
              </a:rPr>
            </a:br>
            <a:endParaRPr lang="en-US" sz="1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/>
              <a:t>Isotope production at BLIP </a:t>
            </a:r>
            <a:r>
              <a:rPr lang="en-US" sz="3400" dirty="0">
                <a:solidFill>
                  <a:srgbClr val="0000FF"/>
                </a:solidFill>
              </a:rPr>
              <a:t>– funded by DOE IP</a:t>
            </a:r>
            <a:br>
              <a:rPr lang="en-US" sz="3400" dirty="0">
                <a:solidFill>
                  <a:srgbClr val="0000FF"/>
                </a:solidFill>
              </a:rPr>
            </a:br>
            <a:r>
              <a:rPr lang="en-US" sz="3400" dirty="0">
                <a:solidFill>
                  <a:srgbClr val="0000FF"/>
                </a:solidFill>
              </a:rPr>
              <a:t>expect R&amp;D focus, less production (</a:t>
            </a:r>
            <a:r>
              <a:rPr lang="en-US" sz="3400" dirty="0" err="1">
                <a:solidFill>
                  <a:srgbClr val="0000FF"/>
                </a:solidFill>
              </a:rPr>
              <a:t>ie</a:t>
            </a:r>
            <a:r>
              <a:rPr lang="en-US" sz="3400" dirty="0">
                <a:solidFill>
                  <a:srgbClr val="0000FF"/>
                </a:solidFill>
              </a:rPr>
              <a:t> &lt;6 months running time/year)</a:t>
            </a:r>
            <a:br>
              <a:rPr lang="en-US" sz="1600" dirty="0">
                <a:solidFill>
                  <a:srgbClr val="0000FF"/>
                </a:solidFill>
              </a:rPr>
            </a:br>
            <a:endParaRPr lang="en-US" sz="1600" dirty="0">
              <a:solidFill>
                <a:srgbClr val="0000FF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/>
              <a:t>Space radiation studies at NSRL </a:t>
            </a:r>
            <a:r>
              <a:rPr lang="en-US" sz="3400" dirty="0">
                <a:solidFill>
                  <a:srgbClr val="0000FF"/>
                </a:solidFill>
              </a:rPr>
              <a:t>– funded by NASA, electronics testers </a:t>
            </a:r>
            <a:br>
              <a:rPr lang="en-US" sz="3400" dirty="0">
                <a:solidFill>
                  <a:srgbClr val="0000FF"/>
                </a:solidFill>
              </a:rPr>
            </a:br>
            <a:r>
              <a:rPr lang="en-US" sz="3400" dirty="0">
                <a:solidFill>
                  <a:srgbClr val="0000FF"/>
                </a:solidFill>
              </a:rPr>
              <a:t>expect increasing demand for space electronics testing</a:t>
            </a:r>
            <a:br>
              <a:rPr lang="en-US" sz="3400" dirty="0">
                <a:solidFill>
                  <a:srgbClr val="0000FF"/>
                </a:solidFill>
              </a:rPr>
            </a:br>
            <a:r>
              <a:rPr lang="en-US" sz="3400" dirty="0">
                <a:solidFill>
                  <a:srgbClr val="0000FF"/>
                </a:solidFill>
              </a:rPr>
              <a:t>HEET proposal (PI Kevin Brown)</a:t>
            </a:r>
            <a:br>
              <a:rPr lang="en-US" sz="3400" dirty="0">
                <a:solidFill>
                  <a:srgbClr val="0000FF"/>
                </a:solidFill>
              </a:rPr>
            </a:br>
            <a:endParaRPr lang="en-US" sz="3400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F8693-C2AF-8D49-36FD-BE8D59793B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51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187161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B81EB-7237-CE61-5F69-F963D137E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BEBA7E5B-25AF-CB34-B0CF-F187E0635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>
                <a:solidFill>
                  <a:srgbClr val="000000"/>
                </a:solidFill>
              </a:rPr>
              <a:t>BNL Collider-Accelerator Complex with the </a:t>
            </a:r>
            <a:r>
              <a:rPr lang="en-US" sz="4400" u="sng">
                <a:solidFill>
                  <a:srgbClr val="000000"/>
                </a:solidFill>
              </a:rPr>
              <a:t>proposed</a:t>
            </a:r>
            <a:r>
              <a:rPr lang="en-US" sz="4400">
                <a:solidFill>
                  <a:srgbClr val="000000"/>
                </a:solidFill>
              </a:rPr>
              <a:t> HEET facility location</a:t>
            </a:r>
            <a:br>
              <a:rPr lang="en-US" sz="4400">
                <a:solidFill>
                  <a:srgbClr val="000000"/>
                </a:solidFill>
              </a:rPr>
            </a:b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89BA2B-6FFA-EF04-41BF-6DE5500D5A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52</a:t>
            </a:fld>
            <a:endParaRPr lang="en-US" sz="100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1068A70-BB2F-3538-0A4A-2DF581181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973" y="1465771"/>
            <a:ext cx="8358262" cy="514573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CEE5B54-8891-3B15-E588-2D9CFB5230FC}"/>
              </a:ext>
            </a:extLst>
          </p:cNvPr>
          <p:cNvSpPr/>
          <p:nvPr/>
        </p:nvSpPr>
        <p:spPr>
          <a:xfrm>
            <a:off x="7818783" y="3074499"/>
            <a:ext cx="2305878" cy="72887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Space Effect Test Facilities</a:t>
            </a:r>
          </a:p>
        </p:txBody>
      </p:sp>
    </p:spTree>
    <p:extLst>
      <p:ext uri="{BB962C8B-B14F-4D97-AF65-F5344CB8AC3E}">
        <p14:creationId xmlns:p14="http://schemas.microsoft.com/office/powerpoint/2010/main" val="22888205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66AC3-7E0D-12C6-E581-C121D8609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ED8C2-4F9D-8E21-52F3-E688D0FB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6"/>
            <a:ext cx="11049000" cy="674925"/>
          </a:xfrm>
        </p:spPr>
        <p:txBody>
          <a:bodyPr>
            <a:normAutofit fontScale="90000"/>
          </a:bodyPr>
          <a:lstStyle/>
          <a:p>
            <a:r>
              <a:rPr lang="en-US" dirty="0"/>
              <a:t>RHIC–to–EIC Transition and Working Safely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9FF275-612D-9D45-009E-36A49BB69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28" y="1323835"/>
            <a:ext cx="11464120" cy="4708976"/>
          </a:xfrm>
        </p:spPr>
        <p:txBody>
          <a:bodyPr>
            <a:normAutofit fontScale="85000" lnSpcReduction="20000"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500" dirty="0"/>
              <a:t>With RHIC operations successfully concluded last Friday, </a:t>
            </a:r>
            <a:br>
              <a:rPr lang="en-US" sz="3500" dirty="0"/>
            </a:br>
            <a:r>
              <a:rPr lang="en-US" sz="3500" dirty="0"/>
              <a:t>our work now shifts to a new phase</a:t>
            </a:r>
            <a:br>
              <a:rPr lang="en-US" sz="3500" dirty="0"/>
            </a:br>
            <a:endParaRPr lang="en-US" sz="35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500" b="1" dirty="0">
                <a:solidFill>
                  <a:srgbClr val="0000FF"/>
                </a:solidFill>
              </a:rPr>
              <a:t>Safety remains our highest priority</a:t>
            </a:r>
            <a:r>
              <a:rPr lang="en-US" sz="3500" dirty="0">
                <a:solidFill>
                  <a:srgbClr val="0000FF"/>
                </a:solidFill>
              </a:rPr>
              <a:t> — new activities across many areas bring different hazards and risks</a:t>
            </a:r>
            <a:br>
              <a:rPr lang="en-US" sz="3500" dirty="0">
                <a:solidFill>
                  <a:srgbClr val="0000FF"/>
                </a:solidFill>
              </a:rPr>
            </a:br>
            <a:endParaRPr lang="en-US" sz="3500" dirty="0">
              <a:solidFill>
                <a:srgbClr val="0000FF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500" dirty="0"/>
              <a:t>Primary focus is EIC — R&amp;R and maintaining/upgrading injectors and technical infrastructure</a:t>
            </a:r>
            <a:br>
              <a:rPr lang="en-US" sz="3500" dirty="0"/>
            </a:br>
            <a:endParaRPr lang="en-US" sz="35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500" dirty="0"/>
              <a:t>Will continue isotope production (BLIP), space-radiation studies (NSRL) and advance the HEET proposal for space-electronics testing using the AGS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B53C6E-BF1B-3066-84C1-D46F0E3530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53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6817771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96800-305B-7076-5C2A-5501258A7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AAD509-C8D8-B82F-CBF6-2A9AC99C18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54</a:t>
            </a:fld>
            <a:endParaRPr lang="en-US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826C06-21B2-DA89-335A-3F494BE2F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491" y="1033241"/>
            <a:ext cx="7772400" cy="56484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C883AC-82DA-B5DC-CA72-53C981958F36}"/>
              </a:ext>
            </a:extLst>
          </p:cNvPr>
          <p:cNvSpPr txBox="1"/>
          <p:nvPr/>
        </p:nvSpPr>
        <p:spPr>
          <a:xfrm>
            <a:off x="561109" y="176280"/>
            <a:ext cx="9853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DOE Undersecretary for Science Dario Gil ending the last RHIC store on 6 Feb 2026, 09:08:44</a:t>
            </a:r>
          </a:p>
          <a:p>
            <a:r>
              <a:rPr lang="en-US" dirty="0"/>
              <a:t>Red button created by Patricia Moore. </a:t>
            </a:r>
          </a:p>
        </p:txBody>
      </p:sp>
    </p:spTree>
    <p:extLst>
      <p:ext uri="{BB962C8B-B14F-4D97-AF65-F5344CB8AC3E}">
        <p14:creationId xmlns:p14="http://schemas.microsoft.com/office/powerpoint/2010/main" val="1674951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2988" y="806383"/>
            <a:ext cx="9185012" cy="6085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Oval 3"/>
          <p:cNvSpPr>
            <a:spLocks noChangeArrowheads="1"/>
          </p:cNvSpPr>
          <p:nvPr/>
        </p:nvSpPr>
        <p:spPr bwMode="auto">
          <a:xfrm>
            <a:off x="2438400" y="1182688"/>
            <a:ext cx="7924800" cy="1676400"/>
          </a:xfrm>
          <a:prstGeom prst="ellips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7171" name="Oval 4"/>
          <p:cNvSpPr>
            <a:spLocks noChangeArrowheads="1"/>
          </p:cNvSpPr>
          <p:nvPr/>
        </p:nvSpPr>
        <p:spPr bwMode="auto">
          <a:xfrm>
            <a:off x="2438400" y="1143000"/>
            <a:ext cx="7924800" cy="167640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7172" name="Line 5"/>
          <p:cNvSpPr>
            <a:spLocks noChangeShapeType="1"/>
          </p:cNvSpPr>
          <p:nvPr/>
        </p:nvSpPr>
        <p:spPr bwMode="auto">
          <a:xfrm flipH="1">
            <a:off x="4724400" y="3087689"/>
            <a:ext cx="304800" cy="4572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73" name="Line 6"/>
          <p:cNvSpPr>
            <a:spLocks noChangeShapeType="1"/>
          </p:cNvSpPr>
          <p:nvPr/>
        </p:nvSpPr>
        <p:spPr bwMode="auto">
          <a:xfrm>
            <a:off x="4724400" y="3544889"/>
            <a:ext cx="76200" cy="5334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74" name="Arc 7"/>
          <p:cNvSpPr>
            <a:spLocks/>
          </p:cNvSpPr>
          <p:nvPr/>
        </p:nvSpPr>
        <p:spPr bwMode="auto">
          <a:xfrm>
            <a:off x="4724400" y="2782888"/>
            <a:ext cx="304800" cy="304800"/>
          </a:xfrm>
          <a:custGeom>
            <a:avLst/>
            <a:gdLst>
              <a:gd name="T0" fmla="*/ 0 w 21600"/>
              <a:gd name="T1" fmla="*/ 0 h 25397"/>
              <a:gd name="T2" fmla="*/ 2147483647 w 21600"/>
              <a:gd name="T3" fmla="*/ 2147483647 h 25397"/>
              <a:gd name="T4" fmla="*/ 0 w 21600"/>
              <a:gd name="T5" fmla="*/ 2147483647 h 25397"/>
              <a:gd name="T6" fmla="*/ 0 60000 65536"/>
              <a:gd name="T7" fmla="*/ 0 60000 65536"/>
              <a:gd name="T8" fmla="*/ 0 60000 65536"/>
              <a:gd name="T9" fmla="*/ 0 w 21600"/>
              <a:gd name="T10" fmla="*/ 0 h 25397"/>
              <a:gd name="T11" fmla="*/ 21600 w 21600"/>
              <a:gd name="T12" fmla="*/ 25397 h 2539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5397" fill="none" extrusionOk="0">
                <a:moveTo>
                  <a:pt x="0" y="-1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873"/>
                  <a:pt x="21487" y="24143"/>
                  <a:pt x="21263" y="25396"/>
                </a:cubicBezTo>
              </a:path>
              <a:path w="21600" h="25397" stroke="0" extrusionOk="0">
                <a:moveTo>
                  <a:pt x="0" y="-1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873"/>
                  <a:pt x="21487" y="24143"/>
                  <a:pt x="21263" y="25396"/>
                </a:cubicBezTo>
                <a:lnTo>
                  <a:pt x="0" y="21600"/>
                </a:lnTo>
                <a:lnTo>
                  <a:pt x="0" y="-1"/>
                </a:lnTo>
                <a:close/>
              </a:path>
            </a:pathLst>
          </a:cu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28" tIns="45714" rIns="91428" bIns="45714" anchor="ctr"/>
          <a:lstStyle/>
          <a:p>
            <a:endParaRPr lang="en-US"/>
          </a:p>
        </p:txBody>
      </p:sp>
      <p:sp>
        <p:nvSpPr>
          <p:cNvPr id="7175" name="Freeform 8"/>
          <p:cNvSpPr>
            <a:spLocks/>
          </p:cNvSpPr>
          <p:nvPr/>
        </p:nvSpPr>
        <p:spPr bwMode="auto">
          <a:xfrm>
            <a:off x="5029201" y="2870201"/>
            <a:ext cx="539750" cy="228600"/>
          </a:xfrm>
          <a:custGeom>
            <a:avLst/>
            <a:gdLst>
              <a:gd name="T0" fmla="*/ 0 w 288"/>
              <a:gd name="T1" fmla="*/ 2147483647 h 144"/>
              <a:gd name="T2" fmla="*/ 2147483647 w 288"/>
              <a:gd name="T3" fmla="*/ 2147483647 h 144"/>
              <a:gd name="T4" fmla="*/ 2147483647 w 288"/>
              <a:gd name="T5" fmla="*/ 0 h 144"/>
              <a:gd name="T6" fmla="*/ 0 60000 65536"/>
              <a:gd name="T7" fmla="*/ 0 60000 65536"/>
              <a:gd name="T8" fmla="*/ 0 60000 65536"/>
              <a:gd name="T9" fmla="*/ 0 w 288"/>
              <a:gd name="T10" fmla="*/ 0 h 144"/>
              <a:gd name="T11" fmla="*/ 288 w 288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144">
                <a:moveTo>
                  <a:pt x="0" y="144"/>
                </a:moveTo>
                <a:cubicBezTo>
                  <a:pt x="24" y="108"/>
                  <a:pt x="48" y="72"/>
                  <a:pt x="96" y="48"/>
                </a:cubicBezTo>
                <a:cubicBezTo>
                  <a:pt x="144" y="24"/>
                  <a:pt x="256" y="8"/>
                  <a:pt x="288" y="0"/>
                </a:cubicBezTo>
              </a:path>
            </a:pathLst>
          </a:cu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76" name="Line 9"/>
          <p:cNvSpPr>
            <a:spLocks noChangeShapeType="1"/>
          </p:cNvSpPr>
          <p:nvPr/>
        </p:nvSpPr>
        <p:spPr bwMode="auto">
          <a:xfrm rot="20365824" flipH="1">
            <a:off x="2798763" y="3884613"/>
            <a:ext cx="233362" cy="133350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77" name="Line 10"/>
          <p:cNvSpPr>
            <a:spLocks noChangeShapeType="1"/>
          </p:cNvSpPr>
          <p:nvPr/>
        </p:nvSpPr>
        <p:spPr bwMode="auto">
          <a:xfrm>
            <a:off x="1801815" y="3529014"/>
            <a:ext cx="733425" cy="3238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78" name="Line 11"/>
          <p:cNvSpPr>
            <a:spLocks noChangeShapeType="1"/>
          </p:cNvSpPr>
          <p:nvPr/>
        </p:nvSpPr>
        <p:spPr bwMode="auto">
          <a:xfrm rot="855002" flipV="1">
            <a:off x="2540001" y="3776665"/>
            <a:ext cx="26988" cy="793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79" name="Line 12"/>
          <p:cNvSpPr>
            <a:spLocks noChangeShapeType="1"/>
          </p:cNvSpPr>
          <p:nvPr/>
        </p:nvSpPr>
        <p:spPr bwMode="auto">
          <a:xfrm>
            <a:off x="2590800" y="377348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80" name="Line 13"/>
          <p:cNvSpPr>
            <a:spLocks noChangeShapeType="1"/>
          </p:cNvSpPr>
          <p:nvPr/>
        </p:nvSpPr>
        <p:spPr bwMode="auto">
          <a:xfrm rot="855002" flipV="1">
            <a:off x="1673227" y="3489326"/>
            <a:ext cx="150813" cy="1301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81" name="Line 14"/>
          <p:cNvSpPr>
            <a:spLocks noChangeShapeType="1"/>
          </p:cNvSpPr>
          <p:nvPr/>
        </p:nvSpPr>
        <p:spPr bwMode="auto">
          <a:xfrm rot="855002" flipV="1">
            <a:off x="1568453" y="3436940"/>
            <a:ext cx="150813" cy="1301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82" name="Line 15"/>
          <p:cNvSpPr>
            <a:spLocks noChangeShapeType="1"/>
          </p:cNvSpPr>
          <p:nvPr/>
        </p:nvSpPr>
        <p:spPr bwMode="auto">
          <a:xfrm rot="-741322">
            <a:off x="1568451" y="3527426"/>
            <a:ext cx="92076" cy="76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83" name="Line 16"/>
          <p:cNvSpPr>
            <a:spLocks noChangeShapeType="1"/>
          </p:cNvSpPr>
          <p:nvPr/>
        </p:nvSpPr>
        <p:spPr bwMode="auto">
          <a:xfrm rot="-369779">
            <a:off x="1724025" y="3444875"/>
            <a:ext cx="109538" cy="76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84" name="Line 17"/>
          <p:cNvSpPr>
            <a:spLocks noChangeShapeType="1"/>
          </p:cNvSpPr>
          <p:nvPr/>
        </p:nvSpPr>
        <p:spPr bwMode="auto">
          <a:xfrm rot="344547">
            <a:off x="2555875" y="3825875"/>
            <a:ext cx="26988" cy="344488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85" name="Line 18"/>
          <p:cNvSpPr>
            <a:spLocks noChangeShapeType="1"/>
          </p:cNvSpPr>
          <p:nvPr/>
        </p:nvSpPr>
        <p:spPr bwMode="auto">
          <a:xfrm>
            <a:off x="2565400" y="4168778"/>
            <a:ext cx="101600" cy="138113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86" name="Line 19"/>
          <p:cNvSpPr>
            <a:spLocks noChangeShapeType="1"/>
          </p:cNvSpPr>
          <p:nvPr/>
        </p:nvSpPr>
        <p:spPr bwMode="auto">
          <a:xfrm>
            <a:off x="2667001" y="4306889"/>
            <a:ext cx="1066800" cy="76200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87" name="Line 20"/>
          <p:cNvSpPr>
            <a:spLocks noChangeShapeType="1"/>
          </p:cNvSpPr>
          <p:nvPr/>
        </p:nvSpPr>
        <p:spPr bwMode="auto">
          <a:xfrm>
            <a:off x="3733801" y="5068889"/>
            <a:ext cx="304800" cy="15240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88" name="Line 21"/>
          <p:cNvSpPr>
            <a:spLocks noChangeShapeType="1"/>
          </p:cNvSpPr>
          <p:nvPr/>
        </p:nvSpPr>
        <p:spPr bwMode="auto">
          <a:xfrm>
            <a:off x="4038601" y="5221289"/>
            <a:ext cx="3200400" cy="15240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89" name="Line 22"/>
          <p:cNvSpPr>
            <a:spLocks noChangeShapeType="1"/>
          </p:cNvSpPr>
          <p:nvPr/>
        </p:nvSpPr>
        <p:spPr bwMode="auto">
          <a:xfrm flipH="1">
            <a:off x="7162801" y="5373690"/>
            <a:ext cx="76200" cy="109536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90" name="Rectangle 23"/>
          <p:cNvSpPr>
            <a:spLocks noChangeArrowheads="1"/>
          </p:cNvSpPr>
          <p:nvPr/>
        </p:nvSpPr>
        <p:spPr bwMode="auto">
          <a:xfrm rot="183840">
            <a:off x="6096001" y="5373689"/>
            <a:ext cx="304800" cy="76200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7191" name="Rectangle 24"/>
          <p:cNvSpPr>
            <a:spLocks noChangeArrowheads="1"/>
          </p:cNvSpPr>
          <p:nvPr/>
        </p:nvSpPr>
        <p:spPr bwMode="auto">
          <a:xfrm rot="183840">
            <a:off x="6629400" y="5410200"/>
            <a:ext cx="304800" cy="76200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7192" name="Line 25"/>
          <p:cNvSpPr>
            <a:spLocks noChangeShapeType="1"/>
          </p:cNvSpPr>
          <p:nvPr/>
        </p:nvSpPr>
        <p:spPr bwMode="auto">
          <a:xfrm rot="216884" flipH="1">
            <a:off x="6934201" y="5465763"/>
            <a:ext cx="255588" cy="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93" name="Line 26"/>
          <p:cNvSpPr>
            <a:spLocks noChangeShapeType="1"/>
          </p:cNvSpPr>
          <p:nvPr/>
        </p:nvSpPr>
        <p:spPr bwMode="auto">
          <a:xfrm rot="216884" flipH="1">
            <a:off x="6400801" y="5419725"/>
            <a:ext cx="152400" cy="0"/>
          </a:xfrm>
          <a:prstGeom prst="line">
            <a:avLst/>
          </a:prstGeom>
          <a:noFill/>
          <a:ln w="25400">
            <a:solidFill>
              <a:srgbClr val="FFCC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94" name="Line 27"/>
          <p:cNvSpPr>
            <a:spLocks noChangeShapeType="1"/>
          </p:cNvSpPr>
          <p:nvPr/>
        </p:nvSpPr>
        <p:spPr bwMode="auto">
          <a:xfrm rot="216884" flipH="1">
            <a:off x="6554789" y="5370513"/>
            <a:ext cx="76200" cy="76200"/>
          </a:xfrm>
          <a:prstGeom prst="line">
            <a:avLst/>
          </a:prstGeom>
          <a:noFill/>
          <a:ln w="25400">
            <a:solidFill>
              <a:srgbClr val="FFCC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95" name="Line 28"/>
          <p:cNvSpPr>
            <a:spLocks noChangeShapeType="1"/>
          </p:cNvSpPr>
          <p:nvPr/>
        </p:nvSpPr>
        <p:spPr bwMode="auto">
          <a:xfrm rot="274163" flipH="1">
            <a:off x="6629401" y="5378451"/>
            <a:ext cx="381000" cy="9525"/>
          </a:xfrm>
          <a:prstGeom prst="line">
            <a:avLst/>
          </a:prstGeom>
          <a:noFill/>
          <a:ln w="25400">
            <a:solidFill>
              <a:srgbClr val="FFCC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96" name="Line 29"/>
          <p:cNvSpPr>
            <a:spLocks noChangeShapeType="1"/>
          </p:cNvSpPr>
          <p:nvPr/>
        </p:nvSpPr>
        <p:spPr bwMode="auto">
          <a:xfrm rot="216884" flipH="1" flipV="1">
            <a:off x="7004050" y="5383213"/>
            <a:ext cx="76200" cy="76200"/>
          </a:xfrm>
          <a:prstGeom prst="line">
            <a:avLst/>
          </a:prstGeom>
          <a:noFill/>
          <a:ln w="25400">
            <a:solidFill>
              <a:srgbClr val="FFCC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97" name="Line 34"/>
          <p:cNvSpPr>
            <a:spLocks noChangeShapeType="1"/>
          </p:cNvSpPr>
          <p:nvPr/>
        </p:nvSpPr>
        <p:spPr bwMode="auto">
          <a:xfrm flipH="1">
            <a:off x="4724400" y="4154489"/>
            <a:ext cx="228600" cy="123825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98" name="Line 35"/>
          <p:cNvSpPr>
            <a:spLocks noChangeShapeType="1"/>
          </p:cNvSpPr>
          <p:nvPr/>
        </p:nvSpPr>
        <p:spPr bwMode="auto">
          <a:xfrm flipH="1">
            <a:off x="4800601" y="3849688"/>
            <a:ext cx="304800" cy="3810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199" name="Line 36"/>
          <p:cNvSpPr>
            <a:spLocks noChangeShapeType="1"/>
          </p:cNvSpPr>
          <p:nvPr/>
        </p:nvSpPr>
        <p:spPr bwMode="auto">
          <a:xfrm flipH="1">
            <a:off x="4953000" y="4002088"/>
            <a:ext cx="152400" cy="1524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200" name="Line 37"/>
          <p:cNvSpPr>
            <a:spLocks noChangeShapeType="1"/>
          </p:cNvSpPr>
          <p:nvPr/>
        </p:nvSpPr>
        <p:spPr bwMode="auto">
          <a:xfrm flipH="1">
            <a:off x="4953000" y="4002088"/>
            <a:ext cx="381000" cy="1524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201" name="Line 38"/>
          <p:cNvSpPr>
            <a:spLocks noChangeShapeType="1"/>
          </p:cNvSpPr>
          <p:nvPr/>
        </p:nvSpPr>
        <p:spPr bwMode="auto">
          <a:xfrm rot="20674670" flipH="1">
            <a:off x="5257800" y="3925888"/>
            <a:ext cx="152400" cy="762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202" name="Line 39"/>
          <p:cNvSpPr>
            <a:spLocks noChangeShapeType="1"/>
          </p:cNvSpPr>
          <p:nvPr/>
        </p:nvSpPr>
        <p:spPr bwMode="auto">
          <a:xfrm rot="21278497" flipH="1">
            <a:off x="5332413" y="3829051"/>
            <a:ext cx="393700" cy="1524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203" name="Line 41"/>
          <p:cNvSpPr>
            <a:spLocks noChangeShapeType="1"/>
          </p:cNvSpPr>
          <p:nvPr/>
        </p:nvSpPr>
        <p:spPr bwMode="auto">
          <a:xfrm flipH="1" flipV="1">
            <a:off x="4648200" y="3316288"/>
            <a:ext cx="76200" cy="228600"/>
          </a:xfrm>
          <a:prstGeom prst="line">
            <a:avLst/>
          </a:prstGeom>
          <a:noFill/>
          <a:ln w="2540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204" name="Line 42"/>
          <p:cNvSpPr>
            <a:spLocks noChangeShapeType="1"/>
          </p:cNvSpPr>
          <p:nvPr/>
        </p:nvSpPr>
        <p:spPr bwMode="auto">
          <a:xfrm rot="13263285" flipV="1">
            <a:off x="2846388" y="3652839"/>
            <a:ext cx="215900" cy="160337"/>
          </a:xfrm>
          <a:prstGeom prst="line">
            <a:avLst/>
          </a:prstGeom>
          <a:noFill/>
          <a:ln w="25400">
            <a:solidFill>
              <a:srgbClr val="99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205" name="Rectangle 43"/>
          <p:cNvSpPr>
            <a:spLocks noChangeArrowheads="1"/>
          </p:cNvSpPr>
          <p:nvPr/>
        </p:nvSpPr>
        <p:spPr bwMode="auto">
          <a:xfrm rot="4257526">
            <a:off x="3397250" y="3584576"/>
            <a:ext cx="76200" cy="152400"/>
          </a:xfrm>
          <a:prstGeom prst="rect">
            <a:avLst/>
          </a:prstGeom>
          <a:solidFill>
            <a:srgbClr val="800080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7206" name="Line 44"/>
          <p:cNvSpPr>
            <a:spLocks noChangeShapeType="1"/>
          </p:cNvSpPr>
          <p:nvPr/>
        </p:nvSpPr>
        <p:spPr bwMode="auto">
          <a:xfrm rot="21414741" flipH="1">
            <a:off x="3079752" y="3692527"/>
            <a:ext cx="284163" cy="49213"/>
          </a:xfrm>
          <a:prstGeom prst="line">
            <a:avLst/>
          </a:prstGeom>
          <a:noFill/>
          <a:ln w="25400">
            <a:solidFill>
              <a:srgbClr val="99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213" name="Rectangle 51"/>
          <p:cNvSpPr>
            <a:spLocks noChangeArrowheads="1"/>
          </p:cNvSpPr>
          <p:nvPr/>
        </p:nvSpPr>
        <p:spPr bwMode="auto">
          <a:xfrm rot="219660">
            <a:off x="5105401" y="2782890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7214" name="Rectangle 52"/>
          <p:cNvSpPr>
            <a:spLocks noChangeArrowheads="1"/>
          </p:cNvSpPr>
          <p:nvPr/>
        </p:nvSpPr>
        <p:spPr bwMode="auto">
          <a:xfrm rot="3112852">
            <a:off x="2424113" y="2151063"/>
            <a:ext cx="152400" cy="98426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7215" name="Rectangle 53"/>
          <p:cNvSpPr>
            <a:spLocks noChangeArrowheads="1"/>
          </p:cNvSpPr>
          <p:nvPr/>
        </p:nvSpPr>
        <p:spPr bwMode="auto">
          <a:xfrm rot="-771096">
            <a:off x="9353550" y="2525715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7216" name="Rectangle 54"/>
          <p:cNvSpPr>
            <a:spLocks noChangeArrowheads="1"/>
          </p:cNvSpPr>
          <p:nvPr/>
        </p:nvSpPr>
        <p:spPr bwMode="auto">
          <a:xfrm rot="1180436">
            <a:off x="9750426" y="1570041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7217" name="Rectangle 55"/>
          <p:cNvSpPr>
            <a:spLocks noChangeArrowheads="1"/>
          </p:cNvSpPr>
          <p:nvPr/>
        </p:nvSpPr>
        <p:spPr bwMode="auto">
          <a:xfrm rot="181585">
            <a:off x="7151689" y="1166816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7218" name="Rectangle 56"/>
          <p:cNvSpPr>
            <a:spLocks noChangeArrowheads="1"/>
          </p:cNvSpPr>
          <p:nvPr/>
        </p:nvSpPr>
        <p:spPr bwMode="auto">
          <a:xfrm rot="-581619">
            <a:off x="4022726" y="1303341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7223" name="Text Box 61"/>
          <p:cNvSpPr txBox="1">
            <a:spLocks noChangeArrowheads="1"/>
          </p:cNvSpPr>
          <p:nvPr/>
        </p:nvSpPr>
        <p:spPr bwMode="auto">
          <a:xfrm>
            <a:off x="9347151" y="2590803"/>
            <a:ext cx="423965" cy="30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8" tIns="45714" rIns="91428" bIns="45714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  <a:latin typeface="Helvetica" charset="0"/>
                <a:cs typeface="Helvetica" charset="0"/>
              </a:rPr>
              <a:t>RF</a:t>
            </a:r>
          </a:p>
        </p:txBody>
      </p:sp>
      <p:sp>
        <p:nvSpPr>
          <p:cNvPr id="7228" name="Line 66"/>
          <p:cNvSpPr>
            <a:spLocks noChangeShapeType="1"/>
          </p:cNvSpPr>
          <p:nvPr/>
        </p:nvSpPr>
        <p:spPr bwMode="auto">
          <a:xfrm>
            <a:off x="2360614" y="3741738"/>
            <a:ext cx="220661" cy="100012"/>
          </a:xfrm>
          <a:prstGeom prst="line">
            <a:avLst/>
          </a:prstGeom>
          <a:noFill/>
          <a:ln w="2540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8" tIns="45714" rIns="91428" bIns="45714"/>
          <a:lstStyle/>
          <a:p>
            <a:endParaRPr lang="en-US"/>
          </a:p>
        </p:txBody>
      </p:sp>
      <p:sp>
        <p:nvSpPr>
          <p:cNvPr id="7229" name="Oval 67"/>
          <p:cNvSpPr>
            <a:spLocks noChangeArrowheads="1"/>
          </p:cNvSpPr>
          <p:nvPr/>
        </p:nvSpPr>
        <p:spPr bwMode="auto">
          <a:xfrm>
            <a:off x="2568575" y="3722690"/>
            <a:ext cx="473076" cy="166687"/>
          </a:xfrm>
          <a:prstGeom prst="ellips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7230" name="Oval 68"/>
          <p:cNvSpPr>
            <a:spLocks noChangeArrowheads="1"/>
          </p:cNvSpPr>
          <p:nvPr/>
        </p:nvSpPr>
        <p:spPr bwMode="auto">
          <a:xfrm>
            <a:off x="2819400" y="3746502"/>
            <a:ext cx="1981200" cy="758825"/>
          </a:xfrm>
          <a:prstGeom prst="ellips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28" tIns="45714" rIns="91428" bIns="45714" anchor="ctr"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7231" name="Freeform 69"/>
          <p:cNvSpPr>
            <a:spLocks/>
          </p:cNvSpPr>
          <p:nvPr/>
        </p:nvSpPr>
        <p:spPr bwMode="auto">
          <a:xfrm>
            <a:off x="2230439" y="3656014"/>
            <a:ext cx="246062" cy="107950"/>
          </a:xfrm>
          <a:custGeom>
            <a:avLst/>
            <a:gdLst>
              <a:gd name="T0" fmla="*/ 0 w 126"/>
              <a:gd name="T1" fmla="*/ 2147483647 h 67"/>
              <a:gd name="T2" fmla="*/ 2147483647 w 126"/>
              <a:gd name="T3" fmla="*/ 2147483647 h 67"/>
              <a:gd name="T4" fmla="*/ 2147483647 w 126"/>
              <a:gd name="T5" fmla="*/ 2147483647 h 67"/>
              <a:gd name="T6" fmla="*/ 2147483647 w 126"/>
              <a:gd name="T7" fmla="*/ 0 h 67"/>
              <a:gd name="T8" fmla="*/ 0 w 126"/>
              <a:gd name="T9" fmla="*/ 2147483647 h 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6"/>
              <a:gd name="T16" fmla="*/ 0 h 67"/>
              <a:gd name="T17" fmla="*/ 126 w 126"/>
              <a:gd name="T18" fmla="*/ 67 h 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6" h="67">
                <a:moveTo>
                  <a:pt x="0" y="24"/>
                </a:moveTo>
                <a:lnTo>
                  <a:pt x="93" y="67"/>
                </a:lnTo>
                <a:lnTo>
                  <a:pt x="126" y="45"/>
                </a:lnTo>
                <a:lnTo>
                  <a:pt x="33" y="0"/>
                </a:lnTo>
                <a:lnTo>
                  <a:pt x="0" y="24"/>
                </a:lnTo>
                <a:close/>
              </a:path>
            </a:pathLst>
          </a:custGeom>
          <a:solidFill>
            <a:srgbClr val="0066FF"/>
          </a:solidFill>
          <a:ln w="9525">
            <a:solidFill>
              <a:srgbClr val="0066FF"/>
            </a:solidFill>
            <a:round/>
            <a:headEnd/>
            <a:tailEnd/>
          </a:ln>
        </p:spPr>
        <p:txBody>
          <a:bodyPr lIns="91428" tIns="45714" rIns="91428" bIns="45714"/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482988" y="1219202"/>
            <a:ext cx="8533588" cy="4161186"/>
            <a:chOff x="-41012" y="1219202"/>
            <a:chExt cx="8533588" cy="4161186"/>
          </a:xfrm>
        </p:grpSpPr>
        <p:sp>
          <p:nvSpPr>
            <p:cNvPr id="7207" name="Text Box 45"/>
            <p:cNvSpPr txBox="1">
              <a:spLocks noChangeArrowheads="1"/>
            </p:cNvSpPr>
            <p:nvPr/>
          </p:nvSpPr>
          <p:spPr bwMode="auto">
            <a:xfrm>
              <a:off x="4216400" y="1616076"/>
              <a:ext cx="1062038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2700" dirty="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RHIC</a:t>
              </a:r>
            </a:p>
          </p:txBody>
        </p:sp>
        <p:sp>
          <p:nvSpPr>
            <p:cNvPr id="7208" name="Text Box 46"/>
            <p:cNvSpPr txBox="1">
              <a:spLocks noChangeArrowheads="1"/>
            </p:cNvSpPr>
            <p:nvPr/>
          </p:nvSpPr>
          <p:spPr bwMode="auto">
            <a:xfrm>
              <a:off x="1481038" y="3284540"/>
              <a:ext cx="668539" cy="316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NSRL</a:t>
              </a:r>
            </a:p>
          </p:txBody>
        </p:sp>
        <p:sp>
          <p:nvSpPr>
            <p:cNvPr id="7209" name="Text Box 47"/>
            <p:cNvSpPr txBox="1">
              <a:spLocks noChangeArrowheads="1"/>
            </p:cNvSpPr>
            <p:nvPr/>
          </p:nvSpPr>
          <p:spPr bwMode="auto">
            <a:xfrm>
              <a:off x="-41012" y="3175001"/>
              <a:ext cx="736075" cy="307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LINAC</a:t>
              </a:r>
            </a:p>
          </p:txBody>
        </p:sp>
        <p:sp>
          <p:nvSpPr>
            <p:cNvPr id="7210" name="Text Box 48"/>
            <p:cNvSpPr txBox="1">
              <a:spLocks noChangeArrowheads="1"/>
            </p:cNvSpPr>
            <p:nvPr/>
          </p:nvSpPr>
          <p:spPr bwMode="auto">
            <a:xfrm>
              <a:off x="926467" y="3476626"/>
              <a:ext cx="858518" cy="316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Booster</a:t>
              </a:r>
            </a:p>
          </p:txBody>
        </p:sp>
        <p:sp>
          <p:nvSpPr>
            <p:cNvPr id="7211" name="Text Box 49"/>
            <p:cNvSpPr txBox="1">
              <a:spLocks noChangeArrowheads="1"/>
            </p:cNvSpPr>
            <p:nvPr/>
          </p:nvSpPr>
          <p:spPr bwMode="auto">
            <a:xfrm>
              <a:off x="1907455" y="3886200"/>
              <a:ext cx="712643" cy="384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90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AGS</a:t>
              </a:r>
            </a:p>
          </p:txBody>
        </p:sp>
        <p:sp>
          <p:nvSpPr>
            <p:cNvPr id="7212" name="Text Box 50"/>
            <p:cNvSpPr txBox="1">
              <a:spLocks noChangeArrowheads="1"/>
            </p:cNvSpPr>
            <p:nvPr/>
          </p:nvSpPr>
          <p:spPr bwMode="auto">
            <a:xfrm>
              <a:off x="4680640" y="5072624"/>
              <a:ext cx="966907" cy="307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Tandems</a:t>
              </a:r>
            </a:p>
          </p:txBody>
        </p:sp>
        <p:sp>
          <p:nvSpPr>
            <p:cNvPr id="7219" name="Text Box 57"/>
            <p:cNvSpPr txBox="1">
              <a:spLocks noChangeArrowheads="1"/>
            </p:cNvSpPr>
            <p:nvPr/>
          </p:nvSpPr>
          <p:spPr bwMode="auto">
            <a:xfrm>
              <a:off x="3818866" y="2905127"/>
              <a:ext cx="660132" cy="307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STAR</a:t>
              </a:r>
            </a:p>
          </p:txBody>
        </p:sp>
        <p:sp>
          <p:nvSpPr>
            <p:cNvPr id="7220" name="Text Box 58"/>
            <p:cNvSpPr txBox="1">
              <a:spLocks noChangeArrowheads="1"/>
            </p:cNvSpPr>
            <p:nvPr/>
          </p:nvSpPr>
          <p:spPr bwMode="auto">
            <a:xfrm>
              <a:off x="283529" y="2286002"/>
              <a:ext cx="1072705" cy="307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(s)PHENIX</a:t>
              </a:r>
            </a:p>
          </p:txBody>
        </p:sp>
        <p:sp>
          <p:nvSpPr>
            <p:cNvPr id="7221" name="Text Box 59"/>
            <p:cNvSpPr txBox="1">
              <a:spLocks noChangeArrowheads="1"/>
            </p:cNvSpPr>
            <p:nvPr/>
          </p:nvSpPr>
          <p:spPr bwMode="auto">
            <a:xfrm>
              <a:off x="2080074" y="1393826"/>
              <a:ext cx="1507120" cy="523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(PHOBOS)</a:t>
              </a:r>
              <a:br>
                <a:rPr lang="en-US" sz="1400" dirty="0">
                  <a:solidFill>
                    <a:schemeClr val="bg1"/>
                  </a:solidFill>
                  <a:latin typeface="Helvetica" charset="0"/>
                  <a:cs typeface="Helvetica" charset="0"/>
                </a:rPr>
              </a:br>
              <a:r>
                <a:rPr lang="en-US" sz="1400" dirty="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Electron lenses</a:t>
              </a:r>
            </a:p>
          </p:txBody>
        </p:sp>
        <p:sp>
          <p:nvSpPr>
            <p:cNvPr id="7222" name="Text Box 60"/>
            <p:cNvSpPr txBox="1">
              <a:spLocks noChangeArrowheads="1"/>
            </p:cNvSpPr>
            <p:nvPr/>
          </p:nvSpPr>
          <p:spPr bwMode="auto">
            <a:xfrm>
              <a:off x="4921764" y="1219202"/>
              <a:ext cx="1861110" cy="316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Polarized Jet Target</a:t>
              </a:r>
            </a:p>
          </p:txBody>
        </p:sp>
        <p:sp>
          <p:nvSpPr>
            <p:cNvPr id="7224" name="Text Box 62"/>
            <p:cNvSpPr txBox="1">
              <a:spLocks noChangeArrowheads="1"/>
            </p:cNvSpPr>
            <p:nvPr/>
          </p:nvSpPr>
          <p:spPr bwMode="auto">
            <a:xfrm>
              <a:off x="6906910" y="1647827"/>
              <a:ext cx="1585666" cy="523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(BRAHMS)</a:t>
              </a:r>
              <a:br>
                <a:rPr lang="en-US" sz="1400" dirty="0">
                  <a:solidFill>
                    <a:schemeClr val="bg1"/>
                  </a:solidFill>
                  <a:latin typeface="Helvetica" charset="0"/>
                  <a:cs typeface="Helvetica" charset="0"/>
                </a:rPr>
              </a:br>
              <a:r>
                <a:rPr lang="en-US" sz="1400" dirty="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Electron cooling</a:t>
              </a:r>
            </a:p>
          </p:txBody>
        </p:sp>
        <p:sp>
          <p:nvSpPr>
            <p:cNvPr id="7232" name="Text Box 70"/>
            <p:cNvSpPr txBox="1">
              <a:spLocks noChangeArrowheads="1"/>
            </p:cNvSpPr>
            <p:nvPr/>
          </p:nvSpPr>
          <p:spPr bwMode="auto">
            <a:xfrm>
              <a:off x="545887" y="3352801"/>
              <a:ext cx="603677" cy="307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EBIS</a:t>
              </a:r>
            </a:p>
          </p:txBody>
        </p:sp>
        <p:sp>
          <p:nvSpPr>
            <p:cNvPr id="7233" name="Text Box 70"/>
            <p:cNvSpPr txBox="1">
              <a:spLocks noChangeArrowheads="1"/>
            </p:cNvSpPr>
            <p:nvPr/>
          </p:nvSpPr>
          <p:spPr bwMode="auto">
            <a:xfrm>
              <a:off x="343052" y="3806826"/>
              <a:ext cx="595010" cy="307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BLIP</a:t>
              </a:r>
            </a:p>
          </p:txBody>
        </p:sp>
        <p:sp>
          <p:nvSpPr>
            <p:cNvPr id="68" name="Text Box 70"/>
            <p:cNvSpPr txBox="1">
              <a:spLocks noChangeArrowheads="1"/>
            </p:cNvSpPr>
            <p:nvPr/>
          </p:nvSpPr>
          <p:spPr bwMode="auto">
            <a:xfrm>
              <a:off x="4607794" y="4572002"/>
              <a:ext cx="523727" cy="307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8" tIns="45714" rIns="91428" bIns="45714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TPL</a:t>
              </a: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5915645" y="3959434"/>
            <a:ext cx="5803178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Start operation	: 2000</a:t>
            </a:r>
          </a:p>
          <a:p>
            <a:pPr algn="l"/>
            <a:r>
              <a:rPr lang="en-US" dirty="0"/>
              <a:t>Circumference   	: 3.8 km</a:t>
            </a:r>
          </a:p>
          <a:p>
            <a:pPr algn="l"/>
            <a:r>
              <a:rPr lang="en-US" dirty="0"/>
              <a:t>Max dipole field	: 3.5 T</a:t>
            </a:r>
            <a:br>
              <a:rPr lang="en-US" dirty="0"/>
            </a:br>
            <a:r>
              <a:rPr lang="en-US" dirty="0"/>
              <a:t>Energy               	: 255 GeV polarized p</a:t>
            </a:r>
            <a:br>
              <a:rPr lang="en-US" dirty="0"/>
            </a:br>
            <a:r>
              <a:rPr lang="en-US" dirty="0"/>
              <a:t>	   	: 100 GeV/nucleon Au</a:t>
            </a:r>
          </a:p>
          <a:p>
            <a:r>
              <a:rPr lang="en-US" dirty="0"/>
              <a:t>Species          	: p</a:t>
            </a:r>
            <a:r>
              <a:rPr lang="en-US" dirty="0">
                <a:latin typeface="Wingdings 3" charset="2"/>
                <a:cs typeface="Wingdings 3" charset="2"/>
              </a:rPr>
              <a:t>h</a:t>
            </a:r>
            <a:r>
              <a:rPr lang="en-US" dirty="0"/>
              <a:t> to U (incl. asymmetric)</a:t>
            </a:r>
            <a:br>
              <a:rPr lang="en-US" dirty="0"/>
            </a:br>
            <a:r>
              <a:rPr lang="en-US" dirty="0"/>
              <a:t>Experiments	: BRAHMS, PHOBOS, pp2pp, 		  	  AnDY, RHICf, PHENIX,</a:t>
            </a:r>
            <a:br>
              <a:rPr lang="en-US" dirty="0"/>
            </a:br>
            <a:r>
              <a:rPr lang="en-US" dirty="0"/>
              <a:t>		  STAR, sPHENIX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5589" y="-193231"/>
            <a:ext cx="110490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Relativistic Heavy Ion Collider – main parameters</a:t>
            </a:r>
          </a:p>
        </p:txBody>
      </p:sp>
    </p:spTree>
    <p:extLst>
      <p:ext uri="{BB962C8B-B14F-4D97-AF65-F5344CB8AC3E}">
        <p14:creationId xmlns:p14="http://schemas.microsoft.com/office/powerpoint/2010/main" val="152160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1" y="228600"/>
            <a:ext cx="8126919" cy="63425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820" y="171194"/>
            <a:ext cx="7688580" cy="47748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/>
              <a:t>RHIC Design Manual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8534400" y="6553200"/>
            <a:ext cx="457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 </a:t>
            </a:r>
            <a:fld id="{6DDFC27F-93F2-477E-AD06-9129FC5F425E}" type="slidenum">
              <a:rPr lang="en-US" smtClean="0"/>
              <a:pPr>
                <a:defRPr/>
              </a:pPr>
              <a:t>7</a:t>
            </a:fld>
            <a:r>
              <a:rPr lang="en-US"/>
              <a:t> </a:t>
            </a:r>
            <a:endParaRPr lang="en-US" sz="800" dirty="0">
              <a:latin typeface="Times New Roman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362200" y="1447800"/>
            <a:ext cx="7391400" cy="381000"/>
            <a:chOff x="838200" y="1447800"/>
            <a:chExt cx="7391400" cy="381000"/>
          </a:xfrm>
        </p:grpSpPr>
        <p:cxnSp>
          <p:nvCxnSpPr>
            <p:cNvPr id="7" name="Straight Connector 6"/>
            <p:cNvCxnSpPr/>
            <p:nvPr/>
          </p:nvCxnSpPr>
          <p:spPr bwMode="auto">
            <a:xfrm>
              <a:off x="4953000" y="1447800"/>
              <a:ext cx="3276600" cy="0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Straight Connector 7"/>
            <p:cNvCxnSpPr/>
            <p:nvPr/>
          </p:nvCxnSpPr>
          <p:spPr bwMode="auto">
            <a:xfrm>
              <a:off x="838200" y="1828800"/>
              <a:ext cx="381000" cy="0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0" name="TextBox 9"/>
          <p:cNvSpPr txBox="1"/>
          <p:nvPr/>
        </p:nvSpPr>
        <p:spPr>
          <a:xfrm>
            <a:off x="7045109" y="752326"/>
            <a:ext cx="504529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reached </a:t>
            </a:r>
            <a:r>
              <a:rPr lang="en-US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0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avg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88×10</a:t>
            </a:r>
            <a:r>
              <a:rPr lang="en-US" sz="20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20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(44x design)</a:t>
            </a:r>
            <a:endParaRPr lang="en-US" sz="2000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3962400" y="3124200"/>
            <a:ext cx="2590800" cy="0"/>
          </a:xfrm>
          <a:prstGeom prst="line">
            <a:avLst/>
          </a:prstGeom>
          <a:noFill/>
          <a:ln w="25400" cap="flat" cmpd="sng" algn="ctr">
            <a:solidFill>
              <a:srgbClr val="0432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5031065" y="2381190"/>
            <a:ext cx="723146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reached </a:t>
            </a:r>
            <a:r>
              <a:rPr lang="en-US" sz="2000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000" baseline="-25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avg</a:t>
            </a:r>
            <a:r>
              <a:rPr lang="en-US" sz="2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24.8×10</a:t>
            </a:r>
            <a:r>
              <a:rPr lang="en-US" sz="2000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 </a:t>
            </a:r>
            <a:r>
              <a:rPr lang="en-US" sz="2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2000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 sz="2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2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(25x design) with P</a:t>
            </a:r>
            <a:r>
              <a:rPr lang="en-US" sz="2000" baseline="-25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avg</a:t>
            </a:r>
            <a:r>
              <a:rPr lang="en-US" sz="2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57%</a:t>
            </a:r>
            <a:endParaRPr lang="en-US" sz="2000" baseline="300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3886200" y="1828800"/>
            <a:ext cx="5791200" cy="0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4" name="Group 23"/>
          <p:cNvGrpSpPr/>
          <p:nvPr/>
        </p:nvGrpSpPr>
        <p:grpSpPr>
          <a:xfrm>
            <a:off x="2362200" y="4495800"/>
            <a:ext cx="7391400" cy="304800"/>
            <a:chOff x="914400" y="4495800"/>
            <a:chExt cx="7391400" cy="304800"/>
          </a:xfrm>
        </p:grpSpPr>
        <p:cxnSp>
          <p:nvCxnSpPr>
            <p:cNvPr id="20" name="Straight Connector 19"/>
            <p:cNvCxnSpPr/>
            <p:nvPr/>
          </p:nvCxnSpPr>
          <p:spPr bwMode="auto">
            <a:xfrm>
              <a:off x="6934200" y="4495800"/>
              <a:ext cx="1371600" cy="0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>
              <a:off x="914400" y="4800600"/>
              <a:ext cx="4343400" cy="0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15989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ic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914400"/>
            <a:ext cx="6095999" cy="51599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060" y="137755"/>
            <a:ext cx="9161780" cy="544367"/>
          </a:xfrm>
        </p:spPr>
        <p:txBody>
          <a:bodyPr>
            <a:normAutofit/>
          </a:bodyPr>
          <a:lstStyle/>
          <a:p>
            <a:r>
              <a:rPr lang="en-US" sz="3200" dirty="0"/>
              <a:t>RHIC Design Manual (July 1998)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>
          <a:xfrm>
            <a:off x="76200" y="6553200"/>
            <a:ext cx="17526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r"/>
              </a:tabLs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8534400" y="6553200"/>
            <a:ext cx="457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 </a:t>
            </a:r>
            <a:fld id="{6DDFC27F-93F2-477E-AD06-9129FC5F425E}" type="slidenum">
              <a:rPr lang="en-US" smtClean="0"/>
              <a:pPr>
                <a:defRPr/>
              </a:pPr>
              <a:t>8</a:t>
            </a:fld>
            <a:r>
              <a:rPr lang="en-US"/>
              <a:t> </a:t>
            </a:r>
            <a:endParaRPr lang="en-US" sz="800" dirty="0"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52600" y="609600"/>
            <a:ext cx="594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0000FF"/>
                </a:solidFill>
              </a:rPr>
              <a:t>IR design with beam splitting DX dipoles first</a:t>
            </a:r>
          </a:p>
        </p:txBody>
      </p:sp>
      <p:pic>
        <p:nvPicPr>
          <p:cNvPr id="7" name="Picture 6" descr="2001-1127 DX Crotch Triple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112" y="3505200"/>
            <a:ext cx="4470400" cy="3352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77000" y="5410200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/>
              <a:t>DX dipole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63000" y="4338935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</a:rPr>
              <a:t>D0,Q1—Q3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60951" y="256907"/>
            <a:ext cx="3159839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/>
              <a:t>DX dipoles</a:t>
            </a:r>
          </a:p>
          <a:p>
            <a:pPr marL="342900" indent="-342900">
              <a:buFont typeface="Arial"/>
              <a:buChar char="•"/>
            </a:pPr>
            <a:r>
              <a:rPr lang="en-US" i="1" dirty="0">
                <a:latin typeface="Times New Roman"/>
                <a:cs typeface="Times New Roman"/>
              </a:rPr>
              <a:t>L</a:t>
            </a:r>
            <a:r>
              <a:rPr lang="en-US" baseline="-25000" dirty="0">
                <a:latin typeface="Times New Roman"/>
                <a:cs typeface="Times New Roman"/>
              </a:rPr>
              <a:t>mag</a:t>
            </a:r>
            <a:r>
              <a:rPr lang="en-US" dirty="0"/>
              <a:t> = 3.7 </a:t>
            </a:r>
            <a:r>
              <a:rPr lang="en-US" dirty="0">
                <a:latin typeface="Times New Roman"/>
                <a:cs typeface="Times New Roman"/>
              </a:rPr>
              <a:t>m</a:t>
            </a:r>
            <a:r>
              <a:rPr lang="en-US" dirty="0"/>
              <a:t>, </a:t>
            </a:r>
            <a:r>
              <a:rPr lang="en-US" i="1" dirty="0">
                <a:latin typeface="Times New Roman"/>
                <a:cs typeface="Times New Roman"/>
              </a:rPr>
              <a:t>B</a:t>
            </a:r>
            <a:r>
              <a:rPr lang="en-US" baseline="-25000" dirty="0">
                <a:latin typeface="Times New Roman"/>
                <a:cs typeface="Times New Roman"/>
              </a:rPr>
              <a:t>max</a:t>
            </a:r>
            <a:r>
              <a:rPr lang="en-US" dirty="0"/>
              <a:t> = 4.3 </a:t>
            </a:r>
            <a:r>
              <a:rPr lang="en-US" dirty="0">
                <a:latin typeface="Times New Roman"/>
                <a:cs typeface="Times New Roman"/>
              </a:rPr>
              <a:t>T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large aperture </a:t>
            </a:r>
            <a:br>
              <a:rPr lang="en-US" dirty="0"/>
            </a:br>
            <a:r>
              <a:rPr lang="en-US" sz="1600" dirty="0"/>
              <a:t>(18 cm coil ID)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only magnets that </a:t>
            </a:r>
            <a:br>
              <a:rPr lang="en-US" dirty="0"/>
            </a:br>
            <a:r>
              <a:rPr lang="en-US" dirty="0"/>
              <a:t>need training </a:t>
            </a:r>
            <a:br>
              <a:rPr lang="en-US" dirty="0"/>
            </a:br>
            <a:r>
              <a:rPr lang="en-US" sz="1600" dirty="0"/>
              <a:t>(~5 for IR6/8 only)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4711571" y="2527055"/>
            <a:ext cx="712501" cy="158774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F15847-C35B-B2B5-905D-82D7C213016E}"/>
              </a:ext>
            </a:extLst>
          </p:cNvPr>
          <p:cNvSpPr txBox="1"/>
          <p:nvPr/>
        </p:nvSpPr>
        <p:spPr>
          <a:xfrm>
            <a:off x="7462632" y="3091190"/>
            <a:ext cx="2143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Symbol" pitchFamily="2" charset="2"/>
              </a:rPr>
              <a:t> </a:t>
            </a:r>
            <a:r>
              <a:rPr lang="en-US" dirty="0"/>
              <a:t>Interaction Point</a:t>
            </a:r>
          </a:p>
        </p:txBody>
      </p:sp>
    </p:spTree>
    <p:extLst>
      <p:ext uri="{BB962C8B-B14F-4D97-AF65-F5344CB8AC3E}">
        <p14:creationId xmlns:p14="http://schemas.microsoft.com/office/powerpoint/2010/main" val="149138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0871E-6 2.08189E-6 L -0.0007 0.0515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25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6E7AB-4135-0E4F-BE3F-0F9881276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742315"/>
          </a:xfrm>
        </p:spPr>
        <p:txBody>
          <a:bodyPr/>
          <a:lstStyle/>
          <a:p>
            <a:r>
              <a:rPr lang="en-US" dirty="0"/>
              <a:t>Transition crossing – with sc magnets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581460-30FC-1E4D-BD44-3A6B7AB6E3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850D7F-7963-6B47-B9E2-4AFAD0933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562" y="1503154"/>
            <a:ext cx="5963958" cy="47249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3DFB49-12C3-9340-9B7F-8960CABCB13B}"/>
              </a:ext>
            </a:extLst>
          </p:cNvPr>
          <p:cNvSpPr txBox="1"/>
          <p:nvPr/>
        </p:nvSpPr>
        <p:spPr>
          <a:xfrm>
            <a:off x="2113249" y="6550223"/>
            <a:ext cx="84063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[M. Harrison, S. Peggs, and T. Roser, “The RHIC accelerator”, Annu. Rev. </a:t>
            </a:r>
            <a:r>
              <a:rPr lang="en-US" sz="1400" dirty="0" err="1"/>
              <a:t>Nucl</a:t>
            </a:r>
            <a:r>
              <a:rPr lang="en-US" sz="1400" dirty="0"/>
              <a:t>. Sci. 2002. 52:425-369]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7E3463-BE83-8440-8FD9-82B5D701905E}"/>
              </a:ext>
            </a:extLst>
          </p:cNvPr>
          <p:cNvSpPr txBox="1"/>
          <p:nvPr/>
        </p:nvSpPr>
        <p:spPr>
          <a:xfrm>
            <a:off x="7473244" y="1879600"/>
            <a:ext cx="41472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Did limit intensity </a:t>
            </a:r>
            <a:br>
              <a:rPr lang="en-US" sz="2400" dirty="0"/>
            </a:br>
            <a:r>
              <a:rPr lang="en-US" sz="2400" dirty="0"/>
              <a:t>for some time: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Initially no gamma-t quads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Electron clouds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Instabilities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01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Widescreen_Compressed_060121" id="{12E83E08-87E0-F644-89EB-87DEB220AE0B}" vid="{EBE5DD67-AF26-1345-A97E-9F8C3AF25A6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89561e60-dc75-4c28-a1c9-2e8d8870196b}" enabled="0" method="" siteId="{89561e60-dc75-4c28-a1c9-2e8d8870196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BNL_PPT_Template_2021_Widescreen_Compressed (3)</Template>
  <TotalTime>45628</TotalTime>
  <Words>3593</Words>
  <Application>Microsoft Macintosh PowerPoint</Application>
  <PresentationFormat>Widescreen</PresentationFormat>
  <Paragraphs>554</Paragraphs>
  <Slides>54</Slides>
  <Notes>13</Notes>
  <HiddenSlides>0</HiddenSlides>
  <MMClips>2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4" baseType="lpstr">
      <vt:lpstr>Arial</vt:lpstr>
      <vt:lpstr>Calibri</vt:lpstr>
      <vt:lpstr>Comic Sans MS</vt:lpstr>
      <vt:lpstr>Helvetica</vt:lpstr>
      <vt:lpstr>Symbol</vt:lpstr>
      <vt:lpstr>Times New Roman</vt:lpstr>
      <vt:lpstr>Wingdings</vt:lpstr>
      <vt:lpstr>Wingdings 3</vt:lpstr>
      <vt:lpstr>BNL</vt:lpstr>
      <vt:lpstr>Equation</vt:lpstr>
      <vt:lpstr>The RHIC to EIC Transition</vt:lpstr>
      <vt:lpstr> Goals for today</vt:lpstr>
      <vt:lpstr>Contents</vt:lpstr>
      <vt:lpstr>Relativistic Heavy Ion Collider (RHIC)</vt:lpstr>
      <vt:lpstr>Relativistic Heavy Ion Collider</vt:lpstr>
      <vt:lpstr>Relativistic Heavy Ion Collider – main parameters</vt:lpstr>
      <vt:lpstr>RHIC Design Manual</vt:lpstr>
      <vt:lpstr>RHIC Design Manual (July 1998)</vt:lpstr>
      <vt:lpstr>Transition crossing – with sc magnets</vt:lpstr>
      <vt:lpstr>PowerPoint Presentation</vt:lpstr>
      <vt:lpstr>PowerPoint Presentation</vt:lpstr>
      <vt:lpstr>Configuration Manual Polarized Proton Collider, 2006</vt:lpstr>
      <vt:lpstr>PowerPoint Presentation</vt:lpstr>
      <vt:lpstr>RHIC performance evolutions</vt:lpstr>
      <vt:lpstr>PowerPoint Presentation</vt:lpstr>
      <vt:lpstr>Performance limits – RHIC ions, high energy</vt:lpstr>
      <vt:lpstr>RHIC Run-14                         Delivering RHIC-II luminosity</vt:lpstr>
      <vt:lpstr> 3D stochastic cooling for heavy ions</vt:lpstr>
      <vt:lpstr>Operation at burn-off limit in U+U</vt:lpstr>
      <vt:lpstr>Au bunch intensity evolution</vt:lpstr>
      <vt:lpstr>Run-18 Zr+Zr/Ru+Ru – same A, different Z (CME)                                Zr-96/Ru-96 </vt:lpstr>
      <vt:lpstr>Run-18 Zr+Zr/Ru+Ru at 100 GeV/nucleon</vt:lpstr>
      <vt:lpstr>How did stochastic cooling change heavy ion collider operation?</vt:lpstr>
      <vt:lpstr> Low-Energy RHIC electron Cooling (LEReC)  for the Beam Energy Scan I and II (BES-I, II) </vt:lpstr>
      <vt:lpstr>                                    LEReC Accelerator    (100 meters of beamlines with the DC Gun, high-power fiber laser, 5 RF          systems, including one SRF, many magnets and instrumentation)  </vt:lpstr>
      <vt:lpstr>Low Energy RHIC electron Cooler</vt:lpstr>
      <vt:lpstr>BES-I vs BES-II luminosity</vt:lpstr>
      <vt:lpstr>PowerPoint Presentation</vt:lpstr>
      <vt:lpstr>PowerPoint Presentation</vt:lpstr>
      <vt:lpstr>p bunch intensity and polarization</vt:lpstr>
      <vt:lpstr>Head-on bb compensation</vt:lpstr>
      <vt:lpstr> Run-25 Au+Au</vt:lpstr>
      <vt:lpstr>Run-25  STAR and sPHENIX event rates</vt:lpstr>
      <vt:lpstr>Run-25   p+p   O+O</vt:lpstr>
      <vt:lpstr>PowerPoint Presentation</vt:lpstr>
      <vt:lpstr>RHIC: The World’s Most Versatile Collider</vt:lpstr>
      <vt:lpstr>RHIC’s 25 years of physics …</vt:lpstr>
      <vt:lpstr>PowerPoint Presentation</vt:lpstr>
      <vt:lpstr>Following RHIC:  The Electron-Ion Collider (EIC)</vt:lpstr>
      <vt:lpstr>HERA (1992 – 2007)</vt:lpstr>
      <vt:lpstr>From RHIC to EIC</vt:lpstr>
      <vt:lpstr>EIC Accelerator Performance Drivers</vt:lpstr>
      <vt:lpstr>HERA vs EIC: key parameters</vt:lpstr>
      <vt:lpstr>Key EIC accelerator concepts</vt:lpstr>
      <vt:lpstr>Key EIC Accelerator Technology Areas </vt:lpstr>
      <vt:lpstr>From RHIC to EIC What changes?</vt:lpstr>
      <vt:lpstr>New directorate – EIC+NPP+SMD </vt:lpstr>
      <vt:lpstr>From RHIC to EIC – what changes? </vt:lpstr>
      <vt:lpstr>From RHIC to EIC – what changes? </vt:lpstr>
      <vt:lpstr>Large Upgrade Projects in Order of Priority</vt:lpstr>
      <vt:lpstr>From RHIC to EIC – what changes? </vt:lpstr>
      <vt:lpstr>BNL Collider-Accelerator Complex with the proposed HEET facility location </vt:lpstr>
      <vt:lpstr>RHIC–to–EIC Transition and Working Safely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Accelerator Operations</dc:title>
  <dc:subject/>
  <dc:creator>Minty, Michiko</dc:creator>
  <cp:keywords/>
  <dc:description/>
  <cp:lastModifiedBy>Fischer, Wolfram</cp:lastModifiedBy>
  <cp:revision>516</cp:revision>
  <dcterms:created xsi:type="dcterms:W3CDTF">2021-10-13T00:50:42Z</dcterms:created>
  <dcterms:modified xsi:type="dcterms:W3CDTF">2026-02-09T13:04:00Z</dcterms:modified>
  <cp:category/>
</cp:coreProperties>
</file>