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537" r:id="rId2"/>
    <p:sldId id="579" r:id="rId3"/>
    <p:sldId id="581" r:id="rId4"/>
    <p:sldId id="561" r:id="rId5"/>
    <p:sldId id="551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7D6"/>
    <a:srgbClr val="945200"/>
    <a:srgbClr val="CE9A43"/>
    <a:srgbClr val="E2252F"/>
    <a:srgbClr val="07361D"/>
    <a:srgbClr val="E1242E"/>
    <a:srgbClr val="2B9F2B"/>
    <a:srgbClr val="FF0000"/>
    <a:srgbClr val="AAA495"/>
    <a:srgbClr val="507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66"/>
    <p:restoredTop sz="97030"/>
  </p:normalViewPr>
  <p:slideViewPr>
    <p:cSldViewPr snapToGrid="0">
      <p:cViewPr varScale="1">
        <p:scale>
          <a:sx n="127" d="100"/>
          <a:sy n="127" d="100"/>
        </p:scale>
        <p:origin x="960" y="192"/>
      </p:cViewPr>
      <p:guideLst/>
    </p:cSldViewPr>
  </p:slideViewPr>
  <p:outlineViewPr>
    <p:cViewPr>
      <p:scale>
        <a:sx n="33" d="100"/>
        <a:sy n="33" d="100"/>
      </p:scale>
      <p:origin x="0" y="-5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EB1A-E6A4-B24C-9D10-513BE24FC150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FD72-C36C-E94F-82C2-9022EB93DE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11630-D19A-3318-A480-081E91C8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B923D0-29DB-EB7F-0975-B6832C953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CF07B-D44D-51BE-BE2A-9E4C64A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84223883-73D9-A747-AE2D-1A713BA4CD68}" type="datetime1">
              <a:rPr lang="ja-JP" altLang="en-US" smtClean="0"/>
              <a:pPr/>
              <a:t>2026/2/6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747D41-3BC2-CDD4-DE92-1262B402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60A815-BF63-E601-48A9-FE3D51E2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502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B4636-D4E1-701B-89ED-CAC7825F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7FA0EC-3DE3-5FEC-A041-2AF3B4E64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6FD9F-D710-7C77-2F8F-40CE0DCA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8502-5169-CE4E-9EB3-01E38E239784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446F01-15BB-13D8-6F9F-EA8CEC4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29BFCD-A8E8-3D4A-984D-18D06D11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7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AB90DD-B226-7CEF-D692-DE5C36721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3D6768-E958-2F07-4AE8-E23AA3079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65BF9B-0B9F-09BD-6023-5AF5DA47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03F1-8B50-AC4A-B269-55D29FD34519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25E99-F993-D989-3BF5-7CCF22FD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B7BEE-96B0-9569-8860-6AD59D8D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4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BB8922-7B8C-7967-58A5-CB622037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1F96A-52A2-42AA-6A72-15EAF619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1FBCD-2BC2-BBF7-E1AD-949B09F9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fld id="{3839DFA5-B658-DF46-ADCB-7B0AEC59A0B0}" type="datetime1">
              <a:rPr lang="ja-JP" altLang="en-US" smtClean="0"/>
              <a:pPr/>
              <a:t>2026/2/6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AE61C8-EE0D-F9CA-ACBC-2F60F4BC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A924D7-FD40-68C0-CD8B-BF8A1B31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634" y="183389"/>
            <a:ext cx="1558700" cy="15587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6C98174D-30D4-E0B5-E1CC-4B6764669BD0}"/>
              </a:ext>
            </a:extLst>
          </p:cNvPr>
          <p:cNvSpPr/>
          <p:nvPr userDrawn="1"/>
        </p:nvSpPr>
        <p:spPr>
          <a:xfrm>
            <a:off x="10939152" y="697579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EFE357-C86C-42BD-689D-7F4C84FB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954" y="803192"/>
            <a:ext cx="974971" cy="365125"/>
          </a:xfrm>
        </p:spPr>
        <p:txBody>
          <a:bodyPr/>
          <a:lstStyle>
            <a:lvl1pPr>
              <a:defRPr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60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0D560-75F5-74B7-DD99-5CFDA43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136524-E3A3-530B-110E-833B9ADB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39DD99-9B00-F2B4-7401-A23DECE8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930-3653-7C40-AB33-8F59B547B6CE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AE09F7-D216-B48D-B7B7-9CCE17EC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F04B5C-3FB2-C6F6-E4FA-6C4A7736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20F176-0C12-B8A5-2A26-E03F5FC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D54F1-A5C9-ED09-F2D7-8095019B6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B63DB7-C02A-A5B3-5074-5B513C573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FBC19D-6239-2B84-412F-5F42B24B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CA67-6F30-F84A-BA55-FC2C527104FA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9EADF6-EB5A-E031-D324-3B45C7D8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CA85BF-E9A2-7134-999A-43AABE26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71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DC355-7C9C-45AF-8815-4B699A70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5B5BF1-3F80-6B30-B474-39E30E13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AA8D50-05E7-48B6-305A-EF86D3011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0C829A-E31B-97DC-89DD-B48289626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0DCC4F-510F-7389-9869-753029CA3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752165-3B13-B8EE-AEB5-872DA9C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162A-92B9-CB41-9D92-198F9643E4AE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110F55-C238-019A-E0D7-C4E7FBA3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14E80E-5C86-F2CD-5F9C-41455653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4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40E36-0CF4-49F8-E532-036632CF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68A6A6-5B7E-7935-06A4-D01A94A2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FB3F-7505-3E43-A01A-DF668105CC5E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6FF199-6894-1E57-3494-2E0076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73AC0B-F944-881C-C5CF-CE125DAE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8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FE428A-4B8A-1D67-E8FA-D9776416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8D0C-6049-7441-90F5-DA50E3FA5B12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DC713E-80C4-FDDF-282D-5B3EBFFC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BB94E-9EBC-3C5A-65D4-C44D448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8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F3512-E245-106C-4DD1-6EDD2F34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DC360A-C2F4-4208-A285-F15376A0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1C622F-5C89-8759-6C6F-0BCEE511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2DAA34-5184-CD2D-6285-C9EC381A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AEE1-6249-A840-BC5F-0020A79F4739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B220D6-2575-12F9-FF67-DE6FCDA9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82A30B-EA19-8E39-3536-90633F91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60250-7895-12AE-D47E-A110FD56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DAF4ED8-603C-5DAE-57CE-87D9519B5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AA943F-B7B4-A032-11F2-0739502EA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D075C7-63A8-A317-7B1A-3D33B4F0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6F-B5B8-2E49-BCEA-257F2FF52E59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B50AC9-A0B0-44C8-E37B-28ABCABD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9BFAED-4D2B-142F-2C56-6D66875C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14595D-0C4B-81CD-806A-E17968FB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ADE3DE-6ED0-4B02-E191-9497B1141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6EC947-9FC4-2F3E-E401-1E4671B40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83EB2-F445-BB41-B8BF-608EAF17B04C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247D90-58EA-99BE-935E-FA195BCB9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39E822-4D97-E4A2-F184-4E72C88F5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11F21-8EFE-1F1E-E7D9-150CD295F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9611A7-CE51-A9AA-E978-4AEF01B64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134" y="2360434"/>
            <a:ext cx="10100441" cy="1641257"/>
          </a:xfrm>
        </p:spPr>
        <p:txBody>
          <a:bodyPr>
            <a:normAutofit fontScale="90000"/>
          </a:bodyPr>
          <a:lstStyle/>
          <a:p>
            <a:r>
              <a:rPr lang="en-US" altLang="ja-JP" sz="6600" b="1" dirty="0">
                <a:latin typeface="Avenir Next" panose="020B0503020202020204" pitchFamily="34" charset="0"/>
              </a:rPr>
              <a:t>TOF Test Beam </a:t>
            </a:r>
            <a:r>
              <a:rPr lang="en-US" altLang="ja-JP" sz="6600" dirty="0"/>
              <a:t>Campaign 2026</a:t>
            </a:r>
            <a:endParaRPr kumimoji="1" lang="ja-JP" altLang="en-US" sz="6600" b="1">
              <a:latin typeface="Avenir Next" panose="020B0503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27924F-3FC6-3B89-5FFD-A961D182E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7565"/>
            <a:ext cx="9144000" cy="1110754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4000" b="1" dirty="0">
                <a:latin typeface="Avenir Next" panose="020B0503020202020204" pitchFamily="34" charset="0"/>
              </a:rPr>
              <a:t>Satoshi YANO</a:t>
            </a:r>
          </a:p>
          <a:p>
            <a:r>
              <a:rPr lang="en-US" altLang="ja-JP" sz="4000" b="1" dirty="0"/>
              <a:t>Hiroshima University</a:t>
            </a:r>
            <a:endParaRPr kumimoji="1" lang="en-US" altLang="ja-JP" sz="4000" b="1" dirty="0">
              <a:latin typeface="Avenir Next" panose="020B0503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156858-0E88-70E6-817E-E9AB155B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727" y="297388"/>
            <a:ext cx="2215091" cy="1595966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D2F01C-E1E7-810B-7FB2-C8DF82FD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28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560AD-2F8F-9911-4C46-7E42987BB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1FF4F2-14E9-6D08-126E-E4791668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Challenge of AC-LGAD Test Beam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03440D-F876-8FF7-0C9A-B72252B43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AC-LGAD requires high-precision waveform measurement</a:t>
            </a:r>
          </a:p>
          <a:p>
            <a:pPr lvl="1"/>
            <a:r>
              <a:rPr lang="en-US" altLang="ja-JP" dirty="0"/>
              <a:t>Rise time for timing </a:t>
            </a:r>
          </a:p>
          <a:p>
            <a:pPr lvl="1"/>
            <a:r>
              <a:rPr kumimoji="1" lang="en-US" altLang="ja-JP" dirty="0"/>
              <a:t>Height for </a:t>
            </a:r>
            <a:r>
              <a:rPr lang="en-US" altLang="ja-JP" dirty="0"/>
              <a:t>hit position reconstruction</a:t>
            </a:r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en-US" altLang="ja-JP" dirty="0"/>
              <a:t>High performance digitizer or oscilloscope must be used</a:t>
            </a:r>
          </a:p>
          <a:p>
            <a:pPr lvl="1"/>
            <a:r>
              <a:rPr lang="en-US" altLang="ja-JP" dirty="0"/>
              <a:t>High band-width, high sampling rate, data-taking rate: ~1GHz, 10 GS/s, O(100) Hz data taking </a:t>
            </a:r>
          </a:p>
          <a:p>
            <a:pPr lvl="2"/>
            <a:r>
              <a:rPr lang="en-US" altLang="ja-JP" dirty="0"/>
              <a:t>CAEN DT5742: 500 MHz, 5GS/s, 16ch</a:t>
            </a:r>
          </a:p>
          <a:p>
            <a:pPr lvl="2"/>
            <a:r>
              <a:rPr lang="en-US" altLang="ja-JP" dirty="0"/>
              <a:t>LeCroy WaveRunner8204HD: 2 GHz, 10GS/s, 8ch</a:t>
            </a:r>
          </a:p>
          <a:p>
            <a:pPr lvl="2"/>
            <a:r>
              <a:rPr lang="en-US" altLang="ja-JP" dirty="0"/>
              <a:t>LeCroy WavePro804HD: 8 GHz, 20GS/s, 4ch</a:t>
            </a:r>
          </a:p>
          <a:p>
            <a:pPr lvl="1"/>
            <a:r>
              <a:rPr lang="en-US" altLang="ja-JP" dirty="0"/>
              <a:t>Digitizer rise-time is ~850ps but Oscilloscope is ~600ps</a:t>
            </a:r>
          </a:p>
          <a:p>
            <a:pPr lvl="2"/>
            <a:endParaRPr lang="en-US" altLang="ja-JP" dirty="0"/>
          </a:p>
          <a:p>
            <a:r>
              <a:rPr lang="en-US" altLang="ja-JP" dirty="0"/>
              <a:t>Three sensors or fast device are used for the timing reference </a:t>
            </a:r>
          </a:p>
          <a:p>
            <a:pPr lvl="1"/>
            <a:r>
              <a:rPr lang="en-US" altLang="ja-JP" dirty="0"/>
              <a:t>E.g. </a:t>
            </a:r>
            <a:r>
              <a:rPr lang="en-US" altLang="ja-JP" dirty="0" err="1"/>
              <a:t>Photek</a:t>
            </a:r>
            <a:r>
              <a:rPr lang="en-US" altLang="ja-JP" dirty="0"/>
              <a:t> PMT240 (MCP-PMT): </a:t>
            </a:r>
            <a:r>
              <a:rPr lang="en-US" altLang="ja-JP" dirty="0" err="1"/>
              <a:t>σ</a:t>
            </a:r>
            <a:r>
              <a:rPr lang="en-US" altLang="ja-JP" baseline="-25000" dirty="0" err="1"/>
              <a:t>T</a:t>
            </a:r>
            <a:r>
              <a:rPr lang="en-US" altLang="ja-JP" dirty="0"/>
              <a:t> ~ 10ps </a:t>
            </a:r>
          </a:p>
          <a:p>
            <a:pPr lvl="2"/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5304BB-8BA7-DB6D-DFAB-FAF2082A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056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04571-96FD-DEF0-E9D1-94A6113C5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5E6C85-5006-4637-711A-A772B606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Test Beam Campaign in 2025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B7FB24-308A-5DFC-DF59-43DB49066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/>
              <a:t>Strip-type sensor has been tested at </a:t>
            </a:r>
            <a:r>
              <a:rPr lang="en-US" altLang="ja-JP" dirty="0" err="1"/>
              <a:t>JLab</a:t>
            </a:r>
            <a:r>
              <a:rPr lang="en-US" altLang="ja-JP" dirty="0"/>
              <a:t> in July</a:t>
            </a:r>
          </a:p>
          <a:p>
            <a:pPr lvl="1"/>
            <a:r>
              <a:rPr lang="en-US" altLang="ja-JP" dirty="0"/>
              <a:t>First full-size sensor test (variable pitch sensor)</a:t>
            </a:r>
          </a:p>
          <a:p>
            <a:pPr lvl="1"/>
            <a:r>
              <a:rPr lang="en-US" altLang="ja-JP" dirty="0"/>
              <a:t>Unfortunately, only 30um strip-type sensor has been tested</a:t>
            </a:r>
          </a:p>
          <a:p>
            <a:pPr lvl="1"/>
            <a:r>
              <a:rPr lang="en-US" altLang="ja-JP" dirty="0"/>
              <a:t>CAEN DT5742: 500 MHz, 5GS/s, 16ch</a:t>
            </a:r>
          </a:p>
          <a:p>
            <a:pPr lvl="1"/>
            <a:r>
              <a:rPr lang="en-US" altLang="ja-JP" dirty="0"/>
              <a:t>MCP-PMT timing reference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Full-size strip-type and pixel-type sensor have been tested at DESY in December</a:t>
            </a:r>
          </a:p>
          <a:p>
            <a:pPr lvl="1"/>
            <a:r>
              <a:rPr lang="en-US" altLang="ja-JP" dirty="0"/>
              <a:t>First </a:t>
            </a:r>
            <a:r>
              <a:rPr lang="en-US" altLang="ja-JP" i="1" u="sng" dirty="0"/>
              <a:t>real</a:t>
            </a:r>
            <a:r>
              <a:rPr lang="en-US" altLang="ja-JP" dirty="0"/>
              <a:t> full-size strip-type sensor (BTOF sensor) has been tested</a:t>
            </a:r>
          </a:p>
          <a:p>
            <a:pPr lvl="1"/>
            <a:r>
              <a:rPr lang="en-US" altLang="ja-JP" dirty="0"/>
              <a:t>Full-size pixel-type sensor (variable pitch) has been also tested</a:t>
            </a:r>
          </a:p>
          <a:p>
            <a:pPr lvl="1"/>
            <a:r>
              <a:rPr lang="en-US" altLang="ja-JP" dirty="0"/>
              <a:t>Data was taken with several HV configuration (HV-scan)</a:t>
            </a:r>
          </a:p>
          <a:p>
            <a:pPr lvl="1"/>
            <a:r>
              <a:rPr lang="en-US" altLang="ja-JP" dirty="0"/>
              <a:t>CAEN DT5742: 500 MHz, 5GS/s, 16ch</a:t>
            </a:r>
          </a:p>
          <a:p>
            <a:pPr lvl="1"/>
            <a:r>
              <a:rPr lang="en-US" altLang="ja-JP" dirty="0"/>
              <a:t>NO MCP-PMT timing reference, but DC-LGAD for Pixel sensor data timing reference</a:t>
            </a:r>
          </a:p>
          <a:p>
            <a:endParaRPr lang="en-US" altLang="ja-JP" dirty="0"/>
          </a:p>
          <a:p>
            <a:r>
              <a:rPr lang="en-US" altLang="ja-JP" dirty="0"/>
              <a:t>FCFDv1.1 test at DESY in August</a:t>
            </a:r>
          </a:p>
          <a:p>
            <a:pPr lvl="1"/>
            <a:r>
              <a:rPr lang="en-US" altLang="ja-JP" dirty="0"/>
              <a:t>First FCFDv1.1 with strip-type AC-LGAD test</a:t>
            </a:r>
          </a:p>
          <a:p>
            <a:pPr lvl="1"/>
            <a:r>
              <a:rPr lang="en-US" altLang="ja-JP" dirty="0"/>
              <a:t>Small prototype sensor (50um) with FCFDv1.1 (6ch analog block)</a:t>
            </a:r>
          </a:p>
          <a:p>
            <a:pPr lvl="1"/>
            <a:r>
              <a:rPr lang="en-US" altLang="ja-JP" dirty="0"/>
              <a:t>LeCroy WaveRunner8204HD: 2 GHz, 10GS/s, 8ch</a:t>
            </a:r>
          </a:p>
          <a:p>
            <a:pPr lvl="1"/>
            <a:r>
              <a:rPr lang="en-US" altLang="ja-JP" dirty="0"/>
              <a:t>MCP-PMT timing reference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50C02-7AE2-8428-1CD6-170A7DBB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938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CC7F6-40C4-E796-04E1-CC1DD01F9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776CC1D-2942-F223-E3BD-50AF6C6B4051}"/>
              </a:ext>
            </a:extLst>
          </p:cNvPr>
          <p:cNvSpPr/>
          <p:nvPr/>
        </p:nvSpPr>
        <p:spPr>
          <a:xfrm>
            <a:off x="10580914" y="0"/>
            <a:ext cx="1448790" cy="1436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7BBB6D-6223-6647-1A1D-D40FD71C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 From 2025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CA03AA-417B-B388-DB9D-C8A7C458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3577"/>
            <a:ext cx="8223277" cy="4829297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Strip-type sensor has been tested at </a:t>
            </a:r>
            <a:r>
              <a:rPr lang="en-US" altLang="ja-JP" dirty="0" err="1"/>
              <a:t>JLab</a:t>
            </a:r>
            <a:r>
              <a:rPr lang="en-US" altLang="ja-JP" dirty="0"/>
              <a:t> in July</a:t>
            </a:r>
          </a:p>
          <a:p>
            <a:pPr lvl="1"/>
            <a:r>
              <a:rPr lang="en-US" altLang="ja-JP" u="sng" dirty="0"/>
              <a:t>30um</a:t>
            </a:r>
            <a:r>
              <a:rPr lang="en-US" altLang="ja-JP" dirty="0"/>
              <a:t> thickness result has been presented</a:t>
            </a:r>
          </a:p>
          <a:p>
            <a:pPr lvl="1"/>
            <a:r>
              <a:rPr lang="en-US" altLang="ja-JP" dirty="0"/>
              <a:t>σ</a:t>
            </a:r>
            <a:r>
              <a:rPr lang="en-US" altLang="ja-JP" baseline="-25000" dirty="0"/>
              <a:t>t</a:t>
            </a:r>
            <a:r>
              <a:rPr lang="en-US" altLang="ja-JP" dirty="0"/>
              <a:t>~63 </a:t>
            </a:r>
            <a:r>
              <a:rPr lang="en-US" altLang="ja-JP" dirty="0" err="1"/>
              <a:t>ps</a:t>
            </a:r>
            <a:r>
              <a:rPr lang="en-US" altLang="ja-JP" dirty="0"/>
              <a:t> and σ</a:t>
            </a:r>
            <a:r>
              <a:rPr lang="en-US" altLang="ja-JP" baseline="-25000" dirty="0"/>
              <a:t>x</a:t>
            </a:r>
            <a:r>
              <a:rPr lang="en-US" altLang="ja-JP" dirty="0"/>
              <a:t>~32 um</a:t>
            </a:r>
          </a:p>
          <a:p>
            <a:endParaRPr lang="en-US" altLang="ja-JP" dirty="0"/>
          </a:p>
          <a:p>
            <a:r>
              <a:rPr lang="en-US" altLang="ja-JP" dirty="0"/>
              <a:t>Full-size strip-type and pixel-type sensor have been tested at DESY in December</a:t>
            </a:r>
          </a:p>
          <a:p>
            <a:pPr lvl="1"/>
            <a:r>
              <a:rPr lang="en-US" altLang="ja-JP" dirty="0"/>
              <a:t>Analysis is on going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FCFDv1.1 has been tested with small-size strip-type sensor (eRD112 FY23 sensor) at DESY in August</a:t>
            </a:r>
          </a:p>
          <a:p>
            <a:pPr lvl="1"/>
            <a:r>
              <a:rPr lang="en-US" altLang="ja-JP" dirty="0"/>
              <a:t>σ</a:t>
            </a:r>
            <a:r>
              <a:rPr lang="en-US" altLang="ja-JP" baseline="-25000" dirty="0"/>
              <a:t>t</a:t>
            </a:r>
            <a:r>
              <a:rPr lang="en-US" altLang="ja-JP" dirty="0"/>
              <a:t>~40 </a:t>
            </a:r>
            <a:r>
              <a:rPr lang="en-US" altLang="ja-JP" dirty="0" err="1"/>
              <a:t>ps</a:t>
            </a:r>
            <a:r>
              <a:rPr lang="en-US" altLang="ja-JP" dirty="0"/>
              <a:t> and σ</a:t>
            </a:r>
            <a:r>
              <a:rPr lang="en-US" altLang="ja-JP" baseline="-25000" dirty="0"/>
              <a:t>x</a:t>
            </a:r>
            <a:r>
              <a:rPr lang="en-US" altLang="ja-JP" dirty="0"/>
              <a:t>~15 um</a:t>
            </a:r>
          </a:p>
          <a:p>
            <a:pPr lvl="2"/>
            <a:r>
              <a:rPr lang="en-US" altLang="ja-JP" dirty="0"/>
              <a:t>Sensor + PCB board was ~35 </a:t>
            </a:r>
            <a:r>
              <a:rPr lang="en-US" altLang="ja-JP" dirty="0" err="1"/>
              <a:t>ps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771C7C-C505-2B4A-8B03-65092B03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EE9CBB1-8290-20F9-9A6B-1A2302B9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464" y="444712"/>
            <a:ext cx="2440911" cy="19587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6FD6871-EFE7-B1D0-D20C-5ECF2635C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602" y="2657066"/>
            <a:ext cx="2662305" cy="19546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AE4BE1-270C-EAF2-0607-288877805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464" y="4893901"/>
            <a:ext cx="2527506" cy="19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8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D0CFD-3C4B-3F75-34E3-D7516B692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74E083-14D6-722E-CC0C-F8341E08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Test Beam Campaign in 2026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44256E-C122-E473-6197-767552FD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384"/>
            <a:ext cx="10515600" cy="5043797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KEK-PS, electron @ ~6.5 GeV (Fortunately obtained by chance, parasite)</a:t>
            </a:r>
          </a:p>
          <a:p>
            <a:pPr lvl="1"/>
            <a:r>
              <a:rPr lang="en-US" altLang="ja-JP" u="sng" dirty="0"/>
              <a:t>Fixed: Feb. 19</a:t>
            </a:r>
            <a:r>
              <a:rPr lang="en-US" altLang="ja-JP" u="sng" baseline="30000" dirty="0"/>
              <a:t>th</a:t>
            </a:r>
            <a:r>
              <a:rPr lang="en-US" altLang="ja-JP" u="sng" dirty="0"/>
              <a:t>  ~ 25</a:t>
            </a:r>
            <a:r>
              <a:rPr lang="en-US" altLang="ja-JP" u="sng" baseline="30000" dirty="0"/>
              <a:t>th</a:t>
            </a:r>
            <a:r>
              <a:rPr lang="en-US" altLang="ja-JP" u="sng" dirty="0"/>
              <a:t> </a:t>
            </a:r>
          </a:p>
          <a:p>
            <a:pPr lvl="1"/>
            <a:r>
              <a:rPr lang="en-US" altLang="ja-JP" dirty="0"/>
              <a:t>Primary Goal</a:t>
            </a:r>
          </a:p>
          <a:p>
            <a:pPr lvl="2"/>
            <a:r>
              <a:rPr lang="en-US" altLang="ja-JP" dirty="0"/>
              <a:t>20um and 30um pixel-type sensor test</a:t>
            </a:r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en-US" altLang="ja-JP" dirty="0"/>
              <a:t>Tohoku-RARiS, electron @ 800 MeV (main)</a:t>
            </a:r>
          </a:p>
          <a:p>
            <a:pPr lvl="1"/>
            <a:r>
              <a:rPr lang="en-US" altLang="ja-JP" u="sng" dirty="0"/>
              <a:t>Fixed: Mar. 3</a:t>
            </a:r>
            <a:r>
              <a:rPr lang="en-US" altLang="ja-JP" u="sng" baseline="30000" dirty="0"/>
              <a:t>rd</a:t>
            </a:r>
            <a:r>
              <a:rPr lang="en-US" altLang="ja-JP" u="sng" dirty="0"/>
              <a:t>  ~ 6</a:t>
            </a:r>
            <a:r>
              <a:rPr lang="en-US" altLang="ja-JP" u="sng" baseline="30000" dirty="0"/>
              <a:t>th</a:t>
            </a:r>
            <a:r>
              <a:rPr lang="en-US" altLang="ja-JP" u="sng" dirty="0"/>
              <a:t> </a:t>
            </a:r>
          </a:p>
          <a:p>
            <a:pPr lvl="1"/>
            <a:r>
              <a:rPr lang="en-US" altLang="ja-JP" dirty="0"/>
              <a:t>Primary Goal</a:t>
            </a:r>
          </a:p>
          <a:p>
            <a:pPr lvl="2"/>
            <a:r>
              <a:rPr lang="en-US" altLang="ja-JP" dirty="0"/>
              <a:t>New geometry strip-type sensor (20um, 30um, 50um) test</a:t>
            </a:r>
          </a:p>
          <a:p>
            <a:pPr lvl="2"/>
            <a:r>
              <a:rPr lang="en-US" altLang="ja-JP" dirty="0"/>
              <a:t>Homework of previous beam tests</a:t>
            </a:r>
          </a:p>
          <a:p>
            <a:pPr lvl="2"/>
            <a:endParaRPr lang="en-US" altLang="ja-JP" dirty="0"/>
          </a:p>
          <a:p>
            <a:r>
              <a:rPr lang="en-US" altLang="ja-JP" dirty="0"/>
              <a:t>CERN-SPS, proton @ 120 GeV (main)</a:t>
            </a:r>
          </a:p>
          <a:p>
            <a:pPr lvl="1"/>
            <a:r>
              <a:rPr lang="en-US" altLang="ja-JP" dirty="0"/>
              <a:t>May/Eary June (Requested)</a:t>
            </a:r>
          </a:p>
          <a:p>
            <a:pPr lvl="1"/>
            <a:r>
              <a:rPr lang="en-US" altLang="ja-JP" dirty="0"/>
              <a:t>Primary Goal: Test of EICROC1 with full-size pixel sensor (under discussion)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KEK-PS, electron @ ~6.5 GeV (main)</a:t>
            </a:r>
          </a:p>
          <a:p>
            <a:pPr lvl="1"/>
            <a:r>
              <a:rPr lang="en-US" altLang="ja-JP" dirty="0"/>
              <a:t>Oct. to Dec (We will request the beam-time)</a:t>
            </a:r>
          </a:p>
          <a:p>
            <a:pPr lvl="1"/>
            <a:r>
              <a:rPr lang="en-US" altLang="ja-JP" dirty="0"/>
              <a:t>Primary Goal: BTOF sensor + FCFDv1.2 and the first full-chain test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011724-960D-B49A-B73A-34F96D90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endParaRPr lang="ja-JP" altLang="en-US"/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6C4CA9EF-33DD-2222-D552-35C8EA479061}"/>
              </a:ext>
            </a:extLst>
          </p:cNvPr>
          <p:cNvSpPr/>
          <p:nvPr/>
        </p:nvSpPr>
        <p:spPr>
          <a:xfrm>
            <a:off x="5745115" y="2457646"/>
            <a:ext cx="247950" cy="21521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1AB76B-7E2F-325A-4B6A-DCD8A06F1BDB}"/>
              </a:ext>
            </a:extLst>
          </p:cNvPr>
          <p:cNvSpPr txBox="1"/>
          <p:nvPr/>
        </p:nvSpPr>
        <p:spPr>
          <a:xfrm>
            <a:off x="6198937" y="2242087"/>
            <a:ext cx="4076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Using oscilloscope (</a:t>
            </a:r>
            <a:r>
              <a:rPr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8 GHz, 20GS/s</a:t>
            </a:r>
            <a:r>
              <a:rPr kumimoji="1"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)</a:t>
            </a:r>
          </a:p>
          <a:p>
            <a:r>
              <a:rPr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MCP-PMT timing reference</a:t>
            </a:r>
            <a:r>
              <a:rPr kumimoji="1"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 </a:t>
            </a:r>
            <a:endParaRPr kumimoji="1" lang="ja-JP" altLang="en-US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8BBCFDE8-FB1B-4873-23B1-0803E0339D38}"/>
              </a:ext>
            </a:extLst>
          </p:cNvPr>
          <p:cNvSpPr/>
          <p:nvPr/>
        </p:nvSpPr>
        <p:spPr>
          <a:xfrm>
            <a:off x="7536310" y="3722125"/>
            <a:ext cx="247950" cy="36933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226D7D-4CBF-4580-6D41-1B7DF34757A0}"/>
              </a:ext>
            </a:extLst>
          </p:cNvPr>
          <p:cNvSpPr txBox="1"/>
          <p:nvPr/>
        </p:nvSpPr>
        <p:spPr>
          <a:xfrm>
            <a:off x="7784260" y="3583625"/>
            <a:ext cx="4076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Using oscilloscope (</a:t>
            </a:r>
            <a:r>
              <a:rPr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8 GHz, 20GS/s</a:t>
            </a:r>
            <a:r>
              <a:rPr kumimoji="1"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)</a:t>
            </a:r>
          </a:p>
          <a:p>
            <a:r>
              <a:rPr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MCP-PMT timing reference</a:t>
            </a:r>
            <a:r>
              <a:rPr kumimoji="1"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 </a:t>
            </a:r>
            <a:endParaRPr kumimoji="1" lang="ja-JP" altLang="en-US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94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148620</TotalTime>
  <Words>522</Words>
  <Application>Microsoft Macintosh PowerPoint</Application>
  <PresentationFormat>ワイド画面</PresentationFormat>
  <Paragraphs>76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Hiragino Kaku Gothic Pro W3</vt:lpstr>
      <vt:lpstr>游ゴシック</vt:lpstr>
      <vt:lpstr>Arial</vt:lpstr>
      <vt:lpstr>Avenir Next</vt:lpstr>
      <vt:lpstr>Office テーマ</vt:lpstr>
      <vt:lpstr>TOF Test Beam Campaign 2026</vt:lpstr>
      <vt:lpstr>Challenge of AC-LGAD Test Beam</vt:lpstr>
      <vt:lpstr>Test Beam Campaign in 2025</vt:lpstr>
      <vt:lpstr>Results From 2025</vt:lpstr>
      <vt:lpstr>Test Beam Campaign in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CAEN DT5742: 5GHz + TRIG-IN</dc:title>
  <dc:creator>Satoshi YANO</dc:creator>
  <cp:lastModifiedBy>Satoshi YANO</cp:lastModifiedBy>
  <cp:revision>4039</cp:revision>
  <dcterms:created xsi:type="dcterms:W3CDTF">2025-04-11T07:28:13Z</dcterms:created>
  <dcterms:modified xsi:type="dcterms:W3CDTF">2026-02-06T00:01:22Z</dcterms:modified>
</cp:coreProperties>
</file>