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0"/>
  </p:notesMasterIdLst>
  <p:handoutMasterIdLst>
    <p:handoutMasterId r:id="rId21"/>
  </p:handoutMasterIdLst>
  <p:sldIdLst>
    <p:sldId id="951" r:id="rId2"/>
    <p:sldId id="1137" r:id="rId3"/>
    <p:sldId id="1150" r:id="rId4"/>
    <p:sldId id="1152" r:id="rId5"/>
    <p:sldId id="1153" r:id="rId6"/>
    <p:sldId id="1154" r:id="rId7"/>
    <p:sldId id="1155" r:id="rId8"/>
    <p:sldId id="1156" r:id="rId9"/>
    <p:sldId id="1158" r:id="rId10"/>
    <p:sldId id="1159" r:id="rId11"/>
    <p:sldId id="1151" r:id="rId12"/>
    <p:sldId id="934" r:id="rId13"/>
    <p:sldId id="1063" r:id="rId14"/>
    <p:sldId id="1075" r:id="rId15"/>
    <p:sldId id="1144" r:id="rId16"/>
    <p:sldId id="1066" r:id="rId17"/>
    <p:sldId id="1112" r:id="rId18"/>
    <p:sldId id="1117" r:id="rId19"/>
  </p:sldIdLst>
  <p:sldSz cx="13439775" cy="7559675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36D326A-4DA4-4047-91E3-55D5FB799310}">
          <p14:sldIdLst>
            <p14:sldId id="951"/>
            <p14:sldId id="1137"/>
            <p14:sldId id="1150"/>
            <p14:sldId id="1152"/>
            <p14:sldId id="1153"/>
            <p14:sldId id="1154"/>
            <p14:sldId id="1155"/>
            <p14:sldId id="1156"/>
            <p14:sldId id="1158"/>
            <p14:sldId id="1159"/>
            <p14:sldId id="1151"/>
            <p14:sldId id="934"/>
            <p14:sldId id="1063"/>
            <p14:sldId id="1075"/>
            <p14:sldId id="1144"/>
            <p14:sldId id="1066"/>
            <p14:sldId id="1112"/>
            <p14:sldId id="11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azza" initials="s" lastIdx="3" clrIdx="0">
    <p:extLst>
      <p:ext uri="{19B8F6BF-5375-455C-9EA6-DF929625EA0E}">
        <p15:presenceInfo xmlns:p15="http://schemas.microsoft.com/office/powerpoint/2012/main" userId="smazza" providerId="None"/>
      </p:ext>
    </p:extLst>
  </p:cmAuthor>
  <p:cmAuthor id="2" name="smazza" initials="s [2]" lastIdx="1" clrIdx="1">
    <p:extLst>
      <p:ext uri="{19B8F6BF-5375-455C-9EA6-DF929625EA0E}">
        <p15:presenceInfo xmlns:p15="http://schemas.microsoft.com/office/powerpoint/2012/main" userId="a2507278c3a22a3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CC66FF"/>
    <a:srgbClr val="CC00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4660"/>
  </p:normalViewPr>
  <p:slideViewPr>
    <p:cSldViewPr>
      <p:cViewPr varScale="1">
        <p:scale>
          <a:sx n="115" d="100"/>
          <a:sy n="115" d="100"/>
        </p:scale>
        <p:origin x="120" y="414"/>
      </p:cViewPr>
      <p:guideLst>
        <p:guide orient="horz" pos="2381"/>
        <p:guide pos="42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753B000-ACBB-4785-B369-62BD1E2E3AFE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it-IT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979044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12800"/>
            <a:ext cx="7126288" cy="400843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19"/>
            <a:ext cx="6047639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it-IT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it-IT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it-IT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it-IT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8EFF4011-A2BA-4C80-9E71-0138B6338D29}" type="slidenum">
              <a:rPr/>
              <a:pPr lvl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267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216000" marR="0" indent="-216000" rtl="0" hangingPunct="0">
      <a:tabLst/>
      <a:defRPr lang="it-IT" sz="2000" b="0" i="0" u="none" strike="noStrike" kern="1200" cap="none">
        <a:ln>
          <a:noFill/>
        </a:ln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1350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7827a4d0e2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7827a4d0e2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5400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7DF46DD6-9A13-F362-C584-674E0CDB3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7827a4d0e2_0_318:notes">
            <a:extLst>
              <a:ext uri="{FF2B5EF4-FFF2-40B4-BE49-F238E27FC236}">
                <a16:creationId xmlns:a16="http://schemas.microsoft.com/office/drawing/2014/main" id="{A09B3F77-44FB-F5C2-FDCC-579B041654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7827a4d0e2_0_318:notes">
            <a:extLst>
              <a:ext uri="{FF2B5EF4-FFF2-40B4-BE49-F238E27FC236}">
                <a16:creationId xmlns:a16="http://schemas.microsoft.com/office/drawing/2014/main" id="{CE0A5ABF-EBE7-EE8B-CE37-581C5F0558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2489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" y="3"/>
            <a:ext cx="13439775" cy="75596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95999" y="76893"/>
            <a:ext cx="13247779" cy="7376912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903967" y="3527848"/>
            <a:ext cx="9407843" cy="1763924"/>
          </a:xfrm>
        </p:spPr>
        <p:txBody>
          <a:bodyPr/>
          <a:lstStyle>
            <a:lvl1pPr marL="0" indent="0" algn="ctr">
              <a:buNone/>
              <a:defRPr sz="2900">
                <a:solidFill>
                  <a:schemeClr val="tx2"/>
                </a:solidFill>
              </a:defRPr>
            </a:lvl1pPr>
            <a:lvl2pPr marL="503988" indent="0" algn="ctr">
              <a:buNone/>
            </a:lvl2pPr>
            <a:lvl3pPr marL="1007977" indent="0" algn="ctr">
              <a:buNone/>
            </a:lvl3pPr>
            <a:lvl4pPr marL="1511965" indent="0" algn="ctr">
              <a:buNone/>
            </a:lvl4pPr>
            <a:lvl5pPr marL="2015953" indent="0" algn="ctr">
              <a:buNone/>
            </a:lvl5pPr>
            <a:lvl6pPr marL="2519942" indent="0" algn="ctr">
              <a:buNone/>
            </a:lvl6pPr>
            <a:lvl7pPr marL="3023930" indent="0" algn="ctr">
              <a:buNone/>
            </a:lvl7pPr>
            <a:lvl8pPr marL="3527918" indent="0" algn="ctr">
              <a:buNone/>
            </a:lvl8pPr>
            <a:lvl9pPr marL="4031906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9A1224E-7E21-4D0A-9D4E-48D55D4AC8E5}" type="datetime1">
              <a:rPr lang="en-US" smtClean="0"/>
              <a:t>2/5/2026</a:t>
            </a:fld>
            <a:endParaRPr lang="it-I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pPr lvl="0"/>
            <a:fld id="{57477E95-0D6C-4D81-BE98-BFB76CD5FD44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92497" y="1597592"/>
            <a:ext cx="13259780" cy="168361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92497" y="1539628"/>
            <a:ext cx="13259780" cy="13291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92497" y="3281207"/>
            <a:ext cx="13259780" cy="121841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71989" y="1660010"/>
            <a:ext cx="12095798" cy="1620430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4478F8A-3D3D-4863-8805-F7373D2879C9}" type="datetime1">
              <a:rPr lang="en-US" smtClean="0"/>
              <a:t>2/5/2026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9311EAF-4C4F-4D19-A68D-D291EDA7DF54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3838" y="302744"/>
            <a:ext cx="2956751" cy="645022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3978" y="302743"/>
            <a:ext cx="8175863" cy="645022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63E40F0-6603-4E64-BC1D-8209A39F59B9}" type="datetime1">
              <a:rPr lang="en-US" smtClean="0"/>
              <a:t>2/5/2026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0FEB2F-5666-4049-8B75-4594EF81A537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2/5/2026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343979" y="1595935"/>
            <a:ext cx="11423808" cy="5039783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" y="3"/>
            <a:ext cx="13439775" cy="75596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0" name="Rounded Rectangle 9"/>
          <p:cNvSpPr/>
          <p:nvPr/>
        </p:nvSpPr>
        <p:spPr>
          <a:xfrm>
            <a:off x="95999" y="76893"/>
            <a:ext cx="13247779" cy="7376912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652" y="1049959"/>
            <a:ext cx="11423808" cy="1501435"/>
          </a:xfrm>
        </p:spPr>
        <p:txBody>
          <a:bodyPr anchor="b" anchorCtr="0"/>
          <a:lstStyle>
            <a:lvl1pPr algn="l">
              <a:buNone/>
              <a:defRPr sz="44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1652" y="2808630"/>
            <a:ext cx="11423808" cy="1475186"/>
          </a:xfrm>
        </p:spPr>
        <p:txBody>
          <a:bodyPr anchor="t" anchorCtr="0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EA942EB-E14B-4F4C-B3FA-1C8926429493}" type="datetime1">
              <a:rPr lang="en-US" smtClean="0"/>
              <a:t>2/5/2026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5983" y="6803708"/>
            <a:ext cx="5879901" cy="503978"/>
          </a:xfrm>
        </p:spPr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7" name="Rectangle 6"/>
          <p:cNvSpPr/>
          <p:nvPr/>
        </p:nvSpPr>
        <p:spPr>
          <a:xfrm flipV="1">
            <a:off x="102024" y="2620015"/>
            <a:ext cx="13247989" cy="10079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101632" y="2581046"/>
            <a:ext cx="13248381" cy="5039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00396" y="2721483"/>
            <a:ext cx="13249615" cy="50398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5037" y="6844026"/>
            <a:ext cx="671988" cy="503978"/>
          </a:xfrm>
        </p:spPr>
        <p:txBody>
          <a:bodyPr/>
          <a:lstStyle/>
          <a:p>
            <a:pPr lvl="0"/>
            <a:fld id="{CDE6EDFE-99FE-4C64-93E9-30E3A845F97A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A1DFF7A-2C7F-40B5-B786-9116EBE5EDBA}" type="datetime1">
              <a:rPr lang="en-US" smtClean="0"/>
              <a:t>2/5/2026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4547293-5085-461F-A80E-7B5F0EEDD9AB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343978" y="1595935"/>
            <a:ext cx="5510307" cy="5039783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7251878" y="1595935"/>
            <a:ext cx="5510307" cy="5039783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979" y="300987"/>
            <a:ext cx="11423808" cy="1259946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3980" y="1595931"/>
            <a:ext cx="5487908" cy="839964"/>
          </a:xfrm>
          <a:noFill/>
          <a:ln w="12700" cap="sq" cmpd="sng" algn="ctr">
            <a:noFill/>
            <a:prstDash val="solid"/>
          </a:ln>
        </p:spPr>
        <p:txBody>
          <a:bodyPr lIns="100794" anchor="b" anchorCtr="0">
            <a:no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7279879" y="1595931"/>
            <a:ext cx="5487908" cy="839964"/>
          </a:xfrm>
          <a:noFill/>
          <a:ln w="12700" cap="sq" cmpd="sng" algn="ctr">
            <a:noFill/>
            <a:prstDash val="solid"/>
          </a:ln>
        </p:spPr>
        <p:txBody>
          <a:bodyPr lIns="100794" anchor="b" anchorCtr="0">
            <a:no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04785F1-021E-4E1D-A10B-03DBF772C21D}" type="datetime1">
              <a:rPr lang="en-US" smtClean="0"/>
              <a:t>2/5/2026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EAC13F-FB21-428C-9C63-C17F53D3DB24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343980" y="2477893"/>
            <a:ext cx="5487908" cy="4283816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7279879" y="2477893"/>
            <a:ext cx="5487908" cy="4283816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E86A11E-C755-4753-B632-575AFE950A5A}" type="datetime1">
              <a:rPr lang="en-US" smtClean="0"/>
              <a:t>2/5/2026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00F449A-61D5-4748-96B8-FDB295177C5A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E9DB31A-E91D-4298-BBF9-C0B446421FEF}" type="datetime1">
              <a:rPr lang="en-US" smtClean="0"/>
              <a:t>2/5/2026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375778A-8F39-427E-8DEF-FB775D7806DC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3"/>
            <a:ext cx="13439775" cy="7559675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9" name="Rounded Rectangle 8"/>
          <p:cNvSpPr/>
          <p:nvPr/>
        </p:nvSpPr>
        <p:spPr>
          <a:xfrm>
            <a:off x="94080" y="76895"/>
            <a:ext cx="13247779" cy="737824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979" y="300987"/>
            <a:ext cx="11423808" cy="1259946"/>
          </a:xfrm>
        </p:spPr>
        <p:txBody>
          <a:bodyPr anchor="b" anchorCtr="0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343978" y="1763927"/>
            <a:ext cx="2799953" cy="4955787"/>
          </a:xfrm>
        </p:spPr>
        <p:txBody>
          <a:bodyPr/>
          <a:lstStyle>
            <a:lvl1pPr marL="0" indent="0">
              <a:buNone/>
              <a:defRPr sz="20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3D0C632-6EA2-47EB-8BE2-92D001DE57B9}" type="datetime1">
              <a:rPr lang="en-US" smtClean="0"/>
              <a:t>2/5/2026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46927A3-A633-41E8-9A0D-52C666394D00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4367927" y="1763927"/>
            <a:ext cx="8399860" cy="4955787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978" y="5401949"/>
            <a:ext cx="10751820" cy="575726"/>
          </a:xfrm>
        </p:spPr>
        <p:txBody>
          <a:bodyPr anchor="ctr">
            <a:noAutofit/>
          </a:bodyPr>
          <a:lstStyle>
            <a:lvl1pPr algn="l">
              <a:buNone/>
              <a:defRPr sz="31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3978" y="6003013"/>
            <a:ext cx="10751820" cy="755968"/>
          </a:xfrm>
        </p:spPr>
        <p:txBody>
          <a:bodyPr/>
          <a:lstStyle>
            <a:lvl1pPr marL="0" indent="0">
              <a:buFontTx/>
              <a:buNone/>
              <a:defRPr sz="18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7ADC8B5-BEE3-439C-9727-39394C66B7F1}" type="datetime1">
              <a:rPr lang="en-US" smtClean="0"/>
              <a:t>2/5/2026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43978" y="6803708"/>
            <a:ext cx="5711905" cy="503978"/>
          </a:xfrm>
        </p:spPr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5037" y="6844026"/>
            <a:ext cx="671988" cy="503978"/>
          </a:xfrm>
        </p:spPr>
        <p:txBody>
          <a:bodyPr/>
          <a:lstStyle/>
          <a:p>
            <a:pPr lvl="0"/>
            <a:fld id="{D0CF9D07-20C6-470F-9D5A-2F72A49ACFFF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11" name="Rectangle 10"/>
          <p:cNvSpPr/>
          <p:nvPr/>
        </p:nvSpPr>
        <p:spPr>
          <a:xfrm flipV="1">
            <a:off x="100397" y="5162752"/>
            <a:ext cx="13238179" cy="10079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00693" y="5126290"/>
            <a:ext cx="13237883" cy="5039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Rectangle 12"/>
          <p:cNvSpPr/>
          <p:nvPr/>
        </p:nvSpPr>
        <p:spPr>
          <a:xfrm>
            <a:off x="100696" y="5261599"/>
            <a:ext cx="13237880" cy="53801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399" y="73500"/>
            <a:ext cx="13230878" cy="5050283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5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" y="3"/>
            <a:ext cx="13439775" cy="75596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8" name="Rounded Rectangle 7"/>
          <p:cNvSpPr/>
          <p:nvPr/>
        </p:nvSpPr>
        <p:spPr>
          <a:xfrm>
            <a:off x="94080" y="76895"/>
            <a:ext cx="13247779" cy="737824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343979" y="302737"/>
            <a:ext cx="11423808" cy="1259946"/>
          </a:xfrm>
          <a:prstGeom prst="rect">
            <a:avLst/>
          </a:prstGeom>
        </p:spPr>
        <p:txBody>
          <a:bodyPr lIns="100794" tIns="50397" rIns="100794" bIns="100794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343979" y="1595935"/>
            <a:ext cx="11423808" cy="5039783"/>
          </a:xfrm>
          <a:prstGeom prst="rect">
            <a:avLst/>
          </a:prstGeom>
        </p:spPr>
        <p:txBody>
          <a:bodyPr lIns="100794" tIns="50397" rIns="100794" bIns="50397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9071850" y="6824710"/>
            <a:ext cx="3639939" cy="524977"/>
          </a:xfrm>
          <a:prstGeom prst="rect">
            <a:avLst/>
          </a:prstGeom>
        </p:spPr>
        <p:txBody>
          <a:bodyPr lIns="100794" tIns="50397" rIns="100794" bIns="50397" anchor="ctr" anchorCtr="0"/>
          <a:lstStyle>
            <a:lvl1pPr algn="r" eaLnBrk="1" latinLnBrk="0" hangingPunct="1">
              <a:defRPr kumimoji="0" sz="1500">
                <a:solidFill>
                  <a:schemeClr val="tx2"/>
                </a:solidFill>
              </a:defRPr>
            </a:lvl1pPr>
          </a:lstStyle>
          <a:p>
            <a:pPr lvl="0"/>
            <a:fld id="{CE7F7A8D-4A4A-424E-8945-686DAA310737}" type="datetime1">
              <a:rPr lang="en-US" smtClean="0"/>
              <a:t>2/5/2026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43979" y="6803708"/>
            <a:ext cx="5823903" cy="503978"/>
          </a:xfrm>
          <a:prstGeom prst="rect">
            <a:avLst/>
          </a:prstGeom>
        </p:spPr>
        <p:txBody>
          <a:bodyPr lIns="100794" tIns="50397" rIns="100794" bIns="50397" anchor="ctr" anchorCtr="0"/>
          <a:lstStyle>
            <a:lvl1pPr eaLnBrk="1" latinLnBrk="0" hangingPunct="1">
              <a:defRPr kumimoji="0"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215037" y="6845706"/>
            <a:ext cx="671988" cy="503978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5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fld id="{64921AFD-2596-436D-8F99-DB4E5218B110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2393" indent="-302393" algn="l" rtl="0" eaLnBrk="1" latinLnBrk="0" hangingPunct="1">
        <a:spcBef>
          <a:spcPts val="639"/>
        </a:spcBef>
        <a:buClr>
          <a:schemeClr val="accent1"/>
        </a:buClr>
        <a:buSzPct val="8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04786" indent="-251995" algn="l" rtl="0" eaLnBrk="1" latinLnBrk="0" hangingPunct="1">
        <a:spcBef>
          <a:spcPts val="408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07179" indent="-251995" algn="l" rtl="0" eaLnBrk="1" latinLnBrk="0" hangingPunct="1">
        <a:spcBef>
          <a:spcPts val="408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9572" indent="-251995" algn="l" rtl="0" eaLnBrk="1" latinLnBrk="0" hangingPunct="1">
        <a:spcBef>
          <a:spcPts val="408"/>
        </a:spcBef>
        <a:buClr>
          <a:schemeClr val="accent3"/>
        </a:buClr>
        <a:buSzPct val="80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511965" indent="-251995" algn="l" rtl="0" eaLnBrk="1" latinLnBrk="0" hangingPunct="1">
        <a:spcBef>
          <a:spcPts val="408"/>
        </a:spcBef>
        <a:buClr>
          <a:schemeClr val="accent3"/>
        </a:buClr>
        <a:buFontTx/>
        <a:buChar char="o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358" indent="-251995" algn="l" rtl="0" eaLnBrk="1" latinLnBrk="0" hangingPunct="1">
        <a:spcBef>
          <a:spcPts val="408"/>
        </a:spcBef>
        <a:buClr>
          <a:schemeClr val="accent3"/>
        </a:buClr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16751" indent="-251995" algn="l" rtl="0" eaLnBrk="1" latinLnBrk="0" hangingPunct="1">
        <a:spcBef>
          <a:spcPts val="408"/>
        </a:spcBef>
        <a:buClr>
          <a:schemeClr val="accent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19144" indent="-251995" algn="l" rtl="0" eaLnBrk="1" latinLnBrk="0" hangingPunct="1">
        <a:spcBef>
          <a:spcPts val="408"/>
        </a:spcBef>
        <a:buClr>
          <a:schemeClr val="accent1">
            <a:tint val="60000"/>
          </a:schemeClr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721537" indent="-251995" algn="l" rtl="0" eaLnBrk="1" latinLnBrk="0" hangingPunct="1">
        <a:spcBef>
          <a:spcPts val="408"/>
        </a:spcBef>
        <a:buClr>
          <a:schemeClr val="accent2">
            <a:tint val="60000"/>
          </a:schemeClr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9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59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99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39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79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319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m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phy.ornl.gov/event/677/contributions/2683/" TargetMode="External"/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hyperlink" Target="https://doi.org/10.1016/j.nima.2024.16947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hyperlink" Target="https://indico.phy.ornl.gov/event/677/contributions/2683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15134" y="611486"/>
            <a:ext cx="9217024" cy="5976664"/>
          </a:xfrm>
          <a:prstGeom prst="roundRect">
            <a:avLst/>
          </a:prstGeom>
          <a:blipFill dpi="0" rotWithShape="1">
            <a:blip r:embed="rId3">
              <a:alphaModFix amt="2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2A3C0FA-6C0D-486A-AE9D-6923C4C1BE8E}" type="datetime1">
              <a:rPr lang="en-US" smtClean="0"/>
              <a:t>2/5/2026</a:t>
            </a:fld>
            <a:endParaRPr lang="it-IT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59247" y="6803708"/>
            <a:ext cx="9217024" cy="503978"/>
          </a:xfrm>
        </p:spPr>
        <p:txBody>
          <a:bodyPr/>
          <a:lstStyle/>
          <a:p>
            <a:pPr lvl="0"/>
            <a:r>
              <a:rPr lang="it-IT"/>
              <a:t>Dr. Simone M. Mazza - University of California Santa Cruz</a:t>
            </a:r>
            <a:endParaRPr lang="it-IT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15037" y="6845706"/>
            <a:ext cx="600194" cy="503978"/>
          </a:xfrm>
        </p:spPr>
        <p:txBody>
          <a:bodyPr/>
          <a:lstStyle/>
          <a:p>
            <a:pPr lvl="0"/>
            <a:fld id="{8F3C9F86-BB66-4D63-AFEB-13493A8DADE5}" type="slidenum">
              <a:rPr/>
              <a:pPr lvl="0"/>
              <a:t>1</a:t>
            </a:fld>
            <a:endParaRPr lang="it-IT"/>
          </a:p>
        </p:txBody>
      </p:sp>
      <p:sp>
        <p:nvSpPr>
          <p:cNvPr id="2" name="Subtitle 1"/>
          <p:cNvSpPr txBox="1">
            <a:spLocks noGrp="1"/>
          </p:cNvSpPr>
          <p:nvPr>
            <p:ph type="subTitle" idx="4294967295"/>
          </p:nvPr>
        </p:nvSpPr>
        <p:spPr>
          <a:xfrm>
            <a:off x="641006" y="1475581"/>
            <a:ext cx="9187053" cy="4868071"/>
          </a:xfrm>
        </p:spPr>
        <p:txBody>
          <a:bodyPr anchor="ctr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r>
              <a:rPr lang="en-US" sz="5800" b="1" dirty="0"/>
              <a:t>New AC-LGAD designs</a:t>
            </a:r>
          </a:p>
          <a:p>
            <a:pPr marL="0" indent="0" algn="ctr">
              <a:buNone/>
            </a:pPr>
            <a:endParaRPr lang="it-IT" sz="5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638"/>
              </a:spcBef>
              <a:buNone/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Dr. Simone M. Mazza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(SCIPP, UC Santa Cruz)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107" y="3655366"/>
            <a:ext cx="2319993" cy="10884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104" y="1725602"/>
            <a:ext cx="1734395" cy="1734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30E640-DE1B-2AD3-2ABE-1C72F78779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2265" y="5147989"/>
            <a:ext cx="2088232" cy="1456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059" y="166695"/>
            <a:ext cx="2148412" cy="214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9505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9CF50-0F19-96D2-000D-5E20FE146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B84D7C-CD3A-DBAF-215A-4DFCE0286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787" y="2612811"/>
            <a:ext cx="6013449" cy="4211899"/>
          </a:xfrm>
          <a:prstGeom prst="rect">
            <a:avLst/>
          </a:prstGeom>
        </p:spPr>
      </p:pic>
      <p:pic>
        <p:nvPicPr>
          <p:cNvPr id="7" name="Picture 6" descr="The image shows a close-up view of a circuit board with a solar cell, clearly marked with labeled components and wiring.&#10;&#10;AI-generated content may be incorrect.">
            <a:extLst>
              <a:ext uri="{FF2B5EF4-FFF2-40B4-BE49-F238E27FC236}">
                <a16:creationId xmlns:a16="http://schemas.microsoft.com/office/drawing/2014/main" id="{238BDCE2-0A8E-E9F4-5DEC-1B9BED7E28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t="18376" r="42613" b="61084"/>
          <a:stretch>
            <a:fillRect/>
          </a:stretch>
        </p:blipFill>
        <p:spPr>
          <a:xfrm>
            <a:off x="769343" y="2797364"/>
            <a:ext cx="5976663" cy="39975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46F586-471B-3ED5-0B98-22DFF1F7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83" y="302737"/>
            <a:ext cx="12384604" cy="884812"/>
          </a:xfrm>
        </p:spPr>
        <p:txBody>
          <a:bodyPr/>
          <a:lstStyle/>
          <a:p>
            <a:r>
              <a:rPr lang="en-US" dirty="0"/>
              <a:t>Delay correction in DM AC-LGAD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7AACC5-0A6C-7861-299E-5F9EBEB0F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2/5/2026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81A48-395F-7D00-AB8D-CD2F80CC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43C7D-A4D8-B1DF-00B8-7134B6BA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10</a:t>
            </a:fld>
            <a:endParaRPr lang="it-IT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8E0E7-AD5B-EBCF-2AB9-B7A55D948E2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42460" y="1259946"/>
            <a:ext cx="12586139" cy="14397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Propagation across strip is faster</a:t>
            </a:r>
          </a:p>
          <a:p>
            <a:r>
              <a:rPr lang="en-US" dirty="0"/>
              <a:t>Different impedance of the two, complicates things</a:t>
            </a:r>
          </a:p>
          <a:p>
            <a:r>
              <a:rPr lang="en-US" dirty="0"/>
              <a:t>Might be produced to match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16F5F0-31BD-F0A3-4DDC-F46A7E8A0E02}"/>
              </a:ext>
            </a:extLst>
          </p:cNvPr>
          <p:cNvSpPr txBox="1"/>
          <p:nvPr/>
        </p:nvSpPr>
        <p:spPr>
          <a:xfrm>
            <a:off x="2783665" y="3203773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Wirebond</a:t>
            </a:r>
            <a:r>
              <a:rPr lang="en-US" sz="2000" dirty="0">
                <a:solidFill>
                  <a:srgbClr val="FFFF00"/>
                </a:solidFill>
              </a:rPr>
              <a:t> out</a:t>
            </a:r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56BC1C6D-DE7C-4830-6C80-F295AF79AF25}"/>
              </a:ext>
            </a:extLst>
          </p:cNvPr>
          <p:cNvSpPr/>
          <p:nvPr/>
        </p:nvSpPr>
        <p:spPr>
          <a:xfrm>
            <a:off x="2111375" y="6243534"/>
            <a:ext cx="322215" cy="40011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F1489724-D048-FB68-32B3-F07C0983A71B}"/>
              </a:ext>
            </a:extLst>
          </p:cNvPr>
          <p:cNvSpPr/>
          <p:nvPr/>
        </p:nvSpPr>
        <p:spPr>
          <a:xfrm rot="5400000">
            <a:off x="880257" y="6470975"/>
            <a:ext cx="467838" cy="37525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C6FD02-E1FA-ED12-0C42-3A3772E3C894}"/>
              </a:ext>
            </a:extLst>
          </p:cNvPr>
          <p:cNvCxnSpPr/>
          <p:nvPr/>
        </p:nvCxnSpPr>
        <p:spPr>
          <a:xfrm>
            <a:off x="7534468" y="5436021"/>
            <a:ext cx="56397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840283-42D7-6C14-4E31-D5560653E3F1}"/>
              </a:ext>
            </a:extLst>
          </p:cNvPr>
          <p:cNvCxnSpPr/>
          <p:nvPr/>
        </p:nvCxnSpPr>
        <p:spPr>
          <a:xfrm>
            <a:off x="7534468" y="5947475"/>
            <a:ext cx="56397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9E06245-3645-42BC-9222-01F35135FAC7}"/>
              </a:ext>
            </a:extLst>
          </p:cNvPr>
          <p:cNvSpPr txBox="1"/>
          <p:nvPr/>
        </p:nvSpPr>
        <p:spPr>
          <a:xfrm>
            <a:off x="8376071" y="5976563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Delay of ~50ps over 3mm section of the strip</a:t>
            </a:r>
          </a:p>
        </p:txBody>
      </p:sp>
    </p:spTree>
    <p:extLst>
      <p:ext uri="{BB962C8B-B14F-4D97-AF65-F5344CB8AC3E}">
        <p14:creationId xmlns:p14="http://schemas.microsoft.com/office/powerpoint/2010/main" val="3086497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7FBC9-D42C-1492-7E96-362C7D94D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83" y="302737"/>
            <a:ext cx="12384604" cy="884812"/>
          </a:xfrm>
        </p:spPr>
        <p:txBody>
          <a:bodyPr/>
          <a:lstStyle/>
          <a:p>
            <a:r>
              <a:rPr lang="en-US" dirty="0"/>
              <a:t>DML AC-LGADs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547F39-AD0F-A32E-71FB-A81F59160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2/5/2026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3DF33B-A787-D207-9DE7-5D22FB437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5D349-194F-C3A2-D354-D1538D1B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11</a:t>
            </a:fld>
            <a:endParaRPr lang="it-IT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683EE2-6666-1828-D952-11C48EDAA4D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42460" y="1259945"/>
            <a:ext cx="6393451" cy="5328204"/>
          </a:xfrm>
        </p:spPr>
        <p:txBody>
          <a:bodyPr/>
          <a:lstStyle/>
          <a:p>
            <a:r>
              <a:rPr lang="en-US" dirty="0"/>
              <a:t>Pro: </a:t>
            </a:r>
          </a:p>
          <a:p>
            <a:pPr lvl="1"/>
            <a:r>
              <a:rPr lang="en-US" dirty="0"/>
              <a:t>Side ASIC connection, easier integration</a:t>
            </a:r>
          </a:p>
          <a:p>
            <a:pPr lvl="1"/>
            <a:r>
              <a:rPr lang="en-US" dirty="0"/>
              <a:t>Crosstalk and pickup seem ok</a:t>
            </a:r>
          </a:p>
          <a:p>
            <a:r>
              <a:rPr lang="en-US" dirty="0"/>
              <a:t>Cons: </a:t>
            </a:r>
          </a:p>
          <a:p>
            <a:pPr lvl="1"/>
            <a:r>
              <a:rPr lang="en-US" dirty="0"/>
              <a:t>More difficult time correction, need correction vs (</a:t>
            </a:r>
            <a:r>
              <a:rPr lang="en-US" dirty="0" err="1"/>
              <a:t>x,y</a:t>
            </a:r>
            <a:r>
              <a:rPr lang="en-US" dirty="0"/>
              <a:t>) of full sensor</a:t>
            </a:r>
          </a:p>
          <a:p>
            <a:pPr lvl="1"/>
            <a:r>
              <a:rPr lang="en-US" dirty="0"/>
              <a:t>Need to match propagation speed between strip and transmission line, or correction could be impossible</a:t>
            </a:r>
          </a:p>
          <a:p>
            <a:r>
              <a:rPr lang="en-US" dirty="0"/>
              <a:t>Awaiting HPK prototypes!</a:t>
            </a:r>
          </a:p>
        </p:txBody>
      </p:sp>
      <p:pic>
        <p:nvPicPr>
          <p:cNvPr id="9" name="Picture 8" descr="The image shows a close-up view of a circuit board with a solar cell, clearly marked with labeled components and wiring.&#10;&#10;AI-generated content may be incorrect.">
            <a:extLst>
              <a:ext uri="{FF2B5EF4-FFF2-40B4-BE49-F238E27FC236}">
                <a16:creationId xmlns:a16="http://schemas.microsoft.com/office/drawing/2014/main" id="{63EDE172-2655-DBDD-0D9F-5E259DEC7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>
          <a:xfrm>
            <a:off x="6931098" y="2060281"/>
            <a:ext cx="6282332" cy="343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77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8A20047-C61E-3499-2A96-801EB1344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9676D9-230B-1573-AEDB-C20CB78DEE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C734E5-3D8F-376D-4021-9CDA1C816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5A3D3B2-87CD-4B22-8387-C2A687D0F98C}" type="datetime1">
              <a:rPr lang="en-US" smtClean="0"/>
              <a:t>2/5/2026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CE40BA-5E71-ACDE-D279-239F29503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28E27-8D76-8E8F-9550-0401EBFB4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0399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>
            <a:spLocks noGrp="1"/>
          </p:cNvSpPr>
          <p:nvPr>
            <p:ph type="title"/>
          </p:nvPr>
        </p:nvSpPr>
        <p:spPr>
          <a:xfrm>
            <a:off x="167159" y="46135"/>
            <a:ext cx="7992888" cy="841958"/>
          </a:xfrm>
          <a:prstGeom prst="rect">
            <a:avLst/>
          </a:prstGeom>
        </p:spPr>
        <p:txBody>
          <a:bodyPr spcFirstLastPara="1" wrap="square" lIns="134372" tIns="134372" rIns="134372" bIns="134372" anchor="t" anchorCtr="0">
            <a:normAutofit fontScale="90000"/>
          </a:bodyPr>
          <a:lstStyle/>
          <a:p>
            <a:r>
              <a:rPr lang="en" dirty="0"/>
              <a:t>Strip production</a:t>
            </a:r>
            <a:endParaRPr dirty="0"/>
          </a:p>
        </p:txBody>
      </p:sp>
      <p:pic>
        <p:nvPicPr>
          <p:cNvPr id="4" name="Picture 3" descr="A circular object with a barcode on it&#10;&#10;Description automatically generated">
            <a:extLst>
              <a:ext uri="{FF2B5EF4-FFF2-40B4-BE49-F238E27FC236}">
                <a16:creationId xmlns:a16="http://schemas.microsoft.com/office/drawing/2014/main" id="{E341B86E-075E-D4B9-59D0-3E06B3D5C4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6" t="29997" r="17766" b="48095"/>
          <a:stretch/>
        </p:blipFill>
        <p:spPr>
          <a:xfrm>
            <a:off x="9283272" y="430798"/>
            <a:ext cx="3514340" cy="929078"/>
          </a:xfrm>
          <a:prstGeom prst="rect">
            <a:avLst/>
          </a:prstGeom>
        </p:spPr>
      </p:pic>
      <p:pic>
        <p:nvPicPr>
          <p:cNvPr id="7" name="Picture 6" descr="A close up of a solar panel&#10;&#10;Description automatically generated">
            <a:extLst>
              <a:ext uri="{FF2B5EF4-FFF2-40B4-BE49-F238E27FC236}">
                <a16:creationId xmlns:a16="http://schemas.microsoft.com/office/drawing/2014/main" id="{EA55FEDB-A723-A8ED-F337-DBD7530C8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1" t="16662" r="27199" b="15669"/>
          <a:stretch/>
        </p:blipFill>
        <p:spPr>
          <a:xfrm rot="16200000">
            <a:off x="10024846" y="766430"/>
            <a:ext cx="2004981" cy="33913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9E1062-0030-F3BC-2442-5BDC203174A2}"/>
              </a:ext>
            </a:extLst>
          </p:cNvPr>
          <p:cNvSpPr txBox="1"/>
          <p:nvPr/>
        </p:nvSpPr>
        <p:spPr>
          <a:xfrm>
            <a:off x="11705776" y="430798"/>
            <a:ext cx="1195968" cy="369332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Half sensors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ECF78B-EB67-1D0C-E14D-1CD7A5D89BCB}"/>
              </a:ext>
            </a:extLst>
          </p:cNvPr>
          <p:cNvSpPr txBox="1"/>
          <p:nvPr/>
        </p:nvSpPr>
        <p:spPr>
          <a:xfrm>
            <a:off x="12140267" y="1423512"/>
            <a:ext cx="1165512" cy="369332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Full sensors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2CFC86-66A8-8642-AE39-40F0FAF6FD52}"/>
              </a:ext>
            </a:extLst>
          </p:cNvPr>
          <p:cNvSpPr txBox="1"/>
          <p:nvPr/>
        </p:nvSpPr>
        <p:spPr>
          <a:xfrm>
            <a:off x="11995324" y="3316055"/>
            <a:ext cx="1455398" cy="369332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Double sensors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A2B5BD9-805E-4CFA-B542-16F3A04DBB36}" type="datetime1">
              <a:rPr lang="en-US" smtClean="0"/>
              <a:t>2/5/2026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13</a:t>
            </a:fld>
            <a:endParaRPr lang="it-IT"/>
          </a:p>
        </p:txBody>
      </p:sp>
      <p:pic>
        <p:nvPicPr>
          <p:cNvPr id="20" name="Picture 19" descr="A screenshot of a document&#10;&#10;Description automatically generated">
            <a:extLst>
              <a:ext uri="{FF2B5EF4-FFF2-40B4-BE49-F238E27FC236}">
                <a16:creationId xmlns:a16="http://schemas.microsoft.com/office/drawing/2014/main" id="{B905E872-F3A6-705D-87C2-6AD6ACB0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13" b="51638"/>
          <a:stretch/>
        </p:blipFill>
        <p:spPr>
          <a:xfrm>
            <a:off x="9283272" y="3834997"/>
            <a:ext cx="2802111" cy="2829341"/>
          </a:xfrm>
          <a:prstGeom prst="rect">
            <a:avLst/>
          </a:prstGeom>
        </p:spPr>
      </p:pic>
      <p:sp>
        <p:nvSpPr>
          <p:cNvPr id="18" name="Content Placeholder 5"/>
          <p:cNvSpPr txBox="1">
            <a:spLocks/>
          </p:cNvSpPr>
          <p:nvPr/>
        </p:nvSpPr>
        <p:spPr>
          <a:xfrm>
            <a:off x="181376" y="979059"/>
            <a:ext cx="8890474" cy="2358038"/>
          </a:xfrm>
          <a:prstGeom prst="rect">
            <a:avLst/>
          </a:prstGeom>
        </p:spPr>
        <p:txBody>
          <a:bodyPr vert="horz" lIns="100794" tIns="50397" rIns="100794" bIns="50397">
            <a:normAutofit fontScale="92500" lnSpcReduction="20000"/>
          </a:bodyPr>
          <a:lstStyle>
            <a:lvl1pPr marL="302393" indent="-302393" algn="l" rtl="0" eaLnBrk="1" latinLnBrk="0" hangingPunct="1">
              <a:spcBef>
                <a:spcPts val="639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4786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7179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72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65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FontTx/>
              <a:buChar char="o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58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Char char="•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6751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44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1537" indent="-251995" algn="l" rtl="0" eaLnBrk="1" latinLnBrk="0" hangingPunct="1">
              <a:spcBef>
                <a:spcPts val="408"/>
              </a:spcBef>
              <a:buClr>
                <a:schemeClr val="accent2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ePIC</a:t>
            </a:r>
            <a:r>
              <a:rPr lang="en-US" dirty="0"/>
              <a:t> full-size production of HPK strip AC-LGADs with devices as large as 3.2x4.2 cm </a:t>
            </a:r>
            <a:r>
              <a:rPr lang="en-US" dirty="0">
                <a:sym typeface="Wingdings" panose="05000000000000000000" pitchFamily="2" charset="2"/>
              </a:rPr>
              <a:t> biggest AC-LGAD ever!</a:t>
            </a:r>
            <a:endParaRPr lang="en-US" dirty="0"/>
          </a:p>
          <a:p>
            <a:pPr lvl="1"/>
            <a:r>
              <a:rPr lang="en-US" dirty="0"/>
              <a:t>Nominal size 3.2x2.2 cm with 1cm strip ‘segments’</a:t>
            </a:r>
          </a:p>
          <a:p>
            <a:pPr lvl="1"/>
            <a:r>
              <a:rPr lang="en-US" dirty="0"/>
              <a:t>Strip width: 40-50um, strip pitch 500, 750, 1000 um</a:t>
            </a:r>
          </a:p>
          <a:p>
            <a:r>
              <a:rPr lang="en-US" dirty="0"/>
              <a:t>8 wafers in hand, four 50um thick and four 30um thick</a:t>
            </a:r>
          </a:p>
          <a:p>
            <a:pPr lvl="1"/>
            <a:r>
              <a:rPr lang="en-US" dirty="0"/>
              <a:t>Gain and N+ resistivity variation across wafers is &lt;10%</a:t>
            </a:r>
          </a:p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0602" y="3896842"/>
            <a:ext cx="3799662" cy="2767496"/>
          </a:xfrm>
          <a:prstGeom prst="rect">
            <a:avLst/>
          </a:prstGeom>
        </p:spPr>
      </p:pic>
      <p:pic>
        <p:nvPicPr>
          <p:cNvPr id="5" name="Picture 4" descr="A green circuit board with many small chips&#10;&#10;AI-generated content may be incorrect.">
            <a:extLst>
              <a:ext uri="{FF2B5EF4-FFF2-40B4-BE49-F238E27FC236}">
                <a16:creationId xmlns:a16="http://schemas.microsoft.com/office/drawing/2014/main" id="{FFBD0687-064D-C6D1-E36E-D3B9B2DF44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1563" y="2952978"/>
            <a:ext cx="3280513" cy="428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07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10A9D-FD1D-CBA5-BEDF-FF4FDCB16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A4E2D-BEA9-08E3-B4BE-5497E6E08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83" y="302737"/>
            <a:ext cx="12384604" cy="668788"/>
          </a:xfrm>
        </p:spPr>
        <p:txBody>
          <a:bodyPr>
            <a:normAutofit fontScale="90000"/>
          </a:bodyPr>
          <a:lstStyle/>
          <a:p>
            <a:r>
              <a:rPr lang="en-US" dirty="0"/>
              <a:t>HPK production results - TCT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C483B7-5688-4282-76EA-39D54BE9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2/5/2026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BC1911-83AD-20C3-C719-B5C12D268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B3198E-D95C-1095-1EF6-22CEBB48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14</a:t>
            </a:fld>
            <a:endParaRPr lang="it-IT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DFA147-010E-DAC3-4FDB-9426D450DAE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90120" y="971525"/>
            <a:ext cx="7537918" cy="283663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Full size sensors tested on a large board with laser TCT</a:t>
            </a:r>
          </a:p>
          <a:p>
            <a:pPr lvl="1"/>
            <a:r>
              <a:rPr lang="en-US" dirty="0"/>
              <a:t>Both 50um and 30um thicknesses, show similar performance</a:t>
            </a:r>
          </a:p>
          <a:p>
            <a:r>
              <a:rPr lang="en-US" dirty="0"/>
              <a:t>Pulse as expected with rise-time 600-700 </a:t>
            </a:r>
            <a:r>
              <a:rPr lang="en-US" dirty="0" err="1"/>
              <a:t>ps</a:t>
            </a:r>
            <a:r>
              <a:rPr lang="en-US" dirty="0"/>
              <a:t> for 50um and 400ps for 30um</a:t>
            </a:r>
          </a:p>
          <a:p>
            <a:r>
              <a:rPr lang="en-US" dirty="0"/>
              <a:t>Time of arrival variation delay ~2ps/um (250ps for 500um) perpendicular to the strip and ~0.01ps/um (&lt;100ps for 1cm) parallel to the strip (metal propagation)</a:t>
            </a:r>
          </a:p>
        </p:txBody>
      </p:sp>
      <p:pic>
        <p:nvPicPr>
          <p:cNvPr id="2050" name="Picture 2" descr="https://lh7-rt.googleusercontent.com/slidesz/AGV_vUeqXE5NmlBh_wAqVhOCQJHOucz43GlaVM-ILcqKJc-L4OHbzF81D-6vySQCY3tfMnTk-PxthZi58Ti7bjYsmdHJDhocBn10L5jRrSUWVHi9OWFKSMs1tJ3h9D5YnyvRRIG_TJO13w=s2048?key=5NwlC1-1NhCgDFekyeHOOWSI">
            <a:extLst>
              <a:ext uri="{FF2B5EF4-FFF2-40B4-BE49-F238E27FC236}">
                <a16:creationId xmlns:a16="http://schemas.microsoft.com/office/drawing/2014/main" id="{73E8E7B7-5066-2277-EB36-B8A67E41E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225" y="539477"/>
            <a:ext cx="493974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7-rt.googleusercontent.com/slidesz/AGV_vUfE3bCJMfuoJdtmVyFsv0IfEJQ3hUAjiZphoTsZveTpKzjihmSmH-0Q0IXiGyy6Vkt0n-KsAhr9Bm9_slJhoZac2L8PxSMjqFKlA8kT0udRLz5NeFwmLHVsnh7aVNzY-29S4nNerA=s2048?key=5NwlC1-1NhCgDFekyeHOOWSI">
            <a:extLst>
              <a:ext uri="{FF2B5EF4-FFF2-40B4-BE49-F238E27FC236}">
                <a16:creationId xmlns:a16="http://schemas.microsoft.com/office/drawing/2014/main" id="{8AF1EDB1-A5EE-F410-00F8-0250BB0C9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022" y="3776375"/>
            <a:ext cx="5114925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E0581F-10D2-7F26-6D12-E330C88F4F1C}"/>
              </a:ext>
            </a:extLst>
          </p:cNvPr>
          <p:cNvSpPr txBox="1"/>
          <p:nvPr/>
        </p:nvSpPr>
        <p:spPr>
          <a:xfrm>
            <a:off x="5999807" y="7016270"/>
            <a:ext cx="392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Student: M. Davis, G. Stage, A. </a:t>
            </a:r>
            <a:r>
              <a:rPr lang="en-US" b="1" dirty="0" err="1"/>
              <a:t>Borgijin</a:t>
            </a: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E2C017-A7B1-5974-3E53-9FE0940269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31359" y="507056"/>
            <a:ext cx="2123263" cy="15464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30822" y="201250"/>
            <a:ext cx="3702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Strip response </a:t>
            </a:r>
            <a:r>
              <a:rPr lang="en-US" dirty="0" err="1"/>
              <a:t>vs</a:t>
            </a:r>
            <a:r>
              <a:rPr lang="en-US" dirty="0"/>
              <a:t> laser injection spot 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11184383" y="1619596"/>
            <a:ext cx="936104" cy="26814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9108" t="44368" r="51620" b="15136"/>
          <a:stretch/>
        </p:blipFill>
        <p:spPr>
          <a:xfrm>
            <a:off x="163236" y="3634973"/>
            <a:ext cx="4073733" cy="31700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65776" y="3673187"/>
            <a:ext cx="2712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Profile response perpendicular to the strip for the three different pitches</a:t>
            </a:r>
          </a:p>
        </p:txBody>
      </p:sp>
      <p:pic>
        <p:nvPicPr>
          <p:cNvPr id="17" name="Picture 16" descr="A graph of a graph&#10;&#10;AI-generated content may be incorrect.">
            <a:extLst>
              <a:ext uri="{FF2B5EF4-FFF2-40B4-BE49-F238E27FC236}">
                <a16:creationId xmlns:a16="http://schemas.microsoft.com/office/drawing/2014/main" id="{338D9284-731F-1DA8-9AFA-E0784AD82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30" y="4786671"/>
            <a:ext cx="3754072" cy="204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73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83" y="302737"/>
            <a:ext cx="12384604" cy="668788"/>
          </a:xfrm>
        </p:spPr>
        <p:txBody>
          <a:bodyPr>
            <a:normAutofit fontScale="90000"/>
          </a:bodyPr>
          <a:lstStyle/>
          <a:p>
            <a:r>
              <a:rPr lang="en-US" dirty="0"/>
              <a:t>HPK production results - TCT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2/5/2026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dirty="0"/>
              <a:t>Dr. Simone M. Mazza - University of California Santa Cruz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15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290119" y="971525"/>
                <a:ext cx="8024025" cy="2952328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Previous productions (small prototypes) met BTOF requirements</a:t>
                </a:r>
              </a:p>
              <a:p>
                <a:r>
                  <a:rPr lang="en-US" dirty="0"/>
                  <a:t>Only laser TCT test available for new production</a:t>
                </a:r>
              </a:p>
              <a:p>
                <a:pPr lvl="1"/>
                <a:r>
                  <a:rPr lang="en-US" dirty="0"/>
                  <a:t>Measuring the Jitter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𝑅𝑖𝑠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Position Jitter as in </a:t>
                </a:r>
                <a:r>
                  <a:rPr lang="en-US" sz="2000" dirty="0">
                    <a:hlinkClick r:id="rId2"/>
                  </a:rPr>
                  <a:t>https://doi.org/10.1016/j.nima.2024.169478</a:t>
                </a:r>
                <a:r>
                  <a:rPr lang="en-US" sz="2000" dirty="0"/>
                  <a:t> </a:t>
                </a:r>
              </a:p>
              <a:p>
                <a:r>
                  <a:rPr lang="en-US" dirty="0"/>
                  <a:t>Increased strip distance reduces performance</a:t>
                </a:r>
              </a:p>
              <a:p>
                <a:pPr lvl="1"/>
                <a:r>
                  <a:rPr lang="en-US" dirty="0"/>
                  <a:t>Reduced thickness (30um </a:t>
                </a:r>
                <a:r>
                  <a:rPr lang="en-US" dirty="0" err="1"/>
                  <a:t>vs</a:t>
                </a:r>
                <a:r>
                  <a:rPr lang="en-US" dirty="0"/>
                  <a:t> 50um) doesn’t seems beneficial</a:t>
                </a:r>
              </a:p>
              <a:p>
                <a:r>
                  <a:rPr lang="en-US" dirty="0"/>
                  <a:t>Took data with beam at </a:t>
                </a:r>
                <a:r>
                  <a:rPr lang="en-US" dirty="0" err="1"/>
                  <a:t>Jlab</a:t>
                </a:r>
                <a:r>
                  <a:rPr lang="en-US" dirty="0"/>
                  <a:t> in Aug 2025, analysis ongoing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290119" y="971525"/>
                <a:ext cx="8024025" cy="2952328"/>
              </a:xfrm>
              <a:blipFill rotWithShape="0">
                <a:blip r:embed="rId3"/>
                <a:stretch>
                  <a:fillRect l="-532" t="-2268" r="-760" b="-2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66" y="3893474"/>
            <a:ext cx="4123773" cy="24786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107" y="3913591"/>
            <a:ext cx="4056832" cy="24384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792" y="3893474"/>
            <a:ext cx="3795924" cy="2428275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383183" y="4321624"/>
            <a:ext cx="37444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19687" y="4825680"/>
            <a:ext cx="37444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240167" y="4969696"/>
            <a:ext cx="37444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439924" y="393597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500um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89532" y="395229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750um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47034" y="3876018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1000um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59247" y="5292005"/>
            <a:ext cx="1440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445488" y="5292005"/>
            <a:ext cx="1440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043251" y="5329737"/>
            <a:ext cx="1440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448079" y="5292005"/>
            <a:ext cx="1440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523149" y="5370820"/>
            <a:ext cx="1440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2336511" y="5349270"/>
            <a:ext cx="1440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444021" y="6451856"/>
            <a:ext cx="66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Strips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9071850" y="6008623"/>
            <a:ext cx="451299" cy="490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240167" y="4245350"/>
            <a:ext cx="3744416" cy="0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104263" y="3491805"/>
            <a:ext cx="166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TOF requirement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0248279" y="3779837"/>
            <a:ext cx="288032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29EC7C9-A624-E52B-FC9E-D2EC84B26B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4010" y="229867"/>
            <a:ext cx="4584589" cy="275563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212298-066E-722E-BAAC-33D09B75D0EE}"/>
              </a:ext>
            </a:extLst>
          </p:cNvPr>
          <p:cNvCxnSpPr/>
          <p:nvPr/>
        </p:nvCxnSpPr>
        <p:spPr>
          <a:xfrm>
            <a:off x="8890210" y="1670027"/>
            <a:ext cx="39604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78E1DAA-61EE-E49F-8A6C-51022521790D}"/>
              </a:ext>
            </a:extLst>
          </p:cNvPr>
          <p:cNvSpPr txBox="1"/>
          <p:nvPr/>
        </p:nvSpPr>
        <p:spPr>
          <a:xfrm>
            <a:off x="11914546" y="26794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F424BC-44F3-4192-4A59-A98CAFBE5B6B}"/>
              </a:ext>
            </a:extLst>
          </p:cNvPr>
          <p:cNvSpPr txBox="1"/>
          <p:nvPr/>
        </p:nvSpPr>
        <p:spPr>
          <a:xfrm>
            <a:off x="9202746" y="593182"/>
            <a:ext cx="3071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Position resolution from laser TCT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CD3F343-86F9-8232-10A5-E6FC5CB2B074}"/>
              </a:ext>
            </a:extLst>
          </p:cNvPr>
          <p:cNvSpPr/>
          <p:nvPr/>
        </p:nvSpPr>
        <p:spPr>
          <a:xfrm>
            <a:off x="8348825" y="103163"/>
            <a:ext cx="4923790" cy="295232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101781-061B-D7EC-C8EE-7A97653F47E8}"/>
              </a:ext>
            </a:extLst>
          </p:cNvPr>
          <p:cNvSpPr/>
          <p:nvPr/>
        </p:nvSpPr>
        <p:spPr>
          <a:xfrm>
            <a:off x="9505925" y="1887725"/>
            <a:ext cx="1440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A79923-4A5C-D77E-06CA-2FB3865BDDB1}"/>
              </a:ext>
            </a:extLst>
          </p:cNvPr>
          <p:cNvSpPr/>
          <p:nvPr/>
        </p:nvSpPr>
        <p:spPr>
          <a:xfrm>
            <a:off x="12336511" y="1856281"/>
            <a:ext cx="1440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77032" y="7121358"/>
            <a:ext cx="675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details in: </a:t>
            </a:r>
            <a:r>
              <a:rPr lang="en-US" dirty="0">
                <a:hlinkClick r:id="rId8"/>
              </a:rPr>
              <a:t>https://indico.phy.ornl.gov/event/677/contributions/2683/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7174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0AA4882F-A73E-50F5-67A4-BA6EFD2DA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>
            <a:extLst>
              <a:ext uri="{FF2B5EF4-FFF2-40B4-BE49-F238E27FC236}">
                <a16:creationId xmlns:a16="http://schemas.microsoft.com/office/drawing/2014/main" id="{20076F48-2A45-792E-0F70-2B11D62A75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159" y="46135"/>
            <a:ext cx="7992888" cy="841958"/>
          </a:xfrm>
          <a:prstGeom prst="rect">
            <a:avLst/>
          </a:prstGeom>
        </p:spPr>
        <p:txBody>
          <a:bodyPr spcFirstLastPara="1" wrap="square" lIns="134372" tIns="134372" rIns="134372" bIns="134372" anchor="t" anchorCtr="0">
            <a:normAutofit fontScale="90000"/>
          </a:bodyPr>
          <a:lstStyle/>
          <a:p>
            <a:r>
              <a:rPr lang="en" dirty="0"/>
              <a:t>Pixel production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32B0F-D66D-BAEE-EA2B-DD23D5705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A2B5BD9-805E-4CFA-B542-16F3A04DBB36}" type="datetime1">
              <a:rPr lang="en-US" smtClean="0"/>
              <a:t>2/5/2026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5F8D7-1FF7-D547-7845-E7E6F9BF0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D9F149-630A-F5B4-6074-22BA107A1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16</a:t>
            </a:fld>
            <a:endParaRPr lang="it-IT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8A07C3B3-9B88-6125-389E-8D2AB148F8FA}"/>
              </a:ext>
            </a:extLst>
          </p:cNvPr>
          <p:cNvSpPr txBox="1">
            <a:spLocks/>
          </p:cNvSpPr>
          <p:nvPr/>
        </p:nvSpPr>
        <p:spPr>
          <a:xfrm>
            <a:off x="181375" y="979058"/>
            <a:ext cx="9490839" cy="3232827"/>
          </a:xfrm>
          <a:prstGeom prst="rect">
            <a:avLst/>
          </a:prstGeom>
        </p:spPr>
        <p:txBody>
          <a:bodyPr vert="horz" lIns="100794" tIns="50397" rIns="100794" bIns="50397">
            <a:normAutofit/>
          </a:bodyPr>
          <a:lstStyle>
            <a:lvl1pPr marL="302393" indent="-302393" algn="l" rtl="0" eaLnBrk="1" latinLnBrk="0" hangingPunct="1">
              <a:spcBef>
                <a:spcPts val="639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4786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7179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72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65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FontTx/>
              <a:buChar char="o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58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Char char="•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6751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44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1537" indent="-251995" algn="l" rtl="0" eaLnBrk="1" latinLnBrk="0" hangingPunct="1">
              <a:spcBef>
                <a:spcPts val="408"/>
              </a:spcBef>
              <a:buClr>
                <a:schemeClr val="accent2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ePIC</a:t>
            </a:r>
            <a:r>
              <a:rPr lang="en-US" dirty="0"/>
              <a:t> full-size production of pixel AC-LGADs from HPK with devices up to 1.6x1.6 cm</a:t>
            </a:r>
          </a:p>
          <a:p>
            <a:pPr lvl="1"/>
            <a:r>
              <a:rPr lang="en-US" dirty="0"/>
              <a:t>Pixel pitch and  width: 50,100,150um, pitch 500, 750, 1000 um</a:t>
            </a:r>
          </a:p>
          <a:p>
            <a:r>
              <a:rPr lang="en-US" dirty="0"/>
              <a:t>4 wafers in hand, two 30um thick and two 20um thick</a:t>
            </a:r>
          </a:p>
          <a:p>
            <a:r>
              <a:rPr lang="en-US" dirty="0"/>
              <a:t>All devices tested with IV</a:t>
            </a:r>
          </a:p>
          <a:p>
            <a:pPr lvl="1"/>
            <a:r>
              <a:rPr lang="en-US" dirty="0"/>
              <a:t>Yield &gt;80% for all wafers</a:t>
            </a:r>
          </a:p>
        </p:txBody>
      </p:sp>
      <p:pic>
        <p:nvPicPr>
          <p:cNvPr id="13" name="Picture 12" descr="A blue square with white dots&#10;&#10;AI-generated content may be incorrect.">
            <a:extLst>
              <a:ext uri="{FF2B5EF4-FFF2-40B4-BE49-F238E27FC236}">
                <a16:creationId xmlns:a16="http://schemas.microsoft.com/office/drawing/2014/main" id="{88419E6E-C636-A37C-E288-2B7790FAE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768" y="3543124"/>
            <a:ext cx="3188752" cy="33773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0A785F-7E7B-F55F-ACE9-37B504129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2768" y="179437"/>
            <a:ext cx="3027276" cy="33857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09108F-1454-BFFF-DB67-15B044D65CB4}"/>
              </a:ext>
            </a:extLst>
          </p:cNvPr>
          <p:cNvSpPr txBox="1"/>
          <p:nvPr/>
        </p:nvSpPr>
        <p:spPr>
          <a:xfrm>
            <a:off x="5999807" y="7016270"/>
            <a:ext cx="5606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Students: N. Lynch, A. Drumm, Y. Spinos, O. Khandelwal </a:t>
            </a:r>
          </a:p>
        </p:txBody>
      </p:sp>
      <p:graphicFrame>
        <p:nvGraphicFramePr>
          <p:cNvPr id="14" name="Content Placeholder 7">
            <a:extLst>
              <a:ext uri="{FF2B5EF4-FFF2-40B4-BE49-F238E27FC236}">
                <a16:creationId xmlns:a16="http://schemas.microsoft.com/office/drawing/2014/main" id="{A401BB92-13F9-7B62-5EC8-6D8D8770F71D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215037" y="4392701"/>
          <a:ext cx="9649074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8179">
                  <a:extLst>
                    <a:ext uri="{9D8B030D-6E8A-4147-A177-3AD203B41FA5}">
                      <a16:colId xmlns:a16="http://schemas.microsoft.com/office/drawing/2014/main" val="32667208"/>
                    </a:ext>
                  </a:extLst>
                </a:gridCol>
                <a:gridCol w="1608179">
                  <a:extLst>
                    <a:ext uri="{9D8B030D-6E8A-4147-A177-3AD203B41FA5}">
                      <a16:colId xmlns:a16="http://schemas.microsoft.com/office/drawing/2014/main" val="7516150"/>
                    </a:ext>
                  </a:extLst>
                </a:gridCol>
                <a:gridCol w="1608179">
                  <a:extLst>
                    <a:ext uri="{9D8B030D-6E8A-4147-A177-3AD203B41FA5}">
                      <a16:colId xmlns:a16="http://schemas.microsoft.com/office/drawing/2014/main" val="714220048"/>
                    </a:ext>
                  </a:extLst>
                </a:gridCol>
                <a:gridCol w="1608179">
                  <a:extLst>
                    <a:ext uri="{9D8B030D-6E8A-4147-A177-3AD203B41FA5}">
                      <a16:colId xmlns:a16="http://schemas.microsoft.com/office/drawing/2014/main" val="1481508773"/>
                    </a:ext>
                  </a:extLst>
                </a:gridCol>
                <a:gridCol w="1608179">
                  <a:extLst>
                    <a:ext uri="{9D8B030D-6E8A-4147-A177-3AD203B41FA5}">
                      <a16:colId xmlns:a16="http://schemas.microsoft.com/office/drawing/2014/main" val="993191787"/>
                    </a:ext>
                  </a:extLst>
                </a:gridCol>
                <a:gridCol w="1608179">
                  <a:extLst>
                    <a:ext uri="{9D8B030D-6E8A-4147-A177-3AD203B41FA5}">
                      <a16:colId xmlns:a16="http://schemas.microsoft.com/office/drawing/2014/main" val="4150743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Detector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Thickness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Pitch-width 1</a:t>
                      </a:r>
                    </a:p>
                    <a:p>
                      <a:r>
                        <a:rPr lang="en-US" dirty="0"/>
                        <a:t>“Legacy”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Pitch-width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Pitch-width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Pitch-width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167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W3 </a:t>
                      </a:r>
                      <a:r>
                        <a:rPr lang="en-US" dirty="0" err="1"/>
                        <a:t>pixBIG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500-150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500-100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750-100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1000-100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608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W3 </a:t>
                      </a:r>
                      <a:r>
                        <a:rPr lang="en-US" dirty="0" err="1"/>
                        <a:t>pixSmol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500-150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500-50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750-50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1000-50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805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W7 </a:t>
                      </a:r>
                      <a:r>
                        <a:rPr lang="en-US" dirty="0" err="1"/>
                        <a:t>pixBIG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500-150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500-100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750-100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1000-100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422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W7 </a:t>
                      </a:r>
                      <a:r>
                        <a:rPr lang="en-US" dirty="0" err="1"/>
                        <a:t>pixSmol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500-150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500-50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750-50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1000-50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791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3155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B1DF6-E984-FB4A-8850-1F0382D83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E7AEE-021F-3519-7412-A0FEC3AE5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83" y="302737"/>
            <a:ext cx="12384604" cy="668788"/>
          </a:xfrm>
        </p:spPr>
        <p:txBody>
          <a:bodyPr>
            <a:normAutofit fontScale="90000"/>
          </a:bodyPr>
          <a:lstStyle/>
          <a:p>
            <a:r>
              <a:rPr lang="en-US" dirty="0"/>
              <a:t>Pixel results - TCT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220E33-9578-CB80-BA98-BFEA3A8AA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2/5/2026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B01C5-E2AD-EF71-AEDC-5B6A4419A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A33AA2-0EA0-CD50-58A4-05D60B0D2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17</a:t>
            </a:fld>
            <a:endParaRPr lang="it-IT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7C0DE3-51FC-B7C5-C609-CD3C3E700CE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11175" y="1046069"/>
            <a:ext cx="7848872" cy="261788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Full size sensors tested on a large board with laser TCT</a:t>
            </a:r>
          </a:p>
          <a:p>
            <a:r>
              <a:rPr lang="en-US" dirty="0"/>
              <a:t>Sensor: W7 (30um) – big pixels</a:t>
            </a:r>
          </a:p>
          <a:p>
            <a:r>
              <a:rPr lang="en-US" dirty="0"/>
              <a:t>500-150 (“legacy”) </a:t>
            </a:r>
            <a:r>
              <a:rPr lang="en-US" dirty="0" err="1"/>
              <a:t>vs</a:t>
            </a:r>
            <a:r>
              <a:rPr lang="en-US" dirty="0"/>
              <a:t> 1000-100</a:t>
            </a:r>
          </a:p>
          <a:p>
            <a:r>
              <a:rPr lang="en-US" dirty="0"/>
              <a:t>Large loss of S/N if distance is increased and pixel size is decreased</a:t>
            </a:r>
          </a:p>
          <a:p>
            <a:r>
              <a:rPr lang="en-US" b="1" dirty="0"/>
              <a:t>Rise time ~300ps for both</a:t>
            </a:r>
          </a:p>
          <a:p>
            <a:r>
              <a:rPr lang="en-US" b="1" dirty="0"/>
              <a:t>Signal propagation time is similar for all geometries</a:t>
            </a:r>
          </a:p>
        </p:txBody>
      </p:sp>
      <p:pic>
        <p:nvPicPr>
          <p:cNvPr id="7" name="Picture 6" descr="A blue square with white dots&#10;&#10;AI-generated content may be incorrect.">
            <a:extLst>
              <a:ext uri="{FF2B5EF4-FFF2-40B4-BE49-F238E27FC236}">
                <a16:creationId xmlns:a16="http://schemas.microsoft.com/office/drawing/2014/main" id="{7A530B21-9B8C-C4D8-F5A5-517EA1EA5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3175" y="3770003"/>
            <a:ext cx="2991410" cy="31683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267139-18E0-4004-8E08-0256E8F69224}"/>
              </a:ext>
            </a:extLst>
          </p:cNvPr>
          <p:cNvSpPr/>
          <p:nvPr/>
        </p:nvSpPr>
        <p:spPr>
          <a:xfrm rot="10800000">
            <a:off x="6533536" y="6213579"/>
            <a:ext cx="458232" cy="47278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hart&#10;&#10;AI-generated content may be incorrect.">
            <a:extLst>
              <a:ext uri="{FF2B5EF4-FFF2-40B4-BE49-F238E27FC236}">
                <a16:creationId xmlns:a16="http://schemas.microsoft.com/office/drawing/2014/main" id="{0BDA8487-FBE6-6E33-32F1-91A47C9F00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50" y="4322611"/>
            <a:ext cx="3856613" cy="2553570"/>
          </a:xfrm>
          <a:prstGeom prst="rect">
            <a:avLst/>
          </a:prstGeom>
        </p:spPr>
      </p:pic>
      <p:pic>
        <p:nvPicPr>
          <p:cNvPr id="16" name="Picture 15" descr="A graph of a graph&#10;&#10;AI-generated content may be incorrect.">
            <a:extLst>
              <a:ext uri="{FF2B5EF4-FFF2-40B4-BE49-F238E27FC236}">
                <a16:creationId xmlns:a16="http://schemas.microsoft.com/office/drawing/2014/main" id="{597F1790-E7FC-A615-4D7B-EA67FB344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047" y="107429"/>
            <a:ext cx="4986506" cy="33876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09108F-1454-BFFF-DB67-15B044D65CB4}"/>
              </a:ext>
            </a:extLst>
          </p:cNvPr>
          <p:cNvSpPr txBox="1"/>
          <p:nvPr/>
        </p:nvSpPr>
        <p:spPr>
          <a:xfrm>
            <a:off x="1704507" y="7143792"/>
            <a:ext cx="449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Students: M. Davis, N. Lynch, O. Khandelwal </a:t>
            </a:r>
          </a:p>
        </p:txBody>
      </p:sp>
      <p:pic>
        <p:nvPicPr>
          <p:cNvPr id="13" name="Picture 12" descr="A graph of a graph&#10;&#10;AI-generated content may be incorrect.">
            <a:extLst>
              <a:ext uri="{FF2B5EF4-FFF2-40B4-BE49-F238E27FC236}">
                <a16:creationId xmlns:a16="http://schemas.microsoft.com/office/drawing/2014/main" id="{AA665D56-AE36-6526-0A50-152FDCDE0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375" y="3807096"/>
            <a:ext cx="4837849" cy="33773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4267139-18E0-4004-8E08-0256E8F69224}"/>
              </a:ext>
            </a:extLst>
          </p:cNvPr>
          <p:cNvSpPr/>
          <p:nvPr/>
        </p:nvSpPr>
        <p:spPr>
          <a:xfrm rot="10800000">
            <a:off x="4805730" y="3955121"/>
            <a:ext cx="458232" cy="47278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267139-18E0-4004-8E08-0256E8F69224}"/>
              </a:ext>
            </a:extLst>
          </p:cNvPr>
          <p:cNvSpPr/>
          <p:nvPr/>
        </p:nvSpPr>
        <p:spPr>
          <a:xfrm>
            <a:off x="8234311" y="3694094"/>
            <a:ext cx="4966295" cy="361359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267139-18E0-4004-8E08-0256E8F69224}"/>
              </a:ext>
            </a:extLst>
          </p:cNvPr>
          <p:cNvSpPr/>
          <p:nvPr/>
        </p:nvSpPr>
        <p:spPr>
          <a:xfrm>
            <a:off x="8191670" y="128495"/>
            <a:ext cx="5008935" cy="322630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8352" y="3848285"/>
            <a:ext cx="3405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X-Y response of a single pixel 500-150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93759" y="517038"/>
            <a:ext cx="404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X-Y response of the sum of 4 pixels 500-150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93758" y="4111278"/>
            <a:ext cx="4002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X-Y response of the sum of 4 pixels 1000-100</a:t>
            </a:r>
          </a:p>
        </p:txBody>
      </p:sp>
    </p:spTree>
    <p:extLst>
      <p:ext uri="{BB962C8B-B14F-4D97-AF65-F5344CB8AC3E}">
        <p14:creationId xmlns:p14="http://schemas.microsoft.com/office/powerpoint/2010/main" val="79097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83" y="302737"/>
            <a:ext cx="12384604" cy="668788"/>
          </a:xfrm>
        </p:spPr>
        <p:txBody>
          <a:bodyPr>
            <a:normAutofit fontScale="90000"/>
          </a:bodyPr>
          <a:lstStyle/>
          <a:p>
            <a:r>
              <a:rPr lang="en-US" dirty="0"/>
              <a:t>HPK pixel production results - TCT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2/5/2026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dirty="0"/>
              <a:t>Dr. Simone M. Mazza - University of California Santa Cruz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18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90120" y="971525"/>
            <a:ext cx="7941936" cy="158417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W7 (30um) with large pixels: measuring the Jitter and position Jitter as before in-between pixels</a:t>
            </a:r>
          </a:p>
          <a:p>
            <a:r>
              <a:rPr lang="en-US" dirty="0"/>
              <a:t>Assuming 100mV signal near pixel for 500-150um configuration</a:t>
            </a:r>
          </a:p>
          <a:p>
            <a:pPr lvl="1"/>
            <a:r>
              <a:rPr lang="en-US" dirty="0"/>
              <a:t>Performance of smaller (100um) pixels for 500um pitch is similar to “legacy” geometry, but up to 60% S/N loss for larger pitch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71739" y="4971697"/>
            <a:ext cx="2716021" cy="1832011"/>
            <a:chOff x="135096" y="4549806"/>
            <a:chExt cx="3602849" cy="2430194"/>
          </a:xfrm>
        </p:grpSpPr>
        <p:pic>
          <p:nvPicPr>
            <p:cNvPr id="30" name="Picture 29" descr="A blue and yellow chart&#10;&#10;AI-generated content may be incorrect.">
              <a:extLst>
                <a:ext uri="{FF2B5EF4-FFF2-40B4-BE49-F238E27FC236}">
                  <a16:creationId xmlns:a16="http://schemas.microsoft.com/office/drawing/2014/main" id="{C5483822-8A6E-E99A-C1E3-1E57AF0DF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96" y="4549806"/>
              <a:ext cx="3602849" cy="2430194"/>
            </a:xfrm>
            <a:prstGeom prst="rect">
              <a:avLst/>
            </a:prstGeom>
          </p:spPr>
        </p:pic>
        <p:sp>
          <p:nvSpPr>
            <p:cNvPr id="12" name="Down Arrow 11"/>
            <p:cNvSpPr/>
            <p:nvPr/>
          </p:nvSpPr>
          <p:spPr>
            <a:xfrm>
              <a:off x="2275842" y="4819760"/>
              <a:ext cx="144016" cy="208823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00" y="2555701"/>
            <a:ext cx="3009619" cy="22123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192" y="3059757"/>
            <a:ext cx="4877223" cy="35298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487568" y="107429"/>
            <a:ext cx="4810161" cy="3523793"/>
            <a:chOff x="4127599" y="2928309"/>
            <a:chExt cx="4810161" cy="352379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7599" y="2928309"/>
              <a:ext cx="4810161" cy="352379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40323" y="3009068"/>
              <a:ext cx="968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Jitter [</a:t>
              </a:r>
              <a:r>
                <a:rPr lang="en-US" dirty="0" err="1"/>
                <a:t>ps</a:t>
              </a:r>
              <a:r>
                <a:rPr lang="en-US" dirty="0"/>
                <a:t>]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271615" y="4584493"/>
              <a:ext cx="374441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8439447" y="3756232"/>
            <a:ext cx="4828450" cy="3523793"/>
            <a:chOff x="9884325" y="2928309"/>
            <a:chExt cx="4828450" cy="352379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84325" y="2928309"/>
              <a:ext cx="4828450" cy="352379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904463" y="3028054"/>
              <a:ext cx="1452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Pos. Jitter [um]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9884325" y="5688218"/>
              <a:ext cx="374441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1959265" y="7148495"/>
            <a:ext cx="675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details in: </a:t>
            </a:r>
            <a:r>
              <a:rPr lang="en-US" dirty="0">
                <a:hlinkClick r:id="rId7"/>
              </a:rPr>
              <a:t>https://indico.phy.ornl.gov/event/677/contributions/2683/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1989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950" y="4967624"/>
            <a:ext cx="4056912" cy="2286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83" y="302737"/>
            <a:ext cx="12384604" cy="918565"/>
          </a:xfrm>
        </p:spPr>
        <p:txBody>
          <a:bodyPr/>
          <a:lstStyle/>
          <a:p>
            <a:r>
              <a:rPr lang="en-US" dirty="0"/>
              <a:t>Improved AC-LGAD design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2/5/2026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 dirty="0"/>
              <a:t>Dr. Simone M. Mazza - University of California Santa Cruz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02714" y="1247273"/>
            <a:ext cx="7081629" cy="537943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R&amp;D can continue for EIC detector 2 or for a future </a:t>
            </a:r>
            <a:r>
              <a:rPr lang="en-US" dirty="0" err="1"/>
              <a:t>ePIC</a:t>
            </a:r>
            <a:r>
              <a:rPr lang="en-US" dirty="0"/>
              <a:t> upgrade</a:t>
            </a:r>
          </a:p>
          <a:p>
            <a:pPr lvl="1"/>
            <a:r>
              <a:rPr lang="en-US" dirty="0"/>
              <a:t>Collaboration of UCSC and BNL to push performance and better time resolution</a:t>
            </a:r>
          </a:p>
          <a:p>
            <a:r>
              <a:rPr lang="en-US" dirty="0"/>
              <a:t>Type 1: update of AC-LGAD design to improve production yield</a:t>
            </a:r>
          </a:p>
          <a:p>
            <a:r>
              <a:rPr lang="en-US" dirty="0"/>
              <a:t>Type 2: directly connect strips to reduce signal spread over multiple strips</a:t>
            </a:r>
          </a:p>
          <a:p>
            <a:pPr lvl="1"/>
            <a:r>
              <a:rPr lang="en-US" dirty="0"/>
              <a:t>Increase S/N (better charge collection), might allow for longer strips and pitch to reduce channel count</a:t>
            </a:r>
          </a:p>
          <a:p>
            <a:r>
              <a:rPr lang="en-US" dirty="0"/>
              <a:t>Type 3: lateral readout for strips with double metal layer</a:t>
            </a:r>
          </a:p>
          <a:p>
            <a:pPr lvl="1"/>
            <a:r>
              <a:rPr lang="en-US" dirty="0"/>
              <a:t>Simplified assembly for 100% coverage</a:t>
            </a:r>
          </a:p>
          <a:p>
            <a:pPr lvl="1"/>
            <a:endParaRPr lang="en-US" dirty="0"/>
          </a:p>
          <a:p>
            <a:r>
              <a:rPr lang="en-US" dirty="0"/>
              <a:t>Production 1: done with erd112 remaining funds: under test</a:t>
            </a:r>
          </a:p>
          <a:p>
            <a:r>
              <a:rPr lang="en-US" dirty="0"/>
              <a:t>Production 1 ½: a few test strip sensors on another sensor production, will start soon</a:t>
            </a:r>
          </a:p>
          <a:p>
            <a:r>
              <a:rPr lang="en-US" dirty="0"/>
              <a:t>Production 2: design ongoing, funded by EIC R&amp;D funds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951" y="276766"/>
            <a:ext cx="6041111" cy="44455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63629" y="1757662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Misalignment issue</a:t>
            </a:r>
          </a:p>
        </p:txBody>
      </p:sp>
      <p:cxnSp>
        <p:nvCxnSpPr>
          <p:cNvPr id="10" name="Straight Arrow Connector 9"/>
          <p:cNvCxnSpPr>
            <a:stCxn id="8" idx="0"/>
          </p:cNvCxnSpPr>
          <p:nvPr/>
        </p:nvCxnSpPr>
        <p:spPr>
          <a:xfrm flipH="1" flipV="1">
            <a:off x="8511701" y="1359654"/>
            <a:ext cx="233740" cy="398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480930" y="5192904"/>
            <a:ext cx="17677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Double metal layer</a:t>
            </a:r>
          </a:p>
          <a:p>
            <a:r>
              <a:rPr lang="en-US" u="sng" dirty="0"/>
              <a:t>Credits to Satoshi</a:t>
            </a:r>
          </a:p>
          <a:p>
            <a:r>
              <a:rPr lang="en-US" u="sng" dirty="0"/>
              <a:t>for suggesting it!</a:t>
            </a:r>
          </a:p>
        </p:txBody>
      </p:sp>
      <p:cxnSp>
        <p:nvCxnSpPr>
          <p:cNvPr id="16" name="Straight Arrow Connector 15"/>
          <p:cNvCxnSpPr>
            <a:stCxn id="9" idx="1"/>
          </p:cNvCxnSpPr>
          <p:nvPr/>
        </p:nvCxnSpPr>
        <p:spPr>
          <a:xfrm flipH="1">
            <a:off x="8952135" y="5654569"/>
            <a:ext cx="2528795" cy="3302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779448" y="4787949"/>
            <a:ext cx="1931985" cy="499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CHIP</a:t>
            </a:r>
          </a:p>
        </p:txBody>
      </p:sp>
    </p:spTree>
    <p:extLst>
      <p:ext uri="{BB962C8B-B14F-4D97-AF65-F5344CB8AC3E}">
        <p14:creationId xmlns:p14="http://schemas.microsoft.com/office/powerpoint/2010/main" val="225493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37" y="302737"/>
            <a:ext cx="12552750" cy="956820"/>
          </a:xfrm>
        </p:spPr>
        <p:txBody>
          <a:bodyPr/>
          <a:lstStyle/>
          <a:p>
            <a:r>
              <a:rPr lang="en-US" dirty="0"/>
              <a:t>DC-RSD prototype </a:t>
            </a:r>
            <a:r>
              <a:rPr lang="en-US" dirty="0" err="1"/>
              <a:t>vs</a:t>
            </a:r>
            <a:r>
              <a:rPr lang="en-US" dirty="0"/>
              <a:t> AC-LGAD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2/5/2026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3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44776" y="1241036"/>
            <a:ext cx="7195191" cy="537616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First prototype of new type of AC-LGAD and DC-RSD produced at BNL</a:t>
            </a:r>
          </a:p>
          <a:p>
            <a:pPr lvl="1"/>
            <a:r>
              <a:rPr lang="en-US" dirty="0"/>
              <a:t>Waiting for double metal layer to finish</a:t>
            </a:r>
          </a:p>
          <a:p>
            <a:pPr lvl="1"/>
            <a:endParaRPr lang="en-US" dirty="0"/>
          </a:p>
          <a:p>
            <a:r>
              <a:rPr lang="en-US" dirty="0"/>
              <a:t>Testing two sensors with same geometry; 1cm long, 500um pitch, 100um wide strips</a:t>
            </a:r>
          </a:p>
          <a:p>
            <a:pPr lvl="1"/>
            <a:r>
              <a:rPr lang="en-US" dirty="0"/>
              <a:t>Laser TCT scan across the sensor shows worse performance for DC-RSD in terms of charge sharing (Ideal behavior is signal close to zero at first neighbor)</a:t>
            </a:r>
          </a:p>
          <a:p>
            <a:pPr lvl="1"/>
            <a:r>
              <a:rPr lang="en-US" dirty="0"/>
              <a:t>Timing proprieties (rise time, time of arrival) are the same</a:t>
            </a:r>
          </a:p>
          <a:p>
            <a:r>
              <a:rPr lang="en-US" dirty="0"/>
              <a:t>Still a lot to optimize, secured funding for the next production!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4" t="20289" r="28895" b="14786"/>
          <a:stretch/>
        </p:blipFill>
        <p:spPr>
          <a:xfrm rot="5400000">
            <a:off x="10067872" y="107429"/>
            <a:ext cx="1440161" cy="2304256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952" y="2226595"/>
            <a:ext cx="5856506" cy="4886367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10607932" y="520956"/>
            <a:ext cx="360040" cy="14401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17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85A00-6FB8-E7D2-4F98-DC37B5C46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3D167-ED6A-C8BC-50DB-9C0384325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83" y="302737"/>
            <a:ext cx="12384604" cy="884812"/>
          </a:xfrm>
        </p:spPr>
        <p:txBody>
          <a:bodyPr/>
          <a:lstStyle/>
          <a:p>
            <a:r>
              <a:rPr lang="en-US" dirty="0"/>
              <a:t>DML AC-LGADs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F04D1F-7B41-933A-9926-D5A1B6558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2/5/2026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3436A6-046E-4BED-1142-E08E6B702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271887-C471-A6DB-2B03-B237608D4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4</a:t>
            </a:fld>
            <a:endParaRPr lang="it-IT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234EFE-7E4E-9387-CC1E-9AD52C097C0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42460" y="1259945"/>
            <a:ext cx="6393451" cy="5039783"/>
          </a:xfrm>
        </p:spPr>
        <p:txBody>
          <a:bodyPr/>
          <a:lstStyle/>
          <a:p>
            <a:r>
              <a:rPr lang="en-US" dirty="0"/>
              <a:t>Double metal layer AC-LGAD, connected to usual FNAL 16ch board</a:t>
            </a:r>
          </a:p>
          <a:p>
            <a:r>
              <a:rPr lang="en-US" dirty="0"/>
              <a:t>Some issues during bonding, likely due to the double metal layer</a:t>
            </a:r>
          </a:p>
          <a:p>
            <a:pPr lvl="1"/>
            <a:r>
              <a:rPr lang="en-US" dirty="0"/>
              <a:t>Metal peeling off during bonding</a:t>
            </a:r>
          </a:p>
          <a:p>
            <a:pPr lvl="1"/>
            <a:r>
              <a:rPr lang="en-US" dirty="0"/>
              <a:t>Solved after changing parameters and bonding process</a:t>
            </a:r>
          </a:p>
          <a:p>
            <a:pPr lvl="1"/>
            <a:r>
              <a:rPr lang="en-US" dirty="0"/>
              <a:t>Bonds are extra fragile, one popped out during testing</a:t>
            </a:r>
          </a:p>
          <a:p>
            <a:r>
              <a:rPr lang="en-US" dirty="0"/>
              <a:t>Tested with laser TCT setup</a:t>
            </a:r>
          </a:p>
        </p:txBody>
      </p:sp>
      <p:pic>
        <p:nvPicPr>
          <p:cNvPr id="9" name="Picture 8" descr="The image shows a close-up view of a circuit board with a solar cell, clearly marked with labeled components and wiring.&#10;&#10;AI-generated content may be incorrect.">
            <a:extLst>
              <a:ext uri="{FF2B5EF4-FFF2-40B4-BE49-F238E27FC236}">
                <a16:creationId xmlns:a16="http://schemas.microsoft.com/office/drawing/2014/main" id="{E3AA7407-5E01-72CD-5C7A-4C18EB5D56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1" b="33333"/>
          <a:stretch>
            <a:fillRect/>
          </a:stretch>
        </p:blipFill>
        <p:spPr>
          <a:xfrm>
            <a:off x="8016031" y="314122"/>
            <a:ext cx="4338888" cy="2992649"/>
          </a:xfrm>
          <a:prstGeom prst="rect">
            <a:avLst/>
          </a:prstGeom>
        </p:spPr>
      </p:pic>
      <p:pic>
        <p:nvPicPr>
          <p:cNvPr id="14" name="Picture 13" descr="The image shows a close-up of a damaged circuit board with visible layers and a single visible component.&#10;&#10;AI-generated content may be incorrect.">
            <a:extLst>
              <a:ext uri="{FF2B5EF4-FFF2-40B4-BE49-F238E27FC236}">
                <a16:creationId xmlns:a16="http://schemas.microsoft.com/office/drawing/2014/main" id="{1FA734C6-FF57-F04C-BF6B-699D88AF81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52438" y="3399780"/>
            <a:ext cx="2866075" cy="330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14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2A4FF-9794-D567-BF48-E45F0324F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58585-5586-5526-34B3-3B49E4788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83" y="302737"/>
            <a:ext cx="12384604" cy="884812"/>
          </a:xfrm>
        </p:spPr>
        <p:txBody>
          <a:bodyPr/>
          <a:lstStyle/>
          <a:p>
            <a:r>
              <a:rPr lang="en-US" dirty="0"/>
              <a:t>DML AC-LGADs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2D5D8-363A-7095-BFD6-83B876AA8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2/5/2026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8B63D-6F1F-3A59-7C67-CD739E39C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925EE-B8AA-9588-23D1-82FC4483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5</a:t>
            </a:fld>
            <a:endParaRPr lang="it-IT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C0FFB8-94CA-AAE6-7AA9-0F3950EB62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46748" y="1259946"/>
            <a:ext cx="7497276" cy="236212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Proof of principle works! Behaves as standard AC-LGAD</a:t>
            </a:r>
          </a:p>
          <a:p>
            <a:r>
              <a:rPr lang="en-US" dirty="0"/>
              <a:t>Pickup of the cross strip is minimal, extra pickup at the bonding pad</a:t>
            </a:r>
          </a:p>
          <a:p>
            <a:pPr lvl="1"/>
            <a:r>
              <a:rPr lang="en-US" dirty="0"/>
              <a:t>Pickup on the line is ~4%</a:t>
            </a:r>
          </a:p>
          <a:p>
            <a:r>
              <a:rPr lang="en-US" dirty="0"/>
              <a:t>Cross talk with perpendicular strip hard to test with laser</a:t>
            </a:r>
          </a:p>
          <a:p>
            <a:r>
              <a:rPr lang="en-US" dirty="0"/>
              <a:t>Behavior across the strip is homogeneous</a:t>
            </a:r>
          </a:p>
          <a:p>
            <a:pPr lvl="1"/>
            <a:r>
              <a:rPr lang="en-US" dirty="0"/>
              <a:t>Both Pmax and rise time are ok</a:t>
            </a:r>
          </a:p>
        </p:txBody>
      </p:sp>
      <p:pic>
        <p:nvPicPr>
          <p:cNvPr id="9" name="Picture 8" descr="The image shows a close-up view of a circuit board with a solar cell, clearly marked with labeled components and wiring.&#10;&#10;AI-generated content may be incorrect.">
            <a:extLst>
              <a:ext uri="{FF2B5EF4-FFF2-40B4-BE49-F238E27FC236}">
                <a16:creationId xmlns:a16="http://schemas.microsoft.com/office/drawing/2014/main" id="{A5210316-C6CC-0D97-4593-40B0886C34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1" b="33333"/>
          <a:stretch>
            <a:fillRect/>
          </a:stretch>
        </p:blipFill>
        <p:spPr>
          <a:xfrm>
            <a:off x="8016031" y="314122"/>
            <a:ext cx="4338888" cy="2992649"/>
          </a:xfrm>
          <a:prstGeom prst="rect">
            <a:avLst/>
          </a:prstGeom>
        </p:spPr>
      </p:pic>
      <p:pic>
        <p:nvPicPr>
          <p:cNvPr id="8" name="Picture 7" descr="The image appears to be a color-coded graph or chart, possibly representing data points or measurements at various positions, with values ranging from 0 to 5000 units.&#10;&#10;AI-generated content may be incorrect.">
            <a:extLst>
              <a:ext uri="{FF2B5EF4-FFF2-40B4-BE49-F238E27FC236}">
                <a16:creationId xmlns:a16="http://schemas.microsoft.com/office/drawing/2014/main" id="{64D96D87-4002-09CC-1AF1-076DEEBC2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370" y="3799451"/>
            <a:ext cx="4377732" cy="3126149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3D397A2E-32DD-8E40-9573-C05680AB7844}"/>
              </a:ext>
            </a:extLst>
          </p:cNvPr>
          <p:cNvSpPr/>
          <p:nvPr/>
        </p:nvSpPr>
        <p:spPr>
          <a:xfrm>
            <a:off x="5351735" y="5141091"/>
            <a:ext cx="957462" cy="9279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5EDF51-5F47-9E68-C8CC-F54AD25D8D69}"/>
              </a:ext>
            </a:extLst>
          </p:cNvPr>
          <p:cNvSpPr txBox="1"/>
          <p:nvPr/>
        </p:nvSpPr>
        <p:spPr>
          <a:xfrm>
            <a:off x="5121484" y="5301212"/>
            <a:ext cx="1036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Wirebond</a:t>
            </a:r>
            <a:endParaRPr lang="en-US" dirty="0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5A37967C-9E93-E0D1-5250-1DEF61BA9710}"/>
              </a:ext>
            </a:extLst>
          </p:cNvPr>
          <p:cNvSpPr/>
          <p:nvPr/>
        </p:nvSpPr>
        <p:spPr>
          <a:xfrm>
            <a:off x="10896351" y="2123653"/>
            <a:ext cx="576064" cy="21602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he image appears to be a scatter plot or histogram showing the distribution of positions (in micrometers) across different measurements, with a maximum value of 7200 and a minimum of 5400.&#10;&#10;AI-generated content may be incorrect.">
            <a:extLst>
              <a:ext uri="{FF2B5EF4-FFF2-40B4-BE49-F238E27FC236}">
                <a16:creationId xmlns:a16="http://schemas.microsoft.com/office/drawing/2014/main" id="{BEB0708A-9A6A-A78A-13B3-90860983B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8639" y="4303952"/>
            <a:ext cx="3357305" cy="23370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396281-FC6D-BF1A-3E3F-2EDE5D57732E}"/>
              </a:ext>
            </a:extLst>
          </p:cNvPr>
          <p:cNvSpPr/>
          <p:nvPr/>
        </p:nvSpPr>
        <p:spPr>
          <a:xfrm>
            <a:off x="6575485" y="4921693"/>
            <a:ext cx="1296144" cy="48687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42AE55-E968-B508-C042-F25EEE19FDD2}"/>
              </a:ext>
            </a:extLst>
          </p:cNvPr>
          <p:cNvCxnSpPr>
            <a:cxnSpLocks/>
          </p:cNvCxnSpPr>
          <p:nvPr/>
        </p:nvCxnSpPr>
        <p:spPr>
          <a:xfrm>
            <a:off x="7871629" y="4921693"/>
            <a:ext cx="2147010" cy="234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548232D-F69D-2EBE-9976-5D6A4F578DBE}"/>
              </a:ext>
            </a:extLst>
          </p:cNvPr>
          <p:cNvSpPr/>
          <p:nvPr/>
        </p:nvSpPr>
        <p:spPr>
          <a:xfrm>
            <a:off x="10742580" y="5245942"/>
            <a:ext cx="420380" cy="3340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65C8A4C-B4BE-F5E9-AB0D-78CABE3BE9B5}"/>
              </a:ext>
            </a:extLst>
          </p:cNvPr>
          <p:cNvCxnSpPr>
            <a:stCxn id="19" idx="0"/>
          </p:cNvCxnSpPr>
          <p:nvPr/>
        </p:nvCxnSpPr>
        <p:spPr>
          <a:xfrm flipV="1">
            <a:off x="10952770" y="3779836"/>
            <a:ext cx="375629" cy="1466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0FB20D9-6AFF-368C-99F2-DD4370BFA0A0}"/>
              </a:ext>
            </a:extLst>
          </p:cNvPr>
          <p:cNvSpPr txBox="1"/>
          <p:nvPr/>
        </p:nvSpPr>
        <p:spPr>
          <a:xfrm>
            <a:off x="11140584" y="3503308"/>
            <a:ext cx="2098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Crosstalk under metal?</a:t>
            </a:r>
          </a:p>
        </p:txBody>
      </p:sp>
      <p:pic>
        <p:nvPicPr>
          <p:cNvPr id="24" name="Picture 23" descr="The image displays a graph comparing photocurrent (Pmax) in millivolts against the position in micrometers for different magnifications (20X, 40X, 63X, and 80X) of an AC-LGAD device.&#10;&#10;AI-generated content may be incorrect.">
            <a:extLst>
              <a:ext uri="{FF2B5EF4-FFF2-40B4-BE49-F238E27FC236}">
                <a16:creationId xmlns:a16="http://schemas.microsoft.com/office/drawing/2014/main" id="{8897BBC7-1D0F-5004-4046-9322D95DF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48" y="3497237"/>
            <a:ext cx="4408448" cy="3526758"/>
          </a:xfrm>
          <a:prstGeom prst="rect">
            <a:avLst/>
          </a:prstGeom>
        </p:spPr>
      </p:pic>
      <p:sp>
        <p:nvSpPr>
          <p:cNvPr id="25" name="Arrow: Left 24">
            <a:extLst>
              <a:ext uri="{FF2B5EF4-FFF2-40B4-BE49-F238E27FC236}">
                <a16:creationId xmlns:a16="http://schemas.microsoft.com/office/drawing/2014/main" id="{CDDD1A40-6225-9261-35DE-462DBF05A30D}"/>
              </a:ext>
            </a:extLst>
          </p:cNvPr>
          <p:cNvSpPr/>
          <p:nvPr/>
        </p:nvSpPr>
        <p:spPr>
          <a:xfrm>
            <a:off x="6222558" y="5683444"/>
            <a:ext cx="3298141" cy="138153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BA580EBD-B93F-4625-29FA-E6CA677C55ED}"/>
              </a:ext>
            </a:extLst>
          </p:cNvPr>
          <p:cNvSpPr/>
          <p:nvPr/>
        </p:nvSpPr>
        <p:spPr>
          <a:xfrm>
            <a:off x="6158050" y="6120787"/>
            <a:ext cx="3298141" cy="138153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Left 26">
            <a:extLst>
              <a:ext uri="{FF2B5EF4-FFF2-40B4-BE49-F238E27FC236}">
                <a16:creationId xmlns:a16="http://schemas.microsoft.com/office/drawing/2014/main" id="{4902F8CD-D834-89CF-9DED-852F4A30AAA3}"/>
              </a:ext>
            </a:extLst>
          </p:cNvPr>
          <p:cNvSpPr/>
          <p:nvPr/>
        </p:nvSpPr>
        <p:spPr>
          <a:xfrm>
            <a:off x="6251678" y="4686157"/>
            <a:ext cx="3298141" cy="138153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739D0C98-05B7-C4F5-F661-C48B44490E2D}"/>
              </a:ext>
            </a:extLst>
          </p:cNvPr>
          <p:cNvSpPr/>
          <p:nvPr/>
        </p:nvSpPr>
        <p:spPr>
          <a:xfrm>
            <a:off x="6251678" y="5190449"/>
            <a:ext cx="3298141" cy="138153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4689F1-8DF1-85D6-4825-A45BCA5C1B91}"/>
              </a:ext>
            </a:extLst>
          </p:cNvPr>
          <p:cNvSpPr txBox="1"/>
          <p:nvPr/>
        </p:nvSpPr>
        <p:spPr>
          <a:xfrm>
            <a:off x="1463303" y="5977326"/>
            <a:ext cx="2244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Transmission line pickup</a:t>
            </a:r>
          </a:p>
        </p:txBody>
      </p:sp>
    </p:spTree>
    <p:extLst>
      <p:ext uri="{BB962C8B-B14F-4D97-AF65-F5344CB8AC3E}">
        <p14:creationId xmlns:p14="http://schemas.microsoft.com/office/powerpoint/2010/main" val="1199609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82439-5648-D059-7B13-7038407E6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0A7F-274F-75C5-E5C9-260993CC7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83" y="302737"/>
            <a:ext cx="12384604" cy="884812"/>
          </a:xfrm>
        </p:spPr>
        <p:txBody>
          <a:bodyPr/>
          <a:lstStyle/>
          <a:p>
            <a:r>
              <a:rPr lang="en-US" dirty="0"/>
              <a:t>Delay correction in standard AC-LGAD (one side)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5151CC-E894-33DE-9E50-9A587D9AF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2/5/2026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4C24D-F546-2B88-A6E4-09DD373AC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D81500-55F5-B243-AC0E-7FCEB9E4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6</a:t>
            </a:fld>
            <a:endParaRPr lang="it-IT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A85C17-7AB4-70E1-BD6E-1836513F609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42460" y="1259946"/>
            <a:ext cx="12586139" cy="14397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With strips we have to correct for signal propagation delays to maintain the time resolution</a:t>
            </a:r>
          </a:p>
          <a:p>
            <a:r>
              <a:rPr lang="en-US" dirty="0"/>
              <a:t>With standard connection (at the edge) it’s a constant (</a:t>
            </a:r>
            <a:r>
              <a:rPr lang="en-US" dirty="0" err="1"/>
              <a:t>x,y</a:t>
            </a:r>
            <a:r>
              <a:rPr lang="en-US" dirty="0"/>
              <a:t>) correction</a:t>
            </a:r>
          </a:p>
          <a:p>
            <a:r>
              <a:rPr lang="en-US" dirty="0"/>
              <a:t>X (1,2) perpendicular: slow propagation, small distance but good correction from strip precision</a:t>
            </a:r>
          </a:p>
          <a:p>
            <a:r>
              <a:rPr lang="en-US" dirty="0"/>
              <a:t>Y (3) parallel: fast propagation, large distance, correction from tracking of other detectors (1mm is enough)</a:t>
            </a:r>
          </a:p>
        </p:txBody>
      </p:sp>
      <p:pic>
        <p:nvPicPr>
          <p:cNvPr id="8" name="Picture 7" descr="The image shows a close-up of a circuit board with visible solar cells, a connector, and a red arrow indicating a specific point of interest.&#10;&#10;AI-generated content may be incorrect.">
            <a:extLst>
              <a:ext uri="{FF2B5EF4-FFF2-40B4-BE49-F238E27FC236}">
                <a16:creationId xmlns:a16="http://schemas.microsoft.com/office/drawing/2014/main" id="{B6CCD164-E3A7-C159-8E0A-BA536D10D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1" t="50425" r="50945" b="23904"/>
          <a:stretch>
            <a:fillRect/>
          </a:stretch>
        </p:blipFill>
        <p:spPr>
          <a:xfrm rot="16200000">
            <a:off x="4973812" y="-1419702"/>
            <a:ext cx="3528888" cy="12342798"/>
          </a:xfrm>
          <a:prstGeom prst="rect">
            <a:avLst/>
          </a:prstGeom>
        </p:spPr>
      </p:pic>
      <p:sp>
        <p:nvSpPr>
          <p:cNvPr id="10" name="Arrow: Up 9">
            <a:extLst>
              <a:ext uri="{FF2B5EF4-FFF2-40B4-BE49-F238E27FC236}">
                <a16:creationId xmlns:a16="http://schemas.microsoft.com/office/drawing/2014/main" id="{32EF1700-AAD3-10EA-1BDE-AEB0D4B1F8D7}"/>
              </a:ext>
            </a:extLst>
          </p:cNvPr>
          <p:cNvSpPr/>
          <p:nvPr/>
        </p:nvSpPr>
        <p:spPr>
          <a:xfrm>
            <a:off x="3725117" y="3766045"/>
            <a:ext cx="360041" cy="37919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DAAC8617-4AD0-7A59-A7F4-C57CE9DCF553}"/>
              </a:ext>
            </a:extLst>
          </p:cNvPr>
          <p:cNvSpPr/>
          <p:nvPr/>
        </p:nvSpPr>
        <p:spPr>
          <a:xfrm rot="10800000">
            <a:off x="3725118" y="4206805"/>
            <a:ext cx="360040" cy="65315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8D68544D-340D-18EC-6145-AAC58FC1E53F}"/>
              </a:ext>
            </a:extLst>
          </p:cNvPr>
          <p:cNvSpPr/>
          <p:nvPr/>
        </p:nvSpPr>
        <p:spPr>
          <a:xfrm rot="5400000">
            <a:off x="7256728" y="143907"/>
            <a:ext cx="360040" cy="706322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ECB436E1-7EA0-2206-A94A-26287FBC60AE}"/>
              </a:ext>
            </a:extLst>
          </p:cNvPr>
          <p:cNvSpPr/>
          <p:nvPr/>
        </p:nvSpPr>
        <p:spPr>
          <a:xfrm rot="5400000">
            <a:off x="7256728" y="1569928"/>
            <a:ext cx="360040" cy="706322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053D38-1F86-A734-DD76-B70C1897D3A5}"/>
              </a:ext>
            </a:extLst>
          </p:cNvPr>
          <p:cNvSpPr txBox="1"/>
          <p:nvPr/>
        </p:nvSpPr>
        <p:spPr>
          <a:xfrm>
            <a:off x="11002762" y="4205589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Wirebond</a:t>
            </a:r>
            <a:r>
              <a:rPr lang="en-US" sz="2000" dirty="0">
                <a:solidFill>
                  <a:srgbClr val="FFFF00"/>
                </a:solidFill>
              </a:rPr>
              <a:t> out</a:t>
            </a: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EB3DF492-913B-A1D2-AF46-71085CF0BBBF}"/>
              </a:ext>
            </a:extLst>
          </p:cNvPr>
          <p:cNvSpPr/>
          <p:nvPr/>
        </p:nvSpPr>
        <p:spPr>
          <a:xfrm>
            <a:off x="3771675" y="4030151"/>
            <a:ext cx="360041" cy="360040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7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60060-4832-9A26-29F2-D0B1C1F70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 image shows a close-up view of a circuit board with a solar cell, clearly marked with labeled components and wiring.&#10;&#10;AI-generated content may be incorrect.">
            <a:extLst>
              <a:ext uri="{FF2B5EF4-FFF2-40B4-BE49-F238E27FC236}">
                <a16:creationId xmlns:a16="http://schemas.microsoft.com/office/drawing/2014/main" id="{34295916-3F5F-C3CD-3790-1898114592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t="18376" r="42613" b="61084"/>
          <a:stretch>
            <a:fillRect/>
          </a:stretch>
        </p:blipFill>
        <p:spPr>
          <a:xfrm>
            <a:off x="3191495" y="2919972"/>
            <a:ext cx="5976663" cy="39975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763CB7-411F-2AAC-A27C-8ED6C6305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83" y="302737"/>
            <a:ext cx="12384604" cy="884812"/>
          </a:xfrm>
        </p:spPr>
        <p:txBody>
          <a:bodyPr/>
          <a:lstStyle/>
          <a:p>
            <a:r>
              <a:rPr lang="en-US" dirty="0"/>
              <a:t>Delay correction in DM AC-LGAD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A190D-26EC-E732-76F1-B72E01AB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2/5/2026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0533F-FB2E-6CF8-C6C1-19456B62D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42E16-6E99-E2D8-32DA-D9E79A70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7</a:t>
            </a:fld>
            <a:endParaRPr lang="it-IT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3B1EE2-1C63-51C6-C0B5-0D7000EB662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42460" y="1259946"/>
            <a:ext cx="12586139" cy="1439772"/>
          </a:xfrm>
        </p:spPr>
        <p:txBody>
          <a:bodyPr>
            <a:normAutofit/>
          </a:bodyPr>
          <a:lstStyle/>
          <a:p>
            <a:r>
              <a:rPr lang="en-US" dirty="0"/>
              <a:t>Correction is much more complicated, different strips have different delays vs 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  <a:p>
            <a:r>
              <a:rPr lang="en-US" dirty="0"/>
              <a:t>Propagation in signal strip and transmission line could be different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46D058B8-1BD3-FEA0-0794-9BF29F24CC72}"/>
              </a:ext>
            </a:extLst>
          </p:cNvPr>
          <p:cNvSpPr/>
          <p:nvPr/>
        </p:nvSpPr>
        <p:spPr>
          <a:xfrm>
            <a:off x="6955657" y="5196912"/>
            <a:ext cx="360041" cy="23910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DF5F6438-4A5C-235F-B441-610BAF8BA8D2}"/>
              </a:ext>
            </a:extLst>
          </p:cNvPr>
          <p:cNvSpPr/>
          <p:nvPr/>
        </p:nvSpPr>
        <p:spPr>
          <a:xfrm rot="10800000">
            <a:off x="6955657" y="5436021"/>
            <a:ext cx="360040" cy="44436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33D70EB8-B91D-210D-DC3C-625315853650}"/>
              </a:ext>
            </a:extLst>
          </p:cNvPr>
          <p:cNvSpPr/>
          <p:nvPr/>
        </p:nvSpPr>
        <p:spPr>
          <a:xfrm>
            <a:off x="5279727" y="4104995"/>
            <a:ext cx="360040" cy="157215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0F014FAF-E4BE-D5C6-AE30-F24F07C9ACAA}"/>
              </a:ext>
            </a:extLst>
          </p:cNvPr>
          <p:cNvSpPr/>
          <p:nvPr/>
        </p:nvSpPr>
        <p:spPr>
          <a:xfrm rot="16200000">
            <a:off x="6111450" y="4863588"/>
            <a:ext cx="360040" cy="186494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9B415B-E6A0-66AD-9FB4-DA3FC3226654}"/>
              </a:ext>
            </a:extLst>
          </p:cNvPr>
          <p:cNvSpPr txBox="1"/>
          <p:nvPr/>
        </p:nvSpPr>
        <p:spPr>
          <a:xfrm>
            <a:off x="5358997" y="3185316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Wirebond</a:t>
            </a:r>
            <a:r>
              <a:rPr lang="en-US" sz="2000" dirty="0">
                <a:solidFill>
                  <a:srgbClr val="FFFF00"/>
                </a:solidFill>
              </a:rPr>
              <a:t> out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04D87EAA-8CB1-F0D8-E61A-183FF087B256}"/>
              </a:ext>
            </a:extLst>
          </p:cNvPr>
          <p:cNvSpPr/>
          <p:nvPr/>
        </p:nvSpPr>
        <p:spPr>
          <a:xfrm>
            <a:off x="7076707" y="5271081"/>
            <a:ext cx="360041" cy="360040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FCA11873-2F4D-01AB-FE9E-8B8C1F9C9766}"/>
              </a:ext>
            </a:extLst>
          </p:cNvPr>
          <p:cNvSpPr/>
          <p:nvPr/>
        </p:nvSpPr>
        <p:spPr>
          <a:xfrm>
            <a:off x="4798637" y="3995861"/>
            <a:ext cx="360040" cy="128379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08162750-07B9-E147-D772-F6C8AA866E71}"/>
              </a:ext>
            </a:extLst>
          </p:cNvPr>
          <p:cNvSpPr/>
          <p:nvPr/>
        </p:nvSpPr>
        <p:spPr>
          <a:xfrm rot="16200000">
            <a:off x="5806348" y="4225399"/>
            <a:ext cx="360040" cy="218067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E693D5B2-87F6-A106-B2EE-9A5F336103D4}"/>
              </a:ext>
            </a:extLst>
          </p:cNvPr>
          <p:cNvSpPr/>
          <p:nvPr/>
        </p:nvSpPr>
        <p:spPr>
          <a:xfrm>
            <a:off x="4075198" y="5407697"/>
            <a:ext cx="360041" cy="360040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4A4B47-6162-1E86-2273-E42EE2242D50}"/>
              </a:ext>
            </a:extLst>
          </p:cNvPr>
          <p:cNvSpPr txBox="1"/>
          <p:nvPr/>
        </p:nvSpPr>
        <p:spPr>
          <a:xfrm>
            <a:off x="1146807" y="5172592"/>
            <a:ext cx="1898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Completely different parameters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1776C5C-E08A-3973-3EF8-B964930E5AFC}"/>
              </a:ext>
            </a:extLst>
          </p:cNvPr>
          <p:cNvCxnSpPr>
            <a:cxnSpLocks/>
          </p:cNvCxnSpPr>
          <p:nvPr/>
        </p:nvCxnSpPr>
        <p:spPr>
          <a:xfrm>
            <a:off x="2343788" y="5407697"/>
            <a:ext cx="1567787" cy="88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135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79CCB-19DA-F7EF-88DA-2A5477EA0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 image shows a close-up view of a circuit board with a solar cell, clearly marked with labeled components and wiring.&#10;&#10;AI-generated content may be incorrect.">
            <a:extLst>
              <a:ext uri="{FF2B5EF4-FFF2-40B4-BE49-F238E27FC236}">
                <a16:creationId xmlns:a16="http://schemas.microsoft.com/office/drawing/2014/main" id="{CFE79D8E-D92A-7369-0FD6-D25645892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t="18376" r="42613" b="61084"/>
          <a:stretch>
            <a:fillRect/>
          </a:stretch>
        </p:blipFill>
        <p:spPr>
          <a:xfrm>
            <a:off x="769343" y="2797364"/>
            <a:ext cx="5976663" cy="39975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C218B5-6F5F-62CF-62AD-6ED1ACD14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83" y="302737"/>
            <a:ext cx="12384604" cy="884812"/>
          </a:xfrm>
        </p:spPr>
        <p:txBody>
          <a:bodyPr/>
          <a:lstStyle/>
          <a:p>
            <a:r>
              <a:rPr lang="en-US" dirty="0"/>
              <a:t>Delay correction in DM AC-LGAD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DA879-2DC0-614C-DDF1-A2937A7B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2/5/2026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65A06F-9092-E45D-69B8-DE8B6F7F3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D60F1-BD6A-66B8-32F8-F95E3DC3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8</a:t>
            </a:fld>
            <a:endParaRPr lang="it-IT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D472A9-7A2B-BBCB-1042-F5C84751A08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42460" y="1259946"/>
            <a:ext cx="12586139" cy="1439772"/>
          </a:xfrm>
        </p:spPr>
        <p:txBody>
          <a:bodyPr>
            <a:normAutofit/>
          </a:bodyPr>
          <a:lstStyle/>
          <a:p>
            <a:r>
              <a:rPr lang="en-US" dirty="0"/>
              <a:t>Time of arrival vs position for two strips, same Y</a:t>
            </a:r>
          </a:p>
          <a:p>
            <a:r>
              <a:rPr lang="en-US" dirty="0"/>
              <a:t>About ~100ps delay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5B17D3-FB6D-38A5-5635-01139FD81428}"/>
              </a:ext>
            </a:extLst>
          </p:cNvPr>
          <p:cNvSpPr txBox="1"/>
          <p:nvPr/>
        </p:nvSpPr>
        <p:spPr>
          <a:xfrm>
            <a:off x="2783665" y="3203773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Wirebond</a:t>
            </a:r>
            <a:r>
              <a:rPr lang="en-US" sz="2000" dirty="0">
                <a:solidFill>
                  <a:srgbClr val="FFFF00"/>
                </a:solidFill>
              </a:rPr>
              <a:t> out</a:t>
            </a:r>
          </a:p>
        </p:txBody>
      </p:sp>
      <p:pic>
        <p:nvPicPr>
          <p:cNvPr id="19" name="Picture 18" descr="The image appears to be a graph or chart, likely depicting some form of data or measurement over time or distance, with a series of values and units on the axes.&#10;&#10;AI-generated content may be incorrect.">
            <a:extLst>
              <a:ext uri="{FF2B5EF4-FFF2-40B4-BE49-F238E27FC236}">
                <a16:creationId xmlns:a16="http://schemas.microsoft.com/office/drawing/2014/main" id="{81481269-5773-2400-0442-59B6D1FE3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710" y="2195662"/>
            <a:ext cx="5990605" cy="4706408"/>
          </a:xfrm>
          <a:prstGeom prst="rect">
            <a:avLst/>
          </a:prstGeom>
        </p:spPr>
      </p:pic>
      <p:sp>
        <p:nvSpPr>
          <p:cNvPr id="21" name="Arrow: Up 20">
            <a:extLst>
              <a:ext uri="{FF2B5EF4-FFF2-40B4-BE49-F238E27FC236}">
                <a16:creationId xmlns:a16="http://schemas.microsoft.com/office/drawing/2014/main" id="{E382CB2D-1106-6436-0B6A-A5E3BB097351}"/>
              </a:ext>
            </a:extLst>
          </p:cNvPr>
          <p:cNvSpPr/>
          <p:nvPr/>
        </p:nvSpPr>
        <p:spPr>
          <a:xfrm>
            <a:off x="4092930" y="3568103"/>
            <a:ext cx="322215" cy="332442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A7030A29-608F-BE56-6036-DEEFEC2DF60E}"/>
              </a:ext>
            </a:extLst>
          </p:cNvPr>
          <p:cNvSpPr/>
          <p:nvPr/>
        </p:nvSpPr>
        <p:spPr>
          <a:xfrm rot="5400000">
            <a:off x="840735" y="5042684"/>
            <a:ext cx="467838" cy="37525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5D71F269-7818-0962-66FE-AB4C82A5E9D0}"/>
              </a:ext>
            </a:extLst>
          </p:cNvPr>
          <p:cNvSpPr/>
          <p:nvPr/>
        </p:nvSpPr>
        <p:spPr>
          <a:xfrm rot="5400000">
            <a:off x="813809" y="6470975"/>
            <a:ext cx="467838" cy="37525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0668EF7-7F88-AC16-B4B8-13FA497F9BFF}"/>
              </a:ext>
            </a:extLst>
          </p:cNvPr>
          <p:cNvCxnSpPr/>
          <p:nvPr/>
        </p:nvCxnSpPr>
        <p:spPr>
          <a:xfrm>
            <a:off x="7655991" y="4931965"/>
            <a:ext cx="50557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C1AFE8-CD79-4FD9-6190-920A3B69B252}"/>
              </a:ext>
            </a:extLst>
          </p:cNvPr>
          <p:cNvCxnSpPr/>
          <p:nvPr/>
        </p:nvCxnSpPr>
        <p:spPr>
          <a:xfrm>
            <a:off x="7655991" y="5075981"/>
            <a:ext cx="50557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397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3B279-D129-1ECC-C48C-7DE435D08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 image shows a close-up view of a circuit board with a solar cell, clearly marked with labeled components and wiring.&#10;&#10;AI-generated content may be incorrect.">
            <a:extLst>
              <a:ext uri="{FF2B5EF4-FFF2-40B4-BE49-F238E27FC236}">
                <a16:creationId xmlns:a16="http://schemas.microsoft.com/office/drawing/2014/main" id="{78829BA6-4FDE-8953-D38F-27B5CF969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t="18376" r="42613" b="61084"/>
          <a:stretch>
            <a:fillRect/>
          </a:stretch>
        </p:blipFill>
        <p:spPr>
          <a:xfrm>
            <a:off x="769343" y="2797364"/>
            <a:ext cx="5976663" cy="39975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DA8CE-AE4D-7EA4-6C5F-3A8CEC276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83" y="302737"/>
            <a:ext cx="12384604" cy="884812"/>
          </a:xfrm>
        </p:spPr>
        <p:txBody>
          <a:bodyPr/>
          <a:lstStyle/>
          <a:p>
            <a:r>
              <a:rPr lang="en-US" dirty="0"/>
              <a:t>Delay correction in DM AC-LGAD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7347CD-8387-A274-6EF0-043E7CB20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2/5/2026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4B833-254A-570B-00AA-0C07F6D69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D81CD-CF34-7B3A-49DC-FA4A0DBD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9</a:t>
            </a:fld>
            <a:endParaRPr lang="it-IT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BB92BB-AB7D-D9E3-4CD4-CD65AFA5481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42460" y="1259946"/>
            <a:ext cx="12586139" cy="1439772"/>
          </a:xfrm>
        </p:spPr>
        <p:txBody>
          <a:bodyPr>
            <a:normAutofit/>
          </a:bodyPr>
          <a:lstStyle/>
          <a:p>
            <a:r>
              <a:rPr lang="en-US" dirty="0"/>
              <a:t>Time of arrival vs position for two nearby strips, same 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A399CD-50B2-CCC1-AC06-A5206C5F9905}"/>
              </a:ext>
            </a:extLst>
          </p:cNvPr>
          <p:cNvSpPr txBox="1"/>
          <p:nvPr/>
        </p:nvSpPr>
        <p:spPr>
          <a:xfrm>
            <a:off x="2783665" y="3203773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Wirebond</a:t>
            </a:r>
            <a:r>
              <a:rPr lang="en-US" sz="2000" dirty="0">
                <a:solidFill>
                  <a:srgbClr val="FFFF00"/>
                </a:solidFill>
              </a:rPr>
              <a:t> out</a:t>
            </a:r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7ACA181D-D364-2F2D-EBE8-8AF93483E6E2}"/>
              </a:ext>
            </a:extLst>
          </p:cNvPr>
          <p:cNvSpPr/>
          <p:nvPr/>
        </p:nvSpPr>
        <p:spPr>
          <a:xfrm>
            <a:off x="3435459" y="5230313"/>
            <a:ext cx="322215" cy="40011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D6B28B57-96D1-0593-BFF6-3F52FCAF5540}"/>
              </a:ext>
            </a:extLst>
          </p:cNvPr>
          <p:cNvSpPr/>
          <p:nvPr/>
        </p:nvSpPr>
        <p:spPr>
          <a:xfrm rot="5400000">
            <a:off x="840735" y="5042684"/>
            <a:ext cx="467838" cy="37525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34B8E487-D944-5FBA-423B-6135D3C2AF59}"/>
              </a:ext>
            </a:extLst>
          </p:cNvPr>
          <p:cNvSpPr/>
          <p:nvPr/>
        </p:nvSpPr>
        <p:spPr>
          <a:xfrm rot="5400000">
            <a:off x="843290" y="5518037"/>
            <a:ext cx="467838" cy="37525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he diagram shows a series of numerical values plotted on a graph, likely representing some form of data measured across a range of intervals.&#10;&#10;AI-generated content may be incorrect.">
            <a:extLst>
              <a:ext uri="{FF2B5EF4-FFF2-40B4-BE49-F238E27FC236}">
                <a16:creationId xmlns:a16="http://schemas.microsoft.com/office/drawing/2014/main" id="{2AA3A794-3329-A065-0596-D31D7F971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826" y="2555701"/>
            <a:ext cx="6311202" cy="447485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AB7DF5-61BD-D5A0-A465-DD25070740D3}"/>
              </a:ext>
            </a:extLst>
          </p:cNvPr>
          <p:cNvCxnSpPr/>
          <p:nvPr/>
        </p:nvCxnSpPr>
        <p:spPr>
          <a:xfrm>
            <a:off x="7800007" y="4996394"/>
            <a:ext cx="56397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5B149A-542A-88B6-EF41-3B97EDF706F8}"/>
              </a:ext>
            </a:extLst>
          </p:cNvPr>
          <p:cNvCxnSpPr/>
          <p:nvPr/>
        </p:nvCxnSpPr>
        <p:spPr>
          <a:xfrm>
            <a:off x="7800007" y="5436021"/>
            <a:ext cx="56397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AEEEF14-15B8-B548-BB49-B85E9D1916D9}"/>
              </a:ext>
            </a:extLst>
          </p:cNvPr>
          <p:cNvSpPr txBox="1"/>
          <p:nvPr/>
        </p:nvSpPr>
        <p:spPr>
          <a:xfrm>
            <a:off x="9000097" y="5630424"/>
            <a:ext cx="3239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Delay of ~40ps over 500um section of the transmission line</a:t>
            </a:r>
          </a:p>
        </p:txBody>
      </p:sp>
    </p:spTree>
    <p:extLst>
      <p:ext uri="{BB962C8B-B14F-4D97-AF65-F5344CB8AC3E}">
        <p14:creationId xmlns:p14="http://schemas.microsoft.com/office/powerpoint/2010/main" val="33925598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81598</TotalTime>
  <Words>1490</Words>
  <Application>Microsoft Office PowerPoint</Application>
  <PresentationFormat>Custom</PresentationFormat>
  <Paragraphs>232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Cambria Math</vt:lpstr>
      <vt:lpstr>Franklin Gothic Book</vt:lpstr>
      <vt:lpstr>Liberation Sans</vt:lpstr>
      <vt:lpstr>Liberation Serif</vt:lpstr>
      <vt:lpstr>Perpetua</vt:lpstr>
      <vt:lpstr>StarSymbol</vt:lpstr>
      <vt:lpstr>Wingdings</vt:lpstr>
      <vt:lpstr>Wingdings 2</vt:lpstr>
      <vt:lpstr>Equity</vt:lpstr>
      <vt:lpstr>PowerPoint Presentation</vt:lpstr>
      <vt:lpstr>Improved AC-LGAD design</vt:lpstr>
      <vt:lpstr>DC-RSD prototype vs AC-LGAD</vt:lpstr>
      <vt:lpstr>DML AC-LGADs</vt:lpstr>
      <vt:lpstr>DML AC-LGADs</vt:lpstr>
      <vt:lpstr>Delay correction in standard AC-LGAD (one side)</vt:lpstr>
      <vt:lpstr>Delay correction in DM AC-LGAD</vt:lpstr>
      <vt:lpstr>Delay correction in DM AC-LGAD</vt:lpstr>
      <vt:lpstr>Delay correction in DM AC-LGAD</vt:lpstr>
      <vt:lpstr>Delay correction in DM AC-LGAD</vt:lpstr>
      <vt:lpstr>DML AC-LGADs</vt:lpstr>
      <vt:lpstr>Backup</vt:lpstr>
      <vt:lpstr>Strip production</vt:lpstr>
      <vt:lpstr>HPK production results - TCT</vt:lpstr>
      <vt:lpstr>HPK production results - TCT</vt:lpstr>
      <vt:lpstr>Pixel production</vt:lpstr>
      <vt:lpstr>Pixel results - TCT</vt:lpstr>
      <vt:lpstr>HPK pixel production results - TCT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Boes</dc:creator>
  <cp:lastModifiedBy>Simone M Mazza</cp:lastModifiedBy>
  <cp:revision>4890</cp:revision>
  <cp:lastPrinted>2014-12-15T16:05:16Z</cp:lastPrinted>
  <dcterms:created xsi:type="dcterms:W3CDTF">2014-11-18T11:45:19Z</dcterms:created>
  <dcterms:modified xsi:type="dcterms:W3CDTF">2026-02-05T23:56:26Z</dcterms:modified>
</cp:coreProperties>
</file>