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4"/>
  </p:sldMasterIdLst>
  <p:notesMasterIdLst>
    <p:notesMasterId r:id="rId38"/>
  </p:notesMasterIdLst>
  <p:handoutMasterIdLst>
    <p:handoutMasterId r:id="rId39"/>
  </p:handoutMasterIdLst>
  <p:sldIdLst>
    <p:sldId id="256" r:id="rId5"/>
    <p:sldId id="2147375419" r:id="rId6"/>
    <p:sldId id="2147469626" r:id="rId7"/>
    <p:sldId id="2147469633" r:id="rId8"/>
    <p:sldId id="2147469632" r:id="rId9"/>
    <p:sldId id="2147469657" r:id="rId10"/>
    <p:sldId id="2147469584" r:id="rId11"/>
    <p:sldId id="2147469627" r:id="rId12"/>
    <p:sldId id="279" r:id="rId13"/>
    <p:sldId id="258" r:id="rId14"/>
    <p:sldId id="2147469658" r:id="rId15"/>
    <p:sldId id="6026" r:id="rId16"/>
    <p:sldId id="2147469659" r:id="rId17"/>
    <p:sldId id="2147469660" r:id="rId18"/>
    <p:sldId id="301" r:id="rId19"/>
    <p:sldId id="292" r:id="rId20"/>
    <p:sldId id="324" r:id="rId21"/>
    <p:sldId id="2147469662" r:id="rId22"/>
    <p:sldId id="332" r:id="rId23"/>
    <p:sldId id="333" r:id="rId24"/>
    <p:sldId id="334" r:id="rId25"/>
    <p:sldId id="335" r:id="rId26"/>
    <p:sldId id="336" r:id="rId27"/>
    <p:sldId id="337" r:id="rId28"/>
    <p:sldId id="338" r:id="rId29"/>
    <p:sldId id="343" r:id="rId30"/>
    <p:sldId id="350" r:id="rId31"/>
    <p:sldId id="302" r:id="rId32"/>
    <p:sldId id="351" r:id="rId33"/>
    <p:sldId id="2147469663" r:id="rId34"/>
    <p:sldId id="5864" r:id="rId35"/>
    <p:sldId id="271" r:id="rId36"/>
    <p:sldId id="2147469651" r:id="rId37"/>
  </p:sldIdLst>
  <p:sldSz cx="12192000" cy="6858000"/>
  <p:notesSz cx="7102475" cy="9388475"/>
  <p:embeddedFontLst>
    <p:embeddedFont>
      <p:font typeface="Arial Narrow" panose="020B0606020202030204" pitchFamily="34" charset="0"/>
      <p:regular r:id="rId40"/>
      <p:bold r:id="rId41"/>
      <p:italic r:id="rId42"/>
      <p:boldItalic r:id="rId43"/>
    </p:embeddedFont>
    <p:embeddedFont>
      <p:font typeface="Segoe UI" panose="020B0502040204020203"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40FF"/>
    <a:srgbClr val="B5D64A"/>
    <a:srgbClr val="008000"/>
    <a:srgbClr val="0091FF"/>
    <a:srgbClr val="00ACDB"/>
    <a:srgbClr val="BFBFBF"/>
    <a:srgbClr val="A6A6A6"/>
    <a:srgbClr val="7F7F7F"/>
    <a:srgbClr val="21A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5208" autoAdjust="0"/>
  </p:normalViewPr>
  <p:slideViewPr>
    <p:cSldViewPr snapToGrid="0" snapToObjects="1">
      <p:cViewPr varScale="1">
        <p:scale>
          <a:sx n="84" d="100"/>
          <a:sy n="84" d="100"/>
        </p:scale>
        <p:origin x="270" y="5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7454"/>
    </p:cViewPr>
  </p:sorterViewPr>
  <p:notesViewPr>
    <p:cSldViewPr snapToGrid="0" snapToObjects="1">
      <p:cViewPr varScale="1">
        <p:scale>
          <a:sx n="145" d="100"/>
          <a:sy n="145" d="100"/>
        </p:scale>
        <p:origin x="3739" y="9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F6B566-8F4F-2297-E09A-EC0A5919D724}"/>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EAFEF84F-FF67-CFE6-EE39-7622459E9C49}"/>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435C532-7310-4D0E-A33E-9CFB32DA3130}" type="datetimeFigureOut">
              <a:rPr lang="en-US" smtClean="0"/>
              <a:t>2/13/2026</a:t>
            </a:fld>
            <a:endParaRPr lang="en-US"/>
          </a:p>
        </p:txBody>
      </p:sp>
      <p:sp>
        <p:nvSpPr>
          <p:cNvPr id="4" name="Footer Placeholder 3">
            <a:extLst>
              <a:ext uri="{FF2B5EF4-FFF2-40B4-BE49-F238E27FC236}">
                <a16:creationId xmlns:a16="http://schemas.microsoft.com/office/drawing/2014/main" id="{933D95DF-83FA-FE96-2EE5-1174D2E87D62}"/>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A967F68-58BC-4765-5D43-302ABEE7BABF}"/>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19FBC339-4610-4F10-854C-D2930A4EBF62}" type="slidenum">
              <a:rPr lang="en-US" smtClean="0"/>
              <a:t>‹#›</a:t>
            </a:fld>
            <a:endParaRPr lang="en-US"/>
          </a:p>
        </p:txBody>
      </p:sp>
    </p:spTree>
    <p:extLst>
      <p:ext uri="{BB962C8B-B14F-4D97-AF65-F5344CB8AC3E}">
        <p14:creationId xmlns:p14="http://schemas.microsoft.com/office/powerpoint/2010/main" val="3885688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E36F475-F7F5-6C41-B37C-656C49194CAF}" type="datetimeFigureOut">
              <a:rPr lang="en-US" smtClean="0"/>
              <a:t>2/13/2026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839EF-EF2D-A244-8B03-02564FD38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500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14</a:t>
            </a:fld>
            <a:endParaRPr lang="en-US"/>
          </a:p>
        </p:txBody>
      </p:sp>
    </p:spTree>
    <p:extLst>
      <p:ext uri="{BB962C8B-B14F-4D97-AF65-F5344CB8AC3E}">
        <p14:creationId xmlns:p14="http://schemas.microsoft.com/office/powerpoint/2010/main" val="470591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502920" y="1174478"/>
            <a:ext cx="10962105" cy="1240412"/>
          </a:xfrm>
          <a:prstGeom prst="rect">
            <a:avLst/>
          </a:prstGeom>
        </p:spPr>
        <p:txBody>
          <a:bodyPr anchor="b" anchorCtr="0"/>
          <a:lstStyle>
            <a:lvl1pPr algn="l">
              <a:lnSpc>
                <a:spcPct val="100000"/>
              </a:lnSpc>
              <a:defRPr sz="4000" b="1" i="0">
                <a:solidFill>
                  <a:schemeClr val="bg1"/>
                </a:solidFill>
                <a:latin typeface="+mn-lt"/>
                <a:cs typeface="Arial" panose="020B0604020202020204" pitchFamily="34" charset="0"/>
              </a:defRPr>
            </a:lvl1pPr>
          </a:lstStyle>
          <a:p>
            <a:r>
              <a:rPr lang="en-US" dirty="0"/>
              <a:t>Title from Agenda</a:t>
            </a:r>
            <a:br>
              <a:rPr lang="en-US" dirty="0"/>
            </a:br>
            <a:r>
              <a:rPr lang="en-US" dirty="0"/>
              <a:t>Continuation of Title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hasCustomPrompt="1"/>
          </p:nvPr>
        </p:nvSpPr>
        <p:spPr>
          <a:xfrm>
            <a:off x="502920" y="5074920"/>
            <a:ext cx="4363736" cy="1019620"/>
          </a:xfrm>
          <a:prstGeom prst="rect">
            <a:avLst/>
          </a:prstGeom>
        </p:spPr>
        <p:txBody>
          <a:bodyPr>
            <a:noAutofit/>
          </a:bodyPr>
          <a:lstStyle>
            <a:lvl1pPr marL="0" indent="0" algn="l">
              <a:lnSpc>
                <a:spcPct val="100000"/>
              </a:lnSpc>
              <a:spcBef>
                <a:spcPts val="0"/>
              </a:spcBef>
              <a:spcAft>
                <a:spcPts val="20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SC-x Identifier</a:t>
            </a:r>
          </a:p>
          <a:p>
            <a:r>
              <a:rPr lang="en-US" dirty="0"/>
              <a:t>EIC CD-3A Review</a:t>
            </a:r>
          </a:p>
          <a:p>
            <a:r>
              <a:rPr lang="en-US" dirty="0"/>
              <a:t>November 14-16, 2023</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hasCustomPrompt="1"/>
          </p:nvPr>
        </p:nvSpPr>
        <p:spPr>
          <a:xfrm>
            <a:off x="502920" y="3288714"/>
            <a:ext cx="10962105" cy="448978"/>
          </a:xfrm>
          <a:prstGeom prst="rect">
            <a:avLst/>
          </a:prstGeom>
        </p:spPr>
        <p:txBody>
          <a:bodyPr>
            <a:noAutofit/>
          </a:bodyPr>
          <a:lstStyle>
            <a:lvl1pPr marL="0" indent="0">
              <a:lnSpc>
                <a:spcPct val="100000"/>
              </a:lnSpc>
              <a:spcBef>
                <a:spcPts val="0"/>
              </a:spcBef>
              <a:buFontTx/>
              <a:buNone/>
              <a:defRPr sz="2800" b="1">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Presenter Name</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
        <p:nvSpPr>
          <p:cNvPr id="7" name="Text Placeholder 6">
            <a:extLst>
              <a:ext uri="{FF2B5EF4-FFF2-40B4-BE49-F238E27FC236}">
                <a16:creationId xmlns:a16="http://schemas.microsoft.com/office/drawing/2014/main" id="{E12F870F-A3EC-0442-4A49-50365EE5DD73}"/>
              </a:ext>
            </a:extLst>
          </p:cNvPr>
          <p:cNvSpPr>
            <a:spLocks noGrp="1"/>
          </p:cNvSpPr>
          <p:nvPr>
            <p:ph type="body" sz="quarter" idx="11" hasCustomPrompt="1"/>
          </p:nvPr>
        </p:nvSpPr>
        <p:spPr>
          <a:xfrm>
            <a:off x="502920" y="2423582"/>
            <a:ext cx="10962105" cy="501650"/>
          </a:xfrm>
          <a:prstGeom prst="rect">
            <a:avLst/>
          </a:prstGeom>
        </p:spPr>
        <p:txBody>
          <a:bodyPr anchor="ctr"/>
          <a:lstStyle>
            <a:lvl1pPr marL="0" indent="0">
              <a:buFontTx/>
              <a:buNone/>
              <a:defRPr sz="2800">
                <a:solidFill>
                  <a:schemeClr val="bg1"/>
                </a:solidFill>
              </a:defRPr>
            </a:lvl1pPr>
            <a:lvl2pPr>
              <a:defRPr sz="2800">
                <a:solidFill>
                  <a:schemeClr val="bg1"/>
                </a:solidFill>
              </a:defRPr>
            </a:lvl2pPr>
            <a:lvl3pPr>
              <a:defRPr sz="2800">
                <a:solidFill>
                  <a:schemeClr val="bg1"/>
                </a:solidFill>
              </a:defRPr>
            </a:lvl3pPr>
            <a:lvl4pPr>
              <a:defRPr>
                <a:solidFill>
                  <a:schemeClr val="bg1"/>
                </a:solidFill>
              </a:defRPr>
            </a:lvl4pPr>
            <a:lvl5pPr>
              <a:defRPr>
                <a:solidFill>
                  <a:schemeClr val="bg1"/>
                </a:solidFill>
              </a:defRPr>
            </a:lvl5pPr>
          </a:lstStyle>
          <a:p>
            <a:pPr lvl="0"/>
            <a:r>
              <a:rPr lang="en-US" sz="2800" dirty="0"/>
              <a:t>Secondary title if needed</a:t>
            </a:r>
            <a:endParaRPr lang="en-US" dirty="0"/>
          </a:p>
        </p:txBody>
      </p:sp>
      <p:sp>
        <p:nvSpPr>
          <p:cNvPr id="12" name="Text Placeholder 11">
            <a:extLst>
              <a:ext uri="{FF2B5EF4-FFF2-40B4-BE49-F238E27FC236}">
                <a16:creationId xmlns:a16="http://schemas.microsoft.com/office/drawing/2014/main" id="{2FD74062-0C2E-090F-07DF-75D428DE15D2}"/>
              </a:ext>
            </a:extLst>
          </p:cNvPr>
          <p:cNvSpPr>
            <a:spLocks noGrp="1"/>
          </p:cNvSpPr>
          <p:nvPr>
            <p:ph type="body" sz="quarter" idx="12" hasCustomPrompt="1"/>
          </p:nvPr>
        </p:nvSpPr>
        <p:spPr>
          <a:xfrm>
            <a:off x="502920" y="4233687"/>
            <a:ext cx="10962105" cy="379542"/>
          </a:xfrm>
          <a:prstGeom prst="rect">
            <a:avLst/>
          </a:prstGeom>
        </p:spPr>
        <p:txBody>
          <a:bodyPr>
            <a:noAutofit/>
          </a:bodyPr>
          <a:lstStyle>
            <a:lvl1pPr marL="0" indent="0">
              <a:buFontTx/>
              <a:buNone/>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WBS 6.0x.xxx WBS Name (Exact from WBS)</a:t>
            </a:r>
          </a:p>
        </p:txBody>
      </p:sp>
      <p:sp>
        <p:nvSpPr>
          <p:cNvPr id="14" name="Text Placeholder 13">
            <a:extLst>
              <a:ext uri="{FF2B5EF4-FFF2-40B4-BE49-F238E27FC236}">
                <a16:creationId xmlns:a16="http://schemas.microsoft.com/office/drawing/2014/main" id="{1DFAD954-7DFC-3150-35B3-444AB26BD583}"/>
              </a:ext>
            </a:extLst>
          </p:cNvPr>
          <p:cNvSpPr>
            <a:spLocks noGrp="1"/>
          </p:cNvSpPr>
          <p:nvPr>
            <p:ph type="body" sz="quarter" idx="13" hasCustomPrompt="1"/>
          </p:nvPr>
        </p:nvSpPr>
        <p:spPr>
          <a:xfrm>
            <a:off x="502920" y="3738425"/>
            <a:ext cx="10962105" cy="477838"/>
          </a:xfrm>
          <a:prstGeom prst="rect">
            <a:avLst/>
          </a:prstGeom>
        </p:spPr>
        <p:txBody>
          <a:bodyPr>
            <a:normAutofit/>
          </a:bodyPr>
          <a:lstStyle>
            <a:lvl1pPr marL="0" indent="0">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Project Role or Organizational Role if not Project</a:t>
            </a:r>
          </a:p>
        </p:txBody>
      </p:sp>
    </p:spTree>
    <p:extLst>
      <p:ext uri="{BB962C8B-B14F-4D97-AF65-F5344CB8AC3E}">
        <p14:creationId xmlns:p14="http://schemas.microsoft.com/office/powerpoint/2010/main" val="3419946361"/>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 Bulle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dirty="0"/>
              <a:t>Slide Title</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55240" y="567203"/>
            <a:ext cx="11521440" cy="521208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dirty="0"/>
              <a:t>Level 1 – Arial 24</a:t>
            </a:r>
          </a:p>
          <a:p>
            <a:pPr lvl="1"/>
            <a:r>
              <a:rPr lang="en-US" dirty="0"/>
              <a:t>Level 2 – Arial 20</a:t>
            </a:r>
          </a:p>
          <a:p>
            <a:pPr lvl="2"/>
            <a:r>
              <a:rPr lang="en-US" dirty="0"/>
              <a:t>Level 3 – Arial 18</a:t>
            </a:r>
          </a:p>
          <a:p>
            <a:pPr lvl="3"/>
            <a:r>
              <a:rPr lang="en-US" dirty="0"/>
              <a:t>Level 4 – Arial 16</a:t>
            </a:r>
          </a:p>
          <a:p>
            <a:pPr lvl="4"/>
            <a:r>
              <a:rPr lang="en-US" dirty="0"/>
              <a:t>Level 5 – Arial 16</a:t>
            </a:r>
          </a:p>
        </p:txBody>
      </p:sp>
    </p:spTree>
    <p:extLst>
      <p:ext uri="{BB962C8B-B14F-4D97-AF65-F5344CB8AC3E}">
        <p14:creationId xmlns:p14="http://schemas.microsoft.com/office/powerpoint/2010/main" val="3145978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D91B-7801-B3EC-7CA4-44C5BF1D9486}"/>
              </a:ext>
            </a:extLst>
          </p:cNvPr>
          <p:cNvSpPr>
            <a:spLocks noGrp="1"/>
          </p:cNvSpPr>
          <p:nvPr>
            <p:ph type="title" hasCustomPrompt="1"/>
          </p:nvPr>
        </p:nvSpPr>
        <p:spPr>
          <a:xfrm>
            <a:off x="461963" y="0"/>
            <a:ext cx="11499234" cy="457200"/>
          </a:xfrm>
        </p:spPr>
        <p:txBody>
          <a:bodyPr/>
          <a:lstStyle>
            <a:lvl1pPr>
              <a:defRPr/>
            </a:lvl1pPr>
          </a:lstStyle>
          <a:p>
            <a:r>
              <a:rPr lang="en-US" dirty="0"/>
              <a:t>Title Only</a:t>
            </a:r>
          </a:p>
        </p:txBody>
      </p:sp>
    </p:spTree>
    <p:extLst>
      <p:ext uri="{BB962C8B-B14F-4D97-AF65-F5344CB8AC3E}">
        <p14:creationId xmlns:p14="http://schemas.microsoft.com/office/powerpoint/2010/main" val="1193633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E68CE5-5A83-D94D-B3BA-C3405E85E5CF}"/>
              </a:ext>
            </a:extLst>
          </p:cNvPr>
          <p:cNvSpPr txBox="1"/>
          <p:nvPr userDrawn="1"/>
        </p:nvSpPr>
        <p:spPr>
          <a:xfrm>
            <a:off x="365760" y="6490194"/>
            <a:ext cx="11043138" cy="276999"/>
          </a:xfrm>
          <a:prstGeom prst="rect">
            <a:avLst/>
          </a:prstGeom>
          <a:noFill/>
        </p:spPr>
        <p:txBody>
          <a:bodyPr wrap="square">
            <a:spAutoFit/>
          </a:bodyPr>
          <a:lstStyle/>
          <a:p>
            <a:r>
              <a:rPr lang="en-US" sz="1200" b="0" i="0" u="none" strike="noStrike" kern="1200" dirty="0" err="1">
                <a:solidFill>
                  <a:schemeClr val="tx1"/>
                </a:solidFill>
                <a:effectLst/>
                <a:latin typeface="+mn-lt"/>
                <a:ea typeface="+mn-ea"/>
                <a:cs typeface="+mn-cs"/>
              </a:rPr>
              <a:t>ePIC</a:t>
            </a:r>
            <a:r>
              <a:rPr lang="en-US" sz="1200" b="0" i="0" u="none" strike="noStrike" kern="1200" dirty="0">
                <a:solidFill>
                  <a:schemeClr val="tx1"/>
                </a:solidFill>
                <a:effectLst/>
                <a:latin typeface="+mn-lt"/>
                <a:ea typeface="+mn-ea"/>
                <a:cs typeface="+mn-cs"/>
              </a:rPr>
              <a:t> biweekly meeting February 13</a:t>
            </a:r>
            <a:r>
              <a:rPr lang="en-US" sz="1200" b="0" i="0" u="none" strike="noStrike" kern="1200" baseline="30000" dirty="0">
                <a:solidFill>
                  <a:schemeClr val="tx1"/>
                </a:solidFill>
                <a:effectLst/>
                <a:latin typeface="+mn-lt"/>
                <a:ea typeface="+mn-ea"/>
                <a:cs typeface="+mn-cs"/>
              </a:rPr>
              <a:t>th</a:t>
            </a:r>
            <a:r>
              <a:rPr lang="en-US" sz="1200" b="0" i="0" u="none" strike="noStrike" kern="1200" dirty="0">
                <a:solidFill>
                  <a:schemeClr val="tx1"/>
                </a:solidFill>
                <a:effectLst/>
                <a:latin typeface="+mn-lt"/>
                <a:ea typeface="+mn-ea"/>
                <a:cs typeface="+mn-cs"/>
              </a:rPr>
              <a:t>, 2026</a:t>
            </a:r>
          </a:p>
        </p:txBody>
      </p:sp>
    </p:spTree>
    <p:extLst>
      <p:ext uri="{BB962C8B-B14F-4D97-AF65-F5344CB8AC3E}">
        <p14:creationId xmlns:p14="http://schemas.microsoft.com/office/powerpoint/2010/main" val="2925061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530018"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t>‹#›</a:t>
            </a:fld>
            <a:endParaRPr lang="en-US" dirty="0"/>
          </a:p>
        </p:txBody>
      </p:sp>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C65258C7-5BE3-51E9-6313-6F03042F389D}"/>
              </a:ext>
            </a:extLst>
          </p:cNvPr>
          <p:cNvSpPr>
            <a:spLocks noGrp="1"/>
          </p:cNvSpPr>
          <p:nvPr>
            <p:ph idx="1"/>
          </p:nvPr>
        </p:nvSpPr>
        <p:spPr>
          <a:xfrm>
            <a:off x="462579" y="975365"/>
            <a:ext cx="11499925" cy="486585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35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1481540"/>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4712963"/>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3441178"/>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4" name="Picture 3" descr="A black background with white text&#10;&#10;Description automatically generated">
            <a:extLst>
              <a:ext uri="{FF2B5EF4-FFF2-40B4-BE49-F238E27FC236}">
                <a16:creationId xmlns:a16="http://schemas.microsoft.com/office/drawing/2014/main" id="{8AA17AFF-CBA8-8090-479C-183D04E91840}"/>
              </a:ext>
            </a:extLst>
          </p:cNvPr>
          <p:cNvPicPr>
            <a:picLocks noChangeAspect="1"/>
          </p:cNvPicPr>
          <p:nvPr userDrawn="1"/>
        </p:nvPicPr>
        <p:blipFill>
          <a:blip r:embed="rId3"/>
          <a:stretch>
            <a:fillRect/>
          </a:stretch>
        </p:blipFill>
        <p:spPr>
          <a:xfrm>
            <a:off x="9294996" y="480267"/>
            <a:ext cx="2309706" cy="408248"/>
          </a:xfrm>
          <a:prstGeom prst="rect">
            <a:avLst/>
          </a:prstGeom>
        </p:spPr>
      </p:pic>
      <p:pic>
        <p:nvPicPr>
          <p:cNvPr id="7" name="Picture 6">
            <a:extLst>
              <a:ext uri="{FF2B5EF4-FFF2-40B4-BE49-F238E27FC236}">
                <a16:creationId xmlns:a16="http://schemas.microsoft.com/office/drawing/2014/main" id="{82278C36-CF84-822B-320F-9E1FE11422C3}"/>
              </a:ext>
            </a:extLst>
          </p:cNvPr>
          <p:cNvPicPr>
            <a:picLocks noChangeAspect="1"/>
          </p:cNvPicPr>
          <p:nvPr userDrawn="1"/>
        </p:nvPicPr>
        <p:blipFill>
          <a:blip r:embed="rId4"/>
          <a:srcRect/>
          <a:stretch/>
        </p:blipFill>
        <p:spPr>
          <a:xfrm>
            <a:off x="6983308" y="450531"/>
            <a:ext cx="1787236" cy="457200"/>
          </a:xfrm>
          <a:prstGeom prst="rect">
            <a:avLst/>
          </a:prstGeom>
        </p:spPr>
      </p:pic>
      <p:pic>
        <p:nvPicPr>
          <p:cNvPr id="9" name="Picture 8">
            <a:extLst>
              <a:ext uri="{FF2B5EF4-FFF2-40B4-BE49-F238E27FC236}">
                <a16:creationId xmlns:a16="http://schemas.microsoft.com/office/drawing/2014/main" id="{AA0A328C-114E-E51F-205F-ADCBD28189D4}"/>
              </a:ext>
            </a:extLst>
          </p:cNvPr>
          <p:cNvPicPr>
            <a:picLocks noChangeAspect="1"/>
          </p:cNvPicPr>
          <p:nvPr userDrawn="1"/>
        </p:nvPicPr>
        <p:blipFill>
          <a:blip r:embed="rId5"/>
          <a:stretch>
            <a:fillRect/>
          </a:stretch>
        </p:blipFill>
        <p:spPr>
          <a:xfrm>
            <a:off x="4655554" y="457965"/>
            <a:ext cx="1825604" cy="457200"/>
          </a:xfrm>
          <a:prstGeom prst="rect">
            <a:avLst/>
          </a:prstGeom>
        </p:spPr>
      </p:pic>
    </p:spTree>
    <p:extLst>
      <p:ext uri="{BB962C8B-B14F-4D97-AF65-F5344CB8AC3E}">
        <p14:creationId xmlns:p14="http://schemas.microsoft.com/office/powerpoint/2010/main" val="4162230290"/>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52419" y="494380"/>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CFEFF2-44B8-687E-DAB3-7026DB467298}"/>
              </a:ext>
            </a:extLst>
          </p:cNvPr>
          <p:cNvSpPr txBox="1"/>
          <p:nvPr userDrawn="1"/>
        </p:nvSpPr>
        <p:spPr>
          <a:xfrm>
            <a:off x="365760" y="6490194"/>
            <a:ext cx="11043138" cy="276999"/>
          </a:xfrm>
          <a:prstGeom prst="rect">
            <a:avLst/>
          </a:prstGeom>
          <a:noFill/>
        </p:spPr>
        <p:txBody>
          <a:bodyPr wrap="square">
            <a:spAutoFit/>
          </a:bodyPr>
          <a:lstStyle/>
          <a:p>
            <a:r>
              <a:rPr lang="en-US" sz="1200" b="0" i="0" u="none" strike="noStrike" kern="1200" dirty="0" err="1">
                <a:solidFill>
                  <a:schemeClr val="tx1"/>
                </a:solidFill>
                <a:effectLst/>
                <a:latin typeface="+mn-lt"/>
                <a:ea typeface="+mn-ea"/>
                <a:cs typeface="+mn-cs"/>
              </a:rPr>
              <a:t>ePIC</a:t>
            </a:r>
            <a:r>
              <a:rPr lang="en-US" sz="1200" b="0" i="0" u="none" strike="noStrike" kern="1200" dirty="0">
                <a:solidFill>
                  <a:schemeClr val="tx1"/>
                </a:solidFill>
                <a:effectLst/>
                <a:latin typeface="+mn-lt"/>
                <a:ea typeface="+mn-ea"/>
                <a:cs typeface="+mn-cs"/>
              </a:rPr>
              <a:t> biweekly meeting February 13</a:t>
            </a:r>
            <a:r>
              <a:rPr lang="en-US" sz="1200" b="0" i="0" u="none" strike="noStrike" kern="1200" baseline="30000" dirty="0">
                <a:solidFill>
                  <a:schemeClr val="tx1"/>
                </a:solidFill>
                <a:effectLst/>
                <a:latin typeface="+mn-lt"/>
                <a:ea typeface="+mn-ea"/>
                <a:cs typeface="+mn-cs"/>
              </a:rPr>
              <a:t>th</a:t>
            </a:r>
            <a:r>
              <a:rPr lang="en-US" sz="1200" b="0" i="0" u="none" strike="noStrike" kern="1200" dirty="0">
                <a:solidFill>
                  <a:schemeClr val="tx1"/>
                </a:solidFill>
                <a:effectLst/>
                <a:latin typeface="+mn-lt"/>
                <a:ea typeface="+mn-ea"/>
                <a:cs typeface="+mn-cs"/>
              </a:rPr>
              <a:t>, 2026</a:t>
            </a:r>
          </a:p>
        </p:txBody>
      </p:sp>
      <p:sp>
        <p:nvSpPr>
          <p:cNvPr id="6" name="TextBox 5">
            <a:extLst>
              <a:ext uri="{FF2B5EF4-FFF2-40B4-BE49-F238E27FC236}">
                <a16:creationId xmlns:a16="http://schemas.microsoft.com/office/drawing/2014/main" id="{B4AB3137-4B00-CEAB-DCD1-3B470E06EA17}"/>
              </a:ext>
            </a:extLst>
          </p:cNvPr>
          <p:cNvSpPr txBox="1"/>
          <p:nvPr userDrawn="1"/>
        </p:nvSpPr>
        <p:spPr>
          <a:xfrm>
            <a:off x="11541499" y="6490193"/>
            <a:ext cx="513209" cy="307777"/>
          </a:xfrm>
          <a:prstGeom prst="rect">
            <a:avLst/>
          </a:prstGeom>
          <a:noFill/>
        </p:spPr>
        <p:txBody>
          <a:bodyPr wrap="square" anchor="ctr">
            <a:spAutoFit/>
          </a:bodyPr>
          <a:lstStyle/>
          <a:p>
            <a:pPr algn="r"/>
            <a:fld id="{E5E7E6BA-9547-40BA-BC84-EED48D8D50C1}" type="slidenum">
              <a:rPr lang="en-US" sz="1400" b="0" smtClean="0">
                <a:solidFill>
                  <a:schemeClr val="tx1"/>
                </a:solidFill>
              </a:rPr>
              <a:pPr algn="r"/>
              <a:t>‹#›</a:t>
            </a:fld>
            <a:endParaRPr lang="en-US" sz="1400" b="0" dirty="0">
              <a:solidFill>
                <a:schemeClr val="tx1"/>
              </a:solidFill>
            </a:endParaRPr>
          </a:p>
        </p:txBody>
      </p:sp>
      <p:cxnSp>
        <p:nvCxnSpPr>
          <p:cNvPr id="7" name="Straight Connector 6">
            <a:extLst>
              <a:ext uri="{FF2B5EF4-FFF2-40B4-BE49-F238E27FC236}">
                <a16:creationId xmlns:a16="http://schemas.microsoft.com/office/drawing/2014/main" id="{7893395C-F7F6-5A6A-DA24-169AA14F65DF}"/>
              </a:ext>
            </a:extLst>
          </p:cNvPr>
          <p:cNvCxnSpPr/>
          <p:nvPr userDrawn="1"/>
        </p:nvCxnSpPr>
        <p:spPr>
          <a:xfrm>
            <a:off x="455239" y="6294258"/>
            <a:ext cx="114992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9">
            <a:extLst>
              <a:ext uri="{FF2B5EF4-FFF2-40B4-BE49-F238E27FC236}">
                <a16:creationId xmlns:a16="http://schemas.microsoft.com/office/drawing/2014/main" id="{E7866077-7D9B-4430-B0C0-7F253295F396}"/>
              </a:ext>
            </a:extLst>
          </p:cNvPr>
          <p:cNvSpPr>
            <a:spLocks noGrp="1"/>
          </p:cNvSpPr>
          <p:nvPr>
            <p:ph type="title"/>
          </p:nvPr>
        </p:nvSpPr>
        <p:spPr>
          <a:xfrm>
            <a:off x="461963" y="0"/>
            <a:ext cx="11499234" cy="457200"/>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11">
            <a:extLst>
              <a:ext uri="{FF2B5EF4-FFF2-40B4-BE49-F238E27FC236}">
                <a16:creationId xmlns:a16="http://schemas.microsoft.com/office/drawing/2014/main" id="{ECB0C19D-3CAB-5E13-FAF8-C95DA56F6F93}"/>
              </a:ext>
            </a:extLst>
          </p:cNvPr>
          <p:cNvSpPr>
            <a:spLocks noGrp="1"/>
          </p:cNvSpPr>
          <p:nvPr>
            <p:ph type="body" idx="1"/>
          </p:nvPr>
        </p:nvSpPr>
        <p:spPr>
          <a:xfrm>
            <a:off x="462577" y="532329"/>
            <a:ext cx="11498620" cy="525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9" r:id="rId1"/>
    <p:sldLayoutId id="2147483682" r:id="rId2"/>
    <p:sldLayoutId id="2147483699" r:id="rId3"/>
    <p:sldLayoutId id="2147483701" r:id="rId4"/>
    <p:sldLayoutId id="2147483702" r:id="rId5"/>
    <p:sldLayoutId id="2147483703" r:id="rId6"/>
  </p:sldLayoutIdLst>
  <p:hf sldNum="0" hdr="0" ftr="0" dt="0"/>
  <p:txStyles>
    <p:titleStyle>
      <a:lvl1pPr algn="l" defTabSz="914400" rtl="0" eaLnBrk="1" latinLnBrk="0" hangingPunct="1">
        <a:lnSpc>
          <a:spcPct val="90000"/>
        </a:lnSpc>
        <a:spcBef>
          <a:spcPct val="0"/>
        </a:spcBef>
        <a:buNone/>
        <a:defRPr sz="2800" b="1" u="none"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mn-lt"/>
          <a:ea typeface="+mn-ea"/>
          <a:cs typeface="+mn-cs"/>
        </a:defRPr>
      </a:lvl1pPr>
      <a:lvl2pPr marL="460375" indent="-233363" algn="l" defTabSz="914400" rtl="0" eaLnBrk="1" latinLnBrk="0" hangingPunct="1">
        <a:lnSpc>
          <a:spcPct val="100000"/>
        </a:lnSpc>
        <a:spcBef>
          <a:spcPts val="0"/>
        </a:spcBef>
        <a:spcAft>
          <a:spcPts val="400"/>
        </a:spcAft>
        <a:buFont typeface="Arial" panose="020B0604020202020204" pitchFamily="34" charset="0"/>
        <a:buChar char="•"/>
        <a:defRPr sz="2000" kern="1200">
          <a:solidFill>
            <a:schemeClr val="tx1"/>
          </a:solidFill>
          <a:latin typeface="+mn-lt"/>
          <a:ea typeface="+mn-ea"/>
          <a:cs typeface="+mn-cs"/>
        </a:defRPr>
      </a:lvl2pPr>
      <a:lvl3pPr marL="687388" indent="-227013" algn="l" defTabSz="914400" rtl="0" eaLnBrk="1" latinLnBrk="0" hangingPunct="1">
        <a:lnSpc>
          <a:spcPct val="100000"/>
        </a:lnSpc>
        <a:spcBef>
          <a:spcPts val="0"/>
        </a:spcBef>
        <a:spcAft>
          <a:spcPts val="400"/>
        </a:spcAft>
        <a:buFont typeface="Arial" panose="020B0604020202020204" pitchFamily="34" charset="0"/>
        <a:buChar char="•"/>
        <a:defRPr sz="1800" kern="1200">
          <a:solidFill>
            <a:schemeClr val="tx1"/>
          </a:solidFill>
          <a:latin typeface="+mn-lt"/>
          <a:ea typeface="+mn-ea"/>
          <a:cs typeface="+mn-cs"/>
        </a:defRPr>
      </a:lvl3pPr>
      <a:lvl4pPr marL="914400"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41413"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a:xfrm>
            <a:off x="574040" y="1174478"/>
            <a:ext cx="10962105" cy="1240412"/>
          </a:xfrm>
        </p:spPr>
        <p:txBody>
          <a:bodyPr/>
          <a:lstStyle/>
          <a:p>
            <a:r>
              <a:rPr lang="en-US" b="0" dirty="0"/>
              <a:t>EIC Project News</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a:xfrm>
            <a:off x="584200" y="3075354"/>
            <a:ext cx="10962105" cy="2766646"/>
          </a:xfrm>
        </p:spPr>
        <p:txBody>
          <a:bodyPr/>
          <a:lstStyle/>
          <a:p>
            <a:r>
              <a:rPr lang="en-US" dirty="0"/>
              <a:t>E.C. </a:t>
            </a:r>
            <a:r>
              <a:rPr lang="en-US" dirty="0" err="1"/>
              <a:t>Aschenauer</a:t>
            </a:r>
            <a:r>
              <a:rPr lang="en-US" dirty="0"/>
              <a:t> (BNL), R. Ent (</a:t>
            </a:r>
            <a:r>
              <a:rPr lang="en-US" dirty="0" err="1"/>
              <a:t>JLab</a:t>
            </a:r>
            <a:r>
              <a:rPr lang="en-US" dirty="0"/>
              <a:t>)</a:t>
            </a:r>
          </a:p>
          <a:p>
            <a:r>
              <a:rPr lang="en-US" b="0" dirty="0">
                <a:cs typeface="Arial" panose="020B0604020202020204" pitchFamily="34" charset="0"/>
              </a:rPr>
              <a:t>Co-Associate Directors for the EIC Experimental Program</a:t>
            </a:r>
          </a:p>
        </p:txBody>
      </p:sp>
      <p:sp>
        <p:nvSpPr>
          <p:cNvPr id="7" name="Subtitle 2">
            <a:extLst>
              <a:ext uri="{FF2B5EF4-FFF2-40B4-BE49-F238E27FC236}">
                <a16:creationId xmlns:a16="http://schemas.microsoft.com/office/drawing/2014/main" id="{5D904B89-C718-9FD6-D411-229075A1482F}"/>
              </a:ext>
            </a:extLst>
          </p:cNvPr>
          <p:cNvSpPr>
            <a:spLocks noGrp="1"/>
          </p:cNvSpPr>
          <p:nvPr>
            <p:ph type="subTitle" idx="1"/>
          </p:nvPr>
        </p:nvSpPr>
        <p:spPr>
          <a:xfrm>
            <a:off x="615215" y="5006601"/>
            <a:ext cx="4363736" cy="1019620"/>
          </a:xfrm>
        </p:spPr>
        <p:txBody>
          <a:bodyPr anchor="ctr">
            <a:noAutofit/>
          </a:bodyPr>
          <a:lstStyle/>
          <a:p>
            <a:r>
              <a:rPr lang="en-US" dirty="0" err="1"/>
              <a:t>ePIC</a:t>
            </a:r>
            <a:r>
              <a:rPr lang="en-US" dirty="0"/>
              <a:t> Bi-Weekly General Meeting</a:t>
            </a:r>
          </a:p>
          <a:p>
            <a:r>
              <a:rPr lang="en-US" dirty="0"/>
              <a:t>February 13</a:t>
            </a:r>
            <a:r>
              <a:rPr lang="en-US" baseline="30000" dirty="0"/>
              <a:t>th</a:t>
            </a:r>
            <a:r>
              <a:rPr lang="en-US" dirty="0"/>
              <a:t>, 2026</a:t>
            </a:r>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06902D-327E-A150-853A-A765EAF5C7B7}"/>
              </a:ext>
            </a:extLst>
          </p:cNvPr>
          <p:cNvSpPr>
            <a:spLocks noGrp="1"/>
          </p:cNvSpPr>
          <p:nvPr>
            <p:ph type="title"/>
          </p:nvPr>
        </p:nvSpPr>
        <p:spPr>
          <a:xfrm>
            <a:off x="462579" y="0"/>
            <a:ext cx="11499925" cy="509047"/>
          </a:xfrm>
        </p:spPr>
        <p:txBody>
          <a:bodyPr>
            <a:normAutofit fontScale="90000"/>
          </a:bodyPr>
          <a:lstStyle/>
          <a:p>
            <a:r>
              <a:rPr lang="en-US" sz="3600" b="1" dirty="0"/>
              <a:t>Charge Questions</a:t>
            </a:r>
            <a:endParaRPr lang="en-US" sz="3600" dirty="0">
              <a:cs typeface="Arial"/>
            </a:endParaRPr>
          </a:p>
        </p:txBody>
      </p:sp>
      <p:sp>
        <p:nvSpPr>
          <p:cNvPr id="4" name="Content Placeholder 3">
            <a:extLst>
              <a:ext uri="{FF2B5EF4-FFF2-40B4-BE49-F238E27FC236}">
                <a16:creationId xmlns:a16="http://schemas.microsoft.com/office/drawing/2014/main" id="{644C3497-C7AD-B028-B755-F9CE0EBD617B}"/>
              </a:ext>
            </a:extLst>
          </p:cNvPr>
          <p:cNvSpPr>
            <a:spLocks noGrp="1"/>
          </p:cNvSpPr>
          <p:nvPr>
            <p:ph idx="1"/>
          </p:nvPr>
        </p:nvSpPr>
        <p:spPr/>
        <p:txBody>
          <a:bodyPr>
            <a:normAutofit fontScale="70000" lnSpcReduction="20000"/>
          </a:bodyPr>
          <a:lstStyle/>
          <a:p>
            <a:pPr marL="457200" indent="-457200">
              <a:lnSpc>
                <a:spcPct val="120000"/>
              </a:lnSpc>
              <a:buFont typeface="+mj-lt"/>
              <a:buAutoNum type="arabicPeriod"/>
            </a:pPr>
            <a:r>
              <a:rPr lang="en-US" b="1" dirty="0"/>
              <a:t>(a)</a:t>
            </a:r>
            <a:r>
              <a:rPr lang="en-US" dirty="0"/>
              <a:t> Is the design of the EIC Detector (</a:t>
            </a:r>
            <a:r>
              <a:rPr lang="en-US" dirty="0" err="1"/>
              <a:t>ePIC</a:t>
            </a:r>
            <a:r>
              <a:rPr lang="en-US" dirty="0"/>
              <a:t>) Subproject technically sound, sufficiently mature and on a trajectory to support a CD-2 baseline in FY2026?  </a:t>
            </a:r>
            <a:r>
              <a:rPr lang="en-US" b="1" dirty="0"/>
              <a:t>(b)</a:t>
            </a:r>
            <a:r>
              <a:rPr lang="en-US" dirty="0"/>
              <a:t> Will the DET subproject be ready for a DOE CD-2 review in the 4Q FY26?</a:t>
            </a:r>
          </a:p>
          <a:p>
            <a:pPr marL="457200" indent="-457200">
              <a:lnSpc>
                <a:spcPct val="120000"/>
              </a:lnSpc>
              <a:buFont typeface="+mj-lt"/>
              <a:buAutoNum type="arabicPeriod"/>
            </a:pPr>
            <a:r>
              <a:rPr lang="en-US" b="1" dirty="0"/>
              <a:t>(a)</a:t>
            </a:r>
            <a:r>
              <a:rPr lang="en-US" dirty="0"/>
              <a:t> Is the Detector scope well defined, with clear responsibilities? </a:t>
            </a:r>
            <a:r>
              <a:rPr lang="en-US" b="1" dirty="0"/>
              <a:t>(b)</a:t>
            </a:r>
            <a:r>
              <a:rPr lang="en-US" dirty="0"/>
              <a:t> Does the baseline, including U.S. and international contributions, reflect full scope and requirements? </a:t>
            </a:r>
            <a:r>
              <a:rPr lang="en-US" b="1" dirty="0"/>
              <a:t>(c)</a:t>
            </a:r>
            <a:r>
              <a:rPr lang="en-US" dirty="0"/>
              <a:t> Is the scope integrated into the EIC subproject structure such that future design evolution of complementary scope in other subprojects will not cause excessive rework or costly redesigns? </a:t>
            </a:r>
            <a:r>
              <a:rPr lang="en-US" b="1" dirty="0"/>
              <a:t>(d)</a:t>
            </a:r>
            <a:r>
              <a:rPr lang="en-US" dirty="0"/>
              <a:t> Are interfaces clearly defined and controlled? </a:t>
            </a:r>
          </a:p>
          <a:p>
            <a:pPr marL="457200" indent="-457200">
              <a:lnSpc>
                <a:spcPct val="120000"/>
              </a:lnSpc>
              <a:buFont typeface="+mj-lt"/>
              <a:buAutoNum type="arabicPeriod"/>
            </a:pPr>
            <a:r>
              <a:rPr lang="en-US" b="1" dirty="0"/>
              <a:t>(a)</a:t>
            </a:r>
            <a:r>
              <a:rPr lang="en-US" dirty="0"/>
              <a:t> Are the DET cost and schedule estimates sufficiently complete and reliable and on a trajectory to establish baseline on the projected timeline? </a:t>
            </a:r>
            <a:r>
              <a:rPr lang="en-US" b="1" dirty="0"/>
              <a:t>(b)</a:t>
            </a:r>
            <a:r>
              <a:rPr lang="en-US" dirty="0"/>
              <a:t> Do the estimates include adequate cost, schedule, and scope contingency to address the risks inherent in the remaining work and are the risks being properly managed?</a:t>
            </a:r>
          </a:p>
          <a:p>
            <a:pPr marL="457200" indent="-457200">
              <a:lnSpc>
                <a:spcPct val="120000"/>
              </a:lnSpc>
              <a:buFont typeface="+mj-lt"/>
              <a:buAutoNum type="arabicPeriod"/>
            </a:pPr>
            <a:r>
              <a:rPr lang="en-US" b="1" dirty="0"/>
              <a:t>(a)</a:t>
            </a:r>
            <a:r>
              <a:rPr lang="en-US" dirty="0"/>
              <a:t> Is the DET subproject being properly managed (e.g., properly organized, adequately staffed) for its successful execution? </a:t>
            </a:r>
            <a:r>
              <a:rPr lang="en-US" b="1" dirty="0"/>
              <a:t>(b)</a:t>
            </a:r>
            <a:r>
              <a:rPr lang="en-US" dirty="0"/>
              <a:t> Does the baseline include the full scope, with mechanisms to manage international contributions?</a:t>
            </a:r>
          </a:p>
          <a:p>
            <a:pPr marL="457200" indent="-457200">
              <a:lnSpc>
                <a:spcPct val="120000"/>
              </a:lnSpc>
              <a:buFont typeface="+mj-lt"/>
              <a:buAutoNum type="arabicPeriod"/>
            </a:pPr>
            <a:r>
              <a:rPr lang="en-US" b="1" dirty="0"/>
              <a:t>(a)</a:t>
            </a:r>
            <a:r>
              <a:rPr lang="en-US" dirty="0"/>
              <a:t> Are ES&amp;H, Procurement, and Quality being properly addressed? </a:t>
            </a:r>
            <a:r>
              <a:rPr lang="en-US" b="1" dirty="0"/>
              <a:t>(b)</a:t>
            </a:r>
            <a:r>
              <a:rPr lang="en-US" dirty="0"/>
              <a:t> Is performance on CD-3A items related to DET scope satisfactory?</a:t>
            </a:r>
          </a:p>
          <a:p>
            <a:pPr marL="457200" indent="-457200">
              <a:lnSpc>
                <a:spcPct val="120000"/>
              </a:lnSpc>
              <a:buFont typeface="+mj-lt"/>
              <a:buAutoNum type="arabicPeriod"/>
            </a:pPr>
            <a:r>
              <a:rPr lang="en-US" dirty="0"/>
              <a:t>Has the project responded appropriately to recommendations from prior DOE/SC reviews?</a:t>
            </a:r>
          </a:p>
        </p:txBody>
      </p:sp>
    </p:spTree>
    <p:extLst>
      <p:ext uri="{BB962C8B-B14F-4D97-AF65-F5344CB8AC3E}">
        <p14:creationId xmlns:p14="http://schemas.microsoft.com/office/powerpoint/2010/main" val="1123109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a:xfrm>
            <a:off x="439154" y="1674704"/>
            <a:ext cx="11334580" cy="1947460"/>
          </a:xfrm>
        </p:spPr>
        <p:txBody>
          <a:bodyPr>
            <a:normAutofit/>
          </a:bodyPr>
          <a:lstStyle/>
          <a:p>
            <a:r>
              <a:rPr lang="en-US" sz="5400" dirty="0"/>
              <a:t>Homework Questions – 1</a:t>
            </a:r>
            <a:r>
              <a:rPr lang="en-US" sz="5400" baseline="30000" dirty="0"/>
              <a:t>st</a:t>
            </a:r>
            <a:r>
              <a:rPr lang="en-US" sz="5400" dirty="0"/>
              <a:t> Day</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a:xfrm>
            <a:off x="544760" y="4971805"/>
            <a:ext cx="11102479" cy="746185"/>
          </a:xfrm>
        </p:spPr>
        <p:txBody>
          <a:bodyPr>
            <a:noAutofit/>
          </a:bodyPr>
          <a:lstStyle/>
          <a:p>
            <a:r>
              <a:rPr lang="en-US"/>
              <a:t>Director's Review of the EIC Detector (</a:t>
            </a:r>
            <a:r>
              <a:rPr lang="en-US" err="1"/>
              <a:t>ePIC</a:t>
            </a:r>
            <a:r>
              <a:rPr lang="en-US"/>
              <a:t>) Subproject to Assess Baseline Readiness</a:t>
            </a:r>
          </a:p>
          <a:p>
            <a:r>
              <a:rPr lang="en-US"/>
              <a:t>February 3-5, 2026</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a:xfrm>
            <a:off x="505320" y="3429000"/>
            <a:ext cx="10688383" cy="1041643"/>
          </a:xfrm>
        </p:spPr>
        <p:txBody>
          <a:bodyPr/>
          <a:lstStyle/>
          <a:p>
            <a:r>
              <a:rPr lang="en-US"/>
              <a:t>Jim Yeck, EIC Project Director &amp; BNL ALD</a:t>
            </a:r>
          </a:p>
          <a:p>
            <a:r>
              <a:rPr lang="en-US"/>
              <a:t>Elke Aschenauer, DET Subproject Manager</a:t>
            </a:r>
          </a:p>
          <a:p>
            <a:r>
              <a:rPr lang="en-US"/>
              <a:t>Rolf Ent, DET Subproject Manager</a:t>
            </a:r>
          </a:p>
          <a:p>
            <a:endParaRPr lang="en-US" sz="2000"/>
          </a:p>
          <a:p>
            <a:endParaRPr lang="en-US"/>
          </a:p>
        </p:txBody>
      </p:sp>
    </p:spTree>
    <p:extLst>
      <p:ext uri="{BB962C8B-B14F-4D97-AF65-F5344CB8AC3E}">
        <p14:creationId xmlns:p14="http://schemas.microsoft.com/office/powerpoint/2010/main" val="3786960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9BE9E-B961-59AF-6DDA-D24A5CC759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9BA1EF-0FF2-1709-7DEF-BC826A3E0265}"/>
              </a:ext>
            </a:extLst>
          </p:cNvPr>
          <p:cNvSpPr>
            <a:spLocks noGrp="1"/>
          </p:cNvSpPr>
          <p:nvPr>
            <p:ph type="title"/>
          </p:nvPr>
        </p:nvSpPr>
        <p:spPr>
          <a:xfrm>
            <a:off x="461963" y="0"/>
            <a:ext cx="11499234" cy="567203"/>
          </a:xfrm>
        </p:spPr>
        <p:txBody>
          <a:bodyPr>
            <a:noAutofit/>
          </a:bodyPr>
          <a:lstStyle/>
          <a:p>
            <a:r>
              <a:rPr lang="en-US" sz="3200" dirty="0"/>
              <a:t>1</a:t>
            </a:r>
            <a:r>
              <a:rPr lang="en-US" sz="3200" baseline="30000" dirty="0"/>
              <a:t>st</a:t>
            </a:r>
            <a:r>
              <a:rPr lang="en-US" sz="3200" dirty="0"/>
              <a:t> Day HW Questions (21!)</a:t>
            </a:r>
          </a:p>
        </p:txBody>
      </p:sp>
      <p:sp>
        <p:nvSpPr>
          <p:cNvPr id="8" name="Text Placeholder 5">
            <a:extLst>
              <a:ext uri="{FF2B5EF4-FFF2-40B4-BE49-F238E27FC236}">
                <a16:creationId xmlns:a16="http://schemas.microsoft.com/office/drawing/2014/main" id="{8F1BE7D8-9332-47F2-B0B9-3D93F2F7962E}"/>
              </a:ext>
            </a:extLst>
          </p:cNvPr>
          <p:cNvSpPr>
            <a:spLocks noGrp="1"/>
          </p:cNvSpPr>
          <p:nvPr>
            <p:ph type="body" sz="quarter" idx="10"/>
          </p:nvPr>
        </p:nvSpPr>
        <p:spPr>
          <a:xfrm>
            <a:off x="461963" y="555085"/>
            <a:ext cx="11521440" cy="5972308"/>
          </a:xfrm>
        </p:spPr>
        <p:txBody>
          <a:bodyPr vert="horz" lIns="91440" tIns="45720" rIns="91440" bIns="45720" rtlCol="0" anchor="t">
            <a:normAutofit fontScale="40000" lnSpcReduction="20000"/>
          </a:bodyPr>
          <a:lstStyle/>
          <a:p>
            <a:pPr marL="0" lvl="0" indent="0">
              <a:lnSpc>
                <a:spcPct val="100000"/>
              </a:lnSpc>
              <a:spcBef>
                <a:spcPts val="0"/>
              </a:spcBef>
              <a:buNone/>
            </a:pPr>
            <a:r>
              <a:rPr lang="en-US" b="1" dirty="0"/>
              <a:t>Q1: </a:t>
            </a:r>
            <a:r>
              <a:rPr lang="en-US" dirty="0"/>
              <a:t>Additional information is requested for ASICs being utilized by </a:t>
            </a:r>
            <a:r>
              <a:rPr lang="en-US" dirty="0" err="1"/>
              <a:t>ePIC</a:t>
            </a:r>
            <a:r>
              <a:rPr lang="en-US" dirty="0"/>
              <a:t>.</a:t>
            </a:r>
          </a:p>
          <a:p>
            <a:pPr marL="287338" lvl="1" indent="0">
              <a:lnSpc>
                <a:spcPct val="100000"/>
              </a:lnSpc>
              <a:spcBef>
                <a:spcPts val="0"/>
              </a:spcBef>
              <a:buNone/>
            </a:pPr>
            <a:r>
              <a:rPr lang="en-US" dirty="0"/>
              <a:t>Provide a table of ASICs. For each ASIC, include the subsystem, fab, TRL (using the DOE definition https://www.directives.doe.gov/directives-documents/400-series/0413.3-EGuide-04/@@images/file), when you expect to reach TRL 7, and the need-by date for construction.  </a:t>
            </a:r>
          </a:p>
          <a:p>
            <a:pPr marL="287338" lvl="1" indent="0">
              <a:lnSpc>
                <a:spcPct val="100000"/>
              </a:lnSpc>
              <a:spcBef>
                <a:spcPts val="0"/>
              </a:spcBef>
              <a:buNone/>
            </a:pPr>
            <a:r>
              <a:rPr lang="en-US" dirty="0"/>
              <a:t>For each ASIC, what is your procurement and testing plan?</a:t>
            </a:r>
          </a:p>
          <a:p>
            <a:pPr marL="287338" lvl="1" indent="0">
              <a:lnSpc>
                <a:spcPct val="100000"/>
              </a:lnSpc>
              <a:spcBef>
                <a:spcPts val="0"/>
              </a:spcBef>
              <a:buNone/>
            </a:pPr>
            <a:r>
              <a:rPr lang="en-US" dirty="0"/>
              <a:t>When do you expect to have completed a system test with pre-production articles for each subdetector (especially SVT &amp; TOF).</a:t>
            </a:r>
          </a:p>
          <a:p>
            <a:pPr marL="287338" lvl="1" indent="0">
              <a:lnSpc>
                <a:spcPct val="100000"/>
              </a:lnSpc>
              <a:spcBef>
                <a:spcPts val="0"/>
              </a:spcBef>
              <a:buNone/>
            </a:pPr>
            <a:r>
              <a:rPr lang="en-US" dirty="0"/>
              <a:t>Provide a list of engineering FTE and duration from US and non-US institutes contributing to the following designs: </a:t>
            </a:r>
          </a:p>
          <a:p>
            <a:pPr marL="515938" lvl="2" indent="0">
              <a:lnSpc>
                <a:spcPct val="100000"/>
              </a:lnSpc>
              <a:spcBef>
                <a:spcPts val="0"/>
              </a:spcBef>
              <a:buNone/>
            </a:pPr>
            <a:r>
              <a:rPr lang="en-US" dirty="0"/>
              <a:t>MOSAIX ER2 (estimate from non-US institutes is OK) </a:t>
            </a:r>
          </a:p>
          <a:p>
            <a:pPr marL="515938" lvl="2" indent="0">
              <a:lnSpc>
                <a:spcPct val="100000"/>
              </a:lnSpc>
              <a:spcBef>
                <a:spcPts val="0"/>
              </a:spcBef>
              <a:buNone/>
            </a:pPr>
            <a:r>
              <a:rPr lang="en-US" dirty="0"/>
              <a:t>MOSAIX ER3 (estimate from non-US institutes is OK) </a:t>
            </a:r>
          </a:p>
          <a:p>
            <a:pPr marL="515938" lvl="2" indent="0">
              <a:lnSpc>
                <a:spcPct val="100000"/>
              </a:lnSpc>
              <a:spcBef>
                <a:spcPts val="0"/>
              </a:spcBef>
              <a:buNone/>
            </a:pPr>
            <a:r>
              <a:rPr lang="en-US" dirty="0"/>
              <a:t>LASv1</a:t>
            </a:r>
          </a:p>
          <a:p>
            <a:pPr marL="515938" lvl="2" indent="0">
              <a:lnSpc>
                <a:spcPct val="100000"/>
              </a:lnSpc>
              <a:spcBef>
                <a:spcPts val="0"/>
              </a:spcBef>
              <a:buNone/>
            </a:pPr>
            <a:r>
              <a:rPr lang="en-US" dirty="0"/>
              <a:t>AncASICv1</a:t>
            </a:r>
          </a:p>
          <a:p>
            <a:pPr marL="515938" lvl="2" indent="0">
              <a:lnSpc>
                <a:spcPct val="100000"/>
              </a:lnSpc>
              <a:spcBef>
                <a:spcPts val="0"/>
              </a:spcBef>
              <a:buNone/>
            </a:pPr>
            <a:r>
              <a:rPr lang="en-US" dirty="0"/>
              <a:t>FCFDv1.2</a:t>
            </a:r>
          </a:p>
          <a:p>
            <a:pPr marL="0" indent="0">
              <a:lnSpc>
                <a:spcPct val="100000"/>
              </a:lnSpc>
              <a:spcBef>
                <a:spcPts val="0"/>
              </a:spcBef>
              <a:buNone/>
            </a:pPr>
            <a:r>
              <a:rPr lang="en-US" b="1" dirty="0"/>
              <a:t>Q2: </a:t>
            </a:r>
            <a:r>
              <a:rPr lang="en-US" dirty="0"/>
              <a:t>Provide a table of total labor &amp; non-labor FTE and M&amp;S for each subdetector. What assumptions have been made about contributions of uncosted labor to successfully complete each deliverable? How many postdocs and students are working on the Project whose subsistence comes from the DOE Research Program. Break this out by subdetector area.</a:t>
            </a:r>
          </a:p>
          <a:p>
            <a:pPr marL="0" lvl="0" indent="0">
              <a:lnSpc>
                <a:spcPct val="100000"/>
              </a:lnSpc>
              <a:spcBef>
                <a:spcPts val="0"/>
              </a:spcBef>
              <a:buNone/>
            </a:pPr>
            <a:r>
              <a:rPr lang="en-US" b="1" dirty="0"/>
              <a:t>Q3: </a:t>
            </a:r>
            <a:r>
              <a:rPr lang="en-US" dirty="0"/>
              <a:t>Is there labor, scientific or technical, from international partners that the Project counts on for successful design and construction of </a:t>
            </a:r>
            <a:r>
              <a:rPr lang="en-US" dirty="0" err="1"/>
              <a:t>ePIC</a:t>
            </a:r>
            <a:r>
              <a:rPr lang="en-US" dirty="0"/>
              <a:t> that is not captured in the in-kind cost estimates.  Please quantify in FTEs.</a:t>
            </a:r>
          </a:p>
          <a:p>
            <a:pPr marL="0" lvl="0" indent="0">
              <a:lnSpc>
                <a:spcPct val="100000"/>
              </a:lnSpc>
              <a:spcBef>
                <a:spcPts val="0"/>
              </a:spcBef>
              <a:buNone/>
            </a:pPr>
            <a:r>
              <a:rPr lang="en-US" b="1" dirty="0"/>
              <a:t>Q4: </a:t>
            </a:r>
            <a:r>
              <a:rPr lang="en-US" dirty="0"/>
              <a:t>How will you develop the baseline scope in preparation for CD-2 — with and without UK resources — given recent actions by U.K. funding agencies. Describe the impact on physics/performance if the SVT outer layers need to be replaced by a non-silicon technology.</a:t>
            </a:r>
            <a:endParaRPr lang="en-US" b="1" dirty="0"/>
          </a:p>
          <a:p>
            <a:pPr marL="0" lvl="0" indent="0">
              <a:lnSpc>
                <a:spcPct val="100000"/>
              </a:lnSpc>
              <a:spcBef>
                <a:spcPts val="0"/>
              </a:spcBef>
              <a:buNone/>
            </a:pPr>
            <a:r>
              <a:rPr lang="en-US" b="1" dirty="0"/>
              <a:t>Q5: </a:t>
            </a:r>
            <a:r>
              <a:rPr lang="en-US" dirty="0"/>
              <a:t>How much labor is needed to support the development of firmware to readout and integrate each subdetector. How is responsibility split amongst WBS (Detector, Electronics, DAQ) for this effort.  In addition, Please tabulate the institutional responsibilities for front-end boards for all the subdetectors.</a:t>
            </a:r>
          </a:p>
          <a:p>
            <a:pPr marL="0" lvl="0" indent="0">
              <a:lnSpc>
                <a:spcPct val="100000"/>
              </a:lnSpc>
              <a:spcBef>
                <a:spcPts val="0"/>
              </a:spcBef>
              <a:buNone/>
            </a:pPr>
            <a:r>
              <a:rPr lang="en-US" b="1" dirty="0"/>
              <a:t>Q6: </a:t>
            </a:r>
            <a:r>
              <a:rPr lang="en-US" dirty="0"/>
              <a:t>Please present a list of all Preliminary Design Reviews for the DET sub-project and indicate any that have not yet been completed or have outstanding recommendations.</a:t>
            </a:r>
            <a:endParaRPr lang="en-US" b="1" dirty="0"/>
          </a:p>
          <a:p>
            <a:pPr marL="0" lvl="0" indent="0">
              <a:lnSpc>
                <a:spcPct val="100000"/>
              </a:lnSpc>
              <a:spcBef>
                <a:spcPts val="0"/>
              </a:spcBef>
              <a:buNone/>
            </a:pPr>
            <a:r>
              <a:rPr lang="en-US" b="1" dirty="0"/>
              <a:t>Q7: </a:t>
            </a:r>
            <a:r>
              <a:rPr lang="en-US" dirty="0"/>
              <a:t>Show us where alignment and metrology costs have been estimated. What is the total estimate for these labor resources?</a:t>
            </a:r>
          </a:p>
          <a:p>
            <a:pPr marL="0" indent="0">
              <a:lnSpc>
                <a:spcPct val="100000"/>
              </a:lnSpc>
              <a:spcBef>
                <a:spcPts val="0"/>
              </a:spcBef>
              <a:buNone/>
            </a:pPr>
            <a:r>
              <a:rPr lang="en-US" b="1" dirty="0"/>
              <a:t>Q8: </a:t>
            </a:r>
            <a:r>
              <a:rPr lang="en-US" dirty="0"/>
              <a:t>Will the CERN and FNAL shutdowns (lack of test beam and irradiation)  have an impact of the schedule via validation of detector components?</a:t>
            </a:r>
          </a:p>
          <a:p>
            <a:pPr marL="0" lvl="0" indent="0">
              <a:lnSpc>
                <a:spcPct val="110000"/>
              </a:lnSpc>
              <a:spcBef>
                <a:spcPts val="0"/>
              </a:spcBef>
              <a:buNone/>
            </a:pPr>
            <a:r>
              <a:rPr lang="en-US" b="1" dirty="0"/>
              <a:t>Q9: </a:t>
            </a:r>
            <a:r>
              <a:rPr lang="en-US" dirty="0"/>
              <a:t>Is there a list of tasks or other mechanisms to encourage Institutes interested in participation?</a:t>
            </a:r>
          </a:p>
          <a:p>
            <a:pPr marL="0" lvl="0" indent="0">
              <a:lnSpc>
                <a:spcPct val="100000"/>
              </a:lnSpc>
              <a:spcBef>
                <a:spcPts val="0"/>
              </a:spcBef>
              <a:buNone/>
            </a:pPr>
            <a:r>
              <a:rPr lang="en-US" b="1" dirty="0"/>
              <a:t>Q10: </a:t>
            </a:r>
            <a:r>
              <a:rPr lang="en-US" dirty="0"/>
              <a:t>What is the subproject TPC? (DOE Scope with contingency) (Excluding or including CD-3A and 3B; whichever you are comfortable with).  Is this compatible with the target TPC (EAC and Contingency) for CD-2? </a:t>
            </a:r>
            <a:r>
              <a:rPr lang="en-US" sz="2000" dirty="0"/>
              <a:t>Provide Estimate Uncertainty value by WBS (use the previous template if needed) as well as the methodology for establishing the estimate uncertainty. Provide Expected Monetary Value by WBS </a:t>
            </a:r>
          </a:p>
          <a:p>
            <a:pPr marL="0" lvl="0" indent="0">
              <a:lnSpc>
                <a:spcPct val="100000"/>
              </a:lnSpc>
              <a:spcBef>
                <a:spcPts val="0"/>
              </a:spcBef>
              <a:buNone/>
            </a:pPr>
            <a:r>
              <a:rPr lang="en-US" b="1" dirty="0"/>
              <a:t>Q11: </a:t>
            </a:r>
            <a:r>
              <a:rPr lang="en-US" dirty="0"/>
              <a:t>Provide a simple schedule timeline of all required Detector Subproject tasks needed to fulfill the CD-2 Requirement checklist. </a:t>
            </a:r>
          </a:p>
          <a:p>
            <a:pPr marL="0" lvl="0" indent="0">
              <a:lnSpc>
                <a:spcPct val="100000"/>
              </a:lnSpc>
              <a:spcBef>
                <a:spcPts val="0"/>
              </a:spcBef>
              <a:buNone/>
            </a:pPr>
            <a:r>
              <a:rPr lang="en-US" b="1" dirty="0"/>
              <a:t>Q12:</a:t>
            </a:r>
            <a:r>
              <a:rPr lang="en-US" dirty="0"/>
              <a:t> In-kind agreements – in the same template you provided, add columns for forecast dates for signing agreements </a:t>
            </a:r>
          </a:p>
          <a:p>
            <a:pPr marL="0" lvl="0" indent="0">
              <a:lnSpc>
                <a:spcPct val="100000"/>
              </a:lnSpc>
              <a:spcBef>
                <a:spcPts val="0"/>
              </a:spcBef>
              <a:buNone/>
            </a:pPr>
            <a:r>
              <a:rPr lang="en-US" b="1" dirty="0"/>
              <a:t>Q13:</a:t>
            </a:r>
            <a:r>
              <a:rPr lang="en-US" dirty="0"/>
              <a:t> For the Project Coordinator position, specify what is the focus of the job, the responsibilities and authority.</a:t>
            </a:r>
          </a:p>
          <a:p>
            <a:pPr marL="0" lvl="0" indent="0">
              <a:lnSpc>
                <a:spcPct val="100000"/>
              </a:lnSpc>
              <a:spcBef>
                <a:spcPts val="0"/>
              </a:spcBef>
              <a:buNone/>
            </a:pPr>
            <a:r>
              <a:rPr lang="en-US" b="1" dirty="0"/>
              <a:t>Q14: </a:t>
            </a:r>
            <a:r>
              <a:rPr lang="en-US" dirty="0"/>
              <a:t>What steps will be taken, when and by whom, to reach an agreement with DOE on the specific KPPs? </a:t>
            </a:r>
            <a:endParaRPr lang="en-US" dirty="0">
              <a:cs typeface="Arial"/>
            </a:endParaRPr>
          </a:p>
          <a:p>
            <a:pPr marL="0" lvl="0" indent="0">
              <a:lnSpc>
                <a:spcPct val="100000"/>
              </a:lnSpc>
              <a:spcBef>
                <a:spcPts val="0"/>
              </a:spcBef>
              <a:buNone/>
            </a:pPr>
            <a:r>
              <a:rPr lang="en-US" b="1" dirty="0"/>
              <a:t>Q15: </a:t>
            </a:r>
            <a:r>
              <a:rPr lang="en-US" dirty="0"/>
              <a:t>What steps will be taken, when and by whom, to reach an agreement with DOE on what DOE requires for the in-kind contributions to be considered realistic for CD2 baselining. </a:t>
            </a:r>
            <a:endParaRPr lang="en-US" dirty="0">
              <a:cs typeface="Arial"/>
            </a:endParaRPr>
          </a:p>
          <a:p>
            <a:pPr marL="0" indent="0">
              <a:lnSpc>
                <a:spcPct val="100000"/>
              </a:lnSpc>
              <a:spcBef>
                <a:spcPts val="0"/>
              </a:spcBef>
              <a:buNone/>
            </a:pPr>
            <a:r>
              <a:rPr lang="en-US" b="1" dirty="0"/>
              <a:t>Q16: </a:t>
            </a:r>
            <a:r>
              <a:rPr lang="en-US" dirty="0"/>
              <a:t>Please upload BOE for Management WBS</a:t>
            </a:r>
            <a:endParaRPr lang="en-US" b="1" dirty="0"/>
          </a:p>
          <a:p>
            <a:pPr marL="0" indent="0">
              <a:lnSpc>
                <a:spcPct val="100000"/>
              </a:lnSpc>
              <a:spcBef>
                <a:spcPts val="0"/>
              </a:spcBef>
              <a:buNone/>
            </a:pPr>
            <a:r>
              <a:rPr lang="en-US" b="1" dirty="0"/>
              <a:t>Q17: </a:t>
            </a:r>
            <a:r>
              <a:rPr lang="en-US" dirty="0"/>
              <a:t>What are the possible impacts from the BNL EIC/NPP directorate re-org on the Detector Subproject?</a:t>
            </a:r>
            <a:endParaRPr lang="en-US" b="1" dirty="0">
              <a:cs typeface="Arial" panose="020B0604020202020204"/>
            </a:endParaRPr>
          </a:p>
          <a:p>
            <a:pPr marL="0" indent="0">
              <a:lnSpc>
                <a:spcPct val="100000"/>
              </a:lnSpc>
              <a:spcBef>
                <a:spcPts val="0"/>
              </a:spcBef>
              <a:buNone/>
            </a:pPr>
            <a:r>
              <a:rPr lang="en-US" b="1" dirty="0"/>
              <a:t>Q18: </a:t>
            </a:r>
            <a:r>
              <a:rPr lang="en-US" dirty="0"/>
              <a:t>WBS 6.03 vs 6.03.01 - these elements seem to be redundant, any specific reason? </a:t>
            </a:r>
          </a:p>
          <a:p>
            <a:pPr marL="0" indent="0">
              <a:lnSpc>
                <a:spcPct val="100000"/>
              </a:lnSpc>
              <a:spcBef>
                <a:spcPts val="0"/>
              </a:spcBef>
              <a:buNone/>
            </a:pPr>
            <a:r>
              <a:rPr lang="en-US" b="1" dirty="0"/>
              <a:t>Q19: </a:t>
            </a:r>
            <a:r>
              <a:rPr lang="en-US" dirty="0"/>
              <a:t>Are there scaling/ benchmark from other detectors to gain confidence on the BOE. Can you provide some examples?</a:t>
            </a:r>
          </a:p>
          <a:p>
            <a:pPr marL="0" indent="0">
              <a:lnSpc>
                <a:spcPct val="100000"/>
              </a:lnSpc>
              <a:spcBef>
                <a:spcPts val="0"/>
              </a:spcBef>
              <a:buNone/>
            </a:pPr>
            <a:r>
              <a:rPr lang="en-US" b="1" dirty="0"/>
              <a:t>Q20: </a:t>
            </a:r>
            <a:r>
              <a:rPr lang="en-US" dirty="0"/>
              <a:t>Confirm or update the table – the #s doesn’t tie out to P6/ presentations</a:t>
            </a:r>
          </a:p>
          <a:p>
            <a:pPr marL="0" indent="0">
              <a:lnSpc>
                <a:spcPct val="100000"/>
              </a:lnSpc>
              <a:spcBef>
                <a:spcPts val="0"/>
              </a:spcBef>
              <a:buNone/>
            </a:pPr>
            <a:r>
              <a:rPr lang="en-US" b="1" dirty="0"/>
              <a:t>Q21: </a:t>
            </a:r>
            <a:r>
              <a:rPr lang="en-US" dirty="0"/>
              <a:t>Yes/No questions - 	Is there a draft Project Management Plan for subproject ready? </a:t>
            </a:r>
          </a:p>
          <a:p>
            <a:pPr marL="0" indent="0">
              <a:lnSpc>
                <a:spcPct val="100000"/>
              </a:lnSpc>
              <a:spcBef>
                <a:spcPts val="0"/>
              </a:spcBef>
              <a:buNone/>
            </a:pPr>
            <a:r>
              <a:rPr lang="en-US" dirty="0"/>
              <a:t>		For reuse items – is the budget for any modifications necessary in order to repurpose items for DET </a:t>
            </a:r>
            <a:r>
              <a:rPr lang="en-US" dirty="0" err="1"/>
              <a:t>ePIC</a:t>
            </a:r>
            <a:r>
              <a:rPr lang="en-US" dirty="0"/>
              <a:t> included in the Detector subproject?</a:t>
            </a:r>
          </a:p>
          <a:p>
            <a:pPr marL="0" indent="0">
              <a:lnSpc>
                <a:spcPct val="100000"/>
              </a:lnSpc>
              <a:spcBef>
                <a:spcPts val="0"/>
              </a:spcBef>
              <a:buNone/>
            </a:pPr>
            <a:endParaRPr lang="en-US" dirty="0">
              <a:cs typeface="Arial"/>
            </a:endParaRPr>
          </a:p>
        </p:txBody>
      </p:sp>
    </p:spTree>
    <p:extLst>
      <p:ext uri="{BB962C8B-B14F-4D97-AF65-F5344CB8AC3E}">
        <p14:creationId xmlns:p14="http://schemas.microsoft.com/office/powerpoint/2010/main" val="2539009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5C88A-47E6-20E6-6E13-353E103F92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1E7AE1-E620-EE50-6830-C6AC678220E2}"/>
              </a:ext>
            </a:extLst>
          </p:cNvPr>
          <p:cNvSpPr>
            <a:spLocks noGrp="1"/>
          </p:cNvSpPr>
          <p:nvPr>
            <p:ph type="ctrTitle"/>
          </p:nvPr>
        </p:nvSpPr>
        <p:spPr>
          <a:xfrm>
            <a:off x="439154" y="1674704"/>
            <a:ext cx="11334580" cy="1947460"/>
          </a:xfrm>
        </p:spPr>
        <p:txBody>
          <a:bodyPr>
            <a:normAutofit/>
          </a:bodyPr>
          <a:lstStyle/>
          <a:p>
            <a:r>
              <a:rPr lang="en-US" sz="5400" dirty="0"/>
              <a:t>Homework Questions – 2</a:t>
            </a:r>
            <a:r>
              <a:rPr lang="en-US" sz="5400" baseline="30000" dirty="0"/>
              <a:t>nd</a:t>
            </a:r>
            <a:r>
              <a:rPr lang="en-US" sz="5400" dirty="0"/>
              <a:t> Day</a:t>
            </a:r>
          </a:p>
        </p:txBody>
      </p:sp>
      <p:sp>
        <p:nvSpPr>
          <p:cNvPr id="3" name="Subtitle 2">
            <a:extLst>
              <a:ext uri="{FF2B5EF4-FFF2-40B4-BE49-F238E27FC236}">
                <a16:creationId xmlns:a16="http://schemas.microsoft.com/office/drawing/2014/main" id="{83FC0CEC-B1E4-FFF7-9462-1D401CBDE828}"/>
              </a:ext>
            </a:extLst>
          </p:cNvPr>
          <p:cNvSpPr>
            <a:spLocks noGrp="1"/>
          </p:cNvSpPr>
          <p:nvPr>
            <p:ph type="subTitle" idx="1"/>
          </p:nvPr>
        </p:nvSpPr>
        <p:spPr>
          <a:xfrm>
            <a:off x="544760" y="4971805"/>
            <a:ext cx="11102479" cy="746185"/>
          </a:xfrm>
        </p:spPr>
        <p:txBody>
          <a:bodyPr>
            <a:noAutofit/>
          </a:bodyPr>
          <a:lstStyle/>
          <a:p>
            <a:r>
              <a:rPr lang="en-US"/>
              <a:t>Director's Review of the EIC Detector (</a:t>
            </a:r>
            <a:r>
              <a:rPr lang="en-US" err="1"/>
              <a:t>ePIC</a:t>
            </a:r>
            <a:r>
              <a:rPr lang="en-US"/>
              <a:t>) Subproject to Assess Baseline Readiness</a:t>
            </a:r>
          </a:p>
          <a:p>
            <a:r>
              <a:rPr lang="en-US"/>
              <a:t>February 3-5, 2026</a:t>
            </a:r>
          </a:p>
        </p:txBody>
      </p:sp>
      <p:sp>
        <p:nvSpPr>
          <p:cNvPr id="4" name="Text Placeholder 3">
            <a:extLst>
              <a:ext uri="{FF2B5EF4-FFF2-40B4-BE49-F238E27FC236}">
                <a16:creationId xmlns:a16="http://schemas.microsoft.com/office/drawing/2014/main" id="{B98D7847-F939-0D3A-635A-38F22DCF2CB1}"/>
              </a:ext>
            </a:extLst>
          </p:cNvPr>
          <p:cNvSpPr>
            <a:spLocks noGrp="1"/>
          </p:cNvSpPr>
          <p:nvPr>
            <p:ph type="body" sz="quarter" idx="10"/>
          </p:nvPr>
        </p:nvSpPr>
        <p:spPr>
          <a:xfrm>
            <a:off x="505320" y="3429000"/>
            <a:ext cx="10688383" cy="1041643"/>
          </a:xfrm>
        </p:spPr>
        <p:txBody>
          <a:bodyPr/>
          <a:lstStyle/>
          <a:p>
            <a:r>
              <a:rPr lang="en-US"/>
              <a:t>Jim Yeck, EIC Project Director &amp; BNL ALD</a:t>
            </a:r>
          </a:p>
          <a:p>
            <a:r>
              <a:rPr lang="en-US"/>
              <a:t>Elke Aschenauer, DET Subproject Manager</a:t>
            </a:r>
          </a:p>
          <a:p>
            <a:r>
              <a:rPr lang="en-US"/>
              <a:t>Rolf Ent, DET Subproject Manager</a:t>
            </a:r>
          </a:p>
          <a:p>
            <a:endParaRPr lang="en-US" sz="2000"/>
          </a:p>
          <a:p>
            <a:endParaRPr lang="en-US"/>
          </a:p>
        </p:txBody>
      </p:sp>
    </p:spTree>
    <p:extLst>
      <p:ext uri="{BB962C8B-B14F-4D97-AF65-F5344CB8AC3E}">
        <p14:creationId xmlns:p14="http://schemas.microsoft.com/office/powerpoint/2010/main" val="2113424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44E7A-6C4D-4FF8-AE1F-39111572BF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CF9F74-9001-1C49-7193-14D9EC34BE75}"/>
              </a:ext>
            </a:extLst>
          </p:cNvPr>
          <p:cNvSpPr>
            <a:spLocks noGrp="1"/>
          </p:cNvSpPr>
          <p:nvPr>
            <p:ph type="title"/>
          </p:nvPr>
        </p:nvSpPr>
        <p:spPr>
          <a:xfrm>
            <a:off x="461963" y="0"/>
            <a:ext cx="11499234" cy="527901"/>
          </a:xfrm>
        </p:spPr>
        <p:txBody>
          <a:bodyPr>
            <a:noAutofit/>
          </a:bodyPr>
          <a:lstStyle/>
          <a:p>
            <a:r>
              <a:rPr lang="en-US" sz="3200" dirty="0"/>
              <a:t>SC3 – Project Management &amp; Cost &amp; Schedule</a:t>
            </a:r>
          </a:p>
        </p:txBody>
      </p:sp>
      <p:sp>
        <p:nvSpPr>
          <p:cNvPr id="4" name="Slide Number Placeholder 1">
            <a:extLst>
              <a:ext uri="{FF2B5EF4-FFF2-40B4-BE49-F238E27FC236}">
                <a16:creationId xmlns:a16="http://schemas.microsoft.com/office/drawing/2014/main" id="{3D894245-A11A-5445-497C-72B076329B09}"/>
              </a:ext>
            </a:extLst>
          </p:cNvPr>
          <p:cNvSpPr txBox="1">
            <a:spLocks/>
          </p:cNvSpPr>
          <p:nvPr/>
        </p:nvSpPr>
        <p:spPr>
          <a:xfrm>
            <a:off x="11530018" y="6539511"/>
            <a:ext cx="43248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3A556B-7C63-244D-9B7C-B0EA8042B330}" type="slidenum">
              <a:rPr lang="en-US" sz="1100" smtClean="0"/>
              <a:pPr algn="ctr"/>
              <a:t>14</a:t>
            </a:fld>
            <a:endParaRPr lang="en-US" sz="1100"/>
          </a:p>
        </p:txBody>
      </p:sp>
      <p:sp>
        <p:nvSpPr>
          <p:cNvPr id="6" name="Text Placeholder 5">
            <a:extLst>
              <a:ext uri="{FF2B5EF4-FFF2-40B4-BE49-F238E27FC236}">
                <a16:creationId xmlns:a16="http://schemas.microsoft.com/office/drawing/2014/main" id="{3C73C201-BB7F-7523-F966-AA7CD50FD127}"/>
              </a:ext>
            </a:extLst>
          </p:cNvPr>
          <p:cNvSpPr>
            <a:spLocks noGrp="1"/>
          </p:cNvSpPr>
          <p:nvPr>
            <p:ph type="body" sz="quarter" idx="10"/>
          </p:nvPr>
        </p:nvSpPr>
        <p:spPr>
          <a:xfrm>
            <a:off x="455240" y="736885"/>
            <a:ext cx="11521440" cy="5212080"/>
          </a:xfrm>
        </p:spPr>
        <p:txBody>
          <a:bodyPr vert="horz" lIns="91440" tIns="45720" rIns="91440" bIns="45720" rtlCol="0" anchor="t">
            <a:normAutofit fontScale="85000" lnSpcReduction="20000"/>
          </a:bodyPr>
          <a:lstStyle/>
          <a:p>
            <a:pPr marL="0" lvl="0" indent="0">
              <a:lnSpc>
                <a:spcPct val="100000"/>
              </a:lnSpc>
              <a:spcBef>
                <a:spcPts val="0"/>
              </a:spcBef>
              <a:buNone/>
            </a:pPr>
            <a:r>
              <a:rPr lang="en-US" b="1" dirty="0"/>
              <a:t>Q1: </a:t>
            </a:r>
            <a:r>
              <a:rPr lang="en-US" dirty="0"/>
              <a:t>In the auxiliary detectors the staffing in years 2026-2028 looks low, on the level of 0.2-0.3 FTE, relative to the number of different detector subsystems and the complexity of the interfaces. Does it align with significant design work needed for these 5 subsystems? Please explain the basis of these estimates.</a:t>
            </a:r>
          </a:p>
          <a:p>
            <a:pPr marL="0" lvl="0" indent="0">
              <a:lnSpc>
                <a:spcPct val="100000"/>
              </a:lnSpc>
              <a:spcBef>
                <a:spcPts val="0"/>
              </a:spcBef>
              <a:buNone/>
            </a:pPr>
            <a:r>
              <a:rPr lang="en-US" dirty="0">
                <a:sym typeface="Wingdings" panose="05000000000000000000" pitchFamily="2" charset="2"/>
              </a:rPr>
              <a:t> Yes, is low as assumed only for coordination of in-kind designs. May indeed look low. Note that AC-LGAD is in TOF, ASICs/readout development is in electronics. </a:t>
            </a:r>
            <a:endParaRPr lang="en-US" dirty="0"/>
          </a:p>
          <a:p>
            <a:pPr marL="0" lvl="0" indent="0">
              <a:lnSpc>
                <a:spcPct val="100000"/>
              </a:lnSpc>
              <a:spcBef>
                <a:spcPts val="0"/>
              </a:spcBef>
              <a:buNone/>
            </a:pPr>
            <a:endParaRPr lang="en-US" dirty="0"/>
          </a:p>
          <a:p>
            <a:pPr marL="0" indent="0">
              <a:lnSpc>
                <a:spcPct val="100000"/>
              </a:lnSpc>
              <a:spcBef>
                <a:spcPts val="0"/>
              </a:spcBef>
              <a:buNone/>
            </a:pPr>
            <a:r>
              <a:rPr lang="en-US" b="1" dirty="0"/>
              <a:t>Q2: </a:t>
            </a:r>
            <a:r>
              <a:rPr lang="en-US" dirty="0"/>
              <a:t>Is shipping included in the cost estimates of all detector (sub)systems that will be built at other institutes before delivery to BNL.</a:t>
            </a:r>
          </a:p>
          <a:p>
            <a:pPr marL="0" indent="0">
              <a:lnSpc>
                <a:spcPct val="100000"/>
              </a:lnSpc>
              <a:spcBef>
                <a:spcPts val="0"/>
              </a:spcBef>
              <a:buNone/>
            </a:pPr>
            <a:r>
              <a:rPr lang="en-US" dirty="0">
                <a:sym typeface="Wingdings" panose="05000000000000000000" pitchFamily="2" charset="2"/>
              </a:rPr>
              <a:t> Yes, as “pack ship items”</a:t>
            </a:r>
            <a:endParaRPr lang="en-US" dirty="0"/>
          </a:p>
          <a:p>
            <a:pPr marL="0" lvl="0" indent="0">
              <a:lnSpc>
                <a:spcPct val="100000"/>
              </a:lnSpc>
              <a:spcBef>
                <a:spcPts val="0"/>
              </a:spcBef>
              <a:buNone/>
            </a:pPr>
            <a:endParaRPr lang="en-US" dirty="0"/>
          </a:p>
          <a:p>
            <a:pPr marL="0" indent="0">
              <a:lnSpc>
                <a:spcPct val="100000"/>
              </a:lnSpc>
              <a:spcBef>
                <a:spcPts val="0"/>
              </a:spcBef>
              <a:buNone/>
            </a:pPr>
            <a:r>
              <a:rPr lang="en-US" b="1" dirty="0"/>
              <a:t>Q3: </a:t>
            </a:r>
            <a:r>
              <a:rPr lang="en-US" dirty="0"/>
              <a:t>Is there a designated point (or points) of contact within DET to the accelerator to keep track of all of the DET-IR/ASR/EIN interfaces?</a:t>
            </a:r>
          </a:p>
          <a:p>
            <a:pPr marL="0" indent="0">
              <a:lnSpc>
                <a:spcPct val="100000"/>
              </a:lnSpc>
              <a:spcBef>
                <a:spcPts val="0"/>
              </a:spcBef>
              <a:buNone/>
            </a:pPr>
            <a:r>
              <a:rPr lang="en-US" dirty="0">
                <a:sym typeface="Wingdings" panose="05000000000000000000" pitchFamily="2" charset="2"/>
              </a:rPr>
              <a:t> No, not one single designated point of contact but several (area, MDP, IR-DET, ..)</a:t>
            </a:r>
            <a:endParaRPr lang="en-US" dirty="0"/>
          </a:p>
          <a:p>
            <a:pPr marL="0" lvl="0" indent="0">
              <a:lnSpc>
                <a:spcPct val="100000"/>
              </a:lnSpc>
              <a:spcBef>
                <a:spcPts val="0"/>
              </a:spcBef>
              <a:buNone/>
            </a:pPr>
            <a:endParaRPr lang="en-US" dirty="0"/>
          </a:p>
          <a:p>
            <a:pPr marL="0" indent="0">
              <a:lnSpc>
                <a:spcPct val="100000"/>
              </a:lnSpc>
              <a:spcBef>
                <a:spcPts val="0"/>
              </a:spcBef>
              <a:buNone/>
            </a:pPr>
            <a:r>
              <a:rPr lang="en-US" b="1" dirty="0"/>
              <a:t>Q4: </a:t>
            </a:r>
            <a:r>
              <a:rPr lang="en-US" dirty="0"/>
              <a:t>Please provide a P6 dump of all activities that have non-zero non-labor hours with $0 cost associated.</a:t>
            </a:r>
          </a:p>
          <a:p>
            <a:pPr marL="0" lvl="0" indent="0">
              <a:lnSpc>
                <a:spcPct val="100000"/>
              </a:lnSpc>
              <a:spcBef>
                <a:spcPts val="0"/>
              </a:spcBef>
              <a:buNone/>
            </a:pPr>
            <a:r>
              <a:rPr lang="en-US" dirty="0">
                <a:sym typeface="Wingdings" panose="05000000000000000000" pitchFamily="2" charset="2"/>
              </a:rPr>
              <a:t> </a:t>
            </a:r>
            <a:r>
              <a:rPr lang="en-US" dirty="0"/>
              <a:t>This amounts to 96812 student hours, was a mistake.</a:t>
            </a:r>
          </a:p>
          <a:p>
            <a:pPr marL="0" lvl="0" indent="0">
              <a:lnSpc>
                <a:spcPct val="100000"/>
              </a:lnSpc>
              <a:spcBef>
                <a:spcPts val="0"/>
              </a:spcBef>
              <a:buNone/>
            </a:pPr>
            <a:endParaRPr lang="en-US" dirty="0"/>
          </a:p>
          <a:p>
            <a:pPr marL="0" indent="0">
              <a:buNone/>
            </a:pPr>
            <a:endParaRPr lang="en-US" dirty="0">
              <a:cs typeface="Arial"/>
            </a:endParaRPr>
          </a:p>
          <a:p>
            <a:pPr marL="0" indent="0">
              <a:buNone/>
            </a:pPr>
            <a:endParaRPr lang="en-US" b="1" dirty="0">
              <a:cs typeface="Arial" panose="020B0604020202020204"/>
            </a:endParaRPr>
          </a:p>
          <a:p>
            <a:pPr marL="0" indent="0">
              <a:buNone/>
            </a:pPr>
            <a:endParaRPr lang="en-US" dirty="0">
              <a:cs typeface="Arial" panose="020B0604020202020204"/>
            </a:endParaRPr>
          </a:p>
        </p:txBody>
      </p:sp>
    </p:spTree>
    <p:extLst>
      <p:ext uri="{BB962C8B-B14F-4D97-AF65-F5344CB8AC3E}">
        <p14:creationId xmlns:p14="http://schemas.microsoft.com/office/powerpoint/2010/main" val="2288419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8A2899-CB22-D20F-23BF-B258549253CA}"/>
              </a:ext>
            </a:extLst>
          </p:cNvPr>
          <p:cNvSpPr>
            <a:spLocks noGrp="1"/>
          </p:cNvSpPr>
          <p:nvPr>
            <p:ph type="sldNum" sz="quarter" idx="4294967295"/>
          </p:nvPr>
        </p:nvSpPr>
        <p:spPr>
          <a:xfrm>
            <a:off x="11760200" y="6316663"/>
            <a:ext cx="431800" cy="365125"/>
          </a:xfrm>
        </p:spPr>
        <p:txBody>
          <a:bodyPr/>
          <a:lstStyle/>
          <a:p>
            <a:fld id="{933A556B-7C63-244D-9B7C-B0EA8042B330}" type="slidenum">
              <a:rPr lang="en-US" smtClean="0"/>
              <a:pPr/>
              <a:t>15</a:t>
            </a:fld>
            <a:endParaRPr lang="en-US">
              <a:solidFill>
                <a:schemeClr val="tx1"/>
              </a:solidFill>
            </a:endParaRPr>
          </a:p>
        </p:txBody>
      </p:sp>
      <p:sp>
        <p:nvSpPr>
          <p:cNvPr id="6" name="TextBox 5">
            <a:extLst>
              <a:ext uri="{FF2B5EF4-FFF2-40B4-BE49-F238E27FC236}">
                <a16:creationId xmlns:a16="http://schemas.microsoft.com/office/drawing/2014/main" id="{01FB4211-2288-2EB8-C1CF-8B4CEC251A57}"/>
              </a:ext>
            </a:extLst>
          </p:cNvPr>
          <p:cNvSpPr txBox="1"/>
          <p:nvPr/>
        </p:nvSpPr>
        <p:spPr>
          <a:xfrm>
            <a:off x="2941760" y="1569399"/>
            <a:ext cx="6097464" cy="2616101"/>
          </a:xfrm>
          <a:prstGeom prst="rect">
            <a:avLst/>
          </a:prstGeom>
          <a:noFill/>
        </p:spPr>
        <p:txBody>
          <a:bodyPr wrap="square">
            <a:spAutoFit/>
          </a:bodyPr>
          <a:lstStyle/>
          <a:p>
            <a:pPr algn="ctr"/>
            <a:r>
              <a:rPr lang="en-US" sz="2800" b="1" dirty="0">
                <a:solidFill>
                  <a:schemeClr val="bg1"/>
                </a:solidFill>
              </a:rPr>
              <a:t>Subcommittee 1 </a:t>
            </a:r>
          </a:p>
          <a:p>
            <a:pPr algn="ctr"/>
            <a:r>
              <a:rPr lang="en-US" sz="2800" dirty="0">
                <a:solidFill>
                  <a:schemeClr val="bg1"/>
                </a:solidFill>
              </a:rPr>
              <a:t>Electronics and DAQ, PID, Tracking</a:t>
            </a:r>
          </a:p>
          <a:p>
            <a:pPr algn="ctr"/>
            <a:endParaRPr lang="en-US" dirty="0">
              <a:solidFill>
                <a:schemeClr val="bg1"/>
              </a:solidFill>
            </a:endParaRPr>
          </a:p>
          <a:p>
            <a:pPr algn="ctr"/>
            <a:endParaRPr lang="en-US" dirty="0">
              <a:solidFill>
                <a:schemeClr val="bg1"/>
              </a:solidFill>
            </a:endParaRPr>
          </a:p>
          <a:p>
            <a:pPr algn="ctr"/>
            <a:r>
              <a:rPr lang="en-US" dirty="0">
                <a:solidFill>
                  <a:schemeClr val="bg1"/>
                </a:solidFill>
              </a:rPr>
              <a:t>Michael Begel, Hucheng Chen, BNL</a:t>
            </a:r>
          </a:p>
          <a:p>
            <a:pPr algn="ctr"/>
            <a:r>
              <a:rPr lang="en-US" dirty="0">
                <a:solidFill>
                  <a:schemeClr val="bg1"/>
                </a:solidFill>
              </a:rPr>
              <a:t>Eraldo Olivieri, Ken Wyllie, CERN</a:t>
            </a:r>
          </a:p>
          <a:p>
            <a:pPr algn="ctr"/>
            <a:r>
              <a:rPr lang="en-US" dirty="0">
                <a:solidFill>
                  <a:schemeClr val="bg1"/>
                </a:solidFill>
              </a:rPr>
              <a:t>Antonis </a:t>
            </a:r>
            <a:r>
              <a:rPr lang="en-US" dirty="0" err="1">
                <a:solidFill>
                  <a:schemeClr val="bg1"/>
                </a:solidFill>
              </a:rPr>
              <a:t>Papanestis</a:t>
            </a:r>
            <a:r>
              <a:rPr lang="en-US" dirty="0">
                <a:solidFill>
                  <a:schemeClr val="bg1"/>
                </a:solidFill>
              </a:rPr>
              <a:t>, STFC</a:t>
            </a:r>
          </a:p>
          <a:p>
            <a:pPr algn="ctr"/>
            <a:r>
              <a:rPr lang="en-US" dirty="0">
                <a:solidFill>
                  <a:schemeClr val="bg1"/>
                </a:solidFill>
              </a:rPr>
              <a:t>Anna </a:t>
            </a:r>
            <a:r>
              <a:rPr lang="en-US" dirty="0" err="1">
                <a:solidFill>
                  <a:schemeClr val="bg1"/>
                </a:solidFill>
              </a:rPr>
              <a:t>Macchiolo</a:t>
            </a:r>
            <a:r>
              <a:rPr lang="en-US" dirty="0">
                <a:solidFill>
                  <a:schemeClr val="bg1"/>
                </a:solidFill>
              </a:rPr>
              <a:t>,  U. Zurich </a:t>
            </a:r>
          </a:p>
        </p:txBody>
      </p:sp>
    </p:spTree>
    <p:extLst>
      <p:ext uri="{BB962C8B-B14F-4D97-AF65-F5344CB8AC3E}">
        <p14:creationId xmlns:p14="http://schemas.microsoft.com/office/powerpoint/2010/main" val="2223186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D3D542-40C8-78B8-787A-BE4B4328BBD0}"/>
              </a:ext>
            </a:extLst>
          </p:cNvPr>
          <p:cNvSpPr>
            <a:spLocks noGrp="1"/>
          </p:cNvSpPr>
          <p:nvPr>
            <p:ph type="title"/>
          </p:nvPr>
        </p:nvSpPr>
        <p:spPr>
          <a:xfrm>
            <a:off x="462579" y="0"/>
            <a:ext cx="11499925" cy="499993"/>
          </a:xfrm>
        </p:spPr>
        <p:txBody>
          <a:bodyPr>
            <a:normAutofit fontScale="90000"/>
          </a:bodyPr>
          <a:lstStyle/>
          <a:p>
            <a:r>
              <a:rPr lang="en-US" dirty="0">
                <a:cs typeface="Arial"/>
              </a:rPr>
              <a:t>Recommendations –</a:t>
            </a:r>
            <a:r>
              <a:rPr lang="en-US" sz="4400" dirty="0">
                <a:cs typeface="Arial"/>
              </a:rPr>
              <a:t> </a:t>
            </a:r>
            <a:r>
              <a:rPr lang="en-US" sz="3100" b="0" dirty="0">
                <a:cs typeface="Arial"/>
              </a:rPr>
              <a:t>SC1 </a:t>
            </a:r>
            <a:r>
              <a:rPr lang="en-US" sz="3100" b="0" dirty="0"/>
              <a:t>Electronics and DAQ, PID, Tracking</a:t>
            </a:r>
            <a:endParaRPr lang="en-US" dirty="0"/>
          </a:p>
        </p:txBody>
      </p:sp>
      <p:sp>
        <p:nvSpPr>
          <p:cNvPr id="5" name="Content Placeholder 4">
            <a:extLst>
              <a:ext uri="{FF2B5EF4-FFF2-40B4-BE49-F238E27FC236}">
                <a16:creationId xmlns:a16="http://schemas.microsoft.com/office/drawing/2014/main" id="{A80A6694-C1D7-BC50-2C9F-CA354A8F8182}"/>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t>By June 1, 2026, update the resource-loaded schedule to ensure integration activities with involvement by multiple WBS, have explicit links and resources in all relevant WBS to support these tasks.</a:t>
            </a:r>
          </a:p>
          <a:p>
            <a:pPr marL="457200" indent="-457200">
              <a:buAutoNum type="arabicPeriod"/>
            </a:pPr>
            <a:r>
              <a:rPr lang="en-US" dirty="0">
                <a:cs typeface="Arial"/>
              </a:rPr>
              <a:t>By June 1, 2026, perform a bottoms-up assessment of the risk registry capturing the specific risks for each sub-detector. Ensure that cross-WBS risks, such as ASICs, are explicitly included and co-managed by all relevant WBS.</a:t>
            </a:r>
          </a:p>
          <a:p>
            <a:pPr marL="457200" indent="-457200">
              <a:buAutoNum type="arabicPeriod"/>
            </a:pPr>
            <a:r>
              <a:rPr lang="en-US" dirty="0">
                <a:cs typeface="Arial"/>
              </a:rPr>
              <a:t>By June 1, 2026, update the baseline to accommodate for changes due to adjustments in UK scope.</a:t>
            </a:r>
          </a:p>
          <a:p>
            <a:pPr marL="457200" indent="-457200">
              <a:buAutoNum type="arabicPeriod"/>
            </a:pPr>
            <a:r>
              <a:rPr lang="en-US" dirty="0">
                <a:cs typeface="Arial"/>
              </a:rPr>
              <a:t>Work with the agencies to ensure that the </a:t>
            </a:r>
            <a:r>
              <a:rPr lang="en-US" b="1" dirty="0">
                <a:cs typeface="Arial"/>
              </a:rPr>
              <a:t>DOE-CERN agreement</a:t>
            </a:r>
            <a:r>
              <a:rPr lang="en-US" dirty="0">
                <a:cs typeface="Arial"/>
              </a:rPr>
              <a:t> is completed as quickly as possible.</a:t>
            </a:r>
          </a:p>
        </p:txBody>
      </p:sp>
    </p:spTree>
    <p:extLst>
      <p:ext uri="{BB962C8B-B14F-4D97-AF65-F5344CB8AC3E}">
        <p14:creationId xmlns:p14="http://schemas.microsoft.com/office/powerpoint/2010/main" val="291269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1FB4211-2288-2EB8-C1CF-8B4CEC251A57}"/>
              </a:ext>
            </a:extLst>
          </p:cNvPr>
          <p:cNvSpPr txBox="1"/>
          <p:nvPr/>
        </p:nvSpPr>
        <p:spPr>
          <a:xfrm>
            <a:off x="2941760" y="1569399"/>
            <a:ext cx="6097464" cy="3200876"/>
          </a:xfrm>
          <a:prstGeom prst="rect">
            <a:avLst/>
          </a:prstGeom>
          <a:noFill/>
        </p:spPr>
        <p:txBody>
          <a:bodyPr wrap="square" lIns="91440" tIns="45720" rIns="91440" bIns="45720" anchor="t">
            <a:spAutoFit/>
          </a:bodyPr>
          <a:lstStyle/>
          <a:p>
            <a:pPr algn="ctr"/>
            <a:r>
              <a:rPr lang="en-US" sz="2800" b="1" dirty="0">
                <a:solidFill>
                  <a:schemeClr val="bg1"/>
                </a:solidFill>
              </a:rPr>
              <a:t>Subcommittee 2 </a:t>
            </a:r>
            <a:endParaRPr lang="en-US" sz="2800" b="1" dirty="0">
              <a:solidFill>
                <a:schemeClr val="bg1"/>
              </a:solidFill>
              <a:cs typeface="Arial"/>
            </a:endParaRPr>
          </a:p>
          <a:p>
            <a:pPr algn="ctr"/>
            <a:r>
              <a:rPr lang="en-US" sz="2800" dirty="0">
                <a:solidFill>
                  <a:schemeClr val="bg1"/>
                </a:solidFill>
              </a:rPr>
              <a:t>Magnet, Calorimetry, Mechanical, Auxiliary, Polarimetry</a:t>
            </a:r>
          </a:p>
          <a:p>
            <a:pPr algn="ctr"/>
            <a:endParaRPr lang="en-US" sz="2800" b="1" dirty="0">
              <a:solidFill>
                <a:schemeClr val="bg1"/>
              </a:solidFill>
              <a:cs typeface="Arial"/>
            </a:endParaRPr>
          </a:p>
          <a:p>
            <a:pPr algn="ctr"/>
            <a:r>
              <a:rPr lang="en-US" dirty="0">
                <a:solidFill>
                  <a:schemeClr val="bg1"/>
                </a:solidFill>
                <a:cs typeface="Arial"/>
              </a:rPr>
              <a:t>C. Polly, FNAL</a:t>
            </a:r>
          </a:p>
          <a:p>
            <a:pPr algn="ctr"/>
            <a:r>
              <a:rPr lang="en-US" dirty="0">
                <a:solidFill>
                  <a:schemeClr val="bg1"/>
                </a:solidFill>
                <a:cs typeface="Arial"/>
              </a:rPr>
              <a:t>R. Poeschl, IJCLAB</a:t>
            </a:r>
          </a:p>
          <a:p>
            <a:pPr algn="ctr"/>
            <a:r>
              <a:rPr lang="en-US" dirty="0">
                <a:solidFill>
                  <a:schemeClr val="bg1"/>
                </a:solidFill>
                <a:cs typeface="Arial"/>
              </a:rPr>
              <a:t>J. Strait, LBNL retired</a:t>
            </a:r>
          </a:p>
          <a:p>
            <a:pPr algn="ctr"/>
            <a:r>
              <a:rPr lang="en-US" dirty="0">
                <a:solidFill>
                  <a:schemeClr val="bg1"/>
                </a:solidFill>
                <a:cs typeface="Arial"/>
              </a:rPr>
              <a:t>M. Trzebinski, IFJ PAN</a:t>
            </a:r>
          </a:p>
          <a:p>
            <a:pPr algn="ctr"/>
            <a:r>
              <a:rPr lang="en-US" dirty="0">
                <a:solidFill>
                  <a:schemeClr val="bg1"/>
                </a:solidFill>
                <a:cs typeface="Arial"/>
              </a:rPr>
              <a:t>T. Whitlatch, JLAB</a:t>
            </a:r>
          </a:p>
        </p:txBody>
      </p:sp>
    </p:spTree>
    <p:extLst>
      <p:ext uri="{BB962C8B-B14F-4D97-AF65-F5344CB8AC3E}">
        <p14:creationId xmlns:p14="http://schemas.microsoft.com/office/powerpoint/2010/main" val="540383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4CE64-EB7A-AE15-E188-03359FBF70C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7FA1F63-F350-BE9D-8D64-62E19C362C95}"/>
              </a:ext>
            </a:extLst>
          </p:cNvPr>
          <p:cNvSpPr>
            <a:spLocks noGrp="1"/>
          </p:cNvSpPr>
          <p:nvPr>
            <p:ph type="title"/>
          </p:nvPr>
        </p:nvSpPr>
        <p:spPr/>
        <p:txBody>
          <a:bodyPr>
            <a:normAutofit fontScale="90000"/>
          </a:bodyPr>
          <a:lstStyle/>
          <a:p>
            <a:r>
              <a:rPr lang="en-US" dirty="0">
                <a:cs typeface="Arial"/>
              </a:rPr>
              <a:t>Recommendations –</a:t>
            </a:r>
            <a:r>
              <a:rPr lang="en-US" sz="4400" dirty="0">
                <a:cs typeface="Arial"/>
              </a:rPr>
              <a:t> </a:t>
            </a:r>
            <a:r>
              <a:rPr lang="en-US" sz="3100" b="0" dirty="0">
                <a:cs typeface="Arial"/>
              </a:rPr>
              <a:t>SC2 Magnet, </a:t>
            </a:r>
            <a:r>
              <a:rPr lang="en-US" sz="3100" b="0" dirty="0"/>
              <a:t>Calorimetry, Mechanical, Auxiliary, Polarimetry</a:t>
            </a:r>
            <a:endParaRPr lang="en-US" dirty="0"/>
          </a:p>
        </p:txBody>
      </p:sp>
      <p:sp>
        <p:nvSpPr>
          <p:cNvPr id="5" name="Content Placeholder 4">
            <a:extLst>
              <a:ext uri="{FF2B5EF4-FFF2-40B4-BE49-F238E27FC236}">
                <a16:creationId xmlns:a16="http://schemas.microsoft.com/office/drawing/2014/main" id="{53487B50-9E9E-2F94-39E0-661B0448673D}"/>
              </a:ext>
            </a:extLst>
          </p:cNvPr>
          <p:cNvSpPr>
            <a:spLocks noGrp="1"/>
          </p:cNvSpPr>
          <p:nvPr>
            <p:ph idx="1"/>
          </p:nvPr>
        </p:nvSpPr>
        <p:spPr>
          <a:xfrm>
            <a:off x="462579" y="975365"/>
            <a:ext cx="11499925" cy="5178144"/>
          </a:xfrm>
        </p:spPr>
        <p:txBody>
          <a:bodyPr vert="horz" lIns="91440" tIns="45720" rIns="91440" bIns="45720" rtlCol="0" anchor="t">
            <a:normAutofit fontScale="92500"/>
          </a:bodyPr>
          <a:lstStyle/>
          <a:p>
            <a:pPr marL="457200" indent="-457200">
              <a:buFont typeface="Arial" panose="020B0604020202020204" pitchFamily="34" charset="0"/>
              <a:buAutoNum type="arabicPeriod"/>
            </a:pPr>
            <a:r>
              <a:rPr lang="en-US" dirty="0">
                <a:cs typeface="Arial"/>
              </a:rPr>
              <a:t>(EMCAL) Prior to the CD-2 review, identify credible vendors for the </a:t>
            </a:r>
            <a:r>
              <a:rPr lang="en-US" dirty="0" err="1">
                <a:cs typeface="Arial"/>
              </a:rPr>
              <a:t>AstroPix</a:t>
            </a:r>
            <a:r>
              <a:rPr lang="en-US" dirty="0">
                <a:cs typeface="Arial"/>
              </a:rPr>
              <a:t> and add a risk for the procurement.</a:t>
            </a:r>
            <a:endParaRPr lang="en-US" dirty="0"/>
          </a:p>
          <a:p>
            <a:pPr marL="457200" indent="-457200">
              <a:buFont typeface="Arial" panose="020B0604020202020204" pitchFamily="34" charset="0"/>
              <a:buAutoNum type="arabicPeriod"/>
            </a:pPr>
            <a:r>
              <a:rPr lang="en-US" dirty="0"/>
              <a:t>(HCAL) Prior to the CD-2 review, develop a plan for procurement of the HCAL tiles. </a:t>
            </a:r>
          </a:p>
          <a:p>
            <a:pPr marL="457200" indent="-457200">
              <a:buAutoNum type="arabicPeriod"/>
            </a:pPr>
            <a:r>
              <a:rPr lang="en-US" dirty="0">
                <a:cs typeface="Arial"/>
              </a:rPr>
              <a:t>(Mech.) Before the CD-2 Director’s Review, estimate the amount of technical expert labor required from each detector system to support successful installation and integration of the full </a:t>
            </a:r>
            <a:r>
              <a:rPr lang="en-US" dirty="0" err="1">
                <a:cs typeface="Arial"/>
              </a:rPr>
              <a:t>ePIC</a:t>
            </a:r>
            <a:r>
              <a:rPr lang="en-US" dirty="0">
                <a:cs typeface="Arial"/>
              </a:rPr>
              <a:t> experiment, and include the cost of this labor either in the individual detector system budgets or add it to the I&amp;I budget.  </a:t>
            </a:r>
          </a:p>
          <a:p>
            <a:pPr marL="457200" indent="-457200">
              <a:buAutoNum type="arabicPeriod"/>
            </a:pPr>
            <a:r>
              <a:rPr lang="en-US" dirty="0">
                <a:cs typeface="Arial"/>
              </a:rPr>
              <a:t>(Mech.) Before the CD-2 Director’s Review, clarify the responsibilities for installation and integration of the auxiliary detectors – is installation the responsibility of each of the remote subdetector teams, or the I^3 team or the accelerator IR team – and ensure that adequate resources are provided.</a:t>
            </a:r>
          </a:p>
          <a:p>
            <a:pPr marL="457200" indent="-457200">
              <a:buFont typeface="Arial" panose="020B0604020202020204" pitchFamily="34" charset="0"/>
              <a:buAutoNum type="arabicPeriod"/>
            </a:pPr>
            <a:r>
              <a:rPr lang="en-US" dirty="0"/>
              <a:t>(Aux.) The B0 detector insertion is complicated, and the team should plan on testing the insertion with a full-scale mockup including cabling before final design is complete. </a:t>
            </a:r>
            <a:endParaRPr lang="en-US" dirty="0">
              <a:cs typeface="Arial"/>
            </a:endParaRPr>
          </a:p>
          <a:p>
            <a:pPr marL="457200" indent="-457200">
              <a:buAutoNum type="arabicPeriod"/>
            </a:pPr>
            <a:endParaRPr lang="en-US" dirty="0">
              <a:cs typeface="Arial"/>
            </a:endParaRPr>
          </a:p>
        </p:txBody>
      </p:sp>
    </p:spTree>
    <p:extLst>
      <p:ext uri="{BB962C8B-B14F-4D97-AF65-F5344CB8AC3E}">
        <p14:creationId xmlns:p14="http://schemas.microsoft.com/office/powerpoint/2010/main" val="1680860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8A2899-CB22-D20F-23BF-B258549253CA}"/>
              </a:ext>
            </a:extLst>
          </p:cNvPr>
          <p:cNvSpPr>
            <a:spLocks noGrp="1"/>
          </p:cNvSpPr>
          <p:nvPr>
            <p:ph type="sldNum" sz="quarter" idx="4294967295"/>
          </p:nvPr>
        </p:nvSpPr>
        <p:spPr>
          <a:xfrm>
            <a:off x="11760200" y="6316663"/>
            <a:ext cx="431800" cy="365125"/>
          </a:xfrm>
        </p:spPr>
        <p:txBody>
          <a:bodyPr/>
          <a:lstStyle/>
          <a:p>
            <a:fld id="{933A556B-7C63-244D-9B7C-B0EA8042B330}" type="slidenum">
              <a:rPr lang="en-US" smtClean="0"/>
              <a:pPr/>
              <a:t>19</a:t>
            </a:fld>
            <a:endParaRPr lang="en-US">
              <a:solidFill>
                <a:schemeClr val="tx1"/>
              </a:solidFill>
            </a:endParaRPr>
          </a:p>
        </p:txBody>
      </p:sp>
      <p:sp>
        <p:nvSpPr>
          <p:cNvPr id="6" name="TextBox 5">
            <a:extLst>
              <a:ext uri="{FF2B5EF4-FFF2-40B4-BE49-F238E27FC236}">
                <a16:creationId xmlns:a16="http://schemas.microsoft.com/office/drawing/2014/main" id="{01FB4211-2288-2EB8-C1CF-8B4CEC251A57}"/>
              </a:ext>
            </a:extLst>
          </p:cNvPr>
          <p:cNvSpPr txBox="1"/>
          <p:nvPr/>
        </p:nvSpPr>
        <p:spPr>
          <a:xfrm>
            <a:off x="2941760" y="1569399"/>
            <a:ext cx="6097464" cy="3323987"/>
          </a:xfrm>
          <a:prstGeom prst="rect">
            <a:avLst/>
          </a:prstGeom>
          <a:noFill/>
        </p:spPr>
        <p:txBody>
          <a:bodyPr wrap="square">
            <a:spAutoFit/>
          </a:bodyPr>
          <a:lstStyle/>
          <a:p>
            <a:pPr algn="ctr"/>
            <a:r>
              <a:rPr lang="en-US" sz="2800" b="1" dirty="0">
                <a:solidFill>
                  <a:schemeClr val="bg1"/>
                </a:solidFill>
              </a:rPr>
              <a:t>Subcommittee 3 </a:t>
            </a:r>
          </a:p>
          <a:p>
            <a:pPr algn="ctr"/>
            <a:r>
              <a:rPr lang="en-US" sz="2800" dirty="0">
                <a:solidFill>
                  <a:schemeClr val="bg1"/>
                </a:solidFill>
              </a:rPr>
              <a:t>Management, Cost and Schedule</a:t>
            </a:r>
          </a:p>
          <a:p>
            <a:pPr algn="ctr"/>
            <a:endParaRPr lang="en-US" sz="2800" b="1" dirty="0">
              <a:solidFill>
                <a:schemeClr val="bg1"/>
              </a:solidFill>
            </a:endParaRPr>
          </a:p>
          <a:p>
            <a:pPr marL="342900" indent="-342900" algn="ctr">
              <a:buAutoNum type="alphaUcPeriod"/>
            </a:pPr>
            <a:r>
              <a:rPr lang="en-US" dirty="0">
                <a:solidFill>
                  <a:schemeClr val="bg1"/>
                </a:solidFill>
              </a:rPr>
              <a:t>Lung, JLAB</a:t>
            </a:r>
          </a:p>
          <a:p>
            <a:pPr algn="ctr"/>
            <a:r>
              <a:rPr lang="en-US" dirty="0">
                <a:solidFill>
                  <a:schemeClr val="bg1"/>
                </a:solidFill>
              </a:rPr>
              <a:t>R. Gutta, BNL</a:t>
            </a:r>
          </a:p>
          <a:p>
            <a:pPr algn="ctr"/>
            <a:r>
              <a:rPr lang="en-US" dirty="0">
                <a:solidFill>
                  <a:schemeClr val="bg1"/>
                </a:solidFill>
              </a:rPr>
              <a:t>W. Hughes, PNNL</a:t>
            </a:r>
          </a:p>
          <a:p>
            <a:pPr algn="ctr"/>
            <a:r>
              <a:rPr lang="en-US" dirty="0">
                <a:solidFill>
                  <a:schemeClr val="bg1"/>
                </a:solidFill>
              </a:rPr>
              <a:t>J. Marx, Retired</a:t>
            </a:r>
          </a:p>
          <a:p>
            <a:pPr algn="ctr"/>
            <a:r>
              <a:rPr lang="en-US" dirty="0">
                <a:solidFill>
                  <a:schemeClr val="bg1"/>
                </a:solidFill>
              </a:rPr>
              <a:t>P. McBride, FNAL</a:t>
            </a:r>
          </a:p>
          <a:p>
            <a:pPr algn="ctr"/>
            <a:endParaRPr lang="en-US" dirty="0">
              <a:solidFill>
                <a:schemeClr val="bg1"/>
              </a:solidFill>
            </a:endParaRPr>
          </a:p>
          <a:p>
            <a:pPr algn="ctr"/>
            <a:endParaRPr lang="en-US" dirty="0">
              <a:solidFill>
                <a:schemeClr val="bg1"/>
              </a:solidFill>
            </a:endParaRPr>
          </a:p>
        </p:txBody>
      </p:sp>
    </p:spTree>
    <p:extLst>
      <p:ext uri="{BB962C8B-B14F-4D97-AF65-F5344CB8AC3E}">
        <p14:creationId xmlns:p14="http://schemas.microsoft.com/office/powerpoint/2010/main" val="674666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C0F249-06C2-BCE5-AE3F-01C27FCCE40E}"/>
              </a:ext>
            </a:extLst>
          </p:cNvPr>
          <p:cNvSpPr txBox="1"/>
          <p:nvPr/>
        </p:nvSpPr>
        <p:spPr>
          <a:xfrm>
            <a:off x="489475" y="734652"/>
            <a:ext cx="11473925"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ea typeface="Calibri" panose="020F0502020204030204" pitchFamily="34" charset="0"/>
                <a:cs typeface="Calibri" panose="020F0502020204030204" pitchFamily="34" charset="0"/>
              </a:rPr>
              <a:t>Planning for 2026</a:t>
            </a:r>
          </a:p>
          <a:p>
            <a:pPr marL="285750" indent="-285750">
              <a:buFont typeface="Arial" panose="020B0604020202020204" pitchFamily="34" charset="0"/>
              <a:buChar char="•"/>
            </a:pPr>
            <a:r>
              <a:rPr lang="en-US" sz="2400" dirty="0">
                <a:ea typeface="Calibri" panose="020F0502020204030204" pitchFamily="34" charset="0"/>
                <a:cs typeface="Calibri" panose="020F0502020204030204" pitchFamily="34" charset="0"/>
              </a:rPr>
              <a:t>February 3-5 Detector Baseline Readiness Assessment Review</a:t>
            </a:r>
          </a:p>
        </p:txBody>
      </p:sp>
      <p:sp>
        <p:nvSpPr>
          <p:cNvPr id="2" name="Title 1">
            <a:extLst>
              <a:ext uri="{FF2B5EF4-FFF2-40B4-BE49-F238E27FC236}">
                <a16:creationId xmlns:a16="http://schemas.microsoft.com/office/drawing/2014/main" id="{1688CBC1-92BD-3EC2-60A0-F73154E7D7C3}"/>
              </a:ext>
            </a:extLst>
          </p:cNvPr>
          <p:cNvSpPr>
            <a:spLocks noGrp="1"/>
          </p:cNvSpPr>
          <p:nvPr>
            <p:ph type="title"/>
          </p:nvPr>
        </p:nvSpPr>
        <p:spPr>
          <a:xfrm>
            <a:off x="489475" y="0"/>
            <a:ext cx="11473925" cy="523415"/>
          </a:xfrm>
        </p:spPr>
        <p:txBody>
          <a:bodyPr>
            <a:noAutofit/>
          </a:bodyPr>
          <a:lstStyle/>
          <a:p>
            <a:r>
              <a:rPr lang="en-US" sz="3200" b="1" dirty="0">
                <a:latin typeface="+mn-lt"/>
              </a:rPr>
              <a:t>Outline</a:t>
            </a:r>
          </a:p>
        </p:txBody>
      </p:sp>
    </p:spTree>
    <p:extLst>
      <p:ext uri="{BB962C8B-B14F-4D97-AF65-F5344CB8AC3E}">
        <p14:creationId xmlns:p14="http://schemas.microsoft.com/office/powerpoint/2010/main" val="3536411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66505A-F671-6F03-5C9D-9856E2687181}"/>
              </a:ext>
            </a:extLst>
          </p:cNvPr>
          <p:cNvSpPr>
            <a:spLocks noGrp="1"/>
          </p:cNvSpPr>
          <p:nvPr>
            <p:ph type="sldNum" sz="quarter" idx="4"/>
          </p:nvPr>
        </p:nvSpPr>
        <p:spPr/>
        <p:txBody>
          <a:bodyPr/>
          <a:lstStyle/>
          <a:p>
            <a:pPr algn="ctr"/>
            <a:fld id="{933A556B-7C63-244D-9B7C-B0EA8042B330}" type="slidenum">
              <a:rPr lang="en-US" smtClean="0"/>
              <a:pPr algn="ctr"/>
              <a:t>20</a:t>
            </a:fld>
            <a:endParaRPr lang="en-US"/>
          </a:p>
        </p:txBody>
      </p:sp>
      <p:sp>
        <p:nvSpPr>
          <p:cNvPr id="3" name="Title 2">
            <a:extLst>
              <a:ext uri="{FF2B5EF4-FFF2-40B4-BE49-F238E27FC236}">
                <a16:creationId xmlns:a16="http://schemas.microsoft.com/office/drawing/2014/main" id="{8A23A99B-9ED5-6BBA-84C8-231777E41A92}"/>
              </a:ext>
            </a:extLst>
          </p:cNvPr>
          <p:cNvSpPr>
            <a:spLocks noGrp="1"/>
          </p:cNvSpPr>
          <p:nvPr>
            <p:ph type="title"/>
          </p:nvPr>
        </p:nvSpPr>
        <p:spPr>
          <a:xfrm>
            <a:off x="462579" y="0"/>
            <a:ext cx="11499925" cy="499993"/>
          </a:xfrm>
        </p:spPr>
        <p:txBody>
          <a:bodyPr>
            <a:normAutofit fontScale="90000"/>
          </a:bodyPr>
          <a:lstStyle/>
          <a:p>
            <a:r>
              <a:rPr lang="en-US" sz="3600" b="1" dirty="0">
                <a:latin typeface="Arial"/>
                <a:cs typeface="Arial"/>
              </a:rPr>
              <a:t>Response to Charge – </a:t>
            </a:r>
            <a:r>
              <a:rPr lang="en-US" sz="3100" b="0" dirty="0">
                <a:latin typeface="Arial"/>
                <a:cs typeface="Arial"/>
              </a:rPr>
              <a:t>SC</a:t>
            </a:r>
            <a:r>
              <a:rPr lang="en-US" sz="3100" b="0" dirty="0"/>
              <a:t>3 Management, Cost and Schedule</a:t>
            </a:r>
            <a:endParaRPr lang="en-US" sz="3600" b="0" dirty="0"/>
          </a:p>
        </p:txBody>
      </p:sp>
      <p:sp>
        <p:nvSpPr>
          <p:cNvPr id="4" name="Text Placeholder 3">
            <a:extLst>
              <a:ext uri="{FF2B5EF4-FFF2-40B4-BE49-F238E27FC236}">
                <a16:creationId xmlns:a16="http://schemas.microsoft.com/office/drawing/2014/main" id="{ABC057CE-E3CF-0FAC-3B28-FE2DEF17B2BA}"/>
              </a:ext>
            </a:extLst>
          </p:cNvPr>
          <p:cNvSpPr>
            <a:spLocks noGrp="1"/>
          </p:cNvSpPr>
          <p:nvPr>
            <p:ph idx="1"/>
          </p:nvPr>
        </p:nvSpPr>
        <p:spPr/>
        <p:txBody>
          <a:bodyPr vert="horz" lIns="91440" tIns="45720" rIns="91440" bIns="45720" rtlCol="0" anchor="t">
            <a:normAutofit/>
          </a:bodyPr>
          <a:lstStyle/>
          <a:p>
            <a:pPr marL="0" indent="0">
              <a:lnSpc>
                <a:spcPct val="120000"/>
              </a:lnSpc>
              <a:buNone/>
            </a:pPr>
            <a:r>
              <a:rPr lang="en-US" sz="1800" b="1" dirty="0">
                <a:solidFill>
                  <a:srgbClr val="000000"/>
                </a:solidFill>
                <a:latin typeface="Arial"/>
                <a:cs typeface="Arial"/>
              </a:rPr>
              <a:t>Charge Question #1:  </a:t>
            </a:r>
            <a:r>
              <a:rPr lang="en-US" sz="1800" dirty="0">
                <a:solidFill>
                  <a:schemeClr val="bg1">
                    <a:lumMod val="76000"/>
                  </a:schemeClr>
                </a:solidFill>
              </a:rPr>
              <a:t>Is the design of the EIC Detector (</a:t>
            </a:r>
            <a:r>
              <a:rPr lang="en-US" sz="1800" dirty="0" err="1">
                <a:solidFill>
                  <a:schemeClr val="bg1">
                    <a:lumMod val="76000"/>
                  </a:schemeClr>
                </a:solidFill>
              </a:rPr>
              <a:t>ePIC</a:t>
            </a:r>
            <a:r>
              <a:rPr lang="en-US" sz="1800" dirty="0">
                <a:solidFill>
                  <a:schemeClr val="bg1">
                    <a:lumMod val="76000"/>
                  </a:schemeClr>
                </a:solidFill>
              </a:rPr>
              <a:t>) Subproject technically sound, sufficiently mature and on a trajectory to support a CD-2 baseline in FY2026?</a:t>
            </a:r>
            <a:r>
              <a:rPr lang="en-US" sz="1800" dirty="0"/>
              <a:t> </a:t>
            </a:r>
            <a:endParaRPr lang="en-US" dirty="0"/>
          </a:p>
          <a:p>
            <a:pPr marL="0" indent="0">
              <a:lnSpc>
                <a:spcPct val="120000"/>
              </a:lnSpc>
              <a:buNone/>
            </a:pPr>
            <a:r>
              <a:rPr lang="en-US" sz="1800" b="1" dirty="0"/>
              <a:t>(b)</a:t>
            </a:r>
            <a:r>
              <a:rPr lang="en-US" sz="1800" dirty="0"/>
              <a:t> Will the DET subproject be ready for a DOE CD-2 review in the 4Q FY26?</a:t>
            </a:r>
            <a:endParaRPr lang="en-US" dirty="0"/>
          </a:p>
          <a:p>
            <a:pPr marL="0" indent="0">
              <a:lnSpc>
                <a:spcPct val="120000"/>
              </a:lnSpc>
              <a:buNone/>
            </a:pPr>
            <a:endParaRPr lang="en-US" sz="1800" dirty="0"/>
          </a:p>
          <a:p>
            <a:pPr marL="0" indent="0">
              <a:lnSpc>
                <a:spcPct val="120000"/>
              </a:lnSpc>
              <a:buNone/>
            </a:pPr>
            <a:endParaRPr lang="en-US" sz="1800" b="1" dirty="0">
              <a:solidFill>
                <a:srgbClr val="000000"/>
              </a:solidFill>
              <a:latin typeface="Arial"/>
              <a:cs typeface="Arial"/>
            </a:endParaRPr>
          </a:p>
          <a:p>
            <a:pPr marL="0" indent="0">
              <a:lnSpc>
                <a:spcPct val="120000"/>
              </a:lnSpc>
              <a:buNone/>
            </a:pPr>
            <a:r>
              <a:rPr lang="en-US" sz="1800" b="1" dirty="0">
                <a:solidFill>
                  <a:srgbClr val="000000"/>
                </a:solidFill>
                <a:latin typeface="Arial"/>
                <a:cs typeface="Arial"/>
              </a:rPr>
              <a:t>Response:   </a:t>
            </a:r>
            <a:r>
              <a:rPr lang="en-US" sz="1800" b="1" dirty="0">
                <a:solidFill>
                  <a:schemeClr val="tx2"/>
                </a:solidFill>
                <a:cs typeface="Arial"/>
              </a:rPr>
              <a:t>No, the DET subproject would not be ready for a DOE CD-2 review during or before September 2026.</a:t>
            </a:r>
          </a:p>
          <a:p>
            <a:pPr marL="0" indent="0">
              <a:lnSpc>
                <a:spcPct val="120000"/>
              </a:lnSpc>
              <a:buNone/>
            </a:pPr>
            <a:r>
              <a:rPr lang="en-US" sz="1800" b="1" dirty="0">
                <a:solidFill>
                  <a:schemeClr val="tx2"/>
                </a:solidFill>
                <a:cs typeface="Arial"/>
              </a:rPr>
              <a:t>See later slide on actions we believe are necessary to be ready for a DOE CD-2 review by the end of the calendar year.</a:t>
            </a:r>
          </a:p>
          <a:p>
            <a:pPr marL="0" indent="0">
              <a:lnSpc>
                <a:spcPct val="120000"/>
              </a:lnSpc>
              <a:buNone/>
            </a:pPr>
            <a:endParaRPr lang="en-US" sz="1800" b="1" dirty="0">
              <a:solidFill>
                <a:srgbClr val="FF0000"/>
              </a:solidFill>
              <a:cs typeface="Arial"/>
            </a:endParaRPr>
          </a:p>
        </p:txBody>
      </p:sp>
    </p:spTree>
    <p:extLst>
      <p:ext uri="{BB962C8B-B14F-4D97-AF65-F5344CB8AC3E}">
        <p14:creationId xmlns:p14="http://schemas.microsoft.com/office/powerpoint/2010/main" val="2251169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66505A-F671-6F03-5C9D-9856E2687181}"/>
              </a:ext>
            </a:extLst>
          </p:cNvPr>
          <p:cNvSpPr>
            <a:spLocks noGrp="1"/>
          </p:cNvSpPr>
          <p:nvPr>
            <p:ph type="sldNum" sz="quarter" idx="4"/>
          </p:nvPr>
        </p:nvSpPr>
        <p:spPr/>
        <p:txBody>
          <a:bodyPr/>
          <a:lstStyle/>
          <a:p>
            <a:pPr algn="ctr"/>
            <a:fld id="{933A556B-7C63-244D-9B7C-B0EA8042B330}" type="slidenum">
              <a:rPr lang="en-US" smtClean="0"/>
              <a:pPr algn="ctr"/>
              <a:t>21</a:t>
            </a:fld>
            <a:endParaRPr lang="en-US"/>
          </a:p>
        </p:txBody>
      </p:sp>
      <p:sp>
        <p:nvSpPr>
          <p:cNvPr id="3" name="Title 2">
            <a:extLst>
              <a:ext uri="{FF2B5EF4-FFF2-40B4-BE49-F238E27FC236}">
                <a16:creationId xmlns:a16="http://schemas.microsoft.com/office/drawing/2014/main" id="{8A23A99B-9ED5-6BBA-84C8-231777E41A92}"/>
              </a:ext>
            </a:extLst>
          </p:cNvPr>
          <p:cNvSpPr>
            <a:spLocks noGrp="1"/>
          </p:cNvSpPr>
          <p:nvPr>
            <p:ph type="title"/>
          </p:nvPr>
        </p:nvSpPr>
        <p:spPr>
          <a:xfrm>
            <a:off x="462579" y="0"/>
            <a:ext cx="11499925" cy="518474"/>
          </a:xfrm>
        </p:spPr>
        <p:txBody>
          <a:bodyPr>
            <a:normAutofit/>
          </a:bodyPr>
          <a:lstStyle/>
          <a:p>
            <a:r>
              <a:rPr lang="en-US" dirty="0">
                <a:cs typeface="Arial"/>
              </a:rPr>
              <a:t>Response to Charge – </a:t>
            </a:r>
            <a:r>
              <a:rPr lang="en-US" sz="3100" b="0" dirty="0">
                <a:cs typeface="Arial"/>
              </a:rPr>
              <a:t>SC</a:t>
            </a:r>
            <a:r>
              <a:rPr lang="en-US" sz="3100" b="0" dirty="0"/>
              <a:t>3 Management, Cost and Schedule</a:t>
            </a:r>
            <a:endParaRPr lang="en-US" sz="3600" dirty="0"/>
          </a:p>
        </p:txBody>
      </p:sp>
      <p:sp>
        <p:nvSpPr>
          <p:cNvPr id="4" name="Text Placeholder 3">
            <a:extLst>
              <a:ext uri="{FF2B5EF4-FFF2-40B4-BE49-F238E27FC236}">
                <a16:creationId xmlns:a16="http://schemas.microsoft.com/office/drawing/2014/main" id="{ABC057CE-E3CF-0FAC-3B28-FE2DEF17B2BA}"/>
              </a:ext>
            </a:extLst>
          </p:cNvPr>
          <p:cNvSpPr>
            <a:spLocks noGrp="1"/>
          </p:cNvSpPr>
          <p:nvPr>
            <p:ph idx="1"/>
          </p:nvPr>
        </p:nvSpPr>
        <p:spPr>
          <a:xfrm>
            <a:off x="462579" y="975365"/>
            <a:ext cx="11489487" cy="5137255"/>
          </a:xfrm>
        </p:spPr>
        <p:txBody>
          <a:bodyPr vert="horz" lIns="91440" tIns="45720" rIns="91440" bIns="45720" rtlCol="0" anchor="t">
            <a:noAutofit/>
          </a:bodyPr>
          <a:lstStyle/>
          <a:p>
            <a:pPr marL="0" indent="0">
              <a:lnSpc>
                <a:spcPct val="120000"/>
              </a:lnSpc>
              <a:buNone/>
            </a:pPr>
            <a:r>
              <a:rPr lang="en-US" sz="1800" b="1" dirty="0">
                <a:solidFill>
                  <a:srgbClr val="000000"/>
                </a:solidFill>
              </a:rPr>
              <a:t>Charge Question #2a:  </a:t>
            </a:r>
            <a:r>
              <a:rPr lang="en-US" sz="1800" dirty="0"/>
              <a:t>Is the Detector scope well defined, with clear responsibilities? </a:t>
            </a:r>
            <a:endParaRPr lang="en-US" sz="1800" b="1" dirty="0">
              <a:solidFill>
                <a:srgbClr val="000000"/>
              </a:solidFill>
              <a:cs typeface="Arial"/>
            </a:endParaRPr>
          </a:p>
          <a:p>
            <a:pPr marL="0" indent="0">
              <a:spcAft>
                <a:spcPts val="800"/>
              </a:spcAft>
              <a:buNone/>
            </a:pPr>
            <a:endParaRPr lang="en-US" sz="1800" b="1" dirty="0">
              <a:solidFill>
                <a:srgbClr val="000000"/>
              </a:solidFill>
              <a:latin typeface="Arial"/>
              <a:cs typeface="Arial"/>
            </a:endParaRPr>
          </a:p>
          <a:p>
            <a:pPr marL="0" indent="0">
              <a:spcAft>
                <a:spcPts val="800"/>
              </a:spcAft>
              <a:buNone/>
            </a:pPr>
            <a:r>
              <a:rPr lang="en-US" sz="1800" b="1" dirty="0">
                <a:solidFill>
                  <a:srgbClr val="000000"/>
                </a:solidFill>
                <a:latin typeface="Arial"/>
                <a:cs typeface="Arial"/>
              </a:rPr>
              <a:t>Response</a:t>
            </a:r>
            <a:r>
              <a:rPr lang="en-US" sz="1800" b="1" dirty="0">
                <a:latin typeface="Arial"/>
                <a:cs typeface="Arial"/>
              </a:rPr>
              <a:t>: </a:t>
            </a:r>
            <a:r>
              <a:rPr lang="en-US" sz="1800" b="1" dirty="0">
                <a:solidFill>
                  <a:schemeClr val="tx2"/>
                </a:solidFill>
                <a:latin typeface="Arial"/>
                <a:cs typeface="Times New Roman"/>
              </a:rPr>
              <a:t>Yes.  Scope is well-defined and well-matched to the science goals of the </a:t>
            </a:r>
            <a:r>
              <a:rPr lang="en-US" sz="1800" b="1" dirty="0" err="1">
                <a:solidFill>
                  <a:schemeClr val="tx2"/>
                </a:solidFill>
                <a:latin typeface="Arial"/>
                <a:cs typeface="Times New Roman"/>
              </a:rPr>
              <a:t>ePIC</a:t>
            </a:r>
            <a:r>
              <a:rPr lang="en-US" sz="1800" b="1" dirty="0">
                <a:solidFill>
                  <a:schemeClr val="tx2"/>
                </a:solidFill>
                <a:latin typeface="Arial"/>
                <a:cs typeface="Times New Roman"/>
              </a:rPr>
              <a:t> Collaboration.  Responsibilities for the DOE-funded scope are well-defined and the essential role of the owners for the in-kind contributions is clearly documented and already active. However, until legally binding documents are signed there is a risk that responsibility for some of the in-kind scope could change</a:t>
            </a:r>
            <a:r>
              <a:rPr lang="en-US" sz="1800" b="1" dirty="0">
                <a:solidFill>
                  <a:srgbClr val="FF0000"/>
                </a:solidFill>
                <a:latin typeface="Arial"/>
                <a:cs typeface="Times New Roman"/>
              </a:rPr>
              <a:t>.</a:t>
            </a:r>
          </a:p>
          <a:p>
            <a:pPr>
              <a:buNone/>
            </a:pPr>
            <a:endParaRPr lang="en-US" dirty="0">
              <a:latin typeface="Arial"/>
              <a:cs typeface="Arial"/>
            </a:endParaRPr>
          </a:p>
          <a:p>
            <a:pPr marL="0" indent="0">
              <a:spcAft>
                <a:spcPts val="800"/>
              </a:spcAft>
              <a:buNone/>
            </a:pPr>
            <a:endParaRPr lang="en-US" sz="2000" dirty="0">
              <a:latin typeface="Times New Roman"/>
              <a:cs typeface="Times New Roman"/>
            </a:endParaRPr>
          </a:p>
          <a:p>
            <a:pPr marL="0" indent="0">
              <a:spcAft>
                <a:spcPts val="800"/>
              </a:spcAft>
              <a:buNone/>
            </a:pPr>
            <a:endParaRPr lang="en-US" sz="1800" b="1" dirty="0">
              <a:cs typeface="Arial" panose="020B0604020202020204"/>
            </a:endParaRPr>
          </a:p>
          <a:p>
            <a:pPr marL="0" indent="0">
              <a:buNone/>
            </a:pPr>
            <a:endParaRPr lang="en-US" dirty="0">
              <a:cs typeface="Arial" panose="020B0604020202020204"/>
            </a:endParaRPr>
          </a:p>
        </p:txBody>
      </p:sp>
    </p:spTree>
    <p:extLst>
      <p:ext uri="{BB962C8B-B14F-4D97-AF65-F5344CB8AC3E}">
        <p14:creationId xmlns:p14="http://schemas.microsoft.com/office/powerpoint/2010/main" val="223281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66505A-F671-6F03-5C9D-9856E2687181}"/>
              </a:ext>
            </a:extLst>
          </p:cNvPr>
          <p:cNvSpPr>
            <a:spLocks noGrp="1"/>
          </p:cNvSpPr>
          <p:nvPr>
            <p:ph type="sldNum" sz="quarter" idx="4"/>
          </p:nvPr>
        </p:nvSpPr>
        <p:spPr/>
        <p:txBody>
          <a:bodyPr/>
          <a:lstStyle/>
          <a:p>
            <a:pPr algn="ctr"/>
            <a:fld id="{933A556B-7C63-244D-9B7C-B0EA8042B330}" type="slidenum">
              <a:rPr lang="en-US" smtClean="0"/>
              <a:pPr algn="ctr"/>
              <a:t>22</a:t>
            </a:fld>
            <a:endParaRPr lang="en-US"/>
          </a:p>
        </p:txBody>
      </p:sp>
      <p:sp>
        <p:nvSpPr>
          <p:cNvPr id="3" name="Title 2">
            <a:extLst>
              <a:ext uri="{FF2B5EF4-FFF2-40B4-BE49-F238E27FC236}">
                <a16:creationId xmlns:a16="http://schemas.microsoft.com/office/drawing/2014/main" id="{8A23A99B-9ED5-6BBA-84C8-231777E41A92}"/>
              </a:ext>
            </a:extLst>
          </p:cNvPr>
          <p:cNvSpPr>
            <a:spLocks noGrp="1"/>
          </p:cNvSpPr>
          <p:nvPr>
            <p:ph type="title"/>
          </p:nvPr>
        </p:nvSpPr>
        <p:spPr>
          <a:xfrm>
            <a:off x="462579" y="0"/>
            <a:ext cx="11499925" cy="584462"/>
          </a:xfrm>
        </p:spPr>
        <p:txBody>
          <a:bodyPr>
            <a:normAutofit/>
          </a:bodyPr>
          <a:lstStyle/>
          <a:p>
            <a:r>
              <a:rPr lang="en-US" dirty="0">
                <a:cs typeface="Arial"/>
              </a:rPr>
              <a:t>Response to Charge – </a:t>
            </a:r>
            <a:r>
              <a:rPr lang="en-US" sz="3100" b="0" dirty="0">
                <a:cs typeface="Arial"/>
              </a:rPr>
              <a:t>SC</a:t>
            </a:r>
            <a:r>
              <a:rPr lang="en-US" sz="3100" b="0" dirty="0"/>
              <a:t>3 Management, Cost and Schedule</a:t>
            </a:r>
            <a:endParaRPr lang="en-US" sz="3600" dirty="0"/>
          </a:p>
        </p:txBody>
      </p:sp>
      <p:sp>
        <p:nvSpPr>
          <p:cNvPr id="4" name="Text Placeholder 3">
            <a:extLst>
              <a:ext uri="{FF2B5EF4-FFF2-40B4-BE49-F238E27FC236}">
                <a16:creationId xmlns:a16="http://schemas.microsoft.com/office/drawing/2014/main" id="{ABC057CE-E3CF-0FAC-3B28-FE2DEF17B2BA}"/>
              </a:ext>
            </a:extLst>
          </p:cNvPr>
          <p:cNvSpPr>
            <a:spLocks noGrp="1"/>
          </p:cNvSpPr>
          <p:nvPr>
            <p:ph idx="1"/>
          </p:nvPr>
        </p:nvSpPr>
        <p:spPr/>
        <p:txBody>
          <a:bodyPr vert="horz" lIns="91440" tIns="45720" rIns="91440" bIns="45720" rtlCol="0" anchor="t">
            <a:normAutofit/>
          </a:bodyPr>
          <a:lstStyle/>
          <a:p>
            <a:pPr marL="0" indent="0">
              <a:lnSpc>
                <a:spcPct val="120000"/>
              </a:lnSpc>
              <a:buNone/>
            </a:pPr>
            <a:r>
              <a:rPr lang="en-US" sz="1800" b="1" dirty="0">
                <a:solidFill>
                  <a:srgbClr val="000000"/>
                </a:solidFill>
                <a:latin typeface="Arial"/>
                <a:cs typeface="Arial"/>
              </a:rPr>
              <a:t>Charge Question #3a:  </a:t>
            </a:r>
            <a:r>
              <a:rPr lang="en-US" sz="1800" dirty="0"/>
              <a:t>Are the DET cost and schedule estimates sufficiently complete and reliable and on a trajectory to establish baseline on the projected timeline? </a:t>
            </a:r>
            <a:endParaRPr lang="en-US" dirty="0"/>
          </a:p>
          <a:p>
            <a:pPr marL="0" indent="0">
              <a:buNone/>
            </a:pPr>
            <a:r>
              <a:rPr lang="en-US" sz="1700" b="1" dirty="0">
                <a:cs typeface="Arial"/>
              </a:rPr>
              <a:t>Response:   </a:t>
            </a:r>
            <a:r>
              <a:rPr lang="en-US" sz="1700" b="1" dirty="0">
                <a:solidFill>
                  <a:schemeClr val="tx2"/>
                </a:solidFill>
                <a:cs typeface="Arial"/>
              </a:rPr>
              <a:t>Yes, the Schedule appears to be built well for the current phase of the project, however some improvements are suggested. See comments.</a:t>
            </a:r>
          </a:p>
          <a:p>
            <a:pPr marL="0" indent="0">
              <a:buNone/>
            </a:pPr>
            <a:r>
              <a:rPr lang="en-US" sz="1700" b="1" dirty="0">
                <a:solidFill>
                  <a:schemeClr val="tx2"/>
                </a:solidFill>
                <a:cs typeface="Arial"/>
              </a:rPr>
              <a:t>No, the Cost estimates are not complete for CD-2 level maturity, they are likely not yet reliable. See comments and recommendations.</a:t>
            </a:r>
          </a:p>
          <a:p>
            <a:pPr marL="0" indent="0">
              <a:buNone/>
            </a:pPr>
            <a:endParaRPr lang="en-US" sz="1700" b="1" dirty="0">
              <a:solidFill>
                <a:schemeClr val="tx2"/>
              </a:solidFill>
              <a:cs typeface="Arial"/>
            </a:endParaRPr>
          </a:p>
          <a:p>
            <a:pPr marL="0" indent="0">
              <a:lnSpc>
                <a:spcPct val="120000"/>
              </a:lnSpc>
              <a:buNone/>
            </a:pPr>
            <a:r>
              <a:rPr lang="en-US" sz="1800" b="1" dirty="0">
                <a:solidFill>
                  <a:srgbClr val="000000"/>
                </a:solidFill>
                <a:cs typeface="Arial"/>
              </a:rPr>
              <a:t>Charge Question #3b:</a:t>
            </a:r>
            <a:r>
              <a:rPr lang="en-US" sz="1800" b="1" dirty="0"/>
              <a:t> </a:t>
            </a:r>
            <a:r>
              <a:rPr lang="en-US" sz="1800" dirty="0"/>
              <a:t>Do the estimates include adequate cost, schedule, and scope contingency to address the risks inherent in the remaining work and are the risks being properly managed?</a:t>
            </a:r>
            <a:endParaRPr lang="en-US" dirty="0">
              <a:cs typeface="Arial"/>
            </a:endParaRPr>
          </a:p>
          <a:p>
            <a:pPr marL="0" indent="0">
              <a:buNone/>
            </a:pPr>
            <a:r>
              <a:rPr lang="en-US" sz="1800" b="1" dirty="0">
                <a:cs typeface="Arial" panose="020B0604020202020204"/>
              </a:rPr>
              <a:t>Response:  </a:t>
            </a:r>
            <a:r>
              <a:rPr lang="en-US" sz="1800" b="1" dirty="0">
                <a:solidFill>
                  <a:schemeClr val="tx2"/>
                </a:solidFill>
                <a:cs typeface="Arial" panose="020B0604020202020204"/>
              </a:rPr>
              <a:t>Cannot answer, the contingency needs were not presented, the risk register at the sub-project level is incomplete and not mature and quantitative risk analysis has not been performed yet.  See comments and recommendations.</a:t>
            </a:r>
          </a:p>
          <a:p>
            <a:pPr marL="0" indent="0">
              <a:buNone/>
            </a:pPr>
            <a:endParaRPr lang="en-US" sz="1800" b="1" dirty="0">
              <a:cs typeface="Arial" panose="020B0604020202020204"/>
            </a:endParaRPr>
          </a:p>
          <a:p>
            <a:pPr marL="0" indent="0">
              <a:buNone/>
            </a:pPr>
            <a:endParaRPr lang="en-US" dirty="0">
              <a:cs typeface="Arial" panose="020B0604020202020204"/>
            </a:endParaRPr>
          </a:p>
        </p:txBody>
      </p:sp>
    </p:spTree>
    <p:extLst>
      <p:ext uri="{BB962C8B-B14F-4D97-AF65-F5344CB8AC3E}">
        <p14:creationId xmlns:p14="http://schemas.microsoft.com/office/powerpoint/2010/main" val="1258461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66505A-F671-6F03-5C9D-9856E2687181}"/>
              </a:ext>
            </a:extLst>
          </p:cNvPr>
          <p:cNvSpPr>
            <a:spLocks noGrp="1"/>
          </p:cNvSpPr>
          <p:nvPr>
            <p:ph type="sldNum" sz="quarter" idx="4"/>
          </p:nvPr>
        </p:nvSpPr>
        <p:spPr/>
        <p:txBody>
          <a:bodyPr/>
          <a:lstStyle/>
          <a:p>
            <a:pPr algn="ctr"/>
            <a:fld id="{933A556B-7C63-244D-9B7C-B0EA8042B330}" type="slidenum">
              <a:rPr lang="en-US" smtClean="0"/>
              <a:pPr algn="ctr"/>
              <a:t>23</a:t>
            </a:fld>
            <a:endParaRPr lang="en-US"/>
          </a:p>
        </p:txBody>
      </p:sp>
      <p:sp>
        <p:nvSpPr>
          <p:cNvPr id="3" name="Title 2">
            <a:extLst>
              <a:ext uri="{FF2B5EF4-FFF2-40B4-BE49-F238E27FC236}">
                <a16:creationId xmlns:a16="http://schemas.microsoft.com/office/drawing/2014/main" id="{8A23A99B-9ED5-6BBA-84C8-231777E41A92}"/>
              </a:ext>
            </a:extLst>
          </p:cNvPr>
          <p:cNvSpPr>
            <a:spLocks noGrp="1"/>
          </p:cNvSpPr>
          <p:nvPr>
            <p:ph type="title"/>
          </p:nvPr>
        </p:nvSpPr>
        <p:spPr>
          <a:xfrm>
            <a:off x="462579" y="0"/>
            <a:ext cx="11499925" cy="575035"/>
          </a:xfrm>
        </p:spPr>
        <p:txBody>
          <a:bodyPr>
            <a:normAutofit/>
          </a:bodyPr>
          <a:lstStyle/>
          <a:p>
            <a:r>
              <a:rPr lang="en-US" dirty="0">
                <a:cs typeface="Arial"/>
              </a:rPr>
              <a:t>Response to Charge – </a:t>
            </a:r>
            <a:r>
              <a:rPr lang="en-US" sz="3100" b="0" dirty="0">
                <a:cs typeface="Arial"/>
              </a:rPr>
              <a:t>SC</a:t>
            </a:r>
            <a:r>
              <a:rPr lang="en-US" sz="3100" b="0" dirty="0"/>
              <a:t>3 Management, Cost and Schedule</a:t>
            </a:r>
            <a:endParaRPr lang="en-US" sz="3600" dirty="0"/>
          </a:p>
        </p:txBody>
      </p:sp>
      <p:sp>
        <p:nvSpPr>
          <p:cNvPr id="4" name="Text Placeholder 3">
            <a:extLst>
              <a:ext uri="{FF2B5EF4-FFF2-40B4-BE49-F238E27FC236}">
                <a16:creationId xmlns:a16="http://schemas.microsoft.com/office/drawing/2014/main" id="{ABC057CE-E3CF-0FAC-3B28-FE2DEF17B2BA}"/>
              </a:ext>
            </a:extLst>
          </p:cNvPr>
          <p:cNvSpPr>
            <a:spLocks noGrp="1"/>
          </p:cNvSpPr>
          <p:nvPr>
            <p:ph idx="1"/>
          </p:nvPr>
        </p:nvSpPr>
        <p:spPr/>
        <p:txBody>
          <a:bodyPr vert="horz" lIns="91440" tIns="45720" rIns="91440" bIns="45720" rtlCol="0" anchor="t">
            <a:normAutofit lnSpcReduction="10000"/>
          </a:bodyPr>
          <a:lstStyle/>
          <a:p>
            <a:pPr marL="0" indent="0">
              <a:lnSpc>
                <a:spcPct val="120000"/>
              </a:lnSpc>
              <a:buNone/>
            </a:pPr>
            <a:r>
              <a:rPr lang="en-US" sz="1800" b="1" dirty="0">
                <a:solidFill>
                  <a:srgbClr val="000000"/>
                </a:solidFill>
                <a:latin typeface="Arial"/>
                <a:cs typeface="Arial"/>
              </a:rPr>
              <a:t>Charge Question #4a: </a:t>
            </a:r>
            <a:r>
              <a:rPr lang="en-US" sz="1800" dirty="0"/>
              <a:t>Is the DET subproject being properly managed (e.g., properly organized, adequately staffed) for its successful execution? </a:t>
            </a:r>
            <a:endParaRPr lang="en-US" dirty="0"/>
          </a:p>
          <a:p>
            <a:pPr marL="0" indent="0">
              <a:lnSpc>
                <a:spcPct val="120000"/>
              </a:lnSpc>
              <a:buNone/>
            </a:pPr>
            <a:r>
              <a:rPr lang="en-US" sz="1800" b="1" dirty="0">
                <a:cs typeface="Arial"/>
              </a:rPr>
              <a:t>Response:  </a:t>
            </a:r>
            <a:r>
              <a:rPr lang="en-US" sz="1800" b="1" dirty="0">
                <a:solidFill>
                  <a:schemeClr val="tx2"/>
                </a:solidFill>
                <a:cs typeface="Arial"/>
              </a:rPr>
              <a:t>Yes, it is organized properly for the current stage of the detector project.  However, a re-organization is recommended to be in place prior to CD-2 to support successful execution of the Subproject.  Regarding staffing, it is not clear that adequate staffing from the Project Support areas are being deployed.  In addition, some recent gaps in areas such as procurement and project controls have emerged.</a:t>
            </a:r>
          </a:p>
          <a:p>
            <a:pPr marL="0" indent="0">
              <a:lnSpc>
                <a:spcPct val="120000"/>
              </a:lnSpc>
              <a:buNone/>
            </a:pPr>
            <a:endParaRPr lang="en-US" sz="1800" dirty="0">
              <a:solidFill>
                <a:schemeClr val="tx2"/>
              </a:solidFill>
              <a:cs typeface="Arial"/>
            </a:endParaRPr>
          </a:p>
          <a:p>
            <a:pPr marL="0" indent="0">
              <a:lnSpc>
                <a:spcPct val="120000"/>
              </a:lnSpc>
              <a:buNone/>
            </a:pPr>
            <a:r>
              <a:rPr lang="en-US" sz="1800" b="1" dirty="0">
                <a:solidFill>
                  <a:srgbClr val="000000"/>
                </a:solidFill>
                <a:cs typeface="Arial"/>
              </a:rPr>
              <a:t>Charge Question #4b: </a:t>
            </a:r>
            <a:r>
              <a:rPr lang="en-US" sz="1800" dirty="0"/>
              <a:t>Does the baseline include the full scope, with mechanisms to manage international contributions?</a:t>
            </a:r>
            <a:endParaRPr lang="en-US" sz="1800" b="1" dirty="0">
              <a:cs typeface="Arial"/>
            </a:endParaRPr>
          </a:p>
          <a:p>
            <a:pPr marL="0" indent="0">
              <a:buNone/>
            </a:pPr>
            <a:r>
              <a:rPr lang="en-US" sz="1800" b="1" dirty="0">
                <a:solidFill>
                  <a:srgbClr val="000000"/>
                </a:solidFill>
              </a:rPr>
              <a:t>Response:   </a:t>
            </a:r>
            <a:r>
              <a:rPr lang="en-US" sz="1800" b="1" dirty="0">
                <a:solidFill>
                  <a:schemeClr val="tx2"/>
                </a:solidFill>
                <a:cs typeface="Arial" panose="020B0604020202020204"/>
              </a:rPr>
              <a:t>Yes.</a:t>
            </a:r>
            <a:r>
              <a:rPr lang="en-US" sz="1800" b="1" dirty="0">
                <a:solidFill>
                  <a:schemeClr val="tx2"/>
                </a:solidFill>
                <a:ea typeface="Calibri"/>
                <a:cs typeface="Arial"/>
              </a:rPr>
              <a:t>  </a:t>
            </a:r>
            <a:r>
              <a:rPr lang="en-US" sz="1800" b="1" dirty="0">
                <a:solidFill>
                  <a:schemeClr val="tx2"/>
                </a:solidFill>
                <a:ea typeface="Calibri"/>
                <a:cs typeface="Calibri"/>
              </a:rPr>
              <a:t>The baseline includes the full scope when the expected international in-kind contributions are included. These contributions will be tracked as other project scope is tracked. The  mechanisms for management of these contributions include layers of reviews where </a:t>
            </a:r>
            <a:r>
              <a:rPr lang="en-US" sz="1800" b="1" dirty="0">
                <a:solidFill>
                  <a:schemeClr val="tx2"/>
                </a:solidFill>
              </a:rPr>
              <a:t>technical decisions stay with the experts closest to the work and each decision is then reviewed at the level where it can be made most responsibly.</a:t>
            </a:r>
            <a:endParaRPr lang="en-US" sz="1800" b="1" dirty="0">
              <a:solidFill>
                <a:schemeClr val="tx2"/>
              </a:solidFill>
              <a:highlight>
                <a:srgbClr val="FFFF00"/>
              </a:highlight>
              <a:cs typeface="Arial"/>
            </a:endParaRPr>
          </a:p>
          <a:p>
            <a:pPr marL="0" indent="0">
              <a:buNone/>
            </a:pPr>
            <a:endParaRPr lang="en-US" sz="1800" b="1" dirty="0">
              <a:cs typeface="Arial" panose="020B0604020202020204"/>
            </a:endParaRPr>
          </a:p>
        </p:txBody>
      </p:sp>
    </p:spTree>
    <p:extLst>
      <p:ext uri="{BB962C8B-B14F-4D97-AF65-F5344CB8AC3E}">
        <p14:creationId xmlns:p14="http://schemas.microsoft.com/office/powerpoint/2010/main" val="1246949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35070-5BAE-5DF5-B093-10EB8C02F9B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B9D6D9-B346-A43F-8308-E3F4E2C76120}"/>
              </a:ext>
            </a:extLst>
          </p:cNvPr>
          <p:cNvSpPr>
            <a:spLocks noGrp="1"/>
          </p:cNvSpPr>
          <p:nvPr>
            <p:ph type="sldNum" sz="quarter" idx="4"/>
          </p:nvPr>
        </p:nvSpPr>
        <p:spPr/>
        <p:txBody>
          <a:bodyPr/>
          <a:lstStyle/>
          <a:p>
            <a:pPr algn="ctr"/>
            <a:fld id="{933A556B-7C63-244D-9B7C-B0EA8042B330}" type="slidenum">
              <a:rPr lang="en-US" smtClean="0"/>
              <a:pPr algn="ctr"/>
              <a:t>24</a:t>
            </a:fld>
            <a:endParaRPr lang="en-US"/>
          </a:p>
        </p:txBody>
      </p:sp>
      <p:sp>
        <p:nvSpPr>
          <p:cNvPr id="3" name="Title 2">
            <a:extLst>
              <a:ext uri="{FF2B5EF4-FFF2-40B4-BE49-F238E27FC236}">
                <a16:creationId xmlns:a16="http://schemas.microsoft.com/office/drawing/2014/main" id="{6CEEB72C-7584-9D95-6038-8B5CF8342795}"/>
              </a:ext>
            </a:extLst>
          </p:cNvPr>
          <p:cNvSpPr>
            <a:spLocks noGrp="1"/>
          </p:cNvSpPr>
          <p:nvPr>
            <p:ph type="title"/>
          </p:nvPr>
        </p:nvSpPr>
        <p:spPr>
          <a:xfrm>
            <a:off x="462579" y="0"/>
            <a:ext cx="11499925" cy="575035"/>
          </a:xfrm>
        </p:spPr>
        <p:txBody>
          <a:bodyPr>
            <a:normAutofit/>
          </a:bodyPr>
          <a:lstStyle/>
          <a:p>
            <a:r>
              <a:rPr lang="en-US" dirty="0">
                <a:cs typeface="Arial"/>
              </a:rPr>
              <a:t>Response to Charge – </a:t>
            </a:r>
            <a:r>
              <a:rPr lang="en-US" sz="3100" b="0" dirty="0">
                <a:cs typeface="Arial"/>
              </a:rPr>
              <a:t>SC</a:t>
            </a:r>
            <a:r>
              <a:rPr lang="en-US" sz="3100" b="0" dirty="0"/>
              <a:t>3 Management, Cost and Schedule</a:t>
            </a:r>
            <a:endParaRPr lang="en-US" sz="3600" dirty="0"/>
          </a:p>
        </p:txBody>
      </p:sp>
      <p:sp>
        <p:nvSpPr>
          <p:cNvPr id="4" name="Text Placeholder 3">
            <a:extLst>
              <a:ext uri="{FF2B5EF4-FFF2-40B4-BE49-F238E27FC236}">
                <a16:creationId xmlns:a16="http://schemas.microsoft.com/office/drawing/2014/main" id="{A01F07F0-4643-B45B-4079-F65CD83981A0}"/>
              </a:ext>
            </a:extLst>
          </p:cNvPr>
          <p:cNvSpPr>
            <a:spLocks noGrp="1"/>
          </p:cNvSpPr>
          <p:nvPr>
            <p:ph idx="1"/>
          </p:nvPr>
        </p:nvSpPr>
        <p:spPr>
          <a:xfrm>
            <a:off x="462579" y="829228"/>
            <a:ext cx="11489487" cy="5314707"/>
          </a:xfrm>
        </p:spPr>
        <p:txBody>
          <a:bodyPr vert="horz" lIns="91440" tIns="45720" rIns="91440" bIns="45720" rtlCol="0" anchor="t">
            <a:normAutofit/>
          </a:bodyPr>
          <a:lstStyle/>
          <a:p>
            <a:pPr marL="0" indent="0">
              <a:lnSpc>
                <a:spcPct val="120000"/>
              </a:lnSpc>
              <a:buNone/>
            </a:pPr>
            <a:r>
              <a:rPr lang="en-US" sz="1800" b="1" dirty="0">
                <a:solidFill>
                  <a:srgbClr val="000000"/>
                </a:solidFill>
                <a:latin typeface="Arial"/>
                <a:cs typeface="Arial"/>
              </a:rPr>
              <a:t>Charge Question #5a: </a:t>
            </a:r>
            <a:r>
              <a:rPr lang="en-US" sz="1800" dirty="0"/>
              <a:t>Are ES&amp;H, Procurement, and Quality being properly addressed? </a:t>
            </a:r>
            <a:endParaRPr lang="en-US" sz="1800" dirty="0">
              <a:cs typeface="Arial"/>
            </a:endParaRPr>
          </a:p>
          <a:p>
            <a:pPr marL="0" indent="0">
              <a:lnSpc>
                <a:spcPct val="120000"/>
              </a:lnSpc>
              <a:buNone/>
            </a:pPr>
            <a:r>
              <a:rPr lang="en-US" sz="1800" b="1" dirty="0"/>
              <a:t>Response: </a:t>
            </a:r>
            <a:endParaRPr lang="en-US" sz="1800" dirty="0"/>
          </a:p>
          <a:p>
            <a:pPr marL="0" indent="0">
              <a:lnSpc>
                <a:spcPct val="120000"/>
              </a:lnSpc>
              <a:buNone/>
            </a:pPr>
            <a:r>
              <a:rPr lang="en-US" sz="1800" b="1" dirty="0">
                <a:solidFill>
                  <a:schemeClr val="tx2"/>
                </a:solidFill>
              </a:rPr>
              <a:t>ES&amp;H – YES</a:t>
            </a:r>
          </a:p>
          <a:p>
            <a:pPr marL="0" indent="0">
              <a:lnSpc>
                <a:spcPct val="120000"/>
              </a:lnSpc>
              <a:buNone/>
            </a:pPr>
            <a:r>
              <a:rPr lang="en-US" sz="1600" b="1" dirty="0">
                <a:solidFill>
                  <a:schemeClr val="tx2"/>
                </a:solidFill>
              </a:rPr>
              <a:t>Brookhaven  and </a:t>
            </a:r>
            <a:r>
              <a:rPr lang="en-US" sz="1600" b="1" dirty="0" err="1">
                <a:solidFill>
                  <a:schemeClr val="tx2"/>
                </a:solidFill>
              </a:rPr>
              <a:t>JLab</a:t>
            </a:r>
            <a:r>
              <a:rPr lang="en-US" sz="1600" b="1" dirty="0">
                <a:solidFill>
                  <a:schemeClr val="tx2"/>
                </a:solidFill>
              </a:rPr>
              <a:t> have well-established safety cultures and processes that cover the detector project activities. There are challenges presented for </a:t>
            </a:r>
            <a:r>
              <a:rPr lang="en-US" sz="1600" b="1" dirty="0" err="1">
                <a:solidFill>
                  <a:schemeClr val="tx2"/>
                </a:solidFill>
              </a:rPr>
              <a:t>ePIC</a:t>
            </a:r>
            <a:r>
              <a:rPr lang="en-US" sz="1600" b="1" dirty="0">
                <a:solidFill>
                  <a:schemeClr val="tx2"/>
                </a:solidFill>
              </a:rPr>
              <a:t> with work done at universities and international institutions as part of in-kind contributions for equipment that will be installed/operated at BNL.  The project team is addressing these risks.</a:t>
            </a:r>
            <a:endParaRPr lang="en-US" sz="1600" b="1" dirty="0">
              <a:solidFill>
                <a:schemeClr val="tx2"/>
              </a:solidFill>
              <a:cs typeface="Arial"/>
            </a:endParaRPr>
          </a:p>
          <a:p>
            <a:pPr marL="0" indent="0">
              <a:lnSpc>
                <a:spcPct val="120000"/>
              </a:lnSpc>
              <a:buNone/>
            </a:pPr>
            <a:r>
              <a:rPr lang="en-US" sz="1800" b="1" dirty="0">
                <a:solidFill>
                  <a:schemeClr val="tx2"/>
                </a:solidFill>
                <a:cs typeface="Arial"/>
              </a:rPr>
              <a:t>Procurement  - MAYBE</a:t>
            </a:r>
          </a:p>
          <a:p>
            <a:pPr marL="0" indent="0">
              <a:lnSpc>
                <a:spcPct val="120000"/>
              </a:lnSpc>
              <a:buNone/>
            </a:pPr>
            <a:r>
              <a:rPr lang="en-US" sz="1500" b="1" dirty="0">
                <a:solidFill>
                  <a:schemeClr val="tx2"/>
                </a:solidFill>
                <a:cs typeface="Arial"/>
              </a:rPr>
              <a:t>Challenges continue to exist, predictability on cycle times is crucial for baseline integrity.  The recent reorganization of procurement at </a:t>
            </a:r>
            <a:r>
              <a:rPr lang="en-US" sz="1500" b="1" dirty="0" err="1">
                <a:solidFill>
                  <a:schemeClr val="tx2"/>
                </a:solidFill>
                <a:cs typeface="Arial"/>
              </a:rPr>
              <a:t>JLab</a:t>
            </a:r>
            <a:r>
              <a:rPr lang="en-US" sz="1500" b="1" dirty="0">
                <a:solidFill>
                  <a:schemeClr val="tx2"/>
                </a:solidFill>
                <a:cs typeface="Arial"/>
              </a:rPr>
              <a:t> could create a significant challenge for the Detector Subproject.  See comments.</a:t>
            </a:r>
          </a:p>
          <a:p>
            <a:pPr marL="0" indent="0">
              <a:lnSpc>
                <a:spcPct val="120000"/>
              </a:lnSpc>
              <a:buNone/>
            </a:pPr>
            <a:r>
              <a:rPr lang="en-US" sz="1700" b="1" dirty="0">
                <a:solidFill>
                  <a:schemeClr val="tx2"/>
                </a:solidFill>
                <a:cs typeface="Arial"/>
              </a:rPr>
              <a:t>Quality – YES</a:t>
            </a:r>
          </a:p>
          <a:p>
            <a:pPr marL="0" indent="0">
              <a:lnSpc>
                <a:spcPct val="120000"/>
              </a:lnSpc>
              <a:buNone/>
            </a:pPr>
            <a:r>
              <a:rPr lang="en-US" sz="1700" b="1" dirty="0">
                <a:solidFill>
                  <a:schemeClr val="tx2"/>
                </a:solidFill>
              </a:rPr>
              <a:t>Brookhaven and </a:t>
            </a:r>
            <a:r>
              <a:rPr lang="en-US" sz="1700" b="1" dirty="0" err="1">
                <a:solidFill>
                  <a:schemeClr val="tx2"/>
                </a:solidFill>
              </a:rPr>
              <a:t>JLab</a:t>
            </a:r>
            <a:r>
              <a:rPr lang="en-US" sz="1700" b="1" dirty="0">
                <a:solidFill>
                  <a:schemeClr val="tx2"/>
                </a:solidFill>
              </a:rPr>
              <a:t> have robust QA/QC programs that are working well together to support the EIC Project and DET.</a:t>
            </a:r>
          </a:p>
          <a:p>
            <a:pPr marL="0" indent="0">
              <a:lnSpc>
                <a:spcPct val="120000"/>
              </a:lnSpc>
              <a:buNone/>
            </a:pPr>
            <a:r>
              <a:rPr lang="en-US" sz="1800" b="1" dirty="0">
                <a:solidFill>
                  <a:srgbClr val="000000"/>
                </a:solidFill>
                <a:cs typeface="Arial"/>
              </a:rPr>
              <a:t>Charge Question #5b: </a:t>
            </a:r>
            <a:r>
              <a:rPr lang="en-US" sz="1800" dirty="0"/>
              <a:t>Is performance on CD-3A items related to DET scope satisfactory?</a:t>
            </a:r>
            <a:endParaRPr lang="en-US" sz="1800" dirty="0">
              <a:cs typeface="Arial"/>
            </a:endParaRPr>
          </a:p>
          <a:p>
            <a:pPr marL="0" indent="0">
              <a:lnSpc>
                <a:spcPct val="120000"/>
              </a:lnSpc>
              <a:buNone/>
            </a:pPr>
            <a:r>
              <a:rPr lang="en-US" sz="1800" b="1" dirty="0"/>
              <a:t>Response: </a:t>
            </a:r>
            <a:r>
              <a:rPr lang="en-US" sz="1800" b="1" dirty="0">
                <a:solidFill>
                  <a:schemeClr val="tx2"/>
                </a:solidFill>
              </a:rPr>
              <a:t>Yes, CD-3A performance related to DET scope is satisfactory</a:t>
            </a:r>
            <a:r>
              <a:rPr lang="en-US" sz="1800" dirty="0">
                <a:solidFill>
                  <a:srgbClr val="FF0000"/>
                </a:solidFill>
              </a:rPr>
              <a:t>. </a:t>
            </a:r>
            <a:endParaRPr lang="en-US" sz="1800" b="1" dirty="0">
              <a:solidFill>
                <a:srgbClr val="FF0000"/>
              </a:solidFill>
              <a:cs typeface="Arial"/>
            </a:endParaRPr>
          </a:p>
          <a:p>
            <a:pPr marL="0" indent="0">
              <a:lnSpc>
                <a:spcPct val="100000"/>
              </a:lnSpc>
              <a:buNone/>
            </a:pPr>
            <a:endParaRPr lang="en-US" sz="1800" b="1" dirty="0">
              <a:cs typeface="Arial" panose="020B0604020202020204"/>
            </a:endParaRPr>
          </a:p>
          <a:p>
            <a:pPr marL="0" indent="0">
              <a:buNone/>
            </a:pPr>
            <a:endParaRPr lang="en-US" sz="1800" b="1" dirty="0">
              <a:cs typeface="Arial" panose="020B0604020202020204"/>
            </a:endParaRPr>
          </a:p>
        </p:txBody>
      </p:sp>
    </p:spTree>
    <p:extLst>
      <p:ext uri="{BB962C8B-B14F-4D97-AF65-F5344CB8AC3E}">
        <p14:creationId xmlns:p14="http://schemas.microsoft.com/office/powerpoint/2010/main" val="3723537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A369E-FCB8-526E-C16E-291CA58B93A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D6412-A1F2-9041-6E8F-7BB8A09A53A5}"/>
              </a:ext>
            </a:extLst>
          </p:cNvPr>
          <p:cNvSpPr>
            <a:spLocks noGrp="1"/>
          </p:cNvSpPr>
          <p:nvPr>
            <p:ph type="sldNum" sz="quarter" idx="4"/>
          </p:nvPr>
        </p:nvSpPr>
        <p:spPr/>
        <p:txBody>
          <a:bodyPr/>
          <a:lstStyle/>
          <a:p>
            <a:pPr algn="ctr"/>
            <a:fld id="{933A556B-7C63-244D-9B7C-B0EA8042B330}" type="slidenum">
              <a:rPr lang="en-US" smtClean="0"/>
              <a:pPr algn="ctr"/>
              <a:t>25</a:t>
            </a:fld>
            <a:endParaRPr lang="en-US"/>
          </a:p>
        </p:txBody>
      </p:sp>
      <p:sp>
        <p:nvSpPr>
          <p:cNvPr id="3" name="Title 2">
            <a:extLst>
              <a:ext uri="{FF2B5EF4-FFF2-40B4-BE49-F238E27FC236}">
                <a16:creationId xmlns:a16="http://schemas.microsoft.com/office/drawing/2014/main" id="{37C9DDED-9C46-F258-2D1E-29A7B26D66C9}"/>
              </a:ext>
            </a:extLst>
          </p:cNvPr>
          <p:cNvSpPr>
            <a:spLocks noGrp="1"/>
          </p:cNvSpPr>
          <p:nvPr>
            <p:ph type="title"/>
          </p:nvPr>
        </p:nvSpPr>
        <p:spPr>
          <a:xfrm>
            <a:off x="462579" y="0"/>
            <a:ext cx="11499925" cy="622169"/>
          </a:xfrm>
        </p:spPr>
        <p:txBody>
          <a:bodyPr>
            <a:normAutofit/>
          </a:bodyPr>
          <a:lstStyle/>
          <a:p>
            <a:r>
              <a:rPr lang="en-US" dirty="0">
                <a:cs typeface="Arial"/>
              </a:rPr>
              <a:t>Response to Charge – </a:t>
            </a:r>
            <a:r>
              <a:rPr lang="en-US" sz="3100" b="0" dirty="0">
                <a:cs typeface="Arial"/>
              </a:rPr>
              <a:t>SC</a:t>
            </a:r>
            <a:r>
              <a:rPr lang="en-US" sz="3100" b="0" dirty="0"/>
              <a:t>3 Management, Cost and Schedule</a:t>
            </a:r>
            <a:endParaRPr lang="en-US" sz="3600" dirty="0"/>
          </a:p>
        </p:txBody>
      </p:sp>
      <p:sp>
        <p:nvSpPr>
          <p:cNvPr id="4" name="Text Placeholder 3">
            <a:extLst>
              <a:ext uri="{FF2B5EF4-FFF2-40B4-BE49-F238E27FC236}">
                <a16:creationId xmlns:a16="http://schemas.microsoft.com/office/drawing/2014/main" id="{A93E5119-B3B3-4F82-C7AA-88F1B44C37FB}"/>
              </a:ext>
            </a:extLst>
          </p:cNvPr>
          <p:cNvSpPr>
            <a:spLocks noGrp="1"/>
          </p:cNvSpPr>
          <p:nvPr>
            <p:ph idx="1"/>
          </p:nvPr>
        </p:nvSpPr>
        <p:spPr/>
        <p:txBody>
          <a:bodyPr vert="horz" lIns="91440" tIns="45720" rIns="91440" bIns="45720" rtlCol="0" anchor="t">
            <a:normAutofit/>
          </a:bodyPr>
          <a:lstStyle/>
          <a:p>
            <a:pPr marL="0" indent="0">
              <a:lnSpc>
                <a:spcPct val="120000"/>
              </a:lnSpc>
              <a:buNone/>
            </a:pPr>
            <a:r>
              <a:rPr lang="en-US" sz="1800" b="1" dirty="0">
                <a:solidFill>
                  <a:srgbClr val="000000"/>
                </a:solidFill>
                <a:latin typeface="Arial"/>
                <a:cs typeface="Arial"/>
              </a:rPr>
              <a:t>Charge Question #6:  </a:t>
            </a:r>
            <a:endParaRPr lang="en-US" dirty="0"/>
          </a:p>
          <a:p>
            <a:pPr marL="0" indent="0">
              <a:lnSpc>
                <a:spcPct val="120000"/>
              </a:lnSpc>
              <a:buNone/>
            </a:pPr>
            <a:r>
              <a:rPr lang="en-US" sz="1800" dirty="0"/>
              <a:t>Has the project responded appropriately to recommendations from prior DOE/SC reviews?</a:t>
            </a:r>
            <a:endParaRPr lang="en-US" dirty="0"/>
          </a:p>
          <a:p>
            <a:pPr marL="0" indent="0">
              <a:lnSpc>
                <a:spcPct val="100000"/>
              </a:lnSpc>
              <a:buNone/>
            </a:pPr>
            <a:endParaRPr lang="en-US" sz="1800" b="1" dirty="0">
              <a:cs typeface="Arial"/>
            </a:endParaRPr>
          </a:p>
          <a:p>
            <a:pPr marL="0" indent="0">
              <a:buNone/>
            </a:pPr>
            <a:r>
              <a:rPr lang="en-US" sz="1800" b="1" dirty="0">
                <a:solidFill>
                  <a:srgbClr val="000000"/>
                </a:solidFill>
              </a:rPr>
              <a:t>Response:</a:t>
            </a:r>
            <a:endParaRPr lang="en-US" sz="1800" b="1" dirty="0">
              <a:solidFill>
                <a:srgbClr val="000000"/>
              </a:solidFill>
              <a:cs typeface="Arial" panose="020B0604020202020204"/>
            </a:endParaRPr>
          </a:p>
          <a:p>
            <a:pPr marL="0" indent="0">
              <a:buNone/>
            </a:pPr>
            <a:r>
              <a:rPr lang="en-US" sz="1800" b="1" dirty="0">
                <a:solidFill>
                  <a:schemeClr val="tx2"/>
                </a:solidFill>
                <a:cs typeface="Arial" panose="020B0604020202020204"/>
              </a:rPr>
              <a:t>Cost and Schedule – MOSTLY YES, recommendations related to in-kind/risks (#932) and scope contingency (#933) are still in progress. </a:t>
            </a:r>
          </a:p>
          <a:p>
            <a:pPr marL="0" indent="0">
              <a:buNone/>
            </a:pPr>
            <a:r>
              <a:rPr lang="en-US" sz="1800" b="1" dirty="0">
                <a:solidFill>
                  <a:schemeClr val="tx2"/>
                </a:solidFill>
                <a:cs typeface="Arial" panose="020B0604020202020204"/>
              </a:rPr>
              <a:t>Management – YES</a:t>
            </a:r>
          </a:p>
          <a:p>
            <a:pPr lvl="1"/>
            <a:r>
              <a:rPr lang="en-US" sz="1800" b="1" dirty="0">
                <a:solidFill>
                  <a:schemeClr val="tx2"/>
                </a:solidFill>
                <a:cs typeface="Arial" panose="020B0604020202020204"/>
              </a:rPr>
              <a:t>Recommendation from OPA Review (October 2021) to pursue formal commitments for in-kind contributions remains open.  Project has made significant progress identifying IKC and documenting the commitments.</a:t>
            </a:r>
          </a:p>
          <a:p>
            <a:pPr lvl="1"/>
            <a:r>
              <a:rPr lang="en-US" sz="1800" b="1" dirty="0">
                <a:solidFill>
                  <a:schemeClr val="tx2"/>
                </a:solidFill>
                <a:cs typeface="Arial" panose="020B0604020202020204"/>
              </a:rPr>
              <a:t>Recommendations from  OPA Review (August 2025) to submit proposals to DOE/NP for Threshold and Objective KPPs remains open, pending next OPA Review, but the proposals have been submitted.</a:t>
            </a:r>
          </a:p>
        </p:txBody>
      </p:sp>
    </p:spTree>
    <p:extLst>
      <p:ext uri="{BB962C8B-B14F-4D97-AF65-F5344CB8AC3E}">
        <p14:creationId xmlns:p14="http://schemas.microsoft.com/office/powerpoint/2010/main" val="2001963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3B6A5-DBDA-F008-8D7E-F722A6F6691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ED4E42-BF9A-4058-1C12-0FBFAAC61FA6}"/>
              </a:ext>
            </a:extLst>
          </p:cNvPr>
          <p:cNvSpPr>
            <a:spLocks noGrp="1"/>
          </p:cNvSpPr>
          <p:nvPr>
            <p:ph type="sldNum" sz="quarter" idx="4"/>
          </p:nvPr>
        </p:nvSpPr>
        <p:spPr/>
        <p:txBody>
          <a:bodyPr/>
          <a:lstStyle/>
          <a:p>
            <a:pPr algn="ctr"/>
            <a:fld id="{933A556B-7C63-244D-9B7C-B0EA8042B330}" type="slidenum">
              <a:rPr lang="en-US" smtClean="0"/>
              <a:pPr algn="ctr"/>
              <a:t>26</a:t>
            </a:fld>
            <a:endParaRPr lang="en-US"/>
          </a:p>
        </p:txBody>
      </p:sp>
      <p:sp>
        <p:nvSpPr>
          <p:cNvPr id="3" name="Title 2">
            <a:extLst>
              <a:ext uri="{FF2B5EF4-FFF2-40B4-BE49-F238E27FC236}">
                <a16:creationId xmlns:a16="http://schemas.microsoft.com/office/drawing/2014/main" id="{8B8C90F2-0FDD-4CB6-ADC3-DD56F6D8EDA8}"/>
              </a:ext>
            </a:extLst>
          </p:cNvPr>
          <p:cNvSpPr>
            <a:spLocks noGrp="1"/>
          </p:cNvSpPr>
          <p:nvPr>
            <p:ph type="title"/>
          </p:nvPr>
        </p:nvSpPr>
        <p:spPr>
          <a:xfrm>
            <a:off x="462579" y="-1"/>
            <a:ext cx="11499925" cy="537329"/>
          </a:xfrm>
        </p:spPr>
        <p:txBody>
          <a:bodyPr>
            <a:normAutofit/>
          </a:bodyPr>
          <a:lstStyle/>
          <a:p>
            <a:r>
              <a:rPr lang="en-US" dirty="0">
                <a:cs typeface="Arial"/>
              </a:rPr>
              <a:t>Comments – </a:t>
            </a:r>
            <a:r>
              <a:rPr lang="en-US" b="0" dirty="0">
                <a:cs typeface="Arial"/>
              </a:rPr>
              <a:t>SC</a:t>
            </a:r>
            <a:r>
              <a:rPr lang="en-US" b="0" dirty="0"/>
              <a:t>3 Management, Cost and Schedule</a:t>
            </a:r>
            <a:endParaRPr lang="en-US" dirty="0"/>
          </a:p>
        </p:txBody>
      </p:sp>
      <p:sp>
        <p:nvSpPr>
          <p:cNvPr id="5" name="Content Placeholder 4">
            <a:extLst>
              <a:ext uri="{FF2B5EF4-FFF2-40B4-BE49-F238E27FC236}">
                <a16:creationId xmlns:a16="http://schemas.microsoft.com/office/drawing/2014/main" id="{00643D8C-A6C3-430C-6987-E573F6C49C84}"/>
              </a:ext>
            </a:extLst>
          </p:cNvPr>
          <p:cNvSpPr>
            <a:spLocks noGrp="1"/>
          </p:cNvSpPr>
          <p:nvPr>
            <p:ph idx="1"/>
          </p:nvPr>
        </p:nvSpPr>
        <p:spPr>
          <a:xfrm>
            <a:off x="462579" y="975365"/>
            <a:ext cx="11499925" cy="4978868"/>
          </a:xfrm>
        </p:spPr>
        <p:txBody>
          <a:bodyPr vert="horz" lIns="91440" tIns="45720" rIns="91440" bIns="45720" rtlCol="0" anchor="t">
            <a:normAutofit fontScale="85000" lnSpcReduction="20000"/>
          </a:bodyPr>
          <a:lstStyle/>
          <a:p>
            <a:pPr>
              <a:spcAft>
                <a:spcPts val="800"/>
              </a:spcAft>
            </a:pPr>
            <a:r>
              <a:rPr lang="en-US" dirty="0">
                <a:ea typeface="Calibri"/>
                <a:cs typeface="Arial"/>
              </a:rPr>
              <a:t>The detector scope is well-defined and well-matched to the science goals of the </a:t>
            </a:r>
            <a:r>
              <a:rPr lang="en-US" dirty="0" err="1">
                <a:ea typeface="Calibri"/>
                <a:cs typeface="Arial"/>
              </a:rPr>
              <a:t>ePIC</a:t>
            </a:r>
            <a:r>
              <a:rPr lang="en-US" dirty="0">
                <a:ea typeface="Calibri"/>
                <a:cs typeface="Arial"/>
              </a:rPr>
              <a:t> Collaboration. Responsibilities for the DOE-funded parts of the detector are well-defined. For the in-kind contributions, responsibilities are provisionally defined but will not be locked-in until legally binding documents are signed.</a:t>
            </a:r>
          </a:p>
          <a:p>
            <a:pPr>
              <a:spcAft>
                <a:spcPts val="800"/>
              </a:spcAft>
            </a:pPr>
            <a:r>
              <a:rPr lang="en-US" dirty="0">
                <a:ea typeface="Calibri"/>
                <a:cs typeface="Arial"/>
              </a:rPr>
              <a:t>The leadership of the EIC Detector Project are to be commended for many significant  accomplishments, (e.g. major progress on securing IKC, establishing robust engagement and aligned responsibilities with the </a:t>
            </a:r>
            <a:r>
              <a:rPr lang="en-US" dirty="0" err="1">
                <a:ea typeface="Calibri"/>
                <a:cs typeface="Arial"/>
              </a:rPr>
              <a:t>ePIC</a:t>
            </a:r>
            <a:r>
              <a:rPr lang="en-US" dirty="0">
                <a:ea typeface="Calibri"/>
                <a:cs typeface="Arial"/>
              </a:rPr>
              <a:t> collaboration, CD-3A scope work and defining CD-3B, begin transition to a Subproject structure), in a challenging environment with funding and schedule uncertainty.</a:t>
            </a:r>
          </a:p>
          <a:p>
            <a:pPr>
              <a:spcAft>
                <a:spcPts val="800"/>
              </a:spcAft>
            </a:pPr>
            <a:r>
              <a:rPr lang="en-US" dirty="0">
                <a:ea typeface="Calibri"/>
                <a:cs typeface="Calibri"/>
              </a:rPr>
              <a:t>In the post-CD2 phase of the project, having dual leadership roles for DET creates a risk of confusion and challenges in making difficult, timely decisions.  This is especially the case when decisions are necessary based on limited information and other possible complexities and trade-offs.  In addition, evolving the organizational structure to appropriately support the subproject and manage the IKC could open opportunities for succession planning.</a:t>
            </a:r>
            <a:endParaRPr lang="en-US" dirty="0">
              <a:ea typeface="Calibri"/>
              <a:cs typeface="Arial"/>
            </a:endParaRPr>
          </a:p>
          <a:p>
            <a:r>
              <a:rPr lang="en-US" dirty="0">
                <a:ea typeface="Calibri"/>
                <a:cs typeface="Arial"/>
              </a:rPr>
              <a:t>The goal to achieve CD-2 Approval for the Detector Subproject by the end of the calendar year is appropriate and important to maintain momentum for the EIC Project and the international collaboration. This will require significant, prioritized effort at the Project and the Subproject level. </a:t>
            </a:r>
          </a:p>
        </p:txBody>
      </p:sp>
    </p:spTree>
    <p:extLst>
      <p:ext uri="{BB962C8B-B14F-4D97-AF65-F5344CB8AC3E}">
        <p14:creationId xmlns:p14="http://schemas.microsoft.com/office/powerpoint/2010/main" val="1092351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5B44F0-A73F-239D-1FA7-EB26E3BAE75F}"/>
              </a:ext>
            </a:extLst>
          </p:cNvPr>
          <p:cNvSpPr>
            <a:spLocks noGrp="1"/>
          </p:cNvSpPr>
          <p:nvPr>
            <p:ph type="sldNum" sz="quarter" idx="4"/>
          </p:nvPr>
        </p:nvSpPr>
        <p:spPr/>
        <p:txBody>
          <a:bodyPr/>
          <a:lstStyle/>
          <a:p>
            <a:pPr algn="ctr"/>
            <a:fld id="{933A556B-7C63-244D-9B7C-B0EA8042B330}" type="slidenum">
              <a:rPr lang="en-US" smtClean="0"/>
              <a:pPr algn="ctr"/>
              <a:t>27</a:t>
            </a:fld>
            <a:endParaRPr lang="en-US"/>
          </a:p>
        </p:txBody>
      </p:sp>
      <p:sp>
        <p:nvSpPr>
          <p:cNvPr id="3" name="Title 2">
            <a:extLst>
              <a:ext uri="{FF2B5EF4-FFF2-40B4-BE49-F238E27FC236}">
                <a16:creationId xmlns:a16="http://schemas.microsoft.com/office/drawing/2014/main" id="{BFD3D542-40C8-78B8-787A-BE4B4328BBD0}"/>
              </a:ext>
            </a:extLst>
          </p:cNvPr>
          <p:cNvSpPr>
            <a:spLocks noGrp="1"/>
          </p:cNvSpPr>
          <p:nvPr>
            <p:ph type="title"/>
          </p:nvPr>
        </p:nvSpPr>
        <p:spPr>
          <a:xfrm>
            <a:off x="462579" y="0"/>
            <a:ext cx="11499925" cy="631596"/>
          </a:xfrm>
        </p:spPr>
        <p:txBody>
          <a:bodyPr>
            <a:normAutofit/>
          </a:bodyPr>
          <a:lstStyle/>
          <a:p>
            <a:r>
              <a:rPr lang="en-US" dirty="0">
                <a:cs typeface="Arial"/>
              </a:rPr>
              <a:t>Recommendations – </a:t>
            </a:r>
            <a:r>
              <a:rPr lang="en-US" sz="3100" b="0" dirty="0">
                <a:cs typeface="Arial"/>
              </a:rPr>
              <a:t>SC</a:t>
            </a:r>
            <a:r>
              <a:rPr lang="en-US" sz="3100" b="0" dirty="0"/>
              <a:t>3 Management, Cost and Schedule</a:t>
            </a:r>
            <a:endParaRPr lang="en-US" dirty="0"/>
          </a:p>
        </p:txBody>
      </p:sp>
      <p:sp>
        <p:nvSpPr>
          <p:cNvPr id="5" name="Content Placeholder 4">
            <a:extLst>
              <a:ext uri="{FF2B5EF4-FFF2-40B4-BE49-F238E27FC236}">
                <a16:creationId xmlns:a16="http://schemas.microsoft.com/office/drawing/2014/main" id="{A80A6694-C1D7-BC50-2C9F-CA354A8F8182}"/>
              </a:ext>
            </a:extLst>
          </p:cNvPr>
          <p:cNvSpPr>
            <a:spLocks noGrp="1"/>
          </p:cNvSpPr>
          <p:nvPr>
            <p:ph idx="1"/>
          </p:nvPr>
        </p:nvSpPr>
        <p:spPr>
          <a:xfrm>
            <a:off x="462579" y="825178"/>
            <a:ext cx="11499925" cy="4865858"/>
          </a:xfrm>
        </p:spPr>
        <p:txBody>
          <a:bodyPr vert="horz" lIns="91440" tIns="45720" rIns="91440" bIns="45720" rtlCol="0" anchor="t">
            <a:normAutofit/>
          </a:bodyPr>
          <a:lstStyle/>
          <a:p>
            <a:pPr marL="0" indent="0">
              <a:buNone/>
            </a:pPr>
            <a:endParaRPr lang="en-US" i="1" dirty="0">
              <a:cs typeface="Arial"/>
            </a:endParaRPr>
          </a:p>
          <a:p>
            <a:r>
              <a:rPr lang="en-US" dirty="0">
                <a:ea typeface="Calibri" panose="020F0502020204030204" pitchFamily="34" charset="0"/>
                <a:cs typeface="Calibri" panose="020F0502020204030204" pitchFamily="34" charset="0"/>
              </a:rPr>
              <a:t>Prior to the DOE OPA IPR in April, identify an experienced, credible individual as Project Manager for the DET Subproject.</a:t>
            </a:r>
          </a:p>
          <a:p>
            <a:r>
              <a:rPr lang="en-US" dirty="0">
                <a:ea typeface="Calibri" panose="020F0502020204030204" pitchFamily="34" charset="0"/>
                <a:cs typeface="Calibri" panose="020F0502020204030204" pitchFamily="34" charset="0"/>
              </a:rPr>
              <a:t>Prior to the DOE OPA IPR in April, develop and show the design maturity for each individual subsystem together with the projected maturity at the time of the DOE CD-2 Review.</a:t>
            </a:r>
          </a:p>
          <a:p>
            <a:r>
              <a:rPr lang="en-US" dirty="0">
                <a:ea typeface="Calibri" panose="020F0502020204030204" pitchFamily="34" charset="0"/>
                <a:cs typeface="Calibri" panose="020F0502020204030204" pitchFamily="34" charset="0"/>
              </a:rPr>
              <a:t>Prior to the DOE OPA IPR in April, refine the Risk Register to separately capture individual detector elements that are assumed to be in-kind contributions and use this to update the quantitative need for cost and schedule contingency for the DET subproject. </a:t>
            </a:r>
          </a:p>
          <a:p>
            <a:r>
              <a:rPr lang="en-US" dirty="0">
                <a:ea typeface="Calibri"/>
                <a:cs typeface="Calibri"/>
              </a:rPr>
              <a:t>Prior to the DOE OPA IPR in April, review the work breakdown structure and decompose them further.</a:t>
            </a:r>
          </a:p>
          <a:p>
            <a:endParaRPr lang="en-US" dirty="0">
              <a:ea typeface="+mn-lt"/>
              <a:cs typeface="+mn-lt"/>
            </a:endParaRPr>
          </a:p>
          <a:p>
            <a:endParaRPr lang="en-US" dirty="0">
              <a:ea typeface="Calibri"/>
              <a:cs typeface="Arial"/>
            </a:endParaRPr>
          </a:p>
          <a:p>
            <a:endParaRPr lang="en-US" dirty="0">
              <a:ea typeface="Calibri"/>
              <a:cs typeface="Calibri"/>
            </a:endParaRPr>
          </a:p>
          <a:p>
            <a:endParaRPr lang="en-US" dirty="0">
              <a:latin typeface="Calibri"/>
              <a:ea typeface="Calibri"/>
              <a:cs typeface="Calibri"/>
            </a:endParaRPr>
          </a:p>
          <a:p>
            <a:pPr marL="0" indent="0">
              <a:buNone/>
            </a:pPr>
            <a:endParaRPr lang="en-US" dirty="0">
              <a:highlight>
                <a:srgbClr val="FFFF00"/>
              </a:highlight>
              <a:latin typeface="Calibri"/>
              <a:ea typeface="Calibri"/>
              <a:cs typeface="Calibri"/>
            </a:endParaRPr>
          </a:p>
          <a:p>
            <a:pPr marL="0" indent="0">
              <a:buNone/>
            </a:pPr>
            <a:endParaRPr lang="en-US" dirty="0">
              <a:cs typeface="Arial"/>
            </a:endParaRPr>
          </a:p>
        </p:txBody>
      </p:sp>
    </p:spTree>
    <p:extLst>
      <p:ext uri="{BB962C8B-B14F-4D97-AF65-F5344CB8AC3E}">
        <p14:creationId xmlns:p14="http://schemas.microsoft.com/office/powerpoint/2010/main" val="3698767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B7447-8E29-6216-9991-7095CC0DC16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E91996-96CF-A10C-99CF-0F1535ECFEF6}"/>
              </a:ext>
            </a:extLst>
          </p:cNvPr>
          <p:cNvSpPr>
            <a:spLocks noGrp="1"/>
          </p:cNvSpPr>
          <p:nvPr>
            <p:ph type="sldNum" sz="quarter" idx="4"/>
          </p:nvPr>
        </p:nvSpPr>
        <p:spPr/>
        <p:txBody>
          <a:bodyPr/>
          <a:lstStyle/>
          <a:p>
            <a:pPr algn="ctr"/>
            <a:fld id="{933A556B-7C63-244D-9B7C-B0EA8042B330}" type="slidenum">
              <a:rPr lang="en-US" smtClean="0"/>
              <a:pPr algn="ctr"/>
              <a:t>28</a:t>
            </a:fld>
            <a:endParaRPr lang="en-US"/>
          </a:p>
        </p:txBody>
      </p:sp>
      <p:sp>
        <p:nvSpPr>
          <p:cNvPr id="3" name="Title 2">
            <a:extLst>
              <a:ext uri="{FF2B5EF4-FFF2-40B4-BE49-F238E27FC236}">
                <a16:creationId xmlns:a16="http://schemas.microsoft.com/office/drawing/2014/main" id="{C690F33B-C80B-74C7-1B41-C51AF1120274}"/>
              </a:ext>
            </a:extLst>
          </p:cNvPr>
          <p:cNvSpPr>
            <a:spLocks noGrp="1"/>
          </p:cNvSpPr>
          <p:nvPr>
            <p:ph type="title"/>
          </p:nvPr>
        </p:nvSpPr>
        <p:spPr>
          <a:xfrm>
            <a:off x="462579" y="0"/>
            <a:ext cx="11499925" cy="584462"/>
          </a:xfrm>
        </p:spPr>
        <p:txBody>
          <a:bodyPr>
            <a:normAutofit/>
          </a:bodyPr>
          <a:lstStyle/>
          <a:p>
            <a:r>
              <a:rPr lang="en-US">
                <a:cs typeface="Arial"/>
              </a:rPr>
              <a:t>Recommendations – </a:t>
            </a:r>
            <a:r>
              <a:rPr lang="en-US" sz="3100" b="0">
                <a:cs typeface="Arial"/>
              </a:rPr>
              <a:t>SC</a:t>
            </a:r>
            <a:r>
              <a:rPr lang="en-US" sz="3100" b="0"/>
              <a:t>3 Management, Cost and Schedule</a:t>
            </a:r>
            <a:endParaRPr lang="en-US"/>
          </a:p>
        </p:txBody>
      </p:sp>
      <p:sp>
        <p:nvSpPr>
          <p:cNvPr id="5" name="Content Placeholder 4">
            <a:extLst>
              <a:ext uri="{FF2B5EF4-FFF2-40B4-BE49-F238E27FC236}">
                <a16:creationId xmlns:a16="http://schemas.microsoft.com/office/drawing/2014/main" id="{7136A9A8-3ACE-EBCE-D130-01FB0D7F5AC1}"/>
              </a:ext>
            </a:extLst>
          </p:cNvPr>
          <p:cNvSpPr>
            <a:spLocks noGrp="1"/>
          </p:cNvSpPr>
          <p:nvPr>
            <p:ph idx="1"/>
          </p:nvPr>
        </p:nvSpPr>
        <p:spPr/>
        <p:txBody>
          <a:bodyPr vert="horz" lIns="91440" tIns="45720" rIns="91440" bIns="45720" rtlCol="0" anchor="t">
            <a:normAutofit lnSpcReduction="10000"/>
          </a:bodyPr>
          <a:lstStyle/>
          <a:p>
            <a:r>
              <a:rPr lang="en-US" sz="2200" dirty="0">
                <a:ea typeface="Calibri"/>
                <a:cs typeface="Calibri"/>
              </a:rPr>
              <a:t>By June 1, 2026, review, update and validate all cost estimates, including the latest vendor quotes that were received prior to June 2025.</a:t>
            </a:r>
          </a:p>
          <a:p>
            <a:r>
              <a:rPr lang="en-US" sz="2200" dirty="0">
                <a:ea typeface="Calibri"/>
                <a:cs typeface="Arial"/>
              </a:rPr>
              <a:t>By June 1, 2026, </a:t>
            </a:r>
            <a:r>
              <a:rPr lang="en-US" sz="2200" dirty="0">
                <a:ea typeface="Calibri"/>
                <a:cs typeface="Calibri"/>
              </a:rPr>
              <a:t>ensure all global risks (such as tariffs, inflation, exchange rates) are captured in the Risk Register for Detector subproject and associated with the corresponding activities. Perform a detailed risk analysis on the updated resource loaded schedule to determine the cost and schedule contingency needs.</a:t>
            </a:r>
            <a:r>
              <a:rPr lang="en-US" sz="2200" dirty="0">
                <a:ea typeface="Calibri"/>
                <a:cs typeface="Arial"/>
              </a:rPr>
              <a:t> </a:t>
            </a:r>
          </a:p>
          <a:p>
            <a:r>
              <a:rPr lang="en-US" sz="2200" dirty="0">
                <a:ea typeface="Calibri"/>
                <a:cs typeface="Arial"/>
              </a:rPr>
              <a:t>By June 1, 2026, all DET subsystems </a:t>
            </a:r>
            <a:r>
              <a:rPr lang="en-US" sz="2200" dirty="0"/>
              <a:t>should determine bottom-up risks specific to their scope and ensure they are reflected appropriately in the Risk Register. </a:t>
            </a:r>
            <a:endParaRPr lang="en-US" sz="2200" dirty="0">
              <a:ea typeface="Calibri"/>
              <a:cs typeface="Arial"/>
            </a:endParaRPr>
          </a:p>
          <a:p>
            <a:r>
              <a:rPr lang="en-US" sz="2200" dirty="0">
                <a:ea typeface="Calibri"/>
                <a:cs typeface="Calibri"/>
              </a:rPr>
              <a:t>By June 1, 2026, reach agreements with DOE on the KPPs and on the level of assurance for in-kind contributions that will be required for CD-2 approval.</a:t>
            </a:r>
            <a:endParaRPr lang="en-US" sz="2200" dirty="0">
              <a:ea typeface="Calibri"/>
              <a:cs typeface="Arial"/>
            </a:endParaRPr>
          </a:p>
          <a:p>
            <a:r>
              <a:rPr lang="en-US" sz="2200" dirty="0">
                <a:ea typeface="Calibri"/>
                <a:cs typeface="Arial"/>
              </a:rPr>
              <a:t>By June 1, 2026, prepare a comprehensive scope contingency plan.</a:t>
            </a:r>
          </a:p>
          <a:p>
            <a:r>
              <a:rPr lang="en-US" sz="2200" dirty="0"/>
              <a:t>Develop and practice EVMS several months prior to the Director’s CD-2 baseline review to demonstrate CAMs are able to provide status, Cost Performance and other reports are being used to actively manage, and a rigorous change control process is in place.</a:t>
            </a:r>
          </a:p>
          <a:p>
            <a:endParaRPr lang="en-US" sz="2300" dirty="0">
              <a:latin typeface="Calibri"/>
              <a:ea typeface="Calibri"/>
              <a:cs typeface="Calibri"/>
            </a:endParaRPr>
          </a:p>
          <a:p>
            <a:endParaRPr lang="en-US" sz="2300" dirty="0">
              <a:latin typeface="Calibri"/>
              <a:ea typeface="Calibri"/>
              <a:cs typeface="Calibri"/>
            </a:endParaRPr>
          </a:p>
          <a:p>
            <a:endParaRPr lang="en-US" dirty="0">
              <a:cs typeface="Arial"/>
            </a:endParaRPr>
          </a:p>
        </p:txBody>
      </p:sp>
    </p:spTree>
    <p:extLst>
      <p:ext uri="{BB962C8B-B14F-4D97-AF65-F5344CB8AC3E}">
        <p14:creationId xmlns:p14="http://schemas.microsoft.com/office/powerpoint/2010/main" val="1360609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F36C43-E755-1895-C92B-B0494EA0BAD2}"/>
              </a:ext>
            </a:extLst>
          </p:cNvPr>
          <p:cNvSpPr>
            <a:spLocks noGrp="1"/>
          </p:cNvSpPr>
          <p:nvPr>
            <p:ph type="sldNum" sz="quarter" idx="4"/>
          </p:nvPr>
        </p:nvSpPr>
        <p:spPr/>
        <p:txBody>
          <a:bodyPr/>
          <a:lstStyle/>
          <a:p>
            <a:pPr algn="ctr"/>
            <a:fld id="{933A556B-7C63-244D-9B7C-B0EA8042B330}" type="slidenum">
              <a:rPr lang="en-US" smtClean="0"/>
              <a:pPr algn="ctr"/>
              <a:t>29</a:t>
            </a:fld>
            <a:endParaRPr lang="en-US"/>
          </a:p>
        </p:txBody>
      </p:sp>
      <p:sp>
        <p:nvSpPr>
          <p:cNvPr id="3" name="Title 2">
            <a:extLst>
              <a:ext uri="{FF2B5EF4-FFF2-40B4-BE49-F238E27FC236}">
                <a16:creationId xmlns:a16="http://schemas.microsoft.com/office/drawing/2014/main" id="{E0FFC060-4423-E3FC-740F-35C56837944B}"/>
              </a:ext>
            </a:extLst>
          </p:cNvPr>
          <p:cNvSpPr>
            <a:spLocks noGrp="1"/>
          </p:cNvSpPr>
          <p:nvPr>
            <p:ph type="title"/>
          </p:nvPr>
        </p:nvSpPr>
        <p:spPr>
          <a:xfrm>
            <a:off x="462579" y="0"/>
            <a:ext cx="11499925" cy="499993"/>
          </a:xfrm>
        </p:spPr>
        <p:txBody>
          <a:bodyPr>
            <a:normAutofit/>
          </a:bodyPr>
          <a:lstStyle/>
          <a:p>
            <a:r>
              <a:rPr lang="en-US">
                <a:cs typeface="Arial"/>
              </a:rPr>
              <a:t>Conclusion – </a:t>
            </a:r>
            <a:r>
              <a:rPr lang="en-US" b="0">
                <a:cs typeface="Arial"/>
              </a:rPr>
              <a:t>SC</a:t>
            </a:r>
            <a:r>
              <a:rPr lang="en-US" b="0"/>
              <a:t>3 Management, Cost and Schedule</a:t>
            </a:r>
            <a:endParaRPr lang="en-US"/>
          </a:p>
        </p:txBody>
      </p:sp>
      <p:sp>
        <p:nvSpPr>
          <p:cNvPr id="5" name="Content Placeholder 4">
            <a:extLst>
              <a:ext uri="{FF2B5EF4-FFF2-40B4-BE49-F238E27FC236}">
                <a16:creationId xmlns:a16="http://schemas.microsoft.com/office/drawing/2014/main" id="{A9441985-AE2C-5A17-3907-BD51CA1BDB56}"/>
              </a:ext>
            </a:extLst>
          </p:cNvPr>
          <p:cNvSpPr>
            <a:spLocks noGrp="1"/>
          </p:cNvSpPr>
          <p:nvPr>
            <p:ph idx="1"/>
          </p:nvPr>
        </p:nvSpPr>
        <p:spPr/>
        <p:txBody>
          <a:bodyPr vert="horz" lIns="91440" tIns="45720" rIns="91440" bIns="45720" rtlCol="0" anchor="t">
            <a:noAutofit/>
          </a:bodyPr>
          <a:lstStyle/>
          <a:p>
            <a:r>
              <a:rPr lang="en-US" sz="2000" dirty="0">
                <a:cs typeface="Times New Roman"/>
              </a:rPr>
              <a:t>The subcommittee believes that the project can be ready for a DOE CD-2 review in 1Q FY2027 if the following are completed before the Director’s CD-2 Review.</a:t>
            </a:r>
            <a:endParaRPr lang="en-US" sz="2000" dirty="0">
              <a:cs typeface="Arial" panose="020B0604020202020204"/>
            </a:endParaRPr>
          </a:p>
          <a:p>
            <a:pPr marL="457200" indent="-457200">
              <a:buFont typeface="Arial" panose="020B0604020202020204" pitchFamily="34" charset="0"/>
              <a:buAutoNum type="arabicPeriod"/>
            </a:pPr>
            <a:r>
              <a:rPr lang="en-US" sz="2000" dirty="0">
                <a:cs typeface="Times New Roman"/>
              </a:rPr>
              <a:t>EIC Project secures a funding profile assumption from DOE and transmits the DET funding profile assumption with adequate time to finalize the baseline.</a:t>
            </a:r>
          </a:p>
          <a:p>
            <a:pPr marL="457200" indent="-457200">
              <a:buFont typeface="Arial" panose="020B0604020202020204" pitchFamily="34" charset="0"/>
              <a:buAutoNum type="arabicPeriod"/>
            </a:pPr>
            <a:r>
              <a:rPr lang="en-US" sz="2000" dirty="0">
                <a:cs typeface="Times New Roman"/>
              </a:rPr>
              <a:t>Risk register needs to be rethought and broken down. </a:t>
            </a:r>
          </a:p>
          <a:p>
            <a:pPr marL="457200" indent="-457200">
              <a:buAutoNum type="arabicPeriod"/>
            </a:pPr>
            <a:r>
              <a:rPr lang="en-US" sz="2000" dirty="0">
                <a:cs typeface="Times New Roman"/>
              </a:rPr>
              <a:t>A risk-based estimate of the DET Subproject cost and schedule contingency at 90% confidence level or higher is needed.  </a:t>
            </a:r>
          </a:p>
          <a:p>
            <a:pPr marL="457200" indent="-457200">
              <a:buAutoNum type="arabicPeriod"/>
            </a:pPr>
            <a:r>
              <a:rPr lang="en-US" sz="2000" dirty="0">
                <a:cs typeface="Times New Roman"/>
              </a:rPr>
              <a:t>Design maturity for individual detector subsystems needs to be understood and justified as adequate for CD-2.</a:t>
            </a:r>
          </a:p>
          <a:p>
            <a:pPr marL="457200" indent="-457200">
              <a:buAutoNum type="arabicPeriod"/>
            </a:pPr>
            <a:r>
              <a:rPr lang="en-US" sz="2000" dirty="0">
                <a:cs typeface="Times New Roman"/>
              </a:rPr>
              <a:t>BOE need to be made credible and clear and shown to justify the cost estimate.</a:t>
            </a:r>
            <a:endParaRPr lang="en-US" sz="2000" dirty="0">
              <a:cs typeface="Arial"/>
            </a:endParaRPr>
          </a:p>
          <a:p>
            <a:pPr marL="457200" indent="-457200">
              <a:buAutoNum type="arabicPeriod"/>
            </a:pPr>
            <a:r>
              <a:rPr lang="en-US" sz="2000" dirty="0">
                <a:cs typeface="Times New Roman"/>
              </a:rPr>
              <a:t>For in-kind contributions, develop a convincing argument that the DOE requirement for signed binding documentation for CD-2 can be modified so that the actual status of the binding documents is accepted for CD-2.</a:t>
            </a:r>
          </a:p>
          <a:p>
            <a:pPr marL="457200" indent="-457200">
              <a:buAutoNum type="arabicPeriod"/>
            </a:pPr>
            <a:r>
              <a:rPr lang="en-US" sz="2000" dirty="0">
                <a:cs typeface="Arial"/>
              </a:rPr>
              <a:t>Train and rehearse CAMs so they can be credible, clear, and well-prepared for the DOE review.</a:t>
            </a:r>
          </a:p>
        </p:txBody>
      </p:sp>
    </p:spTree>
    <p:extLst>
      <p:ext uri="{BB962C8B-B14F-4D97-AF65-F5344CB8AC3E}">
        <p14:creationId xmlns:p14="http://schemas.microsoft.com/office/powerpoint/2010/main" val="1494170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E5E7F-575A-FE7E-F6B5-6660312F08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49B985-0692-DBFD-DCAD-3DDF7FD10D08}"/>
              </a:ext>
            </a:extLst>
          </p:cNvPr>
          <p:cNvSpPr>
            <a:spLocks noGrp="1"/>
          </p:cNvSpPr>
          <p:nvPr>
            <p:ph type="title"/>
          </p:nvPr>
        </p:nvSpPr>
        <p:spPr>
          <a:xfrm>
            <a:off x="249991" y="0"/>
            <a:ext cx="11942010" cy="523415"/>
          </a:xfrm>
        </p:spPr>
        <p:txBody>
          <a:bodyPr>
            <a:noAutofit/>
          </a:bodyPr>
          <a:lstStyle/>
          <a:p>
            <a:r>
              <a:rPr lang="en-US" dirty="0"/>
              <a:t>Update on </a:t>
            </a:r>
            <a:r>
              <a:rPr lang="en-US" sz="2800" b="1" dirty="0">
                <a:latin typeface="+mn-lt"/>
              </a:rPr>
              <a:t>Reviews – Path to Baselining CD-2 </a:t>
            </a:r>
          </a:p>
        </p:txBody>
      </p:sp>
      <p:sp>
        <p:nvSpPr>
          <p:cNvPr id="6" name="TextBox 5">
            <a:extLst>
              <a:ext uri="{FF2B5EF4-FFF2-40B4-BE49-F238E27FC236}">
                <a16:creationId xmlns:a16="http://schemas.microsoft.com/office/drawing/2014/main" id="{E8E0C1FD-FF52-48EB-8928-F14912BB8FC9}"/>
              </a:ext>
            </a:extLst>
          </p:cNvPr>
          <p:cNvSpPr txBox="1"/>
          <p:nvPr/>
        </p:nvSpPr>
        <p:spPr>
          <a:xfrm>
            <a:off x="278928" y="523415"/>
            <a:ext cx="11884135" cy="3785652"/>
          </a:xfrm>
          <a:prstGeom prst="rect">
            <a:avLst/>
          </a:prstGeom>
          <a:solidFill>
            <a:schemeClr val="bg1"/>
          </a:solidFill>
        </p:spPr>
        <p:txBody>
          <a:bodyPr wrap="square" rtlCol="0">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Preliminary Design Reviews (60% design maturity equivalent, called PDR, PDR2 or PDR3, pending the subsystem)</a:t>
            </a:r>
          </a:p>
          <a:p>
            <a:pPr marL="742950" lvl="1" indent="-285750">
              <a:buFont typeface="Wingdings" panose="05000000000000000000" pitchFamily="2" charset="2"/>
              <a:buChar char="ü"/>
            </a:pPr>
            <a:r>
              <a:rPr lang="en-US" sz="1200" b="1" dirty="0">
                <a:latin typeface="Calibri" panose="020F0502020204030204" pitchFamily="34" charset="0"/>
                <a:ea typeface="Calibri" panose="020F0502020204030204" pitchFamily="34" charset="0"/>
                <a:cs typeface="Calibri" panose="020F0502020204030204" pitchFamily="34" charset="0"/>
              </a:rPr>
              <a:t>PDR2: Silicon Tracking Detectors (6.03.02.01) – Jan. 27-28, 2026</a:t>
            </a:r>
          </a:p>
          <a:p>
            <a:pPr marL="742950" lvl="1" indent="-285750">
              <a:buFont typeface="Arial" panose="020B0604020202020204" pitchFamily="34" charset="0"/>
              <a:buChar char="•"/>
            </a:pPr>
            <a:r>
              <a:rPr lang="en-US" sz="1200" b="1" dirty="0">
                <a:solidFill>
                  <a:srgbClr val="3333FF"/>
                </a:solidFill>
                <a:latin typeface="Calibri" panose="020F0502020204030204" pitchFamily="34" charset="0"/>
                <a:ea typeface="Calibri" panose="020F0502020204030204" pitchFamily="34" charset="0"/>
                <a:cs typeface="Calibri" panose="020F0502020204030204" pitchFamily="34" charset="0"/>
              </a:rPr>
              <a:t>PDR2: Polarimetry (6.10.14) – February 18, 2026</a:t>
            </a:r>
          </a:p>
          <a:p>
            <a:pPr marL="742950" lvl="1" indent="-285750">
              <a:buFont typeface="Arial" panose="020B0604020202020204" pitchFamily="34" charset="0"/>
              <a:buChar char="•"/>
            </a:pPr>
            <a:r>
              <a:rPr lang="en-US" sz="1200" b="1" dirty="0">
                <a:solidFill>
                  <a:srgbClr val="FF0000"/>
                </a:solidFill>
                <a:latin typeface="Calibri" panose="020F0502020204030204" pitchFamily="34" charset="0"/>
                <a:ea typeface="Calibri" panose="020F0502020204030204" pitchFamily="34" charset="0"/>
                <a:cs typeface="Calibri" panose="020F0502020204030204" pitchFamily="34" charset="0"/>
              </a:rPr>
              <a:t>Peer Review</a:t>
            </a:r>
            <a:r>
              <a:rPr lang="en-US" sz="1200" dirty="0">
                <a:latin typeface="Calibri" panose="020F0502020204030204" pitchFamily="34" charset="0"/>
                <a:ea typeface="Calibri" panose="020F0502020204030204" pitchFamily="34" charset="0"/>
                <a:cs typeface="Calibri" panose="020F0502020204030204" pitchFamily="34" charset="0"/>
              </a:rPr>
              <a:t>: DAQ-Slow Controls (6.03.01.08.02) – May 2026 – Separated from electronics/DAQ to ensure integration in collider common platform, we only have Slow Controls Integration and the controls relies on scope in various areas</a:t>
            </a:r>
            <a:endParaRPr lang="en-US" sz="1200" b="1" dirty="0">
              <a:solidFill>
                <a:srgbClr val="3333FF"/>
              </a:solidFill>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PDR3: IR Integration and Auxiliary Detectors (6.03.01.10) – March/April 2026 – </a:t>
            </a:r>
            <a:r>
              <a:rPr lang="en-US" sz="1200" b="1" dirty="0">
                <a:solidFill>
                  <a:srgbClr val="FF0000"/>
                </a:solidFill>
                <a:latin typeface="Calibri" panose="020F0502020204030204" pitchFamily="34" charset="0"/>
                <a:ea typeface="Calibri" panose="020F0502020204030204" pitchFamily="34" charset="0"/>
                <a:cs typeface="Calibri" panose="020F0502020204030204" pitchFamily="34" charset="0"/>
              </a:rPr>
              <a:t>Low-Q2, ZDC, includes 6.10.14 </a:t>
            </a:r>
            <a:r>
              <a:rPr lang="en-US" sz="1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lumi</a:t>
            </a:r>
            <a:r>
              <a:rPr lang="en-US" sz="1200" b="1" dirty="0">
                <a:solidFill>
                  <a:srgbClr val="FF0000"/>
                </a:solidFill>
                <a:latin typeface="Calibri" panose="020F0502020204030204" pitchFamily="34" charset="0"/>
                <a:ea typeface="Calibri" panose="020F0502020204030204" pitchFamily="34" charset="0"/>
                <a:cs typeface="Calibri" panose="020F0502020204030204" pitchFamily="34" charset="0"/>
              </a:rPr>
              <a:t> detector</a:t>
            </a:r>
          </a:p>
          <a:p>
            <a:pPr marL="742950" lvl="1" indent="-285750">
              <a:buFont typeface="Arial" panose="020B0604020202020204" pitchFamily="34" charset="0"/>
              <a:buChar char="•"/>
            </a:pPr>
            <a:r>
              <a:rPr lang="en-US" sz="1200" b="1" dirty="0">
                <a:solidFill>
                  <a:srgbClr val="FF0000"/>
                </a:solidFill>
                <a:latin typeface="Calibri" panose="020F0502020204030204" pitchFamily="34" charset="0"/>
                <a:ea typeface="Calibri" panose="020F0502020204030204" pitchFamily="34" charset="0"/>
                <a:cs typeface="Calibri" panose="020F0502020204030204" pitchFamily="34" charset="0"/>
              </a:rPr>
              <a:t>PDR3: IR Integration and Auxiliary Detectors (6.03.01.10) – July (?) 2026 – B0, RPs, OMDs</a:t>
            </a:r>
          </a:p>
          <a:p>
            <a:pPr marL="742950" lvl="1" indent="-2857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PDR2: AC-LGAD-based Particle Identification Detectors (6.03.03; BTOF, FTOF, common systems) – April 2026</a:t>
            </a:r>
            <a:endParaRPr lang="en-US" sz="1200" dirty="0">
              <a:latin typeface="Calibri" panose="020F0502020204030204" pitchFamily="34" charset="0"/>
              <a:ea typeface="Calibri" panose="020F0502020204030204" pitchFamily="34" charset="0"/>
              <a:cs typeface="Calibri" panose="020F0502020204030204" pitchFamily="34" charset="0"/>
            </a:endParaRPr>
          </a:p>
          <a:p>
            <a:pPr lvl="1"/>
            <a:endParaRPr lang="en-US" sz="400" b="1" dirty="0">
              <a:latin typeface="Calibri" panose="020F0502020204030204" pitchFamily="34" charset="0"/>
              <a:ea typeface="Calibri" panose="020F0502020204030204" pitchFamily="34" charset="0"/>
              <a:cs typeface="Calibri" panose="020F0502020204030204" pitchFamily="34" charset="0"/>
            </a:endParaRPr>
          </a:p>
          <a:p>
            <a:r>
              <a:rPr lang="en-US" sz="1200" b="1" dirty="0">
                <a:latin typeface="Calibri" panose="020F0502020204030204" pitchFamily="34" charset="0"/>
                <a:ea typeface="Calibri" panose="020F0502020204030204" pitchFamily="34" charset="0"/>
                <a:cs typeface="Calibri" panose="020F0502020204030204" pitchFamily="34" charset="0"/>
              </a:rPr>
              <a:t>Final Design Reviews (FDR):</a:t>
            </a:r>
          </a:p>
          <a:p>
            <a:pPr marL="742950" lvl="1" indent="-285750">
              <a:buFont typeface="Arial" panose="020B0604020202020204" pitchFamily="34" charset="0"/>
              <a:buChar char="•"/>
            </a:pPr>
            <a:r>
              <a:rPr lang="en-US" sz="1200" b="1" dirty="0">
                <a:solidFill>
                  <a:srgbClr val="FF0000"/>
                </a:solidFill>
                <a:latin typeface="Calibri" panose="020F0502020204030204" pitchFamily="34" charset="0"/>
                <a:ea typeface="Calibri" panose="020F0502020204030204" pitchFamily="34" charset="0"/>
                <a:cs typeface="Calibri" panose="020F0502020204030204" pitchFamily="34" charset="0"/>
              </a:rPr>
              <a:t>FDR: Backward EM Calorimetry – Mid </a:t>
            </a:r>
            <a:r>
              <a:rPr lang="en-US" sz="1200" b="1" dirty="0">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February</a:t>
            </a:r>
            <a:r>
              <a:rPr lang="en-US" sz="1200" b="1" dirty="0">
                <a:solidFill>
                  <a:srgbClr val="FF0000"/>
                </a:solidFill>
                <a:latin typeface="Calibri" panose="020F0502020204030204" pitchFamily="34" charset="0"/>
                <a:ea typeface="Calibri" panose="020F0502020204030204" pitchFamily="34" charset="0"/>
                <a:cs typeface="Calibri" panose="020F0502020204030204" pitchFamily="34" charset="0"/>
              </a:rPr>
              <a:t> 2026? </a:t>
            </a:r>
            <a:r>
              <a:rPr lang="en-US" sz="1200" b="1" dirty="0">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Obviously moved later (Spring 2026?): need to set a date!</a:t>
            </a:r>
            <a:endParaRPr lang="en-US" sz="12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More FDRs planning – see later slide</a:t>
            </a:r>
          </a:p>
          <a:p>
            <a:pPr marL="742950" lvl="1" indent="-285750">
              <a:buFont typeface="Arial" panose="020B0604020202020204" pitchFamily="34" charset="0"/>
              <a:buChar char="•"/>
            </a:pPr>
            <a:endParaRPr lang="en-US" sz="400" b="1" dirty="0">
              <a:latin typeface="Calibri" panose="020F0502020204030204" pitchFamily="34" charset="0"/>
              <a:ea typeface="Calibri" panose="020F0502020204030204" pitchFamily="34" charset="0"/>
              <a:cs typeface="Calibri" panose="020F0502020204030204" pitchFamily="34" charset="0"/>
            </a:endParaRPr>
          </a:p>
          <a:p>
            <a:r>
              <a:rPr lang="en-US" sz="1200" b="1" dirty="0">
                <a:latin typeface="Calibri" panose="020F0502020204030204" pitchFamily="34" charset="0"/>
                <a:ea typeface="Calibri" panose="020F0502020204030204" pitchFamily="34" charset="0"/>
                <a:cs typeface="Calibri" panose="020F0502020204030204" pitchFamily="34" charset="0"/>
              </a:rPr>
              <a:t>Project Reviews:</a:t>
            </a:r>
          </a:p>
          <a:p>
            <a:pPr marL="742950" lvl="1" indent="-285750">
              <a:buFont typeface="Wingdings" panose="05000000000000000000" pitchFamily="2" charset="2"/>
              <a:buChar char="ü"/>
            </a:pPr>
            <a:r>
              <a:rPr lang="en-US" sz="1200" b="1" dirty="0">
                <a:latin typeface="Calibri" panose="020F0502020204030204" pitchFamily="34" charset="0"/>
                <a:cs typeface="Calibri" panose="020F0502020204030204" pitchFamily="34" charset="0"/>
              </a:rPr>
              <a:t>Detector Baseline Readiness Assessment Review </a:t>
            </a:r>
            <a:r>
              <a:rPr lang="en-US" sz="1200" b="1" dirty="0">
                <a:latin typeface="Calibri" panose="020F0502020204030204" pitchFamily="34" charset="0"/>
                <a:cs typeface="Calibri" panose="020F0502020204030204" pitchFamily="34" charset="0"/>
                <a:sym typeface="Wingdings" pitchFamily="2" charset="2"/>
              </a:rPr>
              <a:t>Feb 3 – 5, 2026</a:t>
            </a:r>
          </a:p>
          <a:p>
            <a:pPr marL="742950" lvl="1" indent="-285750">
              <a:buFont typeface="Arial" panose="020B0604020202020204" pitchFamily="34" charset="0"/>
              <a:buChar char="•"/>
            </a:pPr>
            <a:r>
              <a:rPr lang="en-US" sz="1200" b="1" dirty="0">
                <a:solidFill>
                  <a:srgbClr val="3333FF"/>
                </a:solidFill>
                <a:latin typeface="Calibri" panose="020F0502020204030204" pitchFamily="34" charset="0"/>
                <a:cs typeface="Calibri" panose="020F0502020204030204" pitchFamily="34" charset="0"/>
              </a:rPr>
              <a:t>BNL Director’s Review – Comprehensive, Mar. 9-12, 2026</a:t>
            </a:r>
            <a:endParaRPr lang="en-US" sz="1200" b="1" dirty="0">
              <a:solidFill>
                <a:srgbClr val="3333FF"/>
              </a:solidFill>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200" b="1" dirty="0">
                <a:solidFill>
                  <a:srgbClr val="3333FF"/>
                </a:solidFill>
                <a:latin typeface="Calibri" panose="020F0502020204030204" pitchFamily="34" charset="0"/>
                <a:ea typeface="Calibri" panose="020F0502020204030204" pitchFamily="34" charset="0"/>
                <a:cs typeface="Calibri" panose="020F0502020204030204" pitchFamily="34" charset="0"/>
              </a:rPr>
              <a:t>DOE OPA Status Review April 28-May 1, 2026</a:t>
            </a:r>
          </a:p>
          <a:p>
            <a:pPr marL="742950" lvl="1" indent="-285750">
              <a:buFont typeface="Arial" panose="020B0604020202020204" pitchFamily="34" charset="0"/>
              <a:buChar char="•"/>
            </a:pPr>
            <a:r>
              <a:rPr lang="en-US" sz="1200" b="1" dirty="0">
                <a:solidFill>
                  <a:srgbClr val="FF0000"/>
                </a:solidFill>
                <a:latin typeface="Calibri" panose="020F0502020204030204" pitchFamily="34" charset="0"/>
                <a:ea typeface="Calibri" panose="020F0502020204030204" pitchFamily="34" charset="0"/>
                <a:cs typeface="Calibri" panose="020F0502020204030204" pitchFamily="34" charset="0"/>
              </a:rPr>
              <a:t>DAC – Summer/Fall 2026 – aim is to let DAC review all (PDR and DAC) recommendations that need completion by CD-2 and the status towards CD-3</a:t>
            </a:r>
          </a:p>
          <a:p>
            <a:pPr marL="742950" lvl="1" indent="-2857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CD2 IPR &amp; ICR </a:t>
            </a:r>
            <a:r>
              <a:rPr lang="en-US"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Fall 2026?</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US" sz="400" b="1" dirty="0">
              <a:latin typeface="Calibri" panose="020F0502020204030204" pitchFamily="34" charset="0"/>
              <a:ea typeface="Calibri" panose="020F0502020204030204" pitchFamily="34" charset="0"/>
              <a:cs typeface="Calibri" panose="020F0502020204030204" pitchFamily="34" charset="0"/>
            </a:endParaRPr>
          </a:p>
          <a:p>
            <a:r>
              <a:rPr lang="en-US" sz="1200" b="1" dirty="0">
                <a:latin typeface="Calibri" panose="020F0502020204030204" pitchFamily="34" charset="0"/>
                <a:ea typeface="Calibri" panose="020F0502020204030204" pitchFamily="34" charset="0"/>
                <a:cs typeface="Calibri" panose="020F0502020204030204" pitchFamily="34" charset="0"/>
              </a:rPr>
              <a:t>Other Meetings:</a:t>
            </a:r>
          </a:p>
          <a:p>
            <a:pPr marL="742950" lvl="1" indent="-285750">
              <a:buFont typeface="Arial" panose="020B0604020202020204" pitchFamily="34" charset="0"/>
              <a:buChar char="•"/>
            </a:pPr>
            <a:r>
              <a:rPr lang="en-US" sz="1200" b="1" dirty="0">
                <a:solidFill>
                  <a:srgbClr val="3333FF"/>
                </a:solidFill>
                <a:latin typeface="Calibri" panose="020F0502020204030204" pitchFamily="34" charset="0"/>
                <a:ea typeface="Calibri" panose="020F0502020204030204" pitchFamily="34" charset="0"/>
                <a:cs typeface="Calibri" panose="020F0502020204030204" pitchFamily="34" charset="0"/>
              </a:rPr>
              <a:t>7</a:t>
            </a:r>
            <a:r>
              <a:rPr lang="en-US" sz="1200" b="1" baseline="30000" dirty="0">
                <a:solidFill>
                  <a:srgbClr val="3333FF"/>
                </a:solidFill>
                <a:latin typeface="Calibri" panose="020F0502020204030204" pitchFamily="34" charset="0"/>
                <a:ea typeface="Calibri" panose="020F0502020204030204" pitchFamily="34" charset="0"/>
                <a:cs typeface="Calibri" panose="020F0502020204030204" pitchFamily="34" charset="0"/>
              </a:rPr>
              <a:t>th</a:t>
            </a:r>
            <a:r>
              <a:rPr lang="en-US" sz="1200" b="1" dirty="0">
                <a:solidFill>
                  <a:srgbClr val="3333FF"/>
                </a:solidFill>
                <a:latin typeface="Calibri" panose="020F0502020204030204" pitchFamily="34" charset="0"/>
                <a:ea typeface="Calibri" panose="020F0502020204030204" pitchFamily="34" charset="0"/>
                <a:cs typeface="Calibri" panose="020F0502020204030204" pitchFamily="34" charset="0"/>
              </a:rPr>
              <a:t> RRB Meeting: June 9-10, 2026 – MEXT, Tokyo</a:t>
            </a:r>
          </a:p>
        </p:txBody>
      </p:sp>
    </p:spTree>
    <p:extLst>
      <p:ext uri="{BB962C8B-B14F-4D97-AF65-F5344CB8AC3E}">
        <p14:creationId xmlns:p14="http://schemas.microsoft.com/office/powerpoint/2010/main" val="4071195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F36C43-E755-1895-C92B-B0494EA0BAD2}"/>
              </a:ext>
            </a:extLst>
          </p:cNvPr>
          <p:cNvSpPr>
            <a:spLocks noGrp="1"/>
          </p:cNvSpPr>
          <p:nvPr>
            <p:ph type="sldNum" sz="quarter" idx="4"/>
          </p:nvPr>
        </p:nvSpPr>
        <p:spPr/>
        <p:txBody>
          <a:bodyPr/>
          <a:lstStyle/>
          <a:p>
            <a:pPr algn="ctr"/>
            <a:fld id="{933A556B-7C63-244D-9B7C-B0EA8042B330}" type="slidenum">
              <a:rPr lang="en-US" smtClean="0"/>
              <a:pPr algn="ctr"/>
              <a:t>30</a:t>
            </a:fld>
            <a:endParaRPr lang="en-US"/>
          </a:p>
        </p:txBody>
      </p:sp>
      <p:sp>
        <p:nvSpPr>
          <p:cNvPr id="3" name="Title 2">
            <a:extLst>
              <a:ext uri="{FF2B5EF4-FFF2-40B4-BE49-F238E27FC236}">
                <a16:creationId xmlns:a16="http://schemas.microsoft.com/office/drawing/2014/main" id="{E0FFC060-4423-E3FC-740F-35C56837944B}"/>
              </a:ext>
            </a:extLst>
          </p:cNvPr>
          <p:cNvSpPr>
            <a:spLocks noGrp="1"/>
          </p:cNvSpPr>
          <p:nvPr>
            <p:ph type="title"/>
          </p:nvPr>
        </p:nvSpPr>
        <p:spPr>
          <a:xfrm>
            <a:off x="462579" y="0"/>
            <a:ext cx="11499925" cy="499993"/>
          </a:xfrm>
        </p:spPr>
        <p:txBody>
          <a:bodyPr>
            <a:normAutofit/>
          </a:bodyPr>
          <a:lstStyle/>
          <a:p>
            <a:r>
              <a:rPr lang="en-US" dirty="0">
                <a:cs typeface="Arial"/>
              </a:rPr>
              <a:t>Detector Baseline Readiness Assessment Review - Summary</a:t>
            </a:r>
            <a:endParaRPr lang="en-US" dirty="0"/>
          </a:p>
        </p:txBody>
      </p:sp>
      <p:sp>
        <p:nvSpPr>
          <p:cNvPr id="5" name="Content Placeholder 4">
            <a:extLst>
              <a:ext uri="{FF2B5EF4-FFF2-40B4-BE49-F238E27FC236}">
                <a16:creationId xmlns:a16="http://schemas.microsoft.com/office/drawing/2014/main" id="{A9441985-AE2C-5A17-3907-BD51CA1BDB56}"/>
              </a:ext>
            </a:extLst>
          </p:cNvPr>
          <p:cNvSpPr>
            <a:spLocks noGrp="1"/>
          </p:cNvSpPr>
          <p:nvPr>
            <p:ph idx="1"/>
          </p:nvPr>
        </p:nvSpPr>
        <p:spPr/>
        <p:txBody>
          <a:bodyPr vert="horz" lIns="91440" tIns="45720" rIns="91440" bIns="45720" rtlCol="0" anchor="t">
            <a:noAutofit/>
          </a:bodyPr>
          <a:lstStyle/>
          <a:p>
            <a:pPr marL="342900" marR="0" lvl="0" indent="-342900">
              <a:lnSpc>
                <a:spcPct val="107000"/>
              </a:lnSpc>
              <a:spcAft>
                <a:spcPts val="600"/>
              </a:spcAft>
              <a:buFont typeface="Symbol" panose="05050102010706020507" pitchFamily="18" charset="2"/>
              <a:buChar char=""/>
            </a:pPr>
            <a:r>
              <a:rPr lang="en-US" sz="2000" dirty="0">
                <a:solidFill>
                  <a:srgbClr val="000000"/>
                </a:solidFill>
                <a:ea typeface="Times New Roman" panose="02020603050405020304" pitchFamily="18" charset="0"/>
                <a:cs typeface="Calibri" panose="020F0502020204030204" pitchFamily="34" charset="0"/>
              </a:rPr>
              <a:t>The Detector Subproject Baseline Readiness Assessment review was held February 3-5. The review committee consisted of 18 subject matter experts from around the world, distributed in three subcommittees. The committees gave multiple valuable comments and recommendations towards Detector readiness. They concluded that the Detector is close, and project it to be fully ready for a CD-2 baseline review Q1/FY27 but not Q4/FY26. The SC-3 Management, Cost and Schedule subcommittee separated their recommendations in those to be completed before the OPA April 28-May 1 review and those to be completed before a CD-2 Director’s Review.</a:t>
            </a:r>
          </a:p>
          <a:p>
            <a:pPr marL="342900" marR="0" lvl="0" indent="-342900">
              <a:lnSpc>
                <a:spcPct val="107000"/>
              </a:lnSpc>
              <a:spcAft>
                <a:spcPts val="600"/>
              </a:spcAft>
              <a:buFont typeface="Symbol" panose="05050102010706020507" pitchFamily="18" charset="2"/>
              <a:buChar char=""/>
            </a:pPr>
            <a:r>
              <a:rPr lang="en-US" sz="2000" dirty="0">
                <a:solidFill>
                  <a:srgbClr val="000000"/>
                </a:solidFill>
                <a:ea typeface="Times New Roman" panose="02020603050405020304" pitchFamily="18" charset="0"/>
                <a:cs typeface="Calibri" panose="020F0502020204030204" pitchFamily="34" charset="0"/>
              </a:rPr>
              <a:t>As follow up on this review, we created an action list and discussed these activities with the Detector Control Account Managers and the Project Control Analysists. Many of these activities relate to some fixes to P6, to Basis of Estimate documentation, to ease of understanding scope (CD-3A, CD-3B, in-kind, or DOE costs) for reviewers, and further </a:t>
            </a:r>
            <a:r>
              <a:rPr lang="en-US" sz="2000">
                <a:solidFill>
                  <a:srgbClr val="000000"/>
                </a:solidFill>
                <a:ea typeface="Times New Roman" panose="02020603050405020304" pitchFamily="18" charset="0"/>
                <a:cs typeface="Calibri" panose="020F0502020204030204" pitchFamily="34" charset="0"/>
              </a:rPr>
              <a:t>updates to the </a:t>
            </a:r>
            <a:r>
              <a:rPr lang="en-US" sz="2000" dirty="0">
                <a:solidFill>
                  <a:srgbClr val="000000"/>
                </a:solidFill>
                <a:ea typeface="Times New Roman" panose="02020603050405020304" pitchFamily="18" charset="0"/>
                <a:cs typeface="Calibri" panose="020F0502020204030204" pitchFamily="34" charset="0"/>
              </a:rPr>
              <a:t>risk registry.</a:t>
            </a:r>
            <a:endParaRPr lang="en-US" sz="2000" dirty="0">
              <a:cs typeface="Arial"/>
            </a:endParaRPr>
          </a:p>
        </p:txBody>
      </p:sp>
    </p:spTree>
    <p:extLst>
      <p:ext uri="{BB962C8B-B14F-4D97-AF65-F5344CB8AC3E}">
        <p14:creationId xmlns:p14="http://schemas.microsoft.com/office/powerpoint/2010/main" val="4046862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with low confidence">
            <a:extLst>
              <a:ext uri="{FF2B5EF4-FFF2-40B4-BE49-F238E27FC236}">
                <a16:creationId xmlns:a16="http://schemas.microsoft.com/office/drawing/2014/main" id="{E210E534-57C2-164E-A621-4930B171B8BA}"/>
              </a:ext>
            </a:extLst>
          </p:cNvPr>
          <p:cNvPicPr>
            <a:picLocks noChangeAspect="1"/>
          </p:cNvPicPr>
          <p:nvPr/>
        </p:nvPicPr>
        <p:blipFill>
          <a:blip r:embed="rId2"/>
          <a:stretch>
            <a:fillRect/>
          </a:stretch>
        </p:blipFill>
        <p:spPr>
          <a:xfrm>
            <a:off x="1044001" y="1233889"/>
            <a:ext cx="10508521" cy="3929273"/>
          </a:xfrm>
          <a:prstGeom prst="rect">
            <a:avLst/>
          </a:prstGeom>
        </p:spPr>
      </p:pic>
    </p:spTree>
    <p:extLst>
      <p:ext uri="{BB962C8B-B14F-4D97-AF65-F5344CB8AC3E}">
        <p14:creationId xmlns:p14="http://schemas.microsoft.com/office/powerpoint/2010/main" val="1558485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10383513" y="402463"/>
            <a:ext cx="1527551" cy="318403"/>
          </a:xfrm>
          <a:prstGeom prst="rect">
            <a:avLst/>
          </a:prstGeom>
          <a:solidFill>
            <a:srgbClr val="CCCCCC"/>
          </a:solidFill>
          <a:ln w="10470">
            <a:solidFill>
              <a:srgbClr val="1A2A5B"/>
            </a:solidFill>
          </a:ln>
        </p:spPr>
        <p:txBody>
          <a:bodyPr vert="horz" wrap="square" lIns="0" tIns="10397" rIns="0" bIns="0" rtlCol="0">
            <a:spAutoFit/>
          </a:bodyPr>
          <a:lstStyle/>
          <a:p>
            <a:pPr marL="114364">
              <a:spcBef>
                <a:spcPts val="82"/>
              </a:spcBef>
            </a:pPr>
            <a:r>
              <a:rPr sz="2001" spc="164" dirty="0">
                <a:solidFill>
                  <a:srgbClr val="1A2A5B"/>
                </a:solidFill>
                <a:latin typeface="Arial Narrow"/>
                <a:cs typeface="Arial Narrow"/>
              </a:rPr>
              <a:t>Charge</a:t>
            </a:r>
            <a:r>
              <a:rPr sz="2001" spc="79" dirty="0">
                <a:solidFill>
                  <a:srgbClr val="1A2A5B"/>
                </a:solidFill>
                <a:latin typeface="Arial Narrow"/>
                <a:cs typeface="Arial Narrow"/>
              </a:rPr>
              <a:t> </a:t>
            </a:r>
            <a:r>
              <a:rPr lang="en-US" sz="2001" spc="149" dirty="0">
                <a:solidFill>
                  <a:srgbClr val="1A2A5B"/>
                </a:solidFill>
                <a:latin typeface="Arial Narrow"/>
                <a:cs typeface="Arial Narrow"/>
              </a:rPr>
              <a:t>3</a:t>
            </a:r>
            <a:endParaRPr sz="2001" dirty="0">
              <a:latin typeface="Arial Narrow"/>
              <a:cs typeface="Arial Narrow"/>
            </a:endParaRPr>
          </a:p>
        </p:txBody>
      </p:sp>
      <p:sp>
        <p:nvSpPr>
          <p:cNvPr id="18" name="Title 17">
            <a:extLst>
              <a:ext uri="{FF2B5EF4-FFF2-40B4-BE49-F238E27FC236}">
                <a16:creationId xmlns:a16="http://schemas.microsoft.com/office/drawing/2014/main" id="{DDE1C180-E2DD-FAE3-A80E-0CAAC61D34FF}"/>
              </a:ext>
            </a:extLst>
          </p:cNvPr>
          <p:cNvSpPr>
            <a:spLocks noGrp="1"/>
          </p:cNvSpPr>
          <p:nvPr>
            <p:ph type="title"/>
          </p:nvPr>
        </p:nvSpPr>
        <p:spPr>
          <a:xfrm>
            <a:off x="462579" y="0"/>
            <a:ext cx="11499925" cy="562382"/>
          </a:xfrm>
        </p:spPr>
        <p:txBody>
          <a:bodyPr/>
          <a:lstStyle/>
          <a:p>
            <a:r>
              <a:rPr lang="en-US" dirty="0"/>
              <a:t>Risks Carried at Management Level</a:t>
            </a:r>
          </a:p>
        </p:txBody>
      </p:sp>
      <p:sp>
        <p:nvSpPr>
          <p:cNvPr id="3" name="TextBox 2">
            <a:extLst>
              <a:ext uri="{FF2B5EF4-FFF2-40B4-BE49-F238E27FC236}">
                <a16:creationId xmlns:a16="http://schemas.microsoft.com/office/drawing/2014/main" id="{A0E9DE90-8909-AEDE-78A5-78BDF3CA8412}"/>
              </a:ext>
            </a:extLst>
          </p:cNvPr>
          <p:cNvSpPr txBox="1"/>
          <p:nvPr/>
        </p:nvSpPr>
        <p:spPr>
          <a:xfrm>
            <a:off x="462579" y="1000665"/>
            <a:ext cx="11016798" cy="5078313"/>
          </a:xfrm>
          <a:prstGeom prst="rect">
            <a:avLst/>
          </a:prstGeom>
          <a:noFill/>
        </p:spPr>
        <p:txBody>
          <a:bodyPr wrap="none" rtlCol="0">
            <a:spAutoFit/>
          </a:bodyPr>
          <a:lstStyle/>
          <a:p>
            <a:r>
              <a:rPr lang="en-US" dirty="0"/>
              <a:t>Project-wide (Examples, with Post-Mitigated Risks):</a:t>
            </a:r>
          </a:p>
          <a:p>
            <a:pPr marL="285750" indent="-285750">
              <a:buFont typeface="Arial" panose="020B0604020202020204" pitchFamily="34" charset="0"/>
              <a:buChar char="•"/>
            </a:pPr>
            <a:r>
              <a:rPr lang="en-US" dirty="0"/>
              <a:t>New Tariffs – High - $40M</a:t>
            </a:r>
          </a:p>
          <a:p>
            <a:pPr marL="285750" indent="-285750">
              <a:buFont typeface="Arial" panose="020B0604020202020204" pitchFamily="34" charset="0"/>
              <a:buChar char="•"/>
            </a:pPr>
            <a:r>
              <a:rPr lang="en-US" dirty="0"/>
              <a:t>Escalation Increase – High - $20M</a:t>
            </a:r>
          </a:p>
          <a:p>
            <a:pPr marL="285750" indent="-285750">
              <a:buFont typeface="Arial" panose="020B0604020202020204" pitchFamily="34" charset="0"/>
              <a:buChar char="•"/>
            </a:pPr>
            <a:r>
              <a:rPr lang="en-US" dirty="0"/>
              <a:t>In-Kind Contributions do not materialize – High - $23M</a:t>
            </a:r>
          </a:p>
          <a:p>
            <a:pPr marL="285750" indent="-285750">
              <a:buFont typeface="Arial" panose="020B0604020202020204" pitchFamily="34" charset="0"/>
              <a:buChar char="•"/>
            </a:pPr>
            <a:r>
              <a:rPr lang="en-US" dirty="0"/>
              <a:t>Portfolio Dependencies outside of R&amp;R – High - $16M</a:t>
            </a:r>
          </a:p>
          <a:p>
            <a:pPr marL="285750" indent="-285750">
              <a:buFont typeface="Arial" panose="020B0604020202020204" pitchFamily="34" charset="0"/>
              <a:buChar char="•"/>
            </a:pPr>
            <a:r>
              <a:rPr lang="en-US" dirty="0"/>
              <a:t>Full-Year CR – Moderate - $10M</a:t>
            </a:r>
          </a:p>
          <a:p>
            <a:pPr marL="285750" indent="-285750">
              <a:buFont typeface="Arial" panose="020B0604020202020204" pitchFamily="34" charset="0"/>
              <a:buChar char="•"/>
            </a:pPr>
            <a:r>
              <a:rPr lang="en-US" dirty="0"/>
              <a:t>Many more at level &lt;$10M</a:t>
            </a:r>
          </a:p>
          <a:p>
            <a:endParaRPr lang="en-US" dirty="0"/>
          </a:p>
          <a:p>
            <a:endParaRPr lang="en-US" dirty="0"/>
          </a:p>
          <a:p>
            <a:r>
              <a:rPr lang="en-US" dirty="0"/>
              <a:t>Detector Subproject (with Post-Mitigated Risks, ranked in order of Mitigated Risk EMV):</a:t>
            </a:r>
          </a:p>
          <a:p>
            <a:pPr marL="285750" indent="-285750">
              <a:buFont typeface="Arial" panose="020B0604020202020204" pitchFamily="34" charset="0"/>
              <a:buChar char="•"/>
            </a:pPr>
            <a:r>
              <a:rPr lang="en-US" dirty="0"/>
              <a:t>Accelerator &amp; detector scope are not aligned and coupled – High* - $30M</a:t>
            </a:r>
          </a:p>
          <a:p>
            <a:pPr marL="285750" indent="-285750">
              <a:buFont typeface="Arial" panose="020B0604020202020204" pitchFamily="34" charset="0"/>
              <a:buChar char="•"/>
            </a:pPr>
            <a:r>
              <a:rPr lang="en-US" dirty="0"/>
              <a:t>Failure to Secure In-Kind Components – Moderate - $12M</a:t>
            </a:r>
          </a:p>
          <a:p>
            <a:pPr marL="285750" indent="-285750">
              <a:buFont typeface="Arial" panose="020B0604020202020204" pitchFamily="34" charset="0"/>
              <a:buChar char="•"/>
            </a:pPr>
            <a:r>
              <a:rPr lang="en-US" dirty="0"/>
              <a:t>Background impact on Detector performance – Moderate - $2M</a:t>
            </a:r>
          </a:p>
          <a:p>
            <a:pPr marL="285750" indent="-285750">
              <a:buFont typeface="Arial" panose="020B0604020202020204" pitchFamily="34" charset="0"/>
              <a:buChar char="•"/>
            </a:pPr>
            <a:r>
              <a:rPr lang="en-US" dirty="0"/>
              <a:t>No redundancy in detectors built – Low - $1M</a:t>
            </a:r>
          </a:p>
          <a:p>
            <a:pPr marL="285750" indent="-285750">
              <a:buFont typeface="Arial" panose="020B0604020202020204" pitchFamily="34" charset="0"/>
              <a:buChar char="•"/>
            </a:pPr>
            <a:r>
              <a:rPr lang="en-US" dirty="0"/>
              <a:t>R&amp;R for STAR, IP6 and </a:t>
            </a:r>
            <a:r>
              <a:rPr lang="en-US" dirty="0" err="1"/>
              <a:t>sPHENIX</a:t>
            </a:r>
            <a:r>
              <a:rPr lang="en-US" dirty="0"/>
              <a:t> is not done in time for starting construction of </a:t>
            </a:r>
            <a:r>
              <a:rPr lang="en-US" dirty="0" err="1"/>
              <a:t>ePIC</a:t>
            </a:r>
            <a:r>
              <a:rPr lang="en-US"/>
              <a:t> – Low - $</a:t>
            </a:r>
            <a:r>
              <a:rPr lang="en-US" dirty="0"/>
              <a:t>1M</a:t>
            </a:r>
          </a:p>
          <a:p>
            <a:pPr marL="285750" indent="-285750">
              <a:buFont typeface="Arial" panose="020B0604020202020204" pitchFamily="34" charset="0"/>
              <a:buChar char="•"/>
            </a:pPr>
            <a:r>
              <a:rPr lang="en-US" dirty="0"/>
              <a:t>Delay in off-project activities – Low - $1M</a:t>
            </a:r>
          </a:p>
          <a:p>
            <a:pPr marL="285750" indent="-285750">
              <a:buFont typeface="Arial" panose="020B0604020202020204" pitchFamily="34" charset="0"/>
              <a:buChar char="•"/>
            </a:pPr>
            <a:endParaRPr lang="en-US" dirty="0"/>
          </a:p>
          <a:p>
            <a:r>
              <a:rPr lang="en-US" dirty="0"/>
              <a:t>*Other two high risks in DET scope: New Experimental Solenoid Delivery Delay &amp; Delay in MAPS Sensors</a:t>
            </a:r>
          </a:p>
        </p:txBody>
      </p:sp>
      <p:sp>
        <p:nvSpPr>
          <p:cNvPr id="2" name="Slide Number Placeholder 1">
            <a:extLst>
              <a:ext uri="{FF2B5EF4-FFF2-40B4-BE49-F238E27FC236}">
                <a16:creationId xmlns:a16="http://schemas.microsoft.com/office/drawing/2014/main" id="{D59CA29C-DBA6-BEC6-511D-9548FE359BFD}"/>
              </a:ext>
            </a:extLst>
          </p:cNvPr>
          <p:cNvSpPr txBox="1">
            <a:spLocks/>
          </p:cNvSpPr>
          <p:nvPr/>
        </p:nvSpPr>
        <p:spPr>
          <a:xfrm>
            <a:off x="11451649" y="6517261"/>
            <a:ext cx="432486" cy="2940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z="1000" smtClean="0"/>
              <a:pPr/>
              <a:t>32</a:t>
            </a:fld>
            <a:endParaRPr lang="en-US" sz="1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A0484-2101-6DCE-4609-C33C3C9CFF0F}"/>
              </a:ext>
            </a:extLst>
          </p:cNvPr>
          <p:cNvSpPr>
            <a:spLocks noGrp="1"/>
          </p:cNvSpPr>
          <p:nvPr>
            <p:ph type="title"/>
          </p:nvPr>
        </p:nvSpPr>
        <p:spPr/>
        <p:txBody>
          <a:bodyPr>
            <a:normAutofit fontScale="90000"/>
          </a:bodyPr>
          <a:lstStyle/>
          <a:p>
            <a:r>
              <a:rPr lang="en-US" sz="3200" dirty="0"/>
              <a:t>EIC Detector Subsystems versus Science Pillars</a:t>
            </a:r>
          </a:p>
        </p:txBody>
      </p:sp>
      <p:graphicFrame>
        <p:nvGraphicFramePr>
          <p:cNvPr id="3" name="Table 2">
            <a:extLst>
              <a:ext uri="{FF2B5EF4-FFF2-40B4-BE49-F238E27FC236}">
                <a16:creationId xmlns:a16="http://schemas.microsoft.com/office/drawing/2014/main" id="{875D7562-48FA-E519-1F5E-AEC4750916B5}"/>
              </a:ext>
            </a:extLst>
          </p:cNvPr>
          <p:cNvGraphicFramePr>
            <a:graphicFrameLocks noGrp="1"/>
          </p:cNvGraphicFramePr>
          <p:nvPr/>
        </p:nvGraphicFramePr>
        <p:xfrm>
          <a:off x="461962" y="529087"/>
          <a:ext cx="8078189" cy="6240768"/>
        </p:xfrm>
        <a:graphic>
          <a:graphicData uri="http://schemas.openxmlformats.org/drawingml/2006/table">
            <a:tbl>
              <a:tblPr firstRow="1" bandRow="1">
                <a:tableStyleId>{5C22544A-7EE6-4342-B048-85BDC9FD1C3A}</a:tableStyleId>
              </a:tblPr>
              <a:tblGrid>
                <a:gridCol w="2710835">
                  <a:extLst>
                    <a:ext uri="{9D8B030D-6E8A-4147-A177-3AD203B41FA5}">
                      <a16:colId xmlns:a16="http://schemas.microsoft.com/office/drawing/2014/main" val="4098324961"/>
                    </a:ext>
                  </a:extLst>
                </a:gridCol>
                <a:gridCol w="1049443">
                  <a:extLst>
                    <a:ext uri="{9D8B030D-6E8A-4147-A177-3AD203B41FA5}">
                      <a16:colId xmlns:a16="http://schemas.microsoft.com/office/drawing/2014/main" val="226044369"/>
                    </a:ext>
                  </a:extLst>
                </a:gridCol>
                <a:gridCol w="1022396">
                  <a:extLst>
                    <a:ext uri="{9D8B030D-6E8A-4147-A177-3AD203B41FA5}">
                      <a16:colId xmlns:a16="http://schemas.microsoft.com/office/drawing/2014/main" val="2549204187"/>
                    </a:ext>
                  </a:extLst>
                </a:gridCol>
                <a:gridCol w="1038622">
                  <a:extLst>
                    <a:ext uri="{9D8B030D-6E8A-4147-A177-3AD203B41FA5}">
                      <a16:colId xmlns:a16="http://schemas.microsoft.com/office/drawing/2014/main" val="954549876"/>
                    </a:ext>
                  </a:extLst>
                </a:gridCol>
                <a:gridCol w="1119768">
                  <a:extLst>
                    <a:ext uri="{9D8B030D-6E8A-4147-A177-3AD203B41FA5}">
                      <a16:colId xmlns:a16="http://schemas.microsoft.com/office/drawing/2014/main" val="1359563045"/>
                    </a:ext>
                  </a:extLst>
                </a:gridCol>
                <a:gridCol w="1137125">
                  <a:extLst>
                    <a:ext uri="{9D8B030D-6E8A-4147-A177-3AD203B41FA5}">
                      <a16:colId xmlns:a16="http://schemas.microsoft.com/office/drawing/2014/main" val="3463189757"/>
                    </a:ext>
                  </a:extLst>
                </a:gridCol>
              </a:tblGrid>
              <a:tr h="826173">
                <a:tc>
                  <a:txBody>
                    <a:bodyPr/>
                    <a:lstStyle/>
                    <a:p>
                      <a:endParaRPr lang="en-US" dirty="0"/>
                    </a:p>
                  </a:txBody>
                  <a:tcPr/>
                </a:tc>
                <a:tc>
                  <a:txBody>
                    <a:bodyPr/>
                    <a:lstStyle/>
                    <a:p>
                      <a:pPr algn="ctr"/>
                      <a:r>
                        <a:rPr lang="en-US" sz="1600" dirty="0">
                          <a:solidFill>
                            <a:schemeClr val="tx1"/>
                          </a:solidFill>
                        </a:rPr>
                        <a:t>Spin</a:t>
                      </a:r>
                    </a:p>
                  </a:txBody>
                  <a:tcPr/>
                </a:tc>
                <a:tc>
                  <a:txBody>
                    <a:bodyPr/>
                    <a:lstStyle/>
                    <a:p>
                      <a:pPr algn="ctr"/>
                      <a:r>
                        <a:rPr lang="en-US" sz="1600" dirty="0">
                          <a:solidFill>
                            <a:schemeClr val="tx1"/>
                          </a:solidFill>
                        </a:rPr>
                        <a:t>Mass</a:t>
                      </a:r>
                    </a:p>
                  </a:txBody>
                  <a:tcPr/>
                </a:tc>
                <a:tc>
                  <a:txBody>
                    <a:bodyPr/>
                    <a:lstStyle/>
                    <a:p>
                      <a:pPr algn="ctr"/>
                      <a:r>
                        <a:rPr lang="en-US" sz="1600" dirty="0">
                          <a:solidFill>
                            <a:schemeClr val="tx1"/>
                          </a:solidFill>
                        </a:rPr>
                        <a:t>3D-Imaging</a:t>
                      </a:r>
                    </a:p>
                  </a:txBody>
                  <a:tcPr/>
                </a:tc>
                <a:tc>
                  <a:txBody>
                    <a:bodyPr/>
                    <a:lstStyle/>
                    <a:p>
                      <a:pPr algn="ctr"/>
                      <a:r>
                        <a:rPr lang="en-US" sz="1600" dirty="0">
                          <a:solidFill>
                            <a:schemeClr val="tx1"/>
                          </a:solidFill>
                        </a:rPr>
                        <a:t>QCD in Nuclei</a:t>
                      </a:r>
                    </a:p>
                  </a:txBody>
                  <a:tcPr/>
                </a:tc>
                <a:tc>
                  <a:txBody>
                    <a:bodyPr/>
                    <a:lstStyle/>
                    <a:p>
                      <a:pPr algn="ctr"/>
                      <a:r>
                        <a:rPr lang="en-US" sz="1600" dirty="0">
                          <a:solidFill>
                            <a:schemeClr val="tx1"/>
                          </a:solidFill>
                        </a:rPr>
                        <a:t>Dense Gluon Systems</a:t>
                      </a:r>
                    </a:p>
                  </a:txBody>
                  <a:tcPr/>
                </a:tc>
                <a:extLst>
                  <a:ext uri="{0D108BD9-81ED-4DB2-BD59-A6C34878D82A}">
                    <a16:rowId xmlns:a16="http://schemas.microsoft.com/office/drawing/2014/main" val="540843309"/>
                  </a:ext>
                </a:extLst>
              </a:tr>
              <a:tr h="367188">
                <a:tc>
                  <a:txBody>
                    <a:bodyPr/>
                    <a:lstStyle/>
                    <a:p>
                      <a:r>
                        <a:rPr lang="en-US" sz="1400" dirty="0"/>
                        <a:t>Tracking (SVT + MPGD)</a:t>
                      </a:r>
                    </a:p>
                  </a:txBody>
                  <a:tcPr/>
                </a:tc>
                <a:tc>
                  <a:txBody>
                    <a:bodyPr/>
                    <a:lstStyle/>
                    <a:p>
                      <a:r>
                        <a:rPr lang="en-US" dirty="0">
                          <a:solidFill>
                            <a:srgbClr val="0432FF"/>
                          </a:solidFill>
                        </a:rPr>
                        <a:t>X   </a:t>
                      </a:r>
                      <a:r>
                        <a:rPr lang="en-US" dirty="0">
                          <a:solidFill>
                            <a:srgbClr val="FF40FF"/>
                          </a:solidFill>
                        </a:rPr>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432FF"/>
                          </a:solidFill>
                        </a:rPr>
                        <a:t>X   </a:t>
                      </a:r>
                      <a:r>
                        <a:rPr lang="en-US" dirty="0">
                          <a:solidFill>
                            <a:schemeClr val="bg2"/>
                          </a:solidFill>
                        </a:rPr>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432FF"/>
                          </a:solidFill>
                        </a:rPr>
                        <a:t>X   </a:t>
                      </a:r>
                      <a:r>
                        <a:rPr lang="en-US" dirty="0">
                          <a:solidFill>
                            <a:srgbClr val="00B050"/>
                          </a:solidFill>
                        </a:rPr>
                        <a:t>X</a:t>
                      </a:r>
                    </a:p>
                  </a:txBody>
                  <a:tcPr/>
                </a:tc>
                <a:tc>
                  <a:txBody>
                    <a:bodyPr/>
                    <a:lstStyle/>
                    <a:p>
                      <a:r>
                        <a:rPr lang="en-US" dirty="0">
                          <a:solidFill>
                            <a:srgbClr val="0432FF"/>
                          </a:solidFill>
                        </a:rPr>
                        <a:t>X   </a:t>
                      </a:r>
                      <a:r>
                        <a:rPr lang="en-US" dirty="0">
                          <a:solidFill>
                            <a:schemeClr val="tx1"/>
                          </a:solidFill>
                        </a:rPr>
                        <a:t>X</a:t>
                      </a:r>
                    </a:p>
                  </a:txBody>
                  <a:tcPr/>
                </a:tc>
                <a:tc>
                  <a:txBody>
                    <a:bodyPr/>
                    <a:lstStyle/>
                    <a:p>
                      <a:r>
                        <a:rPr lang="en-US" dirty="0">
                          <a:solidFill>
                            <a:srgbClr val="0432FF"/>
                          </a:solidFill>
                        </a:rPr>
                        <a:t>X   </a:t>
                      </a:r>
                      <a:r>
                        <a:rPr lang="en-US" dirty="0">
                          <a:solidFill>
                            <a:srgbClr val="FF0000"/>
                          </a:solidFill>
                        </a:rPr>
                        <a:t>X</a:t>
                      </a:r>
                    </a:p>
                  </a:txBody>
                  <a:tcPr/>
                </a:tc>
                <a:extLst>
                  <a:ext uri="{0D108BD9-81ED-4DB2-BD59-A6C34878D82A}">
                    <a16:rowId xmlns:a16="http://schemas.microsoft.com/office/drawing/2014/main" val="2146192224"/>
                  </a:ext>
                </a:extLst>
              </a:tr>
              <a:tr h="367188">
                <a:tc>
                  <a:txBody>
                    <a:bodyPr/>
                    <a:lstStyle/>
                    <a:p>
                      <a:r>
                        <a:rPr lang="en-US" sz="1400" dirty="0"/>
                        <a:t>forward </a:t>
                      </a:r>
                      <a:r>
                        <a:rPr lang="en-US" sz="1400" dirty="0" err="1"/>
                        <a:t>ECal</a:t>
                      </a:r>
                      <a:endParaRPr lang="en-US" sz="1400" dirty="0"/>
                    </a:p>
                  </a:txBody>
                  <a:tcPr/>
                </a:tc>
                <a:tc>
                  <a:txBody>
                    <a:bodyPr/>
                    <a:lstStyle/>
                    <a:p>
                      <a:endParaRPr lang="en-US" dirty="0"/>
                    </a:p>
                  </a:txBody>
                  <a:tcPr/>
                </a:tc>
                <a:tc>
                  <a:txBody>
                    <a:bodyPr/>
                    <a:lstStyle/>
                    <a:p>
                      <a:r>
                        <a:rPr lang="en-US" dirty="0"/>
                        <a:t>     </a:t>
                      </a:r>
                      <a:r>
                        <a:rPr lang="en-US" dirty="0">
                          <a:solidFill>
                            <a:schemeClr val="bg2"/>
                          </a:solidFill>
                        </a:rPr>
                        <a:t>X</a:t>
                      </a:r>
                    </a:p>
                  </a:txBody>
                  <a:tcPr/>
                </a:tc>
                <a:tc>
                  <a:txBody>
                    <a:bodyPr/>
                    <a:lstStyle/>
                    <a:p>
                      <a:r>
                        <a:rPr kumimoji="0" lang="en-US" sz="1800" b="0" i="0" u="none" strike="noStrike" kern="1200" cap="none" spc="0" normalizeH="0" baseline="0" noProof="0" dirty="0">
                          <a:ln>
                            <a:noFill/>
                          </a:ln>
                          <a:solidFill>
                            <a:srgbClr val="000000"/>
                          </a:solidFill>
                          <a:effectLst/>
                          <a:uLnTx/>
                          <a:uFillTx/>
                          <a:latin typeface="+mn-lt"/>
                          <a:ea typeface="+mn-ea"/>
                          <a:cs typeface="+mn-cs"/>
                        </a:rPr>
                        <a:t>     </a:t>
                      </a:r>
                      <a:r>
                        <a:rPr kumimoji="0" lang="en-US" sz="1800" b="0" i="0" u="none" strike="noStrike" kern="1200" cap="none" spc="0" normalizeH="0" baseline="0" noProof="0" dirty="0">
                          <a:ln>
                            <a:noFill/>
                          </a:ln>
                          <a:solidFill>
                            <a:srgbClr val="00B050"/>
                          </a:solidFill>
                          <a:effectLst/>
                          <a:uLnTx/>
                          <a:uFillTx/>
                          <a:latin typeface="+mn-lt"/>
                          <a:ea typeface="+mn-ea"/>
                          <a:cs typeface="+mn-cs"/>
                        </a:rPr>
                        <a:t>X</a:t>
                      </a:r>
                      <a:endParaRPr lang="en-US" dirty="0">
                        <a:solidFill>
                          <a:srgbClr val="00B050"/>
                        </a:solidFill>
                      </a:endParaRPr>
                    </a:p>
                  </a:txBody>
                  <a:tcPr/>
                </a:tc>
                <a:tc>
                  <a:txBody>
                    <a:bodyPr/>
                    <a:lstStyle/>
                    <a:p>
                      <a:r>
                        <a:rPr lang="en-US" dirty="0"/>
                        <a:t>     </a:t>
                      </a:r>
                    </a:p>
                  </a:txBody>
                  <a:tcPr/>
                </a:tc>
                <a:tc>
                  <a:txBody>
                    <a:bodyPr/>
                    <a:lstStyle/>
                    <a:p>
                      <a:endParaRPr lang="en-US" dirty="0"/>
                    </a:p>
                  </a:txBody>
                  <a:tcPr/>
                </a:tc>
                <a:extLst>
                  <a:ext uri="{0D108BD9-81ED-4DB2-BD59-A6C34878D82A}">
                    <a16:rowId xmlns:a16="http://schemas.microsoft.com/office/drawing/2014/main" val="2416482273"/>
                  </a:ext>
                </a:extLst>
              </a:tr>
              <a:tr h="367188">
                <a:tc>
                  <a:txBody>
                    <a:bodyPr/>
                    <a:lstStyle/>
                    <a:p>
                      <a:r>
                        <a:rPr lang="en-US" sz="1400" dirty="0"/>
                        <a:t>Barrel </a:t>
                      </a:r>
                      <a:r>
                        <a:rPr lang="en-US" sz="1400" dirty="0" err="1"/>
                        <a:t>ECal</a:t>
                      </a:r>
                      <a:endParaRPr lang="en-US" sz="1400" dirty="0"/>
                    </a:p>
                  </a:txBody>
                  <a:tcPr/>
                </a:tc>
                <a:tc>
                  <a:txBody>
                    <a:bodyPr/>
                    <a:lstStyle/>
                    <a:p>
                      <a:r>
                        <a:rPr lang="en-US" dirty="0">
                          <a:solidFill>
                            <a:srgbClr val="0432FF"/>
                          </a:solidFill>
                        </a:rPr>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432FF"/>
                          </a:solidFill>
                        </a:rPr>
                        <a:t>X   </a:t>
                      </a:r>
                      <a:r>
                        <a:rPr lang="en-US" dirty="0">
                          <a:solidFill>
                            <a:schemeClr val="bg2"/>
                          </a:solidFill>
                        </a:rPr>
                        <a:t>X</a:t>
                      </a:r>
                    </a:p>
                  </a:txBody>
                  <a:tcPr/>
                </a:tc>
                <a:tc>
                  <a:txBody>
                    <a:bodyPr/>
                    <a:lstStyle/>
                    <a:p>
                      <a:r>
                        <a:rPr lang="en-US" dirty="0">
                          <a:solidFill>
                            <a:srgbClr val="0432FF"/>
                          </a:solidFill>
                        </a:rPr>
                        <a:t>X  </a:t>
                      </a:r>
                      <a:r>
                        <a:rPr lang="en-US" dirty="0">
                          <a:solidFill>
                            <a:srgbClr val="00B050"/>
                          </a:solidFill>
                        </a:rPr>
                        <a:t> X</a:t>
                      </a:r>
                    </a:p>
                  </a:txBody>
                  <a:tcPr/>
                </a:tc>
                <a:tc>
                  <a:txBody>
                    <a:bodyPr/>
                    <a:lstStyle/>
                    <a:p>
                      <a:r>
                        <a:rPr lang="en-US" dirty="0">
                          <a:solidFill>
                            <a:srgbClr val="0432FF"/>
                          </a:solidFill>
                        </a:rPr>
                        <a:t>X</a:t>
                      </a:r>
                    </a:p>
                  </a:txBody>
                  <a:tcPr/>
                </a:tc>
                <a:tc>
                  <a:txBody>
                    <a:bodyPr/>
                    <a:lstStyle/>
                    <a:p>
                      <a:r>
                        <a:rPr lang="en-US" dirty="0">
                          <a:solidFill>
                            <a:srgbClr val="0432FF"/>
                          </a:solidFill>
                        </a:rPr>
                        <a:t>X</a:t>
                      </a:r>
                    </a:p>
                  </a:txBody>
                  <a:tcPr/>
                </a:tc>
                <a:extLst>
                  <a:ext uri="{0D108BD9-81ED-4DB2-BD59-A6C34878D82A}">
                    <a16:rowId xmlns:a16="http://schemas.microsoft.com/office/drawing/2014/main" val="3096256000"/>
                  </a:ext>
                </a:extLst>
              </a:tr>
              <a:tr h="367188">
                <a:tc>
                  <a:txBody>
                    <a:bodyPr/>
                    <a:lstStyle/>
                    <a:p>
                      <a:r>
                        <a:rPr lang="en-US" sz="1400" dirty="0"/>
                        <a:t>Backward </a:t>
                      </a:r>
                      <a:r>
                        <a:rPr lang="en-US" sz="1400" dirty="0" err="1"/>
                        <a:t>ECal</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432FF"/>
                          </a:solidFill>
                        </a:rPr>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432FF"/>
                          </a:solidFill>
                        </a:rPr>
                        <a:t>X   </a:t>
                      </a:r>
                      <a:r>
                        <a:rPr lang="en-US" dirty="0">
                          <a:solidFill>
                            <a:schemeClr val="bg2"/>
                          </a:solidFill>
                        </a:rPr>
                        <a:t>X</a:t>
                      </a:r>
                    </a:p>
                  </a:txBody>
                  <a:tcPr/>
                </a:tc>
                <a:tc>
                  <a:txBody>
                    <a:bodyPr/>
                    <a:lstStyle/>
                    <a:p>
                      <a:r>
                        <a:rPr lang="en-US" dirty="0">
                          <a:solidFill>
                            <a:srgbClr val="0432FF"/>
                          </a:solidFill>
                        </a:rPr>
                        <a:t>X   </a:t>
                      </a:r>
                      <a:r>
                        <a:rPr lang="en-US" dirty="0">
                          <a:solidFill>
                            <a:srgbClr val="00B050"/>
                          </a:solidFill>
                        </a:rPr>
                        <a:t>X</a:t>
                      </a:r>
                    </a:p>
                  </a:txBody>
                  <a:tcPr/>
                </a:tc>
                <a:tc>
                  <a:txBody>
                    <a:bodyPr/>
                    <a:lstStyle/>
                    <a:p>
                      <a:r>
                        <a:rPr lang="en-US" dirty="0">
                          <a:solidFill>
                            <a:srgbClr val="0432FF"/>
                          </a:solidFill>
                        </a:rPr>
                        <a:t>X</a:t>
                      </a:r>
                    </a:p>
                  </a:txBody>
                  <a:tcPr/>
                </a:tc>
                <a:tc>
                  <a:txBody>
                    <a:bodyPr/>
                    <a:lstStyle/>
                    <a:p>
                      <a:r>
                        <a:rPr lang="en-US" dirty="0">
                          <a:solidFill>
                            <a:srgbClr val="0432FF"/>
                          </a:solidFill>
                        </a:rPr>
                        <a:t>X</a:t>
                      </a:r>
                    </a:p>
                  </a:txBody>
                  <a:tcPr/>
                </a:tc>
                <a:extLst>
                  <a:ext uri="{0D108BD9-81ED-4DB2-BD59-A6C34878D82A}">
                    <a16:rowId xmlns:a16="http://schemas.microsoft.com/office/drawing/2014/main" val="1726651495"/>
                  </a:ext>
                </a:extLst>
              </a:tr>
              <a:tr h="367188">
                <a:tc>
                  <a:txBody>
                    <a:bodyPr/>
                    <a:lstStyle/>
                    <a:p>
                      <a:r>
                        <a:rPr lang="en-US" sz="1400" dirty="0"/>
                        <a:t>Forward </a:t>
                      </a:r>
                      <a:r>
                        <a:rPr lang="en-US" sz="1400" dirty="0" err="1"/>
                        <a:t>HCal</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432FF"/>
                          </a:solidFill>
                        </a:rPr>
                        <a:t>X</a:t>
                      </a:r>
                    </a:p>
                  </a:txBody>
                  <a:tcPr/>
                </a:tc>
                <a:tc>
                  <a:txBody>
                    <a:bodyPr/>
                    <a:lstStyle/>
                    <a:p>
                      <a:r>
                        <a:rPr lang="en-US" dirty="0">
                          <a:solidFill>
                            <a:srgbClr val="0432FF"/>
                          </a:solidFill>
                        </a:rPr>
                        <a:t>X</a:t>
                      </a:r>
                      <a:endParaRPr lang="en-US" dirty="0"/>
                    </a:p>
                  </a:txBody>
                  <a:tcPr/>
                </a:tc>
                <a:tc>
                  <a:txBody>
                    <a:bodyPr/>
                    <a:lstStyle/>
                    <a:p>
                      <a:r>
                        <a:rPr lang="en-US" dirty="0">
                          <a:solidFill>
                            <a:srgbClr val="0432FF"/>
                          </a:solidFill>
                        </a:rPr>
                        <a:t>X</a:t>
                      </a:r>
                      <a:endParaRPr lang="en-US" dirty="0"/>
                    </a:p>
                  </a:txBody>
                  <a:tcPr/>
                </a:tc>
                <a:tc>
                  <a:txBody>
                    <a:bodyPr/>
                    <a:lstStyle/>
                    <a:p>
                      <a:r>
                        <a:rPr lang="en-US" dirty="0">
                          <a:solidFill>
                            <a:srgbClr val="0432FF"/>
                          </a:solidFill>
                        </a:rPr>
                        <a:t>X</a:t>
                      </a:r>
                      <a:endParaRPr lang="en-US" dirty="0"/>
                    </a:p>
                  </a:txBody>
                  <a:tcPr/>
                </a:tc>
                <a:tc>
                  <a:txBody>
                    <a:bodyPr/>
                    <a:lstStyle/>
                    <a:p>
                      <a:r>
                        <a:rPr lang="en-US" dirty="0">
                          <a:solidFill>
                            <a:srgbClr val="0432FF"/>
                          </a:solidFill>
                        </a:rPr>
                        <a:t>X</a:t>
                      </a:r>
                      <a:endParaRPr lang="en-US" dirty="0"/>
                    </a:p>
                  </a:txBody>
                  <a:tcPr/>
                </a:tc>
                <a:extLst>
                  <a:ext uri="{0D108BD9-81ED-4DB2-BD59-A6C34878D82A}">
                    <a16:rowId xmlns:a16="http://schemas.microsoft.com/office/drawing/2014/main" val="86508720"/>
                  </a:ext>
                </a:extLst>
              </a:tr>
              <a:tr h="458985">
                <a:tc>
                  <a:txBody>
                    <a:bodyPr/>
                    <a:lstStyle/>
                    <a:p>
                      <a:r>
                        <a:rPr lang="en-US" sz="1400" dirty="0"/>
                        <a:t>Barrel </a:t>
                      </a:r>
                      <a:r>
                        <a:rPr lang="en-US" sz="1400" dirty="0" err="1"/>
                        <a:t>HCal</a:t>
                      </a:r>
                      <a:r>
                        <a:rPr lang="en-US" sz="1400" dirty="0"/>
                        <a:t> </a:t>
                      </a:r>
                      <a:r>
                        <a:rPr lang="en-US" sz="1000" dirty="0"/>
                        <a:t>(reuse, also required as </a:t>
                      </a:r>
                      <a:r>
                        <a:rPr lang="en-US" sz="1000" b="1" dirty="0">
                          <a:solidFill>
                            <a:srgbClr val="0432FF"/>
                          </a:solidFill>
                        </a:rPr>
                        <a:t>magnet flux return</a:t>
                      </a:r>
                      <a:r>
                        <a:rPr lang="en-US" sz="1000" dirty="0"/>
                        <a:t>)</a:t>
                      </a:r>
                    </a:p>
                  </a:txBody>
                  <a:tcPr/>
                </a:tc>
                <a:tc>
                  <a:txBody>
                    <a:bodyPr/>
                    <a:lstStyle/>
                    <a:p>
                      <a:r>
                        <a:rPr lang="en-US" dirty="0">
                          <a:solidFill>
                            <a:srgbClr val="0432FF"/>
                          </a:solidFill>
                        </a:rPr>
                        <a:t>x</a:t>
                      </a:r>
                    </a:p>
                  </a:txBody>
                  <a:tcPr/>
                </a:tc>
                <a:tc>
                  <a:txBody>
                    <a:bodyPr/>
                    <a:lstStyle/>
                    <a:p>
                      <a:r>
                        <a:rPr lang="en-US" dirty="0">
                          <a:solidFill>
                            <a:srgbClr val="0432FF"/>
                          </a:solidFill>
                        </a:rPr>
                        <a:t>x</a:t>
                      </a:r>
                    </a:p>
                  </a:txBody>
                  <a:tcPr/>
                </a:tc>
                <a:tc>
                  <a:txBody>
                    <a:bodyPr/>
                    <a:lstStyle/>
                    <a:p>
                      <a:r>
                        <a:rPr lang="en-US" dirty="0">
                          <a:solidFill>
                            <a:srgbClr val="0432FF"/>
                          </a:solidFill>
                        </a:rPr>
                        <a:t>x</a:t>
                      </a:r>
                    </a:p>
                  </a:txBody>
                  <a:tcPr/>
                </a:tc>
                <a:tc>
                  <a:txBody>
                    <a:bodyPr/>
                    <a:lstStyle/>
                    <a:p>
                      <a:r>
                        <a:rPr lang="en-US" dirty="0">
                          <a:solidFill>
                            <a:srgbClr val="0432FF"/>
                          </a:solidFill>
                        </a:rPr>
                        <a:t>x</a:t>
                      </a:r>
                    </a:p>
                  </a:txBody>
                  <a:tcPr/>
                </a:tc>
                <a:tc>
                  <a:txBody>
                    <a:bodyPr/>
                    <a:lstStyle/>
                    <a:p>
                      <a:r>
                        <a:rPr lang="en-US" dirty="0">
                          <a:solidFill>
                            <a:srgbClr val="0432FF"/>
                          </a:solidFill>
                        </a:rPr>
                        <a:t>x</a:t>
                      </a:r>
                    </a:p>
                  </a:txBody>
                  <a:tcPr/>
                </a:tc>
                <a:extLst>
                  <a:ext uri="{0D108BD9-81ED-4DB2-BD59-A6C34878D82A}">
                    <a16:rowId xmlns:a16="http://schemas.microsoft.com/office/drawing/2014/main" val="478337289"/>
                  </a:ext>
                </a:extLst>
              </a:tr>
              <a:tr h="458985">
                <a:tc>
                  <a:txBody>
                    <a:bodyPr/>
                    <a:lstStyle/>
                    <a:p>
                      <a:r>
                        <a:rPr lang="en-US" sz="1400" dirty="0"/>
                        <a:t>Backward </a:t>
                      </a:r>
                      <a:r>
                        <a:rPr lang="en-US" sz="1400" dirty="0" err="1"/>
                        <a:t>HCal</a:t>
                      </a:r>
                      <a:r>
                        <a:rPr lang="en-US" sz="1400" dirty="0"/>
                        <a:t> </a:t>
                      </a:r>
                      <a:r>
                        <a:rPr lang="en-US" sz="1000" dirty="0"/>
                        <a:t>(becomes important at s ~140 GeV </a:t>
                      </a:r>
                      <a:r>
                        <a:rPr lang="en-US" sz="1000" dirty="0">
                          <a:sym typeface="Wingdings" pitchFamily="2" charset="2"/>
                        </a:rPr>
                        <a:t> low x</a:t>
                      </a:r>
                      <a:r>
                        <a:rPr lang="en-US" sz="1000" dirty="0"/>
                        <a:t>)</a:t>
                      </a:r>
                    </a:p>
                  </a:txBody>
                  <a:tcPr/>
                </a:tc>
                <a:tc>
                  <a:txBody>
                    <a:bodyPr/>
                    <a:lstStyle/>
                    <a:p>
                      <a:endParaRPr lang="en-US" dirty="0"/>
                    </a:p>
                  </a:txBody>
                  <a:tcPr/>
                </a:tc>
                <a:tc>
                  <a:txBody>
                    <a:bodyPr/>
                    <a:lstStyle/>
                    <a:p>
                      <a:endParaRPr lang="en-US" dirty="0"/>
                    </a:p>
                  </a:txBody>
                  <a:tcPr/>
                </a:tc>
                <a:tc>
                  <a:txBody>
                    <a:bodyPr/>
                    <a:lstStyle/>
                    <a:p>
                      <a:r>
                        <a:rPr lang="en-US" dirty="0"/>
                        <a:t>    </a:t>
                      </a:r>
                    </a:p>
                  </a:txBody>
                  <a:tcPr/>
                </a:tc>
                <a:tc>
                  <a:txBody>
                    <a:bodyPr/>
                    <a:lstStyle/>
                    <a:p>
                      <a:r>
                        <a:rPr lang="en-US" dirty="0">
                          <a:solidFill>
                            <a:srgbClr val="996633"/>
                          </a:solidFill>
                        </a:rPr>
                        <a:t>      o</a:t>
                      </a:r>
                    </a:p>
                  </a:txBody>
                  <a:tcPr/>
                </a:tc>
                <a:tc>
                  <a:txBody>
                    <a:bodyPr/>
                    <a:lstStyle/>
                    <a:p>
                      <a:r>
                        <a:rPr lang="en-US" dirty="0">
                          <a:solidFill>
                            <a:srgbClr val="996633"/>
                          </a:solidFill>
                        </a:rPr>
                        <a:t>      o</a:t>
                      </a:r>
                    </a:p>
                  </a:txBody>
                  <a:tcPr/>
                </a:tc>
                <a:extLst>
                  <a:ext uri="{0D108BD9-81ED-4DB2-BD59-A6C34878D82A}">
                    <a16:rowId xmlns:a16="http://schemas.microsoft.com/office/drawing/2014/main" val="4256786204"/>
                  </a:ext>
                </a:extLst>
              </a:tr>
              <a:tr h="367188">
                <a:tc>
                  <a:txBody>
                    <a:bodyPr/>
                    <a:lstStyle/>
                    <a:p>
                      <a:r>
                        <a:rPr lang="en-US" sz="1400" dirty="0" err="1"/>
                        <a:t>dRICH</a:t>
                      </a:r>
                      <a:endParaRPr lang="en-US" sz="1400" dirty="0"/>
                    </a:p>
                  </a:txBody>
                  <a:tcPr/>
                </a:tc>
                <a:tc>
                  <a:txBody>
                    <a:bodyPr/>
                    <a:lstStyle/>
                    <a:p>
                      <a:r>
                        <a:rPr lang="en-US" dirty="0"/>
                        <a:t>    </a:t>
                      </a:r>
                      <a:r>
                        <a:rPr lang="en-US" dirty="0">
                          <a:solidFill>
                            <a:srgbClr val="FF40FF"/>
                          </a:solidFill>
                        </a:rPr>
                        <a:t>X</a:t>
                      </a:r>
                      <a:endParaRPr lang="en-US" dirty="0"/>
                    </a:p>
                  </a:txBody>
                  <a:tcPr/>
                </a:tc>
                <a:tc>
                  <a:txBody>
                    <a:bodyPr/>
                    <a:lstStyle/>
                    <a:p>
                      <a:r>
                        <a:rPr lang="en-US" dirty="0">
                          <a:solidFill>
                            <a:srgbClr val="009051"/>
                          </a:solidFill>
                        </a:rPr>
                        <a:t>     </a:t>
                      </a:r>
                      <a:r>
                        <a:rPr lang="en-US" dirty="0">
                          <a:solidFill>
                            <a:schemeClr val="bg2"/>
                          </a:solidFill>
                        </a:rPr>
                        <a:t>X</a:t>
                      </a:r>
                    </a:p>
                  </a:txBody>
                  <a:tcPr/>
                </a:tc>
                <a:tc>
                  <a:txBody>
                    <a:bodyPr/>
                    <a:lstStyle/>
                    <a:p>
                      <a:r>
                        <a:rPr lang="en-US" dirty="0"/>
                        <a:t>    </a:t>
                      </a:r>
                      <a:r>
                        <a:rPr lang="en-US" dirty="0">
                          <a:solidFill>
                            <a:srgbClr val="00B050"/>
                          </a:solidFill>
                        </a:rPr>
                        <a:t>X</a:t>
                      </a:r>
                    </a:p>
                  </a:txBody>
                  <a:tcPr/>
                </a:tc>
                <a:tc>
                  <a:txBody>
                    <a:bodyPr/>
                    <a:lstStyle/>
                    <a:p>
                      <a:r>
                        <a:rPr lang="en-US" dirty="0">
                          <a:solidFill>
                            <a:srgbClr val="FF0000"/>
                          </a:solidFill>
                        </a:rPr>
                        <a:t>      </a:t>
                      </a:r>
                      <a:r>
                        <a:rPr lang="en-US" dirty="0">
                          <a:solidFill>
                            <a:schemeClr val="tx1"/>
                          </a:solidFill>
                        </a:rPr>
                        <a:t>X</a:t>
                      </a:r>
                    </a:p>
                  </a:txBody>
                  <a:tcPr/>
                </a:tc>
                <a:tc>
                  <a:txBody>
                    <a:bodyPr/>
                    <a:lstStyle/>
                    <a:p>
                      <a:r>
                        <a:rPr lang="en-US" dirty="0">
                          <a:solidFill>
                            <a:srgbClr val="9437FF"/>
                          </a:solidFill>
                        </a:rPr>
                        <a:t>      </a:t>
                      </a:r>
                      <a:r>
                        <a:rPr lang="en-US" dirty="0">
                          <a:solidFill>
                            <a:srgbClr val="FF0000"/>
                          </a:solidFill>
                        </a:rPr>
                        <a:t>X</a:t>
                      </a:r>
                    </a:p>
                  </a:txBody>
                  <a:tcPr/>
                </a:tc>
                <a:extLst>
                  <a:ext uri="{0D108BD9-81ED-4DB2-BD59-A6C34878D82A}">
                    <a16:rowId xmlns:a16="http://schemas.microsoft.com/office/drawing/2014/main" val="811683347"/>
                  </a:ext>
                </a:extLst>
              </a:tr>
              <a:tr h="367188">
                <a:tc>
                  <a:txBody>
                    <a:bodyPr/>
                    <a:lstStyle/>
                    <a:p>
                      <a:r>
                        <a:rPr lang="en-US" sz="1400" dirty="0"/>
                        <a:t>DIRC</a:t>
                      </a:r>
                    </a:p>
                  </a:txBody>
                  <a:tcPr/>
                </a:tc>
                <a:tc>
                  <a:txBody>
                    <a:bodyPr/>
                    <a:lstStyle/>
                    <a:p>
                      <a:r>
                        <a:rPr lang="en-US" dirty="0"/>
                        <a:t>    </a:t>
                      </a:r>
                      <a:r>
                        <a:rPr lang="en-US" dirty="0">
                          <a:solidFill>
                            <a:srgbClr val="FF40FF"/>
                          </a:solidFill>
                        </a:rPr>
                        <a:t>X</a:t>
                      </a:r>
                      <a:endParaRPr lang="en-US" dirty="0"/>
                    </a:p>
                  </a:txBody>
                  <a:tcPr/>
                </a:tc>
                <a:tc>
                  <a:txBody>
                    <a:bodyPr/>
                    <a:lstStyle/>
                    <a:p>
                      <a:endParaRPr lang="en-US"/>
                    </a:p>
                  </a:txBody>
                  <a:tcPr/>
                </a:tc>
                <a:tc>
                  <a:txBody>
                    <a:bodyPr/>
                    <a:lstStyle/>
                    <a:p>
                      <a:r>
                        <a:rPr lang="en-US" dirty="0"/>
                        <a:t>    </a:t>
                      </a:r>
                      <a:r>
                        <a:rPr lang="en-US" dirty="0">
                          <a:solidFill>
                            <a:srgbClr val="00B050"/>
                          </a:solidFill>
                        </a:rPr>
                        <a:t>X</a:t>
                      </a:r>
                    </a:p>
                  </a:txBody>
                  <a:tcPr/>
                </a:tc>
                <a:tc>
                  <a:txBody>
                    <a:bodyPr/>
                    <a:lstStyle/>
                    <a:p>
                      <a:r>
                        <a:rPr lang="en-US" dirty="0">
                          <a:solidFill>
                            <a:srgbClr val="FF0000"/>
                          </a:solidFill>
                        </a:rPr>
                        <a:t>      </a:t>
                      </a:r>
                      <a:r>
                        <a:rPr lang="en-US" dirty="0">
                          <a:solidFill>
                            <a:schemeClr val="tx1"/>
                          </a:solidFill>
                        </a:rPr>
                        <a:t>X</a:t>
                      </a:r>
                    </a:p>
                  </a:txBody>
                  <a:tcPr/>
                </a:tc>
                <a:tc>
                  <a:txBody>
                    <a:bodyPr/>
                    <a:lstStyle/>
                    <a:p>
                      <a:r>
                        <a:rPr lang="en-US" dirty="0">
                          <a:solidFill>
                            <a:srgbClr val="9437FF"/>
                          </a:solidFill>
                        </a:rPr>
                        <a:t>      </a:t>
                      </a:r>
                      <a:r>
                        <a:rPr lang="en-US" dirty="0">
                          <a:solidFill>
                            <a:srgbClr val="FF0000"/>
                          </a:solidFill>
                        </a:rPr>
                        <a:t>X</a:t>
                      </a:r>
                    </a:p>
                  </a:txBody>
                  <a:tcPr/>
                </a:tc>
                <a:extLst>
                  <a:ext uri="{0D108BD9-81ED-4DB2-BD59-A6C34878D82A}">
                    <a16:rowId xmlns:a16="http://schemas.microsoft.com/office/drawing/2014/main" val="2253018846"/>
                  </a:ext>
                </a:extLst>
              </a:tr>
              <a:tr h="367188">
                <a:tc>
                  <a:txBody>
                    <a:bodyPr/>
                    <a:lstStyle/>
                    <a:p>
                      <a:r>
                        <a:rPr lang="en-US" sz="1400" dirty="0" err="1"/>
                        <a:t>pfRICH</a:t>
                      </a:r>
                      <a:endParaRPr lang="en-US" sz="1400" dirty="0"/>
                    </a:p>
                  </a:txBody>
                  <a:tcPr/>
                </a:tc>
                <a:tc>
                  <a:txBody>
                    <a:bodyPr/>
                    <a:lstStyle/>
                    <a:p>
                      <a:r>
                        <a:rPr lang="en-US" dirty="0"/>
                        <a:t>    </a:t>
                      </a:r>
                      <a:r>
                        <a:rPr lang="en-US" dirty="0">
                          <a:solidFill>
                            <a:srgbClr val="FF40FF"/>
                          </a:solidFill>
                        </a:rPr>
                        <a:t>X</a:t>
                      </a:r>
                      <a:endParaRPr lang="en-US" dirty="0"/>
                    </a:p>
                  </a:txBody>
                  <a:tcPr/>
                </a:tc>
                <a:tc>
                  <a:txBody>
                    <a:bodyPr/>
                    <a:lstStyle/>
                    <a:p>
                      <a:endParaRPr lang="en-US"/>
                    </a:p>
                  </a:txBody>
                  <a:tcPr/>
                </a:tc>
                <a:tc>
                  <a:txBody>
                    <a:bodyPr/>
                    <a:lstStyle/>
                    <a:p>
                      <a:r>
                        <a:rPr lang="en-US" dirty="0"/>
                        <a:t>    </a:t>
                      </a:r>
                      <a:r>
                        <a:rPr lang="en-US" dirty="0">
                          <a:solidFill>
                            <a:srgbClr val="00B050"/>
                          </a:solidFill>
                        </a:rPr>
                        <a:t>X</a:t>
                      </a:r>
                    </a:p>
                  </a:txBody>
                  <a:tcPr/>
                </a:tc>
                <a:tc>
                  <a:txBody>
                    <a:bodyPr/>
                    <a:lstStyle/>
                    <a:p>
                      <a:r>
                        <a:rPr lang="en-US" dirty="0">
                          <a:solidFill>
                            <a:srgbClr val="FF0000"/>
                          </a:solidFill>
                        </a:rPr>
                        <a:t>      </a:t>
                      </a:r>
                      <a:r>
                        <a:rPr lang="en-US" dirty="0">
                          <a:solidFill>
                            <a:schemeClr val="tx1"/>
                          </a:solidFill>
                        </a:rPr>
                        <a:t>X</a:t>
                      </a:r>
                    </a:p>
                  </a:txBody>
                  <a:tcPr/>
                </a:tc>
                <a:tc>
                  <a:txBody>
                    <a:bodyPr/>
                    <a:lstStyle/>
                    <a:p>
                      <a:r>
                        <a:rPr lang="en-US" dirty="0">
                          <a:solidFill>
                            <a:srgbClr val="9437FF"/>
                          </a:solidFill>
                        </a:rPr>
                        <a:t>      </a:t>
                      </a:r>
                      <a:r>
                        <a:rPr lang="en-US" dirty="0">
                          <a:solidFill>
                            <a:srgbClr val="FF0000"/>
                          </a:solidFill>
                        </a:rPr>
                        <a:t>X</a:t>
                      </a:r>
                    </a:p>
                  </a:txBody>
                  <a:tcPr/>
                </a:tc>
                <a:extLst>
                  <a:ext uri="{0D108BD9-81ED-4DB2-BD59-A6C34878D82A}">
                    <a16:rowId xmlns:a16="http://schemas.microsoft.com/office/drawing/2014/main" val="789829648"/>
                  </a:ext>
                </a:extLst>
              </a:tr>
              <a:tr h="458985">
                <a:tc>
                  <a:txBody>
                    <a:bodyPr/>
                    <a:lstStyle/>
                    <a:p>
                      <a:r>
                        <a:rPr lang="en-US" sz="1400" dirty="0"/>
                        <a:t>Magnet + Flux Return </a:t>
                      </a:r>
                      <a:r>
                        <a:rPr lang="en-US" sz="1000" dirty="0"/>
                        <a:t>(includes Barrel </a:t>
                      </a:r>
                      <a:r>
                        <a:rPr lang="en-US" sz="1000" dirty="0" err="1"/>
                        <a:t>HCal</a:t>
                      </a:r>
                      <a:r>
                        <a:rPr lang="en-US" sz="1000" dirty="0"/>
                        <a:t> &amp; forward </a:t>
                      </a:r>
                      <a:r>
                        <a:rPr lang="en-US" sz="1000" dirty="0" err="1"/>
                        <a:t>HCal</a:t>
                      </a:r>
                      <a:r>
                        <a:rPr lang="en-US" sz="1000" dirty="0"/>
                        <a:t>)</a:t>
                      </a:r>
                    </a:p>
                  </a:txBody>
                  <a:tcPr/>
                </a:tc>
                <a:tc>
                  <a:txBody>
                    <a:bodyPr/>
                    <a:lstStyle/>
                    <a:p>
                      <a:r>
                        <a:rPr lang="en-US" dirty="0">
                          <a:solidFill>
                            <a:srgbClr val="0432FF"/>
                          </a:solidFill>
                        </a:rPr>
                        <a:t>X  </a:t>
                      </a:r>
                      <a:r>
                        <a:rPr lang="en-US" dirty="0">
                          <a:solidFill>
                            <a:srgbClr val="FF40FF"/>
                          </a:solidFill>
                        </a:rPr>
                        <a:t>X</a:t>
                      </a:r>
                      <a:endParaRPr lang="en-US" dirty="0">
                        <a:solidFill>
                          <a:srgbClr val="0432FF"/>
                        </a:solidFill>
                      </a:endParaRPr>
                    </a:p>
                  </a:txBody>
                  <a:tcPr/>
                </a:tc>
                <a:tc>
                  <a:txBody>
                    <a:bodyPr/>
                    <a:lstStyle/>
                    <a:p>
                      <a:r>
                        <a:rPr lang="en-US" dirty="0">
                          <a:solidFill>
                            <a:srgbClr val="0432FF"/>
                          </a:solidFill>
                        </a:rPr>
                        <a:t>X   </a:t>
                      </a:r>
                      <a:r>
                        <a:rPr lang="en-US" dirty="0">
                          <a:solidFill>
                            <a:schemeClr val="bg2"/>
                          </a:solidFill>
                        </a:rPr>
                        <a:t>X</a:t>
                      </a:r>
                    </a:p>
                  </a:txBody>
                  <a:tcPr/>
                </a:tc>
                <a:tc>
                  <a:txBody>
                    <a:bodyPr/>
                    <a:lstStyle/>
                    <a:p>
                      <a:r>
                        <a:rPr lang="en-US" dirty="0">
                          <a:solidFill>
                            <a:srgbClr val="0432FF"/>
                          </a:solidFill>
                        </a:rPr>
                        <a:t>X  </a:t>
                      </a:r>
                      <a:r>
                        <a:rPr lang="en-US" dirty="0">
                          <a:solidFill>
                            <a:srgbClr val="00B050"/>
                          </a:solidFill>
                        </a:rPr>
                        <a:t>X</a:t>
                      </a:r>
                    </a:p>
                  </a:txBody>
                  <a:tcPr/>
                </a:tc>
                <a:tc>
                  <a:txBody>
                    <a:bodyPr/>
                    <a:lstStyle/>
                    <a:p>
                      <a:r>
                        <a:rPr lang="en-US" dirty="0">
                          <a:solidFill>
                            <a:srgbClr val="0432FF"/>
                          </a:solidFill>
                        </a:rPr>
                        <a:t>X    </a:t>
                      </a:r>
                      <a:r>
                        <a:rPr lang="en-US" dirty="0">
                          <a:solidFill>
                            <a:schemeClr val="tx1"/>
                          </a:solidFill>
                        </a:rPr>
                        <a:t>X</a:t>
                      </a:r>
                    </a:p>
                  </a:txBody>
                  <a:tcPr/>
                </a:tc>
                <a:tc>
                  <a:txBody>
                    <a:bodyPr/>
                    <a:lstStyle/>
                    <a:p>
                      <a:r>
                        <a:rPr lang="en-US" dirty="0">
                          <a:solidFill>
                            <a:srgbClr val="0432FF"/>
                          </a:solidFill>
                        </a:rPr>
                        <a:t>X   </a:t>
                      </a:r>
                      <a:r>
                        <a:rPr lang="en-US" dirty="0">
                          <a:solidFill>
                            <a:srgbClr val="9437FF"/>
                          </a:solidFill>
                        </a:rPr>
                        <a:t> </a:t>
                      </a:r>
                      <a:r>
                        <a:rPr lang="en-US" dirty="0">
                          <a:solidFill>
                            <a:srgbClr val="FF0000"/>
                          </a:solidFill>
                        </a:rPr>
                        <a:t>X</a:t>
                      </a:r>
                    </a:p>
                  </a:txBody>
                  <a:tcPr/>
                </a:tc>
                <a:extLst>
                  <a:ext uri="{0D108BD9-81ED-4DB2-BD59-A6C34878D82A}">
                    <a16:rowId xmlns:a16="http://schemas.microsoft.com/office/drawing/2014/main" val="3579341575"/>
                  </a:ext>
                </a:extLst>
              </a:tr>
              <a:tr h="322764">
                <a:tc>
                  <a:txBody>
                    <a:bodyPr/>
                    <a:lstStyle/>
                    <a:p>
                      <a:r>
                        <a:rPr lang="en-US" sz="1400" dirty="0" err="1"/>
                        <a:t>ToF</a:t>
                      </a:r>
                      <a:r>
                        <a:rPr lang="en-US" sz="1400" dirty="0"/>
                        <a:t> </a:t>
                      </a:r>
                      <a:r>
                        <a:rPr lang="en-US" sz="1000" dirty="0"/>
                        <a:t>(required SIDIS PID for low z hadrons)</a:t>
                      </a:r>
                    </a:p>
                  </a:txBody>
                  <a:tcPr/>
                </a:tc>
                <a:tc>
                  <a:txBody>
                    <a:bodyPr/>
                    <a:lstStyle/>
                    <a:p>
                      <a:r>
                        <a:rPr lang="en-US" dirty="0">
                          <a:solidFill>
                            <a:srgbClr val="996633"/>
                          </a:solidFill>
                        </a:rPr>
                        <a:t>    o</a:t>
                      </a:r>
                    </a:p>
                  </a:txBody>
                  <a:tcPr/>
                </a:tc>
                <a:tc>
                  <a:txBody>
                    <a:bodyPr/>
                    <a:lstStyle/>
                    <a:p>
                      <a:endParaRPr lang="en-US">
                        <a:solidFill>
                          <a:srgbClr val="996633"/>
                        </a:solidFill>
                      </a:endParaRPr>
                    </a:p>
                  </a:txBody>
                  <a:tcPr/>
                </a:tc>
                <a:tc>
                  <a:txBody>
                    <a:bodyPr/>
                    <a:lstStyle/>
                    <a:p>
                      <a:r>
                        <a:rPr lang="en-US" dirty="0">
                          <a:solidFill>
                            <a:srgbClr val="996633"/>
                          </a:solidFill>
                        </a:rPr>
                        <a:t>    o</a:t>
                      </a:r>
                    </a:p>
                  </a:txBody>
                  <a:tcPr/>
                </a:tc>
                <a:tc>
                  <a:txBody>
                    <a:bodyPr/>
                    <a:lstStyle/>
                    <a:p>
                      <a:r>
                        <a:rPr lang="en-US" dirty="0">
                          <a:solidFill>
                            <a:srgbClr val="996633"/>
                          </a:solidFill>
                        </a:rPr>
                        <a:t>      o</a:t>
                      </a:r>
                    </a:p>
                  </a:txBody>
                  <a:tcPr/>
                </a:tc>
                <a:tc>
                  <a:txBody>
                    <a:bodyPr/>
                    <a:lstStyle/>
                    <a:p>
                      <a:endParaRPr lang="en-US" dirty="0">
                        <a:solidFill>
                          <a:srgbClr val="FF0000"/>
                        </a:solidFill>
                      </a:endParaRPr>
                    </a:p>
                  </a:txBody>
                  <a:tcPr/>
                </a:tc>
                <a:extLst>
                  <a:ext uri="{0D108BD9-81ED-4DB2-BD59-A6C34878D82A}">
                    <a16:rowId xmlns:a16="http://schemas.microsoft.com/office/drawing/2014/main" val="1528805346"/>
                  </a:ext>
                </a:extLst>
              </a:tr>
              <a:tr h="367188">
                <a:tc>
                  <a:txBody>
                    <a:bodyPr/>
                    <a:lstStyle/>
                    <a:p>
                      <a:r>
                        <a:rPr lang="en-US" sz="1400" dirty="0"/>
                        <a:t>B0 &amp; RP &amp; OMD</a:t>
                      </a:r>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9051"/>
                          </a:solidFill>
                        </a:rPr>
                        <a:t>     </a:t>
                      </a:r>
                      <a:r>
                        <a:rPr lang="en-US" dirty="0">
                          <a:solidFill>
                            <a:schemeClr val="bg2"/>
                          </a:solidFill>
                        </a:rPr>
                        <a:t>X</a:t>
                      </a:r>
                    </a:p>
                  </a:txBody>
                  <a:tcPr/>
                </a:tc>
                <a:tc>
                  <a:txBody>
                    <a:bodyPr/>
                    <a:lstStyle/>
                    <a:p>
                      <a:r>
                        <a:rPr lang="en-US" dirty="0"/>
                        <a:t>    </a:t>
                      </a:r>
                      <a:r>
                        <a:rPr lang="en-US" dirty="0">
                          <a:solidFill>
                            <a:srgbClr val="00B050"/>
                          </a:solidFill>
                        </a:rPr>
                        <a:t>X</a:t>
                      </a:r>
                    </a:p>
                  </a:txBody>
                  <a:tcPr/>
                </a:tc>
                <a:tc>
                  <a:txBody>
                    <a:bodyPr/>
                    <a:lstStyle/>
                    <a:p>
                      <a:r>
                        <a:rPr lang="en-US" dirty="0">
                          <a:solidFill>
                            <a:srgbClr val="FF0000"/>
                          </a:solidFill>
                        </a:rPr>
                        <a:t>      </a:t>
                      </a:r>
                      <a:r>
                        <a:rPr lang="en-US" dirty="0">
                          <a:solidFill>
                            <a:schemeClr val="tx1"/>
                          </a:solidFill>
                        </a:rPr>
                        <a:t>X</a:t>
                      </a:r>
                    </a:p>
                  </a:txBody>
                  <a:tcPr/>
                </a:tc>
                <a:tc>
                  <a:txBody>
                    <a:bodyPr/>
                    <a:lstStyle/>
                    <a:p>
                      <a:endParaRPr lang="en-US" dirty="0"/>
                    </a:p>
                  </a:txBody>
                  <a:tcPr/>
                </a:tc>
                <a:extLst>
                  <a:ext uri="{0D108BD9-81ED-4DB2-BD59-A6C34878D82A}">
                    <a16:rowId xmlns:a16="http://schemas.microsoft.com/office/drawing/2014/main" val="977852884"/>
                  </a:ext>
                </a:extLst>
              </a:tr>
              <a:tr h="367188">
                <a:tc>
                  <a:txBody>
                    <a:bodyPr/>
                    <a:lstStyle/>
                    <a:p>
                      <a:r>
                        <a:rPr lang="en-US" sz="1400" dirty="0"/>
                        <a:t>ZDC</a:t>
                      </a:r>
                    </a:p>
                  </a:txBody>
                  <a:tcPr/>
                </a:tc>
                <a:tc>
                  <a:txBody>
                    <a:bodyPr/>
                    <a:lstStyle/>
                    <a:p>
                      <a:endParaRPr lang="en-US"/>
                    </a:p>
                  </a:txBody>
                  <a:tcPr/>
                </a:tc>
                <a:tc>
                  <a:txBody>
                    <a:bodyPr/>
                    <a:lstStyle/>
                    <a:p>
                      <a:pPr algn="l"/>
                      <a:r>
                        <a:rPr lang="en-US" dirty="0">
                          <a:solidFill>
                            <a:srgbClr val="009051"/>
                          </a:solidFill>
                        </a:rPr>
                        <a:t>     </a:t>
                      </a:r>
                      <a:r>
                        <a:rPr lang="en-US" dirty="0">
                          <a:solidFill>
                            <a:schemeClr val="bg2"/>
                          </a:solidFill>
                        </a:rPr>
                        <a:t>X</a:t>
                      </a:r>
                    </a:p>
                  </a:txBody>
                  <a:tcPr/>
                </a:tc>
                <a:tc>
                  <a:txBody>
                    <a:bodyPr/>
                    <a:lstStyle/>
                    <a:p>
                      <a:endParaRPr lang="en-US"/>
                    </a:p>
                  </a:txBody>
                  <a:tcPr/>
                </a:tc>
                <a:tc>
                  <a:txBody>
                    <a:bodyPr/>
                    <a:lstStyle/>
                    <a:p>
                      <a:r>
                        <a:rPr lang="en-US" dirty="0">
                          <a:solidFill>
                            <a:srgbClr val="FF0000"/>
                          </a:solidFill>
                        </a:rPr>
                        <a:t>      </a:t>
                      </a:r>
                      <a:r>
                        <a:rPr lang="en-US" dirty="0">
                          <a:solidFill>
                            <a:schemeClr val="tx1"/>
                          </a:solidFill>
                        </a:rPr>
                        <a:t>X</a:t>
                      </a:r>
                    </a:p>
                  </a:txBody>
                  <a:tcPr/>
                </a:tc>
                <a:tc>
                  <a:txBody>
                    <a:bodyPr/>
                    <a:lstStyle/>
                    <a:p>
                      <a:r>
                        <a:rPr lang="en-US" dirty="0">
                          <a:solidFill>
                            <a:srgbClr val="FF0000"/>
                          </a:solidFill>
                        </a:rPr>
                        <a:t>      X</a:t>
                      </a:r>
                    </a:p>
                  </a:txBody>
                  <a:tcPr/>
                </a:tc>
                <a:extLst>
                  <a:ext uri="{0D108BD9-81ED-4DB2-BD59-A6C34878D82A}">
                    <a16:rowId xmlns:a16="http://schemas.microsoft.com/office/drawing/2014/main" val="2178939887"/>
                  </a:ext>
                </a:extLst>
              </a:tr>
            </a:tbl>
          </a:graphicData>
        </a:graphic>
      </p:graphicFrame>
      <p:sp>
        <p:nvSpPr>
          <p:cNvPr id="4" name="TextBox 3">
            <a:extLst>
              <a:ext uri="{FF2B5EF4-FFF2-40B4-BE49-F238E27FC236}">
                <a16:creationId xmlns:a16="http://schemas.microsoft.com/office/drawing/2014/main" id="{4B80907C-BD04-5C7A-585A-4A73FDB5CDC1}"/>
              </a:ext>
            </a:extLst>
          </p:cNvPr>
          <p:cNvSpPr txBox="1"/>
          <p:nvPr/>
        </p:nvSpPr>
        <p:spPr>
          <a:xfrm>
            <a:off x="8692700" y="2099913"/>
            <a:ext cx="3362818" cy="923330"/>
          </a:xfrm>
          <a:prstGeom prst="rect">
            <a:avLst/>
          </a:prstGeom>
          <a:noFill/>
        </p:spPr>
        <p:txBody>
          <a:bodyPr wrap="square" rtlCol="0">
            <a:spAutoFit/>
          </a:bodyPr>
          <a:lstStyle/>
          <a:p>
            <a:r>
              <a:rPr lang="en-US" dirty="0">
                <a:solidFill>
                  <a:srgbClr val="3333FF"/>
                </a:solidFill>
              </a:rPr>
              <a:t>X</a:t>
            </a:r>
            <a:r>
              <a:rPr lang="en-US" dirty="0"/>
              <a:t> indicate needed subsystems to measure scattered electron</a:t>
            </a:r>
          </a:p>
          <a:p>
            <a:r>
              <a:rPr lang="en-US" dirty="0"/>
              <a:t>and DIS kinematics</a:t>
            </a:r>
          </a:p>
        </p:txBody>
      </p:sp>
      <p:sp>
        <p:nvSpPr>
          <p:cNvPr id="5" name="TextBox 4">
            <a:extLst>
              <a:ext uri="{FF2B5EF4-FFF2-40B4-BE49-F238E27FC236}">
                <a16:creationId xmlns:a16="http://schemas.microsoft.com/office/drawing/2014/main" id="{6670240B-27E2-7107-28E9-20A143A7BF1C}"/>
              </a:ext>
            </a:extLst>
          </p:cNvPr>
          <p:cNvSpPr txBox="1"/>
          <p:nvPr/>
        </p:nvSpPr>
        <p:spPr>
          <a:xfrm>
            <a:off x="8695659" y="3232591"/>
            <a:ext cx="3359859" cy="1754326"/>
          </a:xfrm>
          <a:prstGeom prst="rect">
            <a:avLst/>
          </a:prstGeom>
          <a:noFill/>
        </p:spPr>
        <p:txBody>
          <a:bodyPr wrap="square" rtlCol="0">
            <a:spAutoFit/>
          </a:bodyPr>
          <a:lstStyle/>
          <a:p>
            <a:r>
              <a:rPr lang="en-US" dirty="0">
                <a:solidFill>
                  <a:srgbClr val="FF40FF"/>
                </a:solidFill>
              </a:rPr>
              <a:t>X</a:t>
            </a:r>
            <a:r>
              <a:rPr lang="en-US" dirty="0">
                <a:solidFill>
                  <a:srgbClr val="3333FF"/>
                </a:solidFill>
              </a:rPr>
              <a:t>,</a:t>
            </a:r>
            <a:r>
              <a:rPr lang="en-US" dirty="0">
                <a:solidFill>
                  <a:schemeClr val="bg2"/>
                </a:solidFill>
              </a:rPr>
              <a:t>X</a:t>
            </a:r>
            <a:r>
              <a:rPr lang="en-US" dirty="0">
                <a:solidFill>
                  <a:srgbClr val="3333FF"/>
                </a:solidFill>
              </a:rPr>
              <a:t>,</a:t>
            </a:r>
            <a:r>
              <a:rPr lang="en-US" dirty="0">
                <a:solidFill>
                  <a:srgbClr val="00B050"/>
                </a:solidFill>
              </a:rPr>
              <a:t>X</a:t>
            </a:r>
            <a:r>
              <a:rPr lang="en-US" dirty="0">
                <a:solidFill>
                  <a:srgbClr val="3333FF"/>
                </a:solidFill>
              </a:rPr>
              <a:t>,</a:t>
            </a:r>
            <a:r>
              <a:rPr lang="en-US" dirty="0"/>
              <a:t>X</a:t>
            </a:r>
            <a:r>
              <a:rPr lang="en-US" dirty="0">
                <a:solidFill>
                  <a:srgbClr val="3333FF"/>
                </a:solidFill>
              </a:rPr>
              <a:t>,</a:t>
            </a:r>
            <a:r>
              <a:rPr lang="en-US" dirty="0">
                <a:solidFill>
                  <a:srgbClr val="FF0000"/>
                </a:solidFill>
              </a:rPr>
              <a:t>X</a:t>
            </a:r>
            <a:r>
              <a:rPr lang="en-US" dirty="0"/>
              <a:t> indicate needed subsystems to measure the hadronic final state, for Spin, Mass, 3D-Imaging, QCD in Nuclei, and Dense Gluon Systems, respectively.</a:t>
            </a:r>
          </a:p>
        </p:txBody>
      </p:sp>
      <p:sp>
        <p:nvSpPr>
          <p:cNvPr id="6" name="TextBox 5">
            <a:extLst>
              <a:ext uri="{FF2B5EF4-FFF2-40B4-BE49-F238E27FC236}">
                <a16:creationId xmlns:a16="http://schemas.microsoft.com/office/drawing/2014/main" id="{05C4C3CF-2056-7054-1CAD-DE188B9DE075}"/>
              </a:ext>
            </a:extLst>
          </p:cNvPr>
          <p:cNvSpPr txBox="1"/>
          <p:nvPr/>
        </p:nvSpPr>
        <p:spPr>
          <a:xfrm>
            <a:off x="8664583" y="797800"/>
            <a:ext cx="3221995" cy="1200329"/>
          </a:xfrm>
          <a:prstGeom prst="rect">
            <a:avLst/>
          </a:prstGeom>
          <a:noFill/>
        </p:spPr>
        <p:txBody>
          <a:bodyPr wrap="square" rtlCol="0">
            <a:spAutoFit/>
          </a:bodyPr>
          <a:lstStyle/>
          <a:p>
            <a:pPr algn="ctr"/>
            <a:r>
              <a:rPr lang="en-US" dirty="0"/>
              <a:t>Map of science pillars to main mission need detector components</a:t>
            </a:r>
          </a:p>
          <a:p>
            <a:pPr algn="ctr"/>
            <a:r>
              <a:rPr lang="en-US" dirty="0"/>
              <a:t>for </a:t>
            </a:r>
            <a:r>
              <a:rPr lang="en-US" b="1" dirty="0">
                <a:solidFill>
                  <a:srgbClr val="3333FF"/>
                </a:solidFill>
              </a:rPr>
              <a:t>starting</a:t>
            </a:r>
            <a:r>
              <a:rPr lang="en-US" dirty="0"/>
              <a:t> NAS science</a:t>
            </a:r>
          </a:p>
        </p:txBody>
      </p:sp>
      <p:sp>
        <p:nvSpPr>
          <p:cNvPr id="7" name="TextBox 6">
            <a:extLst>
              <a:ext uri="{FF2B5EF4-FFF2-40B4-BE49-F238E27FC236}">
                <a16:creationId xmlns:a16="http://schemas.microsoft.com/office/drawing/2014/main" id="{ACAB81BE-B59E-4797-D112-2B97AB3B4872}"/>
              </a:ext>
            </a:extLst>
          </p:cNvPr>
          <p:cNvSpPr txBox="1"/>
          <p:nvPr/>
        </p:nvSpPr>
        <p:spPr>
          <a:xfrm>
            <a:off x="8692700" y="5136870"/>
            <a:ext cx="3362818" cy="923330"/>
          </a:xfrm>
          <a:prstGeom prst="rect">
            <a:avLst/>
          </a:prstGeom>
          <a:noFill/>
        </p:spPr>
        <p:txBody>
          <a:bodyPr wrap="square" rtlCol="0">
            <a:spAutoFit/>
          </a:bodyPr>
          <a:lstStyle/>
          <a:p>
            <a:r>
              <a:rPr lang="en-US" dirty="0">
                <a:solidFill>
                  <a:srgbClr val="996633"/>
                </a:solidFill>
              </a:rPr>
              <a:t>o</a:t>
            </a:r>
            <a:r>
              <a:rPr lang="en-US" dirty="0"/>
              <a:t> indicate subsystems needed for the full NSAC/NAS EIC science but not needed to start</a:t>
            </a:r>
          </a:p>
        </p:txBody>
      </p:sp>
      <p:sp>
        <p:nvSpPr>
          <p:cNvPr id="10" name="Slide Number Placeholder 2">
            <a:extLst>
              <a:ext uri="{FF2B5EF4-FFF2-40B4-BE49-F238E27FC236}">
                <a16:creationId xmlns:a16="http://schemas.microsoft.com/office/drawing/2014/main" id="{27066546-4BCD-4037-0518-016B051B6182}"/>
              </a:ext>
            </a:extLst>
          </p:cNvPr>
          <p:cNvSpPr>
            <a:spLocks noGrp="1"/>
          </p:cNvSpPr>
          <p:nvPr>
            <p:ph type="sldNum" sz="quarter" idx="4"/>
          </p:nvPr>
        </p:nvSpPr>
        <p:spPr>
          <a:xfrm>
            <a:off x="11451649" y="6533724"/>
            <a:ext cx="432486" cy="294041"/>
          </a:xfrm>
        </p:spPr>
        <p:txBody>
          <a:bodyPr/>
          <a:lstStyle/>
          <a:p>
            <a:fld id="{933A556B-7C63-244D-9B7C-B0EA8042B330}" type="slidenum">
              <a:rPr lang="en-US" smtClean="0"/>
              <a:pPr/>
              <a:t>33</a:t>
            </a:fld>
            <a:endParaRPr lang="en-US"/>
          </a:p>
        </p:txBody>
      </p:sp>
    </p:spTree>
    <p:extLst>
      <p:ext uri="{BB962C8B-B14F-4D97-AF65-F5344CB8AC3E}">
        <p14:creationId xmlns:p14="http://schemas.microsoft.com/office/powerpoint/2010/main" val="3019205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EC99-C7C0-D170-D0D9-D502EA1273F9}"/>
              </a:ext>
            </a:extLst>
          </p:cNvPr>
          <p:cNvSpPr>
            <a:spLocks noGrp="1"/>
          </p:cNvSpPr>
          <p:nvPr>
            <p:ph type="title"/>
          </p:nvPr>
        </p:nvSpPr>
        <p:spPr/>
        <p:txBody>
          <a:bodyPr>
            <a:normAutofit fontScale="90000"/>
          </a:bodyPr>
          <a:lstStyle/>
          <a:p>
            <a:r>
              <a:rPr lang="en-US" sz="3600" dirty="0"/>
              <a:t>Detector Technical Readiness for Baselining</a:t>
            </a:r>
          </a:p>
        </p:txBody>
      </p:sp>
      <p:graphicFrame>
        <p:nvGraphicFramePr>
          <p:cNvPr id="5" name="Table 4">
            <a:extLst>
              <a:ext uri="{FF2B5EF4-FFF2-40B4-BE49-F238E27FC236}">
                <a16:creationId xmlns:a16="http://schemas.microsoft.com/office/drawing/2014/main" id="{6D0F1DDC-C0C6-D951-E41E-46DA6B098DCE}"/>
              </a:ext>
            </a:extLst>
          </p:cNvPr>
          <p:cNvGraphicFramePr>
            <a:graphicFrameLocks noGrp="1"/>
          </p:cNvGraphicFramePr>
          <p:nvPr>
            <p:extLst>
              <p:ext uri="{D42A27DB-BD31-4B8C-83A1-F6EECF244321}">
                <p14:modId xmlns:p14="http://schemas.microsoft.com/office/powerpoint/2010/main" val="1582911743"/>
              </p:ext>
            </p:extLst>
          </p:nvPr>
        </p:nvGraphicFramePr>
        <p:xfrm>
          <a:off x="533122" y="1623805"/>
          <a:ext cx="11371872" cy="4599088"/>
        </p:xfrm>
        <a:graphic>
          <a:graphicData uri="http://schemas.openxmlformats.org/drawingml/2006/table">
            <a:tbl>
              <a:tblPr firstRow="1" bandRow="1"/>
              <a:tblGrid>
                <a:gridCol w="2346388">
                  <a:extLst>
                    <a:ext uri="{9D8B030D-6E8A-4147-A177-3AD203B41FA5}">
                      <a16:colId xmlns:a16="http://schemas.microsoft.com/office/drawing/2014/main" val="1989074427"/>
                    </a:ext>
                  </a:extLst>
                </a:gridCol>
                <a:gridCol w="2822281">
                  <a:extLst>
                    <a:ext uri="{9D8B030D-6E8A-4147-A177-3AD203B41FA5}">
                      <a16:colId xmlns:a16="http://schemas.microsoft.com/office/drawing/2014/main" val="1837531394"/>
                    </a:ext>
                  </a:extLst>
                </a:gridCol>
                <a:gridCol w="3419749">
                  <a:extLst>
                    <a:ext uri="{9D8B030D-6E8A-4147-A177-3AD203B41FA5}">
                      <a16:colId xmlns:a16="http://schemas.microsoft.com/office/drawing/2014/main" val="3113911058"/>
                    </a:ext>
                  </a:extLst>
                </a:gridCol>
                <a:gridCol w="2783454">
                  <a:extLst>
                    <a:ext uri="{9D8B030D-6E8A-4147-A177-3AD203B41FA5}">
                      <a16:colId xmlns:a16="http://schemas.microsoft.com/office/drawing/2014/main" val="1158962945"/>
                    </a:ext>
                  </a:extLst>
                </a:gridCol>
              </a:tblGrid>
              <a:tr h="37084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1400" dirty="0">
                          <a:solidFill>
                            <a:schemeClr val="tx1"/>
                          </a:solidFill>
                        </a:rPr>
                        <a:t>Subsystem</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2D33A"/>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1400" dirty="0">
                          <a:solidFill>
                            <a:schemeClr val="tx1"/>
                          </a:solidFill>
                        </a:rPr>
                        <a:t>PDR Completed</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2D33A"/>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1400" dirty="0">
                          <a:solidFill>
                            <a:schemeClr val="tx1"/>
                          </a:solidFill>
                        </a:rPr>
                        <a:t>PDR Scheduled</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2D33A"/>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1400" dirty="0">
                          <a:solidFill>
                            <a:schemeClr val="tx1"/>
                          </a:solidFill>
                        </a:rPr>
                        <a:t>FDR Completed</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2D33A"/>
                    </a:solidFill>
                  </a:tcPr>
                </a:tc>
                <a:extLst>
                  <a:ext uri="{0D108BD9-81ED-4DB2-BD59-A6C34878D82A}">
                    <a16:rowId xmlns:a16="http://schemas.microsoft.com/office/drawing/2014/main" val="2763803084"/>
                  </a:ext>
                </a:extLst>
              </a:tr>
              <a:tr h="32393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dirty="0"/>
                        <a:t>Tracking</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a:t>40% &amp; 60% Si, 40% &amp; 60% MPGD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12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12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40000"/>
                      </a:srgbClr>
                    </a:solidFill>
                  </a:tcPr>
                </a:tc>
                <a:extLst>
                  <a:ext uri="{0D108BD9-81ED-4DB2-BD59-A6C34878D82A}">
                    <a16:rowId xmlns:a16="http://schemas.microsoft.com/office/drawing/2014/main" val="2294385030"/>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dirty="0"/>
                        <a:t>PID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40% &amp; 60% </a:t>
                      </a:r>
                      <a:r>
                        <a:rPr lang="en-US" sz="1200" dirty="0" err="1"/>
                        <a:t>hpDIRC</a:t>
                      </a:r>
                      <a:r>
                        <a:rPr lang="en-US" sz="1200" dirty="0"/>
                        <a:t>, </a:t>
                      </a:r>
                      <a:r>
                        <a:rPr lang="en-US" sz="1200" dirty="0" err="1"/>
                        <a:t>pfRICH</a:t>
                      </a:r>
                      <a:r>
                        <a:rPr lang="en-US" sz="1200" dirty="0"/>
                        <a:t>, </a:t>
                      </a:r>
                      <a:r>
                        <a:rPr lang="en-US" sz="1200" dirty="0" err="1"/>
                        <a:t>dRICH</a:t>
                      </a:r>
                      <a:r>
                        <a:rPr lang="en-US" sz="1200" dirty="0"/>
                        <a:t> </a:t>
                      </a:r>
                    </a:p>
                    <a:p>
                      <a:r>
                        <a:rPr lang="en-US" sz="1200" dirty="0" err="1"/>
                        <a:t>ToF</a:t>
                      </a:r>
                      <a:r>
                        <a:rPr lang="en-US" sz="1200" dirty="0"/>
                        <a:t> 40%, TOF Peer review</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1200" dirty="0"/>
                    </a:p>
                    <a:p>
                      <a:r>
                        <a:rPr lang="en-US" sz="1200" dirty="0"/>
                        <a:t>60% TOF PDR: aim for April 2026</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a:t>DIRC Bar refurbishment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20000"/>
                      </a:srgbClr>
                    </a:solidFill>
                  </a:tcPr>
                </a:tc>
                <a:extLst>
                  <a:ext uri="{0D108BD9-81ED-4DB2-BD59-A6C34878D82A}">
                    <a16:rowId xmlns:a16="http://schemas.microsoft.com/office/drawing/2014/main" val="2558123659"/>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dirty="0" err="1"/>
                        <a:t>ECals</a:t>
                      </a:r>
                      <a:endParaRPr lang="en-US"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a:t>60% </a:t>
                      </a:r>
                      <a:r>
                        <a:rPr lang="en-US" sz="1200" dirty="0" err="1"/>
                        <a:t>bECal</a:t>
                      </a:r>
                      <a:r>
                        <a:rPr lang="en-US" sz="1200" dirty="0"/>
                        <a:t>, BECal, </a:t>
                      </a:r>
                      <a:r>
                        <a:rPr lang="en-US" sz="1200" dirty="0" err="1"/>
                        <a:t>fECal</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err="1"/>
                        <a:t>SiPM</a:t>
                      </a:r>
                      <a:r>
                        <a:rPr lang="en-US" sz="1200" dirty="0"/>
                        <a:t> &amp; </a:t>
                      </a:r>
                      <a:r>
                        <a:rPr lang="en-US" sz="1200" dirty="0" err="1"/>
                        <a:t>SciFi</a:t>
                      </a:r>
                      <a:r>
                        <a:rPr lang="en-US" sz="1200" dirty="0"/>
                        <a:t> </a:t>
                      </a:r>
                      <a:r>
                        <a:rPr lang="en-US" sz="1200" dirty="0" err="1"/>
                        <a:t>fECal</a:t>
                      </a:r>
                      <a:r>
                        <a:rPr lang="en-US" sz="1200" dirty="0"/>
                        <a:t>, BEcal</a:t>
                      </a:r>
                    </a:p>
                    <a:p>
                      <a:r>
                        <a:rPr lang="en-US" sz="1200" dirty="0" err="1"/>
                        <a:t>SiPM</a:t>
                      </a:r>
                      <a:r>
                        <a:rPr lang="en-US" sz="1200" dirty="0"/>
                        <a:t> &amp; PbW04 </a:t>
                      </a:r>
                      <a:r>
                        <a:rPr lang="en-US" sz="1200" dirty="0" err="1"/>
                        <a:t>bECal</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40000"/>
                      </a:srgbClr>
                    </a:solidFill>
                  </a:tcPr>
                </a:tc>
                <a:extLst>
                  <a:ext uri="{0D108BD9-81ED-4DB2-BD59-A6C34878D82A}">
                    <a16:rowId xmlns:a16="http://schemas.microsoft.com/office/drawing/2014/main" val="3693638142"/>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dirty="0" err="1"/>
                        <a:t>HCals</a:t>
                      </a:r>
                      <a:endParaRPr lang="en-US"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a:t>40% &amp; 60% </a:t>
                      </a:r>
                      <a:r>
                        <a:rPr lang="en-US" sz="1200" dirty="0" err="1"/>
                        <a:t>BHCal</a:t>
                      </a:r>
                      <a:r>
                        <a:rPr lang="en-US" sz="1200" dirty="0"/>
                        <a:t> &amp; </a:t>
                      </a:r>
                      <a:r>
                        <a:rPr lang="en-US" sz="1200" dirty="0" err="1"/>
                        <a:t>fHCal</a:t>
                      </a:r>
                      <a:endParaRPr lang="en-US" sz="1200" dirty="0"/>
                    </a:p>
                    <a:p>
                      <a:r>
                        <a:rPr lang="en-US" sz="1200" dirty="0"/>
                        <a:t>40% &amp; 50% </a:t>
                      </a:r>
                      <a:r>
                        <a:rPr lang="en-US" sz="1200" dirty="0" err="1"/>
                        <a:t>bHCal</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err="1"/>
                        <a:t>SiPM</a:t>
                      </a:r>
                      <a:r>
                        <a:rPr lang="en-US" sz="1200" dirty="0"/>
                        <a:t> </a:t>
                      </a:r>
                      <a:r>
                        <a:rPr lang="en-US" sz="1200" dirty="0" err="1"/>
                        <a:t>bHcal</a:t>
                      </a:r>
                      <a:r>
                        <a:rPr lang="en-US" sz="1200" dirty="0"/>
                        <a:t> &amp; </a:t>
                      </a:r>
                      <a:r>
                        <a:rPr lang="en-US" sz="1200" dirty="0" err="1"/>
                        <a:t>fHcal</a:t>
                      </a:r>
                      <a:endParaRPr lang="en-US" sz="1200" dirty="0"/>
                    </a:p>
                    <a:p>
                      <a:r>
                        <a:rPr lang="en-US" sz="1200" dirty="0"/>
                        <a:t>Lead blocks </a:t>
                      </a:r>
                      <a:r>
                        <a:rPr lang="en-US" sz="1200" dirty="0" err="1"/>
                        <a:t>fHCal</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20000"/>
                      </a:srgbClr>
                    </a:solidFill>
                  </a:tcPr>
                </a:tc>
                <a:extLst>
                  <a:ext uri="{0D108BD9-81ED-4DB2-BD59-A6C34878D82A}">
                    <a16:rowId xmlns:a16="http://schemas.microsoft.com/office/drawing/2014/main" val="1879061554"/>
                  </a:ext>
                </a:extLst>
              </a:tr>
              <a:tr h="30767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dirty="0"/>
                        <a:t>Solenoid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a:t>60% PDR Cryogenics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1200" baseline="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a:t>Magnet, Conductor and Power Supply</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40000"/>
                      </a:srgbClr>
                    </a:solidFill>
                  </a:tcPr>
                </a:tc>
                <a:extLst>
                  <a:ext uri="{0D108BD9-81ED-4DB2-BD59-A6C34878D82A}">
                    <a16:rowId xmlns:a16="http://schemas.microsoft.com/office/drawing/2014/main" val="451974609"/>
                  </a:ext>
                </a:extLst>
              </a:tr>
              <a:tr h="293298">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dirty="0"/>
                        <a:t>Electronics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a:t>40%, 50% &amp; 60%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120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a:t>VTRX+  &amp; </a:t>
                      </a:r>
                      <a:r>
                        <a:rPr lang="en-US" sz="1200" dirty="0" err="1"/>
                        <a:t>lpGBT</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20000"/>
                      </a:srgbClr>
                    </a:solidFill>
                  </a:tcPr>
                </a:tc>
                <a:extLst>
                  <a:ext uri="{0D108BD9-81ED-4DB2-BD59-A6C34878D82A}">
                    <a16:rowId xmlns:a16="http://schemas.microsoft.com/office/drawing/2014/main" val="1229145672"/>
                  </a:ext>
                </a:extLst>
              </a:tr>
              <a:tr h="299049">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dirty="0"/>
                        <a:t>DAQ</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40%, 50% &amp; 60%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120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40000"/>
                      </a:srgbClr>
                    </a:solidFill>
                  </a:tcPr>
                </a:tc>
                <a:extLst>
                  <a:ext uri="{0D108BD9-81ED-4DB2-BD59-A6C34878D82A}">
                    <a16:rowId xmlns:a16="http://schemas.microsoft.com/office/drawing/2014/main" val="2060113312"/>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dirty="0"/>
                        <a:t>Integration- Installation - infrastructure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a:t>60% Inner and outer Barrel support-structures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a:t>electron and hadron endcap support structures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20000"/>
                      </a:srgbClr>
                    </a:solidFill>
                  </a:tcPr>
                </a:tc>
                <a:extLst>
                  <a:ext uri="{0D108BD9-81ED-4DB2-BD59-A6C34878D82A}">
                    <a16:rowId xmlns:a16="http://schemas.microsoft.com/office/drawing/2014/main" val="1396752069"/>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dirty="0"/>
                        <a:t>Auxiliary Detectors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a:t>40% &amp; 50% RP, B0, ZDC, Low Q2-Tagger, Lumi.</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a:t>60% ZDC, Low Q2-Tagger, Lumi: aim for late March/early April 2026</a:t>
                      </a:r>
                    </a:p>
                    <a:p>
                      <a:r>
                        <a:rPr lang="en-US" sz="1200" dirty="0"/>
                        <a:t>60% B0, RP/OMD: aim for July 2026</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40000"/>
                      </a:srgbClr>
                    </a:solidFill>
                  </a:tcPr>
                </a:tc>
                <a:extLst>
                  <a:ext uri="{0D108BD9-81ED-4DB2-BD59-A6C34878D82A}">
                    <a16:rowId xmlns:a16="http://schemas.microsoft.com/office/drawing/2014/main" val="1659781811"/>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dirty="0"/>
                        <a:t>Polarimetry</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a:t>40% RCS &amp; ESR Compton Polarimeter &amp; HSR Polarimeters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a:t>60% RCS &amp; ESR Compton Polarimeter &amp; HSR Polarimeters PDR: February 18, 2026.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D33A">
                        <a:tint val="20000"/>
                      </a:srgbClr>
                    </a:solidFill>
                  </a:tcPr>
                </a:tc>
                <a:extLst>
                  <a:ext uri="{0D108BD9-81ED-4DB2-BD59-A6C34878D82A}">
                    <a16:rowId xmlns:a16="http://schemas.microsoft.com/office/drawing/2014/main" val="1154668871"/>
                  </a:ext>
                </a:extLst>
              </a:tr>
            </a:tbl>
          </a:graphicData>
        </a:graphic>
      </p:graphicFrame>
      <p:sp>
        <p:nvSpPr>
          <p:cNvPr id="8" name="TextBox 7">
            <a:extLst>
              <a:ext uri="{FF2B5EF4-FFF2-40B4-BE49-F238E27FC236}">
                <a16:creationId xmlns:a16="http://schemas.microsoft.com/office/drawing/2014/main" id="{1091A1F3-9EB4-4CE3-DC16-A2B00993D00D}"/>
              </a:ext>
            </a:extLst>
          </p:cNvPr>
          <p:cNvSpPr txBox="1"/>
          <p:nvPr/>
        </p:nvSpPr>
        <p:spPr>
          <a:xfrm>
            <a:off x="533122" y="453996"/>
            <a:ext cx="8860118" cy="1200329"/>
          </a:xfrm>
          <a:prstGeom prst="rect">
            <a:avLst/>
          </a:prstGeom>
          <a:noFill/>
        </p:spPr>
        <p:txBody>
          <a:bodyPr wrap="none" rtlCol="0">
            <a:spAutoFit/>
          </a:bodyPr>
          <a:lstStyle/>
          <a:p>
            <a:pPr marL="285750" indent="-285750">
              <a:buFont typeface="Arial" panose="020B0604020202020204" pitchFamily="34" charset="0"/>
              <a:buChar char="•"/>
            </a:pPr>
            <a:r>
              <a:rPr lang="en-US" dirty="0">
                <a:solidFill>
                  <a:srgbClr val="000000"/>
                </a:solidFill>
                <a:latin typeface="Arial" panose="020B0604020202020204"/>
              </a:rPr>
              <a:t>Detector has been technically baselined since Spring 2024</a:t>
            </a:r>
          </a:p>
          <a:p>
            <a:pPr marL="285750" indent="-285750">
              <a:buFont typeface="Arial" panose="020B0604020202020204" pitchFamily="34" charset="0"/>
              <a:buChar char="•"/>
            </a:pPr>
            <a:r>
              <a:rPr lang="en-US" dirty="0">
                <a:solidFill>
                  <a:srgbClr val="000000"/>
                </a:solidFill>
                <a:latin typeface="Arial" panose="020B0604020202020204"/>
              </a:rPr>
              <a:t>Project Detector R&amp;D has been completed</a:t>
            </a:r>
          </a:p>
          <a:p>
            <a:pPr marL="285750" indent="-285750">
              <a:buFont typeface="Arial" panose="020B0604020202020204" pitchFamily="34" charset="0"/>
              <a:buChar char="•"/>
            </a:pPr>
            <a:r>
              <a:rPr lang="en-US" dirty="0">
                <a:solidFill>
                  <a:srgbClr val="000000"/>
                </a:solidFill>
                <a:latin typeface="Arial" panose="020B0604020202020204"/>
              </a:rPr>
              <a:t>June 11-13, 2025: Comprehensive Design Review by DAC</a:t>
            </a:r>
          </a:p>
          <a:p>
            <a:pPr marL="285750" indent="-285750">
              <a:buFont typeface="Arial" panose="020B0604020202020204" pitchFamily="34" charset="0"/>
              <a:buChar char="•"/>
            </a:pPr>
            <a:r>
              <a:rPr lang="en-US" dirty="0">
                <a:solidFill>
                  <a:srgbClr val="000000"/>
                </a:solidFill>
                <a:latin typeface="Arial" panose="020B0604020202020204"/>
              </a:rPr>
              <a:t>All Subsystems have had PDRs: 4 final Preliminary (60%) Design Reviews remain</a:t>
            </a:r>
          </a:p>
        </p:txBody>
      </p:sp>
    </p:spTree>
    <p:extLst>
      <p:ext uri="{BB962C8B-B14F-4D97-AF65-F5344CB8AC3E}">
        <p14:creationId xmlns:p14="http://schemas.microsoft.com/office/powerpoint/2010/main" val="1021029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E5E7F-575A-FE7E-F6B5-6660312F08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49B985-0692-DBFD-DCAD-3DDF7FD10D08}"/>
              </a:ext>
            </a:extLst>
          </p:cNvPr>
          <p:cNvSpPr>
            <a:spLocks noGrp="1"/>
          </p:cNvSpPr>
          <p:nvPr>
            <p:ph type="title"/>
          </p:nvPr>
        </p:nvSpPr>
        <p:spPr>
          <a:xfrm>
            <a:off x="249991" y="0"/>
            <a:ext cx="11942010" cy="523415"/>
          </a:xfrm>
        </p:spPr>
        <p:txBody>
          <a:bodyPr>
            <a:noAutofit/>
          </a:bodyPr>
          <a:lstStyle/>
          <a:p>
            <a:r>
              <a:rPr lang="en-US" dirty="0"/>
              <a:t>Final Design </a:t>
            </a:r>
            <a:r>
              <a:rPr lang="en-US" sz="2800" b="1" dirty="0">
                <a:latin typeface="+mn-lt"/>
              </a:rPr>
              <a:t>Reviews – Planning for CD-3 </a:t>
            </a:r>
          </a:p>
        </p:txBody>
      </p:sp>
      <p:sp>
        <p:nvSpPr>
          <p:cNvPr id="5" name="TextBox 4">
            <a:extLst>
              <a:ext uri="{FF2B5EF4-FFF2-40B4-BE49-F238E27FC236}">
                <a16:creationId xmlns:a16="http://schemas.microsoft.com/office/drawing/2014/main" id="{B0B79E14-FA20-4029-A33A-032D16E324ED}"/>
              </a:ext>
            </a:extLst>
          </p:cNvPr>
          <p:cNvSpPr txBox="1"/>
          <p:nvPr/>
        </p:nvSpPr>
        <p:spPr>
          <a:xfrm>
            <a:off x="452487" y="523415"/>
            <a:ext cx="11489522" cy="5693866"/>
          </a:xfrm>
          <a:prstGeom prst="rect">
            <a:avLst/>
          </a:prstGeom>
          <a:solidFill>
            <a:schemeClr val="bg1"/>
          </a:solidFill>
        </p:spPr>
        <p:txBody>
          <a:bodyPr wrap="square" rtlCol="0">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Final Design Reviews (FDR):</a:t>
            </a:r>
          </a:p>
          <a:p>
            <a:pPr marL="628650" lvl="1"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FDR: Backward EM Calorimetry – Mid </a:t>
            </a:r>
            <a:r>
              <a:rPr lang="en-US"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February</a:t>
            </a:r>
            <a:r>
              <a:rPr lang="en-US" sz="1200" dirty="0">
                <a:latin typeface="Calibri" panose="020F0502020204030204" pitchFamily="34" charset="0"/>
                <a:ea typeface="Calibri" panose="020F0502020204030204" pitchFamily="34" charset="0"/>
                <a:cs typeface="Calibri" panose="020F0502020204030204" pitchFamily="34" charset="0"/>
              </a:rPr>
              <a:t> 2026 </a:t>
            </a:r>
            <a:r>
              <a:rPr lang="en-US"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Spring 2026</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n-US" sz="1200" b="1" dirty="0">
                <a:latin typeface="Calibri" panose="020F0502020204030204" pitchFamily="34" charset="0"/>
                <a:ea typeface="Calibri" panose="020F0502020204030204" pitchFamily="34" charset="0"/>
                <a:cs typeface="Calibri" panose="020F0502020204030204" pitchFamily="34" charset="0"/>
              </a:rPr>
              <a:t>Planning for Final Design Reviews before CD-3: (dates given are what is in P6 for now)</a:t>
            </a:r>
          </a:p>
          <a:p>
            <a:pPr marL="628650" lvl="1"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FDR 6.03.01.02.01: MPGDs – January 2027 – perhaps safer to assume March 2027?</a:t>
            </a:r>
          </a:p>
          <a:p>
            <a:pPr marL="628650" lvl="1"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FDR 6.03.01.02.02: SVTs – August 2027</a:t>
            </a:r>
          </a:p>
          <a:p>
            <a:pPr marL="628650" lvl="1"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FDR: </a:t>
            </a:r>
            <a:r>
              <a:rPr lang="en-US" sz="1200" dirty="0" err="1">
                <a:latin typeface="Calibri" panose="020F0502020204030204" pitchFamily="34" charset="0"/>
                <a:ea typeface="Calibri" panose="020F0502020204030204" pitchFamily="34" charset="0"/>
                <a:cs typeface="Calibri" panose="020F0502020204030204" pitchFamily="34" charset="0"/>
              </a:rPr>
              <a:t>hpDIRC</a:t>
            </a:r>
            <a:r>
              <a:rPr lang="en-US" sz="1200" dirty="0">
                <a:latin typeface="Calibri" panose="020F0502020204030204" pitchFamily="34" charset="0"/>
                <a:ea typeface="Calibri" panose="020F0502020204030204" pitchFamily="34" charset="0"/>
                <a:cs typeface="Calibri" panose="020F0502020204030204" pitchFamily="34" charset="0"/>
              </a:rPr>
              <a:t> – August 2026 </a:t>
            </a:r>
            <a:r>
              <a:rPr lang="en-US"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combine with </a:t>
            </a:r>
            <a:r>
              <a:rPr lang="en-US" sz="12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dRICH</a:t>
            </a:r>
            <a:r>
              <a:rPr lang="en-US"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and </a:t>
            </a:r>
            <a:r>
              <a:rPr lang="en-US" sz="12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pfRICH</a:t>
            </a:r>
            <a:r>
              <a:rPr lang="en-US"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 late 2026?</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FDR: </a:t>
            </a:r>
            <a:r>
              <a:rPr lang="en-US" sz="1200" dirty="0" err="1">
                <a:latin typeface="Calibri" panose="020F0502020204030204" pitchFamily="34" charset="0"/>
                <a:ea typeface="Calibri" panose="020F0502020204030204" pitchFamily="34" charset="0"/>
                <a:cs typeface="Calibri" panose="020F0502020204030204" pitchFamily="34" charset="0"/>
              </a:rPr>
              <a:t>dRICH</a:t>
            </a:r>
            <a:r>
              <a:rPr lang="en-US" sz="1200" dirty="0">
                <a:latin typeface="Calibri" panose="020F0502020204030204" pitchFamily="34" charset="0"/>
                <a:ea typeface="Calibri" panose="020F0502020204030204" pitchFamily="34" charset="0"/>
                <a:cs typeface="Calibri" panose="020F0502020204030204" pitchFamily="34" charset="0"/>
              </a:rPr>
              <a:t> – January 2027 </a:t>
            </a:r>
            <a:r>
              <a:rPr lang="en-US"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combine with </a:t>
            </a:r>
            <a:r>
              <a:rPr lang="en-US" sz="12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hpDIRC</a:t>
            </a:r>
            <a:r>
              <a:rPr lang="en-US"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and </a:t>
            </a:r>
            <a:r>
              <a:rPr lang="en-US" sz="12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pfRICH</a:t>
            </a:r>
            <a:r>
              <a:rPr lang="en-US"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 late 2026?</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FDR: </a:t>
            </a:r>
            <a:r>
              <a:rPr lang="en-US" sz="1200" dirty="0" err="1">
                <a:latin typeface="Calibri" panose="020F0502020204030204" pitchFamily="34" charset="0"/>
                <a:ea typeface="Calibri" panose="020F0502020204030204" pitchFamily="34" charset="0"/>
                <a:cs typeface="Calibri" panose="020F0502020204030204" pitchFamily="34" charset="0"/>
              </a:rPr>
              <a:t>pfRICH</a:t>
            </a:r>
            <a:r>
              <a:rPr lang="en-US" sz="1200" dirty="0">
                <a:latin typeface="Calibri" panose="020F0502020204030204" pitchFamily="34" charset="0"/>
                <a:ea typeface="Calibri" panose="020F0502020204030204" pitchFamily="34" charset="0"/>
                <a:cs typeface="Calibri" panose="020F0502020204030204" pitchFamily="34" charset="0"/>
              </a:rPr>
              <a:t> – February 2027 </a:t>
            </a:r>
            <a:r>
              <a:rPr lang="en-US"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combine with </a:t>
            </a:r>
            <a:r>
              <a:rPr lang="en-US" sz="12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hpDIRC</a:t>
            </a:r>
            <a:r>
              <a:rPr lang="en-US"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and </a:t>
            </a:r>
            <a:r>
              <a:rPr lang="en-US" sz="12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dRICH</a:t>
            </a:r>
            <a:r>
              <a:rPr lang="en-US"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 late 2026?</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FDR: TOF – June 2027</a:t>
            </a:r>
          </a:p>
          <a:p>
            <a:pPr marL="628650" lvl="1"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FDR: Barrel EM Calorimetry – September 2026</a:t>
            </a:r>
          </a:p>
          <a:p>
            <a:pPr marL="628650" lvl="1"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FDR: Forward EM Calorimetry – September 2026 </a:t>
            </a:r>
            <a:r>
              <a:rPr lang="en-US"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combine with Barrel HCAL and LFHCAL?</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FDR: Barrel HCAL – October 2026 </a:t>
            </a:r>
            <a:r>
              <a:rPr lang="en-US"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combine with Forward </a:t>
            </a:r>
            <a:r>
              <a:rPr lang="en-US" sz="12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EMCal</a:t>
            </a:r>
            <a:r>
              <a:rPr lang="en-US"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and LFHCAL?</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FDR: LFHCAL – September 2026 </a:t>
            </a:r>
            <a:r>
              <a:rPr lang="en-US"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combine with Forward EM Cal and Barrel HCAL?</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FDR: Magnet </a:t>
            </a:r>
            <a:r>
              <a:rPr lang="en-US" sz="1200" dirty="0" err="1">
                <a:latin typeface="Calibri" panose="020F0502020204030204" pitchFamily="34" charset="0"/>
                <a:ea typeface="Calibri" panose="020F0502020204030204" pitchFamily="34" charset="0"/>
                <a:cs typeface="Calibri" panose="020F0502020204030204" pitchFamily="34" charset="0"/>
              </a:rPr>
              <a:t>Cryo</a:t>
            </a:r>
            <a:r>
              <a:rPr lang="en-US" sz="1200" dirty="0">
                <a:latin typeface="Calibri" panose="020F0502020204030204" pitchFamily="34" charset="0"/>
                <a:ea typeface="Calibri" panose="020F0502020204030204" pitchFamily="34" charset="0"/>
                <a:cs typeface="Calibri" panose="020F0502020204030204" pitchFamily="34" charset="0"/>
              </a:rPr>
              <a:t>  – missing in P6, need to link to integral review with accelerator/</a:t>
            </a:r>
            <a:r>
              <a:rPr lang="en-US" sz="1200" dirty="0" err="1">
                <a:latin typeface="Calibri" panose="020F0502020204030204" pitchFamily="34" charset="0"/>
                <a:ea typeface="Calibri" panose="020F0502020204030204" pitchFamily="34" charset="0"/>
                <a:cs typeface="Calibri" panose="020F0502020204030204" pitchFamily="34" charset="0"/>
              </a:rPr>
              <a:t>cryo</a:t>
            </a:r>
            <a:r>
              <a:rPr lang="en-US" sz="1200" dirty="0">
                <a:latin typeface="Calibri" panose="020F0502020204030204" pitchFamily="34" charset="0"/>
                <a:ea typeface="Calibri" panose="020F0502020204030204" pitchFamily="34" charset="0"/>
                <a:cs typeface="Calibri" panose="020F0502020204030204" pitchFamily="34" charset="0"/>
              </a:rPr>
              <a:t>.</a:t>
            </a:r>
          </a:p>
          <a:p>
            <a:pPr marL="628650" lvl="1"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FDR 6.03.01.07: Electronics – September 2026</a:t>
            </a:r>
          </a:p>
          <a:p>
            <a:pPr marL="628650" lvl="1"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FDR 6.03.01.08: DAQ/Computing – July 2026</a:t>
            </a:r>
          </a:p>
          <a:p>
            <a:pPr marL="628650" lvl="1"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FDR: I3 Barrel Detector Structures – February 2027</a:t>
            </a:r>
          </a:p>
          <a:p>
            <a:pPr marL="628650" lvl="1"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FDR: I3 Detector Infrastructure and Utilities Integration – July 2027</a:t>
            </a:r>
          </a:p>
          <a:p>
            <a:pPr marL="628650" lvl="1"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Missing: FDR: Installation (includes also Magnet Installation)</a:t>
            </a:r>
          </a:p>
          <a:p>
            <a:pPr marL="628650" lvl="1"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FDR: Auxiliary Detectors, B0 – July 2027 </a:t>
            </a:r>
            <a:r>
              <a:rPr lang="en-US"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combine with other auxiliary</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FDR: Auxiliary Detectors, RP/OMD – July 2027 </a:t>
            </a:r>
            <a:r>
              <a:rPr lang="en-US"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combine with other auxiliary</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FDR: Auxiliary Detectors, ZDC – July 2027 </a:t>
            </a:r>
            <a:r>
              <a:rPr lang="en-US"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combine with other auxiliary (perhaps </a:t>
            </a:r>
            <a:r>
              <a:rPr lang="en-US" sz="12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lumi</a:t>
            </a:r>
            <a:r>
              <a:rPr lang="en-US"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&amp; low-Q2)</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FDR: Auxiliary Detectors, Low-Q2 – March 2027 </a:t>
            </a:r>
            <a:r>
              <a:rPr lang="en-US"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combine with </a:t>
            </a:r>
            <a:r>
              <a:rPr lang="en-US" sz="12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lumi</a:t>
            </a:r>
            <a:r>
              <a:rPr lang="en-US"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FDR: Auxiliary Detectors, </a:t>
            </a:r>
            <a:r>
              <a:rPr lang="en-US" sz="1200" dirty="0" err="1">
                <a:latin typeface="Calibri" panose="020F0502020204030204" pitchFamily="34" charset="0"/>
                <a:ea typeface="Calibri" panose="020F0502020204030204" pitchFamily="34" charset="0"/>
                <a:cs typeface="Calibri" panose="020F0502020204030204" pitchFamily="34" charset="0"/>
              </a:rPr>
              <a:t>Lumi</a:t>
            </a:r>
            <a:r>
              <a:rPr lang="en-US" sz="1200" dirty="0">
                <a:latin typeface="Calibri" panose="020F0502020204030204" pitchFamily="34" charset="0"/>
                <a:ea typeface="Calibri" panose="020F0502020204030204" pitchFamily="34" charset="0"/>
                <a:cs typeface="Calibri" panose="020F0502020204030204" pitchFamily="34" charset="0"/>
              </a:rPr>
              <a:t> Monitor – October 2026 </a:t>
            </a:r>
            <a:r>
              <a:rPr lang="en-US"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later and combine with low-Q2?</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FDR 6.03.01.11.02: Hadron Polarimetry – March 2027 </a:t>
            </a:r>
            <a:r>
              <a:rPr lang="en-US"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combine with Electron Polarimetry</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FDR 6.03.01.11.01: Electron Polarimetry – May 2027 </a:t>
            </a:r>
            <a:r>
              <a:rPr lang="en-US"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combine with Hadron Polarimetry</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Missing: FDR (or perhaps rather a peer review): Commissioning</a:t>
            </a:r>
          </a:p>
          <a:p>
            <a:pPr marL="628650" lvl="1" indent="-171450">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US" sz="400" b="1"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F64693C-FA9B-4D3C-8253-1D9110F8F3BA}"/>
              </a:ext>
            </a:extLst>
          </p:cNvPr>
          <p:cNvSpPr txBox="1"/>
          <p:nvPr/>
        </p:nvSpPr>
        <p:spPr>
          <a:xfrm>
            <a:off x="7814821" y="585165"/>
            <a:ext cx="4127187" cy="2708434"/>
          </a:xfrm>
          <a:prstGeom prst="rect">
            <a:avLst/>
          </a:prstGeom>
          <a:noFill/>
          <a:ln>
            <a:solidFill>
              <a:schemeClr val="tx1"/>
            </a:solidFill>
          </a:ln>
        </p:spPr>
        <p:txBody>
          <a:bodyPr wrap="square" rtlCol="0">
            <a:spAutoFit/>
          </a:bodyPr>
          <a:lstStyle/>
          <a:p>
            <a:r>
              <a:rPr lang="en-US" dirty="0"/>
              <a:t>Assumption: DET CD-3 in Q1/FY28 </a:t>
            </a:r>
          </a:p>
          <a:p>
            <a:r>
              <a:rPr lang="en-US" dirty="0">
                <a:sym typeface="Wingdings" panose="05000000000000000000" pitchFamily="2" charset="2"/>
              </a:rPr>
              <a:t> DOE Review ~ October 2027</a:t>
            </a:r>
          </a:p>
          <a:p>
            <a:pPr marL="285750" indent="-285750">
              <a:buFont typeface="Wingdings" panose="05000000000000000000" pitchFamily="2" charset="2"/>
              <a:buChar char="à"/>
            </a:pPr>
            <a:r>
              <a:rPr lang="en-US" dirty="0">
                <a:sym typeface="Wingdings" panose="05000000000000000000" pitchFamily="2" charset="2"/>
              </a:rPr>
              <a:t>FDRs need completion ~ July 2027</a:t>
            </a:r>
          </a:p>
          <a:p>
            <a:endParaRPr lang="en-US" sz="800" dirty="0">
              <a:sym typeface="Wingdings" panose="05000000000000000000" pitchFamily="2" charset="2"/>
            </a:endParaRPr>
          </a:p>
          <a:p>
            <a:r>
              <a:rPr lang="en-US" dirty="0">
                <a:sym typeface="Wingdings" panose="05000000000000000000" pitchFamily="2" charset="2"/>
              </a:rPr>
              <a:t>BUT: There are subsystems that </a:t>
            </a:r>
            <a:r>
              <a:rPr lang="en-US" b="1" u="sng" dirty="0">
                <a:sym typeface="Wingdings" panose="05000000000000000000" pitchFamily="2" charset="2"/>
              </a:rPr>
              <a:t>benefit</a:t>
            </a:r>
            <a:r>
              <a:rPr lang="en-US" dirty="0">
                <a:sym typeface="Wingdings" panose="05000000000000000000" pitchFamily="2" charset="2"/>
              </a:rPr>
              <a:t> from FDR this CY might there be a CD-3C. E.g., EM calorimetry, forward HCAL, gaseous-based PID detectors, and scope such as HRPPD, GEM foils, </a:t>
            </a:r>
            <a:r>
              <a:rPr lang="en-US" dirty="0" err="1">
                <a:sym typeface="Wingdings" panose="05000000000000000000" pitchFamily="2" charset="2"/>
              </a:rPr>
              <a:t>SiPM</a:t>
            </a:r>
            <a:r>
              <a:rPr lang="en-US" dirty="0">
                <a:sym typeface="Wingdings" panose="05000000000000000000" pitchFamily="2" charset="2"/>
              </a:rPr>
              <a:t> boards</a:t>
            </a:r>
            <a:endParaRPr lang="en-US" dirty="0"/>
          </a:p>
        </p:txBody>
      </p:sp>
      <p:sp>
        <p:nvSpPr>
          <p:cNvPr id="8" name="TextBox 7">
            <a:extLst>
              <a:ext uri="{FF2B5EF4-FFF2-40B4-BE49-F238E27FC236}">
                <a16:creationId xmlns:a16="http://schemas.microsoft.com/office/drawing/2014/main" id="{6028D92B-2E27-49E6-BECF-3CFDB872C3B4}"/>
              </a:ext>
            </a:extLst>
          </p:cNvPr>
          <p:cNvSpPr txBox="1"/>
          <p:nvPr/>
        </p:nvSpPr>
        <p:spPr>
          <a:xfrm>
            <a:off x="7814820" y="3661738"/>
            <a:ext cx="4127187" cy="1384995"/>
          </a:xfrm>
          <a:prstGeom prst="rect">
            <a:avLst/>
          </a:prstGeom>
          <a:noFill/>
          <a:ln>
            <a:solidFill>
              <a:schemeClr val="tx1"/>
            </a:solidFill>
          </a:ln>
        </p:spPr>
        <p:txBody>
          <a:bodyPr wrap="square" rtlCol="0">
            <a:spAutoFit/>
          </a:bodyPr>
          <a:lstStyle/>
          <a:p>
            <a:r>
              <a:rPr lang="en-US" sz="1200" dirty="0"/>
              <a:t>DOE BNL/</a:t>
            </a:r>
            <a:r>
              <a:rPr lang="en-US" sz="1200" dirty="0" err="1"/>
              <a:t>JLab</a:t>
            </a:r>
            <a:r>
              <a:rPr lang="en-US" sz="1200" dirty="0"/>
              <a:t> PEMP deliverable - objective 2.1:</a:t>
            </a:r>
          </a:p>
          <a:p>
            <a:r>
              <a:rPr lang="en-US" sz="1200" dirty="0"/>
              <a:t>“Prepare a table of design reviews necessary to attain CD-2 and CD-3 for each subproject indicating what reviews have covered which scope and when, and </a:t>
            </a:r>
            <a:r>
              <a:rPr lang="en-US" sz="1200" i="1" dirty="0"/>
              <a:t>when future reviews of specified scope will occur. Actively maintain this table.  Indicate scope by citing work breakdown structure elements</a:t>
            </a:r>
            <a:r>
              <a:rPr lang="en-US" sz="1200" dirty="0"/>
              <a:t>.”</a:t>
            </a:r>
          </a:p>
        </p:txBody>
      </p:sp>
    </p:spTree>
    <p:extLst>
      <p:ext uri="{BB962C8B-B14F-4D97-AF65-F5344CB8AC3E}">
        <p14:creationId xmlns:p14="http://schemas.microsoft.com/office/powerpoint/2010/main" val="3363169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B66F0F0-551C-2707-BB4C-D79CBB4DC246}"/>
              </a:ext>
            </a:extLst>
          </p:cNvPr>
          <p:cNvSpPr>
            <a:spLocks noGrp="1"/>
          </p:cNvSpPr>
          <p:nvPr>
            <p:ph type="title"/>
          </p:nvPr>
        </p:nvSpPr>
        <p:spPr>
          <a:xfrm>
            <a:off x="398848" y="11046"/>
            <a:ext cx="11347413" cy="516855"/>
          </a:xfrm>
        </p:spPr>
        <p:txBody>
          <a:bodyPr/>
          <a:lstStyle/>
          <a:p>
            <a:r>
              <a:rPr lang="en-US" dirty="0"/>
              <a:t>EIC Line-Item Project Requirements</a:t>
            </a:r>
          </a:p>
        </p:txBody>
      </p:sp>
      <p:sp>
        <p:nvSpPr>
          <p:cNvPr id="6" name="Content Placeholder 3">
            <a:extLst>
              <a:ext uri="{FF2B5EF4-FFF2-40B4-BE49-F238E27FC236}">
                <a16:creationId xmlns:a16="http://schemas.microsoft.com/office/drawing/2014/main" id="{E84C8EAB-DEB2-BD77-D593-14798CD05894}"/>
              </a:ext>
            </a:extLst>
          </p:cNvPr>
          <p:cNvSpPr>
            <a:spLocks noGrp="1"/>
          </p:cNvSpPr>
          <p:nvPr>
            <p:ph idx="1"/>
          </p:nvPr>
        </p:nvSpPr>
        <p:spPr>
          <a:xfrm>
            <a:off x="462579" y="975364"/>
            <a:ext cx="11499925" cy="5158735"/>
          </a:xfrm>
          <a:ln>
            <a:noFill/>
          </a:ln>
        </p:spPr>
        <p:txBody>
          <a:bodyPr vert="horz" lIns="91440" tIns="45720" rIns="91440" bIns="45720" rtlCol="0" anchor="t">
            <a:normAutofit fontScale="92500"/>
          </a:bodyPr>
          <a:lstStyle/>
          <a:p>
            <a:pPr marL="0" indent="0">
              <a:buNone/>
            </a:pPr>
            <a:r>
              <a:rPr lang="en-US" dirty="0"/>
              <a:t>Project Requirements:</a:t>
            </a:r>
          </a:p>
          <a:p>
            <a:pPr>
              <a:lnSpc>
                <a:spcPct val="110000"/>
              </a:lnSpc>
            </a:pPr>
            <a:r>
              <a:rPr lang="en-US" sz="2200" dirty="0"/>
              <a:t>A single integrated line-item construction project.</a:t>
            </a:r>
          </a:p>
          <a:p>
            <a:pPr>
              <a:lnSpc>
                <a:spcPct val="110000"/>
              </a:lnSpc>
            </a:pPr>
            <a:r>
              <a:rPr lang="en-US" sz="2200" dirty="0"/>
              <a:t>Subprojects with well-defined deliverables, interfaces, and KPPs.</a:t>
            </a:r>
          </a:p>
          <a:p>
            <a:pPr>
              <a:lnSpc>
                <a:spcPct val="110000"/>
              </a:lnSpc>
            </a:pPr>
            <a:r>
              <a:rPr lang="en-US" sz="2200" dirty="0"/>
              <a:t>Plans consistent with DOE annual funding guidance and Total Project Cost (TPC) objectives.</a:t>
            </a:r>
          </a:p>
          <a:p>
            <a:pPr>
              <a:lnSpc>
                <a:spcPct val="110000"/>
              </a:lnSpc>
            </a:pPr>
            <a:r>
              <a:rPr lang="en-US" sz="2200" dirty="0"/>
              <a:t>EIC initial science program begins following the start of beam collisions.</a:t>
            </a:r>
          </a:p>
          <a:p>
            <a:pPr>
              <a:lnSpc>
                <a:spcPct val="110000"/>
              </a:lnSpc>
            </a:pPr>
            <a:r>
              <a:rPr lang="en-US" sz="2200" dirty="0"/>
              <a:t>Project scope provides the capability to achieve the performance required by the Mission Need.</a:t>
            </a:r>
          </a:p>
          <a:p>
            <a:pPr marL="0" indent="0">
              <a:lnSpc>
                <a:spcPct val="110000"/>
              </a:lnSpc>
              <a:buNone/>
            </a:pPr>
            <a:endParaRPr lang="en-US" sz="800" dirty="0"/>
          </a:p>
          <a:p>
            <a:pPr marL="0" indent="0">
              <a:buNone/>
            </a:pPr>
            <a:r>
              <a:rPr lang="en-US" sz="2200" dirty="0"/>
              <a:t>EIC Line-Item Project Scope:</a:t>
            </a:r>
          </a:p>
          <a:p>
            <a:pPr marL="9525" indent="0">
              <a:buNone/>
              <a:tabLst>
                <a:tab pos="906463" algn="l"/>
                <a:tab pos="1474788" algn="l"/>
              </a:tabLst>
            </a:pPr>
            <a:r>
              <a:rPr lang="en-US" sz="2200" dirty="0"/>
              <a:t>	Accelerator Storage Rings (ASR)</a:t>
            </a:r>
          </a:p>
          <a:p>
            <a:pPr marL="9525" indent="0">
              <a:buNone/>
              <a:tabLst>
                <a:tab pos="906463" algn="l"/>
                <a:tab pos="1474788" algn="l"/>
              </a:tabLst>
            </a:pPr>
            <a:r>
              <a:rPr lang="en-US" sz="2200" dirty="0"/>
              <a:t>	Detector (DET)</a:t>
            </a:r>
          </a:p>
          <a:p>
            <a:pPr marL="9525" indent="0">
              <a:buNone/>
              <a:tabLst>
                <a:tab pos="906463" algn="l"/>
                <a:tab pos="1474788" algn="l"/>
              </a:tabLst>
            </a:pPr>
            <a:r>
              <a:rPr lang="en-US" sz="2200" dirty="0"/>
              <a:t>	Interaction Region (IR)</a:t>
            </a:r>
            <a:endParaRPr lang="en-US" sz="2200" b="1" dirty="0"/>
          </a:p>
          <a:p>
            <a:pPr marL="9525" indent="0">
              <a:buNone/>
              <a:tabLst>
                <a:tab pos="906463" algn="l"/>
                <a:tab pos="1474788" algn="l"/>
              </a:tabLst>
            </a:pPr>
            <a:r>
              <a:rPr lang="en-US" sz="2200" b="1" dirty="0"/>
              <a:t>	</a:t>
            </a:r>
            <a:r>
              <a:rPr lang="en-US" sz="2200" dirty="0"/>
              <a:t>Electron Injector (EIN)</a:t>
            </a:r>
            <a:endParaRPr lang="en-US" sz="2200" b="1" dirty="0"/>
          </a:p>
          <a:p>
            <a:pPr marL="9525" indent="0">
              <a:buNone/>
              <a:tabLst>
                <a:tab pos="906463" algn="l"/>
                <a:tab pos="1474788" algn="l"/>
              </a:tabLst>
            </a:pPr>
            <a:r>
              <a:rPr lang="en-US" sz="2200" dirty="0"/>
              <a:t>	Project and Integrated Performance (IP)</a:t>
            </a:r>
          </a:p>
          <a:p>
            <a:pPr marL="9525" indent="0">
              <a:buNone/>
              <a:tabLst>
                <a:tab pos="906463" algn="l"/>
                <a:tab pos="1474788" algn="l"/>
              </a:tabLst>
            </a:pPr>
            <a:endParaRPr lang="en-US" dirty="0"/>
          </a:p>
        </p:txBody>
      </p:sp>
      <p:sp>
        <p:nvSpPr>
          <p:cNvPr id="7" name="Right Brace 6">
            <a:extLst>
              <a:ext uri="{FF2B5EF4-FFF2-40B4-BE49-F238E27FC236}">
                <a16:creationId xmlns:a16="http://schemas.microsoft.com/office/drawing/2014/main" id="{8F396595-4F61-8AA9-7CD1-A97A170D7DF3}"/>
              </a:ext>
            </a:extLst>
          </p:cNvPr>
          <p:cNvSpPr/>
          <p:nvPr/>
        </p:nvSpPr>
        <p:spPr>
          <a:xfrm>
            <a:off x="6096034" y="3925870"/>
            <a:ext cx="439387" cy="124690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ln>
            </a:endParaRPr>
          </a:p>
        </p:txBody>
      </p:sp>
      <p:sp>
        <p:nvSpPr>
          <p:cNvPr id="8" name="TextBox 7">
            <a:extLst>
              <a:ext uri="{FF2B5EF4-FFF2-40B4-BE49-F238E27FC236}">
                <a16:creationId xmlns:a16="http://schemas.microsoft.com/office/drawing/2014/main" id="{5AA0285F-83C7-BEB0-844D-5704D15A0719}"/>
              </a:ext>
            </a:extLst>
          </p:cNvPr>
          <p:cNvSpPr txBox="1"/>
          <p:nvPr/>
        </p:nvSpPr>
        <p:spPr>
          <a:xfrm>
            <a:off x="6564746" y="4226158"/>
            <a:ext cx="5407533" cy="646331"/>
          </a:xfrm>
          <a:prstGeom prst="rect">
            <a:avLst/>
          </a:prstGeom>
          <a:noFill/>
        </p:spPr>
        <p:txBody>
          <a:bodyPr wrap="square" rtlCol="0">
            <a:spAutoFit/>
          </a:bodyPr>
          <a:lstStyle/>
          <a:p>
            <a:r>
              <a:rPr lang="en-US" dirty="0"/>
              <a:t>Project scope required to start global commissioning and the EIC initial science program.</a:t>
            </a:r>
          </a:p>
        </p:txBody>
      </p:sp>
    </p:spTree>
    <p:extLst>
      <p:ext uri="{BB962C8B-B14F-4D97-AF65-F5344CB8AC3E}">
        <p14:creationId xmlns:p14="http://schemas.microsoft.com/office/powerpoint/2010/main" val="1165926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ACF84B3-1AF7-E537-5C4F-4B27133DF931}"/>
              </a:ext>
            </a:extLst>
          </p:cNvPr>
          <p:cNvGraphicFramePr>
            <a:graphicFrameLocks noGrp="1"/>
          </p:cNvGraphicFramePr>
          <p:nvPr/>
        </p:nvGraphicFramePr>
        <p:xfrm>
          <a:off x="459351" y="825178"/>
          <a:ext cx="11503148" cy="5030551"/>
        </p:xfrm>
        <a:graphic>
          <a:graphicData uri="http://schemas.openxmlformats.org/drawingml/2006/table">
            <a:tbl>
              <a:tblPr firstRow="1" bandRow="1"/>
              <a:tblGrid>
                <a:gridCol w="4276688">
                  <a:extLst>
                    <a:ext uri="{9D8B030D-6E8A-4147-A177-3AD203B41FA5}">
                      <a16:colId xmlns:a16="http://schemas.microsoft.com/office/drawing/2014/main" val="3898981589"/>
                    </a:ext>
                  </a:extLst>
                </a:gridCol>
                <a:gridCol w="1650380">
                  <a:extLst>
                    <a:ext uri="{9D8B030D-6E8A-4147-A177-3AD203B41FA5}">
                      <a16:colId xmlns:a16="http://schemas.microsoft.com/office/drawing/2014/main" val="1559924210"/>
                    </a:ext>
                  </a:extLst>
                </a:gridCol>
                <a:gridCol w="3949328">
                  <a:extLst>
                    <a:ext uri="{9D8B030D-6E8A-4147-A177-3AD203B41FA5}">
                      <a16:colId xmlns:a16="http://schemas.microsoft.com/office/drawing/2014/main" val="974879860"/>
                    </a:ext>
                  </a:extLst>
                </a:gridCol>
                <a:gridCol w="1626752">
                  <a:extLst>
                    <a:ext uri="{9D8B030D-6E8A-4147-A177-3AD203B41FA5}">
                      <a16:colId xmlns:a16="http://schemas.microsoft.com/office/drawing/2014/main" val="2821486861"/>
                    </a:ext>
                  </a:extLst>
                </a:gridCol>
              </a:tblGrid>
              <a:tr h="319052">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Arial"/>
                          <a:cs typeface="Arial"/>
                        </a:rPr>
                        <a:t>Milestone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DDC">
                        <a:lumMod val="50000"/>
                      </a:srgbClr>
                    </a:solid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400" dirty="0">
                        <a:solidFill>
                          <a:schemeClr val="bg1"/>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DDC">
                        <a:lumMod val="50000"/>
                      </a:srgbClr>
                    </a:solid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Arial"/>
                          <a:cs typeface="Arial"/>
                        </a:rPr>
                        <a:t>Milestone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DDC">
                        <a:lumMod val="50000"/>
                      </a:srgbClr>
                    </a:solid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400" dirty="0">
                        <a:solidFill>
                          <a:schemeClr val="bg1"/>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DDC">
                        <a:lumMod val="50000"/>
                      </a:srgbClr>
                    </a:solidFill>
                  </a:tcPr>
                </a:tc>
                <a:extLst>
                  <a:ext uri="{0D108BD9-81ED-4DB2-BD59-A6C34878D82A}">
                    <a16:rowId xmlns:a16="http://schemas.microsoft.com/office/drawing/2014/main" val="246615833"/>
                  </a:ext>
                </a:extLst>
              </a:tr>
              <a:tr h="34020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kern="1200" dirty="0">
                          <a:solidFill>
                            <a:schemeClr val="dk1"/>
                          </a:solidFill>
                          <a:latin typeface="Arial" panose="020B0604020202020204"/>
                          <a:ea typeface="+mn-ea"/>
                          <a:cs typeface="Arial"/>
                        </a:rPr>
                        <a:t>DOE Independent Project Review (IPR)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US" sz="1400" b="1" i="0" dirty="0">
                          <a:latin typeface="Arial"/>
                          <a:cs typeface="Arial"/>
                        </a:rPr>
                        <a:t>Jan 7-9, 2025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dirty="0">
                          <a:solidFill>
                            <a:schemeClr val="tx1"/>
                          </a:solidFill>
                          <a:latin typeface="+mn-lt"/>
                          <a:cs typeface="Arial"/>
                        </a:rPr>
                        <a:t>Assessments of Baseline Readiness for SPs</a:t>
                      </a:r>
                    </a:p>
                  </a:txBody>
                  <a:tcPr marL="6350" marR="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400" b="1" i="0" u="none" strike="noStrike" dirty="0">
                          <a:solidFill>
                            <a:schemeClr val="tx1"/>
                          </a:solidFill>
                          <a:effectLst/>
                          <a:latin typeface="+mn-lt"/>
                        </a:rPr>
                        <a:t>Nov’ 25 – May ’26</a:t>
                      </a:r>
                    </a:p>
                  </a:txBody>
                  <a:tcPr marL="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25676722"/>
                  </a:ext>
                </a:extLst>
              </a:tr>
              <a:tr h="299121">
                <a:tc>
                  <a:txBody>
                    <a:bodyPr/>
                    <a:lstStyle/>
                    <a:p>
                      <a:pPr marL="603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dirty="0">
                          <a:solidFill>
                            <a:schemeClr val="dk1"/>
                          </a:solidFill>
                          <a:latin typeface="Arial"/>
                          <a:ea typeface="+mn-ea"/>
                          <a:cs typeface="Arial"/>
                        </a:rPr>
                        <a:t>Start Developing Scope of Subprojects</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50196"/>
                      </a:schemeClr>
                    </a:solidFill>
                  </a:tcPr>
                </a:tc>
                <a:tc>
                  <a:txBody>
                    <a:bodyPr/>
                    <a:lstStyle/>
                    <a:p>
                      <a:pPr algn="r" defTabSz="1147763" fontAlgn="b"/>
                      <a:r>
                        <a:rPr lang="en-US" sz="1400" b="0" i="0" u="none" strike="noStrike" dirty="0">
                          <a:solidFill>
                            <a:srgbClr val="000000"/>
                          </a:solidFill>
                          <a:effectLst/>
                          <a:latin typeface="+mn-lt"/>
                        </a:rPr>
                        <a:t>January 10,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50196"/>
                      </a:schemeClr>
                    </a:solidFill>
                  </a:tcPr>
                </a:tc>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kern="1200" spc="25" dirty="0">
                          <a:solidFill>
                            <a:schemeClr val="dk1"/>
                          </a:solidFill>
                          <a:latin typeface="+mn-lt"/>
                          <a:ea typeface="+mn-ea"/>
                          <a:cs typeface="Arial"/>
                        </a:rPr>
                        <a:t>     Interaction Region</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200" b="0" i="1" u="none" strike="noStrike" dirty="0">
                          <a:solidFill>
                            <a:srgbClr val="000000"/>
                          </a:solidFill>
                          <a:effectLst/>
                          <a:latin typeface="+mn-lt"/>
                        </a:rPr>
                        <a:t>Nov 18-20,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35636161"/>
                  </a:ext>
                </a:extLst>
              </a:tr>
              <a:tr h="319052">
                <a:tc>
                  <a:txBody>
                    <a:bodyPr/>
                    <a:lstStyle/>
                    <a:p>
                      <a:pPr marL="603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dirty="0">
                          <a:solidFill>
                            <a:schemeClr val="dk1"/>
                          </a:solidFill>
                          <a:latin typeface="Arial"/>
                          <a:ea typeface="+mn-ea"/>
                          <a:cs typeface="Arial"/>
                        </a:rPr>
                        <a:t>IR SC Magnet Steering Group Meetings - Monthly</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50196"/>
                      </a:schemeClr>
                    </a:solidFill>
                  </a:tcPr>
                </a:tc>
                <a:tc>
                  <a:txBody>
                    <a:bodyPr/>
                    <a:lstStyle/>
                    <a:p>
                      <a:pPr algn="r" defTabSz="1147763" fontAlgn="b"/>
                      <a:r>
                        <a:rPr lang="en-US" sz="1400" b="0" i="0" u="none" strike="noStrike" dirty="0">
                          <a:solidFill>
                            <a:srgbClr val="000000"/>
                          </a:solidFill>
                          <a:effectLst/>
                          <a:latin typeface="+mn-lt"/>
                        </a:rPr>
                        <a:t>   January 17,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50196"/>
                      </a:schemeClr>
                    </a:solidFill>
                  </a:tcPr>
                </a:tc>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kern="1200" spc="25" dirty="0">
                          <a:solidFill>
                            <a:schemeClr val="dk1"/>
                          </a:solidFill>
                          <a:latin typeface="+mn-lt"/>
                          <a:ea typeface="+mn-ea"/>
                          <a:cs typeface="Arial"/>
                        </a:rPr>
                        <a:t>     Accelerator Storage Rings</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200" b="0" i="1" u="none" strike="noStrike" dirty="0">
                          <a:solidFill>
                            <a:srgbClr val="000000"/>
                          </a:solidFill>
                          <a:effectLst/>
                          <a:latin typeface="+mn-lt"/>
                        </a:rPr>
                        <a:t>Jan 14-16, 2026</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92659954"/>
                  </a:ext>
                </a:extLst>
              </a:tr>
              <a:tr h="319052">
                <a:tc>
                  <a:txBody>
                    <a:bodyPr/>
                    <a:lstStyle/>
                    <a:p>
                      <a:pPr marL="60325" indent="0" algn="l" fontAlgn="b"/>
                      <a:r>
                        <a:rPr lang="en-US" sz="1400" b="0" i="0" u="none" strike="noStrike" dirty="0">
                          <a:solidFill>
                            <a:srgbClr val="000000"/>
                          </a:solidFill>
                          <a:effectLst/>
                          <a:latin typeface="+mn-lt"/>
                        </a:rPr>
                        <a:t>Project Advisory Committee Meeting </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50196"/>
                      </a:schemeClr>
                    </a:solidFill>
                  </a:tcPr>
                </a:tc>
                <a:tc>
                  <a:txBody>
                    <a:bodyPr/>
                    <a:lstStyle/>
                    <a:p>
                      <a:pPr algn="r" defTabSz="914400" fontAlgn="b"/>
                      <a:r>
                        <a:rPr lang="en-US" sz="1400" b="0" i="0" u="none" strike="noStrike" dirty="0">
                          <a:solidFill>
                            <a:srgbClr val="000000"/>
                          </a:solidFill>
                          <a:effectLst/>
                          <a:latin typeface="+mn-lt"/>
                        </a:rPr>
                        <a:t>  February 11,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50196"/>
                      </a:schemeClr>
                    </a:solidFill>
                  </a:tcPr>
                </a:tc>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kern="1200" spc="25" dirty="0">
                          <a:solidFill>
                            <a:schemeClr val="dk1"/>
                          </a:solidFill>
                          <a:latin typeface="+mn-lt"/>
                          <a:ea typeface="+mn-ea"/>
                          <a:cs typeface="Arial"/>
                        </a:rPr>
                        <a:t>     Detector (Rescheduled from November 12-14)</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200" b="0" i="1" u="none" strike="noStrike" dirty="0">
                          <a:solidFill>
                            <a:srgbClr val="000000"/>
                          </a:solidFill>
                          <a:effectLst/>
                          <a:latin typeface="+mn-lt"/>
                        </a:rPr>
                        <a:t>Feb 3-5, 2026</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7376565"/>
                  </a:ext>
                </a:extLst>
              </a:tr>
              <a:tr h="319052">
                <a:tc>
                  <a:txBody>
                    <a:bodyPr/>
                    <a:lstStyle/>
                    <a:p>
                      <a:pPr marL="603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dirty="0">
                          <a:solidFill>
                            <a:schemeClr val="dk1"/>
                          </a:solidFill>
                          <a:latin typeface="Arial"/>
                          <a:ea typeface="+mn-ea"/>
                          <a:cs typeface="Arial"/>
                        </a:rPr>
                        <a:t>Detector Advisory Committee Meeting</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50196"/>
                      </a:schemeClr>
                    </a:solidFill>
                  </a:tcPr>
                </a:tc>
                <a:tc>
                  <a:txBody>
                    <a:bodyPr/>
                    <a:lstStyle/>
                    <a:p>
                      <a:pPr algn="r" defTabSz="1147763" fontAlgn="b"/>
                      <a:r>
                        <a:rPr lang="en-US" sz="1400" b="0" i="0" u="none" strike="noStrike" dirty="0">
                          <a:solidFill>
                            <a:srgbClr val="000000"/>
                          </a:solidFill>
                          <a:effectLst/>
                          <a:latin typeface="+mn-lt"/>
                        </a:rPr>
                        <a:t>June 11-13,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50196"/>
                      </a:schemeClr>
                    </a:solidFill>
                  </a:tcPr>
                </a:tc>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kern="1200" spc="25" dirty="0">
                          <a:solidFill>
                            <a:schemeClr val="dk1"/>
                          </a:solidFill>
                          <a:latin typeface="+mn-lt"/>
                          <a:ea typeface="+mn-ea"/>
                          <a:cs typeface="Arial"/>
                        </a:rPr>
                        <a:t>     </a:t>
                      </a:r>
                      <a:r>
                        <a:rPr lang="en-US" sz="1200" b="0" i="1" dirty="0">
                          <a:solidFill>
                            <a:schemeClr val="tx1"/>
                          </a:solidFill>
                          <a:latin typeface="+mn-lt"/>
                          <a:cs typeface="Arial"/>
                        </a:rPr>
                        <a:t>Project and Integrated Performance (IP)</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200" b="0" i="1" u="none" strike="noStrike" dirty="0">
                          <a:solidFill>
                            <a:srgbClr val="000000"/>
                          </a:solidFill>
                          <a:effectLst/>
                          <a:latin typeface="+mn-lt"/>
                        </a:rPr>
                        <a:t>Mar 9-13, 2026</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806149"/>
                  </a:ext>
                </a:extLst>
              </a:tr>
              <a:tr h="319052">
                <a:tc>
                  <a:txBody>
                    <a:bodyPr/>
                    <a:lstStyle/>
                    <a:p>
                      <a:pPr marL="60325" indent="0" algn="l" fontAlgn="b"/>
                      <a:r>
                        <a:rPr lang="en-US" sz="1400" b="0" i="0" u="none" strike="noStrike" dirty="0">
                          <a:solidFill>
                            <a:srgbClr val="000000"/>
                          </a:solidFill>
                          <a:effectLst/>
                          <a:latin typeface="+mn-lt"/>
                        </a:rPr>
                        <a:t>EIC Advisory Board Meeting</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50196"/>
                      </a:schemeClr>
                    </a:solidFill>
                  </a:tcPr>
                </a:tc>
                <a:tc>
                  <a:txBody>
                    <a:bodyPr/>
                    <a:lstStyle/>
                    <a:p>
                      <a:pPr algn="r" fontAlgn="b"/>
                      <a:r>
                        <a:rPr lang="en-US" sz="1400" b="0" i="0" u="none" strike="noStrike" dirty="0">
                          <a:solidFill>
                            <a:srgbClr val="000000"/>
                          </a:solidFill>
                          <a:effectLst/>
                          <a:latin typeface="+mn-lt"/>
                        </a:rPr>
                        <a:t>June 17, 2025 </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50196"/>
                      </a:schemeClr>
                    </a:solidFill>
                  </a:tcPr>
                </a:tc>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kern="1200" spc="25" dirty="0">
                          <a:solidFill>
                            <a:schemeClr val="dk1"/>
                          </a:solidFill>
                          <a:latin typeface="+mn-lt"/>
                          <a:ea typeface="+mn-ea"/>
                          <a:cs typeface="Arial"/>
                        </a:rPr>
                        <a:t>     </a:t>
                      </a:r>
                      <a:r>
                        <a:rPr lang="en-US" sz="1200" b="0" i="1" dirty="0">
                          <a:solidFill>
                            <a:schemeClr val="tx1"/>
                          </a:solidFill>
                          <a:latin typeface="+mn-lt"/>
                          <a:cs typeface="Arial"/>
                        </a:rPr>
                        <a:t>Electron Injector (follow-up to Apr ‘25 Review)</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200" b="0" i="1" u="none" strike="noStrike" dirty="0">
                          <a:solidFill>
                            <a:srgbClr val="000000"/>
                          </a:solidFill>
                          <a:effectLst/>
                          <a:latin typeface="+mn-lt"/>
                        </a:rPr>
                        <a:t>May 2026</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9311163"/>
                  </a:ext>
                </a:extLst>
              </a:tr>
              <a:tr h="319052">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u="none" strike="noStrike" dirty="0">
                          <a:solidFill>
                            <a:srgbClr val="000000"/>
                          </a:solidFill>
                          <a:effectLst/>
                          <a:latin typeface="+mn-lt"/>
                        </a:rPr>
                        <a:t>DOE IPR Focused Status Review</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50196"/>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August 5-7, 2025 </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50196"/>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111125"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DOE CD-3B ESAAB Approval Achieved</a:t>
                      </a:r>
                    </a:p>
                  </a:txBody>
                  <a:tcPr marL="6350" marR="6350" marT="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lvl="0" algn="r">
                        <a:buNone/>
                      </a:pPr>
                      <a:r>
                        <a:rPr lang="en-US" sz="1400" b="1" i="0" u="none" strike="noStrike" dirty="0">
                          <a:solidFill>
                            <a:schemeClr val="tx1"/>
                          </a:solidFill>
                          <a:effectLst/>
                          <a:latin typeface="+mn-lt"/>
                        </a:rPr>
                        <a:t>Jan 28, 2026</a:t>
                      </a:r>
                    </a:p>
                  </a:txBody>
                  <a:tcPr marL="6350" marT="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51023570"/>
                  </a:ext>
                </a:extLst>
              </a:tr>
              <a:tr h="296333">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kern="1200" spc="25" dirty="0">
                          <a:solidFill>
                            <a:schemeClr val="tx1"/>
                          </a:solidFill>
                          <a:latin typeface="+mn-lt"/>
                          <a:ea typeface="+mn-ea"/>
                          <a:cs typeface="Arial"/>
                        </a:rPr>
                        <a:t>DOE RHIC R&amp;R/Injector Operations Review</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50196"/>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mn-lt"/>
                        </a:rPr>
                        <a:t>Sept 8-10,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50196"/>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dirty="0">
                          <a:solidFill>
                            <a:schemeClr val="tx1"/>
                          </a:solidFill>
                          <a:latin typeface="+mn-lt"/>
                          <a:ea typeface="+mn-ea"/>
                          <a:cs typeface="Arial"/>
                        </a:rPr>
                        <a:t>RHIC Operations Concludes, R&amp;R Starts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rtl="0" eaLnBrk="1" fontAlgn="auto" latinLnBrk="0" hangingPunct="1">
                        <a:lnSpc>
                          <a:spcPct val="100000"/>
                        </a:lnSpc>
                        <a:spcBef>
                          <a:spcPts val="0"/>
                        </a:spcBef>
                        <a:spcAft>
                          <a:spcPts val="0"/>
                        </a:spcAft>
                        <a:buClrTx/>
                        <a:buSzTx/>
                        <a:buFontTx/>
                        <a:buNone/>
                      </a:pPr>
                      <a:r>
                        <a:rPr lang="en-US" sz="1400" b="0" i="0" u="none" strike="noStrike" dirty="0">
                          <a:solidFill>
                            <a:schemeClr val="tx1"/>
                          </a:solidFill>
                          <a:effectLst/>
                          <a:latin typeface="+mn-lt"/>
                        </a:rPr>
                        <a:t>February 6, 2026</a:t>
                      </a:r>
                      <a:endParaRPr lang="en-US" sz="1400" b="0" i="0" dirty="0">
                        <a:solidFill>
                          <a:schemeClr val="tx1"/>
                        </a:solidFill>
                        <a:latin typeface="+mn-lt"/>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3954787"/>
                  </a:ext>
                </a:extLst>
              </a:tr>
              <a:tr h="296333">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dirty="0">
                          <a:solidFill>
                            <a:schemeClr val="dk1"/>
                          </a:solidFill>
                          <a:latin typeface="+mn-lt"/>
                          <a:ea typeface="+mn-ea"/>
                          <a:cs typeface="Arial"/>
                        </a:rPr>
                        <a:t>Machine Advisory Committee Meeting</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Sept. 16-18,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a:latin typeface="Arial"/>
                          <a:cs typeface="Arial"/>
                        </a:rPr>
                        <a:t>BNL Director’s Review – Comprehensive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i="0" dirty="0">
                          <a:latin typeface="Arial"/>
                          <a:cs typeface="Arial"/>
                        </a:rPr>
                        <a:t>Mar 9-12, 2026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0938530"/>
                  </a:ext>
                </a:extLst>
              </a:tr>
              <a:tr h="314807">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dirty="0">
                          <a:solidFill>
                            <a:schemeClr val="dk1"/>
                          </a:solidFill>
                          <a:latin typeface="+mn-lt"/>
                          <a:ea typeface="+mn-ea"/>
                          <a:cs typeface="Arial"/>
                        </a:rPr>
                        <a:t>Infrastructure Construction Advisory Committee</a:t>
                      </a:r>
                    </a:p>
                  </a:txBody>
                  <a:tcPr marL="6350" marR="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400" b="0" i="0" u="none" strike="noStrike" dirty="0">
                          <a:solidFill>
                            <a:srgbClr val="000000"/>
                          </a:solidFill>
                          <a:effectLst/>
                          <a:latin typeface="+mn-lt"/>
                        </a:rPr>
                        <a:t>October 1-2, 2025</a:t>
                      </a:r>
                      <a:endParaRPr lang="en-US" sz="1400" b="0" i="0" u="none" strike="noStrike" dirty="0">
                        <a:solidFill>
                          <a:schemeClr val="tx1"/>
                        </a:solidFill>
                        <a:effectLst/>
                        <a:latin typeface="+mn-lt"/>
                      </a:endParaRPr>
                    </a:p>
                  </a:txBody>
                  <a:tcPr marL="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400" b="0" i="0" kern="1200" dirty="0">
                          <a:solidFill>
                            <a:schemeClr val="dk1"/>
                          </a:solidFill>
                          <a:latin typeface="Arial"/>
                          <a:ea typeface="+mn-ea"/>
                          <a:cs typeface="Arial"/>
                        </a:rPr>
                        <a:t>EIC Advisory Board Meeting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b="0" i="0" kern="1200" dirty="0">
                          <a:solidFill>
                            <a:schemeClr val="dk1"/>
                          </a:solidFill>
                          <a:latin typeface="Arial"/>
                          <a:ea typeface="+mn-ea"/>
                          <a:cs typeface="Arial"/>
                        </a:rPr>
                        <a:t>March 2025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1424516"/>
                  </a:ext>
                </a:extLst>
              </a:tr>
              <a:tr h="319052">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dirty="0">
                          <a:solidFill>
                            <a:srgbClr val="000000"/>
                          </a:solidFill>
                          <a:effectLst/>
                          <a:latin typeface="+mn-lt"/>
                        </a:rPr>
                        <a:t>EIC Advisory Board Meeting</a:t>
                      </a:r>
                      <a:endParaRPr lang="en-US" sz="1400" b="0" i="0" kern="1200" spc="25" dirty="0">
                        <a:solidFill>
                          <a:schemeClr val="dk1"/>
                        </a:solidFill>
                        <a:latin typeface="+mn-lt"/>
                        <a:ea typeface="+mn-ea"/>
                        <a:cs typeface="Arial"/>
                      </a:endParaRPr>
                    </a:p>
                  </a:txBody>
                  <a:tcPr marL="6350" marR="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400" b="0" i="0" u="none" strike="noStrike" dirty="0">
                          <a:solidFill>
                            <a:schemeClr val="tx1"/>
                          </a:solidFill>
                          <a:effectLst/>
                          <a:latin typeface="+mn-lt"/>
                        </a:rPr>
                        <a:t>October 10, 2025</a:t>
                      </a:r>
                    </a:p>
                  </a:txBody>
                  <a:tcPr marL="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spc="25" dirty="0">
                          <a:latin typeface="Arial"/>
                          <a:cs typeface="Arial"/>
                        </a:rPr>
                        <a:t>DOE IPR </a:t>
                      </a:r>
                      <a:r>
                        <a:rPr lang="en-US" sz="1400" b="1" i="0" spc="-30" dirty="0">
                          <a:latin typeface="Arial"/>
                          <a:cs typeface="Arial"/>
                        </a:rPr>
                        <a:t>Comprehensive Review</a:t>
                      </a:r>
                      <a:endParaRPr lang="en-US" sz="1400" b="1" i="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0" dirty="0">
                          <a:latin typeface="Arial"/>
                          <a:cs typeface="Arial"/>
                        </a:rPr>
                        <a:t>Apr 28 </a:t>
                      </a:r>
                      <a:r>
                        <a:rPr lang="en-US" sz="1400" b="0" i="0" u="none" strike="noStrike" kern="1200" dirty="0">
                          <a:solidFill>
                            <a:schemeClr val="tx1"/>
                          </a:solidFill>
                          <a:effectLst/>
                          <a:latin typeface="Arial" panose="020B0604020202020204"/>
                          <a:ea typeface="+mn-ea"/>
                          <a:cs typeface="+mn-cs"/>
                        </a:rPr>
                        <a:t>– </a:t>
                      </a:r>
                      <a:r>
                        <a:rPr lang="en-US" sz="1400" b="1" i="0" dirty="0">
                          <a:latin typeface="Arial"/>
                          <a:cs typeface="Arial"/>
                        </a:rPr>
                        <a:t>May 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566680182"/>
                  </a:ext>
                </a:extLst>
              </a:tr>
              <a:tr h="319052">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dirty="0">
                          <a:solidFill>
                            <a:schemeClr val="dk1"/>
                          </a:solidFill>
                          <a:latin typeface="+mn-lt"/>
                          <a:ea typeface="+mn-ea"/>
                          <a:cs typeface="Arial"/>
                        </a:rPr>
                        <a:t>Resource Review Board Meeting (BNL)</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400" b="0" i="0" u="none" strike="noStrike" kern="1200" dirty="0">
                          <a:solidFill>
                            <a:srgbClr val="000000"/>
                          </a:solidFill>
                          <a:effectLst/>
                          <a:latin typeface="+mn-lt"/>
                          <a:ea typeface="+mn-ea"/>
                          <a:cs typeface="+mn-cs"/>
                        </a:rPr>
                        <a:t>Nov 4-5, 2025</a:t>
                      </a:r>
                      <a:r>
                        <a:rPr lang="en-US" sz="1400" b="0" i="0" u="none" strike="noStrike" dirty="0">
                          <a:solidFill>
                            <a:srgbClr val="000000"/>
                          </a:solidFill>
                          <a:effectLst/>
                          <a:latin typeface="+mn-lt"/>
                        </a:rPr>
                        <a:t>    </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latinLnBrk="0" hangingPunct="1"/>
                      <a:r>
                        <a:rPr lang="en-US" sz="1400" b="0" i="0" kern="1200" dirty="0">
                          <a:solidFill>
                            <a:schemeClr val="dk1"/>
                          </a:solidFill>
                          <a:latin typeface="Arial"/>
                          <a:ea typeface="+mn-ea"/>
                          <a:cs typeface="Arial"/>
                        </a:rPr>
                        <a:t>EIC Resource Review Board Meeting Tokyo</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0" i="0" kern="1200" dirty="0">
                          <a:solidFill>
                            <a:schemeClr val="dk1"/>
                          </a:solidFill>
                          <a:latin typeface="Arial"/>
                          <a:ea typeface="+mn-ea"/>
                          <a:cs typeface="Arial"/>
                        </a:rPr>
                        <a:t>June 9-10, 2025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1632960"/>
                  </a:ext>
                </a:extLst>
              </a:tr>
              <a:tr h="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111125" lvl="0" indent="0" algn="l">
                        <a:lnSpc>
                          <a:spcPct val="100000"/>
                        </a:lnSpc>
                        <a:spcBef>
                          <a:spcPts val="0"/>
                        </a:spcBef>
                        <a:spcAft>
                          <a:spcPts val="0"/>
                        </a:spcAft>
                        <a:buNone/>
                      </a:pPr>
                      <a:r>
                        <a:rPr lang="en-US" sz="1400" b="0" i="0" dirty="0">
                          <a:solidFill>
                            <a:schemeClr val="tx1"/>
                          </a:solidFill>
                          <a:latin typeface="+mn-lt"/>
                          <a:cs typeface="Arial"/>
                        </a:rPr>
                        <a:t>EIC Project Advisory Committee</a:t>
                      </a:r>
                    </a:p>
                  </a:txBody>
                  <a:tcPr marL="6350" marR="6350" marT="6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lvl="0" algn="r">
                        <a:buNone/>
                      </a:pPr>
                      <a:r>
                        <a:rPr lang="en-US" sz="1400" b="0" i="0" u="none" strike="noStrike" dirty="0">
                          <a:solidFill>
                            <a:schemeClr val="tx1"/>
                          </a:solidFill>
                          <a:effectLst/>
                          <a:latin typeface="+mn-lt"/>
                        </a:rPr>
                        <a:t>Dec 2, 2025</a:t>
                      </a:r>
                    </a:p>
                  </a:txBody>
                  <a:tcPr marL="6350" marT="6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dirty="0">
                          <a:latin typeface="Arial"/>
                          <a:cs typeface="Arial"/>
                        </a:rPr>
                        <a:t>DOE Review of the ASR CD-2/3, DET CD-2</a:t>
                      </a: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0" dirty="0">
                          <a:latin typeface="Arial"/>
                          <a:cs typeface="Arial"/>
                        </a:rPr>
                        <a:t>October 2026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003505"/>
                  </a:ext>
                </a:extLst>
              </a:tr>
              <a:tr h="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111125" lvl="0" indent="0" algn="l">
                        <a:lnSpc>
                          <a:spcPct val="100000"/>
                        </a:lnSpc>
                        <a:spcBef>
                          <a:spcPts val="0"/>
                        </a:spcBef>
                        <a:spcAft>
                          <a:spcPts val="0"/>
                        </a:spcAft>
                        <a:buNone/>
                      </a:pPr>
                      <a:r>
                        <a:rPr lang="en-US" sz="1400" b="0" i="0" dirty="0">
                          <a:solidFill>
                            <a:schemeClr val="tx1"/>
                          </a:solidFill>
                          <a:latin typeface="+mn-lt"/>
                          <a:cs typeface="Arial"/>
                        </a:rPr>
                        <a:t>EIC Project Strategy Workshop - Stakeholders</a:t>
                      </a:r>
                    </a:p>
                  </a:txBody>
                  <a:tcPr marL="6350" marR="6350" marT="6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lvl="0" algn="r">
                        <a:buNone/>
                      </a:pPr>
                      <a:r>
                        <a:rPr lang="en-US" sz="1400" b="0" i="0" u="none" strike="noStrike" dirty="0">
                          <a:solidFill>
                            <a:schemeClr val="tx1"/>
                          </a:solidFill>
                          <a:effectLst/>
                          <a:latin typeface="+mn-lt"/>
                        </a:rPr>
                        <a:t>Dec 4, 2025</a:t>
                      </a:r>
                    </a:p>
                  </a:txBody>
                  <a:tcPr marL="6350" marT="6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spc="25" dirty="0">
                          <a:latin typeface="Arial"/>
                          <a:cs typeface="Arial"/>
                        </a:rPr>
                        <a:t>DOE </a:t>
                      </a:r>
                      <a:r>
                        <a:rPr lang="en-US" sz="1400" b="1" i="0" spc="20" dirty="0">
                          <a:latin typeface="Arial"/>
                          <a:cs typeface="Arial"/>
                        </a:rPr>
                        <a:t>CD-</a:t>
                      </a:r>
                      <a:r>
                        <a:rPr lang="en-US" sz="1400" b="1" i="0" spc="15" dirty="0">
                          <a:latin typeface="Arial"/>
                          <a:cs typeface="Arial"/>
                        </a:rPr>
                        <a:t>2/3 Approval for Accelerator Rings</a:t>
                      </a:r>
                      <a:endParaRPr lang="en-US" sz="1400" b="1" i="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0" dirty="0">
                          <a:latin typeface="Arial"/>
                          <a:cs typeface="Arial"/>
                        </a:rPr>
                        <a:t>~End 2026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3984354"/>
                  </a:ext>
                </a:extLst>
              </a:tr>
              <a:tr h="0">
                <a:tc>
                  <a:txBody>
                    <a:bodyPr/>
                    <a:lstStyle/>
                    <a:p>
                      <a:pPr marL="111125" lvl="0" indent="0" algn="l">
                        <a:lnSpc>
                          <a:spcPct val="100000"/>
                        </a:lnSpc>
                        <a:spcBef>
                          <a:spcPts val="0"/>
                        </a:spcBef>
                        <a:spcAft>
                          <a:spcPts val="0"/>
                        </a:spcAft>
                        <a:buNone/>
                      </a:pPr>
                      <a:endParaRPr lang="en-US" sz="1400" b="0" i="0" dirty="0">
                        <a:solidFill>
                          <a:schemeClr val="tx1"/>
                        </a:solidFill>
                        <a:latin typeface="+mn-lt"/>
                        <a:cs typeface="Arial"/>
                      </a:endParaRPr>
                    </a:p>
                  </a:txBody>
                  <a:tcPr marL="6350" marR="6350" marT="6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lvl="0" algn="r">
                        <a:buNone/>
                      </a:pPr>
                      <a:endParaRPr lang="en-US" sz="1400" b="0" i="0" u="none" strike="noStrike" dirty="0">
                        <a:solidFill>
                          <a:schemeClr val="tx1"/>
                        </a:solidFill>
                        <a:effectLst/>
                        <a:latin typeface="+mn-lt"/>
                      </a:endParaRPr>
                    </a:p>
                  </a:txBody>
                  <a:tcPr marL="6350" marT="6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dirty="0">
                          <a:latin typeface="Arial"/>
                          <a:cs typeface="Arial"/>
                        </a:rPr>
                        <a:t>DOE CD-2 Approval for Detector</a:t>
                      </a: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0" dirty="0">
                          <a:latin typeface="Arial"/>
                          <a:cs typeface="Arial"/>
                        </a:rPr>
                        <a:t>~End of 2026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7847448"/>
                  </a:ext>
                </a:extLst>
              </a:tr>
            </a:tbl>
          </a:graphicData>
        </a:graphic>
      </p:graphicFrame>
      <p:sp>
        <p:nvSpPr>
          <p:cNvPr id="3" name="Title 2">
            <a:extLst>
              <a:ext uri="{FF2B5EF4-FFF2-40B4-BE49-F238E27FC236}">
                <a16:creationId xmlns:a16="http://schemas.microsoft.com/office/drawing/2014/main" id="{AE46ACAA-55C2-47F7-A2BC-189EDC996425}"/>
              </a:ext>
            </a:extLst>
          </p:cNvPr>
          <p:cNvSpPr>
            <a:spLocks noGrp="1"/>
          </p:cNvSpPr>
          <p:nvPr>
            <p:ph type="title"/>
          </p:nvPr>
        </p:nvSpPr>
        <p:spPr>
          <a:xfrm>
            <a:off x="459351" y="0"/>
            <a:ext cx="11347413" cy="556395"/>
          </a:xfrm>
        </p:spPr>
        <p:txBody>
          <a:bodyPr/>
          <a:lstStyle/>
          <a:p>
            <a:r>
              <a:rPr lang="en-US" dirty="0"/>
              <a:t>EIC Planning Dates</a:t>
            </a:r>
          </a:p>
        </p:txBody>
      </p:sp>
      <p:sp>
        <p:nvSpPr>
          <p:cNvPr id="7" name="TextBox 6">
            <a:extLst>
              <a:ext uri="{FF2B5EF4-FFF2-40B4-BE49-F238E27FC236}">
                <a16:creationId xmlns:a16="http://schemas.microsoft.com/office/drawing/2014/main" id="{14E3B4DA-953B-4114-0B56-23F4ABFC25EF}"/>
              </a:ext>
            </a:extLst>
          </p:cNvPr>
          <p:cNvSpPr txBox="1"/>
          <p:nvPr/>
        </p:nvSpPr>
        <p:spPr>
          <a:xfrm>
            <a:off x="2937047" y="5870718"/>
            <a:ext cx="6547755" cy="430887"/>
          </a:xfrm>
          <a:prstGeom prst="rect">
            <a:avLst/>
          </a:prstGeom>
          <a:noFill/>
        </p:spPr>
        <p:txBody>
          <a:bodyPr wrap="none" rtlCol="0">
            <a:spAutoFit/>
          </a:bodyPr>
          <a:lstStyle/>
          <a:p>
            <a:r>
              <a:rPr lang="en-US" sz="2200" b="1" dirty="0"/>
              <a:t>EIC received CD-3B Approval January 28, 2026!</a:t>
            </a:r>
          </a:p>
        </p:txBody>
      </p:sp>
      <p:sp>
        <p:nvSpPr>
          <p:cNvPr id="8" name="Rectangle 7">
            <a:extLst>
              <a:ext uri="{FF2B5EF4-FFF2-40B4-BE49-F238E27FC236}">
                <a16:creationId xmlns:a16="http://schemas.microsoft.com/office/drawing/2014/main" id="{971E3906-FD83-A198-6B3C-851EF14087F6}"/>
              </a:ext>
            </a:extLst>
          </p:cNvPr>
          <p:cNvSpPr/>
          <p:nvPr/>
        </p:nvSpPr>
        <p:spPr>
          <a:xfrm>
            <a:off x="6400795" y="4299648"/>
            <a:ext cx="5561704" cy="334817"/>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F59DA51-00CA-716F-6F57-EC4F116751BF}"/>
              </a:ext>
            </a:extLst>
          </p:cNvPr>
          <p:cNvSpPr/>
          <p:nvPr/>
        </p:nvSpPr>
        <p:spPr>
          <a:xfrm>
            <a:off x="6400795" y="4927922"/>
            <a:ext cx="5561704" cy="334817"/>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B7A0BC6-60F8-6C5B-EB22-527E770DEDC3}"/>
              </a:ext>
            </a:extLst>
          </p:cNvPr>
          <p:cNvSpPr/>
          <p:nvPr/>
        </p:nvSpPr>
        <p:spPr>
          <a:xfrm>
            <a:off x="6400795" y="2105663"/>
            <a:ext cx="5561704" cy="334817"/>
          </a:xfrm>
          <a:prstGeom prst="rect">
            <a:avLst/>
          </a:prstGeom>
          <a:noFill/>
          <a:ln w="76200">
            <a:solidFill>
              <a:srgbClr val="EF4B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4C64226-1B5C-B3C0-2AAB-2D4D24BD506B}"/>
              </a:ext>
            </a:extLst>
          </p:cNvPr>
          <p:cNvSpPr/>
          <p:nvPr/>
        </p:nvSpPr>
        <p:spPr>
          <a:xfrm>
            <a:off x="6400795" y="1791526"/>
            <a:ext cx="5561704" cy="314137"/>
          </a:xfrm>
          <a:prstGeom prst="rect">
            <a:avLst/>
          </a:prstGeom>
          <a:noFill/>
          <a:ln w="76200">
            <a:solidFill>
              <a:srgbClr val="0432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0890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26E1CB-D234-3483-EC94-CA498EB9ED74}"/>
              </a:ext>
            </a:extLst>
          </p:cNvPr>
          <p:cNvSpPr txBox="1"/>
          <p:nvPr/>
        </p:nvSpPr>
        <p:spPr>
          <a:xfrm>
            <a:off x="1489178" y="2828835"/>
            <a:ext cx="9349547" cy="646331"/>
          </a:xfrm>
          <a:prstGeom prst="rect">
            <a:avLst/>
          </a:prstGeom>
          <a:noFill/>
        </p:spPr>
        <p:txBody>
          <a:bodyPr wrap="none" rtlCol="0">
            <a:spAutoFit/>
          </a:bodyPr>
          <a:lstStyle/>
          <a:p>
            <a:pPr algn="ctr"/>
            <a:r>
              <a:rPr lang="en-US" sz="3600" b="1" dirty="0"/>
              <a:t>Detector Baseline Readiness Assessment</a:t>
            </a:r>
          </a:p>
        </p:txBody>
      </p:sp>
    </p:spTree>
    <p:extLst>
      <p:ext uri="{BB962C8B-B14F-4D97-AF65-F5344CB8AC3E}">
        <p14:creationId xmlns:p14="http://schemas.microsoft.com/office/powerpoint/2010/main" val="1554092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a:xfrm>
            <a:off x="512748" y="1129774"/>
            <a:ext cx="11436432" cy="1947460"/>
          </a:xfrm>
        </p:spPr>
        <p:txBody>
          <a:bodyPr>
            <a:noAutofit/>
          </a:bodyPr>
          <a:lstStyle/>
          <a:p>
            <a:r>
              <a:rPr lang="en-US" sz="4000" b="0" dirty="0"/>
              <a:t>Director's Review for the EIC Detector Subproject (</a:t>
            </a:r>
            <a:r>
              <a:rPr lang="en-US" sz="4000" b="0" dirty="0" err="1"/>
              <a:t>ePIC</a:t>
            </a:r>
            <a:r>
              <a:rPr lang="en-US" sz="4000" b="0" dirty="0"/>
              <a:t>) to Assess Baseline Readiness</a:t>
            </a:r>
            <a:br>
              <a:rPr lang="en-US" sz="4000" dirty="0"/>
            </a:br>
            <a:r>
              <a:rPr lang="en-US" sz="4000" dirty="0">
                <a:latin typeface="Arial"/>
                <a:cs typeface="Arial"/>
              </a:rPr>
              <a:t>Closeout Report</a:t>
            </a:r>
            <a:endParaRPr lang="en-US" sz="4000" dirty="0"/>
          </a:p>
        </p:txBody>
      </p:sp>
      <p:sp>
        <p:nvSpPr>
          <p:cNvPr id="6" name="TextBox 5">
            <a:extLst>
              <a:ext uri="{FF2B5EF4-FFF2-40B4-BE49-F238E27FC236}">
                <a16:creationId xmlns:a16="http://schemas.microsoft.com/office/drawing/2014/main" id="{83802717-071F-2BED-90C3-1562DA3733F9}"/>
              </a:ext>
            </a:extLst>
          </p:cNvPr>
          <p:cNvSpPr txBox="1"/>
          <p:nvPr/>
        </p:nvSpPr>
        <p:spPr>
          <a:xfrm>
            <a:off x="380226" y="3083233"/>
            <a:ext cx="11436432" cy="1908215"/>
          </a:xfrm>
          <a:prstGeom prst="rect">
            <a:avLst/>
          </a:prstGeom>
          <a:noFill/>
        </p:spPr>
        <p:txBody>
          <a:bodyPr wrap="square" lIns="91440" tIns="45720" rIns="91440" bIns="45720" anchor="t">
            <a:spAutoFit/>
          </a:bodyPr>
          <a:lstStyle/>
          <a:p>
            <a:pPr>
              <a:defRPr/>
            </a:pPr>
            <a:r>
              <a:rPr lang="en-US" sz="2400" dirty="0">
                <a:solidFill>
                  <a:srgbClr val="FFFFFF"/>
                </a:solidFill>
                <a:cs typeface="Arial"/>
              </a:rPr>
              <a:t>Co-chairs - </a:t>
            </a:r>
            <a:r>
              <a:rPr lang="en-US" sz="2400" b="1" dirty="0">
                <a:solidFill>
                  <a:srgbClr val="FFFFFF"/>
                </a:solidFill>
                <a:cs typeface="Arial"/>
              </a:rPr>
              <a:t>S. Nahn</a:t>
            </a:r>
            <a:r>
              <a:rPr lang="en-US" sz="2400" dirty="0">
                <a:solidFill>
                  <a:srgbClr val="FFFFFF"/>
                </a:solidFill>
                <a:cs typeface="Arial"/>
              </a:rPr>
              <a:t>, FNAL, </a:t>
            </a:r>
            <a:r>
              <a:rPr lang="en-US" sz="2400" b="1" dirty="0">
                <a:solidFill>
                  <a:srgbClr val="FFFFFF"/>
                </a:solidFill>
                <a:cs typeface="Arial"/>
              </a:rPr>
              <a:t>A. White</a:t>
            </a:r>
            <a:r>
              <a:rPr lang="en-US" sz="2400" dirty="0">
                <a:solidFill>
                  <a:srgbClr val="FFFFFF"/>
                </a:solidFill>
                <a:cs typeface="Arial"/>
              </a:rPr>
              <a:t> UTA</a:t>
            </a:r>
          </a:p>
          <a:p>
            <a:pPr>
              <a:defRPr/>
            </a:pPr>
            <a:r>
              <a:rPr kumimoji="0" lang="en-US" sz="2400" i="0" u="none" strike="noStrike" kern="1200" cap="none" spc="0" normalizeH="0" baseline="0" noProof="0" dirty="0">
                <a:ln>
                  <a:noFill/>
                </a:ln>
                <a:solidFill>
                  <a:srgbClr val="FFFFFF"/>
                </a:solidFill>
                <a:effectLst/>
                <a:uLnTx/>
                <a:uFillTx/>
                <a:latin typeface="Arial" panose="020B0604020202020204"/>
                <a:ea typeface="+mn-ea"/>
                <a:cs typeface="+mn-cs"/>
              </a:rPr>
              <a:t>SC 1: M. Begel, H. Chen, A. </a:t>
            </a:r>
            <a:r>
              <a:rPr kumimoji="0" lang="en-US" sz="2400" i="0" u="none" strike="noStrike" kern="1200" cap="none" spc="0" normalizeH="0" baseline="0" noProof="0" dirty="0" err="1">
                <a:ln>
                  <a:noFill/>
                </a:ln>
                <a:solidFill>
                  <a:srgbClr val="FFFFFF"/>
                </a:solidFill>
                <a:effectLst/>
                <a:uLnTx/>
                <a:uFillTx/>
                <a:latin typeface="Arial" panose="020B0604020202020204"/>
                <a:ea typeface="+mn-ea"/>
                <a:cs typeface="+mn-cs"/>
              </a:rPr>
              <a:t>Macchiolo</a:t>
            </a:r>
            <a:r>
              <a:rPr kumimoji="0" lang="en-US" sz="2400" i="0" u="none" strike="noStrike" kern="1200" cap="none" spc="0" normalizeH="0" baseline="0" noProof="0" dirty="0">
                <a:ln>
                  <a:noFill/>
                </a:ln>
                <a:solidFill>
                  <a:srgbClr val="FFFFFF"/>
                </a:solidFill>
                <a:effectLst/>
                <a:uLnTx/>
                <a:uFillTx/>
                <a:latin typeface="Arial" panose="020B0604020202020204"/>
                <a:ea typeface="+mn-ea"/>
                <a:cs typeface="+mn-cs"/>
              </a:rPr>
              <a:t>, E. Oliveri, A. </a:t>
            </a:r>
            <a:r>
              <a:rPr kumimoji="0" lang="en-US" sz="2400" i="0" u="none" strike="noStrike" kern="1200" cap="none" spc="0" normalizeH="0" baseline="0" noProof="0" dirty="0" err="1">
                <a:ln>
                  <a:noFill/>
                </a:ln>
                <a:solidFill>
                  <a:srgbClr val="FFFFFF"/>
                </a:solidFill>
                <a:effectLst/>
                <a:uLnTx/>
                <a:uFillTx/>
                <a:latin typeface="Arial" panose="020B0604020202020204"/>
                <a:ea typeface="+mn-ea"/>
                <a:cs typeface="+mn-cs"/>
              </a:rPr>
              <a:t>Papanestis</a:t>
            </a:r>
            <a:r>
              <a:rPr kumimoji="0" lang="en-US" sz="2400" i="0" u="none" strike="noStrike" kern="1200" cap="none" spc="0" normalizeH="0" baseline="0" noProof="0" dirty="0">
                <a:ln>
                  <a:noFill/>
                </a:ln>
                <a:solidFill>
                  <a:srgbClr val="FFFFFF"/>
                </a:solidFill>
                <a:effectLst/>
                <a:uLnTx/>
                <a:uFillTx/>
                <a:latin typeface="Arial" panose="020B0604020202020204"/>
                <a:ea typeface="+mn-ea"/>
                <a:cs typeface="+mn-cs"/>
              </a:rPr>
              <a:t>, K. Wyllie</a:t>
            </a:r>
          </a:p>
          <a:p>
            <a:pPr>
              <a:defRPr/>
            </a:pPr>
            <a:r>
              <a:rPr lang="en-US" sz="2400" dirty="0">
                <a:solidFill>
                  <a:srgbClr val="FFFFFF"/>
                </a:solidFill>
                <a:latin typeface="Arial" panose="020B0604020202020204"/>
              </a:rPr>
              <a:t>SC 2: C. Polly, R. Poeschl, J. Strait, M. Trzebinski, T. Whitlatch</a:t>
            </a:r>
          </a:p>
          <a:p>
            <a:pPr>
              <a:defRPr/>
            </a:pPr>
            <a:r>
              <a:rPr kumimoji="0" lang="en-US" sz="2400" i="0" u="none" strike="noStrike" kern="1200" cap="none" spc="0" normalizeH="0" baseline="0" noProof="0" dirty="0">
                <a:ln>
                  <a:noFill/>
                </a:ln>
                <a:solidFill>
                  <a:srgbClr val="FFFFFF"/>
                </a:solidFill>
                <a:effectLst/>
                <a:uLnTx/>
                <a:uFillTx/>
                <a:latin typeface="Arial" panose="020B0604020202020204"/>
                <a:ea typeface="+mn-ea"/>
                <a:cs typeface="+mn-cs"/>
              </a:rPr>
              <a:t>SC 3: A. Lung, R. Gutta, W. Hughes, J. Marx, P. McBride </a:t>
            </a:r>
          </a:p>
          <a:p>
            <a:pPr>
              <a:defRPr/>
            </a:pPr>
            <a:endParaRPr lang="en-US" sz="2200" dirty="0">
              <a:solidFill>
                <a:schemeClr val="bg1"/>
              </a:solidFill>
              <a:latin typeface="Segoe UI"/>
              <a:cs typeface="Segoe UI"/>
            </a:endParaRPr>
          </a:p>
        </p:txBody>
      </p:sp>
      <p:sp>
        <p:nvSpPr>
          <p:cNvPr id="3" name="Subtitle 2">
            <a:extLst>
              <a:ext uri="{FF2B5EF4-FFF2-40B4-BE49-F238E27FC236}">
                <a16:creationId xmlns:a16="http://schemas.microsoft.com/office/drawing/2014/main" id="{FDB0E14B-6889-F849-8A8C-D01D7C36038D}"/>
              </a:ext>
            </a:extLst>
          </p:cNvPr>
          <p:cNvSpPr>
            <a:spLocks noGrp="1"/>
          </p:cNvSpPr>
          <p:nvPr/>
        </p:nvSpPr>
        <p:spPr>
          <a:xfrm>
            <a:off x="512748" y="5316423"/>
            <a:ext cx="10334625" cy="74618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Director's Review for the EIC Detector Subproject (</a:t>
            </a:r>
            <a:r>
              <a:rPr lang="en-US" dirty="0" err="1"/>
              <a:t>ePIC</a:t>
            </a:r>
            <a:r>
              <a:rPr lang="en-US" dirty="0"/>
              <a:t>) to Assess Baseline Readiness</a:t>
            </a:r>
          </a:p>
          <a:p>
            <a:r>
              <a:rPr lang="en-US" dirty="0"/>
              <a:t>February 5, 2026</a:t>
            </a:r>
          </a:p>
        </p:txBody>
      </p:sp>
    </p:spTree>
    <p:extLst>
      <p:ext uri="{BB962C8B-B14F-4D97-AF65-F5344CB8AC3E}">
        <p14:creationId xmlns:p14="http://schemas.microsoft.com/office/powerpoint/2010/main" val="3464094723"/>
      </p:ext>
    </p:extLst>
  </p:cSld>
  <p:clrMapOvr>
    <a:masterClrMapping/>
  </p:clrMapOvr>
</p:sld>
</file>

<file path=ppt/theme/theme1.xml><?xml version="1.0" encoding="utf-8"?>
<a:theme xmlns:a="http://schemas.openxmlformats.org/drawingml/2006/main" name="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_PPT_Template_Widescreen_0923" id="{B3C6C6E8-A343-9F46-9C14-8D262507CB52}" vid="{B0F72776-BFD3-D14D-97CB-9DB1BA4DAE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767f846-2003-4795-b8a5-c12e60d56749">
      <Terms xmlns="http://schemas.microsoft.com/office/infopath/2007/PartnerControls"/>
    </lcf76f155ced4ddcb4097134ff3c332f>
    <TaxCatchAll xmlns="3bfd71d5-c7ac-4dca-b865-a609d1eb407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98D2554909C94BB45400E87C135FCB" ma:contentTypeVersion="10" ma:contentTypeDescription="Create a new document." ma:contentTypeScope="" ma:versionID="f6f58857f6daa4b711834340285195ba">
  <xsd:schema xmlns:xsd="http://www.w3.org/2001/XMLSchema" xmlns:xs="http://www.w3.org/2001/XMLSchema" xmlns:p="http://schemas.microsoft.com/office/2006/metadata/properties" xmlns:ns2="d767f846-2003-4795-b8a5-c12e60d56749" xmlns:ns3="3bfd71d5-c7ac-4dca-b865-a609d1eb4074" targetNamespace="http://schemas.microsoft.com/office/2006/metadata/properties" ma:root="true" ma:fieldsID="053b8f7372f1cfbe58d59be704c01563" ns2:_="" ns3:_="">
    <xsd:import namespace="d767f846-2003-4795-b8a5-c12e60d56749"/>
    <xsd:import namespace="3bfd71d5-c7ac-4dca-b865-a609d1eb407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67f846-2003-4795-b8a5-c12e60d567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325a567-783b-4eae-ad25-f71283ef2f6c"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fd71d5-c7ac-4dca-b865-a609d1eb407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11a0df5-9a12-49e9-8865-351e10a89734}" ma:internalName="TaxCatchAll" ma:showField="CatchAllData" ma:web="dd7425a4-fa23-406d-b478-3c2992d2d4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09D19-ECD3-440E-A44C-BD3D2F26689B}">
  <ds:schemaRefs>
    <ds:schemaRef ds:uri="http://schemas.microsoft.com/sharepoint/v3/contenttype/forms"/>
  </ds:schemaRefs>
</ds:datastoreItem>
</file>

<file path=customXml/itemProps2.xml><?xml version="1.0" encoding="utf-8"?>
<ds:datastoreItem xmlns:ds="http://schemas.openxmlformats.org/officeDocument/2006/customXml" ds:itemID="{765637A3-DEB1-4C7D-9F81-D2184D65C3B4}">
  <ds:schemaRefs>
    <ds:schemaRef ds:uri="3bfd71d5-c7ac-4dca-b865-a609d1eb4074"/>
    <ds:schemaRef ds:uri="http://schemas.openxmlformats.org/package/2006/metadata/core-properties"/>
    <ds:schemaRef ds:uri="d767f846-2003-4795-b8a5-c12e60d56749"/>
    <ds:schemaRef ds:uri="http://schemas.microsoft.com/office/2006/documentManagement/types"/>
    <ds:schemaRef ds:uri="http://purl.org/dc/terms/"/>
    <ds:schemaRef ds:uri="http://www.w3.org/XML/1998/namespace"/>
    <ds:schemaRef ds:uri="http://schemas.microsoft.com/office/2006/metadata/properties"/>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E5FDE2A7-6190-4660-96B1-4848D3073C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67f846-2003-4795-b8a5-c12e60d56749"/>
    <ds:schemaRef ds:uri="3bfd71d5-c7ac-4dca-b865-a609d1eb40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EIC Long Lead Procurement Widescreen PPT Template</Template>
  <TotalTime>25676</TotalTime>
  <Words>5654</Words>
  <Application>Microsoft Office PowerPoint</Application>
  <PresentationFormat>Widescreen</PresentationFormat>
  <Paragraphs>498</Paragraphs>
  <Slides>33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Symbol</vt:lpstr>
      <vt:lpstr>Times New Roman</vt:lpstr>
      <vt:lpstr>Calibri</vt:lpstr>
      <vt:lpstr>Segoe UI</vt:lpstr>
      <vt:lpstr>Arial</vt:lpstr>
      <vt:lpstr>Wingdings</vt:lpstr>
      <vt:lpstr>Arial Narrow</vt:lpstr>
      <vt:lpstr>BNL</vt:lpstr>
      <vt:lpstr>EIC Project News</vt:lpstr>
      <vt:lpstr>Outline</vt:lpstr>
      <vt:lpstr>Update on Reviews – Path to Baselining CD-2 </vt:lpstr>
      <vt:lpstr>Detector Technical Readiness for Baselining</vt:lpstr>
      <vt:lpstr>Final Design Reviews – Planning for CD-3 </vt:lpstr>
      <vt:lpstr>EIC Line-Item Project Requirements</vt:lpstr>
      <vt:lpstr>EIC Planning Dates</vt:lpstr>
      <vt:lpstr>PowerPoint Presentation</vt:lpstr>
      <vt:lpstr>Director's Review for the EIC Detector Subproject (ePIC) to Assess Baseline Readiness Closeout Report</vt:lpstr>
      <vt:lpstr>Charge Questions</vt:lpstr>
      <vt:lpstr>Homework Questions – 1st Day</vt:lpstr>
      <vt:lpstr>1st Day HW Questions (21!)</vt:lpstr>
      <vt:lpstr>Homework Questions – 2nd Day</vt:lpstr>
      <vt:lpstr>SC3 – Project Management &amp; Cost &amp; Schedule</vt:lpstr>
      <vt:lpstr>PowerPoint Presentation</vt:lpstr>
      <vt:lpstr>Recommendations – SC1 Electronics and DAQ, PID, Tracking</vt:lpstr>
      <vt:lpstr>PowerPoint Presentation</vt:lpstr>
      <vt:lpstr>Recommendations – SC2 Magnet, Calorimetry, Mechanical, Auxiliary, Polarimetry</vt:lpstr>
      <vt:lpstr>PowerPoint Presentation</vt:lpstr>
      <vt:lpstr>Response to Charge – SC3 Management, Cost and Schedule</vt:lpstr>
      <vt:lpstr>Response to Charge – SC3 Management, Cost and Schedule</vt:lpstr>
      <vt:lpstr>Response to Charge – SC3 Management, Cost and Schedule</vt:lpstr>
      <vt:lpstr>Response to Charge – SC3 Management, Cost and Schedule</vt:lpstr>
      <vt:lpstr>Response to Charge – SC3 Management, Cost and Schedule</vt:lpstr>
      <vt:lpstr>Response to Charge – SC3 Management, Cost and Schedule</vt:lpstr>
      <vt:lpstr>Comments – SC3 Management, Cost and Schedule</vt:lpstr>
      <vt:lpstr>Recommendations – SC3 Management, Cost and Schedule</vt:lpstr>
      <vt:lpstr>Recommendations – SC3 Management, Cost and Schedule</vt:lpstr>
      <vt:lpstr>Conclusion – SC3 Management, Cost and Schedule</vt:lpstr>
      <vt:lpstr>Detector Baseline Readiness Assessment Review - Summary</vt:lpstr>
      <vt:lpstr>PowerPoint Presentation</vt:lpstr>
      <vt:lpstr>Risks Carried at Management Level</vt:lpstr>
      <vt:lpstr>EIC Detector Subsystems versus Science Pillars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&lt;LLP WBS – LLP Description&gt; CD-3A Director’s Review</dc:title>
  <dc:subject/>
  <dc:creator>ksmith@bnl.gov</dc:creator>
  <cp:keywords/>
  <dc:description/>
  <cp:lastModifiedBy>Rolf Ent</cp:lastModifiedBy>
  <cp:revision>469</cp:revision>
  <cp:lastPrinted>2025-02-20T14:32:25Z</cp:lastPrinted>
  <dcterms:created xsi:type="dcterms:W3CDTF">2023-09-12T20:43:32Z</dcterms:created>
  <dcterms:modified xsi:type="dcterms:W3CDTF">2026-02-13T14:02:02Z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0x01010064DC25A386985D4D9C8290A9164CEF14</vt:lpwstr>
  </property>
  <property fmtid="{D5CDD505-2E9C-101B-9397-08002B2CF9AE}" pid="3" name="MediaServiceImageTags">
    <vt:lpwstr/>
  </property>
</Properties>
</file>