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0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0A982B-5A82-2DB7-2638-AB72276FC6E8}" v="2" dt="2026-02-11T02:38:13.323"/>
    <p1510:client id="{2B7AACFC-D1F6-E28D-565D-0588EEBF8F0C}" v="2197" dt="2026-02-11T02:35:22.354"/>
    <p1510:client id="{3DBBFAF8-A0F3-C6D5-8D71-031A33DD95C2}" v="8" dt="2026-02-12T07:49:23.382"/>
    <p1510:client id="{843DA6F5-CA39-D604-837E-4C6A555EFC61}" v="778" dt="2026-02-12T17:21:06.252"/>
    <p1510:client id="{F788DEED-3828-4122-BD0A-0F5881C8A1AD}" v="525" dt="2026-02-11T02:47:56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ePIC General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2D677-4FD4-BECF-ADF3-7B6220112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7250"/>
            <a:ext cx="9144000" cy="2387600"/>
          </a:xfrm>
        </p:spPr>
        <p:txBody>
          <a:bodyPr/>
          <a:lstStyle/>
          <a:p>
            <a:r>
              <a:rPr lang="en-US" dirty="0"/>
              <a:t>PID CC WG </a:t>
            </a:r>
            <a:r>
              <a:rPr lang="en-US" dirty="0" err="1"/>
              <a:t>Workfest</a:t>
            </a:r>
            <a:r>
              <a:rPr lang="en-US" dirty="0"/>
              <a:t>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9C60E-9DA7-7E49-FFBC-EC23E26719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S. Tarafdar &amp; B. Page</a:t>
            </a:r>
          </a:p>
          <a:p>
            <a:r>
              <a:rPr lang="en-US" dirty="0" err="1"/>
              <a:t>ePIC</a:t>
            </a:r>
            <a:r>
              <a:rPr lang="en-US" dirty="0"/>
              <a:t> General Meeting</a:t>
            </a:r>
          </a:p>
          <a:p>
            <a:r>
              <a:rPr lang="en-US" dirty="0"/>
              <a:t>February         , 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05D27F-5BD0-D647-C545-D9215F75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CDEC88-6DC5-D070-C58F-F0BE25938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84F675-4D9F-6B75-4A54-D50B49942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5789" y="4429919"/>
            <a:ext cx="560888" cy="56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4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8DEDEA-A7A5-29B9-F127-0DA3638A5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507" y="287546"/>
            <a:ext cx="5261550" cy="59809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3894FF-D02B-A447-3249-F1F3DD137687}"/>
              </a:ext>
            </a:extLst>
          </p:cNvPr>
          <p:cNvSpPr txBox="1"/>
          <p:nvPr/>
        </p:nvSpPr>
        <p:spPr>
          <a:xfrm>
            <a:off x="6182264" y="1300011"/>
            <a:ext cx="5562067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Focus on</a:t>
            </a:r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Synergistic activities for subsystem components 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HRPPD (</a:t>
            </a:r>
            <a:r>
              <a:rPr lang="en-US" dirty="0" err="1"/>
              <a:t>pfRICH</a:t>
            </a:r>
            <a:r>
              <a:rPr lang="en-US" dirty="0"/>
              <a:t> and </a:t>
            </a:r>
            <a:r>
              <a:rPr lang="en-US" dirty="0" err="1"/>
              <a:t>hpDIRC</a:t>
            </a:r>
            <a:r>
              <a:rPr lang="en-US" dirty="0"/>
              <a:t>)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Aerogel  (</a:t>
            </a:r>
            <a:r>
              <a:rPr lang="en-US" dirty="0" err="1"/>
              <a:t>pfRICH</a:t>
            </a:r>
            <a:r>
              <a:rPr lang="en-US" dirty="0"/>
              <a:t> and </a:t>
            </a:r>
            <a:r>
              <a:rPr lang="en-US" dirty="0" err="1"/>
              <a:t>dRICH</a:t>
            </a:r>
            <a:r>
              <a:rPr lang="en-US" dirty="0"/>
              <a:t>)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Mirror (</a:t>
            </a:r>
            <a:r>
              <a:rPr lang="en-US" dirty="0" err="1"/>
              <a:t>pfRICH</a:t>
            </a:r>
            <a:r>
              <a:rPr lang="en-US" dirty="0"/>
              <a:t> and </a:t>
            </a:r>
            <a:r>
              <a:rPr lang="en-US" dirty="0" err="1"/>
              <a:t>dRICH</a:t>
            </a:r>
            <a:r>
              <a:rPr lang="en-US" dirty="0"/>
              <a:t>)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FCFD (BTOF and electronics)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FCFD variant (</a:t>
            </a:r>
            <a:r>
              <a:rPr lang="en-US" dirty="0" err="1"/>
              <a:t>pfRICH</a:t>
            </a:r>
            <a:r>
              <a:rPr lang="en-US" dirty="0"/>
              <a:t> , </a:t>
            </a:r>
            <a:r>
              <a:rPr lang="en-US" dirty="0" err="1"/>
              <a:t>hpDIRC</a:t>
            </a:r>
            <a:r>
              <a:rPr lang="en-US" dirty="0"/>
              <a:t> and electronics)</a:t>
            </a:r>
          </a:p>
          <a:p>
            <a:pPr lvl="1"/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Test article status of PID system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Component QA of PID system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66A4B-630E-772E-345F-2B6E4CD30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83363B-DE38-434F-C3D5-8697E8B34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B61AFE-84A9-198A-3E07-DD0D4EA8A524}"/>
              </a:ext>
            </a:extLst>
          </p:cNvPr>
          <p:cNvSpPr txBox="1"/>
          <p:nvPr/>
        </p:nvSpPr>
        <p:spPr>
          <a:xfrm>
            <a:off x="5919537" y="136358"/>
            <a:ext cx="4379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Wednesday, Jan 21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3A0E1-9A87-5934-9381-7E1A3C78B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52" y="127899"/>
            <a:ext cx="11996468" cy="692960"/>
          </a:xfrm>
        </p:spPr>
        <p:txBody>
          <a:bodyPr>
            <a:normAutofit/>
          </a:bodyPr>
          <a:lstStyle/>
          <a:p>
            <a:r>
              <a:rPr lang="en-US" sz="3200"/>
              <a:t>Key takeaways on synergistic activities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CAA89-ABDD-CF59-774A-9419F17D4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A82A9-2807-E75A-038D-8C73CA04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F07908-06DD-96FC-9E77-C3CC18525796}"/>
              </a:ext>
            </a:extLst>
          </p:cNvPr>
          <p:cNvSpPr txBox="1"/>
          <p:nvPr/>
        </p:nvSpPr>
        <p:spPr>
          <a:xfrm>
            <a:off x="172529" y="819509"/>
            <a:ext cx="11839753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b="1" dirty="0"/>
              <a:t>HRPPD (</a:t>
            </a:r>
            <a:r>
              <a:rPr lang="en-US" sz="2000" b="1" dirty="0" err="1"/>
              <a:t>pfRICH</a:t>
            </a:r>
            <a:r>
              <a:rPr lang="en-US" sz="2000" b="1" dirty="0"/>
              <a:t> &amp; </a:t>
            </a:r>
            <a:r>
              <a:rPr lang="en-US" sz="2000" b="1" dirty="0" err="1"/>
              <a:t>hpDIRC</a:t>
            </a:r>
            <a:r>
              <a:rPr lang="en-US" sz="2000" b="1" dirty="0"/>
              <a:t>)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Need to optimize for </a:t>
            </a:r>
            <a:r>
              <a:rPr lang="en-US" sz="2000" dirty="0" err="1"/>
              <a:t>hpDIRC</a:t>
            </a:r>
            <a:endParaRPr lang="en-US" sz="2000" dirty="0"/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PO already submitted to INCOM for new set of HRPPDs, explore method for higher PDE to satisfy </a:t>
            </a:r>
            <a:r>
              <a:rPr lang="en-US" sz="2000" dirty="0" err="1"/>
              <a:t>hpDIRC</a:t>
            </a:r>
            <a:r>
              <a:rPr lang="en-US" sz="2000" dirty="0"/>
              <a:t> requirement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/>
              <a:t>Strong possibility of similar QA protocols for HRPPD to be used in both </a:t>
            </a:r>
            <a:r>
              <a:rPr lang="en-US" sz="2000" dirty="0" err="1"/>
              <a:t>pfRICH</a:t>
            </a:r>
            <a:r>
              <a:rPr lang="en-US" sz="2000" dirty="0"/>
              <a:t> and </a:t>
            </a:r>
            <a:r>
              <a:rPr lang="en-US" sz="2000" dirty="0" err="1"/>
              <a:t>hpDIRC</a:t>
            </a:r>
            <a:r>
              <a:rPr lang="en-US" sz="2000" dirty="0"/>
              <a:t>.</a:t>
            </a:r>
          </a:p>
          <a:p>
            <a:pPr lvl="1"/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b="1" dirty="0"/>
              <a:t>Aerogel (</a:t>
            </a:r>
            <a:r>
              <a:rPr lang="en-US" sz="2000" b="1" dirty="0" err="1"/>
              <a:t>pfRICH</a:t>
            </a:r>
            <a:r>
              <a:rPr lang="en-US" sz="2000" b="1" dirty="0"/>
              <a:t> &amp; </a:t>
            </a:r>
            <a:r>
              <a:rPr lang="en-US" sz="2000" b="1" dirty="0" err="1"/>
              <a:t>dRICH</a:t>
            </a:r>
            <a:r>
              <a:rPr lang="en-US" sz="2000" b="1" dirty="0"/>
              <a:t>)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Test stand at TU capable of quantifying aerogel transmittance and index of refraction 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Need more input from </a:t>
            </a:r>
            <a:r>
              <a:rPr lang="en-US" sz="2000" dirty="0" err="1"/>
              <a:t>dRICH</a:t>
            </a:r>
            <a:r>
              <a:rPr lang="en-US" sz="2000" dirty="0"/>
              <a:t> group for possible upgrade on test stand to be used also for </a:t>
            </a:r>
            <a:r>
              <a:rPr lang="en-US" sz="2000" dirty="0" err="1"/>
              <a:t>dRICH</a:t>
            </a:r>
            <a:r>
              <a:rPr lang="en-US" sz="2000" dirty="0"/>
              <a:t> aerogel test stand. Benefit of test stand close to assembly site emphasized </a:t>
            </a:r>
          </a:p>
          <a:p>
            <a:pPr marL="800100" lvl="1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b="1" dirty="0"/>
              <a:t>Mirrors (</a:t>
            </a:r>
            <a:r>
              <a:rPr lang="en-US" sz="2000" b="1" dirty="0" err="1"/>
              <a:t>pfRICH</a:t>
            </a:r>
            <a:r>
              <a:rPr lang="en-US" sz="2000" b="1" dirty="0"/>
              <a:t> &amp; </a:t>
            </a:r>
            <a:r>
              <a:rPr lang="en-US" sz="2000" b="1" dirty="0" err="1"/>
              <a:t>dRICH</a:t>
            </a:r>
            <a:r>
              <a:rPr lang="en-US" sz="2000" b="1" dirty="0"/>
              <a:t>)</a:t>
            </a:r>
            <a:endParaRPr lang="en-US" sz="2000" dirty="0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Extensive testing infrastructure at BNL for </a:t>
            </a:r>
            <a:r>
              <a:rPr lang="en-US" sz="2000" dirty="0" err="1"/>
              <a:t>pfRICH</a:t>
            </a:r>
            <a:endParaRPr lang="en-US" sz="2000" b="1" dirty="0" err="1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Primary </a:t>
            </a:r>
            <a:r>
              <a:rPr lang="en-US" sz="2000" dirty="0" err="1"/>
              <a:t>dRICH</a:t>
            </a:r>
            <a:r>
              <a:rPr lang="en-US" sz="2000" dirty="0"/>
              <a:t> mirror QA at Duke/</a:t>
            </a:r>
            <a:r>
              <a:rPr lang="en-US" sz="2000" dirty="0" err="1"/>
              <a:t>JLab</a:t>
            </a:r>
            <a:r>
              <a:rPr lang="en-US" sz="2000" dirty="0"/>
              <a:t> with some existing INFN equipment</a:t>
            </a:r>
            <a:endParaRPr lang="en-US" sz="2000" b="1" dirty="0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Differing mirror dimensions likely preclude direct </a:t>
            </a:r>
            <a:r>
              <a:rPr lang="en-US" sz="2000" dirty="0" err="1"/>
              <a:t>pfRICH</a:t>
            </a:r>
            <a:r>
              <a:rPr lang="en-US" sz="2000" dirty="0"/>
              <a:t>/</a:t>
            </a:r>
            <a:r>
              <a:rPr lang="en-US" sz="2000" dirty="0" err="1"/>
              <a:t>dRICH</a:t>
            </a:r>
            <a:r>
              <a:rPr lang="en-US" sz="2000" dirty="0"/>
              <a:t> interoperability, but techniques and best practices can be shared</a:t>
            </a:r>
          </a:p>
          <a:p>
            <a:endParaRPr lang="en-US" sz="2000"/>
          </a:p>
          <a:p>
            <a:pPr marL="285750" indent="-285750">
              <a:buFont typeface="Arial"/>
              <a:buChar char="•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300890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987C1-992A-FC4C-9FF3-A97142CDD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87302-DE1D-3FA6-527D-CD9D2333A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52" y="127899"/>
            <a:ext cx="11996468" cy="692960"/>
          </a:xfrm>
        </p:spPr>
        <p:txBody>
          <a:bodyPr>
            <a:normAutofit/>
          </a:bodyPr>
          <a:lstStyle/>
          <a:p>
            <a:r>
              <a:rPr lang="en-US" sz="3200"/>
              <a:t>Key takeaways on synergistic activities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0E372-38D0-EDEA-36CC-A2215B61F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CAA8A-6366-8CAE-05B3-7ABFE836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D8218C-DEB2-C2D3-BA29-78BCF688F766}"/>
              </a:ext>
            </a:extLst>
          </p:cNvPr>
          <p:cNvSpPr txBox="1"/>
          <p:nvPr/>
        </p:nvSpPr>
        <p:spPr>
          <a:xfrm>
            <a:off x="172529" y="819509"/>
            <a:ext cx="11839753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b="1" dirty="0"/>
              <a:t>FCFD (BTOF, electronics)</a:t>
            </a:r>
            <a:endParaRPr lang="en-US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FCFD v1.1 already tested in test beam with sensors with 45 </a:t>
            </a:r>
            <a:r>
              <a:rPr lang="en-US" sz="2000" dirty="0" err="1"/>
              <a:t>ps</a:t>
            </a:r>
            <a:r>
              <a:rPr lang="en-US" sz="2000" dirty="0"/>
              <a:t> timing resolution. </a:t>
            </a:r>
            <a:endParaRPr lang="en-US" dirty="0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FCFD v1.2 design completed and will be available for testing in CY 2026.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More coordination needed between ASIC development group and BTOF consortium</a:t>
            </a:r>
          </a:p>
          <a:p>
            <a:pPr lvl="1"/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b="1" dirty="0"/>
              <a:t>FCFD variant (</a:t>
            </a:r>
            <a:r>
              <a:rPr lang="en-US" sz="2000" b="1" dirty="0" err="1"/>
              <a:t>pfRICH</a:t>
            </a:r>
            <a:r>
              <a:rPr lang="en-US" sz="2000" b="1" dirty="0"/>
              <a:t>, </a:t>
            </a:r>
            <a:r>
              <a:rPr lang="en-US" sz="2000" b="1" dirty="0" err="1"/>
              <a:t>hpDIRC</a:t>
            </a:r>
            <a:r>
              <a:rPr lang="en-US" sz="2000" b="1" dirty="0"/>
              <a:t>, electronics)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Well coordinated effort for development of ASIC between </a:t>
            </a:r>
            <a:r>
              <a:rPr lang="en-US" sz="2000" dirty="0" err="1"/>
              <a:t>pfRICH</a:t>
            </a:r>
            <a:r>
              <a:rPr lang="en-US" sz="2000" dirty="0"/>
              <a:t> and electronics group.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Some confusion about requirement for </a:t>
            </a:r>
            <a:r>
              <a:rPr lang="en-US" sz="2000" dirty="0" err="1"/>
              <a:t>hpDIRC</a:t>
            </a:r>
            <a:r>
              <a:rPr lang="en-US" sz="2000" dirty="0"/>
              <a:t> but can be cleared with more coordination between </a:t>
            </a:r>
            <a:r>
              <a:rPr lang="en-US" sz="2000" dirty="0" err="1"/>
              <a:t>hpDIRC</a:t>
            </a:r>
            <a:r>
              <a:rPr lang="en-US" sz="2000" dirty="0"/>
              <a:t> and electronics group</a:t>
            </a:r>
          </a:p>
          <a:p>
            <a:pPr marL="742950" lvl="1" indent="-285750">
              <a:buFont typeface="Arial"/>
              <a:buChar char="•"/>
            </a:pPr>
            <a:endParaRPr lang="en-US" sz="2000"/>
          </a:p>
          <a:p>
            <a:pPr marL="285750" indent="-285750">
              <a:buFont typeface="Arial"/>
              <a:buChar char="•"/>
            </a:pPr>
            <a:endParaRPr lang="en-US" sz="2000"/>
          </a:p>
          <a:p>
            <a:pPr marL="285750" indent="-285750">
              <a:buFont typeface="Arial"/>
              <a:buChar char="•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381838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50C0C-74A2-04FF-77E0-77B97B72D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0" y="171031"/>
            <a:ext cx="10515600" cy="678582"/>
          </a:xfrm>
        </p:spPr>
        <p:txBody>
          <a:bodyPr>
            <a:normAutofit/>
          </a:bodyPr>
          <a:lstStyle/>
          <a:p>
            <a:r>
              <a:rPr lang="en-US" sz="3200"/>
              <a:t>Takeaways from test article status and QA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8872E-F9A8-C33E-63FF-5B59BAD53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91" y="847964"/>
            <a:ext cx="12039599" cy="537931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 err="1"/>
              <a:t>pfRICH</a:t>
            </a:r>
            <a:endParaRPr lang="en-US" sz="2000"/>
          </a:p>
          <a:p>
            <a:pPr lvl="1"/>
            <a:r>
              <a:rPr lang="en-US" sz="2000" dirty="0"/>
              <a:t>Focus on testing individual components as outlined in Inspection and Test Plan document.</a:t>
            </a:r>
          </a:p>
          <a:p>
            <a:pPr lvl="1"/>
            <a:r>
              <a:rPr lang="en-US" sz="2000" dirty="0"/>
              <a:t>First article vessel construction almost completed but test beam campaign will focus on HRPPD sensors  and aerogel capability for PID.</a:t>
            </a:r>
          </a:p>
          <a:p>
            <a:r>
              <a:rPr lang="en-US" sz="2000" err="1"/>
              <a:t>dRICH</a:t>
            </a:r>
            <a:endParaRPr lang="en-US" sz="2000"/>
          </a:p>
          <a:p>
            <a:pPr lvl="1"/>
            <a:r>
              <a:rPr lang="en-US" sz="2000" dirty="0"/>
              <a:t>Multiple test beam campaign to finalize PDU design and capability</a:t>
            </a:r>
          </a:p>
          <a:p>
            <a:pPr lvl="1"/>
            <a:r>
              <a:rPr lang="en-US" sz="2000" dirty="0"/>
              <a:t>Has already proved working principle of dual radiator RICH with ALCOR electronics in test beam campaigns using small size prototypes.</a:t>
            </a:r>
          </a:p>
          <a:p>
            <a:pPr lvl="1"/>
            <a:r>
              <a:rPr lang="en-US" sz="2000" dirty="0"/>
              <a:t>Real scale test article worth the size of one module  will be constructed to test </a:t>
            </a:r>
            <a:r>
              <a:rPr lang="en-US" sz="2000" i="1" dirty="0"/>
              <a:t>mechanical stability, gas tightness, temperature gradient, assembling scheme, inner component supports</a:t>
            </a:r>
            <a:r>
              <a:rPr lang="en-US" sz="2000" dirty="0"/>
              <a:t>.</a:t>
            </a:r>
          </a:p>
          <a:p>
            <a:r>
              <a:rPr lang="en-US" sz="2000" err="1"/>
              <a:t>hpDIRC</a:t>
            </a:r>
            <a:endParaRPr lang="en-US" sz="2000"/>
          </a:p>
          <a:p>
            <a:pPr lvl="1"/>
            <a:r>
              <a:rPr lang="en-US" sz="2000" dirty="0"/>
              <a:t>Focus on individual component validation.</a:t>
            </a:r>
          </a:p>
          <a:p>
            <a:pPr lvl="1"/>
            <a:r>
              <a:rPr lang="en-US" sz="2000" dirty="0"/>
              <a:t>Facilities for testing individual components silica bars, lenses, sensors are fully functional.</a:t>
            </a:r>
          </a:p>
          <a:p>
            <a:r>
              <a:rPr lang="en-US" sz="2000" dirty="0"/>
              <a:t>TOF</a:t>
            </a:r>
          </a:p>
          <a:p>
            <a:pPr lvl="1"/>
            <a:r>
              <a:rPr lang="en-US" sz="2000" dirty="0"/>
              <a:t>Multiple test beam campaigns to finalize sensor design.</a:t>
            </a:r>
          </a:p>
          <a:p>
            <a:pPr lvl="1"/>
            <a:r>
              <a:rPr lang="en-US" sz="2000" dirty="0"/>
              <a:t>Focus will be on testing individual component and also assemble functional 1/4 stave (~0.6 m long) as engineering test article before CD3.</a:t>
            </a:r>
          </a:p>
          <a:p>
            <a:pPr lvl="1"/>
            <a:endParaRPr lang="en-US" sz="16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6009C-EE00-BCB7-B634-29749172C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7FB928-7F0A-CF69-4BC9-0E31DBB48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218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E9AF-51F4-1FD9-57DD-D3DF9D61C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27323" cy="575287"/>
          </a:xfrm>
        </p:spPr>
        <p:txBody>
          <a:bodyPr>
            <a:normAutofit fontScale="90000"/>
          </a:bodyPr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AF961-CDBC-677D-574F-C16A2CC5D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23" y="934671"/>
            <a:ext cx="11875476" cy="466786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PID system components across multiple subsystems having synergy with each other has been identified.</a:t>
            </a:r>
          </a:p>
          <a:p>
            <a:endParaRPr lang="en-US" sz="2000"/>
          </a:p>
          <a:p>
            <a:r>
              <a:rPr lang="en-US" sz="2000" dirty="0"/>
              <a:t>Can be useful to have meetings once a month to bring experts in those detector components together to discuss progress and path forward.</a:t>
            </a:r>
          </a:p>
          <a:p>
            <a:endParaRPr lang="en-US" sz="2000"/>
          </a:p>
          <a:p>
            <a:r>
              <a:rPr lang="en-US" sz="2000" dirty="0"/>
              <a:t>Few components from PID systems can benefit from common test beam plan e.g. </a:t>
            </a:r>
            <a:r>
              <a:rPr lang="en-US" sz="2000" dirty="0" err="1"/>
              <a:t>pfRICH</a:t>
            </a:r>
            <a:r>
              <a:rPr lang="en-US" sz="2000" dirty="0"/>
              <a:t> and </a:t>
            </a:r>
            <a:r>
              <a:rPr lang="en-US" sz="2000" dirty="0" err="1"/>
              <a:t>dRICH</a:t>
            </a:r>
            <a:r>
              <a:rPr lang="en-US" sz="2000" dirty="0"/>
              <a:t> at CERN or </a:t>
            </a:r>
            <a:r>
              <a:rPr lang="en-US" sz="2000" dirty="0" err="1"/>
              <a:t>hpDIRC</a:t>
            </a:r>
            <a:r>
              <a:rPr lang="en-US" sz="2000" dirty="0"/>
              <a:t> bar box with full readout chain with </a:t>
            </a:r>
            <a:r>
              <a:rPr lang="en-US" sz="2000" dirty="0" err="1"/>
              <a:t>pfRICH</a:t>
            </a:r>
            <a:r>
              <a:rPr lang="en-US" sz="2000" dirty="0"/>
              <a:t> module etc.</a:t>
            </a:r>
          </a:p>
          <a:p>
            <a:endParaRPr lang="en-US" sz="2000"/>
          </a:p>
          <a:p>
            <a:r>
              <a:rPr lang="en-US" sz="2000" dirty="0"/>
              <a:t>Next collaboration meeting will focus more on selected components discussion.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F3F8CF-0CE0-147B-6401-9A0769E2C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General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1E4E5A-E07A-02F9-BCE1-AB958A0C9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50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584</Words>
  <Application>Microsoft Office PowerPoint</Application>
  <PresentationFormat>Widescreen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PID CC WG Workfest Summary</vt:lpstr>
      <vt:lpstr>PowerPoint Presentation</vt:lpstr>
      <vt:lpstr>Key takeaways on synergistic activities</vt:lpstr>
      <vt:lpstr>Key takeaways on synergistic activities</vt:lpstr>
      <vt:lpstr>Takeaways from test article status and QA plans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Page, Brian</cp:lastModifiedBy>
  <cp:revision>77</cp:revision>
  <dcterms:created xsi:type="dcterms:W3CDTF">2026-02-10T22:31:56Z</dcterms:created>
  <dcterms:modified xsi:type="dcterms:W3CDTF">2026-02-13T13:38:14Z</dcterms:modified>
</cp:coreProperties>
</file>