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2"/>
  </p:normalViewPr>
  <p:slideViewPr>
    <p:cSldViewPr snapToGrid="0">
      <p:cViewPr>
        <p:scale>
          <a:sx n="139" d="100"/>
          <a:sy n="139" d="100"/>
        </p:scale>
        <p:origin x="1032" y="5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b908bbf3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3b908bbf3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c75c48422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c75c48422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75c48422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c75c48422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c75c484229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c75c484229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c75c48422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c75c48422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b9618d544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b9618d544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c75c48422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c75c48422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75c48422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75c48422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75c48422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c75c48422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c75c48422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c75c48422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c75c48422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c75c48422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75c48422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c75c484229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c75c48422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c75c48422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0283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50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0532/sessions/8770/#2026012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docs.google.com/document/d/18pkT_ZjMXpvkJgGEskhWGVEPwzByRqy5haicO8YkSQ8/edit?usp=shar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61860" y="359183"/>
            <a:ext cx="80397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" sz="3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Combined PWG pTDR and ES Workfest Summary</a:t>
            </a:r>
            <a:endParaRPr sz="1100"/>
          </a:p>
        </p:txBody>
      </p:sp>
      <p:sp>
        <p:nvSpPr>
          <p:cNvPr id="55" name="Google Shape;55;p13"/>
          <p:cNvSpPr/>
          <p:nvPr/>
        </p:nvSpPr>
        <p:spPr>
          <a:xfrm>
            <a:off x="1462490" y="3959075"/>
            <a:ext cx="6151500" cy="1082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ePIC </a:t>
            </a:r>
            <a:r>
              <a:rPr lang="en" sz="1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General</a:t>
            </a:r>
            <a:r>
              <a:rPr lang="en" sz="15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Meeting</a:t>
            </a:r>
            <a:endParaRPr sz="1100"/>
          </a:p>
          <a:p>
            <a:pPr marL="0" marR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Feb 1</a:t>
            </a:r>
            <a:r>
              <a:rPr lang="en" sz="15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3, 2026</a:t>
            </a:r>
            <a:r>
              <a:rPr lang="en" sz="1500" b="1" i="0" u="none" strike="noStrike" cap="non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1" i="1" u="none" strike="noStrike" cap="none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grpSp>
        <p:nvGrpSpPr>
          <p:cNvPr id="57" name="Google Shape;57;p13"/>
          <p:cNvGrpSpPr/>
          <p:nvPr/>
        </p:nvGrpSpPr>
        <p:grpSpPr>
          <a:xfrm>
            <a:off x="4633583" y="2549590"/>
            <a:ext cx="2042639" cy="1309068"/>
            <a:chOff x="3759909" y="4147630"/>
            <a:chExt cx="2723519" cy="1745424"/>
          </a:xfrm>
        </p:grpSpPr>
        <p:pic>
          <p:nvPicPr>
            <p:cNvPr id="58" name="Google Shape;58;p13" descr="INFN Gruppo Collegato di Cosenza - Home | Faceboo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09566" y="4855089"/>
              <a:ext cx="1466317" cy="10379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59909" y="4147630"/>
              <a:ext cx="2723519" cy="7312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3"/>
          <p:cNvSpPr txBox="1"/>
          <p:nvPr/>
        </p:nvSpPr>
        <p:spPr>
          <a:xfrm>
            <a:off x="270985" y="1452151"/>
            <a:ext cx="87171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Rachel Montgomery (Glasgow)  &amp; Salvatore Fazio (Calabria)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Rosi Reed (Lehigh)</a:t>
            </a:r>
            <a:endParaRPr sz="1100"/>
          </a:p>
        </p:txBody>
      </p:sp>
      <p:pic>
        <p:nvPicPr>
          <p:cNvPr id="61" name="Google Shape;61;p13" descr="A logo with a red arrow and black letters&#10;&#10;AI-generated content may be incorrec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555" y="479234"/>
            <a:ext cx="965939" cy="694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3"/>
          <p:cNvGrpSpPr/>
          <p:nvPr/>
        </p:nvGrpSpPr>
        <p:grpSpPr>
          <a:xfrm>
            <a:off x="1982495" y="2545267"/>
            <a:ext cx="1203565" cy="1036271"/>
            <a:chOff x="439515" y="2868773"/>
            <a:chExt cx="1604754" cy="1381694"/>
          </a:xfrm>
        </p:grpSpPr>
        <p:pic>
          <p:nvPicPr>
            <p:cNvPr id="63" name="Google Shape;63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9515" y="3769040"/>
              <a:ext cx="1604754" cy="4814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 descr="University of Glasgow | Scotland.org"/>
            <p:cNvPicPr preferRelativeResize="0"/>
            <p:nvPr/>
          </p:nvPicPr>
          <p:blipFill rotWithShape="1">
            <a:blip r:embed="rId7">
              <a:alphaModFix/>
            </a:blip>
            <a:srcRect l="9505" t="27997" r="11480" b="27026"/>
            <a:stretch/>
          </p:blipFill>
          <p:spPr>
            <a:xfrm>
              <a:off x="439515" y="2868773"/>
              <a:ext cx="1557571" cy="5245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 on EIC France 2025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3971350" y="650325"/>
            <a:ext cx="50997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 Muñoz gave very nice summary of EIC France 2025: activities, presentations, discussions, </a:t>
            </a:r>
            <a:r>
              <a:rPr lang="en" dirty="0" err="1">
                <a:solidFill>
                  <a:srgbClr val="FF0000"/>
                </a:solidFill>
              </a:rPr>
              <a:t>ePIC</a:t>
            </a:r>
            <a:r>
              <a:rPr lang="en" dirty="0">
                <a:solidFill>
                  <a:srgbClr val="FF0000"/>
                </a:solidFill>
              </a:rPr>
              <a:t> SW tutorial. See webpage for full agenda.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~70 participants: theorists; phenomenologists; detector experts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Very lively theory/physics sessions with much interest from theory and experimental community across France and expertise in many physics topics relevant for EIC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75" y="711513"/>
            <a:ext cx="3783951" cy="253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50" y="3309600"/>
            <a:ext cx="3939999" cy="12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875" y="4602024"/>
            <a:ext cx="2762928" cy="20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6340" y="2326820"/>
            <a:ext cx="4805852" cy="2485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5407400" y="4706962"/>
            <a:ext cx="2666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See slides for more info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on next steps for Early Science Report (ESR)</a:t>
            </a:r>
            <a:endParaRPr/>
          </a:p>
        </p:txBody>
      </p:sp>
      <p:sp>
        <p:nvSpPr>
          <p:cNvPr id="157" name="Google Shape;157;p23"/>
          <p:cNvSpPr txBox="1"/>
          <p:nvPr/>
        </p:nvSpPr>
        <p:spPr>
          <a:xfrm>
            <a:off x="135002" y="848942"/>
            <a:ext cx="88740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Courier New"/>
              <a:buChar char="o"/>
            </a:pPr>
            <a:r>
              <a:rPr lang="en" sz="17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ESR</a:t>
            </a:r>
            <a:r>
              <a:rPr lang="en" sz="17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Final Document Due May 1st</a:t>
            </a:r>
            <a:endParaRPr sz="1100" dirty="0"/>
          </a:p>
          <a:p>
            <a:pPr marL="596900" marR="0" lvl="1" indent="-2603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urrently our </a:t>
            </a:r>
            <a:r>
              <a:rPr lang="en" sz="17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 priority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 upcoming 3 months</a:t>
            </a:r>
            <a:endParaRPr sz="1100" dirty="0"/>
          </a:p>
          <a:p>
            <a:pPr marL="254000" marR="0" lvl="0" indent="-260350" algn="l" rtl="0"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Courier New"/>
              <a:buChar char="o"/>
            </a:pPr>
            <a:r>
              <a:rPr lang="en" sz="17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Discussed need for a </a:t>
            </a:r>
            <a:r>
              <a:rPr lang="en" sz="17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simulation campaign for plots for ESR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100" dirty="0"/>
          </a:p>
          <a:p>
            <a:pPr marL="596900" marR="0" lvl="1" indent="-26035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Planned to coordinate with SCC for an ESR focused production campaign in March</a:t>
            </a:r>
            <a:endParaRPr lang="en-US" sz="1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60350" algn="l" rtl="0"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Courier New"/>
              <a:buChar char="o"/>
            </a:pP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Discussed timeline to ESR:</a:t>
            </a:r>
          </a:p>
          <a:p>
            <a:pPr marL="914400" marR="0" lvl="1" indent="-336550" algn="l" rtl="0"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Plan to have draft in place of ESR report by early March 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Send report to reviewers for feedback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Courier New"/>
              <a:buChar char="•"/>
            </a:pPr>
            <a:r>
              <a:rPr lang="en" sz="1700" b="1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 Readiness Workshop 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" sz="17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17-19 March 2026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to discuss feedback and </a:t>
            </a: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next draft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spcBef>
                <a:spcPts val="500"/>
              </a:spcBef>
              <a:spcAft>
                <a:spcPts val="0"/>
              </a:spcAft>
              <a:buSzPts val="1700"/>
              <a:buFont typeface="Calibri"/>
              <a:buChar char="•"/>
            </a:pPr>
            <a:r>
              <a:rPr lang="en" sz="1700" dirty="0">
                <a:latin typeface="Calibri"/>
                <a:ea typeface="Calibri"/>
                <a:cs typeface="Calibri"/>
                <a:sym typeface="Calibri"/>
              </a:rPr>
              <a:t>After workshop will work on next draft - then circulate to reviewers and collaboration with time to implement feedback by May 1st</a:t>
            </a:r>
            <a:endParaRPr sz="1700" dirty="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36550" algn="l" rtl="0"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Calibri"/>
              <a:buChar char="•"/>
            </a:pPr>
            <a:r>
              <a:rPr lang="en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Please join March workshop -it’s</a:t>
            </a:r>
            <a:r>
              <a:rPr lang="en" sz="17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hybrid, register even if joining remotely in order to receive zoom link, communications and announcements </a:t>
            </a:r>
            <a:endParaRPr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on next steps for Early Science Report (ESR)</a:t>
            </a:r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5825550" y="1638175"/>
            <a:ext cx="3112800" cy="190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 also discussed outline and strategy for structure of ESR and settled on format</a:t>
            </a:r>
            <a:endParaRPr sz="17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PWGs currently working hard on generating and populating appendices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4" title="Screenshot 2026-02-02 at 16.42.02.png"/>
          <p:cNvPicPr preferRelativeResize="0"/>
          <p:nvPr/>
        </p:nvPicPr>
        <p:blipFill rotWithShape="1">
          <a:blip r:embed="rId3">
            <a:alphaModFix/>
          </a:blip>
          <a:srcRect t="1812" b="1802"/>
          <a:stretch/>
        </p:blipFill>
        <p:spPr>
          <a:xfrm>
            <a:off x="172400" y="833600"/>
            <a:ext cx="5153299" cy="403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72" name="Google Shape;172;p25"/>
          <p:cNvSpPr txBox="1"/>
          <p:nvPr/>
        </p:nvSpPr>
        <p:spPr>
          <a:xfrm>
            <a:off x="122842" y="1228200"/>
            <a:ext cx="8709458" cy="320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Really productive </a:t>
            </a:r>
            <a:r>
              <a:rPr lang="en" sz="1700" dirty="0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workfest</a:t>
            </a:r>
            <a:endParaRPr sz="1700" dirty="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Workfest</a:t>
            </a:r>
            <a:r>
              <a:rPr lang="en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showcased how many activities and efforts are going on in PWGs</a:t>
            </a:r>
            <a:endParaRPr sz="17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We are full steam ahead for ESR preparations - this will be primary focus for next 3 months</a:t>
            </a:r>
            <a:endParaRPr sz="17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Workfest</a:t>
            </a:r>
            <a:r>
              <a:rPr lang="en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helped develop timeline and structure for document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be great to have more people to join our efforts - if you are interested please get in touch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physics forum 24</a:t>
            </a:r>
            <a:r>
              <a:rPr lang="en" sz="17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Feb, 11am ET, two releases – details at: 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</a:t>
            </a:r>
            <a:r>
              <a:rPr lang="en-US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indico.bnl.gov</a:t>
            </a: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/event/31500/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Workfest Outline, Links to Presentations and Notes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420250" y="869575"/>
            <a:ext cx="5478900" cy="4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Link to workfest on indico</a:t>
            </a:r>
            <a:r>
              <a:rPr lang="en" dirty="0"/>
              <a:t> (all slides are on indico)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shared notes</a:t>
            </a:r>
            <a:r>
              <a:rPr lang="en" dirty="0"/>
              <a:t> taken during discussions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 err="1"/>
              <a:t>Workfest</a:t>
            </a:r>
            <a:r>
              <a:rPr lang="en" dirty="0"/>
              <a:t> spanned one whole day - it was packed!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i="1" u="sng" dirty="0">
                <a:solidFill>
                  <a:srgbClr val="FF0000"/>
                </a:solidFill>
              </a:rPr>
              <a:t>Lot’s of activities reported from PWGs and very fruitful discussions</a:t>
            </a:r>
            <a:endParaRPr b="1" i="1" u="sng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Focus on what was done for </a:t>
            </a:r>
            <a:r>
              <a:rPr lang="en" dirty="0" err="1"/>
              <a:t>preTDR</a:t>
            </a:r>
            <a:r>
              <a:rPr lang="en" dirty="0"/>
              <a:t> and status/plans for Early Science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Topics included: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reconstruction tools; radiative corrections; machine background and systematic uncertainties; PWG convenor reports; Summary of recent EIC-France Workshop; plans for Early Science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848" y="869563"/>
            <a:ext cx="1130175" cy="417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8398" y="827487"/>
            <a:ext cx="1015200" cy="425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Flow and Scattered Electron Identification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793" y="614317"/>
            <a:ext cx="4501627" cy="241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13" y="614313"/>
            <a:ext cx="4320804" cy="2415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159024" y="3137093"/>
            <a:ext cx="8892396" cy="19287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Particle flow, Derek Anderson: lots of progress and roadmap for future shown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Improving jet reconstruction using particle flow info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Extremely important for developing more holistic reconstruction in future for physics analysis, beyond jets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Working with Win Lin towards development of </a:t>
            </a:r>
            <a:r>
              <a:rPr lang="en" dirty="0" err="1"/>
              <a:t>eID</a:t>
            </a:r>
            <a:r>
              <a:rPr lang="en" dirty="0"/>
              <a:t> for </a:t>
            </a:r>
            <a:r>
              <a:rPr lang="en" dirty="0" err="1"/>
              <a:t>EICrecon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Lots of tasks where help is needed - would be great for student projects/PhD students/post-docs! Get in touch if interested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7586550" y="344025"/>
            <a:ext cx="14346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</a:rPr>
              <a:t>Slides: D. Anderson</a:t>
            </a:r>
            <a:endParaRPr sz="9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Flow and Scattered Electron Identification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159025" y="3275125"/>
            <a:ext cx="8892300" cy="17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Win Lin: Scattered electron finder report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Lots of progress and studies reported: scattered electron finder efficiency/purity, pion contamination and cluster finding inefficiencies.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Initial photoproduction background studies and machine background studies also shown (including effect of number of track points used)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Discussed path forward and future developments, including need to further evaluate radiated photons and evaluate 10GeV machine background </a:t>
            </a:r>
            <a:endParaRPr dirty="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02725"/>
            <a:ext cx="4113731" cy="23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531" y="802725"/>
            <a:ext cx="4067948" cy="23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7586550" y="440225"/>
            <a:ext cx="14346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</a:rPr>
              <a:t>Slides: W. Lin</a:t>
            </a:r>
            <a:endParaRPr sz="9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Radiative Corrections</a:t>
            </a: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133512" y="3049546"/>
            <a:ext cx="8892300" cy="19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0000"/>
                </a:solidFill>
              </a:rPr>
              <a:t>Stephen Maple: Lots of progress in radiative corrections</a:t>
            </a: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/>
              <a:t>Inclusive pythia8 sims from campaigns don’t include QED radiative effects; modelling of radiative effects incurs systematic uncertainty and different methods of kinematic reconstruction have different sensitivities to radiative effects.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/>
              <a:t>With input from Barak </a:t>
            </a:r>
            <a:r>
              <a:rPr lang="en" sz="1000" dirty="0" err="1"/>
              <a:t>Schmookler</a:t>
            </a:r>
            <a:r>
              <a:rPr lang="en" sz="1000" dirty="0"/>
              <a:t>, solved issues with using </a:t>
            </a:r>
            <a:r>
              <a:rPr lang="en" sz="1000" dirty="0" err="1"/>
              <a:t>Djangoh</a:t>
            </a:r>
            <a:r>
              <a:rPr lang="en" sz="1000" dirty="0"/>
              <a:t> files with our software - now can use </a:t>
            </a:r>
            <a:r>
              <a:rPr lang="en" sz="1000" dirty="0" err="1"/>
              <a:t>Djangoh</a:t>
            </a:r>
            <a:r>
              <a:rPr lang="en" sz="1000" dirty="0"/>
              <a:t> event generator. Files available for others to use.</a:t>
            </a:r>
            <a:endParaRPr sz="1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/>
              <a:t>Showed kinematics not correctly reconstructed for ISR events, with degraded resolutions, but </a:t>
            </a:r>
            <a:r>
              <a:rPr lang="en" sz="1000" dirty="0">
                <a:solidFill>
                  <a:srgbClr val="FF0000"/>
                </a:solidFill>
              </a:rPr>
              <a:t>impact limited by E-</a:t>
            </a:r>
            <a:r>
              <a:rPr lang="en" sz="1000" dirty="0" err="1">
                <a:solidFill>
                  <a:srgbClr val="FF0000"/>
                </a:solidFill>
              </a:rPr>
              <a:t>pz</a:t>
            </a:r>
            <a:r>
              <a:rPr lang="en" sz="1000" dirty="0">
                <a:solidFill>
                  <a:srgbClr val="FF0000"/>
                </a:solidFill>
              </a:rPr>
              <a:t> cut</a:t>
            </a:r>
            <a:endParaRPr sz="1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/>
              <a:t>Next steps - more modern event generators, reaching out to theorists for more modern techniques for handling radiative effects</a:t>
            </a:r>
            <a:endParaRPr sz="1000" dirty="0"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43744"/>
            <a:ext cx="4153288" cy="23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088" y="643744"/>
            <a:ext cx="4268969" cy="23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7586550" y="344025"/>
            <a:ext cx="1434600" cy="3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</a:rPr>
              <a:t>Slides: S. Maple</a:t>
            </a:r>
            <a:endParaRPr sz="9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Background and Systematic Uncertainties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25" y="799600"/>
            <a:ext cx="3737948" cy="19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50" y="2936475"/>
            <a:ext cx="3917548" cy="1895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body" idx="1"/>
          </p:nvPr>
        </p:nvSpPr>
        <p:spPr>
          <a:xfrm>
            <a:off x="4161550" y="650325"/>
            <a:ext cx="4856700" cy="41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PWG convenors provided discussions on machine background effects and plans for systematic uncertainty studies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rgbClr val="0563C1"/>
                </a:solidFill>
              </a:rPr>
              <a:t>Machine background examples:</a:t>
            </a:r>
            <a:endParaRPr b="1" i="1" dirty="0">
              <a:solidFill>
                <a:srgbClr val="0563C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SIDIS and exclusive, diffractive tagging (EDT) </a:t>
            </a:r>
            <a:r>
              <a:rPr lang="en" dirty="0"/>
              <a:t>planning to look at effects, </a:t>
            </a:r>
            <a:r>
              <a:rPr lang="en" dirty="0" err="1"/>
              <a:t>eg</a:t>
            </a:r>
            <a:r>
              <a:rPr lang="en" dirty="0"/>
              <a:t> SIDIS will study effect on PID and tracking, EDT have DVCS, DVπ0P and DDVCS files already for 18x275 and starting to look into effects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Jets/HF: </a:t>
            </a:r>
            <a:r>
              <a:rPr lang="en" dirty="0"/>
              <a:t>reported impact on D0 decay and Jet energy reconstruction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/>
              <a:t>Inclusive: </a:t>
            </a:r>
            <a:r>
              <a:rPr lang="en" dirty="0"/>
              <a:t>looking at effect on </a:t>
            </a:r>
            <a:r>
              <a:rPr lang="en" dirty="0" err="1"/>
              <a:t>eID</a:t>
            </a:r>
            <a:r>
              <a:rPr lang="en" dirty="0"/>
              <a:t>, so far have 18x275. Planning to look at impact on DIS kinematic </a:t>
            </a:r>
            <a:r>
              <a:rPr lang="en" dirty="0" err="1"/>
              <a:t>reco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In general we discussed need to look at 10GeV next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143050" y="4832125"/>
            <a:ext cx="16677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</a:rPr>
              <a:t>Slides: R. Ma, S. Kumar</a:t>
            </a:r>
            <a:endParaRPr sz="9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Background and Systematic Uncertainties</a:t>
            </a:r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4161550" y="650325"/>
            <a:ext cx="4670750" cy="4235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i="1" dirty="0">
                <a:solidFill>
                  <a:srgbClr val="0563C1"/>
                </a:solidFill>
              </a:rPr>
              <a:t>Systematic Uncertainties examples: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dirty="0"/>
              <a:t>Inclusive: </a:t>
            </a:r>
            <a:r>
              <a:rPr lang="en" sz="1050" dirty="0"/>
              <a:t>planning studies in e-finding efficiency, electron energy, electron polar angle, hadronic energy scales, background modelling, radiative corrections.</a:t>
            </a: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 dirty="0"/>
              <a:t>Looked at A1(</a:t>
            </a:r>
            <a:r>
              <a:rPr lang="en" sz="1050" dirty="0" err="1"/>
              <a:t>n,p</a:t>
            </a:r>
            <a:r>
              <a:rPr lang="en" sz="1050" dirty="0"/>
              <a:t>) systematics inspired by YR/Athena - stats dominated</a:t>
            </a:r>
            <a:endParaRPr sz="105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 b="1" dirty="0"/>
              <a:t>EDT: </a:t>
            </a:r>
            <a:r>
              <a:rPr lang="en" sz="1050" dirty="0"/>
              <a:t>looking at dominant sources of uncertainty for each channel, more details in analysis notes from Dec 16th Physics Forum</a:t>
            </a:r>
            <a:endParaRPr sz="105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 b="1" dirty="0"/>
              <a:t>SIDIS:</a:t>
            </a:r>
            <a:r>
              <a:rPr lang="en" sz="1050" dirty="0"/>
              <a:t> Key sources will be PID, kinematics smearing unfolding, radiative corrections, efficiency corrections for cross-sections/</a:t>
            </a:r>
            <a:r>
              <a:rPr lang="en" sz="1050" dirty="0" err="1"/>
              <a:t>unpolarised</a:t>
            </a:r>
            <a:r>
              <a:rPr lang="en" sz="1050" dirty="0"/>
              <a:t> measurements, spectator proton efficiencies in neutron measurements with </a:t>
            </a:r>
            <a:r>
              <a:rPr lang="en" sz="1050" dirty="0" err="1"/>
              <a:t>eD</a:t>
            </a:r>
            <a:r>
              <a:rPr lang="en" sz="1050" dirty="0"/>
              <a:t>/eHe3, tracking/</a:t>
            </a:r>
            <a:r>
              <a:rPr lang="en" sz="1050" dirty="0" err="1"/>
              <a:t>ecal</a:t>
            </a:r>
            <a:r>
              <a:rPr lang="en" sz="1050" dirty="0"/>
              <a:t> reach for PW decomposition and lambda </a:t>
            </a:r>
            <a:r>
              <a:rPr lang="en" sz="1050" dirty="0" err="1"/>
              <a:t>reco</a:t>
            </a:r>
            <a:endParaRPr sz="105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 dirty="0"/>
              <a:t>SIDIS been collaborating with PID teams (</a:t>
            </a:r>
            <a:r>
              <a:rPr lang="en" sz="1050" dirty="0" err="1"/>
              <a:t>dRICH</a:t>
            </a:r>
            <a:r>
              <a:rPr lang="en" sz="1050" dirty="0"/>
              <a:t>, </a:t>
            </a:r>
            <a:r>
              <a:rPr lang="en" sz="1050" dirty="0" err="1"/>
              <a:t>pfRICH</a:t>
            </a:r>
            <a:r>
              <a:rPr lang="en" sz="1050" dirty="0"/>
              <a:t> and </a:t>
            </a:r>
            <a:r>
              <a:rPr lang="en" sz="1050" dirty="0" err="1"/>
              <a:t>hpDIRC</a:t>
            </a:r>
            <a:r>
              <a:rPr lang="en" sz="1050" dirty="0"/>
              <a:t>) on plans for systematics studies, </a:t>
            </a:r>
            <a:r>
              <a:rPr lang="en" sz="1050" dirty="0" err="1"/>
              <a:t>eg</a:t>
            </a:r>
            <a:r>
              <a:rPr lang="en" sz="1050" dirty="0"/>
              <a:t> LUT, availability of likelihoods and identifying sources from different subsystems.</a:t>
            </a:r>
            <a:endParaRPr sz="105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50" b="1" dirty="0">
                <a:solidFill>
                  <a:srgbClr val="FF0000"/>
                </a:solidFill>
              </a:rPr>
              <a:t>All groups need input from DSCs to help with systematic uncertainties</a:t>
            </a:r>
            <a:endParaRPr sz="1050" b="1" dirty="0">
              <a:solidFill>
                <a:srgbClr val="FF0000"/>
              </a:solidFill>
            </a:endParaRPr>
          </a:p>
          <a:p>
            <a:pPr marL="457200" lvl="0" indent="-293860" algn="just" rtl="0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●"/>
            </a:pPr>
            <a:r>
              <a:rPr lang="en" sz="1050" dirty="0">
                <a:solidFill>
                  <a:srgbClr val="FF0000"/>
                </a:solidFill>
              </a:rPr>
              <a:t>Eg tracking, calorimetry, PID - we hope we can work together on this! It will benefit detector sections of TDR too</a:t>
            </a:r>
            <a:endParaRPr sz="1050" dirty="0"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74" y="697774"/>
            <a:ext cx="3623653" cy="214600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2674200" y="2911134"/>
            <a:ext cx="124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2"/>
                </a:solidFill>
              </a:rPr>
              <a:t>Stephen Maple</a:t>
            </a:r>
            <a:endParaRPr sz="900" b="1">
              <a:solidFill>
                <a:schemeClr val="dk2"/>
              </a:solidFill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42" y="2843784"/>
            <a:ext cx="2632801" cy="2213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2755650" y="3168508"/>
            <a:ext cx="1248300" cy="1765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</a:rPr>
              <a:t>First studies: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dk2"/>
                </a:solidFill>
              </a:rPr>
              <a:t>total uncertainty for best electron </a:t>
            </a:r>
            <a:r>
              <a:rPr lang="en" sz="900" dirty="0" err="1">
                <a:solidFill>
                  <a:schemeClr val="dk2"/>
                </a:solidFill>
              </a:rPr>
              <a:t>reco</a:t>
            </a:r>
            <a:r>
              <a:rPr lang="en" sz="900" dirty="0">
                <a:solidFill>
                  <a:schemeClr val="dk2"/>
                </a:solidFill>
              </a:rPr>
              <a:t> method considering 1fb-1 stat plus avg sys from e-energy, hadron energy and electron polar angle scales</a:t>
            </a:r>
            <a:endParaRPr sz="9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PWG Convenor Reports</a:t>
            </a:r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392775" y="650325"/>
            <a:ext cx="8625600" cy="4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Lots of fantastic progress: current activities in analyses and plans were reported by PWG convenors in their reports given on behalf of PWGs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FF"/>
                </a:solidFill>
              </a:rPr>
              <a:t>Impressive to see the many activities </a:t>
            </a:r>
            <a:r>
              <a:rPr lang="en" dirty="0" err="1">
                <a:solidFill>
                  <a:srgbClr val="0000FF"/>
                </a:solidFill>
              </a:rPr>
              <a:t>summarised</a:t>
            </a:r>
            <a:r>
              <a:rPr lang="en" dirty="0">
                <a:solidFill>
                  <a:srgbClr val="0000FF"/>
                </a:solidFill>
              </a:rPr>
              <a:t> in overviews</a:t>
            </a:r>
            <a:endParaRPr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/>
              <a:t>Please check convenor reports - only some examples here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All PWGs worked hard to get material ready for December </a:t>
            </a:r>
            <a:r>
              <a:rPr lang="en" dirty="0" err="1">
                <a:solidFill>
                  <a:srgbClr val="FF0000"/>
                </a:solidFill>
              </a:rPr>
              <a:t>preTDR</a:t>
            </a:r>
            <a:r>
              <a:rPr lang="en" dirty="0">
                <a:solidFill>
                  <a:srgbClr val="FF0000"/>
                </a:solidFill>
              </a:rPr>
              <a:t> deadline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PWGs now </a:t>
            </a:r>
            <a:r>
              <a:rPr lang="en" dirty="0" err="1">
                <a:solidFill>
                  <a:srgbClr val="FF0000"/>
                </a:solidFill>
              </a:rPr>
              <a:t>focussed</a:t>
            </a:r>
            <a:r>
              <a:rPr lang="en" dirty="0">
                <a:solidFill>
                  <a:srgbClr val="FF0000"/>
                </a:solidFill>
              </a:rPr>
              <a:t> on ES activities for the May ESR deadline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8761D"/>
                </a:solidFill>
              </a:rPr>
              <a:t>PWGs would welcome more members!</a:t>
            </a:r>
            <a:endParaRPr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Specific tasks in every PWG waiting for some keen </a:t>
            </a:r>
            <a:r>
              <a:rPr lang="en" dirty="0" err="1"/>
              <a:t>analysers</a:t>
            </a:r>
            <a:r>
              <a:rPr lang="en" dirty="0"/>
              <a:t>- great for student or post-doc projects - please get in touch or see reports for examples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311700" y="77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PWG Convenor Reports</a:t>
            </a: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392775" y="650325"/>
            <a:ext cx="8625600" cy="44064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Examples of topics discussed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FF"/>
                </a:solidFill>
              </a:rPr>
              <a:t>Inclusive (S. Maple, W. Lin):</a:t>
            </a:r>
            <a:r>
              <a:rPr lang="en" dirty="0"/>
              <a:t> inclusive SF from ep and inclusive eHe3 with double tagging both released at Dec 16th Physics Forum; </a:t>
            </a:r>
            <a:r>
              <a:rPr lang="en" dirty="0" err="1"/>
              <a:t>eID</a:t>
            </a:r>
            <a:r>
              <a:rPr lang="en" dirty="0"/>
              <a:t> developments; systematics uncertainties; radiative corrections …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FF"/>
                </a:solidFill>
              </a:rPr>
              <a:t>SIDIS (A. Vossen, R. Seidl):</a:t>
            </a:r>
            <a:r>
              <a:rPr lang="en" dirty="0"/>
              <a:t> presentation of TMD sensitivities; 4D efficiencies/purities for kaons; backwards kaons A_LL; D0 reconstruction; plans for physics impact studies (</a:t>
            </a:r>
            <a:r>
              <a:rPr lang="en" dirty="0" err="1"/>
              <a:t>eg</a:t>
            </a:r>
            <a:r>
              <a:rPr lang="en" dirty="0"/>
              <a:t> di-hadron asymmetries, </a:t>
            </a:r>
            <a:r>
              <a:rPr lang="en" dirty="0" err="1"/>
              <a:t>collins</a:t>
            </a:r>
            <a:r>
              <a:rPr lang="en" dirty="0"/>
              <a:t>/</a:t>
            </a:r>
            <a:r>
              <a:rPr lang="en" dirty="0" err="1"/>
              <a:t>sivers</a:t>
            </a:r>
            <a:r>
              <a:rPr lang="en" dirty="0"/>
              <a:t>, TMD impact, </a:t>
            </a:r>
            <a:r>
              <a:rPr lang="en" dirty="0" err="1"/>
              <a:t>nPDFs</a:t>
            </a:r>
            <a:r>
              <a:rPr lang="en" dirty="0"/>
              <a:t>/</a:t>
            </a:r>
            <a:r>
              <a:rPr lang="en" dirty="0" err="1"/>
              <a:t>nFFs</a:t>
            </a:r>
            <a:r>
              <a:rPr lang="en" dirty="0"/>
              <a:t>) …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FF"/>
                </a:solidFill>
              </a:rPr>
              <a:t>EDT (S. Kay, Z. Tu):</a:t>
            </a:r>
            <a:r>
              <a:rPr lang="en" dirty="0"/>
              <a:t> </a:t>
            </a:r>
            <a:r>
              <a:rPr lang="en" dirty="0" err="1"/>
              <a:t>preTDR</a:t>
            </a:r>
            <a:r>
              <a:rPr lang="en" dirty="0"/>
              <a:t> and ES paper topics; DVCS; DVπ0P; </a:t>
            </a:r>
            <a:r>
              <a:rPr lang="en" dirty="0" err="1"/>
              <a:t>eA</a:t>
            </a:r>
            <a:r>
              <a:rPr lang="en" dirty="0"/>
              <a:t> VM; He3 double tagging; TCS; Sullivan process; Dec 16th Physics Forum Releases (</a:t>
            </a:r>
            <a:r>
              <a:rPr lang="en" dirty="0" err="1"/>
              <a:t>eA</a:t>
            </a:r>
            <a:r>
              <a:rPr lang="en" dirty="0"/>
              <a:t> VM, DVπ0p, He3 double tagging) and future releases (DEMP, DVCS, J/psi DVMP); future paper plans for the group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FF"/>
                </a:solidFill>
              </a:rPr>
              <a:t>Jets/HF (R. Ma, S. Kumar):</a:t>
            </a:r>
            <a:r>
              <a:rPr lang="en" dirty="0"/>
              <a:t> </a:t>
            </a:r>
            <a:r>
              <a:rPr lang="en" dirty="0" err="1"/>
              <a:t>eic</a:t>
            </a:r>
            <a:r>
              <a:rPr lang="en" dirty="0"/>
              <a:t>-smear fixes for secondary vertexing; secondary vertex finding software; jet energy scale and energy resolution; charged inclusive jet </a:t>
            </a:r>
            <a:r>
              <a:rPr lang="en" dirty="0" err="1"/>
              <a:t>R_eAu</a:t>
            </a:r>
            <a:r>
              <a:rPr lang="en" dirty="0"/>
              <a:t>; D0; </a:t>
            </a:r>
            <a:r>
              <a:rPr lang="en" dirty="0" err="1"/>
              <a:t>dijets</a:t>
            </a:r>
            <a:r>
              <a:rPr lang="en" dirty="0"/>
              <a:t> for gluon Sivers function; forward jets; inclusive jet EEC; HF jet EEC; </a:t>
            </a:r>
            <a:r>
              <a:rPr lang="en" dirty="0" err="1"/>
              <a:t>Lambda_c</a:t>
            </a:r>
            <a:r>
              <a:rPr lang="en" dirty="0"/>
              <a:t> </a:t>
            </a:r>
            <a:r>
              <a:rPr lang="en" dirty="0" err="1"/>
              <a:t>reco</a:t>
            </a:r>
            <a:r>
              <a:rPr lang="en" dirty="0"/>
              <a:t> …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rgbClr val="0000FF"/>
                </a:solidFill>
              </a:rPr>
              <a:t>BSM/EW (Z. Seyma </a:t>
            </a:r>
            <a:r>
              <a:rPr lang="en" dirty="0" err="1">
                <a:solidFill>
                  <a:srgbClr val="0000FF"/>
                </a:solidFill>
              </a:rPr>
              <a:t>Demrioglu</a:t>
            </a:r>
            <a:r>
              <a:rPr lang="en" dirty="0">
                <a:solidFill>
                  <a:srgbClr val="0000FF"/>
                </a:solidFill>
              </a:rPr>
              <a:t>, J. </a:t>
            </a:r>
            <a:r>
              <a:rPr lang="en" dirty="0" err="1">
                <a:solidFill>
                  <a:srgbClr val="0000FF"/>
                </a:solidFill>
              </a:rPr>
              <a:t>Mammei</a:t>
            </a:r>
            <a:r>
              <a:rPr lang="en" dirty="0">
                <a:solidFill>
                  <a:srgbClr val="0000FF"/>
                </a:solidFill>
              </a:rPr>
              <a:t>):</a:t>
            </a:r>
            <a:r>
              <a:rPr lang="en" dirty="0"/>
              <a:t> muon identification performance; several studies for CLFV via leptoquarks; future BSM/EW studies from BNL and LANL teams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1425</Words>
  <Application>Microsoft Macintosh PowerPoint</Application>
  <PresentationFormat>On-screen Show (16:9)</PresentationFormat>
  <Paragraphs>117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Times New Roman</vt:lpstr>
      <vt:lpstr>Simple Light</vt:lpstr>
      <vt:lpstr>PowerPoint Presentation</vt:lpstr>
      <vt:lpstr>Workfest Outline, Links to Presentations and Notes</vt:lpstr>
      <vt:lpstr>Particle Flow and Scattered Electron Identification</vt:lpstr>
      <vt:lpstr>Particle Flow and Scattered Electron Identification</vt:lpstr>
      <vt:lpstr>Radiative Corrections</vt:lpstr>
      <vt:lpstr>Machine Background and Systematic Uncertainties</vt:lpstr>
      <vt:lpstr>Machine Background and Systematic Uncertainties</vt:lpstr>
      <vt:lpstr>PWG Convenor Reports</vt:lpstr>
      <vt:lpstr>PWG Convenor Reports</vt:lpstr>
      <vt:lpstr>Report on EIC France 2025</vt:lpstr>
      <vt:lpstr>Discussion on next steps for Early Science Report (ESR)</vt:lpstr>
      <vt:lpstr>Discussion on next steps for Early Science Report (ESR)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Rachel Montgomery</cp:lastModifiedBy>
  <cp:revision>7</cp:revision>
  <dcterms:modified xsi:type="dcterms:W3CDTF">2026-02-13T15:37:04Z</dcterms:modified>
</cp:coreProperties>
</file>