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5840" r:id="rId3"/>
    <p:sldId id="256" r:id="rId4"/>
    <p:sldId id="2147375435" r:id="rId5"/>
    <p:sldId id="2147375436" r:id="rId6"/>
    <p:sldId id="4770" r:id="rId7"/>
    <p:sldId id="5821" r:id="rId8"/>
    <p:sldId id="5759" r:id="rId9"/>
    <p:sldId id="21473754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8" autoAdjust="0"/>
    <p:restoredTop sz="94632" autoAdjust="0"/>
  </p:normalViewPr>
  <p:slideViewPr>
    <p:cSldViewPr snapToGrid="0">
      <p:cViewPr varScale="1">
        <p:scale>
          <a:sx n="85" d="100"/>
          <a:sy n="85" d="100"/>
        </p:scale>
        <p:origin x="10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7B3B-ED67-469A-B307-86F7A39C968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A0A4-0EE3-4D82-BAB3-ED3AA258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1" y="1174478"/>
            <a:ext cx="10962105" cy="124041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L2Ms Monthly Reporting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5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6" y="472833"/>
            <a:ext cx="1825604" cy="4572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1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1" y="3738425"/>
            <a:ext cx="10962105" cy="477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(If Needed)</a:t>
            </a:r>
          </a:p>
        </p:txBody>
      </p:sp>
    </p:spTree>
    <p:extLst>
      <p:ext uri="{BB962C8B-B14F-4D97-AF65-F5344CB8AC3E}">
        <p14:creationId xmlns:p14="http://schemas.microsoft.com/office/powerpoint/2010/main" val="875810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512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480">
          <p15:clr>
            <a:srgbClr val="FBAE40"/>
          </p15:clr>
        </p15:guide>
        <p15:guide id="11" pos="976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Level 1 – Arial 20</a:t>
            </a:r>
          </a:p>
          <a:p>
            <a:pPr lvl="1"/>
            <a:r>
              <a:rPr lang="en-US"/>
              <a:t>Level 2 – Arial 16</a:t>
            </a:r>
          </a:p>
          <a:p>
            <a:pPr lvl="2"/>
            <a:r>
              <a:rPr lang="en-US"/>
              <a:t>Level 3 – Arial 16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92261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386954" indent="-171450">
              <a:defRPr/>
            </a:lvl2pPr>
            <a:lvl3pPr marL="558404" indent="-127397">
              <a:defRPr/>
            </a:lvl3pPr>
            <a:lvl4pPr marL="729854" indent="-127397">
              <a:defRPr/>
            </a:lvl4pPr>
            <a:lvl5pPr marL="901304" indent="-127397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059050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5" cy="5234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919804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04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7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277087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1/9/2026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56274" y="535093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EIC L2Ms Monthly Reporting, February 25,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501" y="6517123"/>
            <a:ext cx="513209" cy="2539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E6BA-9547-40BA-BC84-EED48D8D50C1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5" cy="504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8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92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5281" indent="-175022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5541" indent="-17026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026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6060" indent="-17026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5120">
          <p15:clr>
            <a:srgbClr val="F26B43"/>
          </p15:clr>
        </p15:guide>
        <p15:guide id="9" pos="48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976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us/v2/url?u=https-3A__info.aps.org_e_640833_88731267753-2Drtpof-2Dtrue-2Dsd-2Dtrue_2vzwh7_1777755759_h_45bA-2DdaU7sEI1w5mHoMf-2DYAiah65oD2uBfwSWm-5FNc2Y&amp;d=DwMGaQ&amp;c=v4IIwRuZAmwupIjowmMWUmLasxPEgYsgNI-O7C4ViYc&amp;r=XRuhd5znVZ-86OLX6BWly44JW0XqYsaz7x_4t8rPm2w&amp;m=9iUt3W8guAwKxLz4aqE9eQ01NjFRCfTC5984SbqXcSgSBfzD2nxSsTMSLodQcTKV&amp;s=OaWtHQ6SrgMiNzVCp6R_r5uJDZ7qHIvBpdERvEvvzQM&amp;e=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urrow@temple.edu" TargetMode="External"/><Relationship Id="rId4" Type="http://schemas.openxmlformats.org/officeDocument/2006/relationships/hyperlink" Target="mailto:rlvogt@lbl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ic.github.io/documentation/tutorials.html" TargetMode="External"/><Relationship Id="rId3" Type="http://schemas.openxmlformats.org/officeDocument/2006/relationships/hyperlink" Target="https://lists.bnl.gov/mailman/listinfo" TargetMode="External"/><Relationship Id="rId7" Type="http://schemas.openxmlformats.org/officeDocument/2006/relationships/hyperlink" Target="https://eic.github.io/documentation/landingpage.html" TargetMode="External"/><Relationship Id="rId2" Type="http://schemas.openxmlformats.org/officeDocument/2006/relationships/hyperlink" Target="https://www.bnl.gov/eic/epic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bnl.gov/EPIC/index.php?title=Early-Career_Election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indico.bnl.gov/category/435/" TargetMode="External"/><Relationship Id="rId10" Type="http://schemas.openxmlformats.org/officeDocument/2006/relationships/hyperlink" Target="https://zenodo.org/communities/epic" TargetMode="External"/><Relationship Id="rId4" Type="http://schemas.openxmlformats.org/officeDocument/2006/relationships/hyperlink" Target="https://indico.bnl.gov/category/402/" TargetMode="External"/><Relationship Id="rId9" Type="http://schemas.openxmlformats.org/officeDocument/2006/relationships/hyperlink" Target="https://chat.epic-eic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cug.org/content/join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eybook.cern.ch/experiment/recognized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Users.Office@cern.ch" TargetMode="External"/><Relationship Id="rId5" Type="http://schemas.openxmlformats.org/officeDocument/2006/relationships/hyperlink" Target="https://usersoffice.web.cern.ch/team-leaders-corner" TargetMode="External"/><Relationship Id="rId4" Type="http://schemas.openxmlformats.org/officeDocument/2006/relationships/hyperlink" Target="https://usersoffice.web.cern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5B25-8739-6B37-B6A9-E7F4FA5E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67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Hey John, start the recording….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AE950-D4C7-B96E-B999-3B7EA542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355A3-B1E2-D92B-5E8A-546BBA9E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60178-2655-EB15-B05F-FAD79F73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5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874D-5DB9-9CBE-A8C4-555A50D6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8429"/>
            <a:ext cx="9144000" cy="1113282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General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A3C8-9C9D-F634-EB04-A0FF3ED0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61126"/>
            <a:ext cx="9144000" cy="1113282"/>
          </a:xfrm>
        </p:spPr>
        <p:txBody>
          <a:bodyPr/>
          <a:lstStyle/>
          <a:p>
            <a:r>
              <a:rPr lang="en-US" i="1" u="sng" dirty="0"/>
              <a:t>J. Lajoie</a:t>
            </a:r>
            <a:r>
              <a:rPr lang="en-US" i="1" dirty="0"/>
              <a:t>, S. Dalla Torre</a:t>
            </a:r>
          </a:p>
          <a:p>
            <a:r>
              <a:rPr lang="en-US" dirty="0"/>
              <a:t>February 13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087EBD-E9C1-E830-144E-E69D7556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68" y="4982020"/>
            <a:ext cx="2411128" cy="1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6AECE6-0666-DA6D-B975-4072487D8638}"/>
              </a:ext>
            </a:extLst>
          </p:cNvPr>
          <p:cNvSpPr txBox="1"/>
          <p:nvPr/>
        </p:nvSpPr>
        <p:spPr>
          <a:xfrm>
            <a:off x="1352903" y="2813823"/>
            <a:ext cx="99698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Limited time today due to APS DNP Town Hall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Update from the project on recent (and upcoming!)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Short reports from January collaboration meeting </a:t>
            </a:r>
            <a:r>
              <a:rPr lang="en-US" sz="2800" dirty="0" err="1"/>
              <a:t>workfests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Remainder in TIC meeting on Monday, February 16th </a:t>
            </a:r>
          </a:p>
        </p:txBody>
      </p:sp>
    </p:spTree>
    <p:extLst>
      <p:ext uri="{BB962C8B-B14F-4D97-AF65-F5344CB8AC3E}">
        <p14:creationId xmlns:p14="http://schemas.microsoft.com/office/powerpoint/2010/main" val="126647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946E1-8776-0993-DD28-6BAD9491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5F0C-229E-0AAF-260B-01ECEB36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E81EC-D4E6-62D3-D4A1-ED271E50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2026 Fall APS DNP Meeting">
            <a:extLst>
              <a:ext uri="{FF2B5EF4-FFF2-40B4-BE49-F238E27FC236}">
                <a16:creationId xmlns:a16="http://schemas.microsoft.com/office/drawing/2014/main" id="{8A8F981F-B088-41D7-93E2-5E164A12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019175"/>
            <a:ext cx="95250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2B470D-661C-3F13-3F26-C4F3ADB0BCB4}"/>
              </a:ext>
            </a:extLst>
          </p:cNvPr>
          <p:cNvSpPr txBox="1"/>
          <p:nvPr/>
        </p:nvSpPr>
        <p:spPr>
          <a:xfrm>
            <a:off x="838200" y="4046846"/>
            <a:ext cx="1051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submitting an </a:t>
            </a:r>
            <a:r>
              <a:rPr lang="en-US" dirty="0" err="1"/>
              <a:t>ePIC</a:t>
            </a:r>
            <a:r>
              <a:rPr lang="en-US" dirty="0"/>
              <a:t>/EIC-related workshop proposal!</a:t>
            </a:r>
          </a:p>
          <a:p>
            <a:endParaRPr lang="en-US" dirty="0"/>
          </a:p>
          <a:p>
            <a:r>
              <a:rPr lang="en-US" dirty="0"/>
              <a:t>To apply to host a workshop, please complete the short proposal template found at </a:t>
            </a:r>
            <a:r>
              <a:rPr lang="en-US" dirty="0">
                <a:hlinkClick r:id="rId3"/>
              </a:rPr>
              <a:t>this link</a:t>
            </a:r>
            <a:r>
              <a:rPr lang="en-US" dirty="0"/>
              <a:t> and send the completed proposals to Ramona Vogt (DNP Secretary/Treasurer, [</a:t>
            </a:r>
            <a:r>
              <a:rPr lang="en-US" dirty="0">
                <a:hlinkClick r:id="rId4"/>
              </a:rPr>
              <a:t>rlvogt@lbl.gov</a:t>
            </a:r>
            <a:r>
              <a:rPr lang="en-US" dirty="0"/>
              <a:t>]) and Bernd Surrow (LOC, [</a:t>
            </a:r>
            <a:r>
              <a:rPr lang="en-US" dirty="0">
                <a:hlinkClick r:id="rId5"/>
              </a:rPr>
              <a:t>surrow@temple.edu</a:t>
            </a:r>
            <a:r>
              <a:rPr lang="en-US" dirty="0"/>
              <a:t>]). The deadline for proposals is Monday, February 23, 2026. Any down selection will be completed by early March.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847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72EB61-43C9-002B-B92A-ACD678CA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Second Physics Forum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1D388D-707D-BB3E-3660-609849B76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ECCBF-0AE6-2FE7-5168-590DE176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05274-E8E3-232C-6985-20B76AAB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326EBD8D-9247-F5E0-AD9B-51978310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61" y="1209365"/>
            <a:ext cx="9507277" cy="443927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F55EF9-09C9-CFC7-CBB7-9B3E4883332F}"/>
              </a:ext>
            </a:extLst>
          </p:cNvPr>
          <p:cNvSpPr txBox="1"/>
          <p:nvPr/>
        </p:nvSpPr>
        <p:spPr>
          <a:xfrm>
            <a:off x="1342360" y="5987018"/>
            <a:ext cx="950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Related Analysis Notes will </a:t>
            </a:r>
            <a:r>
              <a:rPr lang="en-US"/>
              <a:t>be put </a:t>
            </a:r>
            <a:r>
              <a:rPr lang="en-US" dirty="0"/>
              <a:t>on </a:t>
            </a:r>
            <a:r>
              <a:rPr lang="en-US" dirty="0" err="1"/>
              <a:t>Zenodo</a:t>
            </a:r>
            <a:r>
              <a:rPr lang="en-US" dirty="0"/>
              <a:t> and circulated to the Collaboration by February 17</a:t>
            </a:r>
          </a:p>
        </p:txBody>
      </p:sp>
    </p:spTree>
    <p:extLst>
      <p:ext uri="{BB962C8B-B14F-4D97-AF65-F5344CB8AC3E}">
        <p14:creationId xmlns:p14="http://schemas.microsoft.com/office/powerpoint/2010/main" val="336825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D81DA-5D9A-F679-21B5-3F001B09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BE84E-7880-E27B-720E-10DA6AD7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80FF-8559-07BE-9E4B-F52B57D2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6AA10-4DDA-80D2-7247-44004DAC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EB6EB9-D306-E817-1A32-A2FC3A44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542820"/>
            <a:ext cx="10515600" cy="4736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 Website - </a:t>
            </a:r>
            <a:r>
              <a:rPr lang="en-US" dirty="0">
                <a:hlinkClick r:id="rId2"/>
              </a:rPr>
              <a:t>https://www.bnl.gov/eic/epic.php</a:t>
            </a:r>
            <a:endParaRPr lang="en-US" dirty="0"/>
          </a:p>
          <a:p>
            <a:r>
              <a:rPr lang="en-US" dirty="0"/>
              <a:t>Mailing Lists – </a:t>
            </a:r>
            <a:r>
              <a:rPr lang="en-US" dirty="0">
                <a:hlinkClick r:id="rId3"/>
              </a:rPr>
              <a:t>https://lists.bnl.gov/mailman/listinfo</a:t>
            </a:r>
            <a:endParaRPr lang="en-US" dirty="0"/>
          </a:p>
          <a:p>
            <a:r>
              <a:rPr lang="en-US" dirty="0"/>
              <a:t>Indico Agenda - </a:t>
            </a:r>
            <a:r>
              <a:rPr lang="en-US" dirty="0">
                <a:hlinkClick r:id="rId4"/>
              </a:rPr>
              <a:t>https://indico.bnl.gov/category/402/</a:t>
            </a:r>
            <a:endParaRPr lang="en-US" dirty="0"/>
          </a:p>
          <a:p>
            <a:pPr lvl="1"/>
            <a:r>
              <a:rPr lang="en-US" dirty="0" err="1"/>
              <a:t>ePIC</a:t>
            </a:r>
            <a:r>
              <a:rPr lang="en-US" dirty="0"/>
              <a:t> Software and Computing: </a:t>
            </a:r>
            <a:r>
              <a:rPr lang="en-US" dirty="0">
                <a:hlinkClick r:id="rId5"/>
              </a:rPr>
              <a:t>https://indico.bnl.gov/category/435/</a:t>
            </a:r>
            <a:endParaRPr lang="en-US" dirty="0"/>
          </a:p>
          <a:p>
            <a:r>
              <a:rPr lang="en-US" dirty="0"/>
              <a:t>Wiki - </a:t>
            </a:r>
            <a:r>
              <a:rPr lang="en-US" dirty="0">
                <a:hlinkClick r:id="rId6"/>
              </a:rPr>
              <a:t>https://wiki.bnl.gov/EPIC</a:t>
            </a:r>
            <a:endParaRPr lang="en-US" dirty="0"/>
          </a:p>
          <a:p>
            <a:r>
              <a:rPr lang="en-US" dirty="0"/>
              <a:t>ePIC Software Training: </a:t>
            </a:r>
          </a:p>
          <a:p>
            <a:pPr lvl="1"/>
            <a:r>
              <a:rPr lang="en-US" dirty="0"/>
              <a:t>Landing Page: </a:t>
            </a:r>
            <a:r>
              <a:rPr lang="en-US" dirty="0">
                <a:hlinkClick r:id="rId7"/>
              </a:rPr>
              <a:t>https://eic.github.io/documentation/landingpage.html</a:t>
            </a:r>
            <a:endParaRPr lang="en-US" sz="2800" dirty="0"/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Tutorials: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https://eic.github.io/documentation/tutorials.html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Mattermost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</a:t>
            </a:r>
            <a:r>
              <a:rPr lang="en-US" dirty="0">
                <a:hlinkClick r:id="rId9"/>
              </a:rPr>
              <a:t>chat.epic-eic.org</a:t>
            </a: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ePIC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Zenodo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Community: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https://zenodo.org/communities/epic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7754AE-841A-0ABD-B108-FCBDDA48D8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0437" y="314334"/>
            <a:ext cx="1804597" cy="12990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FE3D9-B3F2-39F4-1B72-AF0B64A5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E5CE-7769-1D19-8A5E-C459C423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circle with an arrow and waves&#10;&#10;Description automatically generated">
            <a:extLst>
              <a:ext uri="{FF2B5EF4-FFF2-40B4-BE49-F238E27FC236}">
                <a16:creationId xmlns:a16="http://schemas.microsoft.com/office/drawing/2014/main" id="{45E19F64-D7CC-3A46-AE5A-90461E1CC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95" y="2707363"/>
            <a:ext cx="3480044" cy="3042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FA4F9-5649-0168-6C84-176E3B20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EICUG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0A71-F146-499F-F3E2-55D9C6D0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5080462" cy="4732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EICUG is a vital organization to promote the interests of the EIC community! </a:t>
            </a:r>
          </a:p>
          <a:p>
            <a:pPr lvl="1"/>
            <a:r>
              <a:rPr lang="en-US" dirty="0"/>
              <a:t>Without the EICUG we would never have gotten far enough to form ePIC!</a:t>
            </a:r>
          </a:p>
          <a:p>
            <a:endParaRPr lang="en-US" dirty="0"/>
          </a:p>
          <a:p>
            <a:r>
              <a:rPr lang="en-US" dirty="0"/>
              <a:t>Please register your institution!</a:t>
            </a:r>
          </a:p>
          <a:p>
            <a:r>
              <a:rPr lang="en-US" dirty="0"/>
              <a:t>Check with your EICUG IB representative to get registered as a member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hlinkClick r:id="rId3"/>
              </a:rPr>
              <a:t>https://www.eicug.org/content/join.html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BAFB3-EA53-8EC0-5C8F-7BE1EEA2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66A896-3E41-F7FC-CBB1-3F0CDF77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18" y="1807178"/>
            <a:ext cx="4899513" cy="9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8FDB4-5DAA-99C8-8AF5-3846F872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00877-07F0-72A7-F1A2-7E638CCB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13AB-3FC1-AC48-9BAD-0F030B4E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25" y="189844"/>
            <a:ext cx="10515600" cy="10826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CERN Recognized Experiment Status: RE47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FD5E6-F695-80EB-79FB-C0043746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085BF-507D-C246-20D1-6BF53EBD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pic>
        <p:nvPicPr>
          <p:cNvPr id="6" name="Picture 5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2E223C0D-3C01-2D5B-2207-B45B550A0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97220"/>
            <a:ext cx="8077884" cy="49591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15A7798-45A8-F236-06F9-E7FED6B04756}"/>
              </a:ext>
            </a:extLst>
          </p:cNvPr>
          <p:cNvSpPr/>
          <p:nvPr/>
        </p:nvSpPr>
        <p:spPr>
          <a:xfrm>
            <a:off x="3712684" y="5096085"/>
            <a:ext cx="325916" cy="2644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592C0-F801-03FD-5DD3-3019CDD3C85D}"/>
              </a:ext>
            </a:extLst>
          </p:cNvPr>
          <p:cNvSpPr txBox="1"/>
          <p:nvPr/>
        </p:nvSpPr>
        <p:spPr>
          <a:xfrm>
            <a:off x="173974" y="1175625"/>
            <a:ext cx="3701668" cy="5047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ePIC</a:t>
            </a:r>
            <a:r>
              <a:rPr lang="en-US" dirty="0"/>
              <a:t> now appears in the CERN Grey Book database as RE47:</a:t>
            </a:r>
            <a:br>
              <a:rPr lang="en-US" dirty="0"/>
            </a:br>
            <a:r>
              <a:rPr lang="en-US" sz="1600" dirty="0">
                <a:hlinkClick r:id="rId3"/>
              </a:rPr>
              <a:t>https://greybook.cern.ch/experiment/recognized </a:t>
            </a:r>
            <a:endParaRPr lang="en-US" sz="1600" dirty="0"/>
          </a:p>
          <a:p>
            <a:endParaRPr lang="en-US" dirty="0"/>
          </a:p>
          <a:p>
            <a:r>
              <a:rPr lang="en-US" dirty="0"/>
              <a:t>Two steps to get </a:t>
            </a:r>
            <a:r>
              <a:rPr lang="en-US" dirty="0" err="1"/>
              <a:t>ePIC</a:t>
            </a:r>
            <a:r>
              <a:rPr lang="en-US" dirty="0"/>
              <a:t> Collaborators registered at CERN: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CC Representative needs to register as team leader with </a:t>
            </a:r>
            <a:br>
              <a:rPr lang="en-US" dirty="0"/>
            </a:br>
            <a:r>
              <a:rPr lang="en-US" dirty="0"/>
              <a:t>CERN Users Office: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https://usersoffice.web.cern.ch/</a:t>
            </a:r>
            <a:endParaRPr lang="en-US" sz="14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https://usersoffice.web.cern.ch/team-leaders-corner</a:t>
            </a:r>
            <a:endParaRPr lang="en-US" sz="14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Users.Office@cern.ch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CC member can then certify registrations of team members</a:t>
            </a:r>
          </a:p>
          <a:p>
            <a:endParaRPr lang="en-US" dirty="0"/>
          </a:p>
          <a:p>
            <a:r>
              <a:rPr lang="en-US" dirty="0"/>
              <a:t>Contact us if you run into problems!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3976D-15CA-C0C2-AE17-A792A2A7F4F1}"/>
              </a:ext>
            </a:extLst>
          </p:cNvPr>
          <p:cNvSpPr/>
          <p:nvPr/>
        </p:nvSpPr>
        <p:spPr>
          <a:xfrm>
            <a:off x="4038600" y="5096085"/>
            <a:ext cx="8077884" cy="26440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3244513-4E8E-496C-C146-62570D8B8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1781" y="65143"/>
            <a:ext cx="1542688" cy="111048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9C5689-B658-4A27-D39B-8AFC46F6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2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NL">
  <a:themeElements>
    <a:clrScheme name="Custom 3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B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-Project Overview-J.Yeck  -  Read-Only" id="{D4A49460-A030-40E0-A942-078CDC808C92}" vid="{CAA149F5-F453-43A6-BD36-7417340123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8152</TotalTime>
  <Words>493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 Theme</vt:lpstr>
      <vt:lpstr>1_BNL</vt:lpstr>
      <vt:lpstr>Hey John, start the recording….    </vt:lpstr>
      <vt:lpstr>ePIC General Meeting</vt:lpstr>
      <vt:lpstr>PowerPoint Presentation</vt:lpstr>
      <vt:lpstr>Second Physics Forum</vt:lpstr>
      <vt:lpstr>PowerPoint Presentation</vt:lpstr>
      <vt:lpstr>ePIC Resources</vt:lpstr>
      <vt:lpstr>EICUG Membership</vt:lpstr>
      <vt:lpstr>CERN Recognized Experiment Status: RE47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Collaboration Status</dc:title>
  <dc:creator>Lajoie, John G [PHYSA]</dc:creator>
  <cp:lastModifiedBy>Lajoie, John</cp:lastModifiedBy>
  <cp:revision>2689</cp:revision>
  <dcterms:created xsi:type="dcterms:W3CDTF">2023-04-13T13:35:08Z</dcterms:created>
  <dcterms:modified xsi:type="dcterms:W3CDTF">2026-02-13T13:38:03Z</dcterms:modified>
</cp:coreProperties>
</file>