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67" r:id="rId3"/>
    <p:sldMasterId id="2147483674" r:id="rId4"/>
  </p:sldMasterIdLst>
  <p:notesMasterIdLst>
    <p:notesMasterId r:id="rId57"/>
  </p:notesMasterIdLst>
  <p:sldIdLst>
    <p:sldId id="256" r:id="rId5"/>
    <p:sldId id="5840" r:id="rId6"/>
    <p:sldId id="2147469664" r:id="rId7"/>
    <p:sldId id="2147469677" r:id="rId8"/>
    <p:sldId id="2147469678" r:id="rId9"/>
    <p:sldId id="2147469666" r:id="rId10"/>
    <p:sldId id="2147469667" r:id="rId11"/>
    <p:sldId id="2147375497" r:id="rId12"/>
    <p:sldId id="2147375498" r:id="rId13"/>
    <p:sldId id="2147469633" r:id="rId14"/>
    <p:sldId id="2147469626" r:id="rId15"/>
    <p:sldId id="2147469657" r:id="rId16"/>
    <p:sldId id="2147469584" r:id="rId17"/>
    <p:sldId id="279" r:id="rId18"/>
    <p:sldId id="258" r:id="rId19"/>
    <p:sldId id="301" r:id="rId20"/>
    <p:sldId id="292" r:id="rId21"/>
    <p:sldId id="324" r:id="rId22"/>
    <p:sldId id="2147469662" r:id="rId23"/>
    <p:sldId id="332" r:id="rId24"/>
    <p:sldId id="350" r:id="rId25"/>
    <p:sldId id="302" r:id="rId26"/>
    <p:sldId id="351" r:id="rId27"/>
    <p:sldId id="2147469663" r:id="rId28"/>
    <p:sldId id="2147469675" r:id="rId29"/>
    <p:sldId id="2147469676" r:id="rId30"/>
    <p:sldId id="2147469679" r:id="rId31"/>
    <p:sldId id="2147469632" r:id="rId32"/>
    <p:sldId id="2147469670" r:id="rId33"/>
    <p:sldId id="365" r:id="rId34"/>
    <p:sldId id="2147469672" r:id="rId35"/>
    <p:sldId id="2147375436" r:id="rId36"/>
    <p:sldId id="2147469620" r:id="rId37"/>
    <p:sldId id="2147469665" r:id="rId38"/>
    <p:sldId id="2147469668" r:id="rId39"/>
    <p:sldId id="2147469680" r:id="rId40"/>
    <p:sldId id="2147469674" r:id="rId41"/>
    <p:sldId id="4770" r:id="rId42"/>
    <p:sldId id="5821" r:id="rId43"/>
    <p:sldId id="5759" r:id="rId44"/>
    <p:sldId id="2147375434" r:id="rId45"/>
    <p:sldId id="2147469658" r:id="rId46"/>
    <p:sldId id="6026" r:id="rId47"/>
    <p:sldId id="2147469659" r:id="rId48"/>
    <p:sldId id="2147469660" r:id="rId49"/>
    <p:sldId id="343" r:id="rId50"/>
    <p:sldId id="333" r:id="rId51"/>
    <p:sldId id="334" r:id="rId52"/>
    <p:sldId id="335" r:id="rId53"/>
    <p:sldId id="336" r:id="rId54"/>
    <p:sldId id="337" r:id="rId55"/>
    <p:sldId id="33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18" autoAdjust="0"/>
    <p:restoredTop sz="94632" autoAdjust="0"/>
  </p:normalViewPr>
  <p:slideViewPr>
    <p:cSldViewPr snapToGrid="0">
      <p:cViewPr varScale="1">
        <p:scale>
          <a:sx n="93" d="100"/>
          <a:sy n="93" d="100"/>
        </p:scale>
        <p:origin x="210" y="84"/>
      </p:cViewPr>
      <p:guideLst/>
    </p:cSldViewPr>
  </p:slideViewPr>
  <p:notesTextViewPr>
    <p:cViewPr>
      <p:scale>
        <a:sx n="1" d="1"/>
        <a:sy n="1" d="1"/>
      </p:scale>
      <p:origin x="0" y="0"/>
    </p:cViewPr>
  </p:notesTextViewPr>
  <p:sorterViewPr>
    <p:cViewPr>
      <p:scale>
        <a:sx n="100" d="100"/>
        <a:sy n="100" d="100"/>
      </p:scale>
      <p:origin x="0" y="-107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57B3B-ED67-469A-B307-86F7A39C9689}" type="datetimeFigureOut">
              <a:rPr lang="en-US" smtClean="0"/>
              <a:t>3/8/2026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6A0A4-0EE3-4D82-BAB3-ED3AA258C5FC}" type="slidenum">
              <a:rPr lang="en-US" smtClean="0"/>
              <a:t>‹#›</a:t>
            </a:fld>
            <a:endParaRPr lang="en-US"/>
          </a:p>
        </p:txBody>
      </p:sp>
    </p:spTree>
    <p:extLst>
      <p:ext uri="{BB962C8B-B14F-4D97-AF65-F5344CB8AC3E}">
        <p14:creationId xmlns:p14="http://schemas.microsoft.com/office/powerpoint/2010/main" val="258793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839EF-EF2D-A244-8B03-02564FD387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500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839EF-EF2D-A244-8B03-02564FD387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591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8.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3/5/2026</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21222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3/5/2026</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1711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3/5/2026</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96978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1" y="1174478"/>
            <a:ext cx="10962105" cy="1240412"/>
          </a:xfrm>
          <a:prstGeom prst="rect">
            <a:avLst/>
          </a:prstGeom>
        </p:spPr>
        <p:txBody>
          <a:bodyPr anchor="b" anchorCtr="0">
            <a:noAutofit/>
          </a:bodyPr>
          <a:lstStyle>
            <a:lvl1pPr algn="l">
              <a:lnSpc>
                <a:spcPct val="100000"/>
              </a:lnSpc>
              <a:defRPr sz="4400" b="1" i="0">
                <a:solidFill>
                  <a:schemeClr val="bg1"/>
                </a:solidFill>
                <a:latin typeface="+mn-lt"/>
                <a:cs typeface="Arial" panose="020B0604020202020204" pitchFamily="34" charset="0"/>
              </a:defRPr>
            </a:lvl1pPr>
          </a:lstStyle>
          <a:p>
            <a:r>
              <a:rPr lang="en-US"/>
              <a:t>L2Ms Monthly Reporting</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1"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5"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6" y="472833"/>
            <a:ext cx="1825604" cy="457200"/>
          </a:xfrm>
          <a:prstGeom prst="rect">
            <a:avLst/>
          </a:prstGeom>
        </p:spPr>
      </p:pic>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1" y="4233687"/>
            <a:ext cx="10962105" cy="379542"/>
          </a:xfrm>
          <a:prstGeom prst="rect">
            <a:avLst/>
          </a:prstGeom>
        </p:spPr>
        <p:txBody>
          <a:bodyPr>
            <a:noAutofit/>
          </a:bodyPr>
          <a:lstStyle>
            <a:lvl1pPr marL="0" indent="0">
              <a:buFontTx/>
              <a:buNone/>
              <a:defRPr sz="20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Date</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1" y="3738425"/>
            <a:ext cx="10962105" cy="477838"/>
          </a:xfrm>
          <a:prstGeom prst="rect">
            <a:avLst/>
          </a:prstGeom>
        </p:spPr>
        <p:txBody>
          <a:bodyPr>
            <a:no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Tree>
    <p:extLst>
      <p:ext uri="{BB962C8B-B14F-4D97-AF65-F5344CB8AC3E}">
        <p14:creationId xmlns:p14="http://schemas.microsoft.com/office/powerpoint/2010/main" val="875810383"/>
      </p:ext>
    </p:extLst>
  </p:cSld>
  <p:clrMapOvr>
    <a:masterClrMapping/>
  </p:clrMapOvr>
  <p:extLst>
    <p:ext uri="{DCECCB84-F9BA-43D5-87BE-67443E8EF086}">
      <p15:sldGuideLst xmlns:p15="http://schemas.microsoft.com/office/powerpoint/2012/main">
        <p15:guide id="7" orient="horz" pos="2160">
          <p15:clr>
            <a:srgbClr val="FBAE40"/>
          </p15:clr>
        </p15:guide>
        <p15:guide id="8" pos="5120">
          <p15:clr>
            <a:srgbClr val="FBAE40"/>
          </p15:clr>
        </p15:guide>
        <p15:guide id="9" orient="horz" pos="3888">
          <p15:clr>
            <a:srgbClr val="FBAE40"/>
          </p15:clr>
        </p15:guide>
        <p15:guide id="10" pos="480">
          <p15:clr>
            <a:srgbClr val="FBAE40"/>
          </p15:clr>
        </p15:guide>
        <p15:guide id="11" pos="9760">
          <p15:clr>
            <a:srgbClr val="FBAE40"/>
          </p15:clr>
        </p15:guide>
        <p15:guide id="12" orient="horz" pos="39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normAutofit/>
          </a:bodyPr>
          <a:lstStyle>
            <a:lvl1pPr>
              <a:defRPr sz="3600"/>
            </a:lvl1pPr>
          </a:lstStyle>
          <a:p>
            <a:r>
              <a:rPr lang="en-US"/>
              <a:t>Outline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sz="1500"/>
            </a:lvl1pPr>
            <a:lvl2pPr>
              <a:defRPr sz="1200"/>
            </a:lvl2pPr>
            <a:lvl3pPr>
              <a:defRPr sz="1200"/>
            </a:lvl3pPr>
            <a:lvl4pPr>
              <a:defRPr sz="1200"/>
            </a:lvl4pPr>
            <a:lvl5pPr>
              <a:defRPr sz="1200"/>
            </a:lvl5pPr>
          </a:lstStyle>
          <a:p>
            <a:pPr lvl="0"/>
            <a:r>
              <a:rPr lang="en-US"/>
              <a:t>Level 1 – Arial 20</a:t>
            </a:r>
          </a:p>
          <a:p>
            <a:pPr lvl="1"/>
            <a:r>
              <a:rPr lang="en-US"/>
              <a:t>Level 2 – Arial 16</a:t>
            </a:r>
          </a:p>
          <a:p>
            <a:pPr lvl="2"/>
            <a:r>
              <a:rPr lang="en-US"/>
              <a:t>Level 3 – Arial 16</a:t>
            </a:r>
          </a:p>
          <a:p>
            <a:pPr lvl="3"/>
            <a:r>
              <a:rPr lang="en-US"/>
              <a:t>Level 4 – Arial 16</a:t>
            </a:r>
          </a:p>
          <a:p>
            <a:pPr lvl="4"/>
            <a:r>
              <a:rPr lang="en-US"/>
              <a:t>Level 5 – Arial 16</a:t>
            </a:r>
          </a:p>
        </p:txBody>
      </p:sp>
    </p:spTree>
    <p:extLst>
      <p:ext uri="{BB962C8B-B14F-4D97-AF65-F5344CB8AC3E}">
        <p14:creationId xmlns:p14="http://schemas.microsoft.com/office/powerpoint/2010/main" val="3922610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386954" indent="-171450">
              <a:defRPr/>
            </a:lvl2pPr>
            <a:lvl3pPr marL="558404" indent="-127397">
              <a:defRPr/>
            </a:lvl3pPr>
            <a:lvl4pPr marL="729854" indent="-127397">
              <a:defRPr/>
            </a:lvl4pPr>
            <a:lvl5pPr marL="901304" indent="-127397">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2059050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5" cy="523415"/>
          </a:xfrm>
        </p:spPr>
        <p:txBody>
          <a:bodyPr/>
          <a:lstStyle>
            <a:lvl1pPr>
              <a:defRPr/>
            </a:lvl1pPr>
          </a:lstStyle>
          <a:p>
            <a:r>
              <a:rPr lang="en-US"/>
              <a:t>Title Only</a:t>
            </a:r>
          </a:p>
        </p:txBody>
      </p:sp>
    </p:spTree>
    <p:extLst>
      <p:ext uri="{BB962C8B-B14F-4D97-AF65-F5344CB8AC3E}">
        <p14:creationId xmlns:p14="http://schemas.microsoft.com/office/powerpoint/2010/main" val="2919804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042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eparato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nchor="ctr">
            <a:normAutofit/>
          </a:bodyPr>
          <a:lstStyle>
            <a:lvl1pPr marL="0" indent="0" algn="ctr">
              <a:buFontTx/>
              <a:buNone/>
              <a:defRPr sz="2700"/>
            </a:lvl1pPr>
            <a:lvl2pPr>
              <a:defRPr/>
            </a:lvl2pPr>
            <a:lvl3pPr>
              <a:defRPr/>
            </a:lvl3pPr>
            <a:lvl4pPr>
              <a:defRPr/>
            </a:lvl4pPr>
            <a:lvl5pPr>
              <a:defRPr/>
            </a:lvl5pPr>
          </a:lstStyle>
          <a:p>
            <a:pPr lvl="0"/>
            <a:r>
              <a:rPr lang="en-US"/>
              <a:t>Section Separator – Title Line 1</a:t>
            </a:r>
          </a:p>
          <a:p>
            <a:pPr lvl="0"/>
            <a:r>
              <a:rPr lang="en-US"/>
              <a:t>Section Separator – Title Line 2</a:t>
            </a:r>
          </a:p>
          <a:p>
            <a:pPr lvl="0"/>
            <a:r>
              <a:rPr lang="en-US"/>
              <a:t>Section Separator – Title Line 3</a:t>
            </a:r>
          </a:p>
        </p:txBody>
      </p:sp>
    </p:spTree>
    <p:extLst>
      <p:ext uri="{BB962C8B-B14F-4D97-AF65-F5344CB8AC3E}">
        <p14:creationId xmlns:p14="http://schemas.microsoft.com/office/powerpoint/2010/main" val="2770870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dirty="0"/>
              <a:t>Title from Agenda</a:t>
            </a:r>
            <a:br>
              <a:rPr lang="en-US" dirty="0"/>
            </a:br>
            <a:r>
              <a:rPr lang="en-US" dirty="0"/>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5074920"/>
            <a:ext cx="4363736" cy="1019620"/>
          </a:xfrm>
          <a:prstGeom prst="rect">
            <a:avLst/>
          </a:prstGeom>
        </p:spPr>
        <p:txBody>
          <a:bodyPr>
            <a:noAutofit/>
          </a:bodyPr>
          <a:lstStyle>
            <a:lvl1pPr marL="0" indent="0" algn="l">
              <a:lnSpc>
                <a:spcPct val="100000"/>
              </a:lnSpc>
              <a:spcBef>
                <a:spcPts val="0"/>
              </a:spcBef>
              <a:spcAft>
                <a:spcPts val="20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Review</a:t>
            </a:r>
          </a:p>
          <a:p>
            <a:r>
              <a:rPr lang="en-US" dirty="0"/>
              <a:t>November 14-16,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Secondary title if needed</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2658715181"/>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55240" y="567203"/>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Tree>
    <p:extLst>
      <p:ext uri="{BB962C8B-B14F-4D97-AF65-F5344CB8AC3E}">
        <p14:creationId xmlns:p14="http://schemas.microsoft.com/office/powerpoint/2010/main" val="3550518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3/5/2026</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71189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4" cy="457200"/>
          </a:xfrm>
        </p:spPr>
        <p:txBody>
          <a:bodyPr/>
          <a:lstStyle>
            <a:lvl1pPr>
              <a:defRPr/>
            </a:lvl1pPr>
          </a:lstStyle>
          <a:p>
            <a:r>
              <a:rPr lang="en-US" dirty="0"/>
              <a:t>Title Only</a:t>
            </a:r>
          </a:p>
        </p:txBody>
      </p:sp>
    </p:spTree>
    <p:extLst>
      <p:ext uri="{BB962C8B-B14F-4D97-AF65-F5344CB8AC3E}">
        <p14:creationId xmlns:p14="http://schemas.microsoft.com/office/powerpoint/2010/main" val="125473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E68CE5-5A83-D94D-B3BA-C3405E85E5CF}"/>
              </a:ext>
            </a:extLst>
          </p:cNvPr>
          <p:cNvSpPr txBox="1"/>
          <p:nvPr userDrawn="1"/>
        </p:nvSpPr>
        <p:spPr>
          <a:xfrm>
            <a:off x="365760" y="6490194"/>
            <a:ext cx="11043138" cy="276999"/>
          </a:xfrm>
          <a:prstGeom prst="rect">
            <a:avLst/>
          </a:prstGeom>
          <a:noFill/>
        </p:spPr>
        <p:txBody>
          <a:bodyPr wrap="square">
            <a:spAutoFit/>
          </a:bodyPr>
          <a:lstStyle/>
          <a:p>
            <a:r>
              <a:rPr lang="en-US" sz="1200" b="0" i="0" u="none" strike="noStrike" kern="1200" dirty="0" err="1">
                <a:solidFill>
                  <a:schemeClr val="tx1"/>
                </a:solidFill>
                <a:effectLst/>
                <a:latin typeface="+mn-lt"/>
                <a:ea typeface="+mn-ea"/>
                <a:cs typeface="+mn-cs"/>
              </a:rPr>
              <a:t>ePIC</a:t>
            </a:r>
            <a:r>
              <a:rPr lang="en-US" sz="1200" b="0" i="0" u="none" strike="noStrike" kern="1200" dirty="0">
                <a:solidFill>
                  <a:schemeClr val="tx1"/>
                </a:solidFill>
                <a:effectLst/>
                <a:latin typeface="+mn-lt"/>
                <a:ea typeface="+mn-ea"/>
                <a:cs typeface="+mn-cs"/>
              </a:rPr>
              <a:t> biweekly meeting February 13</a:t>
            </a:r>
            <a:r>
              <a:rPr lang="en-US" sz="1200" b="0" i="0" u="none" strike="noStrike" kern="1200" baseline="3000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 2026</a:t>
            </a:r>
          </a:p>
        </p:txBody>
      </p:sp>
    </p:spTree>
    <p:extLst>
      <p:ext uri="{BB962C8B-B14F-4D97-AF65-F5344CB8AC3E}">
        <p14:creationId xmlns:p14="http://schemas.microsoft.com/office/powerpoint/2010/main" val="3924969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6036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4" name="Picture 3" descr="A black background with white text&#10;&#10;Description automatically generated">
            <a:extLst>
              <a:ext uri="{FF2B5EF4-FFF2-40B4-BE49-F238E27FC236}">
                <a16:creationId xmlns:a16="http://schemas.microsoft.com/office/drawing/2014/main" id="{8AA17AFF-CBA8-8090-479C-183D04E91840}"/>
              </a:ext>
            </a:extLst>
          </p:cNvPr>
          <p:cNvPicPr>
            <a:picLocks noChangeAspect="1"/>
          </p:cNvPicPr>
          <p:nvPr userDrawn="1"/>
        </p:nvPicPr>
        <p:blipFill>
          <a:blip r:embed="rId3"/>
          <a:stretch>
            <a:fillRect/>
          </a:stretch>
        </p:blipFill>
        <p:spPr>
          <a:xfrm>
            <a:off x="9294996" y="480267"/>
            <a:ext cx="2309706" cy="408248"/>
          </a:xfrm>
          <a:prstGeom prst="rect">
            <a:avLst/>
          </a:prstGeom>
        </p:spPr>
      </p:pic>
      <p:pic>
        <p:nvPicPr>
          <p:cNvPr id="7" name="Picture 6">
            <a:extLst>
              <a:ext uri="{FF2B5EF4-FFF2-40B4-BE49-F238E27FC236}">
                <a16:creationId xmlns:a16="http://schemas.microsoft.com/office/drawing/2014/main" id="{82278C36-CF84-822B-320F-9E1FE11422C3}"/>
              </a:ext>
            </a:extLst>
          </p:cNvPr>
          <p:cNvPicPr>
            <a:picLocks noChangeAspect="1"/>
          </p:cNvPicPr>
          <p:nvPr userDrawn="1"/>
        </p:nvPicPr>
        <p:blipFill>
          <a:blip r:embed="rId4"/>
          <a:srcRect/>
          <a:stretch/>
        </p:blipFill>
        <p:spPr>
          <a:xfrm>
            <a:off x="6983308" y="450531"/>
            <a:ext cx="1787236" cy="457200"/>
          </a:xfrm>
          <a:prstGeom prst="rect">
            <a:avLst/>
          </a:prstGeom>
        </p:spPr>
      </p:pic>
      <p:pic>
        <p:nvPicPr>
          <p:cNvPr id="9" name="Picture 8">
            <a:extLst>
              <a:ext uri="{FF2B5EF4-FFF2-40B4-BE49-F238E27FC236}">
                <a16:creationId xmlns:a16="http://schemas.microsoft.com/office/drawing/2014/main" id="{AA0A328C-114E-E51F-205F-ADCBD28189D4}"/>
              </a:ext>
            </a:extLst>
          </p:cNvPr>
          <p:cNvPicPr>
            <a:picLocks noChangeAspect="1"/>
          </p:cNvPicPr>
          <p:nvPr userDrawn="1"/>
        </p:nvPicPr>
        <p:blipFill>
          <a:blip r:embed="rId5"/>
          <a:stretch>
            <a:fillRect/>
          </a:stretch>
        </p:blipFill>
        <p:spPr>
          <a:xfrm>
            <a:off x="4655554" y="457965"/>
            <a:ext cx="1825604" cy="457200"/>
          </a:xfrm>
          <a:prstGeom prst="rect">
            <a:avLst/>
          </a:prstGeom>
        </p:spPr>
      </p:pic>
    </p:spTree>
    <p:extLst>
      <p:ext uri="{BB962C8B-B14F-4D97-AF65-F5344CB8AC3E}">
        <p14:creationId xmlns:p14="http://schemas.microsoft.com/office/powerpoint/2010/main" val="1030945411"/>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1/23/2026</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642800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1/23/2026</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74746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1/23/2026</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8157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1/23/2026</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Collaboration Meeting</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870913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1/23/2026</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Collaboration Meeting</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59719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1/23/2026</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Collaboration Meeting</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35213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3/5/2026</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8422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1/23/2026</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Collaboration Meeting</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894693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1/23/2026</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Collaboration Meeting</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88940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1/23/2026</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Collaboration Meeting</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42880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1/23/2026</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75373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1/23/2026</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47562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3/5/2026</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41533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3/5/2026</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4450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3/5/2026</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56039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3/5/2026</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06442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3/5/2026</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7204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3/5/2026</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5334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3/5/2026</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142164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56274" y="535093"/>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9" cy="25391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EIC L2Ms Monthly Reporting, February 25, 2025</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501" y="6517123"/>
            <a:ext cx="513209" cy="253916"/>
          </a:xfrm>
          <a:prstGeom prst="rect">
            <a:avLst/>
          </a:prstGeom>
          <a:noFill/>
        </p:spPr>
        <p:txBody>
          <a:bodyPr wrap="square" anchor="ctr">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5E7E6BA-9547-40BA-BC84-EED48D8D50C1}" type="slidenum">
              <a:rPr kumimoji="0" lang="en-US" sz="10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61963" y="6260638"/>
            <a:ext cx="114992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5" cy="504497"/>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8" y="908852"/>
            <a:ext cx="11498620" cy="525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920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p:txStyles>
    <p:titleStyle>
      <a:lvl1pPr algn="l" defTabSz="685800" rtl="0" eaLnBrk="1" latinLnBrk="0" hangingPunct="1">
        <a:lnSpc>
          <a:spcPct val="90000"/>
        </a:lnSpc>
        <a:spcBef>
          <a:spcPct val="0"/>
        </a:spcBef>
        <a:buNone/>
        <a:defRPr sz="3600" b="1" u="none" kern="1200">
          <a:solidFill>
            <a:schemeClr val="tx1"/>
          </a:solidFill>
          <a:latin typeface="+mn-lt"/>
          <a:ea typeface="+mj-ea"/>
          <a:cs typeface="+mj-cs"/>
        </a:defRPr>
      </a:lvl1pPr>
    </p:titleStyle>
    <p:bodyStyle>
      <a:lvl1pPr marL="171450" indent="-171450" algn="l" defTabSz="6858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1pPr>
      <a:lvl2pPr marL="345281" indent="-175022" algn="l" defTabSz="685800" rtl="0" eaLnBrk="1" latinLnBrk="0" hangingPunct="1">
        <a:lnSpc>
          <a:spcPct val="100000"/>
        </a:lnSpc>
        <a:spcBef>
          <a:spcPts val="0"/>
        </a:spcBef>
        <a:spcAft>
          <a:spcPts val="300"/>
        </a:spcAft>
        <a:buFont typeface="Arial" panose="020B0604020202020204" pitchFamily="34" charset="0"/>
        <a:buChar char="•"/>
        <a:defRPr sz="1500" kern="1200">
          <a:solidFill>
            <a:schemeClr val="tx1"/>
          </a:solidFill>
          <a:latin typeface="+mn-lt"/>
          <a:ea typeface="+mn-ea"/>
          <a:cs typeface="+mn-cs"/>
        </a:defRPr>
      </a:lvl2pPr>
      <a:lvl3pPr marL="515541" indent="-170260" algn="l" defTabSz="685800" rtl="0" eaLnBrk="1" latinLnBrk="0" hangingPunct="1">
        <a:lnSpc>
          <a:spcPct val="100000"/>
        </a:lnSpc>
        <a:spcBef>
          <a:spcPts val="0"/>
        </a:spcBef>
        <a:spcAft>
          <a:spcPts val="300"/>
        </a:spcAft>
        <a:buFont typeface="Arial" panose="020B0604020202020204" pitchFamily="34" charset="0"/>
        <a:buChar char="•"/>
        <a:defRPr sz="1350" kern="1200">
          <a:solidFill>
            <a:schemeClr val="tx1"/>
          </a:solidFill>
          <a:latin typeface="+mn-lt"/>
          <a:ea typeface="+mn-ea"/>
          <a:cs typeface="+mn-cs"/>
        </a:defRPr>
      </a:lvl3pPr>
      <a:lvl4pPr marL="685800" indent="-17026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mn-lt"/>
          <a:ea typeface="+mn-ea"/>
          <a:cs typeface="+mn-cs"/>
        </a:defRPr>
      </a:lvl4pPr>
      <a:lvl5pPr marL="856060" indent="-17026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5120">
          <p15:clr>
            <a:srgbClr val="F26B43"/>
          </p15:clr>
        </p15:guide>
        <p15:guide id="9" pos="480">
          <p15:clr>
            <a:srgbClr val="F26B43"/>
          </p15:clr>
        </p15:guide>
        <p15:guide id="10" orient="horz" pos="3888">
          <p15:clr>
            <a:srgbClr val="F26B43"/>
          </p15:clr>
        </p15:guide>
        <p15:guide id="11" pos="9760">
          <p15:clr>
            <a:srgbClr val="F26B43"/>
          </p15:clr>
        </p15:guide>
        <p15:guide id="12" orient="horz" pos="41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52419" y="494380"/>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8" cy="276999"/>
          </a:xfrm>
          <a:prstGeom prst="rect">
            <a:avLst/>
          </a:prstGeom>
          <a:noFill/>
        </p:spPr>
        <p:txBody>
          <a:bodyPr wrap="square">
            <a:spAutoFit/>
          </a:bodyPr>
          <a:lstStyle/>
          <a:p>
            <a:r>
              <a:rPr lang="en-US" sz="1200" b="0" i="0" u="none" strike="noStrike" kern="1200" dirty="0" err="1">
                <a:solidFill>
                  <a:schemeClr val="tx1"/>
                </a:solidFill>
                <a:effectLst/>
                <a:latin typeface="+mn-lt"/>
                <a:ea typeface="+mn-ea"/>
                <a:cs typeface="+mn-cs"/>
              </a:rPr>
              <a:t>ePIC</a:t>
            </a:r>
            <a:r>
              <a:rPr lang="en-US" sz="1200" b="0" i="0" u="none" strike="noStrike" kern="1200" dirty="0">
                <a:solidFill>
                  <a:schemeClr val="tx1"/>
                </a:solidFill>
                <a:effectLst/>
                <a:latin typeface="+mn-lt"/>
                <a:ea typeface="+mn-ea"/>
                <a:cs typeface="+mn-cs"/>
              </a:rPr>
              <a:t> biweekly meeting February 13</a:t>
            </a:r>
            <a:r>
              <a:rPr lang="en-US" sz="1200" b="0" i="0" u="none" strike="noStrike" kern="1200" baseline="3000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 2026</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55239" y="629425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4" cy="457200"/>
          </a:xfrm>
          <a:prstGeom prst="rect">
            <a:avLst/>
          </a:prstGeom>
        </p:spPr>
        <p:txBody>
          <a:bodyPr vert="horz" lIns="91440" tIns="45720" rIns="91440" bIns="45720" rtlCol="0" anchor="ctr">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7" y="532329"/>
            <a:ext cx="1149862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342510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hf sldNum="0" hdr="0" ftr="0" dt="0"/>
  <p:txStyles>
    <p:titleStyle>
      <a:lvl1pPr algn="l" defTabSz="914400" rtl="0" eaLnBrk="1" latinLnBrk="0" hangingPunct="1">
        <a:lnSpc>
          <a:spcPct val="90000"/>
        </a:lnSpc>
        <a:spcBef>
          <a:spcPct val="0"/>
        </a:spcBef>
        <a:buNone/>
        <a:defRPr sz="2800" b="1" u="none"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1/23/2026</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Collaboration Meeting</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172995058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indico.bnl.gov/event/30283/"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hyperlink" Target="https://indico.bnl.gov/event/31760/" TargetMode="External"/><Relationship Id="rId1" Type="http://schemas.openxmlformats.org/officeDocument/2006/relationships/slideLayout" Target="../slideLayouts/slideLayout6.xml"/><Relationship Id="rId5" Type="http://schemas.openxmlformats.org/officeDocument/2006/relationships/image" Target="../media/image35.emf"/><Relationship Id="rId4" Type="http://schemas.openxmlformats.org/officeDocument/2006/relationships/image" Target="../media/image34.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hyperlink" Target="https://eic.github.io/firebird/"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hyperlink" Target="https://eic.github.io/documentation/tutorials.html" TargetMode="External"/><Relationship Id="rId3" Type="http://schemas.openxmlformats.org/officeDocument/2006/relationships/hyperlink" Target="https://lists.bnl.gov/mailman/listinfo" TargetMode="External"/><Relationship Id="rId7" Type="http://schemas.openxmlformats.org/officeDocument/2006/relationships/hyperlink" Target="https://eic.github.io/documentation/landingpage.html" TargetMode="External"/><Relationship Id="rId2" Type="http://schemas.openxmlformats.org/officeDocument/2006/relationships/hyperlink" Target="https://www.bnl.gov/eic/epic.php" TargetMode="External"/><Relationship Id="rId1" Type="http://schemas.openxmlformats.org/officeDocument/2006/relationships/slideLayout" Target="../slideLayouts/slideLayout2.xml"/><Relationship Id="rId6" Type="http://schemas.openxmlformats.org/officeDocument/2006/relationships/hyperlink" Target="https://wiki.bnl.gov/EPIC/index.php?title=Early-Career_Election" TargetMode="External"/><Relationship Id="rId11" Type="http://schemas.openxmlformats.org/officeDocument/2006/relationships/image" Target="../media/image42.png"/><Relationship Id="rId5" Type="http://schemas.openxmlformats.org/officeDocument/2006/relationships/hyperlink" Target="https://indico.bnl.gov/category/435/" TargetMode="External"/><Relationship Id="rId10" Type="http://schemas.openxmlformats.org/officeDocument/2006/relationships/hyperlink" Target="https://zenodo.org/communities/epic" TargetMode="External"/><Relationship Id="rId4" Type="http://schemas.openxmlformats.org/officeDocument/2006/relationships/hyperlink" Target="https://indico.bnl.gov/category/402/" TargetMode="External"/><Relationship Id="rId9" Type="http://schemas.openxmlformats.org/officeDocument/2006/relationships/hyperlink" Target="https://chat.epic-eic.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hyperlink" Target="https://www.eicug.org/content/join.html" TargetMode="External"/><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hyperlink" Target="https://greybook.cern.ch/experiment/recognized" TargetMode="External"/><Relationship Id="rId7"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hyperlink" Target="mailto:Users.Office@cern.ch" TargetMode="External"/><Relationship Id="rId5" Type="http://schemas.openxmlformats.org/officeDocument/2006/relationships/hyperlink" Target="https://usersoffice.web.cern.ch/team-leaders-corner" TargetMode="External"/><Relationship Id="rId4" Type="http://schemas.openxmlformats.org/officeDocument/2006/relationships/hyperlink" Target="https://usersoffice.web.cern.ch/"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png"/><Relationship Id="rId7" Type="http://schemas.openxmlformats.org/officeDocument/2006/relationships/image" Target="../media/image22.emf"/><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874D-5DB9-9CBE-A8C4-555A50D6B88C}"/>
              </a:ext>
            </a:extLst>
          </p:cNvPr>
          <p:cNvSpPr>
            <a:spLocks noGrp="1"/>
          </p:cNvSpPr>
          <p:nvPr>
            <p:ph type="ctrTitle"/>
          </p:nvPr>
        </p:nvSpPr>
        <p:spPr>
          <a:xfrm>
            <a:off x="1524000" y="406668"/>
            <a:ext cx="9144000" cy="1806834"/>
          </a:xfrm>
        </p:spPr>
        <p:txBody>
          <a:bodyPr/>
          <a:lstStyle/>
          <a:p>
            <a:r>
              <a:rPr lang="en-US" b="1" dirty="0" err="1">
                <a:solidFill>
                  <a:schemeClr val="accent1"/>
                </a:solidFill>
              </a:rPr>
              <a:t>ePIC</a:t>
            </a:r>
            <a:r>
              <a:rPr lang="en-US" b="1" dirty="0">
                <a:solidFill>
                  <a:schemeClr val="accent1"/>
                </a:solidFill>
              </a:rPr>
              <a:t> Collaboration News</a:t>
            </a:r>
          </a:p>
        </p:txBody>
      </p:sp>
      <p:sp>
        <p:nvSpPr>
          <p:cNvPr id="3" name="Subtitle 2">
            <a:extLst>
              <a:ext uri="{FF2B5EF4-FFF2-40B4-BE49-F238E27FC236}">
                <a16:creationId xmlns:a16="http://schemas.microsoft.com/office/drawing/2014/main" id="{2909A3C8-9C9D-F634-EB04-A0FF3ED0F882}"/>
              </a:ext>
            </a:extLst>
          </p:cNvPr>
          <p:cNvSpPr>
            <a:spLocks noGrp="1"/>
          </p:cNvSpPr>
          <p:nvPr>
            <p:ph type="subTitle" idx="1"/>
          </p:nvPr>
        </p:nvSpPr>
        <p:spPr>
          <a:xfrm>
            <a:off x="1524000" y="2308448"/>
            <a:ext cx="9144000" cy="1113282"/>
          </a:xfrm>
        </p:spPr>
        <p:txBody>
          <a:bodyPr/>
          <a:lstStyle/>
          <a:p>
            <a:r>
              <a:rPr lang="en-US" i="1" u="sng" dirty="0"/>
              <a:t>J. Lajoie</a:t>
            </a:r>
            <a:r>
              <a:rPr lang="en-US" i="1" dirty="0"/>
              <a:t>, S. Dalla Torre</a:t>
            </a:r>
          </a:p>
          <a:p>
            <a:r>
              <a:rPr lang="en-US" dirty="0"/>
              <a:t>March 5</a:t>
            </a:r>
            <a:r>
              <a:rPr lang="en-US" baseline="30000" dirty="0"/>
              <a:t>th</a:t>
            </a:r>
            <a:r>
              <a:rPr lang="en-US" dirty="0"/>
              <a:t>, 2026</a:t>
            </a:r>
          </a:p>
        </p:txBody>
      </p:sp>
      <p:pic>
        <p:nvPicPr>
          <p:cNvPr id="4" name="Picture 2">
            <a:extLst>
              <a:ext uri="{FF2B5EF4-FFF2-40B4-BE49-F238E27FC236}">
                <a16:creationId xmlns:a16="http://schemas.microsoft.com/office/drawing/2014/main" id="{8B087EBD-E9C1-E830-144E-E69D7556F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43" y="4715320"/>
            <a:ext cx="2411128" cy="173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7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EC99-C7C0-D170-D0D9-D502EA1273F9}"/>
              </a:ext>
            </a:extLst>
          </p:cNvPr>
          <p:cNvSpPr>
            <a:spLocks noGrp="1"/>
          </p:cNvSpPr>
          <p:nvPr>
            <p:ph type="title"/>
          </p:nvPr>
        </p:nvSpPr>
        <p:spPr/>
        <p:txBody>
          <a:bodyPr>
            <a:normAutofit fontScale="90000"/>
          </a:bodyPr>
          <a:lstStyle/>
          <a:p>
            <a:r>
              <a:rPr lang="en-US" sz="3600" dirty="0"/>
              <a:t>Detector Technical Readiness for Baselining</a:t>
            </a:r>
          </a:p>
        </p:txBody>
      </p:sp>
      <p:graphicFrame>
        <p:nvGraphicFramePr>
          <p:cNvPr id="5" name="Table 4">
            <a:extLst>
              <a:ext uri="{FF2B5EF4-FFF2-40B4-BE49-F238E27FC236}">
                <a16:creationId xmlns:a16="http://schemas.microsoft.com/office/drawing/2014/main" id="{6D0F1DDC-C0C6-D951-E41E-46DA6B098DCE}"/>
              </a:ext>
            </a:extLst>
          </p:cNvPr>
          <p:cNvGraphicFramePr>
            <a:graphicFrameLocks noGrp="1"/>
          </p:cNvGraphicFramePr>
          <p:nvPr/>
        </p:nvGraphicFramePr>
        <p:xfrm>
          <a:off x="533122" y="1623805"/>
          <a:ext cx="11371872" cy="4599088"/>
        </p:xfrm>
        <a:graphic>
          <a:graphicData uri="http://schemas.openxmlformats.org/drawingml/2006/table">
            <a:tbl>
              <a:tblPr firstRow="1" bandRow="1"/>
              <a:tblGrid>
                <a:gridCol w="2346388">
                  <a:extLst>
                    <a:ext uri="{9D8B030D-6E8A-4147-A177-3AD203B41FA5}">
                      <a16:colId xmlns:a16="http://schemas.microsoft.com/office/drawing/2014/main" val="1989074427"/>
                    </a:ext>
                  </a:extLst>
                </a:gridCol>
                <a:gridCol w="2822281">
                  <a:extLst>
                    <a:ext uri="{9D8B030D-6E8A-4147-A177-3AD203B41FA5}">
                      <a16:colId xmlns:a16="http://schemas.microsoft.com/office/drawing/2014/main" val="1837531394"/>
                    </a:ext>
                  </a:extLst>
                </a:gridCol>
                <a:gridCol w="3419749">
                  <a:extLst>
                    <a:ext uri="{9D8B030D-6E8A-4147-A177-3AD203B41FA5}">
                      <a16:colId xmlns:a16="http://schemas.microsoft.com/office/drawing/2014/main" val="3113911058"/>
                    </a:ext>
                  </a:extLst>
                </a:gridCol>
                <a:gridCol w="2783454">
                  <a:extLst>
                    <a:ext uri="{9D8B030D-6E8A-4147-A177-3AD203B41FA5}">
                      <a16:colId xmlns:a16="http://schemas.microsoft.com/office/drawing/2014/main" val="1158962945"/>
                    </a:ext>
                  </a:extLst>
                </a:gridCol>
              </a:tblGrid>
              <a:tr h="37084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dirty="0">
                          <a:solidFill>
                            <a:schemeClr val="tx1"/>
                          </a:solidFill>
                        </a:rPr>
                        <a:t>Subsystem</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2D33A"/>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dirty="0">
                          <a:solidFill>
                            <a:schemeClr val="tx1"/>
                          </a:solidFill>
                        </a:rPr>
                        <a:t>PDR Completed</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2D33A"/>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dirty="0">
                          <a:solidFill>
                            <a:schemeClr val="tx1"/>
                          </a:solidFill>
                        </a:rPr>
                        <a:t>PDR Scheduled</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2D33A"/>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dirty="0">
                          <a:solidFill>
                            <a:schemeClr val="tx1"/>
                          </a:solidFill>
                        </a:rPr>
                        <a:t>FDR Completed</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2D33A"/>
                    </a:solidFill>
                  </a:tcPr>
                </a:tc>
                <a:extLst>
                  <a:ext uri="{0D108BD9-81ED-4DB2-BD59-A6C34878D82A}">
                    <a16:rowId xmlns:a16="http://schemas.microsoft.com/office/drawing/2014/main" val="2763803084"/>
                  </a:ext>
                </a:extLst>
              </a:tr>
              <a:tr h="32393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a:t>Tracking</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40% &amp; 60% Si, 40% &amp; 60% MPGD</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extLst>
                  <a:ext uri="{0D108BD9-81ED-4DB2-BD59-A6C34878D82A}">
                    <a16:rowId xmlns:a16="http://schemas.microsoft.com/office/drawing/2014/main" val="2294385030"/>
                  </a:ext>
                </a:extLst>
              </a:tr>
              <a:tr h="3708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a:t>PID</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40% &amp; 60% </a:t>
                      </a:r>
                      <a:r>
                        <a:rPr lang="en-US" sz="1200" dirty="0" err="1"/>
                        <a:t>hpDIRC</a:t>
                      </a:r>
                      <a:r>
                        <a:rPr lang="en-US" sz="1200" dirty="0"/>
                        <a:t>, </a:t>
                      </a:r>
                      <a:r>
                        <a:rPr lang="en-US" sz="1200" dirty="0" err="1"/>
                        <a:t>pfRICH</a:t>
                      </a:r>
                      <a:r>
                        <a:rPr lang="en-US" sz="1200" dirty="0"/>
                        <a:t>, </a:t>
                      </a:r>
                      <a:r>
                        <a:rPr lang="en-US" sz="1200" dirty="0" err="1"/>
                        <a:t>dRICH</a:t>
                      </a:r>
                      <a:r>
                        <a:rPr lang="en-US" sz="1200" dirty="0"/>
                        <a:t> </a:t>
                      </a:r>
                    </a:p>
                    <a:p>
                      <a:r>
                        <a:rPr lang="en-US" sz="1200" dirty="0" err="1"/>
                        <a:t>ToF</a:t>
                      </a:r>
                      <a:r>
                        <a:rPr lang="en-US" sz="1200" dirty="0"/>
                        <a:t> 40%, TOF Peer review</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p>
                    <a:p>
                      <a:r>
                        <a:rPr lang="en-US" sz="1200" dirty="0"/>
                        <a:t>60% TOF PDR: aim for April 2026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DIRC Bar refurbishment</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extLst>
                  <a:ext uri="{0D108BD9-81ED-4DB2-BD59-A6C34878D82A}">
                    <a16:rowId xmlns:a16="http://schemas.microsoft.com/office/drawing/2014/main" val="2558123659"/>
                  </a:ext>
                </a:extLst>
              </a:tr>
              <a:tr h="3708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err="1"/>
                        <a:t>ECals</a:t>
                      </a:r>
                      <a:endParaRPr lang="en-US" sz="1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60% </a:t>
                      </a:r>
                      <a:r>
                        <a:rPr lang="en-US" sz="1200" dirty="0" err="1"/>
                        <a:t>bECal</a:t>
                      </a:r>
                      <a:r>
                        <a:rPr lang="en-US" sz="1200" dirty="0"/>
                        <a:t>, BECal, </a:t>
                      </a:r>
                      <a:r>
                        <a:rPr lang="en-US" sz="1200" dirty="0" err="1"/>
                        <a:t>fECal</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err="1"/>
                        <a:t>SiPM</a:t>
                      </a:r>
                      <a:r>
                        <a:rPr lang="en-US" sz="1200" dirty="0"/>
                        <a:t> &amp; </a:t>
                      </a:r>
                      <a:r>
                        <a:rPr lang="en-US" sz="1200" dirty="0" err="1"/>
                        <a:t>SciFi</a:t>
                      </a:r>
                      <a:r>
                        <a:rPr lang="en-US" sz="1200" dirty="0"/>
                        <a:t> </a:t>
                      </a:r>
                      <a:r>
                        <a:rPr lang="en-US" sz="1200" dirty="0" err="1"/>
                        <a:t>fECal</a:t>
                      </a:r>
                      <a:r>
                        <a:rPr lang="en-US" sz="1200" dirty="0"/>
                        <a:t>, BEcal</a:t>
                      </a:r>
                    </a:p>
                    <a:p>
                      <a:r>
                        <a:rPr lang="en-US" sz="1200" dirty="0" err="1"/>
                        <a:t>SiPM</a:t>
                      </a:r>
                      <a:r>
                        <a:rPr lang="en-US" sz="1200" dirty="0"/>
                        <a:t> &amp; PbW04 </a:t>
                      </a:r>
                      <a:r>
                        <a:rPr lang="en-US" sz="1200" dirty="0" err="1"/>
                        <a:t>bECal</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extLst>
                  <a:ext uri="{0D108BD9-81ED-4DB2-BD59-A6C34878D82A}">
                    <a16:rowId xmlns:a16="http://schemas.microsoft.com/office/drawing/2014/main" val="3693638142"/>
                  </a:ext>
                </a:extLst>
              </a:tr>
              <a:tr h="3708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err="1"/>
                        <a:t>HCals</a:t>
                      </a:r>
                      <a:endParaRPr lang="en-US" sz="1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40% &amp; 60% </a:t>
                      </a:r>
                      <a:r>
                        <a:rPr lang="en-US" sz="1200" dirty="0" err="1"/>
                        <a:t>BHCal</a:t>
                      </a:r>
                      <a:r>
                        <a:rPr lang="en-US" sz="1200" dirty="0"/>
                        <a:t> &amp; </a:t>
                      </a:r>
                      <a:r>
                        <a:rPr lang="en-US" sz="1200" dirty="0" err="1"/>
                        <a:t>fHCal</a:t>
                      </a:r>
                      <a:endParaRPr lang="en-US" sz="1200" dirty="0"/>
                    </a:p>
                    <a:p>
                      <a:r>
                        <a:rPr lang="en-US" sz="1200" dirty="0"/>
                        <a:t>40% &amp; 50% </a:t>
                      </a:r>
                      <a:r>
                        <a:rPr lang="en-US" sz="1200" dirty="0" err="1"/>
                        <a:t>bHCal</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err="1"/>
                        <a:t>SiPM</a:t>
                      </a:r>
                      <a:r>
                        <a:rPr lang="en-US" sz="1200" dirty="0"/>
                        <a:t> </a:t>
                      </a:r>
                      <a:r>
                        <a:rPr lang="en-US" sz="1200" dirty="0" err="1"/>
                        <a:t>bHcal</a:t>
                      </a:r>
                      <a:r>
                        <a:rPr lang="en-US" sz="1200" dirty="0"/>
                        <a:t> &amp; </a:t>
                      </a:r>
                      <a:r>
                        <a:rPr lang="en-US" sz="1200" dirty="0" err="1"/>
                        <a:t>fHcal</a:t>
                      </a:r>
                      <a:endParaRPr lang="en-US" sz="1200" dirty="0"/>
                    </a:p>
                    <a:p>
                      <a:r>
                        <a:rPr lang="en-US" sz="1200" dirty="0"/>
                        <a:t>Lead blocks </a:t>
                      </a:r>
                      <a:r>
                        <a:rPr lang="en-US" sz="1200" dirty="0" err="1"/>
                        <a:t>fHCal</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extLst>
                  <a:ext uri="{0D108BD9-81ED-4DB2-BD59-A6C34878D82A}">
                    <a16:rowId xmlns:a16="http://schemas.microsoft.com/office/drawing/2014/main" val="1879061554"/>
                  </a:ext>
                </a:extLst>
              </a:tr>
              <a:tr h="30767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a:t>Solenoid</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60% PDR Cryogenics </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baseline="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Magnet, Conductor and Power Supply</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extLst>
                  <a:ext uri="{0D108BD9-81ED-4DB2-BD59-A6C34878D82A}">
                    <a16:rowId xmlns:a16="http://schemas.microsoft.com/office/drawing/2014/main" val="451974609"/>
                  </a:ext>
                </a:extLst>
              </a:tr>
              <a:tr h="2932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a:t>Electronics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40%, 50% &amp; 60%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VTRX+  &amp; </a:t>
                      </a:r>
                      <a:r>
                        <a:rPr lang="en-US" sz="1200" dirty="0" err="1"/>
                        <a:t>lpGBT</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extLst>
                  <a:ext uri="{0D108BD9-81ED-4DB2-BD59-A6C34878D82A}">
                    <a16:rowId xmlns:a16="http://schemas.microsoft.com/office/drawing/2014/main" val="1229145672"/>
                  </a:ext>
                </a:extLst>
              </a:tr>
              <a:tr h="29904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a:t>DAQ</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40%, 50% &amp; 60%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extLst>
                  <a:ext uri="{0D108BD9-81ED-4DB2-BD59-A6C34878D82A}">
                    <a16:rowId xmlns:a16="http://schemas.microsoft.com/office/drawing/2014/main" val="2060113312"/>
                  </a:ext>
                </a:extLst>
              </a:tr>
              <a:tr h="3708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a:t>Integration- Installation - infrastructure</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60% Inner and outer Barrel support-structures </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electron and hadron endcap support structures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extLst>
                  <a:ext uri="{0D108BD9-81ED-4DB2-BD59-A6C34878D82A}">
                    <a16:rowId xmlns:a16="http://schemas.microsoft.com/office/drawing/2014/main" val="1396752069"/>
                  </a:ext>
                </a:extLst>
              </a:tr>
              <a:tr h="3708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a:t>Auxiliary Detectors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40% &amp; 50% RP, B0, ZDC, Low Q2-Tagger, Lumi.</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60% ZDC, Low Q2-Tagger, Lumi: aim for late March/early April 2026</a:t>
                      </a:r>
                    </a:p>
                    <a:p>
                      <a:r>
                        <a:rPr lang="en-US" sz="1200" dirty="0"/>
                        <a:t>60% B0, RP/OMD: aim for July 2026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extLst>
                  <a:ext uri="{0D108BD9-81ED-4DB2-BD59-A6C34878D82A}">
                    <a16:rowId xmlns:a16="http://schemas.microsoft.com/office/drawing/2014/main" val="1659781811"/>
                  </a:ext>
                </a:extLst>
              </a:tr>
              <a:tr h="3708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a:t>Polarimetry</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40% RCS &amp; ESR Compton Polarimeter &amp; HSR Polarimeters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60% RCS &amp; ESR Compton Polarimeter &amp; HSR Polarimeters PDR: February 18, 2026. </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extLst>
                  <a:ext uri="{0D108BD9-81ED-4DB2-BD59-A6C34878D82A}">
                    <a16:rowId xmlns:a16="http://schemas.microsoft.com/office/drawing/2014/main" val="1154668871"/>
                  </a:ext>
                </a:extLst>
              </a:tr>
            </a:tbl>
          </a:graphicData>
        </a:graphic>
      </p:graphicFrame>
      <p:sp>
        <p:nvSpPr>
          <p:cNvPr id="8" name="TextBox 7">
            <a:extLst>
              <a:ext uri="{FF2B5EF4-FFF2-40B4-BE49-F238E27FC236}">
                <a16:creationId xmlns:a16="http://schemas.microsoft.com/office/drawing/2014/main" id="{1091A1F3-9EB4-4CE3-DC16-A2B00993D00D}"/>
              </a:ext>
            </a:extLst>
          </p:cNvPr>
          <p:cNvSpPr txBox="1"/>
          <p:nvPr/>
        </p:nvSpPr>
        <p:spPr>
          <a:xfrm>
            <a:off x="533122" y="453996"/>
            <a:ext cx="8860118"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Detector has been technically baselined since Spring 2024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Project Detector R&amp;D has been completed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June 11-13, 2025: Comprehensive Design Review by DAC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All Subsystems have had PDRs: 4 final Preliminary (60%) Design Reviews remain</a:t>
            </a:r>
          </a:p>
        </p:txBody>
      </p:sp>
    </p:spTree>
    <p:extLst>
      <p:ext uri="{BB962C8B-B14F-4D97-AF65-F5344CB8AC3E}">
        <p14:creationId xmlns:p14="http://schemas.microsoft.com/office/powerpoint/2010/main" val="1021029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E5E7F-575A-FE7E-F6B5-6660312F08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9B985-0692-DBFD-DCAD-3DDF7FD10D08}"/>
              </a:ext>
            </a:extLst>
          </p:cNvPr>
          <p:cNvSpPr>
            <a:spLocks noGrp="1"/>
          </p:cNvSpPr>
          <p:nvPr>
            <p:ph type="title"/>
          </p:nvPr>
        </p:nvSpPr>
        <p:spPr>
          <a:xfrm>
            <a:off x="249991" y="0"/>
            <a:ext cx="11942010" cy="523415"/>
          </a:xfrm>
        </p:spPr>
        <p:txBody>
          <a:bodyPr>
            <a:noAutofit/>
          </a:bodyPr>
          <a:lstStyle/>
          <a:p>
            <a:r>
              <a:rPr lang="en-US" dirty="0"/>
              <a:t>Update on </a:t>
            </a:r>
            <a:r>
              <a:rPr lang="en-US" sz="2800" b="1" dirty="0">
                <a:latin typeface="+mn-lt"/>
              </a:rPr>
              <a:t>Reviews – Path to Baselining CD-2 </a:t>
            </a:r>
          </a:p>
        </p:txBody>
      </p:sp>
      <p:pic>
        <p:nvPicPr>
          <p:cNvPr id="4" name="Picture 3" descr="Graphical user interface, text, application&#10;&#10;AI-generated content may be incorrect.">
            <a:extLst>
              <a:ext uri="{FF2B5EF4-FFF2-40B4-BE49-F238E27FC236}">
                <a16:creationId xmlns:a16="http://schemas.microsoft.com/office/drawing/2014/main" id="{23F05BDC-D42C-3D89-923A-64CCA4FF45DB}"/>
              </a:ext>
            </a:extLst>
          </p:cNvPr>
          <p:cNvPicPr>
            <a:picLocks noChangeAspect="1"/>
          </p:cNvPicPr>
          <p:nvPr/>
        </p:nvPicPr>
        <p:blipFill>
          <a:blip r:embed="rId2"/>
          <a:stretch>
            <a:fillRect/>
          </a:stretch>
        </p:blipFill>
        <p:spPr>
          <a:xfrm>
            <a:off x="249991" y="972918"/>
            <a:ext cx="11774095" cy="4030881"/>
          </a:xfrm>
          <a:prstGeom prst="rect">
            <a:avLst/>
          </a:prstGeom>
        </p:spPr>
      </p:pic>
      <p:grpSp>
        <p:nvGrpSpPr>
          <p:cNvPr id="6" name="Group 5">
            <a:extLst>
              <a:ext uri="{FF2B5EF4-FFF2-40B4-BE49-F238E27FC236}">
                <a16:creationId xmlns:a16="http://schemas.microsoft.com/office/drawing/2014/main" id="{8B5A68FB-3DF7-5CA6-6C5E-6FBB7D4B7E94}"/>
              </a:ext>
            </a:extLst>
          </p:cNvPr>
          <p:cNvGrpSpPr/>
          <p:nvPr/>
        </p:nvGrpSpPr>
        <p:grpSpPr>
          <a:xfrm>
            <a:off x="4932817" y="3702633"/>
            <a:ext cx="3272069" cy="369332"/>
            <a:chOff x="4932817" y="3702633"/>
            <a:chExt cx="3272069" cy="369332"/>
          </a:xfrm>
        </p:grpSpPr>
        <p:sp>
          <p:nvSpPr>
            <p:cNvPr id="3" name="Arrow: Right 2">
              <a:extLst>
                <a:ext uri="{FF2B5EF4-FFF2-40B4-BE49-F238E27FC236}">
                  <a16:creationId xmlns:a16="http://schemas.microsoft.com/office/drawing/2014/main" id="{758AFEC4-57D7-5EE5-B15E-8FED3B8EE8F6}"/>
                </a:ext>
              </a:extLst>
            </p:cNvPr>
            <p:cNvSpPr/>
            <p:nvPr/>
          </p:nvSpPr>
          <p:spPr>
            <a:xfrm rot="10800000">
              <a:off x="4932817" y="3702633"/>
              <a:ext cx="762000" cy="33528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6C0105-A7A5-0859-0EFC-4D65BFA445AF}"/>
                </a:ext>
              </a:extLst>
            </p:cNvPr>
            <p:cNvSpPr txBox="1"/>
            <p:nvPr/>
          </p:nvSpPr>
          <p:spPr>
            <a:xfrm>
              <a:off x="5807676" y="3702633"/>
              <a:ext cx="2397210" cy="369332"/>
            </a:xfrm>
            <a:prstGeom prst="rect">
              <a:avLst/>
            </a:prstGeom>
            <a:noFill/>
          </p:spPr>
          <p:txBody>
            <a:bodyPr wrap="square" rtlCol="0">
              <a:spAutoFit/>
            </a:bodyPr>
            <a:lstStyle/>
            <a:p>
              <a:r>
                <a:rPr lang="en-US" dirty="0"/>
                <a:t>Next week!</a:t>
              </a:r>
            </a:p>
          </p:txBody>
        </p:sp>
      </p:grpSp>
      <p:sp>
        <p:nvSpPr>
          <p:cNvPr id="7" name="TextBox 6">
            <a:extLst>
              <a:ext uri="{FF2B5EF4-FFF2-40B4-BE49-F238E27FC236}">
                <a16:creationId xmlns:a16="http://schemas.microsoft.com/office/drawing/2014/main" id="{CF1A9AFF-C1E3-EFAB-36BD-2F57A379EC00}"/>
              </a:ext>
            </a:extLst>
          </p:cNvPr>
          <p:cNvSpPr txBox="1"/>
          <p:nvPr/>
        </p:nvSpPr>
        <p:spPr>
          <a:xfrm>
            <a:off x="5414211" y="4833047"/>
            <a:ext cx="5618748" cy="646331"/>
          </a:xfrm>
          <a:prstGeom prst="rect">
            <a:avLst/>
          </a:prstGeom>
          <a:noFill/>
          <a:ln>
            <a:solidFill>
              <a:schemeClr val="tx1"/>
            </a:solidFill>
          </a:ln>
        </p:spPr>
        <p:txBody>
          <a:bodyPr wrap="square" rtlCol="0">
            <a:spAutoFit/>
          </a:bodyPr>
          <a:lstStyle/>
          <a:p>
            <a:r>
              <a:rPr lang="en-US" dirty="0"/>
              <a:t>Some details from the </a:t>
            </a:r>
            <a:r>
              <a:rPr lang="en-US" b="1" dirty="0"/>
              <a:t>Detector Readiness Baseline Review</a:t>
            </a:r>
            <a:r>
              <a:rPr lang="en-US" dirty="0"/>
              <a:t> and the </a:t>
            </a:r>
            <a:r>
              <a:rPr lang="en-US" b="1" dirty="0"/>
              <a:t>Polarimetry PDR</a:t>
            </a:r>
            <a:r>
              <a:rPr lang="en-US" dirty="0"/>
              <a:t> will follow. </a:t>
            </a:r>
          </a:p>
        </p:txBody>
      </p:sp>
    </p:spTree>
    <p:extLst>
      <p:ext uri="{BB962C8B-B14F-4D97-AF65-F5344CB8AC3E}">
        <p14:creationId xmlns:p14="http://schemas.microsoft.com/office/powerpoint/2010/main" val="4071195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B66F0F0-551C-2707-BB4C-D79CBB4DC246}"/>
              </a:ext>
            </a:extLst>
          </p:cNvPr>
          <p:cNvSpPr>
            <a:spLocks noGrp="1"/>
          </p:cNvSpPr>
          <p:nvPr>
            <p:ph type="title"/>
          </p:nvPr>
        </p:nvSpPr>
        <p:spPr>
          <a:xfrm>
            <a:off x="398848" y="11046"/>
            <a:ext cx="11347413" cy="516855"/>
          </a:xfrm>
        </p:spPr>
        <p:txBody>
          <a:bodyPr/>
          <a:lstStyle/>
          <a:p>
            <a:r>
              <a:rPr lang="en-US" dirty="0"/>
              <a:t>EIC Line-Item Project Requirements</a:t>
            </a:r>
          </a:p>
        </p:txBody>
      </p:sp>
      <p:sp>
        <p:nvSpPr>
          <p:cNvPr id="6" name="Content Placeholder 3">
            <a:extLst>
              <a:ext uri="{FF2B5EF4-FFF2-40B4-BE49-F238E27FC236}">
                <a16:creationId xmlns:a16="http://schemas.microsoft.com/office/drawing/2014/main" id="{E84C8EAB-DEB2-BD77-D593-14798CD05894}"/>
              </a:ext>
            </a:extLst>
          </p:cNvPr>
          <p:cNvSpPr>
            <a:spLocks noGrp="1"/>
          </p:cNvSpPr>
          <p:nvPr>
            <p:ph idx="1"/>
          </p:nvPr>
        </p:nvSpPr>
        <p:spPr>
          <a:xfrm>
            <a:off x="462579" y="975364"/>
            <a:ext cx="11499925" cy="5158735"/>
          </a:xfrm>
          <a:ln>
            <a:noFill/>
          </a:ln>
        </p:spPr>
        <p:txBody>
          <a:bodyPr vert="horz" lIns="91440" tIns="45720" rIns="91440" bIns="45720" rtlCol="0" anchor="t">
            <a:normAutofit fontScale="92500"/>
          </a:bodyPr>
          <a:lstStyle/>
          <a:p>
            <a:pPr marL="0" indent="0">
              <a:buNone/>
            </a:pPr>
            <a:r>
              <a:rPr lang="en-US" dirty="0"/>
              <a:t>Project Requirements:</a:t>
            </a:r>
          </a:p>
          <a:p>
            <a:pPr>
              <a:lnSpc>
                <a:spcPct val="110000"/>
              </a:lnSpc>
            </a:pPr>
            <a:r>
              <a:rPr lang="en-US" sz="2200" dirty="0"/>
              <a:t>A single integrated line-item construction project.</a:t>
            </a:r>
          </a:p>
          <a:p>
            <a:pPr>
              <a:lnSpc>
                <a:spcPct val="110000"/>
              </a:lnSpc>
            </a:pPr>
            <a:r>
              <a:rPr lang="en-US" sz="2200" dirty="0"/>
              <a:t>Subprojects with well-defined deliverables, interfaces, and KPPs.</a:t>
            </a:r>
          </a:p>
          <a:p>
            <a:pPr>
              <a:lnSpc>
                <a:spcPct val="110000"/>
              </a:lnSpc>
            </a:pPr>
            <a:r>
              <a:rPr lang="en-US" sz="2200" dirty="0"/>
              <a:t>Plans consistent with DOE annual funding guidance and Total Project Cost (TPC) objectives.</a:t>
            </a:r>
          </a:p>
          <a:p>
            <a:pPr>
              <a:lnSpc>
                <a:spcPct val="110000"/>
              </a:lnSpc>
            </a:pPr>
            <a:r>
              <a:rPr lang="en-US" sz="2200" dirty="0"/>
              <a:t>EIC initial science program begins following the start of beam collisions.</a:t>
            </a:r>
          </a:p>
          <a:p>
            <a:pPr>
              <a:lnSpc>
                <a:spcPct val="110000"/>
              </a:lnSpc>
            </a:pPr>
            <a:r>
              <a:rPr lang="en-US" sz="2200" dirty="0"/>
              <a:t>Project scope provides the capability to achieve the performance required by the Mission Need.</a:t>
            </a:r>
          </a:p>
          <a:p>
            <a:pPr marL="0" indent="0">
              <a:lnSpc>
                <a:spcPct val="110000"/>
              </a:lnSpc>
              <a:buNone/>
            </a:pPr>
            <a:endParaRPr lang="en-US" sz="800" dirty="0"/>
          </a:p>
          <a:p>
            <a:pPr marL="0" indent="0">
              <a:buNone/>
            </a:pPr>
            <a:r>
              <a:rPr lang="en-US" sz="2200" dirty="0"/>
              <a:t>EIC Line-Item Project Scope:</a:t>
            </a:r>
          </a:p>
          <a:p>
            <a:pPr marL="9525" indent="0">
              <a:buNone/>
              <a:tabLst>
                <a:tab pos="906463" algn="l"/>
                <a:tab pos="1474788" algn="l"/>
              </a:tabLst>
            </a:pPr>
            <a:r>
              <a:rPr lang="en-US" sz="2200" dirty="0"/>
              <a:t>	Accelerator Storage Rings (ASR)</a:t>
            </a:r>
          </a:p>
          <a:p>
            <a:pPr marL="9525" indent="0">
              <a:buNone/>
              <a:tabLst>
                <a:tab pos="906463" algn="l"/>
                <a:tab pos="1474788" algn="l"/>
              </a:tabLst>
            </a:pPr>
            <a:r>
              <a:rPr lang="en-US" sz="2200" dirty="0"/>
              <a:t>	Detector (DET)</a:t>
            </a:r>
          </a:p>
          <a:p>
            <a:pPr marL="9525" indent="0">
              <a:buNone/>
              <a:tabLst>
                <a:tab pos="906463" algn="l"/>
                <a:tab pos="1474788" algn="l"/>
              </a:tabLst>
            </a:pPr>
            <a:r>
              <a:rPr lang="en-US" sz="2200" dirty="0"/>
              <a:t>	Interaction Region (IR)</a:t>
            </a:r>
            <a:endParaRPr lang="en-US" sz="2200" b="1" dirty="0"/>
          </a:p>
          <a:p>
            <a:pPr marL="9525" indent="0">
              <a:buNone/>
              <a:tabLst>
                <a:tab pos="906463" algn="l"/>
                <a:tab pos="1474788" algn="l"/>
              </a:tabLst>
            </a:pPr>
            <a:r>
              <a:rPr lang="en-US" sz="2200" b="1" dirty="0"/>
              <a:t>	</a:t>
            </a:r>
            <a:r>
              <a:rPr lang="en-US" sz="2200" dirty="0"/>
              <a:t>Electron Injector (EIN)</a:t>
            </a:r>
            <a:endParaRPr lang="en-US" sz="2200" b="1" dirty="0"/>
          </a:p>
          <a:p>
            <a:pPr marL="9525" indent="0">
              <a:buNone/>
              <a:tabLst>
                <a:tab pos="906463" algn="l"/>
                <a:tab pos="1474788" algn="l"/>
              </a:tabLst>
            </a:pPr>
            <a:r>
              <a:rPr lang="en-US" sz="2200" dirty="0"/>
              <a:t>	Project and Integrated Performance (IP)</a:t>
            </a:r>
          </a:p>
          <a:p>
            <a:pPr marL="9525" indent="0">
              <a:buNone/>
              <a:tabLst>
                <a:tab pos="906463" algn="l"/>
                <a:tab pos="1474788" algn="l"/>
              </a:tabLst>
            </a:pPr>
            <a:endParaRPr lang="en-US" dirty="0"/>
          </a:p>
        </p:txBody>
      </p:sp>
      <p:sp>
        <p:nvSpPr>
          <p:cNvPr id="7" name="Right Brace 6">
            <a:extLst>
              <a:ext uri="{FF2B5EF4-FFF2-40B4-BE49-F238E27FC236}">
                <a16:creationId xmlns:a16="http://schemas.microsoft.com/office/drawing/2014/main" id="{8F396595-4F61-8AA9-7CD1-A97A170D7DF3}"/>
              </a:ext>
            </a:extLst>
          </p:cNvPr>
          <p:cNvSpPr/>
          <p:nvPr/>
        </p:nvSpPr>
        <p:spPr>
          <a:xfrm>
            <a:off x="6096034" y="3925870"/>
            <a:ext cx="439387" cy="1246909"/>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000000"/>
                </a:solidFill>
              </a:ln>
              <a:solidFill>
                <a:srgbClr val="00000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5AA0285F-83C7-BEB0-844D-5704D15A0719}"/>
              </a:ext>
            </a:extLst>
          </p:cNvPr>
          <p:cNvSpPr txBox="1"/>
          <p:nvPr/>
        </p:nvSpPr>
        <p:spPr>
          <a:xfrm>
            <a:off x="6564746" y="4226158"/>
            <a:ext cx="54075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Project scope required to start global commissioning and the EIC initial science program.</a:t>
            </a:r>
          </a:p>
        </p:txBody>
      </p:sp>
    </p:spTree>
    <p:extLst>
      <p:ext uri="{BB962C8B-B14F-4D97-AF65-F5344CB8AC3E}">
        <p14:creationId xmlns:p14="http://schemas.microsoft.com/office/powerpoint/2010/main" val="1165926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ACF84B3-1AF7-E537-5C4F-4B27133DF931}"/>
              </a:ext>
            </a:extLst>
          </p:cNvPr>
          <p:cNvGraphicFramePr>
            <a:graphicFrameLocks noGrp="1"/>
          </p:cNvGraphicFramePr>
          <p:nvPr/>
        </p:nvGraphicFramePr>
        <p:xfrm>
          <a:off x="459351" y="825178"/>
          <a:ext cx="11503148" cy="5030551"/>
        </p:xfrm>
        <a:graphic>
          <a:graphicData uri="http://schemas.openxmlformats.org/drawingml/2006/table">
            <a:tbl>
              <a:tblPr firstRow="1" bandRow="1"/>
              <a:tblGrid>
                <a:gridCol w="4276688">
                  <a:extLst>
                    <a:ext uri="{9D8B030D-6E8A-4147-A177-3AD203B41FA5}">
                      <a16:colId xmlns:a16="http://schemas.microsoft.com/office/drawing/2014/main" val="3898981589"/>
                    </a:ext>
                  </a:extLst>
                </a:gridCol>
                <a:gridCol w="1650380">
                  <a:extLst>
                    <a:ext uri="{9D8B030D-6E8A-4147-A177-3AD203B41FA5}">
                      <a16:colId xmlns:a16="http://schemas.microsoft.com/office/drawing/2014/main" val="1559924210"/>
                    </a:ext>
                  </a:extLst>
                </a:gridCol>
                <a:gridCol w="3949328">
                  <a:extLst>
                    <a:ext uri="{9D8B030D-6E8A-4147-A177-3AD203B41FA5}">
                      <a16:colId xmlns:a16="http://schemas.microsoft.com/office/drawing/2014/main" val="974879860"/>
                    </a:ext>
                  </a:extLst>
                </a:gridCol>
                <a:gridCol w="1626752">
                  <a:extLst>
                    <a:ext uri="{9D8B030D-6E8A-4147-A177-3AD203B41FA5}">
                      <a16:colId xmlns:a16="http://schemas.microsoft.com/office/drawing/2014/main" val="2821486861"/>
                    </a:ext>
                  </a:extLst>
                </a:gridCol>
              </a:tblGrid>
              <a:tr h="319052">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rial"/>
                          <a:cs typeface="Arial"/>
                        </a:rPr>
                        <a:t>Milestone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400" dirty="0">
                        <a:solidFill>
                          <a:schemeClr val="bg1"/>
                        </a:solidFill>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rial"/>
                          <a:cs typeface="Arial"/>
                        </a:rPr>
                        <a:t>Milestone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400" dirty="0">
                        <a:solidFill>
                          <a:schemeClr val="bg1"/>
                        </a:solidFill>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extLst>
                  <a:ext uri="{0D108BD9-81ED-4DB2-BD59-A6C34878D82A}">
                    <a16:rowId xmlns:a16="http://schemas.microsoft.com/office/drawing/2014/main" val="246615833"/>
                  </a:ext>
                </a:extLst>
              </a:tr>
              <a:tr h="340207">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kern="1200" dirty="0">
                          <a:solidFill>
                            <a:schemeClr val="dk1"/>
                          </a:solidFill>
                          <a:latin typeface="Arial" panose="020B0604020202020204"/>
                          <a:ea typeface="+mn-ea"/>
                          <a:cs typeface="Arial"/>
                        </a:rPr>
                        <a:t>DOE Independent Project Review (IPR)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b="1" i="0" dirty="0">
                          <a:latin typeface="Arial"/>
                          <a:cs typeface="Arial"/>
                        </a:rPr>
                        <a:t>Jan 7-9, 2025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dirty="0">
                          <a:solidFill>
                            <a:schemeClr val="tx1"/>
                          </a:solidFill>
                          <a:latin typeface="+mn-lt"/>
                          <a:cs typeface="Arial"/>
                        </a:rPr>
                        <a:t>Assessments of Baseline Readiness for SPs</a:t>
                      </a:r>
                    </a:p>
                  </a:txBody>
                  <a:tcPr marL="6350" marR="63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US" sz="1400" b="1" i="0" u="none" strike="noStrike" dirty="0">
                          <a:solidFill>
                            <a:schemeClr val="tx1"/>
                          </a:solidFill>
                          <a:effectLst/>
                          <a:latin typeface="+mn-lt"/>
                        </a:rPr>
                        <a:t>Nov’ 25 – May ’26</a:t>
                      </a:r>
                    </a:p>
                  </a:txBody>
                  <a:tcPr marL="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25676722"/>
                  </a:ext>
                </a:extLst>
              </a:tr>
              <a:tr h="299121">
                <a:tc>
                  <a:txBody>
                    <a:body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dirty="0">
                          <a:solidFill>
                            <a:schemeClr val="dk1"/>
                          </a:solidFill>
                          <a:latin typeface="Arial"/>
                          <a:ea typeface="+mn-ea"/>
                          <a:cs typeface="Arial"/>
                        </a:rPr>
                        <a:t>Start Developing Scope of Subprojects</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50196"/>
                      </a:schemeClr>
                    </a:solidFill>
                  </a:tcPr>
                </a:tc>
                <a:tc>
                  <a:txBody>
                    <a:bodyPr/>
                    <a:lstStyle/>
                    <a:p>
                      <a:pPr algn="r" defTabSz="1147763" fontAlgn="b"/>
                      <a:r>
                        <a:rPr lang="en-US" sz="1400" b="0" i="0" u="none" strike="noStrike" dirty="0">
                          <a:solidFill>
                            <a:srgbClr val="000000"/>
                          </a:solidFill>
                          <a:effectLst/>
                          <a:latin typeface="+mn-lt"/>
                        </a:rPr>
                        <a:t>January 10,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50196"/>
                      </a:scheme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spc="25" dirty="0">
                          <a:solidFill>
                            <a:schemeClr val="dk1"/>
                          </a:solidFill>
                          <a:latin typeface="+mn-lt"/>
                          <a:ea typeface="+mn-ea"/>
                          <a:cs typeface="Arial"/>
                        </a:rPr>
                        <a:t>     Interaction Region</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0" i="1" u="none" strike="noStrike" dirty="0">
                          <a:solidFill>
                            <a:srgbClr val="000000"/>
                          </a:solidFill>
                          <a:effectLst/>
                          <a:latin typeface="+mn-lt"/>
                        </a:rPr>
                        <a:t>Nov 18-20,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35636161"/>
                  </a:ext>
                </a:extLst>
              </a:tr>
              <a:tr h="319052">
                <a:tc>
                  <a:txBody>
                    <a:body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dirty="0">
                          <a:solidFill>
                            <a:schemeClr val="dk1"/>
                          </a:solidFill>
                          <a:latin typeface="Arial"/>
                          <a:ea typeface="+mn-ea"/>
                          <a:cs typeface="Arial"/>
                        </a:rPr>
                        <a:t>IR SC Magnet Steering Group Meetings - Monthly</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50196"/>
                      </a:schemeClr>
                    </a:solidFill>
                  </a:tcPr>
                </a:tc>
                <a:tc>
                  <a:txBody>
                    <a:bodyPr/>
                    <a:lstStyle/>
                    <a:p>
                      <a:pPr algn="r" defTabSz="1147763" fontAlgn="b"/>
                      <a:r>
                        <a:rPr lang="en-US" sz="1400" b="0" i="0" u="none" strike="noStrike" dirty="0">
                          <a:solidFill>
                            <a:srgbClr val="000000"/>
                          </a:solidFill>
                          <a:effectLst/>
                          <a:latin typeface="+mn-lt"/>
                        </a:rPr>
                        <a:t>   January 17,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50196"/>
                      </a:scheme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spc="25" dirty="0">
                          <a:solidFill>
                            <a:schemeClr val="dk1"/>
                          </a:solidFill>
                          <a:latin typeface="+mn-lt"/>
                          <a:ea typeface="+mn-ea"/>
                          <a:cs typeface="Arial"/>
                        </a:rPr>
                        <a:t>     Accelerator Storage Rings</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0" i="1" u="none" strike="noStrike" dirty="0">
                          <a:solidFill>
                            <a:srgbClr val="000000"/>
                          </a:solidFill>
                          <a:effectLst/>
                          <a:latin typeface="+mn-lt"/>
                        </a:rPr>
                        <a:t>Jan 14-16, 2026</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92659954"/>
                  </a:ext>
                </a:extLst>
              </a:tr>
              <a:tr h="319052">
                <a:tc>
                  <a:txBody>
                    <a:bodyPr/>
                    <a:lstStyle/>
                    <a:p>
                      <a:pPr marL="60325" indent="0" algn="l" fontAlgn="b"/>
                      <a:r>
                        <a:rPr lang="en-US" sz="1400" b="0" i="0" u="none" strike="noStrike" dirty="0">
                          <a:solidFill>
                            <a:srgbClr val="000000"/>
                          </a:solidFill>
                          <a:effectLst/>
                          <a:latin typeface="+mn-lt"/>
                        </a:rPr>
                        <a:t>Project Advisory Committee Meeting </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50196"/>
                      </a:schemeClr>
                    </a:solidFill>
                  </a:tcPr>
                </a:tc>
                <a:tc>
                  <a:txBody>
                    <a:bodyPr/>
                    <a:lstStyle/>
                    <a:p>
                      <a:pPr algn="r" defTabSz="914400" fontAlgn="b"/>
                      <a:r>
                        <a:rPr lang="en-US" sz="1400" b="0" i="0" u="none" strike="noStrike" dirty="0">
                          <a:solidFill>
                            <a:srgbClr val="000000"/>
                          </a:solidFill>
                          <a:effectLst/>
                          <a:latin typeface="+mn-lt"/>
                        </a:rPr>
                        <a:t>  February 11,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50196"/>
                      </a:scheme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spc="25" dirty="0">
                          <a:solidFill>
                            <a:schemeClr val="dk1"/>
                          </a:solidFill>
                          <a:latin typeface="+mn-lt"/>
                          <a:ea typeface="+mn-ea"/>
                          <a:cs typeface="Arial"/>
                        </a:rPr>
                        <a:t>     Detector (Rescheduled from November 12-14)</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0" i="1" u="none" strike="noStrike" dirty="0">
                          <a:solidFill>
                            <a:srgbClr val="000000"/>
                          </a:solidFill>
                          <a:effectLst/>
                          <a:latin typeface="+mn-lt"/>
                        </a:rPr>
                        <a:t>Feb 3-5, 2026</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07376565"/>
                  </a:ext>
                </a:extLst>
              </a:tr>
              <a:tr h="319052">
                <a:tc>
                  <a:txBody>
                    <a:body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dirty="0">
                          <a:solidFill>
                            <a:schemeClr val="dk1"/>
                          </a:solidFill>
                          <a:latin typeface="Arial"/>
                          <a:ea typeface="+mn-ea"/>
                          <a:cs typeface="Arial"/>
                        </a:rPr>
                        <a:t>Detector Advisory Committee Meeting</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50196"/>
                      </a:schemeClr>
                    </a:solidFill>
                  </a:tcPr>
                </a:tc>
                <a:tc>
                  <a:txBody>
                    <a:bodyPr/>
                    <a:lstStyle/>
                    <a:p>
                      <a:pPr algn="r" defTabSz="1147763" fontAlgn="b"/>
                      <a:r>
                        <a:rPr lang="en-US" sz="1400" b="0" i="0" u="none" strike="noStrike" dirty="0">
                          <a:solidFill>
                            <a:srgbClr val="000000"/>
                          </a:solidFill>
                          <a:effectLst/>
                          <a:latin typeface="+mn-lt"/>
                        </a:rPr>
                        <a:t>June 11-13,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50196"/>
                      </a:scheme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spc="25" dirty="0">
                          <a:solidFill>
                            <a:schemeClr val="dk1"/>
                          </a:solidFill>
                          <a:latin typeface="+mn-lt"/>
                          <a:ea typeface="+mn-ea"/>
                          <a:cs typeface="Arial"/>
                        </a:rPr>
                        <a:t>     </a:t>
                      </a:r>
                      <a:r>
                        <a:rPr lang="en-US" sz="1200" b="0" i="1" dirty="0">
                          <a:solidFill>
                            <a:schemeClr val="tx1"/>
                          </a:solidFill>
                          <a:latin typeface="+mn-lt"/>
                          <a:cs typeface="Arial"/>
                        </a:rPr>
                        <a:t>Project and Integrated Performance (IP)</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0" i="1" u="none" strike="noStrike" dirty="0">
                          <a:solidFill>
                            <a:srgbClr val="000000"/>
                          </a:solidFill>
                          <a:effectLst/>
                          <a:latin typeface="+mn-lt"/>
                        </a:rPr>
                        <a:t>Mar 9-13, 2026</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806149"/>
                  </a:ext>
                </a:extLst>
              </a:tr>
              <a:tr h="319052">
                <a:tc>
                  <a:txBody>
                    <a:bodyPr/>
                    <a:lstStyle/>
                    <a:p>
                      <a:pPr marL="60325" indent="0" algn="l" fontAlgn="b"/>
                      <a:r>
                        <a:rPr lang="en-US" sz="1400" b="0" i="0" u="none" strike="noStrike" dirty="0">
                          <a:solidFill>
                            <a:srgbClr val="000000"/>
                          </a:solidFill>
                          <a:effectLst/>
                          <a:latin typeface="+mn-lt"/>
                        </a:rPr>
                        <a:t>EIC Advisory Board Meeting</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50196"/>
                      </a:schemeClr>
                    </a:solidFill>
                  </a:tcPr>
                </a:tc>
                <a:tc>
                  <a:txBody>
                    <a:bodyPr/>
                    <a:lstStyle/>
                    <a:p>
                      <a:pPr algn="r" fontAlgn="b"/>
                      <a:r>
                        <a:rPr lang="en-US" sz="1400" b="0" i="0" u="none" strike="noStrike" dirty="0">
                          <a:solidFill>
                            <a:srgbClr val="000000"/>
                          </a:solidFill>
                          <a:effectLst/>
                          <a:latin typeface="+mn-lt"/>
                        </a:rPr>
                        <a:t>June 17,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50196"/>
                      </a:scheme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spc="25" dirty="0">
                          <a:solidFill>
                            <a:schemeClr val="dk1"/>
                          </a:solidFill>
                          <a:latin typeface="+mn-lt"/>
                          <a:ea typeface="+mn-ea"/>
                          <a:cs typeface="Arial"/>
                        </a:rPr>
                        <a:t>     </a:t>
                      </a:r>
                      <a:r>
                        <a:rPr lang="en-US" sz="1200" b="0" i="1" dirty="0">
                          <a:solidFill>
                            <a:schemeClr val="tx1"/>
                          </a:solidFill>
                          <a:latin typeface="+mn-lt"/>
                          <a:cs typeface="Arial"/>
                        </a:rPr>
                        <a:t>Electron Injector (follow-up to Apr ‘25 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0" i="1" u="none" strike="noStrike" dirty="0">
                          <a:solidFill>
                            <a:srgbClr val="000000"/>
                          </a:solidFill>
                          <a:effectLst/>
                          <a:latin typeface="+mn-lt"/>
                        </a:rPr>
                        <a:t>May 2026</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9311163"/>
                  </a:ext>
                </a:extLst>
              </a:tr>
              <a:tr h="319052">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u="none" strike="noStrike" dirty="0">
                          <a:solidFill>
                            <a:srgbClr val="000000"/>
                          </a:solidFill>
                          <a:effectLst/>
                          <a:latin typeface="+mn-lt"/>
                        </a:rPr>
                        <a:t>DOE IPR Focused Status 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alpha val="50196"/>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mn-lt"/>
                        </a:rPr>
                        <a:t>August 5-7,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alpha val="50196"/>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1125"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mn-lt"/>
                        </a:rPr>
                        <a:t>DOE CD-3B ESAAB Approval Achieved</a:t>
                      </a:r>
                    </a:p>
                  </a:txBody>
                  <a:tcPr marL="6350" marR="6350" marT="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lvl="0" algn="r">
                        <a:buNone/>
                      </a:pPr>
                      <a:r>
                        <a:rPr lang="en-US" sz="1400" b="1" i="0" u="none" strike="noStrike" dirty="0">
                          <a:solidFill>
                            <a:schemeClr val="tx1"/>
                          </a:solidFill>
                          <a:effectLst/>
                          <a:latin typeface="+mn-lt"/>
                        </a:rPr>
                        <a:t>Jan 28, 2026</a:t>
                      </a:r>
                    </a:p>
                  </a:txBody>
                  <a:tcPr marL="6350" marT="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1023570"/>
                  </a:ext>
                </a:extLst>
              </a:tr>
              <a:tr h="296333">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kern="1200" spc="25" dirty="0">
                          <a:solidFill>
                            <a:schemeClr val="tx1"/>
                          </a:solidFill>
                          <a:latin typeface="+mn-lt"/>
                          <a:ea typeface="+mn-ea"/>
                          <a:cs typeface="Arial"/>
                        </a:rPr>
                        <a:t>DOE RHIC R&amp;R/Injector Operations 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alpha val="50196"/>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tx1"/>
                          </a:solidFill>
                          <a:effectLst/>
                          <a:latin typeface="+mn-lt"/>
                        </a:rPr>
                        <a:t>Sept 8-10,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alpha val="50196"/>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dirty="0">
                          <a:solidFill>
                            <a:schemeClr val="tx1"/>
                          </a:solidFill>
                          <a:latin typeface="+mn-lt"/>
                          <a:ea typeface="+mn-ea"/>
                          <a:cs typeface="Arial"/>
                        </a:rPr>
                        <a:t>RHIC Operations Concludes, R&amp;R Starts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rtl="0" eaLnBrk="1" fontAlgn="auto" latinLnBrk="0" hangingPunct="1">
                        <a:lnSpc>
                          <a:spcPct val="100000"/>
                        </a:lnSpc>
                        <a:spcBef>
                          <a:spcPts val="0"/>
                        </a:spcBef>
                        <a:spcAft>
                          <a:spcPts val="0"/>
                        </a:spcAft>
                        <a:buClrTx/>
                        <a:buSzTx/>
                        <a:buFontTx/>
                        <a:buNone/>
                      </a:pPr>
                      <a:r>
                        <a:rPr lang="en-US" sz="1400" b="0" i="0" u="none" strike="noStrike" dirty="0">
                          <a:solidFill>
                            <a:schemeClr val="tx1"/>
                          </a:solidFill>
                          <a:effectLst/>
                          <a:latin typeface="+mn-lt"/>
                        </a:rPr>
                        <a:t>February 6, 2026</a:t>
                      </a:r>
                      <a:endParaRPr lang="en-US" sz="1400" b="0" i="0" dirty="0">
                        <a:solidFill>
                          <a:schemeClr val="tx1"/>
                        </a:solidFill>
                        <a:latin typeface="+mn-lt"/>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3954787"/>
                  </a:ext>
                </a:extLst>
              </a:tr>
              <a:tr h="296333">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dirty="0">
                          <a:solidFill>
                            <a:schemeClr val="dk1"/>
                          </a:solidFill>
                          <a:latin typeface="+mn-lt"/>
                          <a:ea typeface="+mn-ea"/>
                          <a:cs typeface="Arial"/>
                        </a:rPr>
                        <a:t>Machine Advisory Committee Meeting</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Sept. 16-18,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dirty="0">
                          <a:latin typeface="Arial"/>
                          <a:cs typeface="Arial"/>
                        </a:rPr>
                        <a:t>BNL Director’s Review – Comprehensive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i="0" dirty="0">
                          <a:latin typeface="Arial"/>
                          <a:cs typeface="Arial"/>
                        </a:rPr>
                        <a:t>Mar 9-12,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0938530"/>
                  </a:ext>
                </a:extLst>
              </a:tr>
              <a:tr h="314807">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dirty="0">
                          <a:solidFill>
                            <a:schemeClr val="dk1"/>
                          </a:solidFill>
                          <a:latin typeface="+mn-lt"/>
                          <a:ea typeface="+mn-ea"/>
                          <a:cs typeface="Arial"/>
                        </a:rPr>
                        <a:t>Infrastructure Construction Advisory Committee</a:t>
                      </a:r>
                    </a:p>
                  </a:txBody>
                  <a:tcPr marL="6350" marR="63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US" sz="1400" b="0" i="0" u="none" strike="noStrike" dirty="0">
                          <a:solidFill>
                            <a:srgbClr val="000000"/>
                          </a:solidFill>
                          <a:effectLst/>
                          <a:latin typeface="+mn-lt"/>
                        </a:rPr>
                        <a:t>October 1-2, 2025</a:t>
                      </a:r>
                      <a:endParaRPr lang="en-US" sz="1400" b="0" i="0" u="none" strike="noStrike" dirty="0">
                        <a:solidFill>
                          <a:schemeClr val="tx1"/>
                        </a:solidFill>
                        <a:effectLst/>
                        <a:latin typeface="+mn-lt"/>
                      </a:endParaRPr>
                    </a:p>
                  </a:txBody>
                  <a:tcPr marL="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400" b="0" i="0" kern="1200" dirty="0">
                          <a:solidFill>
                            <a:schemeClr val="dk1"/>
                          </a:solidFill>
                          <a:latin typeface="Arial"/>
                          <a:ea typeface="+mn-ea"/>
                          <a:cs typeface="Arial"/>
                        </a:rPr>
                        <a:t>EIC Advisory Board Meeting</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b="0" i="0" kern="1200" dirty="0">
                          <a:solidFill>
                            <a:schemeClr val="dk1"/>
                          </a:solidFill>
                          <a:latin typeface="Arial"/>
                          <a:ea typeface="+mn-ea"/>
                          <a:cs typeface="Arial"/>
                        </a:rPr>
                        <a:t>March 2025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81424516"/>
                  </a:ext>
                </a:extLst>
              </a:tr>
              <a:tr h="319052">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u="none" strike="noStrike" dirty="0">
                          <a:solidFill>
                            <a:srgbClr val="000000"/>
                          </a:solidFill>
                          <a:effectLst/>
                          <a:latin typeface="+mn-lt"/>
                        </a:rPr>
                        <a:t>EIC Advisory Board Meeting</a:t>
                      </a:r>
                      <a:endParaRPr lang="en-US" sz="1400" b="0" i="0" kern="1200" spc="25" dirty="0">
                        <a:solidFill>
                          <a:schemeClr val="dk1"/>
                        </a:solidFill>
                        <a:latin typeface="+mn-lt"/>
                        <a:ea typeface="+mn-ea"/>
                        <a:cs typeface="Arial"/>
                      </a:endParaRPr>
                    </a:p>
                  </a:txBody>
                  <a:tcPr marL="6350" marR="63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US" sz="1400" b="0" i="0" u="none" strike="noStrike" dirty="0">
                          <a:solidFill>
                            <a:schemeClr val="tx1"/>
                          </a:solidFill>
                          <a:effectLst/>
                          <a:latin typeface="+mn-lt"/>
                        </a:rPr>
                        <a:t>October 10, 2025</a:t>
                      </a:r>
                    </a:p>
                  </a:txBody>
                  <a:tcPr marL="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spc="25" dirty="0">
                          <a:latin typeface="Arial"/>
                          <a:cs typeface="Arial"/>
                        </a:rPr>
                        <a:t>DOE IPR </a:t>
                      </a:r>
                      <a:r>
                        <a:rPr lang="en-US" sz="1400" b="1" i="0" spc="-30" dirty="0">
                          <a:latin typeface="Arial"/>
                          <a:cs typeface="Arial"/>
                        </a:rPr>
                        <a:t>Comprehensive Review</a:t>
                      </a:r>
                      <a:endParaRPr lang="en-US" sz="1400" b="1" i="0" dirty="0">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dirty="0">
                          <a:latin typeface="Arial"/>
                          <a:cs typeface="Arial"/>
                        </a:rPr>
                        <a:t>Apr 28 </a:t>
                      </a:r>
                      <a:r>
                        <a:rPr lang="en-US" sz="1400" b="0" i="0" u="none" strike="noStrike" kern="1200" dirty="0">
                          <a:solidFill>
                            <a:schemeClr val="tx1"/>
                          </a:solidFill>
                          <a:effectLst/>
                          <a:latin typeface="Arial" panose="020B0604020202020204"/>
                          <a:ea typeface="+mn-ea"/>
                          <a:cs typeface="+mn-cs"/>
                        </a:rPr>
                        <a:t>– </a:t>
                      </a:r>
                      <a:r>
                        <a:rPr lang="en-US" sz="1400" b="1" i="0" dirty="0">
                          <a:latin typeface="Arial"/>
                          <a:cs typeface="Arial"/>
                        </a:rPr>
                        <a:t>May 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566680182"/>
                  </a:ext>
                </a:extLst>
              </a:tr>
              <a:tr h="319052">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dirty="0">
                          <a:solidFill>
                            <a:schemeClr val="dk1"/>
                          </a:solidFill>
                          <a:latin typeface="+mn-lt"/>
                          <a:ea typeface="+mn-ea"/>
                          <a:cs typeface="Arial"/>
                        </a:rPr>
                        <a:t>Resource Review Board Meeting (BNL)</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US" sz="1400" b="0" i="0" u="none" strike="noStrike" kern="1200" dirty="0">
                          <a:solidFill>
                            <a:srgbClr val="000000"/>
                          </a:solidFill>
                          <a:effectLst/>
                          <a:latin typeface="+mn-lt"/>
                          <a:ea typeface="+mn-ea"/>
                          <a:cs typeface="+mn-cs"/>
                        </a:rPr>
                        <a:t>Nov 4-5, 2025</a:t>
                      </a:r>
                      <a:r>
                        <a:rPr lang="en-US" sz="1400" b="0" i="0" u="none" strike="noStrike" dirty="0">
                          <a:solidFill>
                            <a:srgbClr val="000000"/>
                          </a:solidFill>
                          <a:effectLst/>
                          <a:latin typeface="+mn-lt"/>
                        </a:rPr>
                        <a:t>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l" defTabSz="914400" rtl="0" eaLnBrk="1" latinLnBrk="0" hangingPunct="1"/>
                      <a:r>
                        <a:rPr lang="en-US" sz="1400" b="0" i="0" kern="1200" dirty="0">
                          <a:solidFill>
                            <a:schemeClr val="dk1"/>
                          </a:solidFill>
                          <a:latin typeface="Arial"/>
                          <a:ea typeface="+mn-ea"/>
                          <a:cs typeface="Arial"/>
                        </a:rPr>
                        <a:t>EIC Resource Review Board Meeting Tokyo</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i="0" kern="1200" dirty="0">
                          <a:solidFill>
                            <a:schemeClr val="dk1"/>
                          </a:solidFill>
                          <a:latin typeface="Arial"/>
                          <a:ea typeface="+mn-ea"/>
                          <a:cs typeface="Arial"/>
                        </a:rPr>
                        <a:t>June 9-10, 2025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632960"/>
                  </a:ext>
                </a:extLst>
              </a:tr>
              <a:tr h="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1125" lvl="0" indent="0" algn="l">
                        <a:lnSpc>
                          <a:spcPct val="100000"/>
                        </a:lnSpc>
                        <a:spcBef>
                          <a:spcPts val="0"/>
                        </a:spcBef>
                        <a:spcAft>
                          <a:spcPts val="0"/>
                        </a:spcAft>
                        <a:buNone/>
                      </a:pPr>
                      <a:r>
                        <a:rPr lang="en-US" sz="1400" b="0" i="0" dirty="0">
                          <a:solidFill>
                            <a:schemeClr val="tx1"/>
                          </a:solidFill>
                          <a:latin typeface="+mn-lt"/>
                          <a:cs typeface="Arial"/>
                        </a:rPr>
                        <a:t>EIC Project Advisory Committee</a:t>
                      </a:r>
                    </a:p>
                  </a:txBody>
                  <a:tcPr marL="6350" marR="6350" marT="6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lvl="0" algn="r">
                        <a:buNone/>
                      </a:pPr>
                      <a:r>
                        <a:rPr lang="en-US" sz="1400" b="0" i="0" u="none" strike="noStrike" dirty="0">
                          <a:solidFill>
                            <a:schemeClr val="tx1"/>
                          </a:solidFill>
                          <a:effectLst/>
                          <a:latin typeface="+mn-lt"/>
                        </a:rPr>
                        <a:t>Dec 2, 2025</a:t>
                      </a:r>
                    </a:p>
                  </a:txBody>
                  <a:tcPr marL="6350" marT="6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dirty="0">
                          <a:latin typeface="Arial"/>
                          <a:cs typeface="Arial"/>
                        </a:rPr>
                        <a:t>DOE Review of the ASR CD-2/3, DET CD-2</a:t>
                      </a:r>
                    </a:p>
                  </a:txBody>
                  <a:tcP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dirty="0">
                          <a:latin typeface="Arial"/>
                          <a:cs typeface="Arial"/>
                        </a:rPr>
                        <a:t>October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003505"/>
                  </a:ext>
                </a:extLst>
              </a:tr>
              <a:tr h="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1125" lvl="0" indent="0" algn="l">
                        <a:lnSpc>
                          <a:spcPct val="100000"/>
                        </a:lnSpc>
                        <a:spcBef>
                          <a:spcPts val="0"/>
                        </a:spcBef>
                        <a:spcAft>
                          <a:spcPts val="0"/>
                        </a:spcAft>
                        <a:buNone/>
                      </a:pPr>
                      <a:r>
                        <a:rPr lang="en-US" sz="1400" b="0" i="0" dirty="0">
                          <a:solidFill>
                            <a:schemeClr val="tx1"/>
                          </a:solidFill>
                          <a:latin typeface="+mn-lt"/>
                          <a:cs typeface="Arial"/>
                        </a:rPr>
                        <a:t>EIC Project Strategy Workshop - Stakeholders</a:t>
                      </a:r>
                    </a:p>
                  </a:txBody>
                  <a:tcPr marL="6350" marR="6350" marT="6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lvl="0" algn="r">
                        <a:buNone/>
                      </a:pPr>
                      <a:r>
                        <a:rPr lang="en-US" sz="1400" b="0" i="0" u="none" strike="noStrike" dirty="0">
                          <a:solidFill>
                            <a:schemeClr val="tx1"/>
                          </a:solidFill>
                          <a:effectLst/>
                          <a:latin typeface="+mn-lt"/>
                        </a:rPr>
                        <a:t>Dec 4, 2025</a:t>
                      </a:r>
                    </a:p>
                  </a:txBody>
                  <a:tcPr marL="6350" marT="6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spc="25" dirty="0">
                          <a:latin typeface="Arial"/>
                          <a:cs typeface="Arial"/>
                        </a:rPr>
                        <a:t>DOE </a:t>
                      </a:r>
                      <a:r>
                        <a:rPr lang="en-US" sz="1400" b="1" i="0" spc="20" dirty="0">
                          <a:latin typeface="Arial"/>
                          <a:cs typeface="Arial"/>
                        </a:rPr>
                        <a:t>CD-</a:t>
                      </a:r>
                      <a:r>
                        <a:rPr lang="en-US" sz="1400" b="1" i="0" spc="15" dirty="0">
                          <a:latin typeface="Arial"/>
                          <a:cs typeface="Arial"/>
                        </a:rPr>
                        <a:t>2/3 Approval for Accelerator Rings</a:t>
                      </a:r>
                      <a:endParaRPr lang="en-US" sz="1400" b="1" i="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dirty="0">
                          <a:latin typeface="Arial"/>
                          <a:cs typeface="Arial"/>
                        </a:rPr>
                        <a:t>~End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3984354"/>
                  </a:ext>
                </a:extLst>
              </a:tr>
              <a:tr h="0">
                <a:tc>
                  <a:txBody>
                    <a:bodyPr/>
                    <a:lstStyle/>
                    <a:p>
                      <a:pPr marL="111125" lvl="0" indent="0" algn="l">
                        <a:lnSpc>
                          <a:spcPct val="100000"/>
                        </a:lnSpc>
                        <a:spcBef>
                          <a:spcPts val="0"/>
                        </a:spcBef>
                        <a:spcAft>
                          <a:spcPts val="0"/>
                        </a:spcAft>
                        <a:buNone/>
                      </a:pPr>
                      <a:endParaRPr lang="en-US" sz="1400" b="0" i="0" dirty="0">
                        <a:solidFill>
                          <a:schemeClr val="tx1"/>
                        </a:solidFill>
                        <a:latin typeface="+mn-lt"/>
                        <a:cs typeface="Arial"/>
                      </a:endParaRPr>
                    </a:p>
                  </a:txBody>
                  <a:tcPr marL="6350" marR="6350" marT="6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r">
                        <a:buNone/>
                      </a:pPr>
                      <a:endParaRPr lang="en-US" sz="1400" b="0" i="0" u="none" strike="noStrike" dirty="0">
                        <a:solidFill>
                          <a:schemeClr val="tx1"/>
                        </a:solidFill>
                        <a:effectLst/>
                        <a:latin typeface="+mn-lt"/>
                      </a:endParaRPr>
                    </a:p>
                  </a:txBody>
                  <a:tcPr marL="6350" marT="6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dirty="0">
                          <a:latin typeface="Arial"/>
                          <a:cs typeface="Arial"/>
                        </a:rPr>
                        <a:t>DOE CD-2 Approval for Detector</a:t>
                      </a:r>
                    </a:p>
                  </a:txBody>
                  <a:tcP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dirty="0">
                          <a:latin typeface="Arial"/>
                          <a:cs typeface="Arial"/>
                        </a:rPr>
                        <a:t>~End of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7847448"/>
                  </a:ext>
                </a:extLst>
              </a:tr>
            </a:tbl>
          </a:graphicData>
        </a:graphic>
      </p:graphicFrame>
      <p:sp>
        <p:nvSpPr>
          <p:cNvPr id="3" name="Title 2">
            <a:extLst>
              <a:ext uri="{FF2B5EF4-FFF2-40B4-BE49-F238E27FC236}">
                <a16:creationId xmlns:a16="http://schemas.microsoft.com/office/drawing/2014/main" id="{AE46ACAA-55C2-47F7-A2BC-189EDC996425}"/>
              </a:ext>
            </a:extLst>
          </p:cNvPr>
          <p:cNvSpPr>
            <a:spLocks noGrp="1"/>
          </p:cNvSpPr>
          <p:nvPr>
            <p:ph type="title"/>
          </p:nvPr>
        </p:nvSpPr>
        <p:spPr>
          <a:xfrm>
            <a:off x="459351" y="0"/>
            <a:ext cx="11347413" cy="556395"/>
          </a:xfrm>
        </p:spPr>
        <p:txBody>
          <a:bodyPr/>
          <a:lstStyle/>
          <a:p>
            <a:r>
              <a:rPr lang="en-US" dirty="0"/>
              <a:t>EIC Planning Dates</a:t>
            </a:r>
          </a:p>
        </p:txBody>
      </p:sp>
      <p:sp>
        <p:nvSpPr>
          <p:cNvPr id="7" name="TextBox 6">
            <a:extLst>
              <a:ext uri="{FF2B5EF4-FFF2-40B4-BE49-F238E27FC236}">
                <a16:creationId xmlns:a16="http://schemas.microsoft.com/office/drawing/2014/main" id="{14E3B4DA-953B-4114-0B56-23F4ABFC25EF}"/>
              </a:ext>
            </a:extLst>
          </p:cNvPr>
          <p:cNvSpPr txBox="1"/>
          <p:nvPr/>
        </p:nvSpPr>
        <p:spPr>
          <a:xfrm>
            <a:off x="2937047" y="5870718"/>
            <a:ext cx="654775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panose="020B0604020202020204"/>
                <a:ea typeface="+mn-ea"/>
                <a:cs typeface="+mn-cs"/>
              </a:rPr>
              <a:t>EIC received CD-3B Approval January 28, 2026!</a:t>
            </a:r>
          </a:p>
        </p:txBody>
      </p:sp>
      <p:sp>
        <p:nvSpPr>
          <p:cNvPr id="8" name="Rectangle 7">
            <a:extLst>
              <a:ext uri="{FF2B5EF4-FFF2-40B4-BE49-F238E27FC236}">
                <a16:creationId xmlns:a16="http://schemas.microsoft.com/office/drawing/2014/main" id="{971E3906-FD83-A198-6B3C-851EF14087F6}"/>
              </a:ext>
            </a:extLst>
          </p:cNvPr>
          <p:cNvSpPr/>
          <p:nvPr/>
        </p:nvSpPr>
        <p:spPr>
          <a:xfrm>
            <a:off x="6400795" y="4299648"/>
            <a:ext cx="5561704" cy="334817"/>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2F59DA51-00CA-716F-6F57-EC4F116751BF}"/>
              </a:ext>
            </a:extLst>
          </p:cNvPr>
          <p:cNvSpPr/>
          <p:nvPr/>
        </p:nvSpPr>
        <p:spPr>
          <a:xfrm>
            <a:off x="6400795" y="4927922"/>
            <a:ext cx="5561704" cy="334817"/>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4B7A0BC6-60F8-6C5B-EB22-527E770DEDC3}"/>
              </a:ext>
            </a:extLst>
          </p:cNvPr>
          <p:cNvSpPr/>
          <p:nvPr/>
        </p:nvSpPr>
        <p:spPr>
          <a:xfrm>
            <a:off x="6400795" y="2105663"/>
            <a:ext cx="5561704" cy="334817"/>
          </a:xfrm>
          <a:prstGeom prst="rect">
            <a:avLst/>
          </a:prstGeom>
          <a:noFill/>
          <a:ln w="76200">
            <a:solidFill>
              <a:srgbClr val="EF4B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C4C64226-1B5C-B3C0-2AAB-2D4D24BD506B}"/>
              </a:ext>
            </a:extLst>
          </p:cNvPr>
          <p:cNvSpPr/>
          <p:nvPr/>
        </p:nvSpPr>
        <p:spPr>
          <a:xfrm>
            <a:off x="6400795" y="1791526"/>
            <a:ext cx="5561704" cy="314137"/>
          </a:xfrm>
          <a:prstGeom prst="rect">
            <a:avLst/>
          </a:prstGeom>
          <a:noFill/>
          <a:ln w="76200">
            <a:solidFill>
              <a:srgbClr val="0432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60890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512748" y="1129774"/>
            <a:ext cx="11436432" cy="1947460"/>
          </a:xfrm>
        </p:spPr>
        <p:txBody>
          <a:bodyPr>
            <a:noAutofit/>
          </a:bodyPr>
          <a:lstStyle/>
          <a:p>
            <a:r>
              <a:rPr lang="en-US" sz="4000" b="0" dirty="0"/>
              <a:t>Director's Review for the EIC Detector Subproject (</a:t>
            </a:r>
            <a:r>
              <a:rPr lang="en-US" sz="4000" b="0" dirty="0" err="1"/>
              <a:t>ePIC</a:t>
            </a:r>
            <a:r>
              <a:rPr lang="en-US" sz="4000" b="0" dirty="0"/>
              <a:t>) to Assess Baseline Readiness</a:t>
            </a:r>
            <a:br>
              <a:rPr lang="en-US" sz="4000" dirty="0"/>
            </a:br>
            <a:r>
              <a:rPr lang="en-US" sz="4000" dirty="0">
                <a:latin typeface="Arial"/>
                <a:cs typeface="Arial"/>
              </a:rPr>
              <a:t>Closeout Report</a:t>
            </a:r>
            <a:endParaRPr lang="en-US" sz="4000" dirty="0"/>
          </a:p>
        </p:txBody>
      </p:sp>
      <p:sp>
        <p:nvSpPr>
          <p:cNvPr id="6" name="TextBox 5">
            <a:extLst>
              <a:ext uri="{FF2B5EF4-FFF2-40B4-BE49-F238E27FC236}">
                <a16:creationId xmlns:a16="http://schemas.microsoft.com/office/drawing/2014/main" id="{83802717-071F-2BED-90C3-1562DA3733F9}"/>
              </a:ext>
            </a:extLst>
          </p:cNvPr>
          <p:cNvSpPr txBox="1"/>
          <p:nvPr/>
        </p:nvSpPr>
        <p:spPr>
          <a:xfrm>
            <a:off x="380226" y="3083233"/>
            <a:ext cx="11436432" cy="190821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Arial"/>
              </a:rPr>
              <a:t>Co-chairs - </a:t>
            </a: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Arial"/>
              </a:rPr>
              <a:t>S. Nahn</a:t>
            </a: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Arial"/>
              </a:rPr>
              <a:t>, FNAL, </a:t>
            </a: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Arial"/>
              </a:rPr>
              <a:t>A. White</a:t>
            </a: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Arial"/>
              </a:rPr>
              <a:t> UTA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SC 1: M. Begel, H. Chen, A. </a:t>
            </a:r>
            <a:r>
              <a:rPr kumimoji="0" lang="en-US" sz="2400" b="0" i="0" u="none" strike="noStrike" kern="1200" cap="none" spc="0" normalizeH="0" baseline="0" noProof="0" dirty="0" err="1">
                <a:ln>
                  <a:noFill/>
                </a:ln>
                <a:solidFill>
                  <a:srgbClr val="FFFFFF"/>
                </a:solidFill>
                <a:effectLst/>
                <a:uLnTx/>
                <a:uFillTx/>
                <a:latin typeface="Arial" panose="020B0604020202020204"/>
                <a:ea typeface="+mn-ea"/>
                <a:cs typeface="+mn-cs"/>
              </a:rPr>
              <a:t>Macchiolo</a:t>
            </a: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 E. Oliveri, A. </a:t>
            </a:r>
            <a:r>
              <a:rPr kumimoji="0" lang="en-US" sz="2400" b="0" i="0" u="none" strike="noStrike" kern="1200" cap="none" spc="0" normalizeH="0" baseline="0" noProof="0" dirty="0" err="1">
                <a:ln>
                  <a:noFill/>
                </a:ln>
                <a:solidFill>
                  <a:srgbClr val="FFFFFF"/>
                </a:solidFill>
                <a:effectLst/>
                <a:uLnTx/>
                <a:uFillTx/>
                <a:latin typeface="Arial" panose="020B0604020202020204"/>
                <a:ea typeface="+mn-ea"/>
                <a:cs typeface="+mn-cs"/>
              </a:rPr>
              <a:t>Papanestis</a:t>
            </a: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 K. Wyllie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SC 2: C. Polly, R. Poeschl, J. Strait, M. Trzebinski, T. Whitlatch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SC 3: A. Lung, R. Gutta, W. Hughes, J. Marx, P. McBride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Segoe UI"/>
              <a:ea typeface="+mn-ea"/>
              <a:cs typeface="Segoe UI"/>
            </a:endParaRPr>
          </a:p>
        </p:txBody>
      </p:sp>
      <p:sp>
        <p:nvSpPr>
          <p:cNvPr id="3" name="Subtitle 2">
            <a:extLst>
              <a:ext uri="{FF2B5EF4-FFF2-40B4-BE49-F238E27FC236}">
                <a16:creationId xmlns:a16="http://schemas.microsoft.com/office/drawing/2014/main" id="{FDB0E14B-6889-F849-8A8C-D01D7C36038D}"/>
              </a:ext>
            </a:extLst>
          </p:cNvPr>
          <p:cNvSpPr>
            <a:spLocks noGrp="1"/>
          </p:cNvSpPr>
          <p:nvPr/>
        </p:nvSpPr>
        <p:spPr>
          <a:xfrm>
            <a:off x="512748" y="5316423"/>
            <a:ext cx="10334625" cy="7461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Director's Review for the EIC Detector Subproject (</a:t>
            </a: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ePIC</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to Assess Baseline Readiness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February 5, 2026</a:t>
            </a:r>
          </a:p>
        </p:txBody>
      </p:sp>
    </p:spTree>
    <p:extLst>
      <p:ext uri="{BB962C8B-B14F-4D97-AF65-F5344CB8AC3E}">
        <p14:creationId xmlns:p14="http://schemas.microsoft.com/office/powerpoint/2010/main" val="3464094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06902D-327E-A150-853A-A765EAF5C7B7}"/>
              </a:ext>
            </a:extLst>
          </p:cNvPr>
          <p:cNvSpPr>
            <a:spLocks noGrp="1"/>
          </p:cNvSpPr>
          <p:nvPr>
            <p:ph type="title"/>
          </p:nvPr>
        </p:nvSpPr>
        <p:spPr>
          <a:xfrm>
            <a:off x="462579" y="0"/>
            <a:ext cx="11499925" cy="509047"/>
          </a:xfrm>
        </p:spPr>
        <p:txBody>
          <a:bodyPr>
            <a:normAutofit fontScale="90000"/>
          </a:bodyPr>
          <a:lstStyle/>
          <a:p>
            <a:r>
              <a:rPr lang="en-US" sz="3600" b="1" dirty="0"/>
              <a:t>Charge Questions</a:t>
            </a:r>
            <a:endParaRPr lang="en-US" sz="3600" dirty="0">
              <a:cs typeface="Arial"/>
            </a:endParaRPr>
          </a:p>
        </p:txBody>
      </p:sp>
      <p:sp>
        <p:nvSpPr>
          <p:cNvPr id="4" name="Content Placeholder 3">
            <a:extLst>
              <a:ext uri="{FF2B5EF4-FFF2-40B4-BE49-F238E27FC236}">
                <a16:creationId xmlns:a16="http://schemas.microsoft.com/office/drawing/2014/main" id="{644C3497-C7AD-B028-B755-F9CE0EBD617B}"/>
              </a:ext>
            </a:extLst>
          </p:cNvPr>
          <p:cNvSpPr>
            <a:spLocks noGrp="1"/>
          </p:cNvSpPr>
          <p:nvPr>
            <p:ph idx="1"/>
          </p:nvPr>
        </p:nvSpPr>
        <p:spPr/>
        <p:txBody>
          <a:bodyPr>
            <a:normAutofit fontScale="70000" lnSpcReduction="20000"/>
          </a:bodyPr>
          <a:lstStyle/>
          <a:p>
            <a:pPr marL="457200" indent="-457200">
              <a:lnSpc>
                <a:spcPct val="120000"/>
              </a:lnSpc>
              <a:buFont typeface="+mj-lt"/>
              <a:buAutoNum type="arabicPeriod"/>
            </a:pPr>
            <a:r>
              <a:rPr lang="en-US" b="1" dirty="0"/>
              <a:t>(a)</a:t>
            </a:r>
            <a:r>
              <a:rPr lang="en-US" dirty="0"/>
              <a:t> Is the design of the EIC Detector (</a:t>
            </a:r>
            <a:r>
              <a:rPr lang="en-US" dirty="0" err="1"/>
              <a:t>ePIC</a:t>
            </a:r>
            <a:r>
              <a:rPr lang="en-US" dirty="0"/>
              <a:t>) Subproject technically sound, sufficiently mature and on a trajectory to support a CD-2 baseline in FY2026?  </a:t>
            </a:r>
            <a:r>
              <a:rPr lang="en-US" b="1" dirty="0"/>
              <a:t>(b)</a:t>
            </a:r>
            <a:r>
              <a:rPr lang="en-US" dirty="0"/>
              <a:t> Will the DET subproject be ready for a DOE CD-2 review in the 4Q FY26?</a:t>
            </a:r>
          </a:p>
          <a:p>
            <a:pPr marL="457200" indent="-457200">
              <a:lnSpc>
                <a:spcPct val="120000"/>
              </a:lnSpc>
              <a:buFont typeface="+mj-lt"/>
              <a:buAutoNum type="arabicPeriod"/>
            </a:pPr>
            <a:r>
              <a:rPr lang="en-US" b="1" dirty="0"/>
              <a:t>(a)</a:t>
            </a:r>
            <a:r>
              <a:rPr lang="en-US" dirty="0"/>
              <a:t> Is the Detector scope well defined, with clear responsibilities? </a:t>
            </a:r>
            <a:r>
              <a:rPr lang="en-US" b="1" dirty="0"/>
              <a:t>(b)</a:t>
            </a:r>
            <a:r>
              <a:rPr lang="en-US" dirty="0"/>
              <a:t> Does the baseline, including U.S. and international contributions, reflect full scope and requirements? </a:t>
            </a:r>
            <a:r>
              <a:rPr lang="en-US" b="1" dirty="0"/>
              <a:t>(c)</a:t>
            </a:r>
            <a:r>
              <a:rPr lang="en-US" dirty="0"/>
              <a:t> Is the scope integrated into the EIC subproject structure such that future design evolution of complementary scope in other subprojects will not cause excessive rework or costly redesigns? </a:t>
            </a:r>
            <a:r>
              <a:rPr lang="en-US" b="1" dirty="0"/>
              <a:t>(d)</a:t>
            </a:r>
            <a:r>
              <a:rPr lang="en-US" dirty="0"/>
              <a:t> Are interfaces clearly defined and controlled? </a:t>
            </a:r>
          </a:p>
          <a:p>
            <a:pPr marL="457200" indent="-457200">
              <a:lnSpc>
                <a:spcPct val="120000"/>
              </a:lnSpc>
              <a:buFont typeface="+mj-lt"/>
              <a:buAutoNum type="arabicPeriod"/>
            </a:pPr>
            <a:r>
              <a:rPr lang="en-US" b="1" dirty="0"/>
              <a:t>(a)</a:t>
            </a:r>
            <a:r>
              <a:rPr lang="en-US" dirty="0"/>
              <a:t> Are the DET cost and schedule estimates sufficiently complete and reliable and on a trajectory to establish baseline on the projected timeline? </a:t>
            </a:r>
            <a:r>
              <a:rPr lang="en-US" b="1" dirty="0"/>
              <a:t>(b)</a:t>
            </a:r>
            <a:r>
              <a:rPr lang="en-US" dirty="0"/>
              <a:t> Do the estimates include adequate cost, schedule, and scope contingency to address the risks inherent in the remaining work and are the risks being properly managed?</a:t>
            </a:r>
          </a:p>
          <a:p>
            <a:pPr marL="457200" indent="-457200">
              <a:lnSpc>
                <a:spcPct val="120000"/>
              </a:lnSpc>
              <a:buFont typeface="+mj-lt"/>
              <a:buAutoNum type="arabicPeriod"/>
            </a:pPr>
            <a:r>
              <a:rPr lang="en-US" b="1" dirty="0"/>
              <a:t>(a)</a:t>
            </a:r>
            <a:r>
              <a:rPr lang="en-US" dirty="0"/>
              <a:t> Is the DET subproject being properly managed (e.g., properly organized, adequately staffed) for its successful execution? </a:t>
            </a:r>
            <a:r>
              <a:rPr lang="en-US" b="1" dirty="0"/>
              <a:t>(b)</a:t>
            </a:r>
            <a:r>
              <a:rPr lang="en-US" dirty="0"/>
              <a:t> Does the baseline include the full scope, with mechanisms to manage international contributions?</a:t>
            </a:r>
          </a:p>
          <a:p>
            <a:pPr marL="457200" indent="-457200">
              <a:lnSpc>
                <a:spcPct val="120000"/>
              </a:lnSpc>
              <a:buFont typeface="+mj-lt"/>
              <a:buAutoNum type="arabicPeriod"/>
            </a:pPr>
            <a:r>
              <a:rPr lang="en-US" b="1" dirty="0"/>
              <a:t>(a)</a:t>
            </a:r>
            <a:r>
              <a:rPr lang="en-US" dirty="0"/>
              <a:t> Are ES&amp;H, Procurement, and Quality being properly addressed? </a:t>
            </a:r>
            <a:r>
              <a:rPr lang="en-US" b="1" dirty="0"/>
              <a:t>(b)</a:t>
            </a:r>
            <a:r>
              <a:rPr lang="en-US" dirty="0"/>
              <a:t> Is performance on CD-3A items related to DET scope satisfactory?</a:t>
            </a:r>
          </a:p>
          <a:p>
            <a:pPr marL="457200" indent="-457200">
              <a:lnSpc>
                <a:spcPct val="120000"/>
              </a:lnSpc>
              <a:buFont typeface="+mj-lt"/>
              <a:buAutoNum type="arabicPeriod"/>
            </a:pPr>
            <a:r>
              <a:rPr lang="en-US" dirty="0"/>
              <a:t>Has the project responded appropriately to recommendations from prior DOE/SC reviews?</a:t>
            </a:r>
          </a:p>
        </p:txBody>
      </p:sp>
    </p:spTree>
    <p:extLst>
      <p:ext uri="{BB962C8B-B14F-4D97-AF65-F5344CB8AC3E}">
        <p14:creationId xmlns:p14="http://schemas.microsoft.com/office/powerpoint/2010/main" val="1123109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8A2899-CB22-D20F-23BF-B258549253CA}"/>
              </a:ext>
            </a:extLst>
          </p:cNvPr>
          <p:cNvSpPr>
            <a:spLocks noGrp="1"/>
          </p:cNvSpPr>
          <p:nvPr>
            <p:ph type="sldNum" sz="quarter" idx="4294967295"/>
          </p:nvPr>
        </p:nvSpPr>
        <p:spPr>
          <a:xfrm>
            <a:off x="11760200" y="6316663"/>
            <a:ext cx="431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01FB4211-2288-2EB8-C1CF-8B4CEC251A57}"/>
              </a:ext>
            </a:extLst>
          </p:cNvPr>
          <p:cNvSpPr txBox="1"/>
          <p:nvPr/>
        </p:nvSpPr>
        <p:spPr>
          <a:xfrm>
            <a:off x="2941760" y="1569399"/>
            <a:ext cx="6097464" cy="26161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Subcommittee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Electronics and DAQ, PID, Tracking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Michael Begel, Hucheng Chen, BNL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Eraldo Olivieri, Ken Wyllie, CERN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Antonis </a:t>
            </a: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Papanestis</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STFC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Anna </a:t>
            </a: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Macchiolo</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U. Zurich </a:t>
            </a:r>
          </a:p>
        </p:txBody>
      </p:sp>
    </p:spTree>
    <p:extLst>
      <p:ext uri="{BB962C8B-B14F-4D97-AF65-F5344CB8AC3E}">
        <p14:creationId xmlns:p14="http://schemas.microsoft.com/office/powerpoint/2010/main" val="2223186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D3D542-40C8-78B8-787A-BE4B4328BBD0}"/>
              </a:ext>
            </a:extLst>
          </p:cNvPr>
          <p:cNvSpPr>
            <a:spLocks noGrp="1"/>
          </p:cNvSpPr>
          <p:nvPr>
            <p:ph type="title"/>
          </p:nvPr>
        </p:nvSpPr>
        <p:spPr>
          <a:xfrm>
            <a:off x="462579" y="0"/>
            <a:ext cx="11499925" cy="499993"/>
          </a:xfrm>
        </p:spPr>
        <p:txBody>
          <a:bodyPr>
            <a:normAutofit fontScale="90000"/>
          </a:bodyPr>
          <a:lstStyle/>
          <a:p>
            <a:r>
              <a:rPr lang="en-US" dirty="0">
                <a:cs typeface="Arial"/>
              </a:rPr>
              <a:t>Recommendations –</a:t>
            </a:r>
            <a:r>
              <a:rPr lang="en-US" sz="4400" dirty="0">
                <a:cs typeface="Arial"/>
              </a:rPr>
              <a:t> </a:t>
            </a:r>
            <a:r>
              <a:rPr lang="en-US" sz="3100" b="0" dirty="0">
                <a:cs typeface="Arial"/>
              </a:rPr>
              <a:t>SC1 </a:t>
            </a:r>
            <a:r>
              <a:rPr lang="en-US" sz="3100" b="0" dirty="0"/>
              <a:t>Electronics and DAQ, PID, Tracking</a:t>
            </a:r>
            <a:endParaRPr lang="en-US" dirty="0"/>
          </a:p>
        </p:txBody>
      </p:sp>
      <p:sp>
        <p:nvSpPr>
          <p:cNvPr id="5" name="Content Placeholder 4">
            <a:extLst>
              <a:ext uri="{FF2B5EF4-FFF2-40B4-BE49-F238E27FC236}">
                <a16:creationId xmlns:a16="http://schemas.microsoft.com/office/drawing/2014/main" id="{A80A6694-C1D7-BC50-2C9F-CA354A8F8182}"/>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t>By June 1, 2026, update the resource-loaded schedule to ensure integration activities with involvement by multiple WBS, have explicit links and resources in all relevant WBS to support these tasks.</a:t>
            </a:r>
          </a:p>
          <a:p>
            <a:pPr marL="457200" indent="-457200">
              <a:buAutoNum type="arabicPeriod"/>
            </a:pPr>
            <a:r>
              <a:rPr lang="en-US" dirty="0">
                <a:cs typeface="Arial"/>
              </a:rPr>
              <a:t>By June 1, 2026, perform a bottoms-up assessment of the risk registry capturing the specific risks for each sub-detector. Ensure that cross-WBS risks, such as ASICs, are explicitly included and co-managed by all relevant WBS.</a:t>
            </a:r>
          </a:p>
          <a:p>
            <a:pPr marL="457200" indent="-457200">
              <a:buAutoNum type="arabicPeriod"/>
            </a:pPr>
            <a:r>
              <a:rPr lang="en-US" dirty="0">
                <a:cs typeface="Arial"/>
              </a:rPr>
              <a:t>By June 1, 2026, update the baseline to accommodate for changes due to adjustments in UK scope.</a:t>
            </a:r>
          </a:p>
          <a:p>
            <a:pPr marL="457200" indent="-457200">
              <a:buAutoNum type="arabicPeriod"/>
            </a:pPr>
            <a:r>
              <a:rPr lang="en-US" dirty="0">
                <a:cs typeface="Arial"/>
              </a:rPr>
              <a:t>Work with the agencies to ensure that the </a:t>
            </a:r>
            <a:r>
              <a:rPr lang="en-US" b="1" dirty="0">
                <a:cs typeface="Arial"/>
              </a:rPr>
              <a:t>DOE-CERN agreement</a:t>
            </a:r>
            <a:r>
              <a:rPr lang="en-US" dirty="0">
                <a:cs typeface="Arial"/>
              </a:rPr>
              <a:t> is completed as quickly as possible.</a:t>
            </a:r>
          </a:p>
        </p:txBody>
      </p:sp>
    </p:spTree>
    <p:extLst>
      <p:ext uri="{BB962C8B-B14F-4D97-AF65-F5344CB8AC3E}">
        <p14:creationId xmlns:p14="http://schemas.microsoft.com/office/powerpoint/2010/main" val="291269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1FB4211-2288-2EB8-C1CF-8B4CEC251A57}"/>
              </a:ext>
            </a:extLst>
          </p:cNvPr>
          <p:cNvSpPr txBox="1"/>
          <p:nvPr/>
        </p:nvSpPr>
        <p:spPr>
          <a:xfrm>
            <a:off x="2941760" y="1569399"/>
            <a:ext cx="6097464" cy="320087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Subcommittee 2 </a:t>
            </a: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Magnet, Calorimetry, Mechanical, Auxiliary, Polarimetry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a:rPr>
              <a:t>C. Polly, FNAL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a:rPr>
              <a:t>R. Poeschl, IJCLAB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a:rPr>
              <a:t>J. Strait, LBNL retired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a:rPr>
              <a:t>M. Trzebinski, IFJ PAN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a:rPr>
              <a:t>T. Whitlatch, JLAB</a:t>
            </a:r>
          </a:p>
        </p:txBody>
      </p:sp>
    </p:spTree>
    <p:extLst>
      <p:ext uri="{BB962C8B-B14F-4D97-AF65-F5344CB8AC3E}">
        <p14:creationId xmlns:p14="http://schemas.microsoft.com/office/powerpoint/2010/main" val="540383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4CE64-EB7A-AE15-E188-03359FBF70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FA1F63-F350-BE9D-8D64-62E19C362C95}"/>
              </a:ext>
            </a:extLst>
          </p:cNvPr>
          <p:cNvSpPr>
            <a:spLocks noGrp="1"/>
          </p:cNvSpPr>
          <p:nvPr>
            <p:ph type="title"/>
          </p:nvPr>
        </p:nvSpPr>
        <p:spPr/>
        <p:txBody>
          <a:bodyPr>
            <a:normAutofit fontScale="90000"/>
          </a:bodyPr>
          <a:lstStyle/>
          <a:p>
            <a:r>
              <a:rPr lang="en-US" dirty="0">
                <a:cs typeface="Arial"/>
              </a:rPr>
              <a:t>Recommendations –</a:t>
            </a:r>
            <a:r>
              <a:rPr lang="en-US" sz="4400" dirty="0">
                <a:cs typeface="Arial"/>
              </a:rPr>
              <a:t> </a:t>
            </a:r>
            <a:r>
              <a:rPr lang="en-US" sz="3100" b="0" dirty="0">
                <a:cs typeface="Arial"/>
              </a:rPr>
              <a:t>SC2 Magnet, </a:t>
            </a:r>
            <a:r>
              <a:rPr lang="en-US" sz="3100" b="0" dirty="0"/>
              <a:t>Calorimetry, Mechanical, Auxiliary, Polarimetry</a:t>
            </a:r>
            <a:endParaRPr lang="en-US" dirty="0"/>
          </a:p>
        </p:txBody>
      </p:sp>
      <p:sp>
        <p:nvSpPr>
          <p:cNvPr id="5" name="Content Placeholder 4">
            <a:extLst>
              <a:ext uri="{FF2B5EF4-FFF2-40B4-BE49-F238E27FC236}">
                <a16:creationId xmlns:a16="http://schemas.microsoft.com/office/drawing/2014/main" id="{53487B50-9E9E-2F94-39E0-661B0448673D}"/>
              </a:ext>
            </a:extLst>
          </p:cNvPr>
          <p:cNvSpPr>
            <a:spLocks noGrp="1"/>
          </p:cNvSpPr>
          <p:nvPr>
            <p:ph idx="1"/>
          </p:nvPr>
        </p:nvSpPr>
        <p:spPr>
          <a:xfrm>
            <a:off x="462579" y="975365"/>
            <a:ext cx="11499925" cy="5178144"/>
          </a:xfrm>
        </p:spPr>
        <p:txBody>
          <a:bodyPr vert="horz" lIns="91440" tIns="45720" rIns="91440" bIns="45720" rtlCol="0" anchor="t">
            <a:normAutofit fontScale="92500"/>
          </a:bodyPr>
          <a:lstStyle/>
          <a:p>
            <a:pPr marL="457200" indent="-457200">
              <a:buFont typeface="Arial" panose="020B0604020202020204" pitchFamily="34" charset="0"/>
              <a:buAutoNum type="arabicPeriod"/>
            </a:pPr>
            <a:r>
              <a:rPr lang="en-US" dirty="0">
                <a:cs typeface="Arial"/>
              </a:rPr>
              <a:t>(EMCAL) Prior to the CD-2 review, identify credible vendors for the </a:t>
            </a:r>
            <a:r>
              <a:rPr lang="en-US" dirty="0" err="1">
                <a:cs typeface="Arial"/>
              </a:rPr>
              <a:t>AstroPix</a:t>
            </a:r>
            <a:r>
              <a:rPr lang="en-US" dirty="0">
                <a:cs typeface="Arial"/>
              </a:rPr>
              <a:t> and add a risk for the procurement.</a:t>
            </a:r>
            <a:endParaRPr lang="en-US" dirty="0"/>
          </a:p>
          <a:p>
            <a:pPr marL="457200" indent="-457200">
              <a:buFont typeface="Arial" panose="020B0604020202020204" pitchFamily="34" charset="0"/>
              <a:buAutoNum type="arabicPeriod"/>
            </a:pPr>
            <a:r>
              <a:rPr lang="en-US" dirty="0"/>
              <a:t>(HCAL) Prior to the CD-2 review, develop a plan for procurement of the HCAL tiles. </a:t>
            </a:r>
          </a:p>
          <a:p>
            <a:pPr marL="457200" indent="-457200">
              <a:buAutoNum type="arabicPeriod"/>
            </a:pPr>
            <a:r>
              <a:rPr lang="en-US" dirty="0">
                <a:cs typeface="Arial"/>
              </a:rPr>
              <a:t>(Mech.) Before the CD-2 Director’s Review, estimate the amount of technical expert labor required from each detector system to support successful installation and integration of the full </a:t>
            </a:r>
            <a:r>
              <a:rPr lang="en-US" dirty="0" err="1">
                <a:cs typeface="Arial"/>
              </a:rPr>
              <a:t>ePIC</a:t>
            </a:r>
            <a:r>
              <a:rPr lang="en-US" dirty="0">
                <a:cs typeface="Arial"/>
              </a:rPr>
              <a:t> experiment, and include the cost of this labor either in the individual detector system budgets or add it to the I&amp;I budget.  </a:t>
            </a:r>
          </a:p>
          <a:p>
            <a:pPr marL="457200" indent="-457200">
              <a:buAutoNum type="arabicPeriod"/>
            </a:pPr>
            <a:r>
              <a:rPr lang="en-US" dirty="0">
                <a:cs typeface="Arial"/>
              </a:rPr>
              <a:t>(Mech.) Before the CD-2 Director’s Review, clarify the responsibilities for installation and integration of the auxiliary detectors – is installation the responsibility of each of the remote subdetector teams, or the I^3 team or the accelerator IR team – and ensure that adequate resources are provided.</a:t>
            </a:r>
          </a:p>
          <a:p>
            <a:pPr marL="457200" indent="-457200">
              <a:buFont typeface="Arial" panose="020B0604020202020204" pitchFamily="34" charset="0"/>
              <a:buAutoNum type="arabicPeriod"/>
            </a:pPr>
            <a:r>
              <a:rPr lang="en-US" dirty="0"/>
              <a:t>(Aux.) The B0 detector insertion is complicated, and the team should plan on testing the insertion with a full-scale mockup including cabling before final design is complete. </a:t>
            </a:r>
            <a:endParaRPr lang="en-US" dirty="0">
              <a:cs typeface="Arial"/>
            </a:endParaRPr>
          </a:p>
          <a:p>
            <a:pPr marL="457200" indent="-457200">
              <a:buAutoNum type="arabicPeriod"/>
            </a:pPr>
            <a:endParaRPr lang="en-US" dirty="0">
              <a:cs typeface="Arial"/>
            </a:endParaRPr>
          </a:p>
        </p:txBody>
      </p:sp>
    </p:spTree>
    <p:extLst>
      <p:ext uri="{BB962C8B-B14F-4D97-AF65-F5344CB8AC3E}">
        <p14:creationId xmlns:p14="http://schemas.microsoft.com/office/powerpoint/2010/main" val="1680860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5B25-8739-6B37-B6A9-E7F4FA5E9E9D}"/>
              </a:ext>
            </a:extLst>
          </p:cNvPr>
          <p:cNvSpPr>
            <a:spLocks noGrp="1"/>
          </p:cNvSpPr>
          <p:nvPr>
            <p:ph type="title"/>
          </p:nvPr>
        </p:nvSpPr>
        <p:spPr>
          <a:xfrm>
            <a:off x="838200" y="2626708"/>
            <a:ext cx="10515600" cy="1325563"/>
          </a:xfrm>
        </p:spPr>
        <p:txBody>
          <a:bodyPr>
            <a:normAutofit fontScale="90000"/>
          </a:bodyPr>
          <a:lstStyle/>
          <a:p>
            <a:pPr algn="ctr"/>
            <a:r>
              <a:rPr lang="en-US" b="1" dirty="0">
                <a:solidFill>
                  <a:schemeClr val="accent1"/>
                </a:solidFill>
              </a:rPr>
              <a:t>Hey John, start the recording….</a:t>
            </a:r>
            <a:br>
              <a:rPr lang="en-US" b="1" dirty="0">
                <a:solidFill>
                  <a:schemeClr val="accent1"/>
                </a:solidFill>
              </a:rPr>
            </a:br>
            <a:br>
              <a:rPr lang="en-US" b="1" dirty="0">
                <a:solidFill>
                  <a:schemeClr val="accent1"/>
                </a:solidFill>
              </a:rPr>
            </a:br>
            <a:br>
              <a:rPr lang="en-US" b="1" dirty="0">
                <a:solidFill>
                  <a:schemeClr val="accent1"/>
                </a:solidFill>
              </a:rPr>
            </a:br>
            <a:br>
              <a:rPr lang="en-US" b="1" dirty="0">
                <a:solidFill>
                  <a:schemeClr val="accent1"/>
                </a:solidFill>
              </a:rPr>
            </a:br>
            <a:endParaRPr lang="en-US" sz="3600" b="1" dirty="0">
              <a:solidFill>
                <a:schemeClr val="accent1"/>
              </a:solidFill>
            </a:endParaRPr>
          </a:p>
        </p:txBody>
      </p:sp>
      <p:sp>
        <p:nvSpPr>
          <p:cNvPr id="4" name="Date Placeholder 3">
            <a:extLst>
              <a:ext uri="{FF2B5EF4-FFF2-40B4-BE49-F238E27FC236}">
                <a16:creationId xmlns:a16="http://schemas.microsoft.com/office/drawing/2014/main" id="{CB7AE950-D4C7-B96E-B999-3B7EA542A92E}"/>
              </a:ext>
            </a:extLst>
          </p:cNvPr>
          <p:cNvSpPr>
            <a:spLocks noGrp="1"/>
          </p:cNvSpPr>
          <p:nvPr>
            <p:ph type="dt" sz="half" idx="10"/>
          </p:nvPr>
        </p:nvSpPr>
        <p:spPr/>
        <p:txBody>
          <a:bodyPr/>
          <a:lstStyle/>
          <a:p>
            <a:r>
              <a:rPr lang="en-US"/>
              <a:t>3/5/2026</a:t>
            </a:r>
          </a:p>
        </p:txBody>
      </p:sp>
      <p:sp>
        <p:nvSpPr>
          <p:cNvPr id="3" name="Footer Placeholder 2">
            <a:extLst>
              <a:ext uri="{FF2B5EF4-FFF2-40B4-BE49-F238E27FC236}">
                <a16:creationId xmlns:a16="http://schemas.microsoft.com/office/drawing/2014/main" id="{63D355A3-B1E2-D92B-5E8A-546BBA9ED78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1C860178-2655-EB15-B05F-FAD79F73079E}"/>
              </a:ext>
            </a:extLst>
          </p:cNvPr>
          <p:cNvSpPr>
            <a:spLocks noGrp="1"/>
          </p:cNvSpPr>
          <p:nvPr>
            <p:ph type="sldNum" sz="quarter" idx="12"/>
          </p:nvPr>
        </p:nvSpPr>
        <p:spPr/>
        <p:txBody>
          <a:bodyPr/>
          <a:lstStyle/>
          <a:p>
            <a:fld id="{588949A8-7CCD-4D90-AA9A-1451BFC6FB3A}" type="slidenum">
              <a:rPr lang="en-US" smtClean="0"/>
              <a:t>2</a:t>
            </a:fld>
            <a:endParaRPr lang="en-US"/>
          </a:p>
        </p:txBody>
      </p:sp>
    </p:spTree>
    <p:extLst>
      <p:ext uri="{BB962C8B-B14F-4D97-AF65-F5344CB8AC3E}">
        <p14:creationId xmlns:p14="http://schemas.microsoft.com/office/powerpoint/2010/main" val="1947452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8A2899-CB22-D20F-23BF-B258549253CA}"/>
              </a:ext>
            </a:extLst>
          </p:cNvPr>
          <p:cNvSpPr>
            <a:spLocks noGrp="1"/>
          </p:cNvSpPr>
          <p:nvPr>
            <p:ph type="sldNum" sz="quarter" idx="4294967295"/>
          </p:nvPr>
        </p:nvSpPr>
        <p:spPr>
          <a:xfrm>
            <a:off x="11760200" y="6316663"/>
            <a:ext cx="431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01FB4211-2288-2EB8-C1CF-8B4CEC251A57}"/>
              </a:ext>
            </a:extLst>
          </p:cNvPr>
          <p:cNvSpPr txBox="1"/>
          <p:nvPr/>
        </p:nvSpPr>
        <p:spPr>
          <a:xfrm>
            <a:off x="2941760" y="1569399"/>
            <a:ext cx="6097464" cy="33239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Subcommittee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Management, Cost and Schedule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Tx/>
              <a:buAutoNum type="alphaUcPeriod"/>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Lung, JLAB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 Gutta, BNL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W. Hughes, PNNL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J. Marx, Retired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 McBride, FNAL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74666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5B44F0-A73F-239D-1FA7-EB26E3BAE75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BFD3D542-40C8-78B8-787A-BE4B4328BBD0}"/>
              </a:ext>
            </a:extLst>
          </p:cNvPr>
          <p:cNvSpPr>
            <a:spLocks noGrp="1"/>
          </p:cNvSpPr>
          <p:nvPr>
            <p:ph type="title"/>
          </p:nvPr>
        </p:nvSpPr>
        <p:spPr>
          <a:xfrm>
            <a:off x="462579" y="0"/>
            <a:ext cx="11499925" cy="631596"/>
          </a:xfrm>
        </p:spPr>
        <p:txBody>
          <a:bodyPr>
            <a:normAutofit/>
          </a:bodyPr>
          <a:lstStyle/>
          <a:p>
            <a:r>
              <a:rPr lang="en-US" dirty="0">
                <a:cs typeface="Arial"/>
              </a:rPr>
              <a:t>Recommendations – </a:t>
            </a:r>
            <a:r>
              <a:rPr lang="en-US" sz="3100" b="0" dirty="0">
                <a:cs typeface="Arial"/>
              </a:rPr>
              <a:t>SC</a:t>
            </a:r>
            <a:r>
              <a:rPr lang="en-US" sz="3100" b="0" dirty="0"/>
              <a:t>3 Management, Cost and Schedule</a:t>
            </a:r>
            <a:endParaRPr lang="en-US" dirty="0"/>
          </a:p>
        </p:txBody>
      </p:sp>
      <p:sp>
        <p:nvSpPr>
          <p:cNvPr id="5" name="Content Placeholder 4">
            <a:extLst>
              <a:ext uri="{FF2B5EF4-FFF2-40B4-BE49-F238E27FC236}">
                <a16:creationId xmlns:a16="http://schemas.microsoft.com/office/drawing/2014/main" id="{A80A6694-C1D7-BC50-2C9F-CA354A8F8182}"/>
              </a:ext>
            </a:extLst>
          </p:cNvPr>
          <p:cNvSpPr>
            <a:spLocks noGrp="1"/>
          </p:cNvSpPr>
          <p:nvPr>
            <p:ph idx="1"/>
          </p:nvPr>
        </p:nvSpPr>
        <p:spPr>
          <a:xfrm>
            <a:off x="462579" y="825178"/>
            <a:ext cx="11499925" cy="4865858"/>
          </a:xfrm>
        </p:spPr>
        <p:txBody>
          <a:bodyPr vert="horz" lIns="91440" tIns="45720" rIns="91440" bIns="45720" rtlCol="0" anchor="t">
            <a:normAutofit/>
          </a:bodyPr>
          <a:lstStyle/>
          <a:p>
            <a:pPr marL="0" indent="0">
              <a:buNone/>
            </a:pPr>
            <a:endParaRPr lang="en-US" i="1" dirty="0">
              <a:cs typeface="Arial"/>
            </a:endParaRPr>
          </a:p>
          <a:p>
            <a:r>
              <a:rPr lang="en-US" dirty="0">
                <a:ea typeface="Calibri" panose="020F0502020204030204" pitchFamily="34" charset="0"/>
                <a:cs typeface="Calibri" panose="020F0502020204030204" pitchFamily="34" charset="0"/>
              </a:rPr>
              <a:t>Prior to the DOE OPA IPR in April, identify an experienced, credible individual as Project Manager for the DET Subproject.</a:t>
            </a:r>
          </a:p>
          <a:p>
            <a:r>
              <a:rPr lang="en-US" dirty="0">
                <a:ea typeface="Calibri" panose="020F0502020204030204" pitchFamily="34" charset="0"/>
                <a:cs typeface="Calibri" panose="020F0502020204030204" pitchFamily="34" charset="0"/>
              </a:rPr>
              <a:t>Prior to the DOE OPA IPR in April, develop and show the design maturity for each individual subsystem together with the projected maturity at the time of the DOE CD-2 Review.</a:t>
            </a:r>
          </a:p>
          <a:p>
            <a:r>
              <a:rPr lang="en-US" dirty="0">
                <a:ea typeface="Calibri" panose="020F0502020204030204" pitchFamily="34" charset="0"/>
                <a:cs typeface="Calibri" panose="020F0502020204030204" pitchFamily="34" charset="0"/>
              </a:rPr>
              <a:t>Prior to the DOE OPA IPR in April, refine the Risk Register to separately capture individual detector elements that are assumed to be in-kind contributions and use this to update the quantitative need for cost and schedule contingency for the DET subproject. </a:t>
            </a:r>
          </a:p>
          <a:p>
            <a:r>
              <a:rPr lang="en-US" dirty="0">
                <a:ea typeface="Calibri"/>
                <a:cs typeface="Calibri"/>
              </a:rPr>
              <a:t>Prior to the DOE OPA IPR in April, review the work breakdown structure and decompose them further.</a:t>
            </a:r>
          </a:p>
          <a:p>
            <a:endParaRPr lang="en-US" dirty="0">
              <a:ea typeface="+mn-lt"/>
              <a:cs typeface="+mn-lt"/>
            </a:endParaRPr>
          </a:p>
          <a:p>
            <a:endParaRPr lang="en-US" dirty="0">
              <a:ea typeface="Calibri"/>
              <a:cs typeface="Arial"/>
            </a:endParaRPr>
          </a:p>
          <a:p>
            <a:endParaRPr lang="en-US" dirty="0">
              <a:ea typeface="Calibri"/>
              <a:cs typeface="Calibri"/>
            </a:endParaRPr>
          </a:p>
          <a:p>
            <a:endParaRPr lang="en-US" dirty="0">
              <a:latin typeface="Calibri"/>
              <a:ea typeface="Calibri"/>
              <a:cs typeface="Calibri"/>
            </a:endParaRPr>
          </a:p>
          <a:p>
            <a:pPr marL="0" indent="0">
              <a:buNone/>
            </a:pPr>
            <a:endParaRPr lang="en-US" dirty="0">
              <a:highlight>
                <a:srgbClr val="FFFF00"/>
              </a:highlight>
              <a:latin typeface="Calibri"/>
              <a:ea typeface="Calibri"/>
              <a:cs typeface="Calibri"/>
            </a:endParaRPr>
          </a:p>
          <a:p>
            <a:pPr marL="0" indent="0">
              <a:buNone/>
            </a:pPr>
            <a:endParaRPr lang="en-US" dirty="0">
              <a:cs typeface="Arial"/>
            </a:endParaRPr>
          </a:p>
        </p:txBody>
      </p:sp>
    </p:spTree>
    <p:extLst>
      <p:ext uri="{BB962C8B-B14F-4D97-AF65-F5344CB8AC3E}">
        <p14:creationId xmlns:p14="http://schemas.microsoft.com/office/powerpoint/2010/main" val="3698767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B7447-8E29-6216-9991-7095CC0DC16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E91996-96CF-A10C-99CF-0F1535ECFEF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C690F33B-C80B-74C7-1B41-C51AF1120274}"/>
              </a:ext>
            </a:extLst>
          </p:cNvPr>
          <p:cNvSpPr>
            <a:spLocks noGrp="1"/>
          </p:cNvSpPr>
          <p:nvPr>
            <p:ph type="title"/>
          </p:nvPr>
        </p:nvSpPr>
        <p:spPr>
          <a:xfrm>
            <a:off x="462579" y="0"/>
            <a:ext cx="11499925" cy="584462"/>
          </a:xfrm>
        </p:spPr>
        <p:txBody>
          <a:bodyPr>
            <a:normAutofit/>
          </a:bodyPr>
          <a:lstStyle/>
          <a:p>
            <a:r>
              <a:rPr lang="en-US">
                <a:cs typeface="Arial"/>
              </a:rPr>
              <a:t>Recommendations – </a:t>
            </a:r>
            <a:r>
              <a:rPr lang="en-US" sz="3100" b="0">
                <a:cs typeface="Arial"/>
              </a:rPr>
              <a:t>SC</a:t>
            </a:r>
            <a:r>
              <a:rPr lang="en-US" sz="3100" b="0"/>
              <a:t>3 Management, Cost and Schedule</a:t>
            </a:r>
            <a:endParaRPr lang="en-US"/>
          </a:p>
        </p:txBody>
      </p:sp>
      <p:sp>
        <p:nvSpPr>
          <p:cNvPr id="5" name="Content Placeholder 4">
            <a:extLst>
              <a:ext uri="{FF2B5EF4-FFF2-40B4-BE49-F238E27FC236}">
                <a16:creationId xmlns:a16="http://schemas.microsoft.com/office/drawing/2014/main" id="{7136A9A8-3ACE-EBCE-D130-01FB0D7F5AC1}"/>
              </a:ext>
            </a:extLst>
          </p:cNvPr>
          <p:cNvSpPr>
            <a:spLocks noGrp="1"/>
          </p:cNvSpPr>
          <p:nvPr>
            <p:ph idx="1"/>
          </p:nvPr>
        </p:nvSpPr>
        <p:spPr/>
        <p:txBody>
          <a:bodyPr vert="horz" lIns="91440" tIns="45720" rIns="91440" bIns="45720" rtlCol="0" anchor="t">
            <a:normAutofit lnSpcReduction="10000"/>
          </a:bodyPr>
          <a:lstStyle/>
          <a:p>
            <a:r>
              <a:rPr lang="en-US" sz="2200" dirty="0">
                <a:ea typeface="Calibri"/>
                <a:cs typeface="Calibri"/>
              </a:rPr>
              <a:t>By June 1, 2026, review, update and validate all cost estimates, including the latest vendor quotes that were received prior to June 2025.</a:t>
            </a:r>
          </a:p>
          <a:p>
            <a:r>
              <a:rPr lang="en-US" sz="2200" dirty="0">
                <a:ea typeface="Calibri"/>
                <a:cs typeface="Arial"/>
              </a:rPr>
              <a:t>By June 1, 2026, </a:t>
            </a:r>
            <a:r>
              <a:rPr lang="en-US" sz="2200" dirty="0">
                <a:ea typeface="Calibri"/>
                <a:cs typeface="Calibri"/>
              </a:rPr>
              <a:t>ensure all global risks (such as tariffs, inflation, exchange rates) are captured in the Risk Register for Detector subproject and associated with the corresponding activities. Perform a detailed risk analysis on the updated resource loaded schedule to determine the cost and schedule contingency needs.</a:t>
            </a:r>
            <a:r>
              <a:rPr lang="en-US" sz="2200" dirty="0">
                <a:ea typeface="Calibri"/>
                <a:cs typeface="Arial"/>
              </a:rPr>
              <a:t> </a:t>
            </a:r>
          </a:p>
          <a:p>
            <a:r>
              <a:rPr lang="en-US" sz="2200" dirty="0">
                <a:ea typeface="Calibri"/>
                <a:cs typeface="Arial"/>
              </a:rPr>
              <a:t>By June 1, 2026, all DET subsystems </a:t>
            </a:r>
            <a:r>
              <a:rPr lang="en-US" sz="2200" dirty="0"/>
              <a:t>should determine bottom-up risks specific to their scope and ensure they are reflected appropriately in the Risk Register. </a:t>
            </a:r>
            <a:endParaRPr lang="en-US" sz="2200" dirty="0">
              <a:ea typeface="Calibri"/>
              <a:cs typeface="Arial"/>
            </a:endParaRPr>
          </a:p>
          <a:p>
            <a:r>
              <a:rPr lang="en-US" sz="2200" dirty="0">
                <a:ea typeface="Calibri"/>
                <a:cs typeface="Calibri"/>
              </a:rPr>
              <a:t>By June 1, 2026, reach agreements with DOE on the KPPs and on the level of assurance for in-kind contributions that will be required for CD-2 approval.</a:t>
            </a:r>
            <a:endParaRPr lang="en-US" sz="2200" dirty="0">
              <a:ea typeface="Calibri"/>
              <a:cs typeface="Arial"/>
            </a:endParaRPr>
          </a:p>
          <a:p>
            <a:r>
              <a:rPr lang="en-US" sz="2200" dirty="0">
                <a:ea typeface="Calibri"/>
                <a:cs typeface="Arial"/>
              </a:rPr>
              <a:t>By June 1, 2026, prepare a comprehensive scope contingency plan.</a:t>
            </a:r>
          </a:p>
          <a:p>
            <a:r>
              <a:rPr lang="en-US" sz="2200" dirty="0"/>
              <a:t>Develop and practice EVMS several months prior to the Director’s CD-2 baseline review to demonstrate CAMs are able to provide status, Cost Performance and other reports are being used to actively manage, and a rigorous change control process is in place.</a:t>
            </a:r>
          </a:p>
          <a:p>
            <a:endParaRPr lang="en-US" sz="2300" dirty="0">
              <a:latin typeface="Calibri"/>
              <a:ea typeface="Calibri"/>
              <a:cs typeface="Calibri"/>
            </a:endParaRPr>
          </a:p>
          <a:p>
            <a:endParaRPr lang="en-US" sz="2300" dirty="0">
              <a:latin typeface="Calibri"/>
              <a:ea typeface="Calibri"/>
              <a:cs typeface="Calibri"/>
            </a:endParaRPr>
          </a:p>
          <a:p>
            <a:endParaRPr lang="en-US" dirty="0">
              <a:cs typeface="Arial"/>
            </a:endParaRPr>
          </a:p>
        </p:txBody>
      </p:sp>
    </p:spTree>
    <p:extLst>
      <p:ext uri="{BB962C8B-B14F-4D97-AF65-F5344CB8AC3E}">
        <p14:creationId xmlns:p14="http://schemas.microsoft.com/office/powerpoint/2010/main" val="1360609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F36C43-E755-1895-C92B-B0494EA0BAD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E0FFC060-4423-E3FC-740F-35C56837944B}"/>
              </a:ext>
            </a:extLst>
          </p:cNvPr>
          <p:cNvSpPr>
            <a:spLocks noGrp="1"/>
          </p:cNvSpPr>
          <p:nvPr>
            <p:ph type="title"/>
          </p:nvPr>
        </p:nvSpPr>
        <p:spPr>
          <a:xfrm>
            <a:off x="462579" y="0"/>
            <a:ext cx="11499925" cy="499993"/>
          </a:xfrm>
        </p:spPr>
        <p:txBody>
          <a:bodyPr>
            <a:normAutofit/>
          </a:bodyPr>
          <a:lstStyle/>
          <a:p>
            <a:r>
              <a:rPr lang="en-US">
                <a:cs typeface="Arial"/>
              </a:rPr>
              <a:t>Conclusion – </a:t>
            </a:r>
            <a:r>
              <a:rPr lang="en-US" b="0">
                <a:cs typeface="Arial"/>
              </a:rPr>
              <a:t>SC</a:t>
            </a:r>
            <a:r>
              <a:rPr lang="en-US" b="0"/>
              <a:t>3 Management, Cost and Schedule</a:t>
            </a:r>
            <a:endParaRPr lang="en-US"/>
          </a:p>
        </p:txBody>
      </p:sp>
      <p:sp>
        <p:nvSpPr>
          <p:cNvPr id="5" name="Content Placeholder 4">
            <a:extLst>
              <a:ext uri="{FF2B5EF4-FFF2-40B4-BE49-F238E27FC236}">
                <a16:creationId xmlns:a16="http://schemas.microsoft.com/office/drawing/2014/main" id="{A9441985-AE2C-5A17-3907-BD51CA1BDB56}"/>
              </a:ext>
            </a:extLst>
          </p:cNvPr>
          <p:cNvSpPr>
            <a:spLocks noGrp="1"/>
          </p:cNvSpPr>
          <p:nvPr>
            <p:ph idx="1"/>
          </p:nvPr>
        </p:nvSpPr>
        <p:spPr/>
        <p:txBody>
          <a:bodyPr vert="horz" lIns="91440" tIns="45720" rIns="91440" bIns="45720" rtlCol="0" anchor="t">
            <a:noAutofit/>
          </a:bodyPr>
          <a:lstStyle/>
          <a:p>
            <a:r>
              <a:rPr lang="en-US" sz="2000" dirty="0">
                <a:highlight>
                  <a:srgbClr val="FFFF00"/>
                </a:highlight>
                <a:cs typeface="Times New Roman"/>
              </a:rPr>
              <a:t>The subcommittee believes that the project can be ready for a DOE CD-2 review in 1Q FY2027 if the following are completed before the Director’s CD-2 Review.</a:t>
            </a:r>
            <a:endParaRPr lang="en-US" sz="2000" dirty="0">
              <a:highlight>
                <a:srgbClr val="FFFF00"/>
              </a:highlight>
              <a:cs typeface="Arial" panose="020B0604020202020204"/>
            </a:endParaRPr>
          </a:p>
          <a:p>
            <a:pPr marL="457200" indent="-457200">
              <a:buFont typeface="Arial" panose="020B0604020202020204" pitchFamily="34" charset="0"/>
              <a:buAutoNum type="arabicPeriod"/>
            </a:pPr>
            <a:r>
              <a:rPr lang="en-US" sz="2000" dirty="0">
                <a:cs typeface="Times New Roman"/>
              </a:rPr>
              <a:t>EIC Project secures a funding profile assumption from DOE and transmits the DET funding profile assumption with adequate time to finalize the baseline.</a:t>
            </a:r>
          </a:p>
          <a:p>
            <a:pPr marL="457200" indent="-457200">
              <a:buFont typeface="Arial" panose="020B0604020202020204" pitchFamily="34" charset="0"/>
              <a:buAutoNum type="arabicPeriod"/>
            </a:pPr>
            <a:r>
              <a:rPr lang="en-US" sz="2000" dirty="0">
                <a:cs typeface="Times New Roman"/>
              </a:rPr>
              <a:t>Risk register needs to be rethought and broken down. </a:t>
            </a:r>
          </a:p>
          <a:p>
            <a:pPr marL="457200" indent="-457200">
              <a:buAutoNum type="arabicPeriod"/>
            </a:pPr>
            <a:r>
              <a:rPr lang="en-US" sz="2000" dirty="0">
                <a:cs typeface="Times New Roman"/>
              </a:rPr>
              <a:t>A risk-based estimate of the DET Subproject cost and schedule contingency at 90% confidence level or higher is needed.  </a:t>
            </a:r>
          </a:p>
          <a:p>
            <a:pPr marL="457200" indent="-457200">
              <a:buAutoNum type="arabicPeriod"/>
            </a:pPr>
            <a:r>
              <a:rPr lang="en-US" sz="2000" dirty="0">
                <a:cs typeface="Times New Roman"/>
              </a:rPr>
              <a:t>Design maturity for individual detector subsystems needs to be understood and justified as adequate for CD-2.</a:t>
            </a:r>
          </a:p>
          <a:p>
            <a:pPr marL="457200" indent="-457200">
              <a:buAutoNum type="arabicPeriod"/>
            </a:pPr>
            <a:r>
              <a:rPr lang="en-US" sz="2000" dirty="0">
                <a:cs typeface="Times New Roman"/>
              </a:rPr>
              <a:t>BOE need to be made credible and clear and shown to justify the cost estimate.</a:t>
            </a:r>
            <a:endParaRPr lang="en-US" sz="2000" dirty="0">
              <a:cs typeface="Arial"/>
            </a:endParaRPr>
          </a:p>
          <a:p>
            <a:pPr marL="457200" indent="-457200">
              <a:buAutoNum type="arabicPeriod"/>
            </a:pPr>
            <a:r>
              <a:rPr lang="en-US" sz="2000" dirty="0">
                <a:cs typeface="Times New Roman"/>
              </a:rPr>
              <a:t>For in-kind contributions, develop a convincing argument that the DOE requirement for signed binding documentation for CD-2 can be modified so that the actual status of the binding documents is accepted for CD-2.</a:t>
            </a:r>
          </a:p>
          <a:p>
            <a:pPr marL="457200" indent="-457200">
              <a:buAutoNum type="arabicPeriod"/>
            </a:pPr>
            <a:r>
              <a:rPr lang="en-US" sz="2000" dirty="0">
                <a:cs typeface="Arial"/>
              </a:rPr>
              <a:t>Train and rehearse CAMs so they can be credible, clear, and well-prepared for the DOE review.</a:t>
            </a:r>
          </a:p>
        </p:txBody>
      </p:sp>
    </p:spTree>
    <p:extLst>
      <p:ext uri="{BB962C8B-B14F-4D97-AF65-F5344CB8AC3E}">
        <p14:creationId xmlns:p14="http://schemas.microsoft.com/office/powerpoint/2010/main" val="1494170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F36C43-E755-1895-C92B-B0494EA0BAD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E0FFC060-4423-E3FC-740F-35C56837944B}"/>
              </a:ext>
            </a:extLst>
          </p:cNvPr>
          <p:cNvSpPr>
            <a:spLocks noGrp="1"/>
          </p:cNvSpPr>
          <p:nvPr>
            <p:ph type="title"/>
          </p:nvPr>
        </p:nvSpPr>
        <p:spPr>
          <a:xfrm>
            <a:off x="462579" y="0"/>
            <a:ext cx="11499925" cy="499993"/>
          </a:xfrm>
        </p:spPr>
        <p:txBody>
          <a:bodyPr>
            <a:normAutofit/>
          </a:bodyPr>
          <a:lstStyle/>
          <a:p>
            <a:r>
              <a:rPr lang="en-US" dirty="0">
                <a:cs typeface="Arial"/>
              </a:rPr>
              <a:t>Detector Baseline Readiness Assessment Review - Summary</a:t>
            </a:r>
            <a:endParaRPr lang="en-US" dirty="0"/>
          </a:p>
        </p:txBody>
      </p:sp>
      <p:sp>
        <p:nvSpPr>
          <p:cNvPr id="5" name="Content Placeholder 4">
            <a:extLst>
              <a:ext uri="{FF2B5EF4-FFF2-40B4-BE49-F238E27FC236}">
                <a16:creationId xmlns:a16="http://schemas.microsoft.com/office/drawing/2014/main" id="{A9441985-AE2C-5A17-3907-BD51CA1BDB56}"/>
              </a:ext>
            </a:extLst>
          </p:cNvPr>
          <p:cNvSpPr>
            <a:spLocks noGrp="1"/>
          </p:cNvSpPr>
          <p:nvPr>
            <p:ph idx="1"/>
          </p:nvPr>
        </p:nvSpPr>
        <p:spPr/>
        <p:txBody>
          <a:bodyPr vert="horz" lIns="91440" tIns="45720" rIns="91440" bIns="45720" rtlCol="0" anchor="t">
            <a:noAutofit/>
          </a:bodyPr>
          <a:lstStyle/>
          <a:p>
            <a:pPr marL="342900" marR="0" lvl="0" indent="-342900">
              <a:lnSpc>
                <a:spcPct val="107000"/>
              </a:lnSpc>
              <a:spcAft>
                <a:spcPts val="600"/>
              </a:spcAft>
              <a:buFont typeface="Symbol" panose="05050102010706020507" pitchFamily="18" charset="2"/>
              <a:buChar char=""/>
            </a:pPr>
            <a:r>
              <a:rPr lang="en-US" sz="2000" dirty="0">
                <a:solidFill>
                  <a:srgbClr val="000000"/>
                </a:solidFill>
                <a:ea typeface="Times New Roman" panose="02020603050405020304" pitchFamily="18" charset="0"/>
                <a:cs typeface="Calibri" panose="020F0502020204030204" pitchFamily="34" charset="0"/>
              </a:rPr>
              <a:t>The Detector Subproject Baseline Readiness Assessment review was held February 3-5. The review committee consisted of 18 subject matter experts from around the world, distributed in three subcommittees. The committees gave multiple valuable comments and recommendations towards Detector readiness. </a:t>
            </a:r>
            <a:r>
              <a:rPr lang="en-US" sz="2000" dirty="0">
                <a:solidFill>
                  <a:srgbClr val="000000"/>
                </a:solidFill>
                <a:highlight>
                  <a:srgbClr val="FFFF00"/>
                </a:highlight>
                <a:ea typeface="Times New Roman" panose="02020603050405020304" pitchFamily="18" charset="0"/>
                <a:cs typeface="Calibri" panose="020F0502020204030204" pitchFamily="34" charset="0"/>
              </a:rPr>
              <a:t>They concluded that the Detector is close, and project it to be fully ready for a CD-2 baseline review Q1/FY27 but not Q4/FY26. </a:t>
            </a:r>
            <a:r>
              <a:rPr lang="en-US" sz="2000" dirty="0">
                <a:solidFill>
                  <a:srgbClr val="000000"/>
                </a:solidFill>
                <a:ea typeface="Times New Roman" panose="02020603050405020304" pitchFamily="18" charset="0"/>
                <a:cs typeface="Calibri" panose="020F0502020204030204" pitchFamily="34" charset="0"/>
              </a:rPr>
              <a:t>The SC-3 Management, Cost and Schedule subcommittee separated their recommendations in those to be completed before the OPA April 28-May 1 review and those to be completed before a CD-2 Director’s Review.</a:t>
            </a:r>
          </a:p>
          <a:p>
            <a:pPr marL="342900" marR="0" lvl="0" indent="-342900">
              <a:lnSpc>
                <a:spcPct val="107000"/>
              </a:lnSpc>
              <a:spcAft>
                <a:spcPts val="600"/>
              </a:spcAft>
              <a:buFont typeface="Symbol" panose="05050102010706020507" pitchFamily="18" charset="2"/>
              <a:buChar char=""/>
            </a:pPr>
            <a:r>
              <a:rPr lang="en-US" sz="2000" dirty="0">
                <a:solidFill>
                  <a:srgbClr val="000000"/>
                </a:solidFill>
                <a:ea typeface="Times New Roman" panose="02020603050405020304" pitchFamily="18" charset="0"/>
                <a:cs typeface="Calibri" panose="020F0502020204030204" pitchFamily="34" charset="0"/>
              </a:rPr>
              <a:t>As follow up on this review, the project created an action list and discussed these activities with the Detector Control Account Managers and the Project Control Analysists. </a:t>
            </a:r>
            <a:r>
              <a:rPr lang="en-US" sz="2000" dirty="0">
                <a:solidFill>
                  <a:srgbClr val="000000"/>
                </a:solidFill>
                <a:highlight>
                  <a:srgbClr val="FFFF00"/>
                </a:highlight>
                <a:ea typeface="Times New Roman" panose="02020603050405020304" pitchFamily="18" charset="0"/>
                <a:cs typeface="Calibri" panose="020F0502020204030204" pitchFamily="34" charset="0"/>
              </a:rPr>
              <a:t>Many of these activities relate to some fixes to P6, to Basis of Estimate documentation, to ease of understanding scope (CD-3A, CD-3B, in-kind, or DOE costs) for reviewers, and further updates to the risk registry.</a:t>
            </a:r>
            <a:endParaRPr lang="en-US" sz="2000" dirty="0">
              <a:highlight>
                <a:srgbClr val="FFFF00"/>
              </a:highlight>
              <a:cs typeface="Arial"/>
            </a:endParaRPr>
          </a:p>
        </p:txBody>
      </p:sp>
    </p:spTree>
    <p:extLst>
      <p:ext uri="{BB962C8B-B14F-4D97-AF65-F5344CB8AC3E}">
        <p14:creationId xmlns:p14="http://schemas.microsoft.com/office/powerpoint/2010/main" val="4046862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70B69F-929E-B4A8-FD92-9DCDBE5AD396}"/>
              </a:ext>
            </a:extLst>
          </p:cNvPr>
          <p:cNvSpPr>
            <a:spLocks noGrp="1"/>
          </p:cNvSpPr>
          <p:nvPr>
            <p:ph type="dt" sz="half" idx="10"/>
          </p:nvPr>
        </p:nvSpPr>
        <p:spPr/>
        <p:txBody>
          <a:bodyPr/>
          <a:lstStyle/>
          <a:p>
            <a:r>
              <a:rPr lang="en-US"/>
              <a:t>1/23/2026</a:t>
            </a:r>
          </a:p>
        </p:txBody>
      </p:sp>
      <p:sp>
        <p:nvSpPr>
          <p:cNvPr id="5" name="Footer Placeholder 4">
            <a:extLst>
              <a:ext uri="{FF2B5EF4-FFF2-40B4-BE49-F238E27FC236}">
                <a16:creationId xmlns:a16="http://schemas.microsoft.com/office/drawing/2014/main" id="{951AE8BF-7862-40C6-34C8-BE9FDC6C6F75}"/>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8AE6593E-E923-D4CA-7C68-6D1D3865A64E}"/>
              </a:ext>
            </a:extLst>
          </p:cNvPr>
          <p:cNvSpPr>
            <a:spLocks noGrp="1"/>
          </p:cNvSpPr>
          <p:nvPr>
            <p:ph type="sldNum" sz="quarter" idx="12"/>
          </p:nvPr>
        </p:nvSpPr>
        <p:spPr/>
        <p:txBody>
          <a:bodyPr/>
          <a:lstStyle/>
          <a:p>
            <a:fld id="{588949A8-7CCD-4D90-AA9A-1451BFC6FB3A}" type="slidenum">
              <a:rPr lang="en-US" smtClean="0"/>
              <a:t>25</a:t>
            </a:fld>
            <a:endParaRPr lang="en-US"/>
          </a:p>
        </p:txBody>
      </p:sp>
      <p:pic>
        <p:nvPicPr>
          <p:cNvPr id="8" name="Picture 7" descr="Text&#10;&#10;AI-generated content may be incorrect.">
            <a:extLst>
              <a:ext uri="{FF2B5EF4-FFF2-40B4-BE49-F238E27FC236}">
                <a16:creationId xmlns:a16="http://schemas.microsoft.com/office/drawing/2014/main" id="{3EC9F760-9045-4263-F483-C8AC619DA92C}"/>
              </a:ext>
            </a:extLst>
          </p:cNvPr>
          <p:cNvPicPr>
            <a:picLocks noChangeAspect="1"/>
          </p:cNvPicPr>
          <p:nvPr/>
        </p:nvPicPr>
        <p:blipFill>
          <a:blip r:embed="rId2"/>
          <a:stretch>
            <a:fillRect/>
          </a:stretch>
        </p:blipFill>
        <p:spPr>
          <a:xfrm>
            <a:off x="2028" y="283"/>
            <a:ext cx="12187944" cy="6857433"/>
          </a:xfrm>
          <a:prstGeom prst="rect">
            <a:avLst/>
          </a:prstGeom>
        </p:spPr>
      </p:pic>
    </p:spTree>
    <p:extLst>
      <p:ext uri="{BB962C8B-B14F-4D97-AF65-F5344CB8AC3E}">
        <p14:creationId xmlns:p14="http://schemas.microsoft.com/office/powerpoint/2010/main" val="82540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ED2C3-0DC7-65F6-F726-BBBA812400D0}"/>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1F42EA85-975A-562F-458B-03F797FDB18A}"/>
              </a:ext>
            </a:extLst>
          </p:cNvPr>
          <p:cNvSpPr>
            <a:spLocks noGrp="1"/>
          </p:cNvSpPr>
          <p:nvPr>
            <p:ph type="dt" sz="half" idx="10"/>
          </p:nvPr>
        </p:nvSpPr>
        <p:spPr/>
        <p:txBody>
          <a:bodyPr/>
          <a:lstStyle/>
          <a:p>
            <a:r>
              <a:rPr lang="en-US"/>
              <a:t>1/23/2026</a:t>
            </a:r>
          </a:p>
        </p:txBody>
      </p:sp>
      <p:sp>
        <p:nvSpPr>
          <p:cNvPr id="5" name="Footer Placeholder 4">
            <a:extLst>
              <a:ext uri="{FF2B5EF4-FFF2-40B4-BE49-F238E27FC236}">
                <a16:creationId xmlns:a16="http://schemas.microsoft.com/office/drawing/2014/main" id="{B80C7746-E95E-D4F5-AF9E-95F5060558D3}"/>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11418538-98FF-9E43-BDA1-28366D02FBF4}"/>
              </a:ext>
            </a:extLst>
          </p:cNvPr>
          <p:cNvSpPr>
            <a:spLocks noGrp="1"/>
          </p:cNvSpPr>
          <p:nvPr>
            <p:ph type="sldNum" sz="quarter" idx="12"/>
          </p:nvPr>
        </p:nvSpPr>
        <p:spPr/>
        <p:txBody>
          <a:bodyPr/>
          <a:lstStyle/>
          <a:p>
            <a:fld id="{588949A8-7CCD-4D90-AA9A-1451BFC6FB3A}" type="slidenum">
              <a:rPr lang="en-US" smtClean="0"/>
              <a:t>26</a:t>
            </a:fld>
            <a:endParaRPr lang="en-US"/>
          </a:p>
        </p:txBody>
      </p:sp>
      <p:pic>
        <p:nvPicPr>
          <p:cNvPr id="3" name="Picture 2" descr="Text, timeline&#10;&#10;AI-generated content may be incorrect.">
            <a:extLst>
              <a:ext uri="{FF2B5EF4-FFF2-40B4-BE49-F238E27FC236}">
                <a16:creationId xmlns:a16="http://schemas.microsoft.com/office/drawing/2014/main" id="{EBE2DC15-B576-DAD8-999C-DDAA5A43BC2C}"/>
              </a:ext>
            </a:extLst>
          </p:cNvPr>
          <p:cNvPicPr>
            <a:picLocks noChangeAspect="1"/>
          </p:cNvPicPr>
          <p:nvPr/>
        </p:nvPicPr>
        <p:blipFill>
          <a:blip r:embed="rId2"/>
          <a:stretch>
            <a:fillRect/>
          </a:stretch>
        </p:blipFill>
        <p:spPr>
          <a:xfrm>
            <a:off x="2028" y="283"/>
            <a:ext cx="12187944" cy="6857433"/>
          </a:xfrm>
          <a:prstGeom prst="rect">
            <a:avLst/>
          </a:prstGeom>
        </p:spPr>
      </p:pic>
    </p:spTree>
    <p:extLst>
      <p:ext uri="{BB962C8B-B14F-4D97-AF65-F5344CB8AC3E}">
        <p14:creationId xmlns:p14="http://schemas.microsoft.com/office/powerpoint/2010/main" val="3135605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91BD14-F48A-7211-973A-993CCA8EB7C2}"/>
              </a:ext>
            </a:extLst>
          </p:cNvPr>
          <p:cNvSpPr>
            <a:spLocks noGrp="1"/>
          </p:cNvSpPr>
          <p:nvPr>
            <p:ph type="title"/>
          </p:nvPr>
        </p:nvSpPr>
        <p:spPr>
          <a:xfrm>
            <a:off x="838200" y="365125"/>
            <a:ext cx="10515600" cy="904875"/>
          </a:xfrm>
        </p:spPr>
        <p:txBody>
          <a:bodyPr/>
          <a:lstStyle/>
          <a:p>
            <a:r>
              <a:rPr lang="en-US" b="1" dirty="0">
                <a:solidFill>
                  <a:schemeClr val="accent1"/>
                </a:solidFill>
              </a:rPr>
              <a:t>BNL Director’s Review – March 9-12</a:t>
            </a:r>
            <a:r>
              <a:rPr lang="en-US" b="1" baseline="30000" dirty="0">
                <a:solidFill>
                  <a:schemeClr val="accent1"/>
                </a:solidFill>
              </a:rPr>
              <a:t>th</a:t>
            </a:r>
            <a:endParaRPr lang="en-US" b="1" dirty="0">
              <a:solidFill>
                <a:schemeClr val="accent1"/>
              </a:solidFill>
            </a:endParaRPr>
          </a:p>
        </p:txBody>
      </p:sp>
      <p:sp>
        <p:nvSpPr>
          <p:cNvPr id="2" name="Date Placeholder 1">
            <a:extLst>
              <a:ext uri="{FF2B5EF4-FFF2-40B4-BE49-F238E27FC236}">
                <a16:creationId xmlns:a16="http://schemas.microsoft.com/office/drawing/2014/main" id="{358A134C-F1B1-F4F5-1FD1-003F490C5592}"/>
              </a:ext>
            </a:extLst>
          </p:cNvPr>
          <p:cNvSpPr>
            <a:spLocks noGrp="1"/>
          </p:cNvSpPr>
          <p:nvPr>
            <p:ph type="dt" sz="half" idx="10"/>
          </p:nvPr>
        </p:nvSpPr>
        <p:spPr/>
        <p:txBody>
          <a:bodyPr/>
          <a:lstStyle/>
          <a:p>
            <a:r>
              <a:rPr lang="en-US"/>
              <a:t>1/23/2026</a:t>
            </a:r>
          </a:p>
        </p:txBody>
      </p:sp>
      <p:sp>
        <p:nvSpPr>
          <p:cNvPr id="3" name="Footer Placeholder 2">
            <a:extLst>
              <a:ext uri="{FF2B5EF4-FFF2-40B4-BE49-F238E27FC236}">
                <a16:creationId xmlns:a16="http://schemas.microsoft.com/office/drawing/2014/main" id="{11FCCD36-D224-5204-AC24-DCA76FE5F9A5}"/>
              </a:ext>
            </a:extLst>
          </p:cNvPr>
          <p:cNvSpPr>
            <a:spLocks noGrp="1"/>
          </p:cNvSpPr>
          <p:nvPr>
            <p:ph type="ftr" sz="quarter" idx="11"/>
          </p:nvPr>
        </p:nvSpPr>
        <p:spPr/>
        <p:txBody>
          <a:bodyPr/>
          <a:lstStyle/>
          <a:p>
            <a:r>
              <a:rPr lang="en-US"/>
              <a:t>ePIC Collaboration Meeting</a:t>
            </a:r>
          </a:p>
        </p:txBody>
      </p:sp>
      <p:sp>
        <p:nvSpPr>
          <p:cNvPr id="4" name="Slide Number Placeholder 3">
            <a:extLst>
              <a:ext uri="{FF2B5EF4-FFF2-40B4-BE49-F238E27FC236}">
                <a16:creationId xmlns:a16="http://schemas.microsoft.com/office/drawing/2014/main" id="{B678AB5C-4E86-3470-36FA-1D071097D937}"/>
              </a:ext>
            </a:extLst>
          </p:cNvPr>
          <p:cNvSpPr>
            <a:spLocks noGrp="1"/>
          </p:cNvSpPr>
          <p:nvPr>
            <p:ph type="sldNum" sz="quarter" idx="12"/>
          </p:nvPr>
        </p:nvSpPr>
        <p:spPr/>
        <p:txBody>
          <a:bodyPr/>
          <a:lstStyle/>
          <a:p>
            <a:fld id="{588949A8-7CCD-4D90-AA9A-1451BFC6FB3A}" type="slidenum">
              <a:rPr lang="en-US" smtClean="0"/>
              <a:t>27</a:t>
            </a:fld>
            <a:endParaRPr lang="en-US"/>
          </a:p>
        </p:txBody>
      </p:sp>
      <p:sp>
        <p:nvSpPr>
          <p:cNvPr id="7" name="Content Placeholder 3">
            <a:extLst>
              <a:ext uri="{FF2B5EF4-FFF2-40B4-BE49-F238E27FC236}">
                <a16:creationId xmlns:a16="http://schemas.microsoft.com/office/drawing/2014/main" id="{C6D6D860-00D6-BB54-5C99-D41B3C61A6F9}"/>
              </a:ext>
            </a:extLst>
          </p:cNvPr>
          <p:cNvSpPr>
            <a:spLocks noGrp="1"/>
          </p:cNvSpPr>
          <p:nvPr/>
        </p:nvSpPr>
        <p:spPr>
          <a:xfrm>
            <a:off x="346037" y="1165303"/>
            <a:ext cx="11499925" cy="47173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b="1" dirty="0"/>
              <a:t>DOE April IPR </a:t>
            </a:r>
            <a:r>
              <a:rPr lang="en-US" dirty="0"/>
              <a:t>Charge:</a:t>
            </a:r>
          </a:p>
          <a:p>
            <a:pPr marL="457200" lvl="0" indent="-457200" algn="just">
              <a:lnSpc>
                <a:spcPct val="120000"/>
              </a:lnSpc>
              <a:buFont typeface="+mj-lt"/>
              <a:buAutoNum type="arabicPeriod"/>
            </a:pPr>
            <a:r>
              <a:rPr lang="en-US" dirty="0"/>
              <a:t>Is the project team effectively executing the work, including long-lead procurements? Is the project positioned to complete long-lead procurements within the established schedule and cost baseline? Are technical issues across all subprojects appropriately and proactively addressed?</a:t>
            </a:r>
          </a:p>
          <a:p>
            <a:pPr marL="457200" lvl="0" indent="-457200" algn="just">
              <a:lnSpc>
                <a:spcPct val="120000"/>
              </a:lnSpc>
              <a:buFont typeface="+mj-lt"/>
              <a:buAutoNum type="arabicPeriod"/>
            </a:pPr>
            <a:r>
              <a:rPr lang="en-US" dirty="0"/>
              <a:t>Is the project team on track to present performance baselines for the first two subprojects it has proposed, the Accelerator Storage Rings and Detector subprojects, by the end of 2026? Is the team making adequate progress developing the performance baseline for the other subprojects it has proposed? Is each subproject scope well and logically defined? Are the subprojects ordered and phased optimally? Are the schedules and cost estimates credible for the current stage of each subproject? Do plans include adequate scope, schedule, and cost contingency?</a:t>
            </a:r>
          </a:p>
          <a:p>
            <a:pPr marL="457200" lvl="0" indent="-457200" algn="just">
              <a:lnSpc>
                <a:spcPct val="120000"/>
              </a:lnSpc>
              <a:buFont typeface="+mj-lt"/>
              <a:buAutoNum type="arabicPeriod"/>
            </a:pPr>
            <a:r>
              <a:rPr lang="en-US" dirty="0"/>
              <a:t>Are the key performance parameters and scope for each subproject well documented, traceable, reasonable, and justifiable? Does the roll-up of subproject scope unambiguously and progressively elaborate a complete and responsive Electron-Ion Collider facility in an asset-oriented hierarchy? Are subproject interfaces understood and clearly delineated at this stage of design? Would attainment of the key performance parameters of all subprojects indicate delivery of the mission need?</a:t>
            </a:r>
          </a:p>
          <a:p>
            <a:pPr marL="457200" lvl="0" indent="-457200" algn="just">
              <a:lnSpc>
                <a:spcPct val="100000"/>
              </a:lnSpc>
              <a:buFont typeface="+mj-lt"/>
              <a:buAutoNum type="arabicPeriod" startAt="4"/>
            </a:pPr>
            <a:r>
              <a:rPr lang="en-US" dirty="0"/>
              <a:t>Are ES&amp;H and QA properly addressed given the project’s current stage of development?</a:t>
            </a:r>
          </a:p>
          <a:p>
            <a:pPr marL="457200" lvl="0" indent="-457200" algn="just">
              <a:lnSpc>
                <a:spcPct val="100000"/>
              </a:lnSpc>
              <a:buFont typeface="+mj-lt"/>
              <a:buAutoNum type="arabicPeriod" startAt="4"/>
            </a:pPr>
            <a:r>
              <a:rPr lang="en-US" dirty="0"/>
              <a:t>Is the project properly managed? Are risks being effectively managed? Is a management team in place to successfully execute the project including long-lead procurements? Are roles and responsibilities documented and understood?</a:t>
            </a:r>
          </a:p>
          <a:p>
            <a:pPr marL="457200" lvl="0" indent="-457200" algn="just">
              <a:lnSpc>
                <a:spcPct val="100000"/>
              </a:lnSpc>
              <a:buFont typeface="+mj-lt"/>
              <a:buAutoNum type="arabicPeriod" startAt="4"/>
            </a:pPr>
            <a:r>
              <a:rPr lang="en-US" dirty="0"/>
              <a:t>Has the project team satisfactorily addressed recommendations from previous DOE SC reviews?</a:t>
            </a:r>
          </a:p>
        </p:txBody>
      </p:sp>
      <p:sp>
        <p:nvSpPr>
          <p:cNvPr id="8" name="TextBox 7">
            <a:extLst>
              <a:ext uri="{FF2B5EF4-FFF2-40B4-BE49-F238E27FC236}">
                <a16:creationId xmlns:a16="http://schemas.microsoft.com/office/drawing/2014/main" id="{7C9A612D-4753-3D87-F39F-80D092FEA49C}"/>
              </a:ext>
            </a:extLst>
          </p:cNvPr>
          <p:cNvSpPr txBox="1"/>
          <p:nvPr/>
        </p:nvSpPr>
        <p:spPr>
          <a:xfrm>
            <a:off x="2042160" y="5934829"/>
            <a:ext cx="6847840" cy="369332"/>
          </a:xfrm>
          <a:prstGeom prst="rect">
            <a:avLst/>
          </a:prstGeom>
          <a:noFill/>
        </p:spPr>
        <p:txBody>
          <a:bodyPr wrap="square" rtlCol="0">
            <a:spAutoFit/>
          </a:bodyPr>
          <a:lstStyle/>
          <a:p>
            <a:r>
              <a:rPr lang="en-US" b="1" dirty="0"/>
              <a:t>Focus on the whole EIC project and readiness for the April IPR review.</a:t>
            </a:r>
          </a:p>
        </p:txBody>
      </p:sp>
    </p:spTree>
    <p:extLst>
      <p:ext uri="{BB962C8B-B14F-4D97-AF65-F5344CB8AC3E}">
        <p14:creationId xmlns:p14="http://schemas.microsoft.com/office/powerpoint/2010/main" val="1187171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E5E7F-575A-FE7E-F6B5-6660312F08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9B985-0692-DBFD-DCAD-3DDF7FD10D08}"/>
              </a:ext>
            </a:extLst>
          </p:cNvPr>
          <p:cNvSpPr>
            <a:spLocks noGrp="1"/>
          </p:cNvSpPr>
          <p:nvPr>
            <p:ph type="title"/>
          </p:nvPr>
        </p:nvSpPr>
        <p:spPr>
          <a:xfrm>
            <a:off x="249991" y="0"/>
            <a:ext cx="11942010" cy="523415"/>
          </a:xfrm>
        </p:spPr>
        <p:txBody>
          <a:bodyPr>
            <a:noAutofit/>
          </a:bodyPr>
          <a:lstStyle/>
          <a:p>
            <a:r>
              <a:rPr lang="en-US" dirty="0"/>
              <a:t>Final Design </a:t>
            </a:r>
            <a:r>
              <a:rPr lang="en-US" sz="2800" b="1" dirty="0">
                <a:latin typeface="+mn-lt"/>
              </a:rPr>
              <a:t>Reviews – Planning for CD-3 </a:t>
            </a:r>
          </a:p>
        </p:txBody>
      </p:sp>
      <p:sp>
        <p:nvSpPr>
          <p:cNvPr id="5" name="TextBox 4">
            <a:extLst>
              <a:ext uri="{FF2B5EF4-FFF2-40B4-BE49-F238E27FC236}">
                <a16:creationId xmlns:a16="http://schemas.microsoft.com/office/drawing/2014/main" id="{B0B79E14-FA20-4029-A33A-032D16E324ED}"/>
              </a:ext>
            </a:extLst>
          </p:cNvPr>
          <p:cNvSpPr txBox="1"/>
          <p:nvPr/>
        </p:nvSpPr>
        <p:spPr>
          <a:xfrm>
            <a:off x="452487" y="523415"/>
            <a:ext cx="11489522" cy="569386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Final Design Reviews (FDR):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Backward EM Calorimetry – Mid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February</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2026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Spring 2026</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Planning for Final Design Reviews before CD-3: (dates given are what is in P6 for now)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6.03.01.02.01: MPGDs – January 2027 – perhaps safer to assume March 2027?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6.03.01.02.02: SVTs – August 2027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hpDIRC</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August 2026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combine with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dRICH</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and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pfRICH</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late 2026?</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dRICH</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January 2027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combine with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hpDIRC</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and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pfRICH</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late 2026?</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pfRICH</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February 2027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combine with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hpDIRC</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and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dRICH</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late 2026?</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TOF – June 2027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Barrel EM Calorimetry – September 2026</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Forward EM Calorimetry – September 2026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combine with Barrel HCAL and LFHCAL?</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Barrel HCAL – October 2026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combine with Forward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EMCal</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and LFHCAL?</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LFHCAL – September 2026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combine with Forward EM Cal and Barrel HCAL?</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Magnet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Cryo</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missing in P6, need to link to integral review with accelerator/</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cryo</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6.03.01.07: Electronics – September 2026</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6.03.01.08: DAQ/Computing – July 2026</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I3 Barrel Detector Structures – February 2027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I3 Detector Infrastructure and Utilities Integration – July 2027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Missing: FDR: Installation (includes also Magnet Installation)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Auxiliary Detectors, B0 – July 2027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combine with other auxiliary</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Auxiliary Detectors, RP/OMD – July 2027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combine with other auxiliary</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Auxiliary Detectors, ZDC – July 2027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combine with other auxiliary (perhaps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lumi</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&amp; low-Q2)</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Auxiliary Detectors, Low-Q2 – March 2027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combine with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lumi</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Auxiliary Detectors,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Lumi</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Monitor – October 2026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later and combine with low-Q2?</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6.03.01.11.02: Hadron Polarimetry – March 2027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combine with Electron Polarimetry</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6.03.01.11.01: Electron Polarimetry – May 2027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combine with Hadron Polarimetry</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Missing: FDR (or perhaps rather a peer review): Commissioning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F64693C-FA9B-4D3C-8253-1D9110F8F3BA}"/>
              </a:ext>
            </a:extLst>
          </p:cNvPr>
          <p:cNvSpPr txBox="1"/>
          <p:nvPr/>
        </p:nvSpPr>
        <p:spPr>
          <a:xfrm>
            <a:off x="7814821" y="585165"/>
            <a:ext cx="4127187" cy="270843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Assumption: DET CD-3 in Q1/FY28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 DOE Review ~ October 2027</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FDRs need completion ~ July 2027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BUT: There are subsystems that </a:t>
            </a:r>
            <a:r>
              <a:rPr kumimoji="0" lang="en-US" sz="1800" b="1" i="0" u="sng"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benefit</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 from FDR this CY might there be a CD-3C. E.g., EM calorimetry, forward HCAL, gaseous-based PID detectors, and scope such as HRPPD, GEM foils, </a:t>
            </a: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sym typeface="Wingdings" panose="05000000000000000000" pitchFamily="2" charset="2"/>
              </a:rPr>
              <a:t>SiPM</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 boards</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6028D92B-2E27-49E6-BECF-3CFDB872C3B4}"/>
              </a:ext>
            </a:extLst>
          </p:cNvPr>
          <p:cNvSpPr txBox="1"/>
          <p:nvPr/>
        </p:nvSpPr>
        <p:spPr>
          <a:xfrm>
            <a:off x="7814820" y="3661738"/>
            <a:ext cx="4127187" cy="138499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DOE BNL/</a:t>
            </a:r>
            <a:r>
              <a:rPr kumimoji="0" lang="en-US" sz="1200" b="0" i="0" u="none" strike="noStrike" kern="1200" cap="none" spc="0" normalizeH="0" baseline="0" noProof="0" dirty="0" err="1">
                <a:ln>
                  <a:noFill/>
                </a:ln>
                <a:solidFill>
                  <a:srgbClr val="000000"/>
                </a:solidFill>
                <a:effectLst/>
                <a:uLnTx/>
                <a:uFillTx/>
                <a:latin typeface="Arial" panose="020B0604020202020204"/>
                <a:ea typeface="+mn-ea"/>
                <a:cs typeface="+mn-cs"/>
              </a:rPr>
              <a:t>JLab</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PEMP deliverable - objective 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“Prepare a table of design reviews necessary to attain CD-2 and CD-3 for each subproject indicating what reviews have covered which scope and when, and </a:t>
            </a:r>
            <a:r>
              <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rPr>
              <a:t>when future reviews of specified scope will occur. Actively maintain this table.  Indicate scope by citing work breakdown structure elements</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Tree>
    <p:extLst>
      <p:ext uri="{BB962C8B-B14F-4D97-AF65-F5344CB8AC3E}">
        <p14:creationId xmlns:p14="http://schemas.microsoft.com/office/powerpoint/2010/main" val="3363169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8FA87-18C9-B072-83B5-8D2197366F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CAE872B-B43B-0DD9-10DC-B6F669FB4D7D}"/>
              </a:ext>
            </a:extLst>
          </p:cNvPr>
          <p:cNvSpPr>
            <a:spLocks noGrp="1"/>
          </p:cNvSpPr>
          <p:nvPr>
            <p:ph type="title"/>
          </p:nvPr>
        </p:nvSpPr>
        <p:spPr>
          <a:xfrm>
            <a:off x="838200" y="365125"/>
            <a:ext cx="10515600" cy="905325"/>
          </a:xfrm>
        </p:spPr>
        <p:txBody>
          <a:bodyPr/>
          <a:lstStyle/>
          <a:p>
            <a:r>
              <a:rPr lang="en-US" b="1" dirty="0">
                <a:solidFill>
                  <a:schemeClr val="accent1"/>
                </a:solidFill>
              </a:rPr>
              <a:t>Collaboration Goals for the first half of 2026 </a:t>
            </a:r>
          </a:p>
        </p:txBody>
      </p:sp>
      <p:sp>
        <p:nvSpPr>
          <p:cNvPr id="2" name="Date Placeholder 1">
            <a:extLst>
              <a:ext uri="{FF2B5EF4-FFF2-40B4-BE49-F238E27FC236}">
                <a16:creationId xmlns:a16="http://schemas.microsoft.com/office/drawing/2014/main" id="{F53EF807-99F8-EAE3-4664-C9DF180DEF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1/23/2026</a:t>
            </a:r>
          </a:p>
        </p:txBody>
      </p:sp>
      <p:sp>
        <p:nvSpPr>
          <p:cNvPr id="3" name="Footer Placeholder 2">
            <a:extLst>
              <a:ext uri="{FF2B5EF4-FFF2-40B4-BE49-F238E27FC236}">
                <a16:creationId xmlns:a16="http://schemas.microsoft.com/office/drawing/2014/main" id="{9BA4EE7C-A71C-7EFB-251F-2A8DC2F532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ePIC Collaboration Meeting</a:t>
            </a:r>
          </a:p>
        </p:txBody>
      </p:sp>
      <p:sp>
        <p:nvSpPr>
          <p:cNvPr id="4" name="Slide Number Placeholder 3">
            <a:extLst>
              <a:ext uri="{FF2B5EF4-FFF2-40B4-BE49-F238E27FC236}">
                <a16:creationId xmlns:a16="http://schemas.microsoft.com/office/drawing/2014/main" id="{E207759E-E620-433C-49C7-B34A4B53CD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4C9E7592-A248-F732-CE79-5B94595EC505}"/>
              </a:ext>
            </a:extLst>
          </p:cNvPr>
          <p:cNvSpPr>
            <a:spLocks noGrp="1"/>
          </p:cNvSpPr>
          <p:nvPr>
            <p:ph idx="1"/>
          </p:nvPr>
        </p:nvSpPr>
        <p:spPr>
          <a:xfrm>
            <a:off x="838200" y="1536700"/>
            <a:ext cx="10515600" cy="4640263"/>
          </a:xfrm>
        </p:spPr>
        <p:txBody>
          <a:bodyPr>
            <a:normAutofit lnSpcReduction="10000"/>
          </a:bodyPr>
          <a:lstStyle/>
          <a:p>
            <a:r>
              <a:rPr lang="en-US" dirty="0"/>
              <a:t>Support the EIC project and </a:t>
            </a:r>
            <a:r>
              <a:rPr lang="en-US" dirty="0" err="1"/>
              <a:t>ePIC</a:t>
            </a:r>
            <a:r>
              <a:rPr lang="en-US" dirty="0"/>
              <a:t> Technical Design:</a:t>
            </a:r>
          </a:p>
          <a:p>
            <a:pPr lvl="1"/>
            <a:r>
              <a:rPr lang="en-US" dirty="0"/>
              <a:t>Close the design loop with </a:t>
            </a:r>
            <a:r>
              <a:rPr lang="en-US" dirty="0" err="1"/>
              <a:t>ePIC</a:t>
            </a:r>
            <a:r>
              <a:rPr lang="en-US" dirty="0"/>
              <a:t> simulations</a:t>
            </a:r>
          </a:p>
          <a:p>
            <a:pPr lvl="1"/>
            <a:r>
              <a:rPr lang="en-US" dirty="0"/>
              <a:t>Advance the </a:t>
            </a:r>
            <a:r>
              <a:rPr lang="en-US" dirty="0" err="1"/>
              <a:t>pTDR</a:t>
            </a:r>
            <a:r>
              <a:rPr lang="en-US" dirty="0"/>
              <a:t> in preparation for CD-2</a:t>
            </a:r>
          </a:p>
          <a:p>
            <a:pPr lvl="2"/>
            <a:r>
              <a:rPr lang="en-US" dirty="0"/>
              <a:t>Respond to review recommendations</a:t>
            </a:r>
          </a:p>
          <a:p>
            <a:pPr lvl="1"/>
            <a:endParaRPr lang="en-US" dirty="0"/>
          </a:p>
          <a:p>
            <a:r>
              <a:rPr lang="en-US" dirty="0"/>
              <a:t>Complete the Early Science whitepaper </a:t>
            </a:r>
          </a:p>
          <a:p>
            <a:pPr marL="0" indent="0">
              <a:buNone/>
            </a:pPr>
            <a:endParaRPr lang="en-US" dirty="0"/>
          </a:p>
          <a:p>
            <a:r>
              <a:rPr lang="en-US" dirty="0"/>
              <a:t>Progress in developing a multi-year plan for </a:t>
            </a:r>
            <a:r>
              <a:rPr lang="en-US" dirty="0" err="1"/>
              <a:t>ePIC</a:t>
            </a:r>
            <a:r>
              <a:rPr lang="en-US" dirty="0"/>
              <a:t> Software and Computing</a:t>
            </a:r>
          </a:p>
          <a:p>
            <a:pPr marL="0" indent="0">
              <a:buNone/>
            </a:pPr>
            <a:endParaRPr lang="en-US" dirty="0"/>
          </a:p>
          <a:p>
            <a:r>
              <a:rPr lang="en-US" dirty="0"/>
              <a:t>Begin submissions to the NIMA Special Issue</a:t>
            </a:r>
          </a:p>
        </p:txBody>
      </p:sp>
      <p:sp>
        <p:nvSpPr>
          <p:cNvPr id="7" name="TextBox 6">
            <a:extLst>
              <a:ext uri="{FF2B5EF4-FFF2-40B4-BE49-F238E27FC236}">
                <a16:creationId xmlns:a16="http://schemas.microsoft.com/office/drawing/2014/main" id="{A3FF8EA0-96D6-D931-4240-60F7D7964CD6}"/>
              </a:ext>
            </a:extLst>
          </p:cNvPr>
          <p:cNvSpPr txBox="1"/>
          <p:nvPr/>
        </p:nvSpPr>
        <p:spPr>
          <a:xfrm>
            <a:off x="8724900" y="2273300"/>
            <a:ext cx="2628900"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From the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ePIC</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Jan 2026 Collaboration Meeting</a:t>
            </a:r>
          </a:p>
        </p:txBody>
      </p:sp>
      <p:sp>
        <p:nvSpPr>
          <p:cNvPr id="6" name="Rectangle 5">
            <a:extLst>
              <a:ext uri="{FF2B5EF4-FFF2-40B4-BE49-F238E27FC236}">
                <a16:creationId xmlns:a16="http://schemas.microsoft.com/office/drawing/2014/main" id="{BD171735-E3B5-40D2-5AB8-D0FFC17015FC}"/>
              </a:ext>
            </a:extLst>
          </p:cNvPr>
          <p:cNvSpPr/>
          <p:nvPr/>
        </p:nvSpPr>
        <p:spPr>
          <a:xfrm>
            <a:off x="673100" y="3340100"/>
            <a:ext cx="9791700" cy="283686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459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6B8FA-651A-6EDA-DAC2-B6F74CEC8E6F}"/>
              </a:ext>
            </a:extLst>
          </p:cNvPr>
          <p:cNvSpPr>
            <a:spLocks noGrp="1"/>
          </p:cNvSpPr>
          <p:nvPr>
            <p:ph type="title"/>
          </p:nvPr>
        </p:nvSpPr>
        <p:spPr>
          <a:xfrm>
            <a:off x="838200" y="365126"/>
            <a:ext cx="10515600" cy="1119430"/>
          </a:xfrm>
        </p:spPr>
        <p:txBody>
          <a:bodyPr/>
          <a:lstStyle/>
          <a:p>
            <a:r>
              <a:rPr lang="en-US" b="1" dirty="0">
                <a:solidFill>
                  <a:schemeClr val="accent1"/>
                </a:solidFill>
              </a:rPr>
              <a:t>Agenda</a:t>
            </a:r>
          </a:p>
        </p:txBody>
      </p:sp>
      <p:sp>
        <p:nvSpPr>
          <p:cNvPr id="4" name="Date Placeholder 3">
            <a:extLst>
              <a:ext uri="{FF2B5EF4-FFF2-40B4-BE49-F238E27FC236}">
                <a16:creationId xmlns:a16="http://schemas.microsoft.com/office/drawing/2014/main" id="{06E831F6-BE71-9921-FBAA-B3917D12ED2B}"/>
              </a:ext>
            </a:extLst>
          </p:cNvPr>
          <p:cNvSpPr>
            <a:spLocks noGrp="1"/>
          </p:cNvSpPr>
          <p:nvPr>
            <p:ph type="dt" sz="half" idx="10"/>
          </p:nvPr>
        </p:nvSpPr>
        <p:spPr/>
        <p:txBody>
          <a:bodyPr/>
          <a:lstStyle/>
          <a:p>
            <a:r>
              <a:rPr lang="en-US"/>
              <a:t>3/5/2026</a:t>
            </a:r>
          </a:p>
        </p:txBody>
      </p:sp>
      <p:sp>
        <p:nvSpPr>
          <p:cNvPr id="5" name="Footer Placeholder 4">
            <a:extLst>
              <a:ext uri="{FF2B5EF4-FFF2-40B4-BE49-F238E27FC236}">
                <a16:creationId xmlns:a16="http://schemas.microsoft.com/office/drawing/2014/main" id="{8B6E1049-55A9-CEE8-306C-7AA253C5C7D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2374C743-06C1-57BD-CA3F-DB6AD5C47A41}"/>
              </a:ext>
            </a:extLst>
          </p:cNvPr>
          <p:cNvSpPr>
            <a:spLocks noGrp="1"/>
          </p:cNvSpPr>
          <p:nvPr>
            <p:ph type="sldNum" sz="quarter" idx="12"/>
          </p:nvPr>
        </p:nvSpPr>
        <p:spPr/>
        <p:txBody>
          <a:bodyPr/>
          <a:lstStyle/>
          <a:p>
            <a:fld id="{588949A8-7CCD-4D90-AA9A-1451BFC6FB3A}" type="slidenum">
              <a:rPr lang="en-US" smtClean="0"/>
              <a:t>3</a:t>
            </a:fld>
            <a:endParaRPr lang="en-US"/>
          </a:p>
        </p:txBody>
      </p:sp>
      <p:pic>
        <p:nvPicPr>
          <p:cNvPr id="10" name="Picture 9" descr="Graphical user interface, text, application, email&#10;&#10;AI-generated content may be incorrect.">
            <a:extLst>
              <a:ext uri="{FF2B5EF4-FFF2-40B4-BE49-F238E27FC236}">
                <a16:creationId xmlns:a16="http://schemas.microsoft.com/office/drawing/2014/main" id="{C43AB16E-9458-0707-8660-D9F5707E59DD}"/>
              </a:ext>
            </a:extLst>
          </p:cNvPr>
          <p:cNvPicPr>
            <a:picLocks noChangeAspect="1"/>
          </p:cNvPicPr>
          <p:nvPr/>
        </p:nvPicPr>
        <p:blipFill>
          <a:blip r:embed="rId2"/>
          <a:stretch>
            <a:fillRect/>
          </a:stretch>
        </p:blipFill>
        <p:spPr>
          <a:xfrm>
            <a:off x="3051206" y="833139"/>
            <a:ext cx="8740473" cy="5394921"/>
          </a:xfrm>
          <a:prstGeom prst="rect">
            <a:avLst/>
          </a:prstGeom>
          <a:ln w="15875">
            <a:solidFill>
              <a:schemeClr val="tx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6DBF0157-BA5F-5AD0-ACCF-6B856A8F1B03}"/>
              </a:ext>
            </a:extLst>
          </p:cNvPr>
          <p:cNvSpPr txBox="1"/>
          <p:nvPr/>
        </p:nvSpPr>
        <p:spPr>
          <a:xfrm>
            <a:off x="213360" y="3007360"/>
            <a:ext cx="2489200" cy="1200329"/>
          </a:xfrm>
          <a:prstGeom prst="rect">
            <a:avLst/>
          </a:prstGeom>
          <a:noFill/>
        </p:spPr>
        <p:txBody>
          <a:bodyPr wrap="square" rtlCol="0">
            <a:spAutoFit/>
          </a:bodyPr>
          <a:lstStyle/>
          <a:p>
            <a:r>
              <a:rPr lang="en-US" dirty="0"/>
              <a:t>Collaboration News</a:t>
            </a:r>
          </a:p>
          <a:p>
            <a:endParaRPr lang="en-US" dirty="0"/>
          </a:p>
          <a:p>
            <a:r>
              <a:rPr lang="en-US" dirty="0"/>
              <a:t>Reports from efforts in Taiwan</a:t>
            </a:r>
          </a:p>
        </p:txBody>
      </p:sp>
    </p:spTree>
    <p:extLst>
      <p:ext uri="{BB962C8B-B14F-4D97-AF65-F5344CB8AC3E}">
        <p14:creationId xmlns:p14="http://schemas.microsoft.com/office/powerpoint/2010/main" val="1995427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551867-560F-575B-0358-4D6409FE4642}"/>
              </a:ext>
            </a:extLst>
          </p:cNvPr>
          <p:cNvSpPr>
            <a:spLocks noGrp="1"/>
          </p:cNvSpPr>
          <p:nvPr>
            <p:ph type="sldNum" sz="quarter" idx="12"/>
          </p:nvPr>
        </p:nvSpPr>
        <p:spPr/>
        <p:txBody>
          <a:bodyPr/>
          <a:lstStyle/>
          <a:p>
            <a:fld id="{1495DAC2-AB1D-3846-9742-98AFDA9D25F8}" type="slidenum">
              <a:rPr lang="it-IT" smtClean="0"/>
              <a:t>30</a:t>
            </a:fld>
            <a:endParaRPr lang="it-IT"/>
          </a:p>
        </p:txBody>
      </p:sp>
      <p:sp>
        <p:nvSpPr>
          <p:cNvPr id="6" name="TextBox 5">
            <a:extLst>
              <a:ext uri="{FF2B5EF4-FFF2-40B4-BE49-F238E27FC236}">
                <a16:creationId xmlns:a16="http://schemas.microsoft.com/office/drawing/2014/main" id="{B78E9DC1-C34B-CD3E-C901-78AE5FCB3BE4}"/>
              </a:ext>
            </a:extLst>
          </p:cNvPr>
          <p:cNvSpPr txBox="1"/>
          <p:nvPr/>
        </p:nvSpPr>
        <p:spPr>
          <a:xfrm>
            <a:off x="6906259" y="806415"/>
            <a:ext cx="5050465" cy="5170646"/>
          </a:xfrm>
          <a:prstGeom prst="rect">
            <a:avLst/>
          </a:prstGeom>
          <a:noFill/>
        </p:spPr>
        <p:txBody>
          <a:bodyPr wrap="square" rtlCol="0">
            <a:spAutoFit/>
          </a:bodyPr>
          <a:lstStyle/>
          <a:p>
            <a:pPr>
              <a:spcBef>
                <a:spcPts val="600"/>
              </a:spcBef>
            </a:pPr>
            <a:r>
              <a:rPr lang="en-US" sz="2000" dirty="0"/>
              <a:t>The discussion on performance continues!</a:t>
            </a:r>
          </a:p>
          <a:p>
            <a:pPr marL="342900" indent="-342900">
              <a:spcBef>
                <a:spcPts val="600"/>
              </a:spcBef>
              <a:buFont typeface="Courier New" panose="02070309020205020404" pitchFamily="49" charset="0"/>
              <a:buChar char="o"/>
            </a:pPr>
            <a:r>
              <a:rPr lang="en-US" sz="2000" dirty="0"/>
              <a:t>Next Physics Readiness Workshop scheduled for March 17-19</a:t>
            </a:r>
            <a:endParaRPr lang="en-US" sz="2000" b="1" dirty="0"/>
          </a:p>
          <a:p>
            <a:pPr marL="800100" lvl="1" indent="-342900">
              <a:spcBef>
                <a:spcPts val="600"/>
              </a:spcBef>
              <a:buFont typeface="Arial" panose="020B0604020202020204" pitchFamily="34" charset="0"/>
              <a:buChar char="•"/>
            </a:pPr>
            <a:r>
              <a:rPr lang="en-US" sz="2000" dirty="0"/>
              <a:t>Hosted by the University of Calabria &amp; INFN Cosenza</a:t>
            </a:r>
          </a:p>
          <a:p>
            <a:pPr marL="800100" lvl="1" indent="-342900">
              <a:spcBef>
                <a:spcPts val="600"/>
              </a:spcBef>
              <a:buFont typeface="Arial" panose="020B0604020202020204" pitchFamily="34" charset="0"/>
              <a:buChar char="•"/>
            </a:pPr>
            <a:r>
              <a:rPr lang="en-US" sz="2000" dirty="0"/>
              <a:t>Indico: </a:t>
            </a:r>
            <a:r>
              <a:rPr lang="en-US" sz="2000" dirty="0">
                <a:hlinkClick r:id="rId2"/>
              </a:rPr>
              <a:t>https://</a:t>
            </a:r>
            <a:r>
              <a:rPr lang="en-US" sz="2000" dirty="0" err="1">
                <a:hlinkClick r:id="rId2"/>
              </a:rPr>
              <a:t>indico.bnl.gov</a:t>
            </a:r>
            <a:r>
              <a:rPr lang="en-US" sz="2000" dirty="0">
                <a:hlinkClick r:id="rId2"/>
              </a:rPr>
              <a:t>/event/30283/</a:t>
            </a:r>
            <a:endParaRPr lang="en-US" sz="2000" dirty="0"/>
          </a:p>
          <a:p>
            <a:pPr marL="800100" lvl="1" indent="-342900">
              <a:spcBef>
                <a:spcPts val="600"/>
              </a:spcBef>
              <a:buFont typeface="Arial" panose="020B0604020202020204" pitchFamily="34" charset="0"/>
              <a:buChar char="•"/>
            </a:pPr>
            <a:r>
              <a:rPr lang="en-US" sz="2000" dirty="0">
                <a:highlight>
                  <a:srgbClr val="FFFF00"/>
                </a:highlight>
              </a:rPr>
              <a:t>Hybrid format </a:t>
            </a:r>
            <a:r>
              <a:rPr lang="en-US" sz="2000" b="1" dirty="0">
                <a:highlight>
                  <a:srgbClr val="FFFF00"/>
                </a:highlight>
              </a:rPr>
              <a:t>- Please register </a:t>
            </a:r>
            <a:r>
              <a:rPr lang="en-US" sz="2000" dirty="0">
                <a:highlight>
                  <a:srgbClr val="FFFF00"/>
                </a:highlight>
              </a:rPr>
              <a:t>even if attending online (select proper option)</a:t>
            </a:r>
          </a:p>
          <a:p>
            <a:pPr marL="342900" indent="-342900">
              <a:spcBef>
                <a:spcPts val="600"/>
              </a:spcBef>
              <a:buFont typeface="Courier New" panose="02070309020205020404" pitchFamily="49" charset="0"/>
              <a:buChar char="o"/>
            </a:pPr>
            <a:r>
              <a:rPr lang="en-US" sz="2000" dirty="0"/>
              <a:t>The workshop will focus on the finalization of studies and text for the </a:t>
            </a:r>
            <a:r>
              <a:rPr lang="en-US" sz="2000" b="1" dirty="0"/>
              <a:t>TDR</a:t>
            </a:r>
            <a:r>
              <a:rPr lang="en-US" sz="2000" dirty="0"/>
              <a:t> and </a:t>
            </a:r>
            <a:r>
              <a:rPr lang="en-US" sz="2000" b="1" dirty="0"/>
              <a:t>early science</a:t>
            </a:r>
            <a:r>
              <a:rPr lang="en-US" sz="2000" dirty="0"/>
              <a:t> documents </a:t>
            </a:r>
          </a:p>
          <a:p>
            <a:pPr marL="342900" indent="-342900">
              <a:spcBef>
                <a:spcPts val="600"/>
              </a:spcBef>
              <a:buFont typeface="Courier New" panose="02070309020205020404" pitchFamily="49" charset="0"/>
              <a:buChar char="o"/>
            </a:pPr>
            <a:r>
              <a:rPr lang="en-US" sz="2000" dirty="0"/>
              <a:t>Joint sessions with Software &amp; Computing to discuss reconstruction and simulation priorities</a:t>
            </a:r>
          </a:p>
        </p:txBody>
      </p:sp>
      <p:pic>
        <p:nvPicPr>
          <p:cNvPr id="4" name="Picture 3" descr="A screenshot of a web page&#10;&#10;AI-generated content may be incorrect.">
            <a:extLst>
              <a:ext uri="{FF2B5EF4-FFF2-40B4-BE49-F238E27FC236}">
                <a16:creationId xmlns:a16="http://schemas.microsoft.com/office/drawing/2014/main" id="{29EF9750-022A-A5D0-0650-4383714EBAD1}"/>
              </a:ext>
            </a:extLst>
          </p:cNvPr>
          <p:cNvPicPr>
            <a:picLocks noChangeAspect="1"/>
          </p:cNvPicPr>
          <p:nvPr/>
        </p:nvPicPr>
        <p:blipFill>
          <a:blip r:embed="rId3"/>
          <a:stretch>
            <a:fillRect/>
          </a:stretch>
        </p:blipFill>
        <p:spPr>
          <a:xfrm>
            <a:off x="121757" y="0"/>
            <a:ext cx="6784502" cy="6224530"/>
          </a:xfrm>
          <a:prstGeom prst="rect">
            <a:avLst/>
          </a:prstGeom>
        </p:spPr>
      </p:pic>
      <p:sp>
        <p:nvSpPr>
          <p:cNvPr id="3" name="Date Placeholder 2">
            <a:extLst>
              <a:ext uri="{FF2B5EF4-FFF2-40B4-BE49-F238E27FC236}">
                <a16:creationId xmlns:a16="http://schemas.microsoft.com/office/drawing/2014/main" id="{E28C3929-FBA1-4724-5E0C-A2771E0F0948}"/>
              </a:ext>
            </a:extLst>
          </p:cNvPr>
          <p:cNvSpPr>
            <a:spLocks noGrp="1"/>
          </p:cNvSpPr>
          <p:nvPr>
            <p:ph type="dt" sz="half" idx="10"/>
          </p:nvPr>
        </p:nvSpPr>
        <p:spPr/>
        <p:txBody>
          <a:bodyPr/>
          <a:lstStyle/>
          <a:p>
            <a:r>
              <a:rPr lang="en-US"/>
              <a:t>3/5/2026</a:t>
            </a:r>
          </a:p>
        </p:txBody>
      </p:sp>
      <p:sp>
        <p:nvSpPr>
          <p:cNvPr id="5" name="Footer Placeholder 4">
            <a:extLst>
              <a:ext uri="{FF2B5EF4-FFF2-40B4-BE49-F238E27FC236}">
                <a16:creationId xmlns:a16="http://schemas.microsoft.com/office/drawing/2014/main" id="{B7B87768-1BDA-01C4-E2E5-653868D40B5C}"/>
              </a:ext>
            </a:extLst>
          </p:cNvPr>
          <p:cNvSpPr>
            <a:spLocks noGrp="1"/>
          </p:cNvSpPr>
          <p:nvPr>
            <p:ph type="ftr" sz="quarter" idx="11"/>
          </p:nvPr>
        </p:nvSpPr>
        <p:spPr/>
        <p:txBody>
          <a:bodyPr/>
          <a:lstStyle/>
          <a:p>
            <a:r>
              <a:rPr lang="en-US"/>
              <a:t>ePIC General Meeting</a:t>
            </a:r>
          </a:p>
        </p:txBody>
      </p:sp>
    </p:spTree>
    <p:extLst>
      <p:ext uri="{BB962C8B-B14F-4D97-AF65-F5344CB8AC3E}">
        <p14:creationId xmlns:p14="http://schemas.microsoft.com/office/powerpoint/2010/main" val="2894385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364B3-519E-E41B-57FA-B6AD10BFDB63}"/>
              </a:ext>
            </a:extLst>
          </p:cNvPr>
          <p:cNvSpPr>
            <a:spLocks noGrp="1"/>
          </p:cNvSpPr>
          <p:nvPr>
            <p:ph type="title"/>
          </p:nvPr>
        </p:nvSpPr>
        <p:spPr>
          <a:xfrm>
            <a:off x="719946" y="136525"/>
            <a:ext cx="10515600" cy="1325563"/>
          </a:xfrm>
        </p:spPr>
        <p:txBody>
          <a:bodyPr/>
          <a:lstStyle/>
          <a:p>
            <a:r>
              <a:rPr lang="en-US" b="1" dirty="0">
                <a:solidFill>
                  <a:schemeClr val="accent1"/>
                </a:solidFill>
              </a:rPr>
              <a:t>Software and Computing</a:t>
            </a:r>
          </a:p>
        </p:txBody>
      </p:sp>
      <p:sp>
        <p:nvSpPr>
          <p:cNvPr id="3" name="Date Placeholder 2">
            <a:extLst>
              <a:ext uri="{FF2B5EF4-FFF2-40B4-BE49-F238E27FC236}">
                <a16:creationId xmlns:a16="http://schemas.microsoft.com/office/drawing/2014/main" id="{409A757C-8B59-F775-8160-1F8538B148C8}"/>
              </a:ext>
            </a:extLst>
          </p:cNvPr>
          <p:cNvSpPr>
            <a:spLocks noGrp="1"/>
          </p:cNvSpPr>
          <p:nvPr>
            <p:ph type="dt" sz="half" idx="10"/>
          </p:nvPr>
        </p:nvSpPr>
        <p:spPr/>
        <p:txBody>
          <a:bodyPr/>
          <a:lstStyle/>
          <a:p>
            <a:r>
              <a:rPr lang="en-US"/>
              <a:t>3/5/2026</a:t>
            </a:r>
          </a:p>
        </p:txBody>
      </p:sp>
      <p:sp>
        <p:nvSpPr>
          <p:cNvPr id="4" name="Footer Placeholder 3">
            <a:extLst>
              <a:ext uri="{FF2B5EF4-FFF2-40B4-BE49-F238E27FC236}">
                <a16:creationId xmlns:a16="http://schemas.microsoft.com/office/drawing/2014/main" id="{6589FCB2-97EE-564D-7D21-61E50B687AB0}"/>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00A120E4-8B4D-A2F2-EC0F-78EA3AF32CD5}"/>
              </a:ext>
            </a:extLst>
          </p:cNvPr>
          <p:cNvSpPr>
            <a:spLocks noGrp="1"/>
          </p:cNvSpPr>
          <p:nvPr>
            <p:ph type="sldNum" sz="quarter" idx="12"/>
          </p:nvPr>
        </p:nvSpPr>
        <p:spPr/>
        <p:txBody>
          <a:bodyPr/>
          <a:lstStyle/>
          <a:p>
            <a:fld id="{588949A8-7CCD-4D90-AA9A-1451BFC6FB3A}" type="slidenum">
              <a:rPr lang="en-US" smtClean="0"/>
              <a:t>31</a:t>
            </a:fld>
            <a:endParaRPr lang="en-US"/>
          </a:p>
        </p:txBody>
      </p:sp>
      <p:pic>
        <p:nvPicPr>
          <p:cNvPr id="7" name="Picture 6" descr="Text, timeline&#10;&#10;AI-generated content may be incorrect.">
            <a:extLst>
              <a:ext uri="{FF2B5EF4-FFF2-40B4-BE49-F238E27FC236}">
                <a16:creationId xmlns:a16="http://schemas.microsoft.com/office/drawing/2014/main" id="{888799B4-0EE6-205B-6BDB-15E239B2EAF3}"/>
              </a:ext>
            </a:extLst>
          </p:cNvPr>
          <p:cNvPicPr>
            <a:picLocks noChangeAspect="1"/>
          </p:cNvPicPr>
          <p:nvPr/>
        </p:nvPicPr>
        <p:blipFill>
          <a:blip r:embed="rId2"/>
          <a:stretch>
            <a:fillRect/>
          </a:stretch>
        </p:blipFill>
        <p:spPr>
          <a:xfrm>
            <a:off x="354896" y="1291444"/>
            <a:ext cx="7271326" cy="3065702"/>
          </a:xfrm>
          <a:prstGeom prst="rect">
            <a:avLst/>
          </a:prstGeom>
          <a:noFill/>
          <a:ln>
            <a:solidFill>
              <a:schemeClr val="tx1"/>
            </a:solidFill>
          </a:ln>
        </p:spPr>
      </p:pic>
      <p:pic>
        <p:nvPicPr>
          <p:cNvPr id="9" name="Picture 8" descr="Graphical user interface&#10;&#10;AI-generated content may be incorrect.">
            <a:extLst>
              <a:ext uri="{FF2B5EF4-FFF2-40B4-BE49-F238E27FC236}">
                <a16:creationId xmlns:a16="http://schemas.microsoft.com/office/drawing/2014/main" id="{76100CED-AFCA-CA41-6C6E-566062478350}"/>
              </a:ext>
            </a:extLst>
          </p:cNvPr>
          <p:cNvPicPr>
            <a:picLocks noChangeAspect="1"/>
          </p:cNvPicPr>
          <p:nvPr/>
        </p:nvPicPr>
        <p:blipFill>
          <a:blip r:embed="rId3"/>
          <a:stretch>
            <a:fillRect/>
          </a:stretch>
        </p:blipFill>
        <p:spPr>
          <a:xfrm>
            <a:off x="7916891" y="165086"/>
            <a:ext cx="3683705" cy="6556389"/>
          </a:xfrm>
          <a:prstGeom prst="rect">
            <a:avLst/>
          </a:prstGeom>
          <a:ln>
            <a:solidFill>
              <a:schemeClr val="tx1"/>
            </a:solidFill>
          </a:ln>
        </p:spPr>
      </p:pic>
      <p:sp>
        <p:nvSpPr>
          <p:cNvPr id="10" name="TextBox 9">
            <a:extLst>
              <a:ext uri="{FF2B5EF4-FFF2-40B4-BE49-F238E27FC236}">
                <a16:creationId xmlns:a16="http://schemas.microsoft.com/office/drawing/2014/main" id="{61627659-E532-FB86-E50F-DC9CFC030149}"/>
              </a:ext>
            </a:extLst>
          </p:cNvPr>
          <p:cNvSpPr txBox="1"/>
          <p:nvPr/>
        </p:nvSpPr>
        <p:spPr>
          <a:xfrm>
            <a:off x="978794" y="4739425"/>
            <a:ext cx="6091707" cy="923330"/>
          </a:xfrm>
          <a:prstGeom prst="rect">
            <a:avLst/>
          </a:prstGeom>
          <a:noFill/>
        </p:spPr>
        <p:txBody>
          <a:bodyPr wrap="square" rtlCol="0">
            <a:spAutoFit/>
          </a:bodyPr>
          <a:lstStyle/>
          <a:p>
            <a:r>
              <a:rPr lang="en-US" dirty="0"/>
              <a:t>Software and Computing is extremely active both </a:t>
            </a:r>
            <a:r>
              <a:rPr lang="en-US" b="1" dirty="0"/>
              <a:t>supporting the simulation effort and planning for the future of S&amp;C in </a:t>
            </a:r>
            <a:r>
              <a:rPr lang="en-US" b="1" dirty="0" err="1"/>
              <a:t>ePIC</a:t>
            </a:r>
            <a:r>
              <a:rPr lang="en-US" dirty="0"/>
              <a:t>.  Will have a report at a General Meeting later this spring. </a:t>
            </a:r>
          </a:p>
        </p:txBody>
      </p:sp>
    </p:spTree>
    <p:extLst>
      <p:ext uri="{BB962C8B-B14F-4D97-AF65-F5344CB8AC3E}">
        <p14:creationId xmlns:p14="http://schemas.microsoft.com/office/powerpoint/2010/main" val="2691274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15EA2C-C4EF-82F0-89FF-28074D9BCF9B}"/>
              </a:ext>
            </a:extLst>
          </p:cNvPr>
          <p:cNvSpPr>
            <a:spLocks noGrp="1"/>
          </p:cNvSpPr>
          <p:nvPr>
            <p:ph type="title"/>
          </p:nvPr>
        </p:nvSpPr>
        <p:spPr>
          <a:xfrm>
            <a:off x="838200" y="257848"/>
            <a:ext cx="10515600" cy="1325563"/>
          </a:xfrm>
        </p:spPr>
        <p:txBody>
          <a:bodyPr/>
          <a:lstStyle/>
          <a:p>
            <a:r>
              <a:rPr lang="en-US" b="1" dirty="0">
                <a:solidFill>
                  <a:schemeClr val="accent1"/>
                </a:solidFill>
              </a:rPr>
              <a:t>Discoverability and Reusability for </a:t>
            </a:r>
            <a:br>
              <a:rPr lang="en-US" b="1" dirty="0">
                <a:solidFill>
                  <a:schemeClr val="accent1"/>
                </a:solidFill>
              </a:rPr>
            </a:br>
            <a:r>
              <a:rPr lang="en-US" b="1" dirty="0">
                <a:solidFill>
                  <a:schemeClr val="accent1"/>
                </a:solidFill>
              </a:rPr>
              <a:t>the </a:t>
            </a:r>
            <a:r>
              <a:rPr lang="en-US" b="1" dirty="0" err="1">
                <a:solidFill>
                  <a:schemeClr val="accent1"/>
                </a:solidFill>
              </a:rPr>
              <a:t>preTDR</a:t>
            </a:r>
            <a:r>
              <a:rPr lang="en-US" b="1" dirty="0">
                <a:solidFill>
                  <a:schemeClr val="accent1"/>
                </a:solidFill>
              </a:rPr>
              <a:t> and Beyond</a:t>
            </a:r>
          </a:p>
        </p:txBody>
      </p:sp>
      <p:sp>
        <p:nvSpPr>
          <p:cNvPr id="2" name="Date Placeholder 1">
            <a:extLst>
              <a:ext uri="{FF2B5EF4-FFF2-40B4-BE49-F238E27FC236}">
                <a16:creationId xmlns:a16="http://schemas.microsoft.com/office/drawing/2014/main" id="{DE768122-80B6-B892-71BC-7F6B77146BD1}"/>
              </a:ext>
            </a:extLst>
          </p:cNvPr>
          <p:cNvSpPr>
            <a:spLocks noGrp="1"/>
          </p:cNvSpPr>
          <p:nvPr>
            <p:ph type="dt" sz="half" idx="10"/>
          </p:nvPr>
        </p:nvSpPr>
        <p:spPr/>
        <p:txBody>
          <a:bodyPr/>
          <a:lstStyle/>
          <a:p>
            <a:r>
              <a:rPr lang="en-US"/>
              <a:t>3/5/2026</a:t>
            </a:r>
          </a:p>
        </p:txBody>
      </p:sp>
      <p:sp>
        <p:nvSpPr>
          <p:cNvPr id="3" name="Footer Placeholder 2">
            <a:extLst>
              <a:ext uri="{FF2B5EF4-FFF2-40B4-BE49-F238E27FC236}">
                <a16:creationId xmlns:a16="http://schemas.microsoft.com/office/drawing/2014/main" id="{9A8F8387-37FB-C0B6-A12B-19BFB4E77C97}"/>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F894C930-7041-8143-465C-832E536CD457}"/>
              </a:ext>
            </a:extLst>
          </p:cNvPr>
          <p:cNvSpPr>
            <a:spLocks noGrp="1"/>
          </p:cNvSpPr>
          <p:nvPr>
            <p:ph type="sldNum" sz="quarter" idx="12"/>
          </p:nvPr>
        </p:nvSpPr>
        <p:spPr/>
        <p:txBody>
          <a:bodyPr/>
          <a:lstStyle/>
          <a:p>
            <a:fld id="{588949A8-7CCD-4D90-AA9A-1451BFC6FB3A}" type="slidenum">
              <a:rPr lang="en-US" smtClean="0"/>
              <a:t>32</a:t>
            </a:fld>
            <a:endParaRPr lang="en-US"/>
          </a:p>
        </p:txBody>
      </p:sp>
      <p:sp>
        <p:nvSpPr>
          <p:cNvPr id="6" name="TextBox 5">
            <a:extLst>
              <a:ext uri="{FF2B5EF4-FFF2-40B4-BE49-F238E27FC236}">
                <a16:creationId xmlns:a16="http://schemas.microsoft.com/office/drawing/2014/main" id="{C54E994E-6276-B839-4C55-1FF66AB0FC98}"/>
              </a:ext>
            </a:extLst>
          </p:cNvPr>
          <p:cNvSpPr txBox="1"/>
          <p:nvPr/>
        </p:nvSpPr>
        <p:spPr>
          <a:xfrm>
            <a:off x="5641041" y="2850776"/>
            <a:ext cx="914400" cy="91440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7D6C0A52-3B16-7D35-D580-F7145956DB21}"/>
              </a:ext>
            </a:extLst>
          </p:cNvPr>
          <p:cNvSpPr txBox="1"/>
          <p:nvPr/>
        </p:nvSpPr>
        <p:spPr>
          <a:xfrm>
            <a:off x="838200" y="1785769"/>
            <a:ext cx="10515600" cy="3693319"/>
          </a:xfrm>
          <a:prstGeom prst="rect">
            <a:avLst/>
          </a:prstGeom>
          <a:noFill/>
        </p:spPr>
        <p:txBody>
          <a:bodyPr wrap="square" rtlCol="0">
            <a:spAutoFit/>
          </a:bodyPr>
          <a:lstStyle/>
          <a:p>
            <a:r>
              <a:rPr lang="en-US" dirty="0"/>
              <a:t>We are excited to announce the upcoming </a:t>
            </a:r>
            <a:r>
              <a:rPr lang="en-US" b="1" dirty="0"/>
              <a:t>online only</a:t>
            </a:r>
            <a:r>
              <a:rPr lang="en-US" dirty="0"/>
              <a:t> </a:t>
            </a:r>
            <a:r>
              <a:rPr lang="en-US" dirty="0" err="1"/>
              <a:t>ePIC</a:t>
            </a:r>
            <a:r>
              <a:rPr lang="en-US" dirty="0"/>
              <a:t> Software &amp; Computing Workshop on “Discoverability and Reusability for the </a:t>
            </a:r>
            <a:r>
              <a:rPr lang="en-US" dirty="0" err="1"/>
              <a:t>preTDR</a:t>
            </a:r>
            <a:r>
              <a:rPr lang="en-US" dirty="0"/>
              <a:t> and Beyond”. This workshop will take place Wednesday, April 29th with presentations on the current strategies for software discoverability and will be an open discussion with the community to gather feedback and refine priorities. We invite all in the </a:t>
            </a:r>
            <a:r>
              <a:rPr lang="en-US" dirty="0" err="1"/>
              <a:t>ePIC</a:t>
            </a:r>
            <a:r>
              <a:rPr lang="en-US" dirty="0"/>
              <a:t> Collaboration and EIC Community to join to learn about the current efforts and contribute to the discussions. Please find the agenda and registration on indico: </a:t>
            </a:r>
            <a:r>
              <a:rPr lang="en-US" u="sng" dirty="0">
                <a:hlinkClick r:id="rId2" tooltip="https://indico.bnl.gov/event/31760/"/>
              </a:rPr>
              <a:t>https://indico.bnl.gov/event/31760/</a:t>
            </a:r>
            <a:endParaRPr lang="en-US" dirty="0"/>
          </a:p>
          <a:p>
            <a:endParaRPr lang="en-US" dirty="0"/>
          </a:p>
          <a:p>
            <a:r>
              <a:rPr lang="en-US" dirty="0"/>
              <a:t>We look forward to your participation,</a:t>
            </a:r>
          </a:p>
          <a:p>
            <a:r>
              <a:rPr lang="en-US" dirty="0"/>
              <a:t>Holly </a:t>
            </a:r>
            <a:r>
              <a:rPr lang="en-US" dirty="0" err="1"/>
              <a:t>Szumila</a:t>
            </a:r>
            <a:r>
              <a:rPr lang="en-US" dirty="0"/>
              <a:t>-Vance, Stephen Kay, and Sasha Prozorov</a:t>
            </a:r>
            <a:br>
              <a:rPr lang="en-US" dirty="0"/>
            </a:br>
            <a:r>
              <a:rPr lang="en-US" dirty="0"/>
              <a:t>on behalf of the </a:t>
            </a:r>
            <a:r>
              <a:rPr lang="en-US" dirty="0" err="1"/>
              <a:t>ePIC</a:t>
            </a:r>
            <a:r>
              <a:rPr lang="en-US" dirty="0"/>
              <a:t> User Learning WG</a:t>
            </a:r>
          </a:p>
          <a:p>
            <a:r>
              <a:rPr lang="en-US" dirty="0"/>
              <a:t> </a:t>
            </a:r>
          </a:p>
          <a:p>
            <a:r>
              <a:rPr lang="en-US" dirty="0"/>
              <a:t> </a:t>
            </a:r>
          </a:p>
          <a:p>
            <a:endParaRPr lang="en-US" dirty="0"/>
          </a:p>
        </p:txBody>
      </p:sp>
      <p:pic>
        <p:nvPicPr>
          <p:cNvPr id="8" name="Picture 7">
            <a:extLst>
              <a:ext uri="{FF2B5EF4-FFF2-40B4-BE49-F238E27FC236}">
                <a16:creationId xmlns:a16="http://schemas.microsoft.com/office/drawing/2014/main" id="{F9582057-A14B-A7D9-E773-18AD6E91812C}"/>
              </a:ext>
            </a:extLst>
          </p:cNvPr>
          <p:cNvPicPr>
            <a:picLocks noChangeAspect="1"/>
          </p:cNvPicPr>
          <p:nvPr/>
        </p:nvPicPr>
        <p:blipFill>
          <a:blip r:embed="rId3"/>
          <a:stretch>
            <a:fillRect/>
          </a:stretch>
        </p:blipFill>
        <p:spPr>
          <a:xfrm>
            <a:off x="7140816" y="4668295"/>
            <a:ext cx="1726035" cy="1723186"/>
          </a:xfrm>
          <a:prstGeom prst="rect">
            <a:avLst/>
          </a:prstGeom>
        </p:spPr>
      </p:pic>
      <p:pic>
        <p:nvPicPr>
          <p:cNvPr id="10" name="Picture 9">
            <a:extLst>
              <a:ext uri="{FF2B5EF4-FFF2-40B4-BE49-F238E27FC236}">
                <a16:creationId xmlns:a16="http://schemas.microsoft.com/office/drawing/2014/main" id="{FBB9D7B8-C0CD-224B-4148-95C754B99DFC}"/>
              </a:ext>
            </a:extLst>
          </p:cNvPr>
          <p:cNvPicPr>
            <a:picLocks noChangeAspect="1"/>
          </p:cNvPicPr>
          <p:nvPr/>
        </p:nvPicPr>
        <p:blipFill>
          <a:blip r:embed="rId4"/>
          <a:stretch>
            <a:fillRect/>
          </a:stretch>
        </p:blipFill>
        <p:spPr>
          <a:xfrm>
            <a:off x="2911422" y="4681115"/>
            <a:ext cx="1726035" cy="1726035"/>
          </a:xfrm>
          <a:prstGeom prst="rect">
            <a:avLst/>
          </a:prstGeom>
        </p:spPr>
      </p:pic>
      <p:pic>
        <p:nvPicPr>
          <p:cNvPr id="12" name="Picture 11">
            <a:extLst>
              <a:ext uri="{FF2B5EF4-FFF2-40B4-BE49-F238E27FC236}">
                <a16:creationId xmlns:a16="http://schemas.microsoft.com/office/drawing/2014/main" id="{5289F326-EC8D-CF27-0781-FB4147C2B6B4}"/>
              </a:ext>
            </a:extLst>
          </p:cNvPr>
          <p:cNvPicPr>
            <a:picLocks noChangeAspect="1"/>
          </p:cNvPicPr>
          <p:nvPr/>
        </p:nvPicPr>
        <p:blipFill>
          <a:blip r:embed="rId5"/>
          <a:stretch>
            <a:fillRect/>
          </a:stretch>
        </p:blipFill>
        <p:spPr>
          <a:xfrm>
            <a:off x="5016783" y="4681115"/>
            <a:ext cx="1744707" cy="1744707"/>
          </a:xfrm>
          <a:prstGeom prst="rect">
            <a:avLst/>
          </a:prstGeom>
        </p:spPr>
      </p:pic>
      <p:sp>
        <p:nvSpPr>
          <p:cNvPr id="13" name="TextBox 12">
            <a:extLst>
              <a:ext uri="{FF2B5EF4-FFF2-40B4-BE49-F238E27FC236}">
                <a16:creationId xmlns:a16="http://schemas.microsoft.com/office/drawing/2014/main" id="{C67BC687-B5AA-FE18-6274-CA44716113D1}"/>
              </a:ext>
            </a:extLst>
          </p:cNvPr>
          <p:cNvSpPr txBox="1"/>
          <p:nvPr/>
        </p:nvSpPr>
        <p:spPr>
          <a:xfrm>
            <a:off x="9235440" y="1162472"/>
            <a:ext cx="2316480" cy="369332"/>
          </a:xfrm>
          <a:prstGeom prst="rect">
            <a:avLst/>
          </a:prstGeom>
          <a:noFill/>
        </p:spPr>
        <p:txBody>
          <a:bodyPr wrap="square" rtlCol="0">
            <a:spAutoFit/>
          </a:bodyPr>
          <a:lstStyle/>
          <a:p>
            <a:r>
              <a:rPr lang="en-US" dirty="0"/>
              <a:t>Announced March 2</a:t>
            </a:r>
            <a:r>
              <a:rPr lang="en-US" baseline="30000" dirty="0"/>
              <a:t>nd</a:t>
            </a:r>
            <a:r>
              <a:rPr lang="en-US" dirty="0"/>
              <a:t>  </a:t>
            </a:r>
          </a:p>
        </p:txBody>
      </p:sp>
    </p:spTree>
    <p:extLst>
      <p:ext uri="{BB962C8B-B14F-4D97-AF65-F5344CB8AC3E}">
        <p14:creationId xmlns:p14="http://schemas.microsoft.com/office/powerpoint/2010/main" val="253800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85358-FD13-C8FD-87A2-BD25F2F6BD7F}"/>
              </a:ext>
            </a:extLst>
          </p:cNvPr>
          <p:cNvSpPr>
            <a:spLocks noGrp="1"/>
          </p:cNvSpPr>
          <p:nvPr>
            <p:ph type="title"/>
          </p:nvPr>
        </p:nvSpPr>
        <p:spPr>
          <a:xfrm>
            <a:off x="838200" y="365125"/>
            <a:ext cx="10515600" cy="1043261"/>
          </a:xfrm>
        </p:spPr>
        <p:txBody>
          <a:bodyPr/>
          <a:lstStyle/>
          <a:p>
            <a:r>
              <a:rPr lang="en-US" b="1" dirty="0">
                <a:solidFill>
                  <a:schemeClr val="accent1"/>
                </a:solidFill>
              </a:rPr>
              <a:t>NIMA Special Issue</a:t>
            </a:r>
          </a:p>
        </p:txBody>
      </p:sp>
      <p:sp>
        <p:nvSpPr>
          <p:cNvPr id="3" name="Content Placeholder 2">
            <a:extLst>
              <a:ext uri="{FF2B5EF4-FFF2-40B4-BE49-F238E27FC236}">
                <a16:creationId xmlns:a16="http://schemas.microsoft.com/office/drawing/2014/main" id="{23920B1E-4D84-5A76-DD0E-E994BD3C70AD}"/>
              </a:ext>
            </a:extLst>
          </p:cNvPr>
          <p:cNvSpPr>
            <a:spLocks noGrp="1"/>
          </p:cNvSpPr>
          <p:nvPr>
            <p:ph idx="1"/>
          </p:nvPr>
        </p:nvSpPr>
        <p:spPr>
          <a:xfrm>
            <a:off x="838200" y="1408386"/>
            <a:ext cx="10515600" cy="4947964"/>
          </a:xfrm>
        </p:spPr>
        <p:txBody>
          <a:bodyPr>
            <a:normAutofit fontScale="92500" lnSpcReduction="20000"/>
          </a:bodyPr>
          <a:lstStyle/>
          <a:p>
            <a:r>
              <a:rPr lang="en-US" dirty="0"/>
              <a:t>NIMA Special will open March 2026</a:t>
            </a:r>
          </a:p>
          <a:p>
            <a:pPr lvl="1"/>
            <a:r>
              <a:rPr lang="en-US" dirty="0"/>
              <a:t>Open through October 2026</a:t>
            </a:r>
          </a:p>
          <a:p>
            <a:pPr lvl="1"/>
            <a:r>
              <a:rPr lang="en-US" dirty="0"/>
              <a:t>Coordinators to act as Guest Editors</a:t>
            </a:r>
          </a:p>
          <a:p>
            <a:pPr lvl="1"/>
            <a:r>
              <a:rPr lang="en-US" dirty="0"/>
              <a:t>Goal of the issue is a comprehensive overview of </a:t>
            </a:r>
            <a:r>
              <a:rPr lang="en-US" dirty="0" err="1"/>
              <a:t>ePIC</a:t>
            </a:r>
            <a:endParaRPr lang="en-US" dirty="0"/>
          </a:p>
          <a:p>
            <a:pPr lvl="1"/>
            <a:r>
              <a:rPr lang="en-US" dirty="0"/>
              <a:t>Contributions will undergo peer review</a:t>
            </a:r>
          </a:p>
          <a:p>
            <a:pPr lvl="1"/>
            <a:endParaRPr lang="en-US" dirty="0"/>
          </a:p>
          <a:p>
            <a:r>
              <a:rPr lang="en-US" dirty="0"/>
              <a:t>Plan to publish a super-set of the material prepared for the </a:t>
            </a:r>
            <a:r>
              <a:rPr lang="en-US" dirty="0" err="1"/>
              <a:t>pTDR</a:t>
            </a:r>
            <a:r>
              <a:rPr lang="en-US" dirty="0"/>
              <a:t> </a:t>
            </a:r>
          </a:p>
          <a:p>
            <a:pPr lvl="1"/>
            <a:r>
              <a:rPr lang="en-US" dirty="0"/>
              <a:t>Subsystem technical papers derived from </a:t>
            </a:r>
            <a:r>
              <a:rPr lang="en-US" dirty="0" err="1"/>
              <a:t>pTDR</a:t>
            </a:r>
            <a:endParaRPr lang="en-US" dirty="0"/>
          </a:p>
          <a:p>
            <a:pPr lvl="1"/>
            <a:r>
              <a:rPr lang="en-US" dirty="0"/>
              <a:t>Physics performance paper spin-off from </a:t>
            </a:r>
            <a:r>
              <a:rPr lang="en-US" dirty="0" err="1"/>
              <a:t>pTDR</a:t>
            </a:r>
            <a:r>
              <a:rPr lang="en-US" dirty="0"/>
              <a:t> (full EIC)</a:t>
            </a:r>
          </a:p>
          <a:p>
            <a:pPr lvl="1"/>
            <a:r>
              <a:rPr lang="en-US" dirty="0"/>
              <a:t>BSM+EW Physics Paper (full EIC)</a:t>
            </a:r>
          </a:p>
          <a:p>
            <a:pPr lvl="1"/>
            <a:r>
              <a:rPr lang="en-US" dirty="0"/>
              <a:t>Early Science whitepaper</a:t>
            </a:r>
          </a:p>
          <a:p>
            <a:pPr lvl="1"/>
            <a:r>
              <a:rPr lang="en-US" dirty="0"/>
              <a:t>Expanded Physics Papers from Early Science appendices</a:t>
            </a:r>
          </a:p>
          <a:p>
            <a:pPr lvl="1"/>
            <a:r>
              <a:rPr lang="en-US" dirty="0"/>
              <a:t>Streaming Computing Model</a:t>
            </a:r>
          </a:p>
          <a:p>
            <a:pPr marL="457200" lvl="1" indent="0">
              <a:buNone/>
            </a:pPr>
            <a:endParaRPr lang="en-US" dirty="0"/>
          </a:p>
          <a:p>
            <a:r>
              <a:rPr lang="en-US" dirty="0"/>
              <a:t>Publications will be Open Access </a:t>
            </a:r>
          </a:p>
          <a:p>
            <a:pPr marL="0" indent="0">
              <a:buNone/>
            </a:pPr>
            <a:endParaRPr lang="en-US" dirty="0"/>
          </a:p>
        </p:txBody>
      </p:sp>
      <p:sp>
        <p:nvSpPr>
          <p:cNvPr id="4" name="Date Placeholder 3">
            <a:extLst>
              <a:ext uri="{FF2B5EF4-FFF2-40B4-BE49-F238E27FC236}">
                <a16:creationId xmlns:a16="http://schemas.microsoft.com/office/drawing/2014/main" id="{7AE74DD5-9B35-B6FC-6ADC-A048720A66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1/20/2026</a:t>
            </a:r>
          </a:p>
        </p:txBody>
      </p:sp>
      <p:sp>
        <p:nvSpPr>
          <p:cNvPr id="5" name="Footer Placeholder 4">
            <a:extLst>
              <a:ext uri="{FF2B5EF4-FFF2-40B4-BE49-F238E27FC236}">
                <a16:creationId xmlns:a16="http://schemas.microsoft.com/office/drawing/2014/main" id="{371F5B96-ED45-D90C-9E0C-526C7769A3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ePIC</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Collaboration Meeting</a:t>
            </a:r>
          </a:p>
        </p:txBody>
      </p:sp>
      <p:sp>
        <p:nvSpPr>
          <p:cNvPr id="6" name="Slide Number Placeholder 5">
            <a:extLst>
              <a:ext uri="{FF2B5EF4-FFF2-40B4-BE49-F238E27FC236}">
                <a16:creationId xmlns:a16="http://schemas.microsoft.com/office/drawing/2014/main" id="{783DF0F7-3470-FE7C-6FB1-CC7D9316E0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5D3BCEB-06F0-1E52-AC7C-A96C0C810DC7}"/>
              </a:ext>
            </a:extLst>
          </p:cNvPr>
          <p:cNvSpPr txBox="1"/>
          <p:nvPr/>
        </p:nvSpPr>
        <p:spPr>
          <a:xfrm>
            <a:off x="8153400" y="669722"/>
            <a:ext cx="3394242" cy="2308324"/>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This Special Issue will be an important tool to communicate to the NP community the depth, breadth and excitement for EIC science.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Planning for submissions in ~July-September time frame</a:t>
            </a:r>
          </a:p>
        </p:txBody>
      </p:sp>
    </p:spTree>
    <p:extLst>
      <p:ext uri="{BB962C8B-B14F-4D97-AF65-F5344CB8AC3E}">
        <p14:creationId xmlns:p14="http://schemas.microsoft.com/office/powerpoint/2010/main" val="3017773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FE2AA-673D-9CC9-21F6-EFC0FCF9301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BFC47B8-6DF5-BC15-EA80-103C441D109F}"/>
              </a:ext>
            </a:extLst>
          </p:cNvPr>
          <p:cNvSpPr>
            <a:spLocks noGrp="1"/>
          </p:cNvSpPr>
          <p:nvPr>
            <p:ph type="title"/>
          </p:nvPr>
        </p:nvSpPr>
        <p:spPr>
          <a:xfrm>
            <a:off x="736600" y="136525"/>
            <a:ext cx="10515600" cy="966718"/>
          </a:xfrm>
        </p:spPr>
        <p:txBody>
          <a:bodyPr/>
          <a:lstStyle/>
          <a:p>
            <a:r>
              <a:rPr lang="en-US" b="1" dirty="0">
                <a:solidFill>
                  <a:schemeClr val="accent1"/>
                </a:solidFill>
              </a:rPr>
              <a:t>New Firebird Event Videos!</a:t>
            </a:r>
          </a:p>
        </p:txBody>
      </p:sp>
      <p:sp>
        <p:nvSpPr>
          <p:cNvPr id="2" name="Date Placeholder 1">
            <a:extLst>
              <a:ext uri="{FF2B5EF4-FFF2-40B4-BE49-F238E27FC236}">
                <a16:creationId xmlns:a16="http://schemas.microsoft.com/office/drawing/2014/main" id="{83FEEBA3-A464-49D9-8090-63787A406658}"/>
              </a:ext>
            </a:extLst>
          </p:cNvPr>
          <p:cNvSpPr>
            <a:spLocks noGrp="1"/>
          </p:cNvSpPr>
          <p:nvPr>
            <p:ph type="dt" sz="half" idx="10"/>
          </p:nvPr>
        </p:nvSpPr>
        <p:spPr/>
        <p:txBody>
          <a:bodyPr/>
          <a:lstStyle/>
          <a:p>
            <a:r>
              <a:rPr lang="en-US"/>
              <a:t>3/5/2026</a:t>
            </a:r>
          </a:p>
        </p:txBody>
      </p:sp>
      <p:sp>
        <p:nvSpPr>
          <p:cNvPr id="3" name="Footer Placeholder 2">
            <a:extLst>
              <a:ext uri="{FF2B5EF4-FFF2-40B4-BE49-F238E27FC236}">
                <a16:creationId xmlns:a16="http://schemas.microsoft.com/office/drawing/2014/main" id="{0470FD97-7DF6-BF50-6B78-1FF16D56F25C}"/>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B8807DE2-A84F-C2B4-22EC-58B90AF57BB5}"/>
              </a:ext>
            </a:extLst>
          </p:cNvPr>
          <p:cNvSpPr>
            <a:spLocks noGrp="1"/>
          </p:cNvSpPr>
          <p:nvPr>
            <p:ph type="sldNum" sz="quarter" idx="12"/>
          </p:nvPr>
        </p:nvSpPr>
        <p:spPr/>
        <p:txBody>
          <a:bodyPr/>
          <a:lstStyle/>
          <a:p>
            <a:fld id="{588949A8-7CCD-4D90-AA9A-1451BFC6FB3A}" type="slidenum">
              <a:rPr lang="en-US" smtClean="0"/>
              <a:t>34</a:t>
            </a:fld>
            <a:endParaRPr lang="en-US"/>
          </a:p>
        </p:txBody>
      </p:sp>
      <p:pic>
        <p:nvPicPr>
          <p:cNvPr id="7" name="Picture 6" descr="Graphical user interface, website&#10;&#10;AI-generated content may be incorrect.">
            <a:extLst>
              <a:ext uri="{FF2B5EF4-FFF2-40B4-BE49-F238E27FC236}">
                <a16:creationId xmlns:a16="http://schemas.microsoft.com/office/drawing/2014/main" id="{014110EB-0EC5-D329-98C1-C3C83A1808AD}"/>
              </a:ext>
            </a:extLst>
          </p:cNvPr>
          <p:cNvPicPr>
            <a:picLocks noChangeAspect="1"/>
          </p:cNvPicPr>
          <p:nvPr/>
        </p:nvPicPr>
        <p:blipFill>
          <a:blip r:embed="rId4"/>
          <a:stretch>
            <a:fillRect/>
          </a:stretch>
        </p:blipFill>
        <p:spPr>
          <a:xfrm>
            <a:off x="119021" y="1539185"/>
            <a:ext cx="6497705" cy="4817165"/>
          </a:xfrm>
          <a:prstGeom prst="rect">
            <a:avLst/>
          </a:prstGeom>
        </p:spPr>
      </p:pic>
      <p:sp>
        <p:nvSpPr>
          <p:cNvPr id="8" name="TextBox 7">
            <a:extLst>
              <a:ext uri="{FF2B5EF4-FFF2-40B4-BE49-F238E27FC236}">
                <a16:creationId xmlns:a16="http://schemas.microsoft.com/office/drawing/2014/main" id="{A3358B98-32DD-338C-BB1E-E6CCF9FF857A}"/>
              </a:ext>
            </a:extLst>
          </p:cNvPr>
          <p:cNvSpPr txBox="1"/>
          <p:nvPr/>
        </p:nvSpPr>
        <p:spPr>
          <a:xfrm>
            <a:off x="119021" y="1236801"/>
            <a:ext cx="1972015" cy="246221"/>
          </a:xfrm>
          <a:prstGeom prst="rect">
            <a:avLst/>
          </a:prstGeom>
          <a:noFill/>
        </p:spPr>
        <p:txBody>
          <a:bodyPr wrap="none" rtlCol="0">
            <a:spAutoFit/>
          </a:bodyPr>
          <a:lstStyle/>
          <a:p>
            <a:r>
              <a:rPr lang="en-US" sz="1000" dirty="0"/>
              <a:t>https://www.bnl.gov/eic/epic.php</a:t>
            </a:r>
          </a:p>
        </p:txBody>
      </p:sp>
      <p:pic>
        <p:nvPicPr>
          <p:cNvPr id="10" name="Picture 9" descr="Graphical user interface&#10;&#10;AI-generated content may be incorrect.">
            <a:extLst>
              <a:ext uri="{FF2B5EF4-FFF2-40B4-BE49-F238E27FC236}">
                <a16:creationId xmlns:a16="http://schemas.microsoft.com/office/drawing/2014/main" id="{48692F49-1EAC-A4B1-7E91-661CA6D2D179}"/>
              </a:ext>
            </a:extLst>
          </p:cNvPr>
          <p:cNvPicPr>
            <a:picLocks noChangeAspect="1"/>
          </p:cNvPicPr>
          <p:nvPr/>
        </p:nvPicPr>
        <p:blipFill>
          <a:blip r:embed="rId5"/>
          <a:stretch>
            <a:fillRect/>
          </a:stretch>
        </p:blipFill>
        <p:spPr>
          <a:xfrm>
            <a:off x="2767672" y="1366308"/>
            <a:ext cx="5842928" cy="5246710"/>
          </a:xfrm>
          <a:prstGeom prst="rect">
            <a:avLst/>
          </a:prstGeom>
          <a:ln>
            <a:solidFill>
              <a:schemeClr val="tx1"/>
            </a:solidFill>
          </a:ln>
        </p:spPr>
      </p:pic>
      <p:sp>
        <p:nvSpPr>
          <p:cNvPr id="11" name="TextBox 10">
            <a:extLst>
              <a:ext uri="{FF2B5EF4-FFF2-40B4-BE49-F238E27FC236}">
                <a16:creationId xmlns:a16="http://schemas.microsoft.com/office/drawing/2014/main" id="{16F52EF8-9629-3D34-86CC-3CAE92E2847D}"/>
              </a:ext>
            </a:extLst>
          </p:cNvPr>
          <p:cNvSpPr txBox="1"/>
          <p:nvPr/>
        </p:nvSpPr>
        <p:spPr>
          <a:xfrm>
            <a:off x="2767672" y="1086173"/>
            <a:ext cx="1550424" cy="246221"/>
          </a:xfrm>
          <a:prstGeom prst="rect">
            <a:avLst/>
          </a:prstGeom>
          <a:noFill/>
        </p:spPr>
        <p:txBody>
          <a:bodyPr wrap="none" rtlCol="0">
            <a:spAutoFit/>
          </a:bodyPr>
          <a:lstStyle/>
          <a:p>
            <a:r>
              <a:rPr lang="en-US" sz="1000" dirty="0"/>
              <a:t>https://www.epic-eic.org/</a:t>
            </a:r>
          </a:p>
        </p:txBody>
      </p:sp>
      <p:pic>
        <p:nvPicPr>
          <p:cNvPr id="12" name="01 Baseline Web">
            <a:hlinkClick r:id="" action="ppaction://media"/>
            <a:extLst>
              <a:ext uri="{FF2B5EF4-FFF2-40B4-BE49-F238E27FC236}">
                <a16:creationId xmlns:a16="http://schemas.microsoft.com/office/drawing/2014/main" id="{0C931C62-11CA-42CB-AB0E-EBA1AE54B54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764844" y="2997200"/>
            <a:ext cx="4662311" cy="2622550"/>
          </a:xfrm>
          <a:prstGeom prst="rect">
            <a:avLst/>
          </a:prstGeom>
        </p:spPr>
      </p:pic>
      <p:sp>
        <p:nvSpPr>
          <p:cNvPr id="13" name="TextBox 12">
            <a:extLst>
              <a:ext uri="{FF2B5EF4-FFF2-40B4-BE49-F238E27FC236}">
                <a16:creationId xmlns:a16="http://schemas.microsoft.com/office/drawing/2014/main" id="{043B5C31-C0D9-20A7-E18B-C55501D91C98}"/>
              </a:ext>
            </a:extLst>
          </p:cNvPr>
          <p:cNvSpPr txBox="1"/>
          <p:nvPr/>
        </p:nvSpPr>
        <p:spPr>
          <a:xfrm>
            <a:off x="8874760" y="1720840"/>
            <a:ext cx="3058160" cy="4247317"/>
          </a:xfrm>
          <a:prstGeom prst="rect">
            <a:avLst/>
          </a:prstGeom>
          <a:noFill/>
        </p:spPr>
        <p:txBody>
          <a:bodyPr wrap="square" rtlCol="0">
            <a:spAutoFit/>
          </a:bodyPr>
          <a:lstStyle/>
          <a:p>
            <a:r>
              <a:rPr lang="en-US" dirty="0"/>
              <a:t>Awesome new Firebird event display videos from </a:t>
            </a:r>
            <a:r>
              <a:rPr lang="en-US" b="1" dirty="0"/>
              <a:t>Dmitry Romanov</a:t>
            </a:r>
            <a:r>
              <a:rPr lang="en-US" dirty="0"/>
              <a:t> (</a:t>
            </a:r>
            <a:r>
              <a:rPr lang="en-US" dirty="0" err="1"/>
              <a:t>JLab</a:t>
            </a:r>
            <a:r>
              <a:rPr lang="en-US" dirty="0"/>
              <a:t>) – integrated into </a:t>
            </a:r>
            <a:r>
              <a:rPr lang="en-US" dirty="0" err="1"/>
              <a:t>ePIC</a:t>
            </a:r>
            <a:r>
              <a:rPr lang="en-US" dirty="0"/>
              <a:t> and BNL web pages.</a:t>
            </a:r>
          </a:p>
          <a:p>
            <a:endParaRPr lang="en-US" dirty="0"/>
          </a:p>
          <a:p>
            <a:pPr lvl="0" eaLnBrk="0" fontAlgn="base" hangingPunct="0">
              <a:spcBef>
                <a:spcPct val="0"/>
              </a:spcBef>
              <a:spcAft>
                <a:spcPct val="0"/>
              </a:spcAft>
            </a:pPr>
            <a:r>
              <a:rPr lang="en-US" altLang="en-US" dirty="0">
                <a:latin typeface="Calibri" panose="020F0502020204030204" pitchFamily="34" charset="0"/>
                <a:cs typeface="Calibri" panose="020F0502020204030204" pitchFamily="34" charset="0"/>
              </a:rPr>
              <a:t>Firebird is the </a:t>
            </a:r>
            <a:r>
              <a:rPr lang="en-US" altLang="en-US" b="1" dirty="0" err="1">
                <a:latin typeface="Calibri" panose="020F0502020204030204" pitchFamily="34" charset="0"/>
                <a:cs typeface="Calibri" panose="020F0502020204030204" pitchFamily="34" charset="0"/>
              </a:rPr>
              <a:t>ePIC</a:t>
            </a:r>
            <a:r>
              <a:rPr lang="en-US" altLang="en-US" b="1" dirty="0">
                <a:latin typeface="Calibri" panose="020F0502020204030204" pitchFamily="34" charset="0"/>
                <a:cs typeface="Calibri" panose="020F0502020204030204" pitchFamily="34" charset="0"/>
              </a:rPr>
              <a:t> event display </a:t>
            </a:r>
            <a:r>
              <a:rPr lang="en-US" altLang="en-US" dirty="0">
                <a:latin typeface="Calibri" panose="020F0502020204030204" pitchFamily="34" charset="0"/>
                <a:cs typeface="Calibri" panose="020F0502020204030204" pitchFamily="34" charset="0"/>
              </a:rPr>
              <a:t>used for both outreach and reconstruction and analysis development: </a:t>
            </a:r>
            <a:endParaRPr lang="en-US" dirty="0"/>
          </a:p>
          <a:p>
            <a:r>
              <a:rPr lang="en-US" dirty="0">
                <a:hlinkClick r:id="rId7"/>
              </a:rPr>
              <a:t>https://eic.github.io/firebird/ </a:t>
            </a:r>
            <a:endParaRPr lang="en-US" dirty="0"/>
          </a:p>
          <a:p>
            <a:endParaRPr lang="en-US" dirty="0"/>
          </a:p>
          <a:p>
            <a:r>
              <a:rPr lang="en-US" dirty="0"/>
              <a:t>Planning a variety of videos of different physics process to be incorporated into public portion of website. </a:t>
            </a:r>
          </a:p>
        </p:txBody>
      </p:sp>
    </p:spTree>
    <p:extLst>
      <p:ext uri="{BB962C8B-B14F-4D97-AF65-F5344CB8AC3E}">
        <p14:creationId xmlns:p14="http://schemas.microsoft.com/office/powerpoint/2010/main" val="321693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1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0A31D-F933-B9D3-C3F5-4DD9796E46FD}"/>
              </a:ext>
            </a:extLst>
          </p:cNvPr>
          <p:cNvSpPr>
            <a:spLocks noGrp="1"/>
          </p:cNvSpPr>
          <p:nvPr>
            <p:ph type="title"/>
          </p:nvPr>
        </p:nvSpPr>
        <p:spPr/>
        <p:txBody>
          <a:bodyPr/>
          <a:lstStyle/>
          <a:p>
            <a:r>
              <a:rPr lang="en-US" b="1">
                <a:solidFill>
                  <a:schemeClr val="accent1"/>
                </a:solidFill>
              </a:rPr>
              <a:t>7</a:t>
            </a:r>
            <a:r>
              <a:rPr lang="en-US" b="1" baseline="30000">
                <a:solidFill>
                  <a:schemeClr val="accent1"/>
                </a:solidFill>
              </a:rPr>
              <a:t>th</a:t>
            </a:r>
            <a:r>
              <a:rPr lang="en-US" b="1">
                <a:solidFill>
                  <a:schemeClr val="accent1"/>
                </a:solidFill>
              </a:rPr>
              <a:t> RRB and EIC-Asia Meeting: June</a:t>
            </a:r>
            <a:endParaRPr lang="en-US" b="1" dirty="0">
              <a:solidFill>
                <a:schemeClr val="accent1"/>
              </a:solidFill>
            </a:endParaRPr>
          </a:p>
        </p:txBody>
      </p:sp>
      <p:sp>
        <p:nvSpPr>
          <p:cNvPr id="7" name="Content Placeholder 6">
            <a:extLst>
              <a:ext uri="{FF2B5EF4-FFF2-40B4-BE49-F238E27FC236}">
                <a16:creationId xmlns:a16="http://schemas.microsoft.com/office/drawing/2014/main" id="{CFB5F211-D746-26AC-BB54-F114F172FBAA}"/>
              </a:ext>
            </a:extLst>
          </p:cNvPr>
          <p:cNvSpPr>
            <a:spLocks noGrp="1"/>
          </p:cNvSpPr>
          <p:nvPr>
            <p:ph idx="1"/>
          </p:nvPr>
        </p:nvSpPr>
        <p:spPr>
          <a:xfrm>
            <a:off x="838201" y="1544320"/>
            <a:ext cx="7772400" cy="4632643"/>
          </a:xfrm>
        </p:spPr>
        <p:txBody>
          <a:bodyPr>
            <a:normAutofit fontScale="85000" lnSpcReduction="20000"/>
          </a:bodyPr>
          <a:lstStyle/>
          <a:p>
            <a:r>
              <a:rPr lang="en-US" dirty="0"/>
              <a:t>The 7</a:t>
            </a:r>
            <a:r>
              <a:rPr lang="en-US" baseline="30000" dirty="0"/>
              <a:t>th</a:t>
            </a:r>
            <a:r>
              <a:rPr lang="en-US" dirty="0"/>
              <a:t> EIC Resource Review Board Meeting will be held at MEXT headquarters in Tokyo, June 9-10</a:t>
            </a:r>
            <a:r>
              <a:rPr lang="en-US" baseline="30000" dirty="0"/>
              <a:t>th</a:t>
            </a:r>
            <a:r>
              <a:rPr lang="en-US" dirty="0"/>
              <a:t>  </a:t>
            </a:r>
          </a:p>
          <a:p>
            <a:endParaRPr lang="en-US" dirty="0"/>
          </a:p>
          <a:p>
            <a:r>
              <a:rPr lang="en-US" dirty="0"/>
              <a:t>This will be followed by an EIC-Asia meeting at the University of Tokyo, June 11-13</a:t>
            </a:r>
            <a:r>
              <a:rPr lang="en-US" baseline="30000" dirty="0"/>
              <a:t>th</a:t>
            </a:r>
            <a:r>
              <a:rPr lang="en-US" dirty="0"/>
              <a:t> </a:t>
            </a:r>
          </a:p>
          <a:p>
            <a:pPr lvl="1"/>
            <a:r>
              <a:rPr lang="en-US" dirty="0"/>
              <a:t>Planned agenda topics: </a:t>
            </a:r>
          </a:p>
          <a:p>
            <a:pPr lvl="2"/>
            <a:r>
              <a:rPr lang="en-US" b="1" dirty="0"/>
              <a:t>Hardware updates </a:t>
            </a:r>
            <a:r>
              <a:rPr lang="en-US" dirty="0"/>
              <a:t>from all detectors where Asian groups are involved, i.e. Barrel TOF AC-LGADs, ZDC, streaming readout, </a:t>
            </a:r>
            <a:r>
              <a:rPr lang="en-US" dirty="0" err="1"/>
              <a:t>Astropix</a:t>
            </a:r>
            <a:r>
              <a:rPr lang="en-US" dirty="0"/>
              <a:t>/BIC . Probably closely related, several student/early career talks on parts of the ongoing </a:t>
            </a:r>
            <a:r>
              <a:rPr lang="en-US" dirty="0" err="1"/>
              <a:t>testbeam</a:t>
            </a:r>
            <a:r>
              <a:rPr lang="en-US" dirty="0"/>
              <a:t> campaigns</a:t>
            </a:r>
          </a:p>
          <a:p>
            <a:pPr lvl="2"/>
            <a:r>
              <a:rPr lang="en-US" dirty="0"/>
              <a:t>Several </a:t>
            </a:r>
            <a:r>
              <a:rPr lang="en-US" b="1" dirty="0"/>
              <a:t>physics related </a:t>
            </a:r>
            <a:r>
              <a:rPr lang="en-US" b="1" dirty="0" err="1"/>
              <a:t>ePIC</a:t>
            </a:r>
            <a:r>
              <a:rPr lang="en-US" b="1" dirty="0"/>
              <a:t> analysis talks </a:t>
            </a:r>
            <a:r>
              <a:rPr lang="en-US" dirty="0"/>
              <a:t>+ corresponding reconstruction, e.g. inclusive A1n with spectator tagging, </a:t>
            </a:r>
            <a:r>
              <a:rPr lang="en-US" dirty="0" err="1"/>
              <a:t>nFFs</a:t>
            </a:r>
            <a:r>
              <a:rPr lang="en-US" dirty="0"/>
              <a:t>, ML for ZDC reconstruction, etc.</a:t>
            </a:r>
          </a:p>
          <a:p>
            <a:pPr lvl="2"/>
            <a:r>
              <a:rPr lang="en-US" b="1" dirty="0"/>
              <a:t>Physics/theory talks</a:t>
            </a:r>
            <a:r>
              <a:rPr lang="en-US" dirty="0"/>
              <a:t>:  low-x physics, a more detailed talk on the EIC connections to the QCD mass generation, the interplay of jets and SIDIS for TMDs, etc.</a:t>
            </a:r>
          </a:p>
          <a:p>
            <a:pPr lvl="1"/>
            <a:r>
              <a:rPr lang="en-US" dirty="0"/>
              <a:t>More information coming soon!</a:t>
            </a:r>
          </a:p>
        </p:txBody>
      </p:sp>
      <p:sp>
        <p:nvSpPr>
          <p:cNvPr id="3" name="Date Placeholder 2">
            <a:extLst>
              <a:ext uri="{FF2B5EF4-FFF2-40B4-BE49-F238E27FC236}">
                <a16:creationId xmlns:a16="http://schemas.microsoft.com/office/drawing/2014/main" id="{18B63E8E-031E-E073-A028-5C5D19A3609B}"/>
              </a:ext>
            </a:extLst>
          </p:cNvPr>
          <p:cNvSpPr>
            <a:spLocks noGrp="1"/>
          </p:cNvSpPr>
          <p:nvPr>
            <p:ph type="dt" sz="half" idx="10"/>
          </p:nvPr>
        </p:nvSpPr>
        <p:spPr/>
        <p:txBody>
          <a:bodyPr/>
          <a:lstStyle/>
          <a:p>
            <a:r>
              <a:rPr lang="en-US"/>
              <a:t>3/5/2026</a:t>
            </a:r>
          </a:p>
        </p:txBody>
      </p:sp>
      <p:sp>
        <p:nvSpPr>
          <p:cNvPr id="4" name="Footer Placeholder 3">
            <a:extLst>
              <a:ext uri="{FF2B5EF4-FFF2-40B4-BE49-F238E27FC236}">
                <a16:creationId xmlns:a16="http://schemas.microsoft.com/office/drawing/2014/main" id="{034B19F9-4679-51C6-93EF-42AFF210FF80}"/>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49CADAD3-8FA4-DDEB-D53F-2C7CCB085C98}"/>
              </a:ext>
            </a:extLst>
          </p:cNvPr>
          <p:cNvSpPr>
            <a:spLocks noGrp="1"/>
          </p:cNvSpPr>
          <p:nvPr>
            <p:ph type="sldNum" sz="quarter" idx="12"/>
          </p:nvPr>
        </p:nvSpPr>
        <p:spPr/>
        <p:txBody>
          <a:bodyPr/>
          <a:lstStyle/>
          <a:p>
            <a:fld id="{588949A8-7CCD-4D90-AA9A-1451BFC6FB3A}" type="slidenum">
              <a:rPr lang="en-US" smtClean="0"/>
              <a:t>35</a:t>
            </a:fld>
            <a:endParaRPr lang="en-US"/>
          </a:p>
        </p:txBody>
      </p:sp>
      <p:pic>
        <p:nvPicPr>
          <p:cNvPr id="3074" name="Picture 2">
            <a:extLst>
              <a:ext uri="{FF2B5EF4-FFF2-40B4-BE49-F238E27FC236}">
                <a16:creationId xmlns:a16="http://schemas.microsoft.com/office/drawing/2014/main" id="{AED87AC6-8AAB-03AE-A041-FF04EF40F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2548" y="1314449"/>
            <a:ext cx="2838451" cy="5041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28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C087-58EA-6607-8304-A05F54CB6867}"/>
              </a:ext>
            </a:extLst>
          </p:cNvPr>
          <p:cNvSpPr>
            <a:spLocks noGrp="1"/>
          </p:cNvSpPr>
          <p:nvPr>
            <p:ph type="title"/>
          </p:nvPr>
        </p:nvSpPr>
        <p:spPr>
          <a:xfrm>
            <a:off x="838200" y="365125"/>
            <a:ext cx="10515600" cy="1093805"/>
          </a:xfrm>
        </p:spPr>
        <p:txBody>
          <a:bodyPr/>
          <a:lstStyle/>
          <a:p>
            <a:r>
              <a:rPr lang="en-US" b="1" dirty="0">
                <a:solidFill>
                  <a:schemeClr val="accent1"/>
                </a:solidFill>
              </a:rPr>
              <a:t>Daylight Savings Time in the US</a:t>
            </a:r>
          </a:p>
        </p:txBody>
      </p:sp>
      <p:sp>
        <p:nvSpPr>
          <p:cNvPr id="3" name="Content Placeholder 2">
            <a:extLst>
              <a:ext uri="{FF2B5EF4-FFF2-40B4-BE49-F238E27FC236}">
                <a16:creationId xmlns:a16="http://schemas.microsoft.com/office/drawing/2014/main" id="{B2BFA842-0014-349F-3839-B0B162A63A05}"/>
              </a:ext>
            </a:extLst>
          </p:cNvPr>
          <p:cNvSpPr>
            <a:spLocks noGrp="1"/>
          </p:cNvSpPr>
          <p:nvPr>
            <p:ph idx="1"/>
          </p:nvPr>
        </p:nvSpPr>
        <p:spPr>
          <a:xfrm>
            <a:off x="838200" y="1458930"/>
            <a:ext cx="4114800" cy="4718033"/>
          </a:xfrm>
        </p:spPr>
        <p:txBody>
          <a:bodyPr/>
          <a:lstStyle/>
          <a:p>
            <a:r>
              <a:rPr lang="en-US" dirty="0"/>
              <a:t>Daylight Savings Time in the US will begin this Sunday March 8</a:t>
            </a:r>
            <a:r>
              <a:rPr lang="en-US" baseline="30000" dirty="0"/>
              <a:t>th</a:t>
            </a:r>
            <a:r>
              <a:rPr lang="en-US" dirty="0"/>
              <a:t> </a:t>
            </a:r>
          </a:p>
          <a:p>
            <a:endParaRPr lang="en-US" dirty="0"/>
          </a:p>
          <a:p>
            <a:r>
              <a:rPr lang="en-US" dirty="0"/>
              <a:t>This will shift ET one hour later than before, which will make meetings one hour </a:t>
            </a:r>
            <a:r>
              <a:rPr lang="en-US" u="sng" dirty="0"/>
              <a:t>earlier</a:t>
            </a:r>
            <a:r>
              <a:rPr lang="en-US" dirty="0"/>
              <a:t> in time zones that have </a:t>
            </a:r>
            <a:r>
              <a:rPr lang="en-US"/>
              <a:t>not changed to DST.   </a:t>
            </a:r>
            <a:r>
              <a:rPr lang="en-US" dirty="0"/>
              <a:t>Keep this in mind for </a:t>
            </a:r>
            <a:r>
              <a:rPr lang="en-US" dirty="0" err="1"/>
              <a:t>ePIC</a:t>
            </a:r>
            <a:r>
              <a:rPr lang="en-US" dirty="0"/>
              <a:t> meeting times!</a:t>
            </a:r>
          </a:p>
        </p:txBody>
      </p:sp>
      <p:sp>
        <p:nvSpPr>
          <p:cNvPr id="4" name="Date Placeholder 3">
            <a:extLst>
              <a:ext uri="{FF2B5EF4-FFF2-40B4-BE49-F238E27FC236}">
                <a16:creationId xmlns:a16="http://schemas.microsoft.com/office/drawing/2014/main" id="{D2D20269-D347-7EB1-6529-A1FFB324A334}"/>
              </a:ext>
            </a:extLst>
          </p:cNvPr>
          <p:cNvSpPr>
            <a:spLocks noGrp="1"/>
          </p:cNvSpPr>
          <p:nvPr>
            <p:ph type="dt" sz="half" idx="10"/>
          </p:nvPr>
        </p:nvSpPr>
        <p:spPr/>
        <p:txBody>
          <a:bodyPr/>
          <a:lstStyle/>
          <a:p>
            <a:r>
              <a:rPr lang="en-US"/>
              <a:t>3/5/2026</a:t>
            </a:r>
          </a:p>
        </p:txBody>
      </p:sp>
      <p:sp>
        <p:nvSpPr>
          <p:cNvPr id="5" name="Footer Placeholder 4">
            <a:extLst>
              <a:ext uri="{FF2B5EF4-FFF2-40B4-BE49-F238E27FC236}">
                <a16:creationId xmlns:a16="http://schemas.microsoft.com/office/drawing/2014/main" id="{25B4A556-583C-2700-FEB9-C295515EC696}"/>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00BC3E22-937D-B1AA-20DE-459A5FD7FEE6}"/>
              </a:ext>
            </a:extLst>
          </p:cNvPr>
          <p:cNvSpPr>
            <a:spLocks noGrp="1"/>
          </p:cNvSpPr>
          <p:nvPr>
            <p:ph type="sldNum" sz="quarter" idx="12"/>
          </p:nvPr>
        </p:nvSpPr>
        <p:spPr/>
        <p:txBody>
          <a:bodyPr/>
          <a:lstStyle/>
          <a:p>
            <a:fld id="{588949A8-7CCD-4D90-AA9A-1451BFC6FB3A}" type="slidenum">
              <a:rPr lang="en-US" smtClean="0"/>
              <a:t>36</a:t>
            </a:fld>
            <a:endParaRPr lang="en-US"/>
          </a:p>
        </p:txBody>
      </p:sp>
      <p:pic>
        <p:nvPicPr>
          <p:cNvPr id="1026" name="Picture 2" descr="Daylight saving time 2026: When to 'spring forward' and more - WWAYTV3">
            <a:extLst>
              <a:ext uri="{FF2B5EF4-FFF2-40B4-BE49-F238E27FC236}">
                <a16:creationId xmlns:a16="http://schemas.microsoft.com/office/drawing/2014/main" id="{BB04F83B-6DD2-E927-3383-B1F785985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820" y="1458930"/>
            <a:ext cx="5958625" cy="4468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281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FEB99-D135-6A4E-B597-19198BC40DFC}"/>
              </a:ext>
            </a:extLst>
          </p:cNvPr>
          <p:cNvSpPr>
            <a:spLocks noGrp="1"/>
          </p:cNvSpPr>
          <p:nvPr>
            <p:ph type="title"/>
          </p:nvPr>
        </p:nvSpPr>
        <p:spPr>
          <a:xfrm>
            <a:off x="838200" y="365125"/>
            <a:ext cx="10515600" cy="888503"/>
          </a:xfrm>
        </p:spPr>
        <p:txBody>
          <a:bodyPr/>
          <a:lstStyle/>
          <a:p>
            <a:r>
              <a:rPr lang="en-US" b="1" dirty="0">
                <a:solidFill>
                  <a:schemeClr val="accent1"/>
                </a:solidFill>
              </a:rPr>
              <a:t>Conclusions</a:t>
            </a:r>
          </a:p>
        </p:txBody>
      </p:sp>
      <p:sp>
        <p:nvSpPr>
          <p:cNvPr id="6" name="Content Placeholder 5">
            <a:extLst>
              <a:ext uri="{FF2B5EF4-FFF2-40B4-BE49-F238E27FC236}">
                <a16:creationId xmlns:a16="http://schemas.microsoft.com/office/drawing/2014/main" id="{5DC82586-9BEC-FE8A-F88A-263B5A6DBB52}"/>
              </a:ext>
            </a:extLst>
          </p:cNvPr>
          <p:cNvSpPr>
            <a:spLocks noGrp="1"/>
          </p:cNvSpPr>
          <p:nvPr>
            <p:ph idx="1"/>
          </p:nvPr>
        </p:nvSpPr>
        <p:spPr>
          <a:xfrm>
            <a:off x="838200" y="1133341"/>
            <a:ext cx="10515600" cy="5043622"/>
          </a:xfrm>
        </p:spPr>
        <p:txBody>
          <a:bodyPr>
            <a:normAutofit lnSpcReduction="10000"/>
          </a:bodyPr>
          <a:lstStyle/>
          <a:p>
            <a:r>
              <a:rPr lang="en-US" dirty="0"/>
              <a:t>The ongoing reviews are a process through which the EIC project to establish the project baseline. </a:t>
            </a:r>
          </a:p>
          <a:p>
            <a:pPr lvl="1"/>
            <a:r>
              <a:rPr lang="en-US" dirty="0"/>
              <a:t>Support for the review process by the collaboration has been tremendous!</a:t>
            </a:r>
          </a:p>
          <a:p>
            <a:pPr lvl="1"/>
            <a:r>
              <a:rPr lang="en-US" dirty="0"/>
              <a:t>The April OPA review will pave the way for a transition to </a:t>
            </a:r>
            <a:br>
              <a:rPr lang="en-US" dirty="0"/>
            </a:br>
            <a:r>
              <a:rPr lang="en-US" dirty="0"/>
              <a:t>a construction project</a:t>
            </a:r>
          </a:p>
          <a:p>
            <a:pPr lvl="1"/>
            <a:r>
              <a:rPr lang="en-US" dirty="0"/>
              <a:t>Planning for a CD-2 for the DET subproject in early FY27. </a:t>
            </a:r>
          </a:p>
          <a:p>
            <a:r>
              <a:rPr lang="en-US" dirty="0"/>
              <a:t>It is critically important that we work</a:t>
            </a:r>
            <a:r>
              <a:rPr lang="en-US" i="1" dirty="0"/>
              <a:t> </a:t>
            </a:r>
            <a:r>
              <a:rPr lang="en-US" dirty="0"/>
              <a:t>to communicate the importance of EIC science to the community!</a:t>
            </a:r>
          </a:p>
          <a:p>
            <a:pPr lvl="1"/>
            <a:r>
              <a:rPr lang="en-US" dirty="0"/>
              <a:t>The Early Science whitepaper and NIMA Special Issue are how we will do this</a:t>
            </a:r>
          </a:p>
          <a:p>
            <a:pPr marL="457200" lvl="1" indent="0">
              <a:buNone/>
            </a:pPr>
            <a:endParaRPr lang="en-US" dirty="0"/>
          </a:p>
          <a:p>
            <a:r>
              <a:rPr lang="en-US" i="1" dirty="0">
                <a:solidFill>
                  <a:schemeClr val="accent1"/>
                </a:solidFill>
              </a:rPr>
              <a:t>The hectic pace of the reviews can generate a lot of </a:t>
            </a:r>
            <a:r>
              <a:rPr lang="en-US" i="1">
                <a:solidFill>
                  <a:schemeClr val="accent1"/>
                </a:solidFill>
              </a:rPr>
              <a:t>noise. We </a:t>
            </a:r>
            <a:r>
              <a:rPr lang="en-US" i="1" dirty="0">
                <a:solidFill>
                  <a:schemeClr val="accent1"/>
                </a:solidFill>
              </a:rPr>
              <a:t>have to stay the course and stay focused on the EIC science mission.  </a:t>
            </a:r>
            <a:r>
              <a:rPr lang="en-US" dirty="0"/>
              <a:t>Achieving this will take time, patience, and fortitude. </a:t>
            </a:r>
          </a:p>
          <a:p>
            <a:pPr marL="0" indent="0">
              <a:buNone/>
            </a:pPr>
            <a:endParaRPr lang="en-US" dirty="0"/>
          </a:p>
        </p:txBody>
      </p:sp>
      <p:sp>
        <p:nvSpPr>
          <p:cNvPr id="3" name="Date Placeholder 2">
            <a:extLst>
              <a:ext uri="{FF2B5EF4-FFF2-40B4-BE49-F238E27FC236}">
                <a16:creationId xmlns:a16="http://schemas.microsoft.com/office/drawing/2014/main" id="{2B5B2C03-6CE3-E67F-540A-189F7D7BDDE0}"/>
              </a:ext>
            </a:extLst>
          </p:cNvPr>
          <p:cNvSpPr>
            <a:spLocks noGrp="1"/>
          </p:cNvSpPr>
          <p:nvPr>
            <p:ph type="dt" sz="half" idx="10"/>
          </p:nvPr>
        </p:nvSpPr>
        <p:spPr/>
        <p:txBody>
          <a:bodyPr/>
          <a:lstStyle/>
          <a:p>
            <a:r>
              <a:rPr lang="en-US"/>
              <a:t>3/5/2026</a:t>
            </a:r>
          </a:p>
        </p:txBody>
      </p:sp>
      <p:sp>
        <p:nvSpPr>
          <p:cNvPr id="4" name="Footer Placeholder 3">
            <a:extLst>
              <a:ext uri="{FF2B5EF4-FFF2-40B4-BE49-F238E27FC236}">
                <a16:creationId xmlns:a16="http://schemas.microsoft.com/office/drawing/2014/main" id="{0A9C6F1E-EE4F-38A4-11A6-D421BB900CC2}"/>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89943938-1214-D122-4040-F666A2636394}"/>
              </a:ext>
            </a:extLst>
          </p:cNvPr>
          <p:cNvSpPr>
            <a:spLocks noGrp="1"/>
          </p:cNvSpPr>
          <p:nvPr>
            <p:ph type="sldNum" sz="quarter" idx="12"/>
          </p:nvPr>
        </p:nvSpPr>
        <p:spPr/>
        <p:txBody>
          <a:bodyPr/>
          <a:lstStyle/>
          <a:p>
            <a:fld id="{588949A8-7CCD-4D90-AA9A-1451BFC6FB3A}" type="slidenum">
              <a:rPr lang="en-US" smtClean="0"/>
              <a:t>37</a:t>
            </a:fld>
            <a:endParaRPr lang="en-US"/>
          </a:p>
        </p:txBody>
      </p:sp>
    </p:spTree>
    <p:extLst>
      <p:ext uri="{BB962C8B-B14F-4D97-AF65-F5344CB8AC3E}">
        <p14:creationId xmlns:p14="http://schemas.microsoft.com/office/powerpoint/2010/main" val="2888535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9BC7A3F4-3753-8E74-B80F-E4A0CDA88DCA}"/>
              </a:ext>
            </a:extLst>
          </p:cNvPr>
          <p:cNvSpPr>
            <a:spLocks noGrp="1"/>
          </p:cNvSpPr>
          <p:nvPr>
            <p:ph type="dt" sz="half" idx="10"/>
          </p:nvPr>
        </p:nvSpPr>
        <p:spPr/>
        <p:txBody>
          <a:bodyPr/>
          <a:lstStyle/>
          <a:p>
            <a:r>
              <a:rPr lang="en-US"/>
              <a:t>3/5/2026</a:t>
            </a:r>
          </a:p>
        </p:txBody>
      </p:sp>
      <p:sp>
        <p:nvSpPr>
          <p:cNvPr id="3" name="Footer Placeholder 2">
            <a:extLst>
              <a:ext uri="{FF2B5EF4-FFF2-40B4-BE49-F238E27FC236}">
                <a16:creationId xmlns:a16="http://schemas.microsoft.com/office/drawing/2014/main" id="{CFBD81DA-5D9A-F679-21B5-3F001B09C4FF}"/>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6C0BE84E-7880-E27B-720E-10DA6AD73029}"/>
              </a:ext>
            </a:extLst>
          </p:cNvPr>
          <p:cNvSpPr>
            <a:spLocks noGrp="1"/>
          </p:cNvSpPr>
          <p:nvPr>
            <p:ph type="sldNum" sz="quarter" idx="12"/>
          </p:nvPr>
        </p:nvSpPr>
        <p:spPr/>
        <p:txBody>
          <a:bodyPr/>
          <a:lstStyle/>
          <a:p>
            <a:fld id="{588949A8-7CCD-4D90-AA9A-1451BFC6FB3A}" type="slidenum">
              <a:rPr lang="en-US" smtClean="0"/>
              <a:t>38</a:t>
            </a:fld>
            <a:endParaRPr lang="en-US"/>
          </a:p>
        </p:txBody>
      </p:sp>
    </p:spTree>
    <p:extLst>
      <p:ext uri="{BB962C8B-B14F-4D97-AF65-F5344CB8AC3E}">
        <p14:creationId xmlns:p14="http://schemas.microsoft.com/office/powerpoint/2010/main" val="3042306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80FF-8559-07BE-9E4B-F52B57D2E939}"/>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Resources</a:t>
            </a:r>
          </a:p>
        </p:txBody>
      </p:sp>
      <p:sp>
        <p:nvSpPr>
          <p:cNvPr id="4" name="Date Placeholder 3">
            <a:extLst>
              <a:ext uri="{FF2B5EF4-FFF2-40B4-BE49-F238E27FC236}">
                <a16:creationId xmlns:a16="http://schemas.microsoft.com/office/drawing/2014/main" id="{BDC6AA10-4DDA-80D2-7247-44004DAC3D34}"/>
              </a:ext>
            </a:extLst>
          </p:cNvPr>
          <p:cNvSpPr>
            <a:spLocks noGrp="1"/>
          </p:cNvSpPr>
          <p:nvPr>
            <p:ph type="dt" sz="half" idx="10"/>
          </p:nvPr>
        </p:nvSpPr>
        <p:spPr/>
        <p:txBody>
          <a:bodyPr/>
          <a:lstStyle/>
          <a:p>
            <a:r>
              <a:rPr lang="en-US"/>
              <a:t>3/5/2026</a:t>
            </a:r>
          </a:p>
        </p:txBody>
      </p:sp>
      <p:sp>
        <p:nvSpPr>
          <p:cNvPr id="10" name="Content Placeholder 2">
            <a:extLst>
              <a:ext uri="{FF2B5EF4-FFF2-40B4-BE49-F238E27FC236}">
                <a16:creationId xmlns:a16="http://schemas.microsoft.com/office/drawing/2014/main" id="{28EB6EB9-D306-E817-1A32-A2FC3A44F780}"/>
              </a:ext>
            </a:extLst>
          </p:cNvPr>
          <p:cNvSpPr>
            <a:spLocks noGrp="1"/>
          </p:cNvSpPr>
          <p:nvPr>
            <p:ph idx="1"/>
          </p:nvPr>
        </p:nvSpPr>
        <p:spPr>
          <a:xfrm>
            <a:off x="762785" y="1542820"/>
            <a:ext cx="10515600" cy="4736189"/>
          </a:xfrm>
        </p:spPr>
        <p:txBody>
          <a:bodyPr>
            <a:normAutofit lnSpcReduction="10000"/>
          </a:bodyPr>
          <a:lstStyle/>
          <a:p>
            <a:r>
              <a:rPr lang="en-US" dirty="0"/>
              <a:t>Public Website - </a:t>
            </a:r>
            <a:r>
              <a:rPr lang="en-US" dirty="0">
                <a:hlinkClick r:id="rId2"/>
              </a:rPr>
              <a:t>https://www.bnl.gov/eic/epic.php</a:t>
            </a:r>
            <a:endParaRPr lang="en-US" dirty="0"/>
          </a:p>
          <a:p>
            <a:r>
              <a:rPr lang="en-US" dirty="0"/>
              <a:t>Mailing Lists – </a:t>
            </a:r>
            <a:r>
              <a:rPr lang="en-US" dirty="0">
                <a:hlinkClick r:id="rId3"/>
              </a:rPr>
              <a:t>https://lists.bnl.gov/mailman/listinfo</a:t>
            </a:r>
            <a:endParaRPr lang="en-US" dirty="0"/>
          </a:p>
          <a:p>
            <a:r>
              <a:rPr lang="en-US" dirty="0"/>
              <a:t>Indico Agenda - </a:t>
            </a:r>
            <a:r>
              <a:rPr lang="en-US" dirty="0">
                <a:hlinkClick r:id="rId4"/>
              </a:rPr>
              <a:t>https://indico.bnl.gov/category/402/</a:t>
            </a:r>
            <a:endParaRPr lang="en-US" dirty="0"/>
          </a:p>
          <a:p>
            <a:pPr lvl="1"/>
            <a:r>
              <a:rPr lang="en-US" dirty="0" err="1"/>
              <a:t>ePIC</a:t>
            </a:r>
            <a:r>
              <a:rPr lang="en-US" dirty="0"/>
              <a:t> Software and Computing: </a:t>
            </a:r>
            <a:r>
              <a:rPr lang="en-US" dirty="0">
                <a:hlinkClick r:id="rId5"/>
              </a:rPr>
              <a:t>https://indico.bnl.gov/category/435/</a:t>
            </a:r>
            <a:endParaRPr lang="en-US" dirty="0"/>
          </a:p>
          <a:p>
            <a:r>
              <a:rPr lang="en-US" dirty="0"/>
              <a:t>Wiki - </a:t>
            </a:r>
            <a:r>
              <a:rPr lang="en-US" dirty="0">
                <a:hlinkClick r:id="rId6"/>
              </a:rPr>
              <a:t>https://wiki.bnl.gov/EPIC</a:t>
            </a:r>
            <a:endParaRPr lang="en-US" dirty="0"/>
          </a:p>
          <a:p>
            <a:r>
              <a:rPr lang="en-US" dirty="0"/>
              <a:t>ePIC Software Training: </a:t>
            </a:r>
          </a:p>
          <a:p>
            <a:pPr lvl="1"/>
            <a:r>
              <a:rPr lang="en-US" dirty="0"/>
              <a:t>Landing Page: </a:t>
            </a:r>
            <a:r>
              <a:rPr lang="en-US" dirty="0">
                <a:hlinkClick r:id="rId7"/>
              </a:rPr>
              <a:t>https://eic.github.io/documentation/landingpage.html</a:t>
            </a:r>
            <a:endParaRPr lang="en-US" sz="2800" dirty="0"/>
          </a:p>
          <a:p>
            <a:pPr lvl="1"/>
            <a:r>
              <a:rPr lang="en-US" dirty="0">
                <a:latin typeface="Calibri" panose="020F0502020204030204" pitchFamily="34" charset="0"/>
                <a:ea typeface="Calibri" panose="020F0502020204030204" pitchFamily="34" charset="0"/>
              </a:rPr>
              <a:t>Tutorials: </a:t>
            </a:r>
            <a:r>
              <a:rPr lang="en-US" u="sng" dirty="0">
                <a:solidFill>
                  <a:srgbClr val="0000FF"/>
                </a:solidFill>
                <a:effectLst/>
                <a:latin typeface="Calibri" panose="020F0502020204030204" pitchFamily="34" charset="0"/>
                <a:ea typeface="Times New Roman" panose="02020603050405020304" pitchFamily="18" charset="0"/>
                <a:hlinkClick r:id="rId8"/>
              </a:rPr>
              <a:t>https://eic.github.io/documentation/tutorials.html</a:t>
            </a:r>
            <a:r>
              <a:rPr lang="en-US" dirty="0">
                <a:effectLst/>
                <a:latin typeface="Calibri" panose="020F0502020204030204" pitchFamily="34" charset="0"/>
                <a:ea typeface="Times New Roman" panose="02020603050405020304" pitchFamily="18" charset="0"/>
                <a:hlinkClick r:id="rId8"/>
              </a:rPr>
              <a:t> </a:t>
            </a:r>
            <a:endParaRPr lang="en-US" dirty="0">
              <a:effectLst/>
              <a:latin typeface="Calibri" panose="020F0502020204030204" pitchFamily="34" charset="0"/>
              <a:ea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endParaRPr>
          </a:p>
          <a:p>
            <a:pPr marL="0">
              <a:spcBef>
                <a:spcPts val="0"/>
              </a:spcBef>
            </a:pPr>
            <a:r>
              <a:rPr lang="en-US" dirty="0" err="1">
                <a:effectLst/>
                <a:latin typeface="Calibri" panose="020F0502020204030204" pitchFamily="34" charset="0"/>
                <a:ea typeface="Calibri" panose="020F0502020204030204" pitchFamily="34" charset="0"/>
              </a:rPr>
              <a:t>Mattermost</a:t>
            </a:r>
            <a:r>
              <a:rPr lang="en-US"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hlinkClick r:id="rId9"/>
              </a:rPr>
              <a:t>https://</a:t>
            </a:r>
            <a:r>
              <a:rPr lang="en-US" dirty="0">
                <a:hlinkClick r:id="rId9"/>
              </a:rPr>
              <a:t>chat.epic-eic.org</a:t>
            </a:r>
            <a:endParaRPr lang="en-US" dirty="0"/>
          </a:p>
          <a:p>
            <a:pPr marL="0">
              <a:spcBef>
                <a:spcPts val="0"/>
              </a:spcBef>
            </a:pPr>
            <a:r>
              <a:rPr lang="en-US" dirty="0" err="1">
                <a:effectLst/>
                <a:latin typeface="Calibri" panose="020F0502020204030204" pitchFamily="34" charset="0"/>
                <a:ea typeface="Calibri" panose="020F0502020204030204" pitchFamily="34" charset="0"/>
              </a:rPr>
              <a:t>ePIC</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Zenodo</a:t>
            </a:r>
            <a:r>
              <a:rPr lang="en-US" dirty="0">
                <a:effectLst/>
                <a:latin typeface="Calibri" panose="020F0502020204030204" pitchFamily="34" charset="0"/>
                <a:ea typeface="Calibri" panose="020F0502020204030204" pitchFamily="34" charset="0"/>
              </a:rPr>
              <a:t> Community: </a:t>
            </a:r>
            <a:r>
              <a:rPr lang="en-US" dirty="0">
                <a:effectLst/>
                <a:latin typeface="Calibri" panose="020F0502020204030204" pitchFamily="34" charset="0"/>
                <a:ea typeface="Calibri" panose="020F0502020204030204" pitchFamily="34" charset="0"/>
                <a:hlinkClick r:id="rId10"/>
              </a:rPr>
              <a:t>https://zenodo.org/communities/epic</a:t>
            </a:r>
            <a:endParaRPr lang="en-US" dirty="0"/>
          </a:p>
        </p:txBody>
      </p:sp>
      <p:pic>
        <p:nvPicPr>
          <p:cNvPr id="3" name="Picture 2" descr="Logo&#10;&#10;Description automatically generated">
            <a:extLst>
              <a:ext uri="{FF2B5EF4-FFF2-40B4-BE49-F238E27FC236}">
                <a16:creationId xmlns:a16="http://schemas.microsoft.com/office/drawing/2014/main" id="{877754AE-841A-0ABD-B108-FCBDDA48D894}"/>
              </a:ext>
            </a:extLst>
          </p:cNvPr>
          <p:cNvPicPr>
            <a:picLocks noChangeAspect="1"/>
          </p:cNvPicPr>
          <p:nvPr/>
        </p:nvPicPr>
        <p:blipFill>
          <a:blip r:embed="rId11"/>
          <a:stretch>
            <a:fillRect/>
          </a:stretch>
        </p:blipFill>
        <p:spPr>
          <a:xfrm>
            <a:off x="9370437" y="314334"/>
            <a:ext cx="1804597" cy="1299014"/>
          </a:xfrm>
          <a:prstGeom prst="rect">
            <a:avLst/>
          </a:prstGeom>
        </p:spPr>
      </p:pic>
      <p:sp>
        <p:nvSpPr>
          <p:cNvPr id="5" name="Footer Placeholder 4">
            <a:extLst>
              <a:ext uri="{FF2B5EF4-FFF2-40B4-BE49-F238E27FC236}">
                <a16:creationId xmlns:a16="http://schemas.microsoft.com/office/drawing/2014/main" id="{D4EFE3D9-B3F2-39F4-1B72-AF0B64A5B368}"/>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8721E5CE-7769-1D19-8A5E-C459C423AC29}"/>
              </a:ext>
            </a:extLst>
          </p:cNvPr>
          <p:cNvSpPr>
            <a:spLocks noGrp="1"/>
          </p:cNvSpPr>
          <p:nvPr>
            <p:ph type="sldNum" sz="quarter" idx="12"/>
          </p:nvPr>
        </p:nvSpPr>
        <p:spPr/>
        <p:txBody>
          <a:bodyPr/>
          <a:lstStyle/>
          <a:p>
            <a:fld id="{588949A8-7CCD-4D90-AA9A-1451BFC6FB3A}" type="slidenum">
              <a:rPr lang="en-US" smtClean="0"/>
              <a:t>39</a:t>
            </a:fld>
            <a:endParaRPr lang="en-US"/>
          </a:p>
        </p:txBody>
      </p:sp>
    </p:spTree>
    <p:extLst>
      <p:ext uri="{BB962C8B-B14F-4D97-AF65-F5344CB8AC3E}">
        <p14:creationId xmlns:p14="http://schemas.microsoft.com/office/powerpoint/2010/main" val="4121275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C0502-4594-17E1-8393-1377C25BB7D2}"/>
              </a:ext>
            </a:extLst>
          </p:cNvPr>
          <p:cNvSpPr>
            <a:spLocks noGrp="1"/>
          </p:cNvSpPr>
          <p:nvPr>
            <p:ph type="title"/>
          </p:nvPr>
        </p:nvSpPr>
        <p:spPr>
          <a:xfrm>
            <a:off x="838200" y="226489"/>
            <a:ext cx="10515600" cy="1325563"/>
          </a:xfrm>
        </p:spPr>
        <p:txBody>
          <a:bodyPr/>
          <a:lstStyle/>
          <a:p>
            <a:r>
              <a:rPr lang="en-US" b="1" dirty="0">
                <a:solidFill>
                  <a:schemeClr val="accent1"/>
                </a:solidFill>
              </a:rPr>
              <a:t>CC Elections</a:t>
            </a:r>
          </a:p>
        </p:txBody>
      </p:sp>
      <p:sp>
        <p:nvSpPr>
          <p:cNvPr id="6" name="Content Placeholder 5">
            <a:extLst>
              <a:ext uri="{FF2B5EF4-FFF2-40B4-BE49-F238E27FC236}">
                <a16:creationId xmlns:a16="http://schemas.microsoft.com/office/drawing/2014/main" id="{70A68A0B-8605-8773-A04A-FEF637C802E9}"/>
              </a:ext>
            </a:extLst>
          </p:cNvPr>
          <p:cNvSpPr>
            <a:spLocks noGrp="1"/>
          </p:cNvSpPr>
          <p:nvPr>
            <p:ph idx="1"/>
          </p:nvPr>
        </p:nvSpPr>
        <p:spPr>
          <a:xfrm>
            <a:off x="838200" y="1433016"/>
            <a:ext cx="10515600" cy="4743948"/>
          </a:xfrm>
        </p:spPr>
        <p:txBody>
          <a:bodyPr>
            <a:normAutofit fontScale="85000" lnSpcReduction="20000"/>
          </a:bodyPr>
          <a:lstStyle/>
          <a:p>
            <a:pPr lvl="0"/>
            <a:r>
              <a:rPr lang="en-US" b="1" dirty="0"/>
              <a:t>Francesco Bossu</a:t>
            </a:r>
            <a:r>
              <a:rPr lang="en-US" dirty="0"/>
              <a:t> </a:t>
            </a:r>
            <a:br>
              <a:rPr lang="en-US" dirty="0"/>
            </a:br>
            <a:r>
              <a:rPr lang="en-US" dirty="0"/>
              <a:t>(Vice Chair of the Code of Conduct Committee)</a:t>
            </a:r>
          </a:p>
          <a:p>
            <a:pPr lvl="0"/>
            <a:endParaRPr lang="en-US" b="1" dirty="0"/>
          </a:p>
          <a:p>
            <a:pPr lvl="0"/>
            <a:endParaRPr lang="en-US" b="1" dirty="0"/>
          </a:p>
          <a:p>
            <a:pPr lvl="0"/>
            <a:r>
              <a:rPr lang="en-US" b="1" dirty="0"/>
              <a:t>Xin Dong </a:t>
            </a:r>
            <a:r>
              <a:rPr lang="en-US" dirty="0"/>
              <a:t>(Vice Chair of the Publications Committee)</a:t>
            </a:r>
          </a:p>
          <a:p>
            <a:pPr lvl="0"/>
            <a:endParaRPr lang="en-US" b="1" dirty="0"/>
          </a:p>
          <a:p>
            <a:pPr lvl="0"/>
            <a:r>
              <a:rPr lang="en-US" b="1" dirty="0"/>
              <a:t>Pietro Antonioli, Barbara Jacak, </a:t>
            </a:r>
            <a:r>
              <a:rPr lang="en-US" dirty="0"/>
              <a:t>and</a:t>
            </a:r>
            <a:r>
              <a:rPr lang="en-US" b="1" dirty="0"/>
              <a:t> Paul Newman</a:t>
            </a:r>
            <a:r>
              <a:rPr lang="en-US" dirty="0"/>
              <a:t> (Executive Board at-large members)</a:t>
            </a:r>
          </a:p>
          <a:p>
            <a:pPr lvl="0"/>
            <a:endParaRPr lang="en-US" dirty="0"/>
          </a:p>
          <a:p>
            <a:pPr lvl="0"/>
            <a:endParaRPr lang="en-US" dirty="0"/>
          </a:p>
          <a:p>
            <a:pPr lvl="0"/>
            <a:endParaRPr lang="en-US" dirty="0"/>
          </a:p>
          <a:p>
            <a:pPr lvl="0"/>
            <a:endParaRPr lang="en-US" dirty="0"/>
          </a:p>
          <a:p>
            <a:pPr lvl="0"/>
            <a:r>
              <a:rPr lang="en-US" dirty="0"/>
              <a:t>Many thanks to Taku Gunji for his service on the Executive Board</a:t>
            </a:r>
          </a:p>
        </p:txBody>
      </p:sp>
      <p:sp>
        <p:nvSpPr>
          <p:cNvPr id="3" name="Date Placeholder 2">
            <a:extLst>
              <a:ext uri="{FF2B5EF4-FFF2-40B4-BE49-F238E27FC236}">
                <a16:creationId xmlns:a16="http://schemas.microsoft.com/office/drawing/2014/main" id="{2C8D601C-F062-9E91-344E-F7EAA51C2BB9}"/>
              </a:ext>
            </a:extLst>
          </p:cNvPr>
          <p:cNvSpPr>
            <a:spLocks noGrp="1"/>
          </p:cNvSpPr>
          <p:nvPr>
            <p:ph type="dt" sz="half" idx="10"/>
          </p:nvPr>
        </p:nvSpPr>
        <p:spPr/>
        <p:txBody>
          <a:bodyPr/>
          <a:lstStyle/>
          <a:p>
            <a:r>
              <a:rPr lang="en-US"/>
              <a:t>3/5/2026</a:t>
            </a:r>
          </a:p>
        </p:txBody>
      </p:sp>
      <p:sp>
        <p:nvSpPr>
          <p:cNvPr id="4" name="Footer Placeholder 3">
            <a:extLst>
              <a:ext uri="{FF2B5EF4-FFF2-40B4-BE49-F238E27FC236}">
                <a16:creationId xmlns:a16="http://schemas.microsoft.com/office/drawing/2014/main" id="{F4B6FD25-D085-773F-EEF4-A454D9FC98C4}"/>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916E7780-3B7A-C61F-9497-5CC0EAAEC430}"/>
              </a:ext>
            </a:extLst>
          </p:cNvPr>
          <p:cNvSpPr>
            <a:spLocks noGrp="1"/>
          </p:cNvSpPr>
          <p:nvPr>
            <p:ph type="sldNum" sz="quarter" idx="12"/>
          </p:nvPr>
        </p:nvSpPr>
        <p:spPr/>
        <p:txBody>
          <a:bodyPr/>
          <a:lstStyle/>
          <a:p>
            <a:fld id="{588949A8-7CCD-4D90-AA9A-1451BFC6FB3A}" type="slidenum">
              <a:rPr lang="en-US" smtClean="0"/>
              <a:t>4</a:t>
            </a:fld>
            <a:endParaRPr lang="en-US"/>
          </a:p>
        </p:txBody>
      </p:sp>
      <p:pic>
        <p:nvPicPr>
          <p:cNvPr id="5122" name="Picture 2" descr="EIC User Profile: Francesco Bossu | BNL Newsroom">
            <a:extLst>
              <a:ext uri="{FF2B5EF4-FFF2-40B4-BE49-F238E27FC236}">
                <a16:creationId xmlns:a16="http://schemas.microsoft.com/office/drawing/2014/main" id="{5E222A17-EAF5-DB6D-8285-356A13257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2141" y="1070519"/>
            <a:ext cx="1508459" cy="14197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awrence Berkeley National Lab">
            <a:extLst>
              <a:ext uri="{FF2B5EF4-FFF2-40B4-BE49-F238E27FC236}">
                <a16:creationId xmlns:a16="http://schemas.microsoft.com/office/drawing/2014/main" id="{4AA1CCBD-C85A-75A9-ADB7-C87596BAC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4832" y="2219880"/>
            <a:ext cx="1277216" cy="127721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ietro Antonioli - Ambasciatore di ...">
            <a:extLst>
              <a:ext uri="{FF2B5EF4-FFF2-40B4-BE49-F238E27FC236}">
                <a16:creationId xmlns:a16="http://schemas.microsoft.com/office/drawing/2014/main" id="{0FC860C6-92CD-0597-F438-615F98DEA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316" y="4020470"/>
            <a:ext cx="2508060" cy="140451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arbara Jacak | Physics">
            <a:extLst>
              <a:ext uri="{FF2B5EF4-FFF2-40B4-BE49-F238E27FC236}">
                <a16:creationId xmlns:a16="http://schemas.microsoft.com/office/drawing/2014/main" id="{1ECB37FB-38E7-F03F-9D10-39B08913E3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8668" y="4004087"/>
            <a:ext cx="1861400" cy="144532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Paul Newman, Birmingham Particle Physics Group">
            <a:extLst>
              <a:ext uri="{FF2B5EF4-FFF2-40B4-BE49-F238E27FC236}">
                <a16:creationId xmlns:a16="http://schemas.microsoft.com/office/drawing/2014/main" id="{802EBF9C-E65C-B4A2-73B5-77B7BB00B7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1850" y="4004087"/>
            <a:ext cx="1508459" cy="14197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with the arms crossed&#10;&#10;AI-generated content may be incorrect.">
            <a:extLst>
              <a:ext uri="{FF2B5EF4-FFF2-40B4-BE49-F238E27FC236}">
                <a16:creationId xmlns:a16="http://schemas.microsoft.com/office/drawing/2014/main" id="{348ECAC8-17AA-7D7C-9FDE-86622342AB1D}"/>
              </a:ext>
            </a:extLst>
          </p:cNvPr>
          <p:cNvPicPr>
            <a:picLocks noChangeAspect="1"/>
          </p:cNvPicPr>
          <p:nvPr/>
        </p:nvPicPr>
        <p:blipFill>
          <a:blip r:embed="rId7"/>
          <a:stretch>
            <a:fillRect/>
          </a:stretch>
        </p:blipFill>
        <p:spPr>
          <a:xfrm>
            <a:off x="9259761" y="5198437"/>
            <a:ext cx="1624574" cy="1523038"/>
          </a:xfrm>
          <a:prstGeom prst="rect">
            <a:avLst/>
          </a:prstGeom>
        </p:spPr>
      </p:pic>
    </p:spTree>
    <p:extLst>
      <p:ext uri="{BB962C8B-B14F-4D97-AF65-F5344CB8AC3E}">
        <p14:creationId xmlns:p14="http://schemas.microsoft.com/office/powerpoint/2010/main" val="1560791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circle with an arrow and waves&#10;&#10;Description automatically generated">
            <a:extLst>
              <a:ext uri="{FF2B5EF4-FFF2-40B4-BE49-F238E27FC236}">
                <a16:creationId xmlns:a16="http://schemas.microsoft.com/office/drawing/2014/main" id="{45E19F64-D7CC-3A46-AE5A-90461E1C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495" y="2707363"/>
            <a:ext cx="3480044" cy="3042663"/>
          </a:xfrm>
          <a:prstGeom prst="rect">
            <a:avLst/>
          </a:prstGeom>
        </p:spPr>
      </p:pic>
      <p:sp>
        <p:nvSpPr>
          <p:cNvPr id="2" name="Title 1">
            <a:extLst>
              <a:ext uri="{FF2B5EF4-FFF2-40B4-BE49-F238E27FC236}">
                <a16:creationId xmlns:a16="http://schemas.microsoft.com/office/drawing/2014/main" id="{5BBFA4F9-5649-0168-6C84-176E3B20FFFD}"/>
              </a:ext>
            </a:extLst>
          </p:cNvPr>
          <p:cNvSpPr>
            <a:spLocks noGrp="1"/>
          </p:cNvSpPr>
          <p:nvPr>
            <p:ph type="title"/>
          </p:nvPr>
        </p:nvSpPr>
        <p:spPr>
          <a:xfrm>
            <a:off x="838200" y="365125"/>
            <a:ext cx="10515600" cy="997331"/>
          </a:xfrm>
        </p:spPr>
        <p:txBody>
          <a:bodyPr/>
          <a:lstStyle/>
          <a:p>
            <a:r>
              <a:rPr lang="en-US" b="1" dirty="0">
                <a:solidFill>
                  <a:schemeClr val="accent1"/>
                </a:solidFill>
              </a:rPr>
              <a:t>EICUG Membership</a:t>
            </a:r>
          </a:p>
        </p:txBody>
      </p:sp>
      <p:sp>
        <p:nvSpPr>
          <p:cNvPr id="3" name="Content Placeholder 2">
            <a:extLst>
              <a:ext uri="{FF2B5EF4-FFF2-40B4-BE49-F238E27FC236}">
                <a16:creationId xmlns:a16="http://schemas.microsoft.com/office/drawing/2014/main" id="{075F0A71-F146-499F-F3E2-55D9C6D02AEC}"/>
              </a:ext>
            </a:extLst>
          </p:cNvPr>
          <p:cNvSpPr>
            <a:spLocks noGrp="1"/>
          </p:cNvSpPr>
          <p:nvPr>
            <p:ph idx="1"/>
          </p:nvPr>
        </p:nvSpPr>
        <p:spPr>
          <a:xfrm>
            <a:off x="838200" y="1444752"/>
            <a:ext cx="5080462" cy="4732211"/>
          </a:xfrm>
        </p:spPr>
        <p:txBody>
          <a:bodyPr>
            <a:normAutofit fontScale="92500" lnSpcReduction="10000"/>
          </a:bodyPr>
          <a:lstStyle/>
          <a:p>
            <a:r>
              <a:rPr lang="en-US" dirty="0"/>
              <a:t>The EICUG is a vital organization to promote the interests of the EIC community! </a:t>
            </a:r>
          </a:p>
          <a:p>
            <a:pPr lvl="1"/>
            <a:r>
              <a:rPr lang="en-US" dirty="0"/>
              <a:t>Without the EICUG we would never have gotten far enough to form ePIC!</a:t>
            </a:r>
          </a:p>
          <a:p>
            <a:endParaRPr lang="en-US" dirty="0"/>
          </a:p>
          <a:p>
            <a:r>
              <a:rPr lang="en-US" dirty="0"/>
              <a:t>Please register your institution!</a:t>
            </a:r>
          </a:p>
          <a:p>
            <a:r>
              <a:rPr lang="en-US" dirty="0"/>
              <a:t>Check with your EICUG IB representative to get registered as a member</a:t>
            </a:r>
          </a:p>
          <a:p>
            <a:pPr marL="0" indent="0">
              <a:buNone/>
            </a:pPr>
            <a:endParaRPr lang="en-US" dirty="0"/>
          </a:p>
          <a:p>
            <a:r>
              <a:rPr lang="en-US" sz="2000" dirty="0">
                <a:hlinkClick r:id="rId3"/>
              </a:rPr>
              <a:t>https://www.eicug.org/content/join.html</a:t>
            </a:r>
            <a:endParaRPr lang="en-US" sz="2000" dirty="0"/>
          </a:p>
        </p:txBody>
      </p:sp>
      <p:sp>
        <p:nvSpPr>
          <p:cNvPr id="4" name="Date Placeholder 3">
            <a:extLst>
              <a:ext uri="{FF2B5EF4-FFF2-40B4-BE49-F238E27FC236}">
                <a16:creationId xmlns:a16="http://schemas.microsoft.com/office/drawing/2014/main" id="{3DFBAFB3-EA53-8EC0-5C8F-7BE1EEA28B5D}"/>
              </a:ext>
            </a:extLst>
          </p:cNvPr>
          <p:cNvSpPr>
            <a:spLocks noGrp="1"/>
          </p:cNvSpPr>
          <p:nvPr>
            <p:ph type="dt" sz="half" idx="10"/>
          </p:nvPr>
        </p:nvSpPr>
        <p:spPr/>
        <p:txBody>
          <a:bodyPr/>
          <a:lstStyle/>
          <a:p>
            <a:r>
              <a:rPr lang="en-US"/>
              <a:t>3/5/2026</a:t>
            </a:r>
          </a:p>
        </p:txBody>
      </p:sp>
      <p:pic>
        <p:nvPicPr>
          <p:cNvPr id="2050" name="Picture 2">
            <a:extLst>
              <a:ext uri="{FF2B5EF4-FFF2-40B4-BE49-F238E27FC236}">
                <a16:creationId xmlns:a16="http://schemas.microsoft.com/office/drawing/2014/main" id="{B566A896-3E41-F7FC-CBB1-3F0CDF77C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918" y="1807178"/>
            <a:ext cx="4899513" cy="90018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978FDB4-5DAA-99C8-8AF5-3846F87272D6}"/>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E200877-07F0-72A7-F1A2-7E638CCB84FD}"/>
              </a:ext>
            </a:extLst>
          </p:cNvPr>
          <p:cNvSpPr>
            <a:spLocks noGrp="1"/>
          </p:cNvSpPr>
          <p:nvPr>
            <p:ph type="sldNum" sz="quarter" idx="12"/>
          </p:nvPr>
        </p:nvSpPr>
        <p:spPr/>
        <p:txBody>
          <a:bodyPr/>
          <a:lstStyle/>
          <a:p>
            <a:fld id="{588949A8-7CCD-4D90-AA9A-1451BFC6FB3A}" type="slidenum">
              <a:rPr lang="en-US" smtClean="0"/>
              <a:t>40</a:t>
            </a:fld>
            <a:endParaRPr lang="en-US"/>
          </a:p>
        </p:txBody>
      </p:sp>
    </p:spTree>
    <p:extLst>
      <p:ext uri="{BB962C8B-B14F-4D97-AF65-F5344CB8AC3E}">
        <p14:creationId xmlns:p14="http://schemas.microsoft.com/office/powerpoint/2010/main" val="3028241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713AB-3FC1-AC48-9BAD-0F030B4E5F8D}"/>
              </a:ext>
            </a:extLst>
          </p:cNvPr>
          <p:cNvSpPr>
            <a:spLocks noGrp="1"/>
          </p:cNvSpPr>
          <p:nvPr>
            <p:ph type="title"/>
          </p:nvPr>
        </p:nvSpPr>
        <p:spPr>
          <a:xfrm>
            <a:off x="397525" y="189844"/>
            <a:ext cx="10515600" cy="1082675"/>
          </a:xfrm>
        </p:spPr>
        <p:txBody>
          <a:bodyPr/>
          <a:lstStyle/>
          <a:p>
            <a:r>
              <a:rPr lang="en-US" b="1" dirty="0">
                <a:solidFill>
                  <a:schemeClr val="accent1"/>
                </a:solidFill>
              </a:rPr>
              <a:t>CERN Recognized Experiment Status: RE47</a:t>
            </a:r>
          </a:p>
        </p:txBody>
      </p:sp>
      <p:sp>
        <p:nvSpPr>
          <p:cNvPr id="3" name="Date Placeholder 2">
            <a:extLst>
              <a:ext uri="{FF2B5EF4-FFF2-40B4-BE49-F238E27FC236}">
                <a16:creationId xmlns:a16="http://schemas.microsoft.com/office/drawing/2014/main" id="{BDAFD5E6-F695-80EB-79FB-C0043746C7C8}"/>
              </a:ext>
            </a:extLst>
          </p:cNvPr>
          <p:cNvSpPr>
            <a:spLocks noGrp="1"/>
          </p:cNvSpPr>
          <p:nvPr>
            <p:ph type="dt" sz="half" idx="10"/>
          </p:nvPr>
        </p:nvSpPr>
        <p:spPr/>
        <p:txBody>
          <a:bodyPr/>
          <a:lstStyle/>
          <a:p>
            <a:r>
              <a:rPr lang="en-US"/>
              <a:t>3/5/2026</a:t>
            </a:r>
            <a:endParaRPr lang="en-US" dirty="0"/>
          </a:p>
        </p:txBody>
      </p:sp>
      <p:sp>
        <p:nvSpPr>
          <p:cNvPr id="4" name="Footer Placeholder 3">
            <a:extLst>
              <a:ext uri="{FF2B5EF4-FFF2-40B4-BE49-F238E27FC236}">
                <a16:creationId xmlns:a16="http://schemas.microsoft.com/office/drawing/2014/main" id="{5A9085BF-507D-C246-20D1-6BF53EBD560F}"/>
              </a:ext>
            </a:extLst>
          </p:cNvPr>
          <p:cNvSpPr>
            <a:spLocks noGrp="1"/>
          </p:cNvSpPr>
          <p:nvPr>
            <p:ph type="ftr" sz="quarter" idx="11"/>
          </p:nvPr>
        </p:nvSpPr>
        <p:spPr/>
        <p:txBody>
          <a:bodyPr/>
          <a:lstStyle/>
          <a:p>
            <a:r>
              <a:rPr lang="en-US"/>
              <a:t>ePIC General Meeting</a:t>
            </a:r>
          </a:p>
        </p:txBody>
      </p:sp>
      <p:pic>
        <p:nvPicPr>
          <p:cNvPr id="6" name="Picture 5" descr="Graphical user interface, text, application, email&#10;&#10;AI-generated content may be incorrect.">
            <a:extLst>
              <a:ext uri="{FF2B5EF4-FFF2-40B4-BE49-F238E27FC236}">
                <a16:creationId xmlns:a16="http://schemas.microsoft.com/office/drawing/2014/main" id="{2E223C0D-3C01-2D5B-2207-B45B550A0CC9}"/>
              </a:ext>
            </a:extLst>
          </p:cNvPr>
          <p:cNvPicPr>
            <a:picLocks noChangeAspect="1"/>
          </p:cNvPicPr>
          <p:nvPr/>
        </p:nvPicPr>
        <p:blipFill>
          <a:blip r:embed="rId2"/>
          <a:stretch>
            <a:fillRect/>
          </a:stretch>
        </p:blipFill>
        <p:spPr>
          <a:xfrm>
            <a:off x="4038600" y="1397220"/>
            <a:ext cx="8077884" cy="4959130"/>
          </a:xfrm>
          <a:prstGeom prst="rect">
            <a:avLst/>
          </a:prstGeom>
          <a:ln>
            <a:solidFill>
              <a:schemeClr val="tx1"/>
            </a:solidFill>
          </a:ln>
          <a:effectLst>
            <a:outerShdw blurRad="50800" dist="38100" dir="2700000" algn="tl" rotWithShape="0">
              <a:prstClr val="black">
                <a:alpha val="40000"/>
              </a:prstClr>
            </a:outerShdw>
          </a:effectLst>
        </p:spPr>
      </p:pic>
      <p:sp>
        <p:nvSpPr>
          <p:cNvPr id="7" name="Arrow: Right 6">
            <a:extLst>
              <a:ext uri="{FF2B5EF4-FFF2-40B4-BE49-F238E27FC236}">
                <a16:creationId xmlns:a16="http://schemas.microsoft.com/office/drawing/2014/main" id="{015A7798-45A8-F236-06F9-E7FED6B04756}"/>
              </a:ext>
            </a:extLst>
          </p:cNvPr>
          <p:cNvSpPr/>
          <p:nvPr/>
        </p:nvSpPr>
        <p:spPr>
          <a:xfrm>
            <a:off x="3712684" y="5096085"/>
            <a:ext cx="325916" cy="26440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F3592C0-F801-03FD-5DD3-3019CDD3C85D}"/>
              </a:ext>
            </a:extLst>
          </p:cNvPr>
          <p:cNvSpPr txBox="1"/>
          <p:nvPr/>
        </p:nvSpPr>
        <p:spPr>
          <a:xfrm>
            <a:off x="173974" y="1175625"/>
            <a:ext cx="3701668" cy="5047536"/>
          </a:xfrm>
          <a:prstGeom prst="rect">
            <a:avLst/>
          </a:prstGeom>
          <a:solidFill>
            <a:schemeClr val="bg1"/>
          </a:solidFill>
        </p:spPr>
        <p:txBody>
          <a:bodyPr wrap="square" rtlCol="0">
            <a:spAutoFit/>
          </a:bodyPr>
          <a:lstStyle/>
          <a:p>
            <a:r>
              <a:rPr lang="en-US" dirty="0" err="1"/>
              <a:t>ePIC</a:t>
            </a:r>
            <a:r>
              <a:rPr lang="en-US" dirty="0"/>
              <a:t> now appears in the CERN Grey Book database as RE47:</a:t>
            </a:r>
            <a:br>
              <a:rPr lang="en-US" dirty="0"/>
            </a:br>
            <a:r>
              <a:rPr lang="en-US" sz="1600" dirty="0">
                <a:hlinkClick r:id="rId3"/>
              </a:rPr>
              <a:t>https://greybook.cern.ch/experiment/recognized </a:t>
            </a:r>
            <a:endParaRPr lang="en-US" sz="1600" dirty="0"/>
          </a:p>
          <a:p>
            <a:endParaRPr lang="en-US" dirty="0"/>
          </a:p>
          <a:p>
            <a:r>
              <a:rPr lang="en-US" dirty="0"/>
              <a:t>Two steps to get </a:t>
            </a:r>
            <a:r>
              <a:rPr lang="en-US" dirty="0" err="1"/>
              <a:t>ePIC</a:t>
            </a:r>
            <a:r>
              <a:rPr lang="en-US" dirty="0"/>
              <a:t> Collaborators registered at CERN: </a:t>
            </a:r>
            <a:br>
              <a:rPr lang="en-US" dirty="0"/>
            </a:br>
            <a:endParaRPr lang="en-US" dirty="0"/>
          </a:p>
          <a:p>
            <a:pPr marL="285750" indent="-285750">
              <a:buFont typeface="Arial" panose="020B0604020202020204" pitchFamily="34" charset="0"/>
              <a:buChar char="•"/>
            </a:pPr>
            <a:r>
              <a:rPr lang="en-US" dirty="0"/>
              <a:t>CC Representative needs to register as team leader with </a:t>
            </a:r>
            <a:br>
              <a:rPr lang="en-US" dirty="0"/>
            </a:br>
            <a:r>
              <a:rPr lang="en-US" dirty="0"/>
              <a:t>CERN Users Office:</a:t>
            </a:r>
          </a:p>
          <a:p>
            <a:pPr marL="742950" lvl="1" indent="-285750">
              <a:buFont typeface="Arial" panose="020B0604020202020204" pitchFamily="34" charset="0"/>
              <a:buChar char="•"/>
            </a:pPr>
            <a:r>
              <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https://usersoffice.web.cern.ch/</a:t>
            </a:r>
            <a:endPar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https://usersoffice.web.cern.ch/team-leaders-corner</a:t>
            </a:r>
            <a:endPar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dirty="0">
                <a:effectLst/>
                <a:latin typeface="Aptos" panose="020B0004020202020204" pitchFamily="34" charset="0"/>
                <a:ea typeface="Aptos" panose="020B0004020202020204" pitchFamily="34" charset="0"/>
                <a:cs typeface="Times New Roman" panose="02020603050405020304" pitchFamily="18" charset="0"/>
                <a:hlinkClick r:id="rId6"/>
              </a:rPr>
              <a:t>Users.Office@cern.ch</a:t>
            </a:r>
            <a:endParaRPr lang="en-US" dirty="0"/>
          </a:p>
          <a:p>
            <a:pPr marL="285750" indent="-285750">
              <a:buFont typeface="Arial" panose="020B0604020202020204" pitchFamily="34" charset="0"/>
              <a:buChar char="•"/>
            </a:pPr>
            <a:r>
              <a:rPr lang="en-US" dirty="0"/>
              <a:t>CC member can then certify registrations of team members</a:t>
            </a:r>
          </a:p>
          <a:p>
            <a:endParaRPr lang="en-US" dirty="0"/>
          </a:p>
          <a:p>
            <a:r>
              <a:rPr lang="en-US" dirty="0"/>
              <a:t>Contact us if you run into problems!</a:t>
            </a:r>
          </a:p>
        </p:txBody>
      </p:sp>
      <p:sp>
        <p:nvSpPr>
          <p:cNvPr id="5" name="Rectangle 4">
            <a:extLst>
              <a:ext uri="{FF2B5EF4-FFF2-40B4-BE49-F238E27FC236}">
                <a16:creationId xmlns:a16="http://schemas.microsoft.com/office/drawing/2014/main" id="{0923976D-15CA-C0C2-AE17-A792A2A7F4F1}"/>
              </a:ext>
            </a:extLst>
          </p:cNvPr>
          <p:cNvSpPr/>
          <p:nvPr/>
        </p:nvSpPr>
        <p:spPr>
          <a:xfrm>
            <a:off x="4038600" y="5096085"/>
            <a:ext cx="8077884" cy="264405"/>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A3244513-4E8E-496C-C146-62570D8B8025}"/>
              </a:ext>
            </a:extLst>
          </p:cNvPr>
          <p:cNvPicPr>
            <a:picLocks noChangeAspect="1"/>
          </p:cNvPicPr>
          <p:nvPr/>
        </p:nvPicPr>
        <p:blipFill>
          <a:blip r:embed="rId7"/>
          <a:stretch>
            <a:fillRect/>
          </a:stretch>
        </p:blipFill>
        <p:spPr>
          <a:xfrm>
            <a:off x="10141781" y="65143"/>
            <a:ext cx="1542688" cy="1110482"/>
          </a:xfrm>
          <a:prstGeom prst="rect">
            <a:avLst/>
          </a:prstGeom>
        </p:spPr>
      </p:pic>
      <p:sp>
        <p:nvSpPr>
          <p:cNvPr id="10" name="Slide Number Placeholder 9">
            <a:extLst>
              <a:ext uri="{FF2B5EF4-FFF2-40B4-BE49-F238E27FC236}">
                <a16:creationId xmlns:a16="http://schemas.microsoft.com/office/drawing/2014/main" id="{7A9C5689-B658-4A27-D39B-8AFC46F63A02}"/>
              </a:ext>
            </a:extLst>
          </p:cNvPr>
          <p:cNvSpPr>
            <a:spLocks noGrp="1"/>
          </p:cNvSpPr>
          <p:nvPr>
            <p:ph type="sldNum" sz="quarter" idx="12"/>
          </p:nvPr>
        </p:nvSpPr>
        <p:spPr/>
        <p:txBody>
          <a:bodyPr/>
          <a:lstStyle/>
          <a:p>
            <a:fld id="{588949A8-7CCD-4D90-AA9A-1451BFC6FB3A}" type="slidenum">
              <a:rPr lang="en-US" smtClean="0"/>
              <a:t>41</a:t>
            </a:fld>
            <a:endParaRPr lang="en-US"/>
          </a:p>
        </p:txBody>
      </p:sp>
    </p:spTree>
    <p:extLst>
      <p:ext uri="{BB962C8B-B14F-4D97-AF65-F5344CB8AC3E}">
        <p14:creationId xmlns:p14="http://schemas.microsoft.com/office/powerpoint/2010/main" val="3792724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439154" y="1674704"/>
            <a:ext cx="11334580" cy="1947460"/>
          </a:xfrm>
        </p:spPr>
        <p:txBody>
          <a:bodyPr>
            <a:normAutofit/>
          </a:bodyPr>
          <a:lstStyle/>
          <a:p>
            <a:r>
              <a:rPr lang="en-US" sz="5400" dirty="0"/>
              <a:t>Homework Questions – 1</a:t>
            </a:r>
            <a:r>
              <a:rPr lang="en-US" sz="5400" baseline="30000" dirty="0"/>
              <a:t>st</a:t>
            </a:r>
            <a:r>
              <a:rPr lang="en-US" sz="5400" dirty="0"/>
              <a:t> Day</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a:xfrm>
            <a:off x="544760" y="4971805"/>
            <a:ext cx="11102479" cy="746185"/>
          </a:xfrm>
        </p:spPr>
        <p:txBody>
          <a:bodyPr>
            <a:noAutofit/>
          </a:bodyPr>
          <a:lstStyle/>
          <a:p>
            <a:r>
              <a:rPr lang="en-US"/>
              <a:t>Director's Review of the EIC Detector (</a:t>
            </a:r>
            <a:r>
              <a:rPr lang="en-US" err="1"/>
              <a:t>ePIC</a:t>
            </a:r>
            <a:r>
              <a:rPr lang="en-US"/>
              <a:t>) Subproject to Assess Baseline Readiness</a:t>
            </a:r>
          </a:p>
          <a:p>
            <a:r>
              <a:rPr lang="en-US"/>
              <a:t>February 3-5, 2026</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505320" y="3429000"/>
            <a:ext cx="10688383" cy="1041643"/>
          </a:xfrm>
        </p:spPr>
        <p:txBody>
          <a:bodyPr/>
          <a:lstStyle/>
          <a:p>
            <a:r>
              <a:rPr lang="en-US"/>
              <a:t>Jim Yeck, EIC Project Director &amp; BNL ALD</a:t>
            </a:r>
          </a:p>
          <a:p>
            <a:r>
              <a:rPr lang="en-US"/>
              <a:t>Elke Aschenauer, DET Subproject Manager</a:t>
            </a:r>
          </a:p>
          <a:p>
            <a:r>
              <a:rPr lang="en-US"/>
              <a:t>Rolf Ent, DET Subproject Manager</a:t>
            </a:r>
          </a:p>
          <a:p>
            <a:endParaRPr lang="en-US" sz="2000"/>
          </a:p>
          <a:p>
            <a:endParaRPr lang="en-US"/>
          </a:p>
        </p:txBody>
      </p:sp>
    </p:spTree>
    <p:extLst>
      <p:ext uri="{BB962C8B-B14F-4D97-AF65-F5344CB8AC3E}">
        <p14:creationId xmlns:p14="http://schemas.microsoft.com/office/powerpoint/2010/main" val="3786960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9BE9E-B961-59AF-6DDA-D24A5CC759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9BA1EF-0FF2-1709-7DEF-BC826A3E0265}"/>
              </a:ext>
            </a:extLst>
          </p:cNvPr>
          <p:cNvSpPr>
            <a:spLocks noGrp="1"/>
          </p:cNvSpPr>
          <p:nvPr>
            <p:ph type="title"/>
          </p:nvPr>
        </p:nvSpPr>
        <p:spPr>
          <a:xfrm>
            <a:off x="461963" y="0"/>
            <a:ext cx="11499234" cy="567203"/>
          </a:xfrm>
        </p:spPr>
        <p:txBody>
          <a:bodyPr>
            <a:noAutofit/>
          </a:bodyPr>
          <a:lstStyle/>
          <a:p>
            <a:r>
              <a:rPr lang="en-US" sz="3200" dirty="0"/>
              <a:t>1</a:t>
            </a:r>
            <a:r>
              <a:rPr lang="en-US" sz="3200" baseline="30000" dirty="0"/>
              <a:t>st</a:t>
            </a:r>
            <a:r>
              <a:rPr lang="en-US" sz="3200" dirty="0"/>
              <a:t> Day HW Questions (21!)</a:t>
            </a:r>
          </a:p>
        </p:txBody>
      </p:sp>
      <p:sp>
        <p:nvSpPr>
          <p:cNvPr id="8" name="Text Placeholder 5">
            <a:extLst>
              <a:ext uri="{FF2B5EF4-FFF2-40B4-BE49-F238E27FC236}">
                <a16:creationId xmlns:a16="http://schemas.microsoft.com/office/drawing/2014/main" id="{8F1BE7D8-9332-47F2-B0B9-3D93F2F7962E}"/>
              </a:ext>
            </a:extLst>
          </p:cNvPr>
          <p:cNvSpPr>
            <a:spLocks noGrp="1"/>
          </p:cNvSpPr>
          <p:nvPr>
            <p:ph type="body" sz="quarter" idx="10"/>
          </p:nvPr>
        </p:nvSpPr>
        <p:spPr>
          <a:xfrm>
            <a:off x="461963" y="555085"/>
            <a:ext cx="11521440" cy="5972308"/>
          </a:xfrm>
        </p:spPr>
        <p:txBody>
          <a:bodyPr vert="horz" lIns="91440" tIns="45720" rIns="91440" bIns="45720" rtlCol="0" anchor="t">
            <a:normAutofit fontScale="40000" lnSpcReduction="20000"/>
          </a:bodyPr>
          <a:lstStyle/>
          <a:p>
            <a:pPr marL="0" lvl="0" indent="0">
              <a:lnSpc>
                <a:spcPct val="100000"/>
              </a:lnSpc>
              <a:spcBef>
                <a:spcPts val="0"/>
              </a:spcBef>
              <a:buNone/>
            </a:pPr>
            <a:r>
              <a:rPr lang="en-US" b="1" dirty="0"/>
              <a:t>Q1: </a:t>
            </a:r>
            <a:r>
              <a:rPr lang="en-US" dirty="0"/>
              <a:t>Additional information is requested for ASICs being utilized by </a:t>
            </a:r>
            <a:r>
              <a:rPr lang="en-US" dirty="0" err="1"/>
              <a:t>ePIC</a:t>
            </a:r>
            <a:r>
              <a:rPr lang="en-US" dirty="0"/>
              <a:t>.</a:t>
            </a:r>
          </a:p>
          <a:p>
            <a:pPr marL="287338" lvl="1" indent="0">
              <a:lnSpc>
                <a:spcPct val="100000"/>
              </a:lnSpc>
              <a:spcBef>
                <a:spcPts val="0"/>
              </a:spcBef>
              <a:buNone/>
            </a:pPr>
            <a:r>
              <a:rPr lang="en-US" dirty="0"/>
              <a:t>Provide a table of ASICs. For each ASIC, include the subsystem, fab, TRL (using the DOE definition https://www.directives.doe.gov/directives-documents/400-series/0413.3-EGuide-04/@@images/file), when you expect to reach TRL 7, and the need-by date for construction.  </a:t>
            </a:r>
          </a:p>
          <a:p>
            <a:pPr marL="287338" lvl="1" indent="0">
              <a:lnSpc>
                <a:spcPct val="100000"/>
              </a:lnSpc>
              <a:spcBef>
                <a:spcPts val="0"/>
              </a:spcBef>
              <a:buNone/>
            </a:pPr>
            <a:r>
              <a:rPr lang="en-US" dirty="0"/>
              <a:t>For each ASIC, what is your procurement and testing plan?</a:t>
            </a:r>
          </a:p>
          <a:p>
            <a:pPr marL="287338" lvl="1" indent="0">
              <a:lnSpc>
                <a:spcPct val="100000"/>
              </a:lnSpc>
              <a:spcBef>
                <a:spcPts val="0"/>
              </a:spcBef>
              <a:buNone/>
            </a:pPr>
            <a:r>
              <a:rPr lang="en-US" dirty="0"/>
              <a:t>When do you expect to have completed a system test with pre-production articles for each subdetector (especially SVT &amp; TOF).</a:t>
            </a:r>
          </a:p>
          <a:p>
            <a:pPr marL="287338" lvl="1" indent="0">
              <a:lnSpc>
                <a:spcPct val="100000"/>
              </a:lnSpc>
              <a:spcBef>
                <a:spcPts val="0"/>
              </a:spcBef>
              <a:buNone/>
            </a:pPr>
            <a:r>
              <a:rPr lang="en-US" dirty="0"/>
              <a:t>Provide a list of engineering FTE and duration from US and non-US institutes contributing to the following designs: </a:t>
            </a:r>
          </a:p>
          <a:p>
            <a:pPr marL="515938" lvl="2" indent="0">
              <a:lnSpc>
                <a:spcPct val="100000"/>
              </a:lnSpc>
              <a:spcBef>
                <a:spcPts val="0"/>
              </a:spcBef>
              <a:buNone/>
            </a:pPr>
            <a:r>
              <a:rPr lang="en-US" dirty="0"/>
              <a:t>MOSAIX ER2 (estimate from non-US institutes is OK) </a:t>
            </a:r>
          </a:p>
          <a:p>
            <a:pPr marL="515938" lvl="2" indent="0">
              <a:lnSpc>
                <a:spcPct val="100000"/>
              </a:lnSpc>
              <a:spcBef>
                <a:spcPts val="0"/>
              </a:spcBef>
              <a:buNone/>
            </a:pPr>
            <a:r>
              <a:rPr lang="en-US" dirty="0"/>
              <a:t>MOSAIX ER3 (estimate from non-US institutes is OK) </a:t>
            </a:r>
          </a:p>
          <a:p>
            <a:pPr marL="515938" lvl="2" indent="0">
              <a:lnSpc>
                <a:spcPct val="100000"/>
              </a:lnSpc>
              <a:spcBef>
                <a:spcPts val="0"/>
              </a:spcBef>
              <a:buNone/>
            </a:pPr>
            <a:r>
              <a:rPr lang="en-US" dirty="0"/>
              <a:t>LASv1</a:t>
            </a:r>
          </a:p>
          <a:p>
            <a:pPr marL="515938" lvl="2" indent="0">
              <a:lnSpc>
                <a:spcPct val="100000"/>
              </a:lnSpc>
              <a:spcBef>
                <a:spcPts val="0"/>
              </a:spcBef>
              <a:buNone/>
            </a:pPr>
            <a:r>
              <a:rPr lang="en-US" dirty="0"/>
              <a:t>AncASICv1</a:t>
            </a:r>
          </a:p>
          <a:p>
            <a:pPr marL="515938" lvl="2" indent="0">
              <a:lnSpc>
                <a:spcPct val="100000"/>
              </a:lnSpc>
              <a:spcBef>
                <a:spcPts val="0"/>
              </a:spcBef>
              <a:buNone/>
            </a:pPr>
            <a:r>
              <a:rPr lang="en-US" dirty="0"/>
              <a:t>FCFDv1.2</a:t>
            </a:r>
          </a:p>
          <a:p>
            <a:pPr marL="0" indent="0">
              <a:lnSpc>
                <a:spcPct val="100000"/>
              </a:lnSpc>
              <a:spcBef>
                <a:spcPts val="0"/>
              </a:spcBef>
              <a:buNone/>
            </a:pPr>
            <a:r>
              <a:rPr lang="en-US" b="1" dirty="0"/>
              <a:t>Q2: </a:t>
            </a:r>
            <a:r>
              <a:rPr lang="en-US" dirty="0"/>
              <a:t>Provide a table of total labor &amp; non-labor FTE and M&amp;S for each subdetector. What assumptions have been made about contributions of uncosted labor to successfully complete each deliverable? How many postdocs and students are working on the Project whose subsistence comes from the DOE Research Program. Break this out by subdetector area.</a:t>
            </a:r>
          </a:p>
          <a:p>
            <a:pPr marL="0" lvl="0" indent="0">
              <a:lnSpc>
                <a:spcPct val="100000"/>
              </a:lnSpc>
              <a:spcBef>
                <a:spcPts val="0"/>
              </a:spcBef>
              <a:buNone/>
            </a:pPr>
            <a:r>
              <a:rPr lang="en-US" b="1" dirty="0"/>
              <a:t>Q3: </a:t>
            </a:r>
            <a:r>
              <a:rPr lang="en-US" dirty="0"/>
              <a:t>Is there labor, scientific or technical, from international partners that the Project counts on for successful design and construction of </a:t>
            </a:r>
            <a:r>
              <a:rPr lang="en-US" dirty="0" err="1"/>
              <a:t>ePIC</a:t>
            </a:r>
            <a:r>
              <a:rPr lang="en-US" dirty="0"/>
              <a:t> that is not captured in the in-kind cost estimates.  Please quantify in FTEs.</a:t>
            </a:r>
          </a:p>
          <a:p>
            <a:pPr marL="0" lvl="0" indent="0">
              <a:lnSpc>
                <a:spcPct val="100000"/>
              </a:lnSpc>
              <a:spcBef>
                <a:spcPts val="0"/>
              </a:spcBef>
              <a:buNone/>
            </a:pPr>
            <a:r>
              <a:rPr lang="en-US" b="1" dirty="0"/>
              <a:t>Q4: </a:t>
            </a:r>
            <a:r>
              <a:rPr lang="en-US" dirty="0"/>
              <a:t>How will you develop the baseline scope in preparation for CD-2 — with and without UK resources — given recent actions by U.K. funding agencies. Describe the impact on physics/performance if the SVT outer layers need to be replaced by a non-silicon technology.</a:t>
            </a:r>
            <a:endParaRPr lang="en-US" b="1" dirty="0"/>
          </a:p>
          <a:p>
            <a:pPr marL="0" lvl="0" indent="0">
              <a:lnSpc>
                <a:spcPct val="100000"/>
              </a:lnSpc>
              <a:spcBef>
                <a:spcPts val="0"/>
              </a:spcBef>
              <a:buNone/>
            </a:pPr>
            <a:r>
              <a:rPr lang="en-US" b="1" dirty="0"/>
              <a:t>Q5: </a:t>
            </a:r>
            <a:r>
              <a:rPr lang="en-US" dirty="0"/>
              <a:t>How much labor is needed to support the development of firmware to readout and integrate each subdetector. How is responsibility split amongst WBS (Detector, Electronics, DAQ) for this effort.  In addition, Please tabulate the institutional responsibilities for front-end boards for all the subdetectors.</a:t>
            </a:r>
          </a:p>
          <a:p>
            <a:pPr marL="0" lvl="0" indent="0">
              <a:lnSpc>
                <a:spcPct val="100000"/>
              </a:lnSpc>
              <a:spcBef>
                <a:spcPts val="0"/>
              </a:spcBef>
              <a:buNone/>
            </a:pPr>
            <a:r>
              <a:rPr lang="en-US" b="1" dirty="0"/>
              <a:t>Q6: </a:t>
            </a:r>
            <a:r>
              <a:rPr lang="en-US" dirty="0"/>
              <a:t>Please present a list of all Preliminary Design Reviews for the DET sub-project and indicate any that have not yet been completed or have outstanding recommendations.</a:t>
            </a:r>
            <a:endParaRPr lang="en-US" b="1" dirty="0"/>
          </a:p>
          <a:p>
            <a:pPr marL="0" lvl="0" indent="0">
              <a:lnSpc>
                <a:spcPct val="100000"/>
              </a:lnSpc>
              <a:spcBef>
                <a:spcPts val="0"/>
              </a:spcBef>
              <a:buNone/>
            </a:pPr>
            <a:r>
              <a:rPr lang="en-US" b="1" dirty="0"/>
              <a:t>Q7: </a:t>
            </a:r>
            <a:r>
              <a:rPr lang="en-US" dirty="0"/>
              <a:t>Show us where alignment and metrology costs have been estimated. What is the total estimate for these labor resources?</a:t>
            </a:r>
          </a:p>
          <a:p>
            <a:pPr marL="0" indent="0">
              <a:lnSpc>
                <a:spcPct val="100000"/>
              </a:lnSpc>
              <a:spcBef>
                <a:spcPts val="0"/>
              </a:spcBef>
              <a:buNone/>
            </a:pPr>
            <a:r>
              <a:rPr lang="en-US" b="1" dirty="0"/>
              <a:t>Q8: </a:t>
            </a:r>
            <a:r>
              <a:rPr lang="en-US" dirty="0"/>
              <a:t>Will the CERN and FNAL shutdowns (lack of test beam and irradiation)  have an impact of the schedule via validation of detector components?</a:t>
            </a:r>
          </a:p>
          <a:p>
            <a:pPr marL="0" lvl="0" indent="0">
              <a:lnSpc>
                <a:spcPct val="110000"/>
              </a:lnSpc>
              <a:spcBef>
                <a:spcPts val="0"/>
              </a:spcBef>
              <a:buNone/>
            </a:pPr>
            <a:r>
              <a:rPr lang="en-US" b="1" dirty="0"/>
              <a:t>Q9: </a:t>
            </a:r>
            <a:r>
              <a:rPr lang="en-US" dirty="0"/>
              <a:t>Is there a list of tasks or other mechanisms to encourage Institutes interested in participation?</a:t>
            </a:r>
          </a:p>
          <a:p>
            <a:pPr marL="0" lvl="0" indent="0">
              <a:lnSpc>
                <a:spcPct val="100000"/>
              </a:lnSpc>
              <a:spcBef>
                <a:spcPts val="0"/>
              </a:spcBef>
              <a:buNone/>
            </a:pPr>
            <a:r>
              <a:rPr lang="en-US" b="1" dirty="0"/>
              <a:t>Q10: </a:t>
            </a:r>
            <a:r>
              <a:rPr lang="en-US" dirty="0"/>
              <a:t>What is the subproject TPC? (DOE Scope with contingency) (Excluding or including CD-3A and 3B; whichever you are comfortable with).  Is this compatible with the target TPC (EAC and Contingency) for CD-2? </a:t>
            </a:r>
            <a:r>
              <a:rPr lang="en-US" sz="2000" dirty="0"/>
              <a:t>Provide Estimate Uncertainty value by WBS (use the previous template if needed) as well as the methodology for establishing the estimate uncertainty. Provide Expected Monetary Value by WBS </a:t>
            </a:r>
          </a:p>
          <a:p>
            <a:pPr marL="0" lvl="0" indent="0">
              <a:lnSpc>
                <a:spcPct val="100000"/>
              </a:lnSpc>
              <a:spcBef>
                <a:spcPts val="0"/>
              </a:spcBef>
              <a:buNone/>
            </a:pPr>
            <a:r>
              <a:rPr lang="en-US" b="1" dirty="0"/>
              <a:t>Q11: </a:t>
            </a:r>
            <a:r>
              <a:rPr lang="en-US" dirty="0"/>
              <a:t>Provide a simple schedule timeline of all required Detector Subproject tasks needed to fulfill the CD-2 Requirement checklist. </a:t>
            </a:r>
          </a:p>
          <a:p>
            <a:pPr marL="0" lvl="0" indent="0">
              <a:lnSpc>
                <a:spcPct val="100000"/>
              </a:lnSpc>
              <a:spcBef>
                <a:spcPts val="0"/>
              </a:spcBef>
              <a:buNone/>
            </a:pPr>
            <a:r>
              <a:rPr lang="en-US" b="1" dirty="0"/>
              <a:t>Q12:</a:t>
            </a:r>
            <a:r>
              <a:rPr lang="en-US" dirty="0"/>
              <a:t> In-kind agreements – in the same template you provided, add columns for forecast dates for signing agreements </a:t>
            </a:r>
          </a:p>
          <a:p>
            <a:pPr marL="0" lvl="0" indent="0">
              <a:lnSpc>
                <a:spcPct val="100000"/>
              </a:lnSpc>
              <a:spcBef>
                <a:spcPts val="0"/>
              </a:spcBef>
              <a:buNone/>
            </a:pPr>
            <a:r>
              <a:rPr lang="en-US" b="1" dirty="0"/>
              <a:t>Q13:</a:t>
            </a:r>
            <a:r>
              <a:rPr lang="en-US" dirty="0"/>
              <a:t> For the Project Coordinator position, specify what is the focus of the job, the responsibilities and authority.</a:t>
            </a:r>
          </a:p>
          <a:p>
            <a:pPr marL="0" lvl="0" indent="0">
              <a:lnSpc>
                <a:spcPct val="100000"/>
              </a:lnSpc>
              <a:spcBef>
                <a:spcPts val="0"/>
              </a:spcBef>
              <a:buNone/>
            </a:pPr>
            <a:r>
              <a:rPr lang="en-US" b="1" dirty="0"/>
              <a:t>Q14: </a:t>
            </a:r>
            <a:r>
              <a:rPr lang="en-US" dirty="0"/>
              <a:t>What steps will be taken, when and by whom, to reach an agreement with DOE on the specific KPPs? </a:t>
            </a:r>
            <a:endParaRPr lang="en-US" dirty="0">
              <a:cs typeface="Arial"/>
            </a:endParaRPr>
          </a:p>
          <a:p>
            <a:pPr marL="0" lvl="0" indent="0">
              <a:lnSpc>
                <a:spcPct val="100000"/>
              </a:lnSpc>
              <a:spcBef>
                <a:spcPts val="0"/>
              </a:spcBef>
              <a:buNone/>
            </a:pPr>
            <a:r>
              <a:rPr lang="en-US" b="1" dirty="0"/>
              <a:t>Q15: </a:t>
            </a:r>
            <a:r>
              <a:rPr lang="en-US" dirty="0"/>
              <a:t>What steps will be taken, when and by whom, to reach an agreement with DOE on what DOE requires for the in-kind contributions to be considered realistic for CD2 baselining. </a:t>
            </a:r>
            <a:endParaRPr lang="en-US" dirty="0">
              <a:cs typeface="Arial"/>
            </a:endParaRPr>
          </a:p>
          <a:p>
            <a:pPr marL="0" indent="0">
              <a:lnSpc>
                <a:spcPct val="100000"/>
              </a:lnSpc>
              <a:spcBef>
                <a:spcPts val="0"/>
              </a:spcBef>
              <a:buNone/>
            </a:pPr>
            <a:r>
              <a:rPr lang="en-US" b="1" dirty="0"/>
              <a:t>Q16: </a:t>
            </a:r>
            <a:r>
              <a:rPr lang="en-US" dirty="0"/>
              <a:t>Please upload BOE for Management WBS</a:t>
            </a:r>
            <a:endParaRPr lang="en-US" b="1" dirty="0"/>
          </a:p>
          <a:p>
            <a:pPr marL="0" indent="0">
              <a:lnSpc>
                <a:spcPct val="100000"/>
              </a:lnSpc>
              <a:spcBef>
                <a:spcPts val="0"/>
              </a:spcBef>
              <a:buNone/>
            </a:pPr>
            <a:r>
              <a:rPr lang="en-US" b="1" dirty="0"/>
              <a:t>Q17: </a:t>
            </a:r>
            <a:r>
              <a:rPr lang="en-US" dirty="0"/>
              <a:t>What are the possible impacts from the BNL EIC/NPP directorate re-org on the Detector Subproject?</a:t>
            </a:r>
            <a:endParaRPr lang="en-US" b="1" dirty="0">
              <a:cs typeface="Arial" panose="020B0604020202020204"/>
            </a:endParaRPr>
          </a:p>
          <a:p>
            <a:pPr marL="0" indent="0">
              <a:lnSpc>
                <a:spcPct val="100000"/>
              </a:lnSpc>
              <a:spcBef>
                <a:spcPts val="0"/>
              </a:spcBef>
              <a:buNone/>
            </a:pPr>
            <a:r>
              <a:rPr lang="en-US" b="1" dirty="0"/>
              <a:t>Q18: </a:t>
            </a:r>
            <a:r>
              <a:rPr lang="en-US" dirty="0"/>
              <a:t>WBS 6.03 vs 6.03.01 - these elements seem to be redundant, any specific reason? </a:t>
            </a:r>
          </a:p>
          <a:p>
            <a:pPr marL="0" indent="0">
              <a:lnSpc>
                <a:spcPct val="100000"/>
              </a:lnSpc>
              <a:spcBef>
                <a:spcPts val="0"/>
              </a:spcBef>
              <a:buNone/>
            </a:pPr>
            <a:r>
              <a:rPr lang="en-US" b="1" dirty="0"/>
              <a:t>Q19: </a:t>
            </a:r>
            <a:r>
              <a:rPr lang="en-US" dirty="0"/>
              <a:t>Are there scaling/ benchmark from other detectors to gain confidence on the BOE. Can you provide some examples?</a:t>
            </a:r>
          </a:p>
          <a:p>
            <a:pPr marL="0" indent="0">
              <a:lnSpc>
                <a:spcPct val="100000"/>
              </a:lnSpc>
              <a:spcBef>
                <a:spcPts val="0"/>
              </a:spcBef>
              <a:buNone/>
            </a:pPr>
            <a:r>
              <a:rPr lang="en-US" b="1" dirty="0"/>
              <a:t>Q20: </a:t>
            </a:r>
            <a:r>
              <a:rPr lang="en-US" dirty="0"/>
              <a:t>Confirm or update the table – the #s doesn’t tie out to P6/ presentations</a:t>
            </a:r>
          </a:p>
          <a:p>
            <a:pPr marL="0" indent="0">
              <a:lnSpc>
                <a:spcPct val="100000"/>
              </a:lnSpc>
              <a:spcBef>
                <a:spcPts val="0"/>
              </a:spcBef>
              <a:buNone/>
            </a:pPr>
            <a:r>
              <a:rPr lang="en-US" b="1" dirty="0"/>
              <a:t>Q21: </a:t>
            </a:r>
            <a:r>
              <a:rPr lang="en-US" dirty="0"/>
              <a:t>Yes/No questions - 	Is there a draft Project Management Plan for subproject ready? </a:t>
            </a:r>
          </a:p>
          <a:p>
            <a:pPr marL="0" indent="0">
              <a:lnSpc>
                <a:spcPct val="100000"/>
              </a:lnSpc>
              <a:spcBef>
                <a:spcPts val="0"/>
              </a:spcBef>
              <a:buNone/>
            </a:pPr>
            <a:r>
              <a:rPr lang="en-US" dirty="0"/>
              <a:t>		For reuse items – is the budget for any modifications necessary in order to repurpose items for DET </a:t>
            </a:r>
            <a:r>
              <a:rPr lang="en-US" dirty="0" err="1"/>
              <a:t>ePIC</a:t>
            </a:r>
            <a:r>
              <a:rPr lang="en-US" dirty="0"/>
              <a:t> included in the Detector subproject?</a:t>
            </a:r>
          </a:p>
          <a:p>
            <a:pPr marL="0" indent="0">
              <a:lnSpc>
                <a:spcPct val="100000"/>
              </a:lnSpc>
              <a:spcBef>
                <a:spcPts val="0"/>
              </a:spcBef>
              <a:buNone/>
            </a:pPr>
            <a:endParaRPr lang="en-US" dirty="0">
              <a:cs typeface="Arial"/>
            </a:endParaRPr>
          </a:p>
        </p:txBody>
      </p:sp>
    </p:spTree>
    <p:extLst>
      <p:ext uri="{BB962C8B-B14F-4D97-AF65-F5344CB8AC3E}">
        <p14:creationId xmlns:p14="http://schemas.microsoft.com/office/powerpoint/2010/main" val="25390097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5C88A-47E6-20E6-6E13-353E103F92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1E7AE1-E620-EE50-6830-C6AC678220E2}"/>
              </a:ext>
            </a:extLst>
          </p:cNvPr>
          <p:cNvSpPr>
            <a:spLocks noGrp="1"/>
          </p:cNvSpPr>
          <p:nvPr>
            <p:ph type="ctrTitle"/>
          </p:nvPr>
        </p:nvSpPr>
        <p:spPr>
          <a:xfrm>
            <a:off x="439154" y="1674704"/>
            <a:ext cx="11334580" cy="1947460"/>
          </a:xfrm>
        </p:spPr>
        <p:txBody>
          <a:bodyPr>
            <a:normAutofit/>
          </a:bodyPr>
          <a:lstStyle/>
          <a:p>
            <a:r>
              <a:rPr lang="en-US" sz="5400" dirty="0"/>
              <a:t>Homework Questions – 2</a:t>
            </a:r>
            <a:r>
              <a:rPr lang="en-US" sz="5400" baseline="30000" dirty="0"/>
              <a:t>nd</a:t>
            </a:r>
            <a:r>
              <a:rPr lang="en-US" sz="5400" dirty="0"/>
              <a:t> Day</a:t>
            </a:r>
          </a:p>
        </p:txBody>
      </p:sp>
      <p:sp>
        <p:nvSpPr>
          <p:cNvPr id="3" name="Subtitle 2">
            <a:extLst>
              <a:ext uri="{FF2B5EF4-FFF2-40B4-BE49-F238E27FC236}">
                <a16:creationId xmlns:a16="http://schemas.microsoft.com/office/drawing/2014/main" id="{83FC0CEC-B1E4-FFF7-9462-1D401CBDE828}"/>
              </a:ext>
            </a:extLst>
          </p:cNvPr>
          <p:cNvSpPr>
            <a:spLocks noGrp="1"/>
          </p:cNvSpPr>
          <p:nvPr>
            <p:ph type="subTitle" idx="1"/>
          </p:nvPr>
        </p:nvSpPr>
        <p:spPr>
          <a:xfrm>
            <a:off x="544760" y="4971805"/>
            <a:ext cx="11102479" cy="746185"/>
          </a:xfrm>
        </p:spPr>
        <p:txBody>
          <a:bodyPr>
            <a:noAutofit/>
          </a:bodyPr>
          <a:lstStyle/>
          <a:p>
            <a:r>
              <a:rPr lang="en-US"/>
              <a:t>Director's Review of the EIC Detector (</a:t>
            </a:r>
            <a:r>
              <a:rPr lang="en-US" err="1"/>
              <a:t>ePIC</a:t>
            </a:r>
            <a:r>
              <a:rPr lang="en-US"/>
              <a:t>) Subproject to Assess Baseline Readiness</a:t>
            </a:r>
          </a:p>
          <a:p>
            <a:r>
              <a:rPr lang="en-US"/>
              <a:t>February 3-5, 2026</a:t>
            </a:r>
          </a:p>
        </p:txBody>
      </p:sp>
      <p:sp>
        <p:nvSpPr>
          <p:cNvPr id="4" name="Text Placeholder 3">
            <a:extLst>
              <a:ext uri="{FF2B5EF4-FFF2-40B4-BE49-F238E27FC236}">
                <a16:creationId xmlns:a16="http://schemas.microsoft.com/office/drawing/2014/main" id="{B98D7847-F939-0D3A-635A-38F22DCF2CB1}"/>
              </a:ext>
            </a:extLst>
          </p:cNvPr>
          <p:cNvSpPr>
            <a:spLocks noGrp="1"/>
          </p:cNvSpPr>
          <p:nvPr>
            <p:ph type="body" sz="quarter" idx="10"/>
          </p:nvPr>
        </p:nvSpPr>
        <p:spPr>
          <a:xfrm>
            <a:off x="505320" y="3429000"/>
            <a:ext cx="10688383" cy="1041643"/>
          </a:xfrm>
        </p:spPr>
        <p:txBody>
          <a:bodyPr/>
          <a:lstStyle/>
          <a:p>
            <a:r>
              <a:rPr lang="en-US"/>
              <a:t>Jim Yeck, EIC Project Director &amp; BNL ALD</a:t>
            </a:r>
          </a:p>
          <a:p>
            <a:r>
              <a:rPr lang="en-US"/>
              <a:t>Elke Aschenauer, DET Subproject Manager</a:t>
            </a:r>
          </a:p>
          <a:p>
            <a:r>
              <a:rPr lang="en-US"/>
              <a:t>Rolf Ent, DET Subproject Manager</a:t>
            </a:r>
          </a:p>
          <a:p>
            <a:endParaRPr lang="en-US" sz="2000"/>
          </a:p>
          <a:p>
            <a:endParaRPr lang="en-US"/>
          </a:p>
        </p:txBody>
      </p:sp>
    </p:spTree>
    <p:extLst>
      <p:ext uri="{BB962C8B-B14F-4D97-AF65-F5344CB8AC3E}">
        <p14:creationId xmlns:p14="http://schemas.microsoft.com/office/powerpoint/2010/main" val="2113424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44E7A-6C4D-4FF8-AE1F-39111572BF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CF9F74-9001-1C49-7193-14D9EC34BE75}"/>
              </a:ext>
            </a:extLst>
          </p:cNvPr>
          <p:cNvSpPr>
            <a:spLocks noGrp="1"/>
          </p:cNvSpPr>
          <p:nvPr>
            <p:ph type="title"/>
          </p:nvPr>
        </p:nvSpPr>
        <p:spPr>
          <a:xfrm>
            <a:off x="461963" y="0"/>
            <a:ext cx="11499234" cy="527901"/>
          </a:xfrm>
        </p:spPr>
        <p:txBody>
          <a:bodyPr>
            <a:noAutofit/>
          </a:bodyPr>
          <a:lstStyle/>
          <a:p>
            <a:r>
              <a:rPr lang="en-US" sz="3200" dirty="0"/>
              <a:t>SC3 – Project Management &amp; Cost &amp; Schedule</a:t>
            </a:r>
          </a:p>
        </p:txBody>
      </p:sp>
      <p:sp>
        <p:nvSpPr>
          <p:cNvPr id="4" name="Slide Number Placeholder 1">
            <a:extLst>
              <a:ext uri="{FF2B5EF4-FFF2-40B4-BE49-F238E27FC236}">
                <a16:creationId xmlns:a16="http://schemas.microsoft.com/office/drawing/2014/main" id="{3D894245-A11A-5445-497C-72B076329B09}"/>
              </a:ext>
            </a:extLst>
          </p:cNvPr>
          <p:cNvSpPr txBox="1">
            <a:spLocks/>
          </p:cNvSpPr>
          <p:nvPr/>
        </p:nvSpPr>
        <p:spPr>
          <a:xfrm>
            <a:off x="11530018" y="6539511"/>
            <a:ext cx="43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1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Text Placeholder 5">
            <a:extLst>
              <a:ext uri="{FF2B5EF4-FFF2-40B4-BE49-F238E27FC236}">
                <a16:creationId xmlns:a16="http://schemas.microsoft.com/office/drawing/2014/main" id="{3C73C201-BB7F-7523-F966-AA7CD50FD127}"/>
              </a:ext>
            </a:extLst>
          </p:cNvPr>
          <p:cNvSpPr>
            <a:spLocks noGrp="1"/>
          </p:cNvSpPr>
          <p:nvPr>
            <p:ph type="body" sz="quarter" idx="10"/>
          </p:nvPr>
        </p:nvSpPr>
        <p:spPr>
          <a:xfrm>
            <a:off x="455240" y="736885"/>
            <a:ext cx="11521440" cy="5212080"/>
          </a:xfrm>
        </p:spPr>
        <p:txBody>
          <a:bodyPr vert="horz" lIns="91440" tIns="45720" rIns="91440" bIns="45720" rtlCol="0" anchor="t">
            <a:normAutofit fontScale="85000" lnSpcReduction="20000"/>
          </a:bodyPr>
          <a:lstStyle/>
          <a:p>
            <a:pPr marL="0" lvl="0" indent="0">
              <a:lnSpc>
                <a:spcPct val="100000"/>
              </a:lnSpc>
              <a:spcBef>
                <a:spcPts val="0"/>
              </a:spcBef>
              <a:buNone/>
            </a:pPr>
            <a:r>
              <a:rPr lang="en-US" b="1" dirty="0"/>
              <a:t>Q1: </a:t>
            </a:r>
            <a:r>
              <a:rPr lang="en-US" dirty="0"/>
              <a:t>In the auxiliary detectors the staffing in years 2026-2028 looks low, on the level of 0.2-0.3 FTE, relative to the number of different detector subsystems and the complexity of the interfaces. Does it align with significant design work needed for these 5 subsystems? Please explain the basis of these estimates.</a:t>
            </a:r>
          </a:p>
          <a:p>
            <a:pPr marL="0" lvl="0" indent="0">
              <a:lnSpc>
                <a:spcPct val="100000"/>
              </a:lnSpc>
              <a:spcBef>
                <a:spcPts val="0"/>
              </a:spcBef>
              <a:buNone/>
            </a:pPr>
            <a:r>
              <a:rPr lang="en-US" dirty="0">
                <a:sym typeface="Wingdings" panose="05000000000000000000" pitchFamily="2" charset="2"/>
              </a:rPr>
              <a:t> Yes, is low as assumed only for coordination of in-kind designs. May indeed look low. Note that AC-LGAD is in TOF, ASICs/readout development is in electronics. </a:t>
            </a:r>
            <a:endParaRPr lang="en-US" dirty="0"/>
          </a:p>
          <a:p>
            <a:pPr marL="0" lvl="0" indent="0">
              <a:lnSpc>
                <a:spcPct val="100000"/>
              </a:lnSpc>
              <a:spcBef>
                <a:spcPts val="0"/>
              </a:spcBef>
              <a:buNone/>
            </a:pPr>
            <a:endParaRPr lang="en-US" dirty="0"/>
          </a:p>
          <a:p>
            <a:pPr marL="0" indent="0">
              <a:lnSpc>
                <a:spcPct val="100000"/>
              </a:lnSpc>
              <a:spcBef>
                <a:spcPts val="0"/>
              </a:spcBef>
              <a:buNone/>
            </a:pPr>
            <a:r>
              <a:rPr lang="en-US" b="1" dirty="0"/>
              <a:t>Q2: </a:t>
            </a:r>
            <a:r>
              <a:rPr lang="en-US" dirty="0"/>
              <a:t>Is shipping included in the cost estimates of all detector (sub)systems that will be built at other institutes before delivery to BNL.</a:t>
            </a:r>
          </a:p>
          <a:p>
            <a:pPr marL="0" indent="0">
              <a:lnSpc>
                <a:spcPct val="100000"/>
              </a:lnSpc>
              <a:spcBef>
                <a:spcPts val="0"/>
              </a:spcBef>
              <a:buNone/>
            </a:pPr>
            <a:r>
              <a:rPr lang="en-US" dirty="0">
                <a:sym typeface="Wingdings" panose="05000000000000000000" pitchFamily="2" charset="2"/>
              </a:rPr>
              <a:t> Yes, as “pack ship items”</a:t>
            </a:r>
            <a:endParaRPr lang="en-US" dirty="0"/>
          </a:p>
          <a:p>
            <a:pPr marL="0" lvl="0" indent="0">
              <a:lnSpc>
                <a:spcPct val="100000"/>
              </a:lnSpc>
              <a:spcBef>
                <a:spcPts val="0"/>
              </a:spcBef>
              <a:buNone/>
            </a:pPr>
            <a:endParaRPr lang="en-US" dirty="0"/>
          </a:p>
          <a:p>
            <a:pPr marL="0" indent="0">
              <a:lnSpc>
                <a:spcPct val="100000"/>
              </a:lnSpc>
              <a:spcBef>
                <a:spcPts val="0"/>
              </a:spcBef>
              <a:buNone/>
            </a:pPr>
            <a:r>
              <a:rPr lang="en-US" b="1" dirty="0"/>
              <a:t>Q3: </a:t>
            </a:r>
            <a:r>
              <a:rPr lang="en-US" dirty="0"/>
              <a:t>Is there a designated point (or points) of contact within DET to the accelerator to keep track of all of the DET-IR/ASR/EIN interfaces?</a:t>
            </a:r>
          </a:p>
          <a:p>
            <a:pPr marL="0" indent="0">
              <a:lnSpc>
                <a:spcPct val="100000"/>
              </a:lnSpc>
              <a:spcBef>
                <a:spcPts val="0"/>
              </a:spcBef>
              <a:buNone/>
            </a:pPr>
            <a:r>
              <a:rPr lang="en-US" dirty="0">
                <a:sym typeface="Wingdings" panose="05000000000000000000" pitchFamily="2" charset="2"/>
              </a:rPr>
              <a:t> No, not one single designated point of contact but several (area, MDP, IR-DET, ..)</a:t>
            </a:r>
            <a:endParaRPr lang="en-US" dirty="0"/>
          </a:p>
          <a:p>
            <a:pPr marL="0" lvl="0" indent="0">
              <a:lnSpc>
                <a:spcPct val="100000"/>
              </a:lnSpc>
              <a:spcBef>
                <a:spcPts val="0"/>
              </a:spcBef>
              <a:buNone/>
            </a:pPr>
            <a:endParaRPr lang="en-US" dirty="0"/>
          </a:p>
          <a:p>
            <a:pPr marL="0" indent="0">
              <a:lnSpc>
                <a:spcPct val="100000"/>
              </a:lnSpc>
              <a:spcBef>
                <a:spcPts val="0"/>
              </a:spcBef>
              <a:buNone/>
            </a:pPr>
            <a:r>
              <a:rPr lang="en-US" b="1" dirty="0"/>
              <a:t>Q4: </a:t>
            </a:r>
            <a:r>
              <a:rPr lang="en-US" dirty="0"/>
              <a:t>Please provide a P6 dump of all activities that have non-zero non-labor hours with $0 cost associated.</a:t>
            </a:r>
          </a:p>
          <a:p>
            <a:pPr marL="0" lvl="0" indent="0">
              <a:lnSpc>
                <a:spcPct val="100000"/>
              </a:lnSpc>
              <a:spcBef>
                <a:spcPts val="0"/>
              </a:spcBef>
              <a:buNone/>
            </a:pPr>
            <a:r>
              <a:rPr lang="en-US" dirty="0">
                <a:sym typeface="Wingdings" panose="05000000000000000000" pitchFamily="2" charset="2"/>
              </a:rPr>
              <a:t> </a:t>
            </a:r>
            <a:r>
              <a:rPr lang="en-US" dirty="0"/>
              <a:t>This amounts to 96812 student hours, was a mistake.</a:t>
            </a:r>
          </a:p>
          <a:p>
            <a:pPr marL="0" lvl="0" indent="0">
              <a:lnSpc>
                <a:spcPct val="100000"/>
              </a:lnSpc>
              <a:spcBef>
                <a:spcPts val="0"/>
              </a:spcBef>
              <a:buNone/>
            </a:pPr>
            <a:endParaRPr lang="en-US" dirty="0"/>
          </a:p>
          <a:p>
            <a:pPr marL="0" indent="0">
              <a:buNone/>
            </a:pPr>
            <a:endParaRPr lang="en-US" dirty="0">
              <a:cs typeface="Arial"/>
            </a:endParaRPr>
          </a:p>
          <a:p>
            <a:pPr marL="0" indent="0">
              <a:buNone/>
            </a:pPr>
            <a:endParaRPr lang="en-US" b="1" dirty="0">
              <a:cs typeface="Arial" panose="020B0604020202020204"/>
            </a:endParaRPr>
          </a:p>
          <a:p>
            <a:pPr marL="0" indent="0">
              <a:buNone/>
            </a:pPr>
            <a:endParaRPr lang="en-US" dirty="0">
              <a:cs typeface="Arial" panose="020B0604020202020204"/>
            </a:endParaRPr>
          </a:p>
        </p:txBody>
      </p:sp>
    </p:spTree>
    <p:extLst>
      <p:ext uri="{BB962C8B-B14F-4D97-AF65-F5344CB8AC3E}">
        <p14:creationId xmlns:p14="http://schemas.microsoft.com/office/powerpoint/2010/main" val="2288419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3B6A5-DBDA-F008-8D7E-F722A6F6691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ED4E42-BF9A-4058-1C12-0FBFAAC61FA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B8C90F2-0FDD-4CB6-ADC3-DD56F6D8EDA8}"/>
              </a:ext>
            </a:extLst>
          </p:cNvPr>
          <p:cNvSpPr>
            <a:spLocks noGrp="1"/>
          </p:cNvSpPr>
          <p:nvPr>
            <p:ph type="title"/>
          </p:nvPr>
        </p:nvSpPr>
        <p:spPr>
          <a:xfrm>
            <a:off x="462579" y="-1"/>
            <a:ext cx="11499925" cy="537329"/>
          </a:xfrm>
        </p:spPr>
        <p:txBody>
          <a:bodyPr>
            <a:normAutofit/>
          </a:bodyPr>
          <a:lstStyle/>
          <a:p>
            <a:r>
              <a:rPr lang="en-US" dirty="0">
                <a:cs typeface="Arial"/>
              </a:rPr>
              <a:t>Comments – </a:t>
            </a:r>
            <a:r>
              <a:rPr lang="en-US" b="0" dirty="0">
                <a:cs typeface="Arial"/>
              </a:rPr>
              <a:t>SC</a:t>
            </a:r>
            <a:r>
              <a:rPr lang="en-US" b="0" dirty="0"/>
              <a:t>3 Management, Cost and Schedule</a:t>
            </a:r>
            <a:endParaRPr lang="en-US" dirty="0"/>
          </a:p>
        </p:txBody>
      </p:sp>
      <p:sp>
        <p:nvSpPr>
          <p:cNvPr id="5" name="Content Placeholder 4">
            <a:extLst>
              <a:ext uri="{FF2B5EF4-FFF2-40B4-BE49-F238E27FC236}">
                <a16:creationId xmlns:a16="http://schemas.microsoft.com/office/drawing/2014/main" id="{00643D8C-A6C3-430C-6987-E573F6C49C84}"/>
              </a:ext>
            </a:extLst>
          </p:cNvPr>
          <p:cNvSpPr>
            <a:spLocks noGrp="1"/>
          </p:cNvSpPr>
          <p:nvPr>
            <p:ph idx="1"/>
          </p:nvPr>
        </p:nvSpPr>
        <p:spPr>
          <a:xfrm>
            <a:off x="462579" y="975365"/>
            <a:ext cx="11499925" cy="4978868"/>
          </a:xfrm>
        </p:spPr>
        <p:txBody>
          <a:bodyPr vert="horz" lIns="91440" tIns="45720" rIns="91440" bIns="45720" rtlCol="0" anchor="t">
            <a:normAutofit fontScale="85000" lnSpcReduction="20000"/>
          </a:bodyPr>
          <a:lstStyle/>
          <a:p>
            <a:pPr>
              <a:spcAft>
                <a:spcPts val="800"/>
              </a:spcAft>
            </a:pPr>
            <a:r>
              <a:rPr lang="en-US" dirty="0">
                <a:ea typeface="Calibri"/>
                <a:cs typeface="Arial"/>
              </a:rPr>
              <a:t>The detector scope is well-defined and well-matched to the science goals of the </a:t>
            </a:r>
            <a:r>
              <a:rPr lang="en-US" dirty="0" err="1">
                <a:ea typeface="Calibri"/>
                <a:cs typeface="Arial"/>
              </a:rPr>
              <a:t>ePIC</a:t>
            </a:r>
            <a:r>
              <a:rPr lang="en-US" dirty="0">
                <a:ea typeface="Calibri"/>
                <a:cs typeface="Arial"/>
              </a:rPr>
              <a:t> Collaboration. Responsibilities for the DOE-funded parts of the detector are well-defined. For the in-kind contributions, responsibilities are provisionally defined but will not be locked-in until legally binding documents are signed.</a:t>
            </a:r>
          </a:p>
          <a:p>
            <a:pPr>
              <a:spcAft>
                <a:spcPts val="800"/>
              </a:spcAft>
            </a:pPr>
            <a:r>
              <a:rPr lang="en-US" dirty="0">
                <a:ea typeface="Calibri"/>
                <a:cs typeface="Arial"/>
              </a:rPr>
              <a:t>The leadership of the EIC Detector Project are to be commended for many significant  accomplishments, (e.g. major progress on securing IKC, establishing robust engagement and aligned responsibilities with the </a:t>
            </a:r>
            <a:r>
              <a:rPr lang="en-US" dirty="0" err="1">
                <a:ea typeface="Calibri"/>
                <a:cs typeface="Arial"/>
              </a:rPr>
              <a:t>ePIC</a:t>
            </a:r>
            <a:r>
              <a:rPr lang="en-US" dirty="0">
                <a:ea typeface="Calibri"/>
                <a:cs typeface="Arial"/>
              </a:rPr>
              <a:t> collaboration, CD-3A scope work and defining CD-3B, begin transition to a Subproject structure), in a challenging environment with funding and schedule uncertainty.</a:t>
            </a:r>
          </a:p>
          <a:p>
            <a:pPr>
              <a:spcAft>
                <a:spcPts val="800"/>
              </a:spcAft>
            </a:pPr>
            <a:r>
              <a:rPr lang="en-US" dirty="0">
                <a:ea typeface="Calibri"/>
                <a:cs typeface="Calibri"/>
              </a:rPr>
              <a:t>In the post-CD2 phase of the project, having dual leadership roles for DET creates a risk of confusion and challenges in making difficult, timely decisions.  This is especially the case when decisions are necessary based on limited information and other possible complexities and trade-offs.  In addition, evolving the organizational structure to appropriately support the subproject and manage the IKC could open opportunities for succession planning.</a:t>
            </a:r>
            <a:endParaRPr lang="en-US" dirty="0">
              <a:ea typeface="Calibri"/>
              <a:cs typeface="Arial"/>
            </a:endParaRPr>
          </a:p>
          <a:p>
            <a:r>
              <a:rPr lang="en-US" dirty="0">
                <a:ea typeface="Calibri"/>
                <a:cs typeface="Arial"/>
              </a:rPr>
              <a:t>The goal to achieve CD-2 Approval for the Detector Subproject by the end of the calendar year is appropriate and important to maintain momentum for the EIC Project and the international collaboration. This will require significant, prioritized effort at the Project and the Subproject level. </a:t>
            </a:r>
          </a:p>
        </p:txBody>
      </p:sp>
    </p:spTree>
    <p:extLst>
      <p:ext uri="{BB962C8B-B14F-4D97-AF65-F5344CB8AC3E}">
        <p14:creationId xmlns:p14="http://schemas.microsoft.com/office/powerpoint/2010/main" val="1092351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66505A-F671-6F03-5C9D-9856E2687181}"/>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A23A99B-9ED5-6BBA-84C8-231777E41A92}"/>
              </a:ext>
            </a:extLst>
          </p:cNvPr>
          <p:cNvSpPr>
            <a:spLocks noGrp="1"/>
          </p:cNvSpPr>
          <p:nvPr>
            <p:ph type="title"/>
          </p:nvPr>
        </p:nvSpPr>
        <p:spPr>
          <a:xfrm>
            <a:off x="462579" y="0"/>
            <a:ext cx="11499925" cy="499993"/>
          </a:xfrm>
        </p:spPr>
        <p:txBody>
          <a:bodyPr>
            <a:normAutofit fontScale="90000"/>
          </a:bodyPr>
          <a:lstStyle/>
          <a:p>
            <a:r>
              <a:rPr lang="en-US" sz="3600" b="1" dirty="0">
                <a:latin typeface="Arial"/>
                <a:cs typeface="Arial"/>
              </a:rPr>
              <a:t>Response to Charge – </a:t>
            </a:r>
            <a:r>
              <a:rPr lang="en-US" sz="3100" b="0" dirty="0">
                <a:latin typeface="Arial"/>
                <a:cs typeface="Arial"/>
              </a:rPr>
              <a:t>SC</a:t>
            </a:r>
            <a:r>
              <a:rPr lang="en-US" sz="3100" b="0" dirty="0"/>
              <a:t>3 Management, Cost and Schedule</a:t>
            </a:r>
            <a:endParaRPr lang="en-US" sz="3600" b="0" dirty="0"/>
          </a:p>
        </p:txBody>
      </p:sp>
      <p:sp>
        <p:nvSpPr>
          <p:cNvPr id="4" name="Text Placeholder 3">
            <a:extLst>
              <a:ext uri="{FF2B5EF4-FFF2-40B4-BE49-F238E27FC236}">
                <a16:creationId xmlns:a16="http://schemas.microsoft.com/office/drawing/2014/main" id="{ABC057CE-E3CF-0FAC-3B28-FE2DEF17B2BA}"/>
              </a:ext>
            </a:extLst>
          </p:cNvPr>
          <p:cNvSpPr>
            <a:spLocks noGrp="1"/>
          </p:cNvSpPr>
          <p:nvPr>
            <p:ph idx="1"/>
          </p:nvPr>
        </p:nvSpPr>
        <p:spPr/>
        <p:txBody>
          <a:bodyPr vert="horz" lIns="91440" tIns="45720" rIns="91440" bIns="45720" rtlCol="0" anchor="t">
            <a:normAutofit/>
          </a:bodyPr>
          <a:lstStyle/>
          <a:p>
            <a:pPr marL="0" indent="0">
              <a:lnSpc>
                <a:spcPct val="120000"/>
              </a:lnSpc>
              <a:buNone/>
            </a:pPr>
            <a:r>
              <a:rPr lang="en-US" sz="1800" b="1" dirty="0">
                <a:solidFill>
                  <a:srgbClr val="000000"/>
                </a:solidFill>
                <a:latin typeface="Arial"/>
                <a:cs typeface="Arial"/>
              </a:rPr>
              <a:t>Charge Question #1:  </a:t>
            </a:r>
            <a:r>
              <a:rPr lang="en-US" sz="1800" dirty="0">
                <a:solidFill>
                  <a:schemeClr val="bg1">
                    <a:lumMod val="76000"/>
                  </a:schemeClr>
                </a:solidFill>
              </a:rPr>
              <a:t>Is the design of the EIC Detector (</a:t>
            </a:r>
            <a:r>
              <a:rPr lang="en-US" sz="1800" dirty="0" err="1">
                <a:solidFill>
                  <a:schemeClr val="bg1">
                    <a:lumMod val="76000"/>
                  </a:schemeClr>
                </a:solidFill>
              </a:rPr>
              <a:t>ePIC</a:t>
            </a:r>
            <a:r>
              <a:rPr lang="en-US" sz="1800" dirty="0">
                <a:solidFill>
                  <a:schemeClr val="bg1">
                    <a:lumMod val="76000"/>
                  </a:schemeClr>
                </a:solidFill>
              </a:rPr>
              <a:t>) Subproject technically sound, sufficiently mature and on a trajectory to support a CD-2 baseline in FY2026?</a:t>
            </a:r>
            <a:r>
              <a:rPr lang="en-US" sz="1800" dirty="0"/>
              <a:t> </a:t>
            </a:r>
            <a:endParaRPr lang="en-US" dirty="0"/>
          </a:p>
          <a:p>
            <a:pPr marL="0" indent="0">
              <a:lnSpc>
                <a:spcPct val="120000"/>
              </a:lnSpc>
              <a:buNone/>
            </a:pPr>
            <a:r>
              <a:rPr lang="en-US" sz="1800" b="1" dirty="0"/>
              <a:t>(b)</a:t>
            </a:r>
            <a:r>
              <a:rPr lang="en-US" sz="1800" dirty="0"/>
              <a:t> Will the DET subproject be ready for a DOE CD-2 review in the 4Q FY26?</a:t>
            </a:r>
            <a:endParaRPr lang="en-US" dirty="0"/>
          </a:p>
          <a:p>
            <a:pPr marL="0" indent="0">
              <a:lnSpc>
                <a:spcPct val="120000"/>
              </a:lnSpc>
              <a:buNone/>
            </a:pPr>
            <a:endParaRPr lang="en-US" sz="1800" dirty="0"/>
          </a:p>
          <a:p>
            <a:pPr marL="0" indent="0">
              <a:lnSpc>
                <a:spcPct val="120000"/>
              </a:lnSpc>
              <a:buNone/>
            </a:pPr>
            <a:endParaRPr lang="en-US" sz="1800" b="1" dirty="0">
              <a:solidFill>
                <a:srgbClr val="000000"/>
              </a:solidFill>
              <a:latin typeface="Arial"/>
              <a:cs typeface="Arial"/>
            </a:endParaRPr>
          </a:p>
          <a:p>
            <a:pPr marL="0" indent="0">
              <a:lnSpc>
                <a:spcPct val="120000"/>
              </a:lnSpc>
              <a:buNone/>
            </a:pPr>
            <a:r>
              <a:rPr lang="en-US" sz="1800" b="1" dirty="0">
                <a:solidFill>
                  <a:srgbClr val="000000"/>
                </a:solidFill>
                <a:latin typeface="Arial"/>
                <a:cs typeface="Arial"/>
              </a:rPr>
              <a:t>Response:   </a:t>
            </a:r>
            <a:r>
              <a:rPr lang="en-US" sz="1800" b="1" dirty="0">
                <a:solidFill>
                  <a:schemeClr val="tx2"/>
                </a:solidFill>
                <a:cs typeface="Arial"/>
              </a:rPr>
              <a:t>No, the DET subproject would not be ready for a DOE CD-2 review during or before September 2026.</a:t>
            </a:r>
          </a:p>
          <a:p>
            <a:pPr marL="0" indent="0">
              <a:lnSpc>
                <a:spcPct val="120000"/>
              </a:lnSpc>
              <a:buNone/>
            </a:pPr>
            <a:r>
              <a:rPr lang="en-US" sz="1800" b="1" dirty="0">
                <a:solidFill>
                  <a:schemeClr val="tx2"/>
                </a:solidFill>
                <a:cs typeface="Arial"/>
              </a:rPr>
              <a:t>See later slide on actions we believe are necessary to be ready for a DOE CD-2 review by the end of the calendar year.</a:t>
            </a:r>
          </a:p>
          <a:p>
            <a:pPr marL="0" indent="0">
              <a:lnSpc>
                <a:spcPct val="120000"/>
              </a:lnSpc>
              <a:buNone/>
            </a:pPr>
            <a:endParaRPr lang="en-US" sz="1800" b="1" dirty="0">
              <a:solidFill>
                <a:srgbClr val="FF0000"/>
              </a:solidFill>
              <a:cs typeface="Arial"/>
            </a:endParaRPr>
          </a:p>
        </p:txBody>
      </p:sp>
    </p:spTree>
    <p:extLst>
      <p:ext uri="{BB962C8B-B14F-4D97-AF65-F5344CB8AC3E}">
        <p14:creationId xmlns:p14="http://schemas.microsoft.com/office/powerpoint/2010/main" val="2251169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66505A-F671-6F03-5C9D-9856E2687181}"/>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A23A99B-9ED5-6BBA-84C8-231777E41A92}"/>
              </a:ext>
            </a:extLst>
          </p:cNvPr>
          <p:cNvSpPr>
            <a:spLocks noGrp="1"/>
          </p:cNvSpPr>
          <p:nvPr>
            <p:ph type="title"/>
          </p:nvPr>
        </p:nvSpPr>
        <p:spPr>
          <a:xfrm>
            <a:off x="462579" y="0"/>
            <a:ext cx="11499925" cy="518474"/>
          </a:xfrm>
        </p:spPr>
        <p:txBody>
          <a:bodyPr>
            <a:normAutofit/>
          </a:bodyPr>
          <a:lstStyle/>
          <a:p>
            <a:r>
              <a:rPr lang="en-US" dirty="0">
                <a:cs typeface="Arial"/>
              </a:rPr>
              <a:t>Response to Charge – </a:t>
            </a:r>
            <a:r>
              <a:rPr lang="en-US" sz="3100" b="0" dirty="0">
                <a:cs typeface="Arial"/>
              </a:rPr>
              <a:t>SC</a:t>
            </a:r>
            <a:r>
              <a:rPr lang="en-US" sz="3100" b="0" dirty="0"/>
              <a:t>3 Management, Cost and Schedule</a:t>
            </a:r>
            <a:endParaRPr lang="en-US" sz="3600" dirty="0"/>
          </a:p>
        </p:txBody>
      </p:sp>
      <p:sp>
        <p:nvSpPr>
          <p:cNvPr id="4" name="Text Placeholder 3">
            <a:extLst>
              <a:ext uri="{FF2B5EF4-FFF2-40B4-BE49-F238E27FC236}">
                <a16:creationId xmlns:a16="http://schemas.microsoft.com/office/drawing/2014/main" id="{ABC057CE-E3CF-0FAC-3B28-FE2DEF17B2BA}"/>
              </a:ext>
            </a:extLst>
          </p:cNvPr>
          <p:cNvSpPr>
            <a:spLocks noGrp="1"/>
          </p:cNvSpPr>
          <p:nvPr>
            <p:ph idx="1"/>
          </p:nvPr>
        </p:nvSpPr>
        <p:spPr>
          <a:xfrm>
            <a:off x="462579" y="975365"/>
            <a:ext cx="11489487" cy="5137255"/>
          </a:xfrm>
        </p:spPr>
        <p:txBody>
          <a:bodyPr vert="horz" lIns="91440" tIns="45720" rIns="91440" bIns="45720" rtlCol="0" anchor="t">
            <a:noAutofit/>
          </a:bodyPr>
          <a:lstStyle/>
          <a:p>
            <a:pPr marL="0" indent="0">
              <a:lnSpc>
                <a:spcPct val="120000"/>
              </a:lnSpc>
              <a:buNone/>
            </a:pPr>
            <a:r>
              <a:rPr lang="en-US" sz="1800" b="1" dirty="0">
                <a:solidFill>
                  <a:srgbClr val="000000"/>
                </a:solidFill>
              </a:rPr>
              <a:t>Charge Question #2a:  </a:t>
            </a:r>
            <a:r>
              <a:rPr lang="en-US" sz="1800" dirty="0"/>
              <a:t>Is the Detector scope well defined, with clear responsibilities? </a:t>
            </a:r>
            <a:endParaRPr lang="en-US" sz="1800" b="1" dirty="0">
              <a:solidFill>
                <a:srgbClr val="000000"/>
              </a:solidFill>
              <a:cs typeface="Arial"/>
            </a:endParaRPr>
          </a:p>
          <a:p>
            <a:pPr marL="0" indent="0">
              <a:spcAft>
                <a:spcPts val="800"/>
              </a:spcAft>
              <a:buNone/>
            </a:pPr>
            <a:endParaRPr lang="en-US" sz="1800" b="1" dirty="0">
              <a:solidFill>
                <a:srgbClr val="000000"/>
              </a:solidFill>
              <a:latin typeface="Arial"/>
              <a:cs typeface="Arial"/>
            </a:endParaRPr>
          </a:p>
          <a:p>
            <a:pPr marL="0" indent="0">
              <a:spcAft>
                <a:spcPts val="800"/>
              </a:spcAft>
              <a:buNone/>
            </a:pPr>
            <a:r>
              <a:rPr lang="en-US" sz="1800" b="1" dirty="0">
                <a:solidFill>
                  <a:srgbClr val="000000"/>
                </a:solidFill>
                <a:latin typeface="Arial"/>
                <a:cs typeface="Arial"/>
              </a:rPr>
              <a:t>Response</a:t>
            </a:r>
            <a:r>
              <a:rPr lang="en-US" sz="1800" b="1" dirty="0">
                <a:latin typeface="Arial"/>
                <a:cs typeface="Arial"/>
              </a:rPr>
              <a:t>: </a:t>
            </a:r>
            <a:r>
              <a:rPr lang="en-US" sz="1800" b="1" dirty="0">
                <a:solidFill>
                  <a:schemeClr val="tx2"/>
                </a:solidFill>
                <a:latin typeface="Arial"/>
                <a:cs typeface="Times New Roman"/>
              </a:rPr>
              <a:t>Yes.  Scope is well-defined and well-matched to the science goals of the </a:t>
            </a:r>
            <a:r>
              <a:rPr lang="en-US" sz="1800" b="1" dirty="0" err="1">
                <a:solidFill>
                  <a:schemeClr val="tx2"/>
                </a:solidFill>
                <a:latin typeface="Arial"/>
                <a:cs typeface="Times New Roman"/>
              </a:rPr>
              <a:t>ePIC</a:t>
            </a:r>
            <a:r>
              <a:rPr lang="en-US" sz="1800" b="1" dirty="0">
                <a:solidFill>
                  <a:schemeClr val="tx2"/>
                </a:solidFill>
                <a:latin typeface="Arial"/>
                <a:cs typeface="Times New Roman"/>
              </a:rPr>
              <a:t> Collaboration.  Responsibilities for the DOE-funded scope are well-defined and the essential role of the owners for the in-kind contributions is clearly documented and already active. However, until legally binding documents are signed there is a risk that responsibility for some of the in-kind scope could change</a:t>
            </a:r>
            <a:r>
              <a:rPr lang="en-US" sz="1800" b="1" dirty="0">
                <a:solidFill>
                  <a:srgbClr val="FF0000"/>
                </a:solidFill>
                <a:latin typeface="Arial"/>
                <a:cs typeface="Times New Roman"/>
              </a:rPr>
              <a:t>.</a:t>
            </a:r>
          </a:p>
          <a:p>
            <a:pPr>
              <a:buNone/>
            </a:pPr>
            <a:endParaRPr lang="en-US" dirty="0">
              <a:latin typeface="Arial"/>
              <a:cs typeface="Arial"/>
            </a:endParaRPr>
          </a:p>
          <a:p>
            <a:pPr marL="0" indent="0">
              <a:spcAft>
                <a:spcPts val="800"/>
              </a:spcAft>
              <a:buNone/>
            </a:pPr>
            <a:endParaRPr lang="en-US" sz="2000" dirty="0">
              <a:latin typeface="Times New Roman"/>
              <a:cs typeface="Times New Roman"/>
            </a:endParaRPr>
          </a:p>
          <a:p>
            <a:pPr marL="0" indent="0">
              <a:spcAft>
                <a:spcPts val="800"/>
              </a:spcAft>
              <a:buNone/>
            </a:pPr>
            <a:endParaRPr lang="en-US" sz="1800" b="1" dirty="0">
              <a:cs typeface="Arial" panose="020B0604020202020204"/>
            </a:endParaRPr>
          </a:p>
          <a:p>
            <a:pPr marL="0" indent="0">
              <a:buNone/>
            </a:pPr>
            <a:endParaRPr lang="en-US" dirty="0">
              <a:cs typeface="Arial" panose="020B0604020202020204"/>
            </a:endParaRPr>
          </a:p>
        </p:txBody>
      </p:sp>
    </p:spTree>
    <p:extLst>
      <p:ext uri="{BB962C8B-B14F-4D97-AF65-F5344CB8AC3E}">
        <p14:creationId xmlns:p14="http://schemas.microsoft.com/office/powerpoint/2010/main" val="223281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66505A-F671-6F03-5C9D-9856E2687181}"/>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A23A99B-9ED5-6BBA-84C8-231777E41A92}"/>
              </a:ext>
            </a:extLst>
          </p:cNvPr>
          <p:cNvSpPr>
            <a:spLocks noGrp="1"/>
          </p:cNvSpPr>
          <p:nvPr>
            <p:ph type="title"/>
          </p:nvPr>
        </p:nvSpPr>
        <p:spPr>
          <a:xfrm>
            <a:off x="462579" y="0"/>
            <a:ext cx="11499925" cy="584462"/>
          </a:xfrm>
        </p:spPr>
        <p:txBody>
          <a:bodyPr>
            <a:normAutofit/>
          </a:bodyPr>
          <a:lstStyle/>
          <a:p>
            <a:r>
              <a:rPr lang="en-US" dirty="0">
                <a:cs typeface="Arial"/>
              </a:rPr>
              <a:t>Response to Charge – </a:t>
            </a:r>
            <a:r>
              <a:rPr lang="en-US" sz="3100" b="0" dirty="0">
                <a:cs typeface="Arial"/>
              </a:rPr>
              <a:t>SC</a:t>
            </a:r>
            <a:r>
              <a:rPr lang="en-US" sz="3100" b="0" dirty="0"/>
              <a:t>3 Management, Cost and Schedule</a:t>
            </a:r>
            <a:endParaRPr lang="en-US" sz="3600" dirty="0"/>
          </a:p>
        </p:txBody>
      </p:sp>
      <p:sp>
        <p:nvSpPr>
          <p:cNvPr id="4" name="Text Placeholder 3">
            <a:extLst>
              <a:ext uri="{FF2B5EF4-FFF2-40B4-BE49-F238E27FC236}">
                <a16:creationId xmlns:a16="http://schemas.microsoft.com/office/drawing/2014/main" id="{ABC057CE-E3CF-0FAC-3B28-FE2DEF17B2BA}"/>
              </a:ext>
            </a:extLst>
          </p:cNvPr>
          <p:cNvSpPr>
            <a:spLocks noGrp="1"/>
          </p:cNvSpPr>
          <p:nvPr>
            <p:ph idx="1"/>
          </p:nvPr>
        </p:nvSpPr>
        <p:spPr/>
        <p:txBody>
          <a:bodyPr vert="horz" lIns="91440" tIns="45720" rIns="91440" bIns="45720" rtlCol="0" anchor="t">
            <a:normAutofit/>
          </a:bodyPr>
          <a:lstStyle/>
          <a:p>
            <a:pPr marL="0" indent="0">
              <a:lnSpc>
                <a:spcPct val="120000"/>
              </a:lnSpc>
              <a:buNone/>
            </a:pPr>
            <a:r>
              <a:rPr lang="en-US" sz="1800" b="1" dirty="0">
                <a:solidFill>
                  <a:srgbClr val="000000"/>
                </a:solidFill>
                <a:latin typeface="Arial"/>
                <a:cs typeface="Arial"/>
              </a:rPr>
              <a:t>Charge Question #3a:  </a:t>
            </a:r>
            <a:r>
              <a:rPr lang="en-US" sz="1800" dirty="0"/>
              <a:t>Are the DET cost and schedule estimates sufficiently complete and reliable and on a trajectory to establish baseline on the projected timeline? </a:t>
            </a:r>
            <a:endParaRPr lang="en-US" dirty="0"/>
          </a:p>
          <a:p>
            <a:pPr marL="0" indent="0">
              <a:buNone/>
            </a:pPr>
            <a:r>
              <a:rPr lang="en-US" sz="1700" b="1" dirty="0">
                <a:cs typeface="Arial"/>
              </a:rPr>
              <a:t>Response:   </a:t>
            </a:r>
            <a:r>
              <a:rPr lang="en-US" sz="1700" b="1" dirty="0">
                <a:solidFill>
                  <a:schemeClr val="tx2"/>
                </a:solidFill>
                <a:cs typeface="Arial"/>
              </a:rPr>
              <a:t>Yes, the Schedule appears to be built well for the current phase of the project, however some improvements are suggested. See comments.</a:t>
            </a:r>
          </a:p>
          <a:p>
            <a:pPr marL="0" indent="0">
              <a:buNone/>
            </a:pPr>
            <a:r>
              <a:rPr lang="en-US" sz="1700" b="1" dirty="0">
                <a:solidFill>
                  <a:schemeClr val="tx2"/>
                </a:solidFill>
                <a:cs typeface="Arial"/>
              </a:rPr>
              <a:t>No, the Cost estimates are not complete for CD-2 level maturity, they are likely not yet reliable. See comments and recommendations.</a:t>
            </a:r>
          </a:p>
          <a:p>
            <a:pPr marL="0" indent="0">
              <a:buNone/>
            </a:pPr>
            <a:endParaRPr lang="en-US" sz="1700" b="1" dirty="0">
              <a:solidFill>
                <a:schemeClr val="tx2"/>
              </a:solidFill>
              <a:cs typeface="Arial"/>
            </a:endParaRPr>
          </a:p>
          <a:p>
            <a:pPr marL="0" indent="0">
              <a:lnSpc>
                <a:spcPct val="120000"/>
              </a:lnSpc>
              <a:buNone/>
            </a:pPr>
            <a:r>
              <a:rPr lang="en-US" sz="1800" b="1" dirty="0">
                <a:solidFill>
                  <a:srgbClr val="000000"/>
                </a:solidFill>
                <a:cs typeface="Arial"/>
              </a:rPr>
              <a:t>Charge Question #3b:</a:t>
            </a:r>
            <a:r>
              <a:rPr lang="en-US" sz="1800" b="1" dirty="0"/>
              <a:t> </a:t>
            </a:r>
            <a:r>
              <a:rPr lang="en-US" sz="1800" dirty="0"/>
              <a:t>Do the estimates include adequate cost, schedule, and scope contingency to address the risks inherent in the remaining work and are the risks being properly managed?</a:t>
            </a:r>
            <a:endParaRPr lang="en-US" dirty="0">
              <a:cs typeface="Arial"/>
            </a:endParaRPr>
          </a:p>
          <a:p>
            <a:pPr marL="0" indent="0">
              <a:buNone/>
            </a:pPr>
            <a:r>
              <a:rPr lang="en-US" sz="1800" b="1" dirty="0">
                <a:cs typeface="Arial" panose="020B0604020202020204"/>
              </a:rPr>
              <a:t>Response:  </a:t>
            </a:r>
            <a:r>
              <a:rPr lang="en-US" sz="1800" b="1" dirty="0">
                <a:solidFill>
                  <a:schemeClr val="tx2"/>
                </a:solidFill>
                <a:cs typeface="Arial" panose="020B0604020202020204"/>
              </a:rPr>
              <a:t>Cannot answer, the contingency needs were not presented, the risk register at the sub-project level is incomplete and not mature and quantitative risk analysis has not been performed yet.  See comments and recommendations.</a:t>
            </a:r>
          </a:p>
          <a:p>
            <a:pPr marL="0" indent="0">
              <a:buNone/>
            </a:pPr>
            <a:endParaRPr lang="en-US" sz="1800" b="1" dirty="0">
              <a:cs typeface="Arial" panose="020B0604020202020204"/>
            </a:endParaRPr>
          </a:p>
          <a:p>
            <a:pPr marL="0" indent="0">
              <a:buNone/>
            </a:pPr>
            <a:endParaRPr lang="en-US" dirty="0">
              <a:cs typeface="Arial" panose="020B0604020202020204"/>
            </a:endParaRPr>
          </a:p>
        </p:txBody>
      </p:sp>
    </p:spTree>
    <p:extLst>
      <p:ext uri="{BB962C8B-B14F-4D97-AF65-F5344CB8AC3E}">
        <p14:creationId xmlns:p14="http://schemas.microsoft.com/office/powerpoint/2010/main" val="1258461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9DC759-D3FA-1501-A45C-CEF07D1C51D2}"/>
              </a:ext>
            </a:extLst>
          </p:cNvPr>
          <p:cNvSpPr>
            <a:spLocks noGrp="1"/>
          </p:cNvSpPr>
          <p:nvPr>
            <p:ph type="title"/>
          </p:nvPr>
        </p:nvSpPr>
        <p:spPr>
          <a:xfrm>
            <a:off x="838200" y="365125"/>
            <a:ext cx="10515600" cy="843915"/>
          </a:xfrm>
        </p:spPr>
        <p:txBody>
          <a:bodyPr/>
          <a:lstStyle/>
          <a:p>
            <a:r>
              <a:rPr lang="en-US" b="1" dirty="0">
                <a:solidFill>
                  <a:schemeClr val="accent1"/>
                </a:solidFill>
              </a:rPr>
              <a:t>CC Endorsed Nominations</a:t>
            </a:r>
          </a:p>
        </p:txBody>
      </p:sp>
      <p:sp>
        <p:nvSpPr>
          <p:cNvPr id="2" name="Date Placeholder 1">
            <a:extLst>
              <a:ext uri="{FF2B5EF4-FFF2-40B4-BE49-F238E27FC236}">
                <a16:creationId xmlns:a16="http://schemas.microsoft.com/office/drawing/2014/main" id="{FB70C28D-3559-90D7-168F-C0057016CD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3/5/2026</a:t>
            </a:r>
          </a:p>
        </p:txBody>
      </p:sp>
      <p:sp>
        <p:nvSpPr>
          <p:cNvPr id="3" name="Footer Placeholder 2">
            <a:extLst>
              <a:ext uri="{FF2B5EF4-FFF2-40B4-BE49-F238E27FC236}">
                <a16:creationId xmlns:a16="http://schemas.microsoft.com/office/drawing/2014/main" id="{BB3EACD5-4D29-53AF-9115-BB868643F1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ePIC General Meeting</a:t>
            </a:r>
          </a:p>
        </p:txBody>
      </p:sp>
      <p:sp>
        <p:nvSpPr>
          <p:cNvPr id="4" name="Slide Number Placeholder 3">
            <a:extLst>
              <a:ext uri="{FF2B5EF4-FFF2-40B4-BE49-F238E27FC236}">
                <a16:creationId xmlns:a16="http://schemas.microsoft.com/office/drawing/2014/main" id="{AFF4F154-C1D1-8EA2-E6DB-9888D60CA6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FD5A961-3DBB-614B-815C-3107CE8BB5D8}"/>
              </a:ext>
            </a:extLst>
          </p:cNvPr>
          <p:cNvSpPr txBox="1"/>
          <p:nvPr/>
        </p:nvSpPr>
        <p:spPr>
          <a:xfrm>
            <a:off x="794532" y="1210600"/>
            <a:ext cx="9926320" cy="42473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Members of the CTC: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Wouter Deconinck (PC Liaison, Manitoba), Fernando Flor (ANL), Xuan Li (LANL), Charles Joseph Naim (Stony Brook), Sebouh Paul (FIU), Nicola Rubini (Bologna)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S&amp;C Physics and Detector Simulation WG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Simon Gardner (Glasgow) as convener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S&amp;C User Learning WG: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Sasha Prozorov ( Czech Technical University)  as convener </a:t>
            </a:r>
          </a:p>
        </p:txBody>
      </p:sp>
      <p:pic>
        <p:nvPicPr>
          <p:cNvPr id="1026" name="Picture 2">
            <a:extLst>
              <a:ext uri="{FF2B5EF4-FFF2-40B4-BE49-F238E27FC236}">
                <a16:creationId xmlns:a16="http://schemas.microsoft.com/office/drawing/2014/main" id="{CA66FCF8-0AFD-35B5-C739-C7531F0F4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786" y="1989637"/>
            <a:ext cx="206114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ernando Antonio Flor preview image">
            <a:extLst>
              <a:ext uri="{FF2B5EF4-FFF2-40B4-BE49-F238E27FC236}">
                <a16:creationId xmlns:a16="http://schemas.microsoft.com/office/drawing/2014/main" id="{D4167DF4-F614-A057-E917-2E193DAD7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7521" y="198963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bouh Paul - University of California, Riverside | LinkedIn">
            <a:extLst>
              <a:ext uri="{FF2B5EF4-FFF2-40B4-BE49-F238E27FC236}">
                <a16:creationId xmlns:a16="http://schemas.microsoft.com/office/drawing/2014/main" id="{ED5D7AD8-D11B-E6C5-270D-0BEEDE8960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2415" y="1989637"/>
            <a:ext cx="145914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icola RUBINI | University of Bologna ...">
            <a:extLst>
              <a:ext uri="{FF2B5EF4-FFF2-40B4-BE49-F238E27FC236}">
                <a16:creationId xmlns:a16="http://schemas.microsoft.com/office/drawing/2014/main" id="{583EAC10-E67D-B1C7-B274-C3C148C50B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2748" y="198963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imon Gardner (@simon.gardner.5 ...">
            <a:extLst>
              <a:ext uri="{FF2B5EF4-FFF2-40B4-BE49-F238E27FC236}">
                <a16:creationId xmlns:a16="http://schemas.microsoft.com/office/drawing/2014/main" id="{C9D8629A-7FEF-D012-AB45-3DBFFBE6AB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2748" y="358527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28A54A0-68B0-FA54-F4FA-1B6C74727CDE}"/>
              </a:ext>
            </a:extLst>
          </p:cNvPr>
          <p:cNvPicPr>
            <a:picLocks noChangeAspect="1"/>
          </p:cNvPicPr>
          <p:nvPr/>
        </p:nvPicPr>
        <p:blipFill>
          <a:blip r:embed="rId7"/>
          <a:stretch>
            <a:fillRect/>
          </a:stretch>
        </p:blipFill>
        <p:spPr>
          <a:xfrm>
            <a:off x="4378258" y="1989637"/>
            <a:ext cx="1353381" cy="1371600"/>
          </a:xfrm>
          <a:prstGeom prst="rect">
            <a:avLst/>
          </a:prstGeom>
        </p:spPr>
      </p:pic>
      <p:pic>
        <p:nvPicPr>
          <p:cNvPr id="10" name="Picture 9">
            <a:extLst>
              <a:ext uri="{FF2B5EF4-FFF2-40B4-BE49-F238E27FC236}">
                <a16:creationId xmlns:a16="http://schemas.microsoft.com/office/drawing/2014/main" id="{59BE930F-58A5-0D42-2B64-5CAC66380119}"/>
              </a:ext>
            </a:extLst>
          </p:cNvPr>
          <p:cNvPicPr>
            <a:picLocks noChangeAspect="1"/>
          </p:cNvPicPr>
          <p:nvPr/>
        </p:nvPicPr>
        <p:blipFill>
          <a:blip r:embed="rId8"/>
          <a:srcRect t="18175" b="836"/>
          <a:stretch>
            <a:fillRect/>
          </a:stretch>
        </p:blipFill>
        <p:spPr>
          <a:xfrm>
            <a:off x="6000777" y="1989637"/>
            <a:ext cx="1279984" cy="1371600"/>
          </a:xfrm>
          <a:prstGeom prst="rect">
            <a:avLst/>
          </a:prstGeom>
        </p:spPr>
      </p:pic>
      <p:pic>
        <p:nvPicPr>
          <p:cNvPr id="12" name="Picture 11">
            <a:extLst>
              <a:ext uri="{FF2B5EF4-FFF2-40B4-BE49-F238E27FC236}">
                <a16:creationId xmlns:a16="http://schemas.microsoft.com/office/drawing/2014/main" id="{A7430992-DCC8-DE73-7972-3A0235D152AC}"/>
              </a:ext>
            </a:extLst>
          </p:cNvPr>
          <p:cNvPicPr>
            <a:picLocks noChangeAspect="1"/>
          </p:cNvPicPr>
          <p:nvPr/>
        </p:nvPicPr>
        <p:blipFill>
          <a:blip r:embed="rId9"/>
          <a:stretch>
            <a:fillRect/>
          </a:stretch>
        </p:blipFill>
        <p:spPr>
          <a:xfrm>
            <a:off x="9280133" y="5082661"/>
            <a:ext cx="1374215" cy="1371947"/>
          </a:xfrm>
          <a:prstGeom prst="rect">
            <a:avLst/>
          </a:prstGeom>
        </p:spPr>
      </p:pic>
    </p:spTree>
    <p:extLst>
      <p:ext uri="{BB962C8B-B14F-4D97-AF65-F5344CB8AC3E}">
        <p14:creationId xmlns:p14="http://schemas.microsoft.com/office/powerpoint/2010/main" val="1445935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66505A-F671-6F03-5C9D-9856E2687181}"/>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A23A99B-9ED5-6BBA-84C8-231777E41A92}"/>
              </a:ext>
            </a:extLst>
          </p:cNvPr>
          <p:cNvSpPr>
            <a:spLocks noGrp="1"/>
          </p:cNvSpPr>
          <p:nvPr>
            <p:ph type="title"/>
          </p:nvPr>
        </p:nvSpPr>
        <p:spPr>
          <a:xfrm>
            <a:off x="462579" y="0"/>
            <a:ext cx="11499925" cy="575035"/>
          </a:xfrm>
        </p:spPr>
        <p:txBody>
          <a:bodyPr>
            <a:normAutofit/>
          </a:bodyPr>
          <a:lstStyle/>
          <a:p>
            <a:r>
              <a:rPr lang="en-US" dirty="0">
                <a:cs typeface="Arial"/>
              </a:rPr>
              <a:t>Response to Charge – </a:t>
            </a:r>
            <a:r>
              <a:rPr lang="en-US" sz="3100" b="0" dirty="0">
                <a:cs typeface="Arial"/>
              </a:rPr>
              <a:t>SC</a:t>
            </a:r>
            <a:r>
              <a:rPr lang="en-US" sz="3100" b="0" dirty="0"/>
              <a:t>3 Management, Cost and Schedule</a:t>
            </a:r>
            <a:endParaRPr lang="en-US" sz="3600" dirty="0"/>
          </a:p>
        </p:txBody>
      </p:sp>
      <p:sp>
        <p:nvSpPr>
          <p:cNvPr id="4" name="Text Placeholder 3">
            <a:extLst>
              <a:ext uri="{FF2B5EF4-FFF2-40B4-BE49-F238E27FC236}">
                <a16:creationId xmlns:a16="http://schemas.microsoft.com/office/drawing/2014/main" id="{ABC057CE-E3CF-0FAC-3B28-FE2DEF17B2BA}"/>
              </a:ext>
            </a:extLst>
          </p:cNvPr>
          <p:cNvSpPr>
            <a:spLocks noGrp="1"/>
          </p:cNvSpPr>
          <p:nvPr>
            <p:ph idx="1"/>
          </p:nvPr>
        </p:nvSpPr>
        <p:spPr/>
        <p:txBody>
          <a:bodyPr vert="horz" lIns="91440" tIns="45720" rIns="91440" bIns="45720" rtlCol="0" anchor="t">
            <a:normAutofit lnSpcReduction="10000"/>
          </a:bodyPr>
          <a:lstStyle/>
          <a:p>
            <a:pPr marL="0" indent="0">
              <a:lnSpc>
                <a:spcPct val="120000"/>
              </a:lnSpc>
              <a:buNone/>
            </a:pPr>
            <a:r>
              <a:rPr lang="en-US" sz="1800" b="1" dirty="0">
                <a:solidFill>
                  <a:srgbClr val="000000"/>
                </a:solidFill>
                <a:latin typeface="Arial"/>
                <a:cs typeface="Arial"/>
              </a:rPr>
              <a:t>Charge Question #4a: </a:t>
            </a:r>
            <a:r>
              <a:rPr lang="en-US" sz="1800" dirty="0"/>
              <a:t>Is the DET subproject being properly managed (e.g., properly organized, adequately staffed) for its successful execution? </a:t>
            </a:r>
            <a:endParaRPr lang="en-US" dirty="0"/>
          </a:p>
          <a:p>
            <a:pPr marL="0" indent="0">
              <a:lnSpc>
                <a:spcPct val="120000"/>
              </a:lnSpc>
              <a:buNone/>
            </a:pPr>
            <a:r>
              <a:rPr lang="en-US" sz="1800" b="1" dirty="0">
                <a:cs typeface="Arial"/>
              </a:rPr>
              <a:t>Response:  </a:t>
            </a:r>
            <a:r>
              <a:rPr lang="en-US" sz="1800" b="1" dirty="0">
                <a:solidFill>
                  <a:schemeClr val="tx2"/>
                </a:solidFill>
                <a:cs typeface="Arial"/>
              </a:rPr>
              <a:t>Yes, it is organized properly for the current stage of the detector project.  However, a re-organization is recommended to be in place prior to CD-2 to support successful execution of the Subproject.  Regarding staffing, it is not clear that adequate staffing from the Project Support areas are being deployed.  In addition, some recent gaps in areas such as procurement and project controls have emerged.</a:t>
            </a:r>
          </a:p>
          <a:p>
            <a:pPr marL="0" indent="0">
              <a:lnSpc>
                <a:spcPct val="120000"/>
              </a:lnSpc>
              <a:buNone/>
            </a:pPr>
            <a:endParaRPr lang="en-US" sz="1800" dirty="0">
              <a:solidFill>
                <a:schemeClr val="tx2"/>
              </a:solidFill>
              <a:cs typeface="Arial"/>
            </a:endParaRPr>
          </a:p>
          <a:p>
            <a:pPr marL="0" indent="0">
              <a:lnSpc>
                <a:spcPct val="120000"/>
              </a:lnSpc>
              <a:buNone/>
            </a:pPr>
            <a:r>
              <a:rPr lang="en-US" sz="1800" b="1" dirty="0">
                <a:solidFill>
                  <a:srgbClr val="000000"/>
                </a:solidFill>
                <a:cs typeface="Arial"/>
              </a:rPr>
              <a:t>Charge Question #4b: </a:t>
            </a:r>
            <a:r>
              <a:rPr lang="en-US" sz="1800" dirty="0"/>
              <a:t>Does the baseline include the full scope, with mechanisms to manage international contributions?</a:t>
            </a:r>
            <a:endParaRPr lang="en-US" sz="1800" b="1" dirty="0">
              <a:cs typeface="Arial"/>
            </a:endParaRPr>
          </a:p>
          <a:p>
            <a:pPr marL="0" indent="0">
              <a:buNone/>
            </a:pPr>
            <a:r>
              <a:rPr lang="en-US" sz="1800" b="1" dirty="0">
                <a:solidFill>
                  <a:srgbClr val="000000"/>
                </a:solidFill>
              </a:rPr>
              <a:t>Response:   </a:t>
            </a:r>
            <a:r>
              <a:rPr lang="en-US" sz="1800" b="1" dirty="0">
                <a:solidFill>
                  <a:schemeClr val="tx2"/>
                </a:solidFill>
                <a:cs typeface="Arial" panose="020B0604020202020204"/>
              </a:rPr>
              <a:t>Yes.</a:t>
            </a:r>
            <a:r>
              <a:rPr lang="en-US" sz="1800" b="1" dirty="0">
                <a:solidFill>
                  <a:schemeClr val="tx2"/>
                </a:solidFill>
                <a:ea typeface="Calibri"/>
                <a:cs typeface="Arial"/>
              </a:rPr>
              <a:t>  </a:t>
            </a:r>
            <a:r>
              <a:rPr lang="en-US" sz="1800" b="1" dirty="0">
                <a:solidFill>
                  <a:schemeClr val="tx2"/>
                </a:solidFill>
                <a:ea typeface="Calibri"/>
                <a:cs typeface="Calibri"/>
              </a:rPr>
              <a:t>The baseline includes the full scope when the expected international in-kind contributions are included. These contributions will be tracked as other project scope is tracked. The  mechanisms for management of these contributions include layers of reviews where </a:t>
            </a:r>
            <a:r>
              <a:rPr lang="en-US" sz="1800" b="1" dirty="0">
                <a:solidFill>
                  <a:schemeClr val="tx2"/>
                </a:solidFill>
              </a:rPr>
              <a:t>technical decisions stay with the experts closest to the work and each decision is then reviewed at the level where it can be made most responsibly.</a:t>
            </a:r>
            <a:endParaRPr lang="en-US" sz="1800" b="1" dirty="0">
              <a:solidFill>
                <a:schemeClr val="tx2"/>
              </a:solidFill>
              <a:highlight>
                <a:srgbClr val="FFFF00"/>
              </a:highlight>
              <a:cs typeface="Arial"/>
            </a:endParaRPr>
          </a:p>
          <a:p>
            <a:pPr marL="0" indent="0">
              <a:buNone/>
            </a:pPr>
            <a:endParaRPr lang="en-US" sz="1800" b="1" dirty="0">
              <a:cs typeface="Arial" panose="020B0604020202020204"/>
            </a:endParaRPr>
          </a:p>
        </p:txBody>
      </p:sp>
    </p:spTree>
    <p:extLst>
      <p:ext uri="{BB962C8B-B14F-4D97-AF65-F5344CB8AC3E}">
        <p14:creationId xmlns:p14="http://schemas.microsoft.com/office/powerpoint/2010/main" val="12469490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35070-5BAE-5DF5-B093-10EB8C02F9B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B9D6D9-B346-A43F-8308-E3F4E2C76120}"/>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6CEEB72C-7584-9D95-6038-8B5CF8342795}"/>
              </a:ext>
            </a:extLst>
          </p:cNvPr>
          <p:cNvSpPr>
            <a:spLocks noGrp="1"/>
          </p:cNvSpPr>
          <p:nvPr>
            <p:ph type="title"/>
          </p:nvPr>
        </p:nvSpPr>
        <p:spPr>
          <a:xfrm>
            <a:off x="462579" y="0"/>
            <a:ext cx="11499925" cy="575035"/>
          </a:xfrm>
        </p:spPr>
        <p:txBody>
          <a:bodyPr>
            <a:normAutofit/>
          </a:bodyPr>
          <a:lstStyle/>
          <a:p>
            <a:r>
              <a:rPr lang="en-US" dirty="0">
                <a:cs typeface="Arial"/>
              </a:rPr>
              <a:t>Response to Charge – </a:t>
            </a:r>
            <a:r>
              <a:rPr lang="en-US" sz="3100" b="0" dirty="0">
                <a:cs typeface="Arial"/>
              </a:rPr>
              <a:t>SC</a:t>
            </a:r>
            <a:r>
              <a:rPr lang="en-US" sz="3100" b="0" dirty="0"/>
              <a:t>3 Management, Cost and Schedule</a:t>
            </a:r>
            <a:endParaRPr lang="en-US" sz="3600" dirty="0"/>
          </a:p>
        </p:txBody>
      </p:sp>
      <p:sp>
        <p:nvSpPr>
          <p:cNvPr id="4" name="Text Placeholder 3">
            <a:extLst>
              <a:ext uri="{FF2B5EF4-FFF2-40B4-BE49-F238E27FC236}">
                <a16:creationId xmlns:a16="http://schemas.microsoft.com/office/drawing/2014/main" id="{A01F07F0-4643-B45B-4079-F65CD83981A0}"/>
              </a:ext>
            </a:extLst>
          </p:cNvPr>
          <p:cNvSpPr>
            <a:spLocks noGrp="1"/>
          </p:cNvSpPr>
          <p:nvPr>
            <p:ph idx="1"/>
          </p:nvPr>
        </p:nvSpPr>
        <p:spPr>
          <a:xfrm>
            <a:off x="462579" y="829228"/>
            <a:ext cx="11489487" cy="5314707"/>
          </a:xfrm>
        </p:spPr>
        <p:txBody>
          <a:bodyPr vert="horz" lIns="91440" tIns="45720" rIns="91440" bIns="45720" rtlCol="0" anchor="t">
            <a:normAutofit/>
          </a:bodyPr>
          <a:lstStyle/>
          <a:p>
            <a:pPr marL="0" indent="0">
              <a:lnSpc>
                <a:spcPct val="120000"/>
              </a:lnSpc>
              <a:buNone/>
            </a:pPr>
            <a:r>
              <a:rPr lang="en-US" sz="1800" b="1" dirty="0">
                <a:solidFill>
                  <a:srgbClr val="000000"/>
                </a:solidFill>
                <a:latin typeface="Arial"/>
                <a:cs typeface="Arial"/>
              </a:rPr>
              <a:t>Charge Question #5a: </a:t>
            </a:r>
            <a:r>
              <a:rPr lang="en-US" sz="1800" dirty="0"/>
              <a:t>Are ES&amp;H, Procurement, and Quality being properly addressed? </a:t>
            </a:r>
            <a:endParaRPr lang="en-US" sz="1800" dirty="0">
              <a:cs typeface="Arial"/>
            </a:endParaRPr>
          </a:p>
          <a:p>
            <a:pPr marL="0" indent="0">
              <a:lnSpc>
                <a:spcPct val="120000"/>
              </a:lnSpc>
              <a:buNone/>
            </a:pPr>
            <a:r>
              <a:rPr lang="en-US" sz="1800" b="1" dirty="0"/>
              <a:t>Response: </a:t>
            </a:r>
            <a:endParaRPr lang="en-US" sz="1800" dirty="0"/>
          </a:p>
          <a:p>
            <a:pPr marL="0" indent="0">
              <a:lnSpc>
                <a:spcPct val="120000"/>
              </a:lnSpc>
              <a:buNone/>
            </a:pPr>
            <a:r>
              <a:rPr lang="en-US" sz="1800" b="1" dirty="0">
                <a:solidFill>
                  <a:schemeClr val="tx2"/>
                </a:solidFill>
              </a:rPr>
              <a:t>ES&amp;H – YES</a:t>
            </a:r>
          </a:p>
          <a:p>
            <a:pPr marL="0" indent="0">
              <a:lnSpc>
                <a:spcPct val="120000"/>
              </a:lnSpc>
              <a:buNone/>
            </a:pPr>
            <a:r>
              <a:rPr lang="en-US" sz="1600" b="1" dirty="0">
                <a:solidFill>
                  <a:schemeClr val="tx2"/>
                </a:solidFill>
              </a:rPr>
              <a:t>Brookhaven  and </a:t>
            </a:r>
            <a:r>
              <a:rPr lang="en-US" sz="1600" b="1" dirty="0" err="1">
                <a:solidFill>
                  <a:schemeClr val="tx2"/>
                </a:solidFill>
              </a:rPr>
              <a:t>JLab</a:t>
            </a:r>
            <a:r>
              <a:rPr lang="en-US" sz="1600" b="1" dirty="0">
                <a:solidFill>
                  <a:schemeClr val="tx2"/>
                </a:solidFill>
              </a:rPr>
              <a:t> have well-established safety cultures and processes that cover the detector project activities. There are challenges presented for </a:t>
            </a:r>
            <a:r>
              <a:rPr lang="en-US" sz="1600" b="1" dirty="0" err="1">
                <a:solidFill>
                  <a:schemeClr val="tx2"/>
                </a:solidFill>
              </a:rPr>
              <a:t>ePIC</a:t>
            </a:r>
            <a:r>
              <a:rPr lang="en-US" sz="1600" b="1" dirty="0">
                <a:solidFill>
                  <a:schemeClr val="tx2"/>
                </a:solidFill>
              </a:rPr>
              <a:t> with work done at universities and international institutions as part of in-kind contributions for equipment that will be installed/operated at BNL.  The project team is addressing these risks.</a:t>
            </a:r>
            <a:endParaRPr lang="en-US" sz="1600" b="1" dirty="0">
              <a:solidFill>
                <a:schemeClr val="tx2"/>
              </a:solidFill>
              <a:cs typeface="Arial"/>
            </a:endParaRPr>
          </a:p>
          <a:p>
            <a:pPr marL="0" indent="0">
              <a:lnSpc>
                <a:spcPct val="120000"/>
              </a:lnSpc>
              <a:buNone/>
            </a:pPr>
            <a:r>
              <a:rPr lang="en-US" sz="1800" b="1" dirty="0">
                <a:solidFill>
                  <a:schemeClr val="tx2"/>
                </a:solidFill>
                <a:cs typeface="Arial"/>
              </a:rPr>
              <a:t>Procurement  - MAYBE</a:t>
            </a:r>
          </a:p>
          <a:p>
            <a:pPr marL="0" indent="0">
              <a:lnSpc>
                <a:spcPct val="120000"/>
              </a:lnSpc>
              <a:buNone/>
            </a:pPr>
            <a:r>
              <a:rPr lang="en-US" sz="1500" b="1" dirty="0">
                <a:solidFill>
                  <a:schemeClr val="tx2"/>
                </a:solidFill>
                <a:cs typeface="Arial"/>
              </a:rPr>
              <a:t>Challenges continue to exist, predictability on cycle times is crucial for baseline integrity.  The recent reorganization of procurement at </a:t>
            </a:r>
            <a:r>
              <a:rPr lang="en-US" sz="1500" b="1" dirty="0" err="1">
                <a:solidFill>
                  <a:schemeClr val="tx2"/>
                </a:solidFill>
                <a:cs typeface="Arial"/>
              </a:rPr>
              <a:t>JLab</a:t>
            </a:r>
            <a:r>
              <a:rPr lang="en-US" sz="1500" b="1" dirty="0">
                <a:solidFill>
                  <a:schemeClr val="tx2"/>
                </a:solidFill>
                <a:cs typeface="Arial"/>
              </a:rPr>
              <a:t> could create a significant challenge for the Detector Subproject.  See comments.</a:t>
            </a:r>
          </a:p>
          <a:p>
            <a:pPr marL="0" indent="0">
              <a:lnSpc>
                <a:spcPct val="120000"/>
              </a:lnSpc>
              <a:buNone/>
            </a:pPr>
            <a:r>
              <a:rPr lang="en-US" sz="1700" b="1" dirty="0">
                <a:solidFill>
                  <a:schemeClr val="tx2"/>
                </a:solidFill>
                <a:cs typeface="Arial"/>
              </a:rPr>
              <a:t>Quality – YES</a:t>
            </a:r>
          </a:p>
          <a:p>
            <a:pPr marL="0" indent="0">
              <a:lnSpc>
                <a:spcPct val="120000"/>
              </a:lnSpc>
              <a:buNone/>
            </a:pPr>
            <a:r>
              <a:rPr lang="en-US" sz="1700" b="1" dirty="0">
                <a:solidFill>
                  <a:schemeClr val="tx2"/>
                </a:solidFill>
              </a:rPr>
              <a:t>Brookhaven and </a:t>
            </a:r>
            <a:r>
              <a:rPr lang="en-US" sz="1700" b="1" dirty="0" err="1">
                <a:solidFill>
                  <a:schemeClr val="tx2"/>
                </a:solidFill>
              </a:rPr>
              <a:t>JLab</a:t>
            </a:r>
            <a:r>
              <a:rPr lang="en-US" sz="1700" b="1" dirty="0">
                <a:solidFill>
                  <a:schemeClr val="tx2"/>
                </a:solidFill>
              </a:rPr>
              <a:t> have robust QA/QC programs that are working well together to support the EIC Project and DET.</a:t>
            </a:r>
          </a:p>
          <a:p>
            <a:pPr marL="0" indent="0">
              <a:lnSpc>
                <a:spcPct val="120000"/>
              </a:lnSpc>
              <a:buNone/>
            </a:pPr>
            <a:r>
              <a:rPr lang="en-US" sz="1800" b="1" dirty="0">
                <a:solidFill>
                  <a:srgbClr val="000000"/>
                </a:solidFill>
                <a:cs typeface="Arial"/>
              </a:rPr>
              <a:t>Charge Question #5b: </a:t>
            </a:r>
            <a:r>
              <a:rPr lang="en-US" sz="1800" dirty="0"/>
              <a:t>Is performance on CD-3A items related to DET scope satisfactory?</a:t>
            </a:r>
            <a:endParaRPr lang="en-US" sz="1800" dirty="0">
              <a:cs typeface="Arial"/>
            </a:endParaRPr>
          </a:p>
          <a:p>
            <a:pPr marL="0" indent="0">
              <a:lnSpc>
                <a:spcPct val="120000"/>
              </a:lnSpc>
              <a:buNone/>
            </a:pPr>
            <a:r>
              <a:rPr lang="en-US" sz="1800" b="1" dirty="0"/>
              <a:t>Response: </a:t>
            </a:r>
            <a:r>
              <a:rPr lang="en-US" sz="1800" b="1" dirty="0">
                <a:solidFill>
                  <a:schemeClr val="tx2"/>
                </a:solidFill>
              </a:rPr>
              <a:t>Yes, CD-3A performance related to DET scope is satisfactory</a:t>
            </a:r>
            <a:r>
              <a:rPr lang="en-US" sz="1800" dirty="0">
                <a:solidFill>
                  <a:srgbClr val="FF0000"/>
                </a:solidFill>
              </a:rPr>
              <a:t>. </a:t>
            </a:r>
            <a:endParaRPr lang="en-US" sz="1800" b="1" dirty="0">
              <a:solidFill>
                <a:srgbClr val="FF0000"/>
              </a:solidFill>
              <a:cs typeface="Arial"/>
            </a:endParaRPr>
          </a:p>
          <a:p>
            <a:pPr marL="0" indent="0">
              <a:lnSpc>
                <a:spcPct val="100000"/>
              </a:lnSpc>
              <a:buNone/>
            </a:pPr>
            <a:endParaRPr lang="en-US" sz="1800" b="1" dirty="0">
              <a:cs typeface="Arial" panose="020B0604020202020204"/>
            </a:endParaRPr>
          </a:p>
          <a:p>
            <a:pPr marL="0" indent="0">
              <a:buNone/>
            </a:pPr>
            <a:endParaRPr lang="en-US" sz="1800" b="1" dirty="0">
              <a:cs typeface="Arial" panose="020B0604020202020204"/>
            </a:endParaRPr>
          </a:p>
        </p:txBody>
      </p:sp>
    </p:spTree>
    <p:extLst>
      <p:ext uri="{BB962C8B-B14F-4D97-AF65-F5344CB8AC3E}">
        <p14:creationId xmlns:p14="http://schemas.microsoft.com/office/powerpoint/2010/main" val="37235378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A369E-FCB8-526E-C16E-291CA58B93A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ED6412-A1F2-9041-6E8F-7BB8A09A53A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37C9DDED-9C46-F258-2D1E-29A7B26D66C9}"/>
              </a:ext>
            </a:extLst>
          </p:cNvPr>
          <p:cNvSpPr>
            <a:spLocks noGrp="1"/>
          </p:cNvSpPr>
          <p:nvPr>
            <p:ph type="title"/>
          </p:nvPr>
        </p:nvSpPr>
        <p:spPr>
          <a:xfrm>
            <a:off x="462579" y="0"/>
            <a:ext cx="11499925" cy="622169"/>
          </a:xfrm>
        </p:spPr>
        <p:txBody>
          <a:bodyPr>
            <a:normAutofit/>
          </a:bodyPr>
          <a:lstStyle/>
          <a:p>
            <a:r>
              <a:rPr lang="en-US" dirty="0">
                <a:cs typeface="Arial"/>
              </a:rPr>
              <a:t>Response to Charge – </a:t>
            </a:r>
            <a:r>
              <a:rPr lang="en-US" sz="3100" b="0" dirty="0">
                <a:cs typeface="Arial"/>
              </a:rPr>
              <a:t>SC</a:t>
            </a:r>
            <a:r>
              <a:rPr lang="en-US" sz="3100" b="0" dirty="0"/>
              <a:t>3 Management, Cost and Schedule</a:t>
            </a:r>
            <a:endParaRPr lang="en-US" sz="3600" dirty="0"/>
          </a:p>
        </p:txBody>
      </p:sp>
      <p:sp>
        <p:nvSpPr>
          <p:cNvPr id="4" name="Text Placeholder 3">
            <a:extLst>
              <a:ext uri="{FF2B5EF4-FFF2-40B4-BE49-F238E27FC236}">
                <a16:creationId xmlns:a16="http://schemas.microsoft.com/office/drawing/2014/main" id="{A93E5119-B3B3-4F82-C7AA-88F1B44C37FB}"/>
              </a:ext>
            </a:extLst>
          </p:cNvPr>
          <p:cNvSpPr>
            <a:spLocks noGrp="1"/>
          </p:cNvSpPr>
          <p:nvPr>
            <p:ph idx="1"/>
          </p:nvPr>
        </p:nvSpPr>
        <p:spPr/>
        <p:txBody>
          <a:bodyPr vert="horz" lIns="91440" tIns="45720" rIns="91440" bIns="45720" rtlCol="0" anchor="t">
            <a:normAutofit/>
          </a:bodyPr>
          <a:lstStyle/>
          <a:p>
            <a:pPr marL="0" indent="0">
              <a:lnSpc>
                <a:spcPct val="120000"/>
              </a:lnSpc>
              <a:buNone/>
            </a:pPr>
            <a:r>
              <a:rPr lang="en-US" sz="1800" b="1" dirty="0">
                <a:solidFill>
                  <a:srgbClr val="000000"/>
                </a:solidFill>
                <a:latin typeface="Arial"/>
                <a:cs typeface="Arial"/>
              </a:rPr>
              <a:t>Charge Question #6:  </a:t>
            </a:r>
            <a:endParaRPr lang="en-US" dirty="0"/>
          </a:p>
          <a:p>
            <a:pPr marL="0" indent="0">
              <a:lnSpc>
                <a:spcPct val="120000"/>
              </a:lnSpc>
              <a:buNone/>
            </a:pPr>
            <a:r>
              <a:rPr lang="en-US" sz="1800" dirty="0"/>
              <a:t>Has the project responded appropriately to recommendations from prior DOE/SC reviews?</a:t>
            </a:r>
            <a:endParaRPr lang="en-US" dirty="0"/>
          </a:p>
          <a:p>
            <a:pPr marL="0" indent="0">
              <a:lnSpc>
                <a:spcPct val="100000"/>
              </a:lnSpc>
              <a:buNone/>
            </a:pPr>
            <a:endParaRPr lang="en-US" sz="1800" b="1" dirty="0">
              <a:cs typeface="Arial"/>
            </a:endParaRPr>
          </a:p>
          <a:p>
            <a:pPr marL="0" indent="0">
              <a:buNone/>
            </a:pPr>
            <a:r>
              <a:rPr lang="en-US" sz="1800" b="1" dirty="0">
                <a:solidFill>
                  <a:srgbClr val="000000"/>
                </a:solidFill>
              </a:rPr>
              <a:t>Response:</a:t>
            </a:r>
            <a:endParaRPr lang="en-US" sz="1800" b="1" dirty="0">
              <a:solidFill>
                <a:srgbClr val="000000"/>
              </a:solidFill>
              <a:cs typeface="Arial" panose="020B0604020202020204"/>
            </a:endParaRPr>
          </a:p>
          <a:p>
            <a:pPr marL="0" indent="0">
              <a:buNone/>
            </a:pPr>
            <a:r>
              <a:rPr lang="en-US" sz="1800" b="1" dirty="0">
                <a:solidFill>
                  <a:schemeClr val="tx2"/>
                </a:solidFill>
                <a:cs typeface="Arial" panose="020B0604020202020204"/>
              </a:rPr>
              <a:t>Cost and Schedule – MOSTLY YES, recommendations related to in-kind/risks (#932) and scope contingency (#933) are still in progress. </a:t>
            </a:r>
          </a:p>
          <a:p>
            <a:pPr marL="0" indent="0">
              <a:buNone/>
            </a:pPr>
            <a:r>
              <a:rPr lang="en-US" sz="1800" b="1" dirty="0">
                <a:solidFill>
                  <a:schemeClr val="tx2"/>
                </a:solidFill>
                <a:cs typeface="Arial" panose="020B0604020202020204"/>
              </a:rPr>
              <a:t>Management – YES</a:t>
            </a:r>
          </a:p>
          <a:p>
            <a:pPr lvl="1"/>
            <a:r>
              <a:rPr lang="en-US" sz="1800" b="1" dirty="0">
                <a:solidFill>
                  <a:schemeClr val="tx2"/>
                </a:solidFill>
                <a:cs typeface="Arial" panose="020B0604020202020204"/>
              </a:rPr>
              <a:t>Recommendation from OPA Review (October 2021) to pursue formal commitments for in-kind contributions remains open.  Project has made significant progress identifying IKC and documenting the commitments.</a:t>
            </a:r>
          </a:p>
          <a:p>
            <a:pPr lvl="1"/>
            <a:r>
              <a:rPr lang="en-US" sz="1800" b="1" dirty="0">
                <a:solidFill>
                  <a:schemeClr val="tx2"/>
                </a:solidFill>
                <a:cs typeface="Arial" panose="020B0604020202020204"/>
              </a:rPr>
              <a:t>Recommendations from  OPA Review (August 2025) to submit proposals to DOE/NP for Threshold and Objective KPPs remains open, pending next OPA Review, but the proposals have been submitted.</a:t>
            </a:r>
          </a:p>
        </p:txBody>
      </p:sp>
    </p:spTree>
    <p:extLst>
      <p:ext uri="{BB962C8B-B14F-4D97-AF65-F5344CB8AC3E}">
        <p14:creationId xmlns:p14="http://schemas.microsoft.com/office/powerpoint/2010/main" val="2001963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2D595-0FE1-990D-722D-47911B00EE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B49B756-9D10-7E38-66FE-B2312F9053B0}"/>
              </a:ext>
            </a:extLst>
          </p:cNvPr>
          <p:cNvSpPr>
            <a:spLocks noGrp="1"/>
          </p:cNvSpPr>
          <p:nvPr>
            <p:ph type="title"/>
          </p:nvPr>
        </p:nvSpPr>
        <p:spPr/>
        <p:txBody>
          <a:bodyPr/>
          <a:lstStyle/>
          <a:p>
            <a:r>
              <a:rPr lang="en-US" b="1" dirty="0">
                <a:solidFill>
                  <a:schemeClr val="accent1"/>
                </a:solidFill>
              </a:rPr>
              <a:t>New Institutions</a:t>
            </a:r>
          </a:p>
        </p:txBody>
      </p:sp>
      <p:sp>
        <p:nvSpPr>
          <p:cNvPr id="2" name="Date Placeholder 1">
            <a:extLst>
              <a:ext uri="{FF2B5EF4-FFF2-40B4-BE49-F238E27FC236}">
                <a16:creationId xmlns:a16="http://schemas.microsoft.com/office/drawing/2014/main" id="{1D7C5674-BA53-BFB9-718E-0AFF542B12C0}"/>
              </a:ext>
            </a:extLst>
          </p:cNvPr>
          <p:cNvSpPr>
            <a:spLocks noGrp="1"/>
          </p:cNvSpPr>
          <p:nvPr>
            <p:ph type="dt" sz="half" idx="10"/>
          </p:nvPr>
        </p:nvSpPr>
        <p:spPr/>
        <p:txBody>
          <a:bodyPr/>
          <a:lstStyle/>
          <a:p>
            <a:r>
              <a:rPr lang="en-US"/>
              <a:t>3/5/2026</a:t>
            </a:r>
          </a:p>
        </p:txBody>
      </p:sp>
      <p:sp>
        <p:nvSpPr>
          <p:cNvPr id="3" name="Footer Placeholder 2">
            <a:extLst>
              <a:ext uri="{FF2B5EF4-FFF2-40B4-BE49-F238E27FC236}">
                <a16:creationId xmlns:a16="http://schemas.microsoft.com/office/drawing/2014/main" id="{318B3A2E-F7B7-FC64-E44D-31538DBE2C03}"/>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EA78BB0B-0F24-74D9-B1E4-EC1BE170C937}"/>
              </a:ext>
            </a:extLst>
          </p:cNvPr>
          <p:cNvSpPr>
            <a:spLocks noGrp="1"/>
          </p:cNvSpPr>
          <p:nvPr>
            <p:ph type="sldNum" sz="quarter" idx="12"/>
          </p:nvPr>
        </p:nvSpPr>
        <p:spPr/>
        <p:txBody>
          <a:bodyPr/>
          <a:lstStyle/>
          <a:p>
            <a:fld id="{588949A8-7CCD-4D90-AA9A-1451BFC6FB3A}" type="slidenum">
              <a:rPr lang="en-US" smtClean="0"/>
              <a:t>6</a:t>
            </a:fld>
            <a:endParaRPr lang="en-US"/>
          </a:p>
        </p:txBody>
      </p:sp>
      <p:sp>
        <p:nvSpPr>
          <p:cNvPr id="6" name="TextBox 5">
            <a:extLst>
              <a:ext uri="{FF2B5EF4-FFF2-40B4-BE49-F238E27FC236}">
                <a16:creationId xmlns:a16="http://schemas.microsoft.com/office/drawing/2014/main" id="{B7640721-D4B1-C828-D699-778F2B9DD9E4}"/>
              </a:ext>
            </a:extLst>
          </p:cNvPr>
          <p:cNvSpPr txBox="1"/>
          <p:nvPr/>
        </p:nvSpPr>
        <p:spPr>
          <a:xfrm>
            <a:off x="1408043" y="5409346"/>
            <a:ext cx="9657080" cy="369332"/>
          </a:xfrm>
          <a:prstGeom prst="rect">
            <a:avLst/>
          </a:prstGeom>
          <a:noFill/>
        </p:spPr>
        <p:txBody>
          <a:bodyPr wrap="square" rtlCol="0">
            <a:spAutoFit/>
          </a:bodyPr>
          <a:lstStyle/>
          <a:p>
            <a:r>
              <a:rPr lang="en-US" b="1" dirty="0"/>
              <a:t>Chung-Ang University </a:t>
            </a:r>
            <a:r>
              <a:rPr lang="en-US" dirty="0"/>
              <a:t>and </a:t>
            </a:r>
            <a:r>
              <a:rPr lang="en-US" b="1" dirty="0"/>
              <a:t>Tokyo City University </a:t>
            </a:r>
            <a:r>
              <a:rPr lang="en-US" dirty="0"/>
              <a:t>were endorsed as new </a:t>
            </a:r>
            <a:r>
              <a:rPr lang="en-US" dirty="0" err="1"/>
              <a:t>ePIC</a:t>
            </a:r>
            <a:r>
              <a:rPr lang="en-US" dirty="0"/>
              <a:t> members by the CC.  </a:t>
            </a:r>
          </a:p>
        </p:txBody>
      </p:sp>
      <p:pic>
        <p:nvPicPr>
          <p:cNvPr id="2050" name="Picture 2" descr="Chung-Ang University Logo">
            <a:extLst>
              <a:ext uri="{FF2B5EF4-FFF2-40B4-BE49-F238E27FC236}">
                <a16:creationId xmlns:a16="http://schemas.microsoft.com/office/drawing/2014/main" id="{75973784-7DCB-D0E5-0025-B63407D58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60068"/>
            <a:ext cx="3218208" cy="3025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ext&#10;&#10;AI-generated content may be incorrect.">
            <a:extLst>
              <a:ext uri="{FF2B5EF4-FFF2-40B4-BE49-F238E27FC236}">
                <a16:creationId xmlns:a16="http://schemas.microsoft.com/office/drawing/2014/main" id="{78530F1C-EF69-D22F-C47C-E488DB2645C8}"/>
              </a:ext>
            </a:extLst>
          </p:cNvPr>
          <p:cNvPicPr>
            <a:picLocks noChangeAspect="1"/>
          </p:cNvPicPr>
          <p:nvPr/>
        </p:nvPicPr>
        <p:blipFill>
          <a:blip r:embed="rId3"/>
          <a:stretch>
            <a:fillRect/>
          </a:stretch>
        </p:blipFill>
        <p:spPr>
          <a:xfrm>
            <a:off x="4664764" y="2857969"/>
            <a:ext cx="7407965" cy="1142061"/>
          </a:xfrm>
          <a:prstGeom prst="rect">
            <a:avLst/>
          </a:prstGeom>
        </p:spPr>
      </p:pic>
    </p:spTree>
    <p:extLst>
      <p:ext uri="{BB962C8B-B14F-4D97-AF65-F5344CB8AC3E}">
        <p14:creationId xmlns:p14="http://schemas.microsoft.com/office/powerpoint/2010/main" val="1913291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B1B84D-088A-6BE5-E487-09D557F7C3E3}"/>
              </a:ext>
            </a:extLst>
          </p:cNvPr>
          <p:cNvSpPr>
            <a:spLocks noGrp="1"/>
          </p:cNvSpPr>
          <p:nvPr>
            <p:ph type="title"/>
          </p:nvPr>
        </p:nvSpPr>
        <p:spPr>
          <a:xfrm>
            <a:off x="838200" y="365125"/>
            <a:ext cx="10515600" cy="905325"/>
          </a:xfrm>
        </p:spPr>
        <p:txBody>
          <a:bodyPr/>
          <a:lstStyle/>
          <a:p>
            <a:r>
              <a:rPr lang="en-US" b="1" dirty="0">
                <a:solidFill>
                  <a:schemeClr val="accent1"/>
                </a:solidFill>
              </a:rPr>
              <a:t>Collaboration Goals for the first half of 2026 </a:t>
            </a:r>
          </a:p>
        </p:txBody>
      </p:sp>
      <p:sp>
        <p:nvSpPr>
          <p:cNvPr id="2" name="Date Placeholder 1">
            <a:extLst>
              <a:ext uri="{FF2B5EF4-FFF2-40B4-BE49-F238E27FC236}">
                <a16:creationId xmlns:a16="http://schemas.microsoft.com/office/drawing/2014/main" id="{CE598D3A-BA4E-8E4B-192A-23935D5C00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1/23/2026</a:t>
            </a:r>
          </a:p>
        </p:txBody>
      </p:sp>
      <p:sp>
        <p:nvSpPr>
          <p:cNvPr id="3" name="Footer Placeholder 2">
            <a:extLst>
              <a:ext uri="{FF2B5EF4-FFF2-40B4-BE49-F238E27FC236}">
                <a16:creationId xmlns:a16="http://schemas.microsoft.com/office/drawing/2014/main" id="{48EB9A5D-F06C-7619-4B98-C384D294BD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ePIC Collaboration Meeting</a:t>
            </a:r>
          </a:p>
        </p:txBody>
      </p:sp>
      <p:sp>
        <p:nvSpPr>
          <p:cNvPr id="4" name="Slide Number Placeholder 3">
            <a:extLst>
              <a:ext uri="{FF2B5EF4-FFF2-40B4-BE49-F238E27FC236}">
                <a16:creationId xmlns:a16="http://schemas.microsoft.com/office/drawing/2014/main" id="{671211E4-F2D3-BEB0-67A2-86D1587D73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A554DC72-DE95-B7FD-F0B5-2028EA3C34BD}"/>
              </a:ext>
            </a:extLst>
          </p:cNvPr>
          <p:cNvSpPr>
            <a:spLocks noGrp="1"/>
          </p:cNvSpPr>
          <p:nvPr>
            <p:ph idx="1"/>
          </p:nvPr>
        </p:nvSpPr>
        <p:spPr>
          <a:xfrm>
            <a:off x="838200" y="1536700"/>
            <a:ext cx="10515600" cy="4640263"/>
          </a:xfrm>
        </p:spPr>
        <p:txBody>
          <a:bodyPr>
            <a:normAutofit lnSpcReduction="10000"/>
          </a:bodyPr>
          <a:lstStyle/>
          <a:p>
            <a:r>
              <a:rPr lang="en-US" dirty="0"/>
              <a:t>Support the EIC project and </a:t>
            </a:r>
            <a:r>
              <a:rPr lang="en-US" dirty="0" err="1"/>
              <a:t>ePIC</a:t>
            </a:r>
            <a:r>
              <a:rPr lang="en-US" dirty="0"/>
              <a:t> Technical Design:</a:t>
            </a:r>
          </a:p>
          <a:p>
            <a:pPr lvl="1"/>
            <a:r>
              <a:rPr lang="en-US" dirty="0"/>
              <a:t>Close the design loop with </a:t>
            </a:r>
            <a:r>
              <a:rPr lang="en-US" dirty="0" err="1"/>
              <a:t>ePIC</a:t>
            </a:r>
            <a:r>
              <a:rPr lang="en-US" dirty="0"/>
              <a:t> simulations</a:t>
            </a:r>
          </a:p>
          <a:p>
            <a:pPr lvl="1"/>
            <a:r>
              <a:rPr lang="en-US" dirty="0"/>
              <a:t>Advance the </a:t>
            </a:r>
            <a:r>
              <a:rPr lang="en-US" dirty="0" err="1"/>
              <a:t>pTDR</a:t>
            </a:r>
            <a:r>
              <a:rPr lang="en-US" dirty="0"/>
              <a:t> in preparation for CD-2</a:t>
            </a:r>
          </a:p>
          <a:p>
            <a:pPr lvl="2"/>
            <a:r>
              <a:rPr lang="en-US" dirty="0"/>
              <a:t>Respond to review recommendations</a:t>
            </a:r>
          </a:p>
          <a:p>
            <a:pPr lvl="1"/>
            <a:endParaRPr lang="en-US" dirty="0"/>
          </a:p>
          <a:p>
            <a:r>
              <a:rPr lang="en-US" dirty="0"/>
              <a:t>Complete the Early Science whitepaper </a:t>
            </a:r>
          </a:p>
          <a:p>
            <a:pPr marL="0" indent="0">
              <a:buNone/>
            </a:pPr>
            <a:endParaRPr lang="en-US" dirty="0"/>
          </a:p>
          <a:p>
            <a:r>
              <a:rPr lang="en-US" dirty="0"/>
              <a:t>Progress in developing a multi-year plan for </a:t>
            </a:r>
            <a:r>
              <a:rPr lang="en-US" dirty="0" err="1"/>
              <a:t>ePIC</a:t>
            </a:r>
            <a:r>
              <a:rPr lang="en-US" dirty="0"/>
              <a:t> Software and Computing</a:t>
            </a:r>
          </a:p>
          <a:p>
            <a:pPr marL="0" indent="0">
              <a:buNone/>
            </a:pPr>
            <a:endParaRPr lang="en-US" dirty="0"/>
          </a:p>
          <a:p>
            <a:r>
              <a:rPr lang="en-US" dirty="0"/>
              <a:t>Begin submissions to the NIMA Special Issue</a:t>
            </a:r>
          </a:p>
        </p:txBody>
      </p:sp>
      <p:sp>
        <p:nvSpPr>
          <p:cNvPr id="7" name="TextBox 6">
            <a:extLst>
              <a:ext uri="{FF2B5EF4-FFF2-40B4-BE49-F238E27FC236}">
                <a16:creationId xmlns:a16="http://schemas.microsoft.com/office/drawing/2014/main" id="{920B00A3-8453-ECC6-59F2-F511C56C46F4}"/>
              </a:ext>
            </a:extLst>
          </p:cNvPr>
          <p:cNvSpPr txBox="1"/>
          <p:nvPr/>
        </p:nvSpPr>
        <p:spPr>
          <a:xfrm>
            <a:off x="8724900" y="2273300"/>
            <a:ext cx="2628900" cy="646331"/>
          </a:xfrm>
          <a:prstGeom prst="rect">
            <a:avLst/>
          </a:prstGeom>
          <a:noFill/>
          <a:ln>
            <a:solidFill>
              <a:schemeClr val="tx1"/>
            </a:solidFill>
          </a:ln>
        </p:spPr>
        <p:txBody>
          <a:bodyPr wrap="square" rtlCol="0">
            <a:spAutoFit/>
          </a:bodyPr>
          <a:lstStyle/>
          <a:p>
            <a:r>
              <a:rPr lang="en-US" dirty="0">
                <a:solidFill>
                  <a:srgbClr val="FF0000"/>
                </a:solidFill>
              </a:rPr>
              <a:t>From the </a:t>
            </a:r>
            <a:r>
              <a:rPr lang="en-US" dirty="0" err="1">
                <a:solidFill>
                  <a:srgbClr val="FF0000"/>
                </a:solidFill>
              </a:rPr>
              <a:t>ePIC</a:t>
            </a:r>
            <a:r>
              <a:rPr lang="en-US" dirty="0">
                <a:solidFill>
                  <a:srgbClr val="FF0000"/>
                </a:solidFill>
              </a:rPr>
              <a:t> Jan 2026 Collaboration Meeting</a:t>
            </a:r>
          </a:p>
        </p:txBody>
      </p:sp>
      <p:sp>
        <p:nvSpPr>
          <p:cNvPr id="9" name="Rectangle 8">
            <a:extLst>
              <a:ext uri="{FF2B5EF4-FFF2-40B4-BE49-F238E27FC236}">
                <a16:creationId xmlns:a16="http://schemas.microsoft.com/office/drawing/2014/main" id="{950ECF7C-E020-1901-00F9-F9D2D8A45FB2}"/>
              </a:ext>
            </a:extLst>
          </p:cNvPr>
          <p:cNvSpPr/>
          <p:nvPr/>
        </p:nvSpPr>
        <p:spPr>
          <a:xfrm>
            <a:off x="647700" y="1270450"/>
            <a:ext cx="7861300" cy="1891850"/>
          </a:xfrm>
          <a:prstGeom prst="rect">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00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1BCAF-5C47-171A-8E6B-AE5E60E3B4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F076E-BBED-9D3E-E463-350FD3F3A107}"/>
              </a:ext>
            </a:extLst>
          </p:cNvPr>
          <p:cNvSpPr>
            <a:spLocks noGrp="1"/>
          </p:cNvSpPr>
          <p:nvPr>
            <p:ph type="title"/>
          </p:nvPr>
        </p:nvSpPr>
        <p:spPr>
          <a:xfrm>
            <a:off x="0" y="0"/>
            <a:ext cx="12192000" cy="1107540"/>
          </a:xfrm>
        </p:spPr>
        <p:txBody>
          <a:bodyPr>
            <a:normAutofit fontScale="90000"/>
          </a:bodyPr>
          <a:lstStyle/>
          <a:p>
            <a:r>
              <a:rPr lang="en-US" sz="3800" b="1" dirty="0">
                <a:solidFill>
                  <a:schemeClr val="accent1"/>
                </a:solidFill>
              </a:rPr>
              <a:t>Beam Background Challenges for the </a:t>
            </a:r>
            <a:r>
              <a:rPr lang="en-US" sz="3800" b="1" dirty="0" err="1">
                <a:solidFill>
                  <a:schemeClr val="accent1"/>
                </a:solidFill>
              </a:rPr>
              <a:t>ePIC</a:t>
            </a:r>
            <a:r>
              <a:rPr lang="en-US" sz="3800" b="1" dirty="0">
                <a:solidFill>
                  <a:schemeClr val="accent1"/>
                </a:solidFill>
              </a:rPr>
              <a:t> Subsystems </a:t>
            </a:r>
            <a:br>
              <a:rPr lang="en-US" sz="3800" b="1" dirty="0">
                <a:solidFill>
                  <a:schemeClr val="accent1"/>
                </a:solidFill>
              </a:rPr>
            </a:br>
            <a:r>
              <a:rPr lang="en-US" sz="3800" b="1" dirty="0">
                <a:solidFill>
                  <a:schemeClr val="accent1"/>
                </a:solidFill>
              </a:rPr>
              <a:t>		Kick-off of these studies  (TIC meeting, Feb. 23</a:t>
            </a:r>
            <a:r>
              <a:rPr lang="en-US" sz="3800" b="1" baseline="30000" dirty="0">
                <a:solidFill>
                  <a:schemeClr val="accent1"/>
                </a:solidFill>
              </a:rPr>
              <a:t>rd</a:t>
            </a:r>
            <a:r>
              <a:rPr lang="en-US" sz="3800" b="1" dirty="0">
                <a:solidFill>
                  <a:schemeClr val="accent1"/>
                </a:solidFill>
              </a:rPr>
              <a:t>, 2026)</a:t>
            </a:r>
          </a:p>
        </p:txBody>
      </p:sp>
      <p:sp>
        <p:nvSpPr>
          <p:cNvPr id="5" name="Footer Placeholder 4">
            <a:extLst>
              <a:ext uri="{FF2B5EF4-FFF2-40B4-BE49-F238E27FC236}">
                <a16:creationId xmlns:a16="http://schemas.microsoft.com/office/drawing/2014/main" id="{D894AF85-9BB1-8185-86C9-F60215014FE4}"/>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2E418647-6F92-C869-2044-FFF19B3D24E5}"/>
              </a:ext>
            </a:extLst>
          </p:cNvPr>
          <p:cNvSpPr>
            <a:spLocks noGrp="1"/>
          </p:cNvSpPr>
          <p:nvPr>
            <p:ph type="sldNum" sz="quarter" idx="12"/>
          </p:nvPr>
        </p:nvSpPr>
        <p:spPr/>
        <p:txBody>
          <a:bodyPr/>
          <a:lstStyle/>
          <a:p>
            <a:fld id="{588949A8-7CCD-4D90-AA9A-1451BFC6FB3A}" type="slidenum">
              <a:rPr lang="en-US" smtClean="0"/>
              <a:t>8</a:t>
            </a:fld>
            <a:endParaRPr lang="en-US" dirty="0"/>
          </a:p>
        </p:txBody>
      </p:sp>
      <p:sp>
        <p:nvSpPr>
          <p:cNvPr id="3" name="TextBox 2">
            <a:extLst>
              <a:ext uri="{FF2B5EF4-FFF2-40B4-BE49-F238E27FC236}">
                <a16:creationId xmlns:a16="http://schemas.microsoft.com/office/drawing/2014/main" id="{4564CDDC-4700-DFDF-226F-6EECA73C83D9}"/>
              </a:ext>
            </a:extLst>
          </p:cNvPr>
          <p:cNvSpPr txBox="1"/>
          <p:nvPr/>
        </p:nvSpPr>
        <p:spPr>
          <a:xfrm>
            <a:off x="462579" y="1266353"/>
            <a:ext cx="11205165" cy="1692771"/>
          </a:xfrm>
          <a:prstGeom prst="rect">
            <a:avLst/>
          </a:prstGeom>
          <a:solidFill>
            <a:schemeClr val="bg1">
              <a:lumMod val="95000"/>
            </a:schemeClr>
          </a:solidFill>
        </p:spPr>
        <p:txBody>
          <a:bodyPr wrap="square" rtlCol="0">
            <a:spAutoFit/>
          </a:bodyPr>
          <a:lstStyle/>
          <a:p>
            <a:r>
              <a:rPr lang="en-US" sz="2400" b="1" i="1" dirty="0"/>
              <a:t>Motivations:</a:t>
            </a:r>
          </a:p>
          <a:p>
            <a:pPr marL="457200" indent="-457200">
              <a:buFont typeface="Arial" panose="020B0604020202020204" pitchFamily="34" charset="0"/>
              <a:buChar char="•"/>
            </a:pPr>
            <a:r>
              <a:rPr lang="en-US" sz="2000" dirty="0"/>
              <a:t>Background studies </a:t>
            </a:r>
            <a:r>
              <a:rPr lang="en-US" sz="2000" b="1" dirty="0"/>
              <a:t>needed for pre TDR</a:t>
            </a:r>
          </a:p>
          <a:p>
            <a:pPr marL="914400" lvl="1" indent="-457200">
              <a:buFont typeface="Arial" panose="020B0604020202020204" pitchFamily="34" charset="0"/>
              <a:buChar char="•"/>
            </a:pPr>
            <a:r>
              <a:rPr lang="en-US" sz="2000" dirty="0"/>
              <a:t>Presently, Subsystem performance in </a:t>
            </a:r>
            <a:r>
              <a:rPr lang="en-US" sz="2000" dirty="0" err="1"/>
              <a:t>preTDR</a:t>
            </a:r>
            <a:r>
              <a:rPr lang="en-US" sz="2000" dirty="0"/>
              <a:t> are largely obtained from simulation studies w/o background</a:t>
            </a:r>
          </a:p>
          <a:p>
            <a:pPr marL="457200" indent="-457200">
              <a:buFont typeface="Arial" panose="020B0604020202020204" pitchFamily="34" charset="0"/>
              <a:buChar char="•"/>
            </a:pPr>
            <a:r>
              <a:rPr lang="en-US" sz="2000" dirty="0"/>
              <a:t>The project needs a </a:t>
            </a:r>
            <a:r>
              <a:rPr lang="en-US" sz="2000" b="1" dirty="0"/>
              <a:t>feedback about </a:t>
            </a:r>
            <a:r>
              <a:rPr lang="en-US" sz="2000" dirty="0"/>
              <a:t>the current scheme of </a:t>
            </a:r>
            <a:r>
              <a:rPr lang="en-US" sz="2000" b="1" dirty="0"/>
              <a:t>collimation and shielding</a:t>
            </a:r>
          </a:p>
        </p:txBody>
      </p:sp>
      <p:sp>
        <p:nvSpPr>
          <p:cNvPr id="9" name="TextBox 8">
            <a:extLst>
              <a:ext uri="{FF2B5EF4-FFF2-40B4-BE49-F238E27FC236}">
                <a16:creationId xmlns:a16="http://schemas.microsoft.com/office/drawing/2014/main" id="{835B60C7-83A6-79F0-7CB0-E40C19221054}"/>
              </a:ext>
            </a:extLst>
          </p:cNvPr>
          <p:cNvSpPr txBox="1"/>
          <p:nvPr/>
        </p:nvSpPr>
        <p:spPr>
          <a:xfrm>
            <a:off x="462579" y="2993199"/>
            <a:ext cx="6998925" cy="2862322"/>
          </a:xfrm>
          <a:prstGeom prst="rect">
            <a:avLst/>
          </a:prstGeom>
          <a:noFill/>
          <a:ln w="28575">
            <a:noFill/>
          </a:ln>
        </p:spPr>
        <p:txBody>
          <a:bodyPr wrap="square" rtlCol="0">
            <a:spAutoFit/>
          </a:bodyPr>
          <a:lstStyle/>
          <a:p>
            <a:r>
              <a:rPr lang="en-US" sz="2000" b="1" dirty="0"/>
              <a:t>HOW? By answering to 3 families of questions:</a:t>
            </a:r>
          </a:p>
          <a:p>
            <a:pPr marL="457200" indent="-457200">
              <a:buFont typeface="+mj-lt"/>
              <a:buAutoNum type="arabicPeriod"/>
            </a:pPr>
            <a:endParaRPr lang="en-US" sz="2000" b="1" dirty="0"/>
          </a:p>
          <a:p>
            <a:pPr marL="914400" lvl="1" indent="-457200">
              <a:buFont typeface="+mj-lt"/>
              <a:buAutoNum type="alphaLcParenR"/>
            </a:pPr>
            <a:r>
              <a:rPr lang="en-US" sz="2000" dirty="0"/>
              <a:t>Impact on detector performance </a:t>
            </a:r>
            <a:r>
              <a:rPr lang="en-US" sz="2000" i="1" dirty="0"/>
              <a:t>(DSC’s responsibility)</a:t>
            </a:r>
          </a:p>
          <a:p>
            <a:pPr marL="914400" lvl="1" indent="-457200">
              <a:buFont typeface="+mj-lt"/>
              <a:buAutoNum type="alphaLcParenR"/>
            </a:pPr>
            <a:endParaRPr lang="en-US" sz="2000" dirty="0"/>
          </a:p>
          <a:p>
            <a:pPr marL="914400" lvl="1" indent="-457200">
              <a:buFont typeface="+mj-lt"/>
              <a:buAutoNum type="alphaLcParenR"/>
            </a:pPr>
            <a:r>
              <a:rPr lang="en-US" sz="2000" dirty="0"/>
              <a:t>Impact on data flow, requested bandwidth and potential dead-time </a:t>
            </a:r>
            <a:r>
              <a:rPr lang="en-US" sz="2000" i="1" dirty="0"/>
              <a:t>(</a:t>
            </a:r>
            <a:r>
              <a:rPr lang="en-US" sz="2000" i="1" dirty="0" err="1"/>
              <a:t>el</a:t>
            </a:r>
            <a:r>
              <a:rPr lang="en-US" sz="2000" i="1" dirty="0"/>
              <a:t>/r-o/DAQ CC WG’s responsibility)</a:t>
            </a:r>
            <a:r>
              <a:rPr lang="en-US" sz="2000" dirty="0"/>
              <a:t>;</a:t>
            </a:r>
          </a:p>
          <a:p>
            <a:pPr marL="914400" lvl="1" indent="-457200">
              <a:buFont typeface="+mj-lt"/>
              <a:buAutoNum type="alphaLcParenR"/>
            </a:pPr>
            <a:endParaRPr lang="en-US" sz="2000" dirty="0"/>
          </a:p>
          <a:p>
            <a:pPr marL="914400" lvl="1" indent="-457200">
              <a:buFont typeface="+mj-lt"/>
              <a:buAutoNum type="alphaLcParenR"/>
            </a:pPr>
            <a:r>
              <a:rPr lang="en-US" sz="2000" dirty="0"/>
              <a:t>radiation/fluence damages </a:t>
            </a:r>
            <a:r>
              <a:rPr lang="en-US" sz="2000" i="1" dirty="0"/>
              <a:t>(DSC’s responsibility)</a:t>
            </a:r>
            <a:r>
              <a:rPr lang="en-US" sz="2000" dirty="0"/>
              <a:t>.</a:t>
            </a:r>
          </a:p>
          <a:p>
            <a:r>
              <a:rPr lang="en-US" sz="2000" b="1" dirty="0"/>
              <a:t> </a:t>
            </a:r>
            <a:endParaRPr lang="en-US" sz="2000" dirty="0"/>
          </a:p>
        </p:txBody>
      </p:sp>
      <p:sp>
        <p:nvSpPr>
          <p:cNvPr id="10" name="TextBox 9">
            <a:extLst>
              <a:ext uri="{FF2B5EF4-FFF2-40B4-BE49-F238E27FC236}">
                <a16:creationId xmlns:a16="http://schemas.microsoft.com/office/drawing/2014/main" id="{CC092F63-C805-A42F-FF8A-69728FB257B6}"/>
              </a:ext>
            </a:extLst>
          </p:cNvPr>
          <p:cNvSpPr txBox="1"/>
          <p:nvPr/>
        </p:nvSpPr>
        <p:spPr>
          <a:xfrm>
            <a:off x="8153400" y="3673338"/>
            <a:ext cx="2954858" cy="1200329"/>
          </a:xfrm>
          <a:prstGeom prst="rect">
            <a:avLst/>
          </a:prstGeom>
          <a:noFill/>
        </p:spPr>
        <p:txBody>
          <a:bodyPr wrap="square" rtlCol="0">
            <a:spAutoFit/>
          </a:bodyPr>
          <a:lstStyle/>
          <a:p>
            <a:r>
              <a:rPr lang="en-US" dirty="0"/>
              <a:t>Using data from simulation campaigns; starting now using the February 2026 campaign </a:t>
            </a:r>
          </a:p>
        </p:txBody>
      </p:sp>
      <p:sp>
        <p:nvSpPr>
          <p:cNvPr id="11" name="Right Brace 10">
            <a:extLst>
              <a:ext uri="{FF2B5EF4-FFF2-40B4-BE49-F238E27FC236}">
                <a16:creationId xmlns:a16="http://schemas.microsoft.com/office/drawing/2014/main" id="{FFFFE331-DB0E-2080-FF8C-47D40AB2DAFA}"/>
              </a:ext>
            </a:extLst>
          </p:cNvPr>
          <p:cNvSpPr/>
          <p:nvPr/>
        </p:nvSpPr>
        <p:spPr>
          <a:xfrm>
            <a:off x="7498168" y="3614815"/>
            <a:ext cx="537883" cy="1317376"/>
          </a:xfrm>
          <a:prstGeom prst="rightBrace">
            <a:avLst>
              <a:gd name="adj1" fmla="val 26666"/>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0D04A0F3-2160-E56A-572D-47335C070B4C}"/>
              </a:ext>
            </a:extLst>
          </p:cNvPr>
          <p:cNvSpPr txBox="1"/>
          <p:nvPr/>
        </p:nvSpPr>
        <p:spPr>
          <a:xfrm>
            <a:off x="8244840" y="4886386"/>
            <a:ext cx="2478741" cy="923330"/>
          </a:xfrm>
          <a:prstGeom prst="rect">
            <a:avLst/>
          </a:prstGeom>
          <a:noFill/>
        </p:spPr>
        <p:txBody>
          <a:bodyPr wrap="square" rtlCol="0">
            <a:spAutoFit/>
          </a:bodyPr>
          <a:lstStyle/>
          <a:p>
            <a:r>
              <a:rPr lang="en-US" dirty="0"/>
              <a:t>Using radiation maps, now made available,  with DIS + background</a:t>
            </a:r>
          </a:p>
        </p:txBody>
      </p:sp>
      <p:cxnSp>
        <p:nvCxnSpPr>
          <p:cNvPr id="14" name="Straight Arrow Connector 13">
            <a:extLst>
              <a:ext uri="{FF2B5EF4-FFF2-40B4-BE49-F238E27FC236}">
                <a16:creationId xmlns:a16="http://schemas.microsoft.com/office/drawing/2014/main" id="{70029469-B4EB-C6E8-7932-3670B4DDB50E}"/>
              </a:ext>
            </a:extLst>
          </p:cNvPr>
          <p:cNvCxnSpPr>
            <a:endCxn id="12" idx="1"/>
          </p:cNvCxnSpPr>
          <p:nvPr/>
        </p:nvCxnSpPr>
        <p:spPr>
          <a:xfrm>
            <a:off x="6784848" y="5340011"/>
            <a:ext cx="1459992" cy="80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36C4319-896C-B79F-4C93-6F39AD47B186}"/>
              </a:ext>
            </a:extLst>
          </p:cNvPr>
          <p:cNvSpPr txBox="1"/>
          <p:nvPr/>
        </p:nvSpPr>
        <p:spPr>
          <a:xfrm>
            <a:off x="669843" y="5971629"/>
            <a:ext cx="10997901" cy="769441"/>
          </a:xfrm>
          <a:prstGeom prst="rect">
            <a:avLst/>
          </a:prstGeom>
          <a:solidFill>
            <a:schemeClr val="bg1">
              <a:lumMod val="95000"/>
            </a:schemeClr>
          </a:solidFill>
        </p:spPr>
        <p:txBody>
          <a:bodyPr wrap="square" rtlCol="0">
            <a:spAutoFit/>
          </a:bodyPr>
          <a:lstStyle/>
          <a:p>
            <a:r>
              <a:rPr lang="en-US" sz="2400" b="1" i="1" dirty="0"/>
              <a:t>Initial step:</a:t>
            </a:r>
          </a:p>
          <a:p>
            <a:pPr marL="457200" indent="-457200">
              <a:buFont typeface="Arial" panose="020B0604020202020204" pitchFamily="34" charset="0"/>
              <a:buChar char="•"/>
            </a:pPr>
            <a:r>
              <a:rPr lang="en-US" sz="2000" dirty="0"/>
              <a:t>Report on progress (short form: a couple of slides) at the end of March at the TIC meetings </a:t>
            </a:r>
            <a:endParaRPr lang="en-US" sz="2000" b="1" dirty="0"/>
          </a:p>
        </p:txBody>
      </p:sp>
    </p:spTree>
    <p:extLst>
      <p:ext uri="{BB962C8B-B14F-4D97-AF65-F5344CB8AC3E}">
        <p14:creationId xmlns:p14="http://schemas.microsoft.com/office/powerpoint/2010/main" val="3690739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A91B5-617F-7A7D-41C1-BC17D5B494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7655AC-AEC9-5265-FB1B-1BAC5F498EDF}"/>
              </a:ext>
            </a:extLst>
          </p:cNvPr>
          <p:cNvSpPr>
            <a:spLocks noGrp="1"/>
          </p:cNvSpPr>
          <p:nvPr>
            <p:ph type="title"/>
          </p:nvPr>
        </p:nvSpPr>
        <p:spPr>
          <a:xfrm>
            <a:off x="292320" y="69122"/>
            <a:ext cx="11353800" cy="1107540"/>
          </a:xfrm>
        </p:spPr>
        <p:txBody>
          <a:bodyPr>
            <a:normAutofit/>
          </a:bodyPr>
          <a:lstStyle/>
          <a:p>
            <a:r>
              <a:rPr lang="en-US" sz="3800" b="1" dirty="0">
                <a:solidFill>
                  <a:schemeClr val="accent1"/>
                </a:solidFill>
              </a:rPr>
              <a:t>Activity overview via TIC meeting agendas</a:t>
            </a:r>
          </a:p>
        </p:txBody>
      </p:sp>
      <p:sp>
        <p:nvSpPr>
          <p:cNvPr id="5" name="Footer Placeholder 4">
            <a:extLst>
              <a:ext uri="{FF2B5EF4-FFF2-40B4-BE49-F238E27FC236}">
                <a16:creationId xmlns:a16="http://schemas.microsoft.com/office/drawing/2014/main" id="{848843EF-4AD2-55BE-2FB0-77E49D920C3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AF9B32B8-8E36-9EE9-596E-6C15B5E26D8C}"/>
              </a:ext>
            </a:extLst>
          </p:cNvPr>
          <p:cNvSpPr>
            <a:spLocks noGrp="1"/>
          </p:cNvSpPr>
          <p:nvPr>
            <p:ph type="sldNum" sz="quarter" idx="12"/>
          </p:nvPr>
        </p:nvSpPr>
        <p:spPr/>
        <p:txBody>
          <a:bodyPr/>
          <a:lstStyle/>
          <a:p>
            <a:fld id="{588949A8-7CCD-4D90-AA9A-1451BFC6FB3A}" type="slidenum">
              <a:rPr lang="en-US" smtClean="0"/>
              <a:t>9</a:t>
            </a:fld>
            <a:endParaRPr lang="en-US"/>
          </a:p>
        </p:txBody>
      </p:sp>
      <p:sp>
        <p:nvSpPr>
          <p:cNvPr id="9" name="TextBox 8">
            <a:extLst>
              <a:ext uri="{FF2B5EF4-FFF2-40B4-BE49-F238E27FC236}">
                <a16:creationId xmlns:a16="http://schemas.microsoft.com/office/drawing/2014/main" id="{E79EAFA5-763C-4B12-7D8A-3B10FB7C3EF1}"/>
              </a:ext>
            </a:extLst>
          </p:cNvPr>
          <p:cNvSpPr txBox="1"/>
          <p:nvPr/>
        </p:nvSpPr>
        <p:spPr>
          <a:xfrm>
            <a:off x="7265867" y="1623896"/>
            <a:ext cx="3606350" cy="400110"/>
          </a:xfrm>
          <a:prstGeom prst="rect">
            <a:avLst/>
          </a:prstGeom>
          <a:noFill/>
          <a:ln>
            <a:solidFill>
              <a:srgbClr val="0000CC"/>
            </a:solidFill>
          </a:ln>
        </p:spPr>
        <p:txBody>
          <a:bodyPr wrap="square" rtlCol="0">
            <a:spAutoFit/>
          </a:bodyPr>
          <a:lstStyle/>
          <a:p>
            <a:r>
              <a:rPr lang="en-US" sz="2000" b="1" dirty="0">
                <a:solidFill>
                  <a:srgbClr val="0000CC"/>
                </a:solidFill>
                <a:sym typeface="Wingdings" panose="05000000000000000000" pitchFamily="2" charset="2"/>
              </a:rPr>
              <a:t>Coordinating </a:t>
            </a:r>
            <a:r>
              <a:rPr lang="en-US" sz="2000" b="1" dirty="0" err="1">
                <a:solidFill>
                  <a:srgbClr val="0000CC"/>
                </a:solidFill>
                <a:sym typeface="Wingdings" panose="05000000000000000000" pitchFamily="2" charset="2"/>
              </a:rPr>
              <a:t>testbeam</a:t>
            </a:r>
            <a:r>
              <a:rPr lang="en-US" sz="2000" b="1" dirty="0">
                <a:solidFill>
                  <a:srgbClr val="0000CC"/>
                </a:solidFill>
                <a:sym typeface="Wingdings" panose="05000000000000000000" pitchFamily="2" charset="2"/>
              </a:rPr>
              <a:t> activities </a:t>
            </a:r>
          </a:p>
        </p:txBody>
      </p:sp>
      <p:sp>
        <p:nvSpPr>
          <p:cNvPr id="13" name="TextBox 12">
            <a:extLst>
              <a:ext uri="{FF2B5EF4-FFF2-40B4-BE49-F238E27FC236}">
                <a16:creationId xmlns:a16="http://schemas.microsoft.com/office/drawing/2014/main" id="{26DD6D69-5C90-23DC-343E-FE1ADBE6089E}"/>
              </a:ext>
            </a:extLst>
          </p:cNvPr>
          <p:cNvSpPr txBox="1"/>
          <p:nvPr/>
        </p:nvSpPr>
        <p:spPr>
          <a:xfrm>
            <a:off x="9808052" y="4651311"/>
            <a:ext cx="853119" cy="369332"/>
          </a:xfrm>
          <a:prstGeom prst="rect">
            <a:avLst/>
          </a:prstGeom>
          <a:noFill/>
        </p:spPr>
        <p:txBody>
          <a:bodyPr wrap="none" rtlCol="0">
            <a:spAutoFit/>
          </a:bodyPr>
          <a:lstStyle/>
          <a:p>
            <a:r>
              <a:rPr lang="en-US" b="1" dirty="0">
                <a:solidFill>
                  <a:schemeClr val="bg1"/>
                </a:solidFill>
              </a:rPr>
              <a:t>HRPPD</a:t>
            </a:r>
          </a:p>
        </p:txBody>
      </p:sp>
      <p:sp>
        <p:nvSpPr>
          <p:cNvPr id="14" name="TextBox 13">
            <a:extLst>
              <a:ext uri="{FF2B5EF4-FFF2-40B4-BE49-F238E27FC236}">
                <a16:creationId xmlns:a16="http://schemas.microsoft.com/office/drawing/2014/main" id="{A0C4D08E-5ED9-12D3-5240-EE72E91CF166}"/>
              </a:ext>
            </a:extLst>
          </p:cNvPr>
          <p:cNvSpPr txBox="1"/>
          <p:nvPr/>
        </p:nvSpPr>
        <p:spPr>
          <a:xfrm>
            <a:off x="8039770" y="4419273"/>
            <a:ext cx="1141659" cy="369332"/>
          </a:xfrm>
          <a:prstGeom prst="rect">
            <a:avLst/>
          </a:prstGeom>
          <a:noFill/>
        </p:spPr>
        <p:txBody>
          <a:bodyPr wrap="none" rtlCol="0">
            <a:spAutoFit/>
          </a:bodyPr>
          <a:lstStyle/>
          <a:p>
            <a:r>
              <a:rPr lang="en-US" b="1" dirty="0">
                <a:solidFill>
                  <a:schemeClr val="bg1"/>
                </a:solidFill>
              </a:rPr>
              <a:t>MCP-PMT</a:t>
            </a:r>
          </a:p>
        </p:txBody>
      </p:sp>
      <p:pic>
        <p:nvPicPr>
          <p:cNvPr id="7" name="Picture 6">
            <a:extLst>
              <a:ext uri="{FF2B5EF4-FFF2-40B4-BE49-F238E27FC236}">
                <a16:creationId xmlns:a16="http://schemas.microsoft.com/office/drawing/2014/main" id="{017D66CA-C05E-A69D-627A-0B77028DA92E}"/>
              </a:ext>
            </a:extLst>
          </p:cNvPr>
          <p:cNvPicPr>
            <a:picLocks noChangeAspect="1"/>
          </p:cNvPicPr>
          <p:nvPr/>
        </p:nvPicPr>
        <p:blipFill>
          <a:blip r:embed="rId2"/>
          <a:stretch>
            <a:fillRect/>
          </a:stretch>
        </p:blipFill>
        <p:spPr>
          <a:xfrm>
            <a:off x="190257" y="1354973"/>
            <a:ext cx="6135408" cy="4823066"/>
          </a:xfrm>
          <a:prstGeom prst="rect">
            <a:avLst/>
          </a:prstGeom>
        </p:spPr>
      </p:pic>
      <p:cxnSp>
        <p:nvCxnSpPr>
          <p:cNvPr id="17" name="Straight Arrow Connector 16">
            <a:extLst>
              <a:ext uri="{FF2B5EF4-FFF2-40B4-BE49-F238E27FC236}">
                <a16:creationId xmlns:a16="http://schemas.microsoft.com/office/drawing/2014/main" id="{D1A5AC47-77F4-1CD2-E113-72966F4C5B40}"/>
              </a:ext>
            </a:extLst>
          </p:cNvPr>
          <p:cNvCxnSpPr>
            <a:stCxn id="9" idx="1"/>
          </p:cNvCxnSpPr>
          <p:nvPr/>
        </p:nvCxnSpPr>
        <p:spPr>
          <a:xfrm flipH="1">
            <a:off x="4965192" y="1823951"/>
            <a:ext cx="2300675" cy="1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16F97A3-5863-1E70-9658-4CE3F60035CC}"/>
              </a:ext>
            </a:extLst>
          </p:cNvPr>
          <p:cNvCxnSpPr>
            <a:cxnSpLocks/>
          </p:cNvCxnSpPr>
          <p:nvPr/>
        </p:nvCxnSpPr>
        <p:spPr>
          <a:xfrm flipH="1">
            <a:off x="4965192" y="1828164"/>
            <a:ext cx="2308192" cy="265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C95FC73-3508-6CCE-EDEB-63A66E7FD281}"/>
              </a:ext>
            </a:extLst>
          </p:cNvPr>
          <p:cNvCxnSpPr>
            <a:cxnSpLocks/>
            <a:stCxn id="9" idx="1"/>
          </p:cNvCxnSpPr>
          <p:nvPr/>
        </p:nvCxnSpPr>
        <p:spPr>
          <a:xfrm flipH="1">
            <a:off x="6227064" y="1823951"/>
            <a:ext cx="1038803" cy="2322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45A0725-9826-6069-F8CC-E17D68D9A7A8}"/>
              </a:ext>
            </a:extLst>
          </p:cNvPr>
          <p:cNvCxnSpPr>
            <a:cxnSpLocks/>
            <a:stCxn id="9" idx="1"/>
          </p:cNvCxnSpPr>
          <p:nvPr/>
        </p:nvCxnSpPr>
        <p:spPr>
          <a:xfrm flipH="1">
            <a:off x="6325665" y="1823951"/>
            <a:ext cx="940202" cy="3337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DF4292C-6BB1-0C29-3BBE-E900F4052A09}"/>
              </a:ext>
            </a:extLst>
          </p:cNvPr>
          <p:cNvCxnSpPr>
            <a:cxnSpLocks/>
            <a:stCxn id="27" idx="1"/>
          </p:cNvCxnSpPr>
          <p:nvPr/>
        </p:nvCxnSpPr>
        <p:spPr>
          <a:xfrm flipH="1">
            <a:off x="3895344" y="5547853"/>
            <a:ext cx="4144426" cy="153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DA063C5-48B1-497D-744E-43FA794BC904}"/>
              </a:ext>
            </a:extLst>
          </p:cNvPr>
          <p:cNvSpPr txBox="1"/>
          <p:nvPr/>
        </p:nvSpPr>
        <p:spPr>
          <a:xfrm>
            <a:off x="8039770" y="5347798"/>
            <a:ext cx="3606350" cy="400110"/>
          </a:xfrm>
          <a:prstGeom prst="rect">
            <a:avLst/>
          </a:prstGeom>
          <a:noFill/>
          <a:ln>
            <a:solidFill>
              <a:srgbClr val="0000CC"/>
            </a:solidFill>
          </a:ln>
        </p:spPr>
        <p:txBody>
          <a:bodyPr wrap="square" rtlCol="0">
            <a:spAutoFit/>
          </a:bodyPr>
          <a:lstStyle/>
          <a:p>
            <a:r>
              <a:rPr lang="en-US" sz="2000" b="1" dirty="0">
                <a:solidFill>
                  <a:srgbClr val="0000CC"/>
                </a:solidFill>
                <a:sym typeface="Wingdings" panose="05000000000000000000" pitchFamily="2" charset="2"/>
              </a:rPr>
              <a:t>Supporting technical challenges</a:t>
            </a:r>
          </a:p>
        </p:txBody>
      </p:sp>
      <p:sp>
        <p:nvSpPr>
          <p:cNvPr id="32" name="TextBox 31">
            <a:extLst>
              <a:ext uri="{FF2B5EF4-FFF2-40B4-BE49-F238E27FC236}">
                <a16:creationId xmlns:a16="http://schemas.microsoft.com/office/drawing/2014/main" id="{831C5547-2F8B-36EF-992A-B13455190A4C}"/>
              </a:ext>
            </a:extLst>
          </p:cNvPr>
          <p:cNvSpPr txBox="1"/>
          <p:nvPr/>
        </p:nvSpPr>
        <p:spPr>
          <a:xfrm>
            <a:off x="7770732" y="3350130"/>
            <a:ext cx="4144425" cy="400110"/>
          </a:xfrm>
          <a:prstGeom prst="rect">
            <a:avLst/>
          </a:prstGeom>
          <a:noFill/>
          <a:ln>
            <a:solidFill>
              <a:srgbClr val="0000CC"/>
            </a:solidFill>
          </a:ln>
        </p:spPr>
        <p:txBody>
          <a:bodyPr wrap="square" rtlCol="0">
            <a:spAutoFit/>
          </a:bodyPr>
          <a:lstStyle/>
          <a:p>
            <a:r>
              <a:rPr lang="en-US" sz="2000" b="1" dirty="0">
                <a:solidFill>
                  <a:srgbClr val="0000CC"/>
                </a:solidFill>
                <a:sym typeface="Wingdings" panose="05000000000000000000" pitchFamily="2" charset="2"/>
              </a:rPr>
              <a:t>SCC/TC-Office cross-cutting efforts</a:t>
            </a:r>
          </a:p>
        </p:txBody>
      </p:sp>
      <p:cxnSp>
        <p:nvCxnSpPr>
          <p:cNvPr id="33" name="Straight Arrow Connector 32">
            <a:extLst>
              <a:ext uri="{FF2B5EF4-FFF2-40B4-BE49-F238E27FC236}">
                <a16:creationId xmlns:a16="http://schemas.microsoft.com/office/drawing/2014/main" id="{7D9196E0-8A43-B2DB-A2B7-2641EA446C8B}"/>
              </a:ext>
            </a:extLst>
          </p:cNvPr>
          <p:cNvCxnSpPr>
            <a:cxnSpLocks/>
            <a:stCxn id="32" idx="1"/>
          </p:cNvCxnSpPr>
          <p:nvPr/>
        </p:nvCxnSpPr>
        <p:spPr>
          <a:xfrm flipH="1">
            <a:off x="4965192" y="3550185"/>
            <a:ext cx="2805540" cy="7137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2A52327-A4DD-3C48-23AB-D85D0FC0E1CB}"/>
              </a:ext>
            </a:extLst>
          </p:cNvPr>
          <p:cNvSpPr txBox="1"/>
          <p:nvPr/>
        </p:nvSpPr>
        <p:spPr>
          <a:xfrm>
            <a:off x="7770733" y="2424677"/>
            <a:ext cx="3275220" cy="400110"/>
          </a:xfrm>
          <a:prstGeom prst="rect">
            <a:avLst/>
          </a:prstGeom>
          <a:noFill/>
          <a:ln>
            <a:solidFill>
              <a:srgbClr val="0000CC"/>
            </a:solidFill>
          </a:ln>
        </p:spPr>
        <p:txBody>
          <a:bodyPr wrap="square" rtlCol="0">
            <a:spAutoFit/>
          </a:bodyPr>
          <a:lstStyle/>
          <a:p>
            <a:r>
              <a:rPr lang="en-US" sz="2000" b="1" dirty="0">
                <a:solidFill>
                  <a:srgbClr val="0000CC"/>
                </a:solidFill>
                <a:sym typeface="Wingdings" panose="05000000000000000000" pitchFamily="2" charset="2"/>
              </a:rPr>
              <a:t>Background challenges effort</a:t>
            </a:r>
          </a:p>
        </p:txBody>
      </p:sp>
      <p:cxnSp>
        <p:nvCxnSpPr>
          <p:cNvPr id="36" name="Straight Arrow Connector 35">
            <a:extLst>
              <a:ext uri="{FF2B5EF4-FFF2-40B4-BE49-F238E27FC236}">
                <a16:creationId xmlns:a16="http://schemas.microsoft.com/office/drawing/2014/main" id="{17B1E556-277B-978E-3ACE-378ED0149D75}"/>
              </a:ext>
            </a:extLst>
          </p:cNvPr>
          <p:cNvCxnSpPr>
            <a:cxnSpLocks/>
            <a:stCxn id="35" idx="1"/>
          </p:cNvCxnSpPr>
          <p:nvPr/>
        </p:nvCxnSpPr>
        <p:spPr>
          <a:xfrm flipH="1">
            <a:off x="5129093" y="2624732"/>
            <a:ext cx="2641640" cy="710548"/>
          </a:xfrm>
          <a:prstGeom prst="straightConnector1">
            <a:avLst/>
          </a:prstGeom>
          <a:ln>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51D9C01-59F2-F085-D210-0518D94CDE8E}"/>
              </a:ext>
            </a:extLst>
          </p:cNvPr>
          <p:cNvCxnSpPr>
            <a:cxnSpLocks/>
          </p:cNvCxnSpPr>
          <p:nvPr/>
        </p:nvCxnSpPr>
        <p:spPr>
          <a:xfrm flipH="1" flipV="1">
            <a:off x="5322547" y="2410303"/>
            <a:ext cx="2448185" cy="211223"/>
          </a:xfrm>
          <a:prstGeom prst="straightConnector1">
            <a:avLst/>
          </a:prstGeom>
          <a:ln>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03F04CF-0333-B0BC-EF05-535907D29E0B}"/>
              </a:ext>
            </a:extLst>
          </p:cNvPr>
          <p:cNvCxnSpPr>
            <a:cxnSpLocks/>
            <a:stCxn id="35" idx="1"/>
          </p:cNvCxnSpPr>
          <p:nvPr/>
        </p:nvCxnSpPr>
        <p:spPr>
          <a:xfrm flipH="1">
            <a:off x="3895344" y="2624732"/>
            <a:ext cx="3875389" cy="2395911"/>
          </a:xfrm>
          <a:prstGeom prst="straightConnector1">
            <a:avLst/>
          </a:prstGeom>
          <a:ln>
            <a:prstDash val="lg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3894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NL">
  <a:themeElements>
    <a:clrScheme name="Custom 3">
      <a:dk1>
        <a:srgbClr val="000000"/>
      </a:dk1>
      <a:lt1>
        <a:srgbClr val="FFFFFF"/>
      </a:lt1>
      <a:dk2>
        <a:srgbClr val="105B78"/>
      </a:dk2>
      <a:lt2>
        <a:srgbClr val="00ACDB"/>
      </a:lt2>
      <a:accent1>
        <a:srgbClr val="B2D33B"/>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Project Overview-J.Yeck  -  Read-Only" id="{D4A49460-A030-40E0-A942-078CDC808C92}" vid="{CAA149F5-F453-43A6-BD36-7417340123D3}"/>
    </a:ext>
  </a:extLst>
</a:theme>
</file>

<file path=ppt/theme/theme3.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8366</TotalTime>
  <Words>6922</Words>
  <Application>Microsoft Office PowerPoint</Application>
  <PresentationFormat>Widescreen</PresentationFormat>
  <Paragraphs>626</Paragraphs>
  <Slides>52</Slides>
  <Notes>2</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52</vt:i4>
      </vt:variant>
    </vt:vector>
  </HeadingPairs>
  <TitlesOfParts>
    <vt:vector size="65" baseType="lpstr">
      <vt:lpstr>Aptos</vt:lpstr>
      <vt:lpstr>Arial</vt:lpstr>
      <vt:lpstr>Calibri</vt:lpstr>
      <vt:lpstr>Calibri Light</vt:lpstr>
      <vt:lpstr>Courier New</vt:lpstr>
      <vt:lpstr>Segoe UI</vt:lpstr>
      <vt:lpstr>Symbol</vt:lpstr>
      <vt:lpstr>Times New Roman</vt:lpstr>
      <vt:lpstr>Wingdings</vt:lpstr>
      <vt:lpstr>Office Theme</vt:lpstr>
      <vt:lpstr>1_BNL</vt:lpstr>
      <vt:lpstr>BNL</vt:lpstr>
      <vt:lpstr>1_Office Theme</vt:lpstr>
      <vt:lpstr>ePIC Collaboration News</vt:lpstr>
      <vt:lpstr>Hey John, start the recording….    </vt:lpstr>
      <vt:lpstr>Agenda</vt:lpstr>
      <vt:lpstr>CC Elections</vt:lpstr>
      <vt:lpstr>CC Endorsed Nominations</vt:lpstr>
      <vt:lpstr>New Institutions</vt:lpstr>
      <vt:lpstr>Collaboration Goals for the first half of 2026 </vt:lpstr>
      <vt:lpstr>Beam Background Challenges for the ePIC Subsystems    Kick-off of these studies  (TIC meeting, Feb. 23rd, 2026)</vt:lpstr>
      <vt:lpstr>Activity overview via TIC meeting agendas</vt:lpstr>
      <vt:lpstr>Detector Technical Readiness for Baselining</vt:lpstr>
      <vt:lpstr>Update on Reviews – Path to Baselining CD-2 </vt:lpstr>
      <vt:lpstr>EIC Line-Item Project Requirements</vt:lpstr>
      <vt:lpstr>EIC Planning Dates</vt:lpstr>
      <vt:lpstr>Director's Review for the EIC Detector Subproject (ePIC) to Assess Baseline Readiness Closeout Report</vt:lpstr>
      <vt:lpstr>Charge Questions</vt:lpstr>
      <vt:lpstr>PowerPoint Presentation</vt:lpstr>
      <vt:lpstr>Recommendations – SC1 Electronics and DAQ, PID, Tracking</vt:lpstr>
      <vt:lpstr>PowerPoint Presentation</vt:lpstr>
      <vt:lpstr>Recommendations – SC2 Magnet, Calorimetry, Mechanical, Auxiliary, Polarimetry</vt:lpstr>
      <vt:lpstr>PowerPoint Presentation</vt:lpstr>
      <vt:lpstr>Recommendations – SC3 Management, Cost and Schedule</vt:lpstr>
      <vt:lpstr>Recommendations – SC3 Management, Cost and Schedule</vt:lpstr>
      <vt:lpstr>Conclusion – SC3 Management, Cost and Schedule</vt:lpstr>
      <vt:lpstr>Detector Baseline Readiness Assessment Review - Summary</vt:lpstr>
      <vt:lpstr>PowerPoint Presentation</vt:lpstr>
      <vt:lpstr>PowerPoint Presentation</vt:lpstr>
      <vt:lpstr>BNL Director’s Review – March 9-12th</vt:lpstr>
      <vt:lpstr>Final Design Reviews – Planning for CD-3 </vt:lpstr>
      <vt:lpstr>Collaboration Goals for the first half of 2026 </vt:lpstr>
      <vt:lpstr>PowerPoint Presentation</vt:lpstr>
      <vt:lpstr>Software and Computing</vt:lpstr>
      <vt:lpstr>Discoverability and Reusability for  the preTDR and Beyond</vt:lpstr>
      <vt:lpstr>NIMA Special Issue</vt:lpstr>
      <vt:lpstr>New Firebird Event Videos!</vt:lpstr>
      <vt:lpstr>7th RRB and EIC-Asia Meeting: June</vt:lpstr>
      <vt:lpstr>Daylight Savings Time in the US</vt:lpstr>
      <vt:lpstr>Conclusions</vt:lpstr>
      <vt:lpstr>PowerPoint Presentation</vt:lpstr>
      <vt:lpstr>ePIC Resources</vt:lpstr>
      <vt:lpstr>EICUG Membership</vt:lpstr>
      <vt:lpstr>CERN Recognized Experiment Status: RE47</vt:lpstr>
      <vt:lpstr>Homework Questions – 1st Day</vt:lpstr>
      <vt:lpstr>1st Day HW Questions (21!)</vt:lpstr>
      <vt:lpstr>Homework Questions – 2nd Day</vt:lpstr>
      <vt:lpstr>SC3 – Project Management &amp; Cost &amp; Schedule</vt:lpstr>
      <vt:lpstr>Comments – SC3 Management, Cost and Schedule</vt:lpstr>
      <vt:lpstr>Response to Charge – SC3 Management, Cost and Schedule</vt:lpstr>
      <vt:lpstr>Response to Charge – SC3 Management, Cost and Schedule</vt:lpstr>
      <vt:lpstr>Response to Charge – SC3 Management, Cost and Schedule</vt:lpstr>
      <vt:lpstr>Response to Charge – SC3 Management, Cost and Schedule</vt:lpstr>
      <vt:lpstr>Response to Charge – SC3 Management, Cost and Schedule</vt:lpstr>
      <vt:lpstr>Response to Charge – SC3 Management, Cost and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 Collaboration Status</dc:title>
  <dc:creator>Lajoie, John G [PHYSA]</dc:creator>
  <cp:lastModifiedBy>Lajoie, John</cp:lastModifiedBy>
  <cp:revision>2732</cp:revision>
  <dcterms:created xsi:type="dcterms:W3CDTF">2023-04-13T13:35:08Z</dcterms:created>
  <dcterms:modified xsi:type="dcterms:W3CDTF">2026-03-08T11:36:49Z</dcterms:modified>
</cp:coreProperties>
</file>