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147469620" r:id="rId3"/>
    <p:sldId id="257" r:id="rId4"/>
    <p:sldId id="2147469621" r:id="rId5"/>
    <p:sldId id="214746962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00"/>
    <p:restoredTop sz="94694"/>
  </p:normalViewPr>
  <p:slideViewPr>
    <p:cSldViewPr snapToGrid="0">
      <p:cViewPr>
        <p:scale>
          <a:sx n="120" d="100"/>
          <a:sy n="120" d="100"/>
        </p:scale>
        <p:origin x="8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C21AF-8A52-7C1D-CF72-4FC0ACB04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DEB81C-F995-3FA3-4AE6-B60EDBF23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17115-B55B-5E00-5B19-7EC8A6777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F76-4DE4-7841-901D-B41F76FF0F0B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8CFA8-51BC-54FB-3135-03EB15055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B4955-1528-E3EA-3833-13BC598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02F1-6C5D-204D-B328-BFA6B6F6A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66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25810-7DC6-BBBB-F69E-71DE172BF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F5665A-9F41-6DBC-2E9A-C54C0DE7F5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39458-637E-8C43-636A-169401C90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F76-4DE4-7841-901D-B41F76FF0F0B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C8774-1F97-DEA6-4FE6-6619C1252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E5453-5DFA-DB98-3713-2B935D58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02F1-6C5D-204D-B328-BFA6B6F6A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1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A2905B-1131-30D8-2A1F-82EA435168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15CF4E-EEC0-0016-E1B6-57D075B84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000A7-E0C6-C167-9F59-6053AEC01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F76-4DE4-7841-901D-B41F76FF0F0B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CE29D-12C2-0631-A602-51F12704F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B34F4-6236-171D-5C96-508BDFA38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02F1-6C5D-204D-B328-BFA6B6F6A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725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443CA-E5CA-63A1-F2B8-781DB3823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73BF9-6199-3CB0-6B9D-FD0AD1B0B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04C0F-6D3A-BBAB-FAB7-ECD9C0745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F76-4DE4-7841-901D-B41F76FF0F0B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A5DE3-D539-9614-A9DE-1AA05C7C7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047CA-7B16-B516-9E5C-A4DDBE8A5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02F1-6C5D-204D-B328-BFA6B6F6A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17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761F1-ADB2-BE75-B41E-FC9E17140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1F1E3-2776-56DB-99B6-02C7617B4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5C659-CDAF-48C3-8775-DD2768118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F76-4DE4-7841-901D-B41F76FF0F0B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D96E5-0671-8D82-457A-EE809FF1D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CA11F-457C-2C29-D9FE-A0C47D27C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02F1-6C5D-204D-B328-BFA6B6F6A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13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A1ACE-8336-B2A3-5808-F39599D19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AB3D3-4B38-0DD7-16BC-B01199FB7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F53AF8-7182-2CF4-AEB8-942BE61653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026778-73C9-1D2C-58B5-38A335041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F76-4DE4-7841-901D-B41F76FF0F0B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EF1B8-B61E-1020-C1F8-7049726E4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7BEF37-57E3-18DF-F3CD-D4ABAAD07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02F1-6C5D-204D-B328-BFA6B6F6A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4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D4490-F7A2-5D2A-972B-1DF6F3D1B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DA589-D801-17F3-756E-6FA76A41C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12F9C-588F-7B03-E80C-7E6975DC1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4586A6-D6B5-1399-E63D-9F24C03EB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1640D2-8DAE-AC77-5384-FAFA0B97BC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83D1FF-B74E-9476-95D1-42E0FB34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F76-4DE4-7841-901D-B41F76FF0F0B}" type="datetimeFigureOut">
              <a:rPr lang="en-US" smtClean="0"/>
              <a:t>3/12/26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8E49E4-55F3-56C4-45FE-6A7C8190A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1F47AE-B615-2442-70E0-6088E174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02F1-6C5D-204D-B328-BFA6B6F6A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4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6195D-2EFC-538D-62C3-B63C5E9E1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21ECB0-52E1-BE72-ED59-26CC9298D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F76-4DE4-7841-901D-B41F76FF0F0B}" type="datetimeFigureOut">
              <a:rPr lang="en-US" smtClean="0"/>
              <a:t>3/12/26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00263E-522D-E2E5-BEE0-F3B0FBE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FE2058-5EDF-EBE3-238A-2EA5DB3CF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02F1-6C5D-204D-B328-BFA6B6F6A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79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3C5730-0042-5949-F110-14B67CC58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F76-4DE4-7841-901D-B41F76FF0F0B}" type="datetimeFigureOut">
              <a:rPr lang="en-US" smtClean="0"/>
              <a:t>3/12/26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443F3F-B256-C10D-2392-E4ECB2871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AC01A0-2765-CEBB-DD2E-A31122D61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02F1-6C5D-204D-B328-BFA6B6F6A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91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E622A-5F8B-EFF9-21FE-ED050DF2E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C1A88-4B9D-852A-72B3-35024EA0C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C8B31-DA67-F2E8-2084-ABDE22DCB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CBBD3C-3916-A110-EA28-C008E8758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F76-4DE4-7841-901D-B41F76FF0F0B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5B67AC-028A-8716-3830-315D881CB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99110F-483F-6755-BC94-D8D910B7E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02F1-6C5D-204D-B328-BFA6B6F6A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00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4EAC1-114C-5ED3-0C1D-18E7A0A32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E85A21-FA4F-D51D-C87A-8CFCF13A19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2037C4-562D-A3C9-7007-11B661E61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57B5FA-43B3-EA27-3C86-8F7DB6533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F76-4DE4-7841-901D-B41F76FF0F0B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5C498-6764-A448-54A4-7411D1D1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83D8EF-2C4B-F4C3-1B9F-30891882B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02F1-6C5D-204D-B328-BFA6B6F6A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7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56D1A9-E9C1-AF03-8130-14C03E68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60C7E-D625-2BD9-4330-3A50687DE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12C4C-7970-13C2-A675-C7627FA3E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85F76-4DE4-7841-901D-B41F76FF0F0B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7389A-7EB3-43CA-7385-C2577C508D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56909-C856-FDB9-7723-E15C2449E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C02F1-6C5D-204D-B328-BFA6B6F6A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75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DEBF4-2DBC-F252-0FD9-3056328F21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Stefan Bathe, Murad Sarsour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87762D-D546-A386-91DC-0A7115908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BHCal</a:t>
            </a:r>
            <a:r>
              <a:rPr lang="en-US" dirty="0"/>
              <a:t> Meeting</a:t>
            </a:r>
          </a:p>
          <a:p>
            <a:r>
              <a:rPr lang="en-US" dirty="0"/>
              <a:t>2026-03-13</a:t>
            </a:r>
          </a:p>
        </p:txBody>
      </p:sp>
    </p:spTree>
    <p:extLst>
      <p:ext uri="{BB962C8B-B14F-4D97-AF65-F5344CB8AC3E}">
        <p14:creationId xmlns:p14="http://schemas.microsoft.com/office/powerpoint/2010/main" val="1018697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85358-FD13-C8FD-87A2-BD25F2F6B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3261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NIMA Special Issue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20B1E-4D84-5A76-DD0E-E994BD3C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8386"/>
            <a:ext cx="10515600" cy="494796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NIMA Special will open March 2026</a:t>
            </a:r>
          </a:p>
          <a:p>
            <a:pPr lvl="1"/>
            <a:r>
              <a:rPr lang="en-US" dirty="0"/>
              <a:t>Open through October 2026</a:t>
            </a:r>
          </a:p>
          <a:p>
            <a:pPr lvl="1"/>
            <a:r>
              <a:rPr lang="en-US" dirty="0"/>
              <a:t>Coordinators to act as Guest Editors</a:t>
            </a:r>
          </a:p>
          <a:p>
            <a:pPr lvl="1"/>
            <a:r>
              <a:rPr lang="en-US" dirty="0"/>
              <a:t>Goal of the issue is a comprehensive overview of </a:t>
            </a:r>
            <a:r>
              <a:rPr lang="en-US" dirty="0" err="1"/>
              <a:t>ePIC</a:t>
            </a:r>
            <a:endParaRPr lang="en-US" dirty="0"/>
          </a:p>
          <a:p>
            <a:pPr lvl="1"/>
            <a:r>
              <a:rPr lang="en-US" dirty="0"/>
              <a:t>Contributions will undergo peer review</a:t>
            </a:r>
          </a:p>
          <a:p>
            <a:pPr lvl="1"/>
            <a:endParaRPr lang="en-US" dirty="0"/>
          </a:p>
          <a:p>
            <a:r>
              <a:rPr lang="en-US" dirty="0"/>
              <a:t>Plan to publish a super-set of the material prepared for the </a:t>
            </a:r>
            <a:r>
              <a:rPr lang="en-US" dirty="0" err="1"/>
              <a:t>pTDR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Subsystem technical papers derived from </a:t>
            </a:r>
            <a:r>
              <a:rPr lang="en-US" dirty="0" err="1"/>
              <a:t>pTDR</a:t>
            </a:r>
            <a:endParaRPr lang="en-US" dirty="0"/>
          </a:p>
          <a:p>
            <a:pPr lvl="1"/>
            <a:r>
              <a:rPr lang="en-US" dirty="0"/>
              <a:t>Physics performance paper spin-off from </a:t>
            </a:r>
            <a:r>
              <a:rPr lang="en-US" dirty="0" err="1"/>
              <a:t>pTDR</a:t>
            </a:r>
            <a:r>
              <a:rPr lang="en-US" dirty="0"/>
              <a:t> (full EIC)</a:t>
            </a:r>
          </a:p>
          <a:p>
            <a:pPr lvl="1"/>
            <a:r>
              <a:rPr lang="en-US" dirty="0"/>
              <a:t>BSM+EW Physics Paper (full EIC)</a:t>
            </a:r>
          </a:p>
          <a:p>
            <a:pPr lvl="1"/>
            <a:r>
              <a:rPr lang="en-US" dirty="0"/>
              <a:t>Early Science whitepaper</a:t>
            </a:r>
          </a:p>
          <a:p>
            <a:pPr lvl="1"/>
            <a:r>
              <a:rPr lang="en-US" dirty="0"/>
              <a:t>Expanded Physics Papers from Early Science appendices</a:t>
            </a:r>
          </a:p>
          <a:p>
            <a:pPr lvl="1"/>
            <a:r>
              <a:rPr lang="en-US" dirty="0"/>
              <a:t>Streaming Computing Model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Publications will be Open Access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74DD5-9B35-B6FC-6ADC-A048720A6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1/20/2026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F5B96-ED45-D90C-9E0C-526C7769A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ePIC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Collaboration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DF0F7-3470-FE7C-6FB1-CC7D9316E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8949A8-7CCD-4D90-AA9A-1451BFC6FB3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D3BCEB-06F0-1E52-AC7C-A96C0C810DC7}"/>
              </a:ext>
            </a:extLst>
          </p:cNvPr>
          <p:cNvSpPr txBox="1"/>
          <p:nvPr/>
        </p:nvSpPr>
        <p:spPr>
          <a:xfrm>
            <a:off x="8153400" y="669722"/>
            <a:ext cx="3394242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 Special Issue will be an important tool to communicate to the NP community the depth, breadth and excitement for EIC science.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FF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Planning for submissions in ~July-September time frame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D1C942-B76B-3E4C-CE4F-1AD0D5B6D688}"/>
              </a:ext>
            </a:extLst>
          </p:cNvPr>
          <p:cNvSpPr txBox="1"/>
          <p:nvPr/>
        </p:nvSpPr>
        <p:spPr>
          <a:xfrm>
            <a:off x="7609978" y="5279132"/>
            <a:ext cx="420102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accent6"/>
                </a:solidFill>
              </a:rPr>
              <a:t>From John Lajoie’s 1/20</a:t>
            </a:r>
          </a:p>
          <a:p>
            <a:r>
              <a:rPr lang="en-US" sz="3200" b="1" dirty="0">
                <a:solidFill>
                  <a:schemeClr val="accent6"/>
                </a:solidFill>
              </a:rPr>
              <a:t>GM presentation</a:t>
            </a:r>
          </a:p>
        </p:txBody>
      </p:sp>
    </p:spTree>
    <p:extLst>
      <p:ext uri="{BB962C8B-B14F-4D97-AF65-F5344CB8AC3E}">
        <p14:creationId xmlns:p14="http://schemas.microsoft.com/office/powerpoint/2010/main" val="3017773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CE8F3-4117-AE66-47AA-C15A6205B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NIMA:  Silvia’s 3/11 email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F34DBF7-DD31-C997-5D5A-6846D211C9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1359" y="2221801"/>
            <a:ext cx="11062067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itchFamily="2" charset="0"/>
              </a:rPr>
              <a:t>The DSC contributions are expected to be a substantial component of the effort.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itchFamily="2" charset="0"/>
              </a:rPr>
              <a:t>Please, discuss the matter within your DSCs and prepare 1 slide that presents 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itchFamily="2" charset="0"/>
              </a:rPr>
              <a:t>the paper-planning of your DSC.  Send me these slides 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itchFamily="2" charset="0"/>
              </a:rPr>
              <a:t>by April 10th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itchFamily="2" charset="0"/>
              </a:rPr>
              <a:t>.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b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itchFamily="2" charset="0"/>
              </a:rPr>
              <a:t>At the TIC meeting on April 20th we will analyze and comment together 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" pitchFamily="2" charset="0"/>
              </a:rPr>
              <a:t>about the merging planning.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007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3DC88-E396-0BB4-73BC-5711AC706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717"/>
            <a:ext cx="10515600" cy="809297"/>
          </a:xfrm>
        </p:spPr>
        <p:txBody>
          <a:bodyPr>
            <a:normAutofit/>
          </a:bodyPr>
          <a:lstStyle/>
          <a:p>
            <a:r>
              <a:rPr lang="en-US" dirty="0"/>
              <a:t>Test Beam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2B421-76C7-A3CC-D5A5-CBD102B3A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0014"/>
            <a:ext cx="10515600" cy="5496910"/>
          </a:xfrm>
        </p:spPr>
        <p:txBody>
          <a:bodyPr>
            <a:normAutofit/>
          </a:bodyPr>
          <a:lstStyle/>
          <a:p>
            <a:r>
              <a:rPr lang="en-US" dirty="0"/>
              <a:t>FNAL email soliciting FTBF requests for this fall (Sep-Dec)</a:t>
            </a:r>
          </a:p>
          <a:p>
            <a:r>
              <a:rPr lang="en-US" dirty="0"/>
              <a:t>A year ago we were planning for this, but then didn’t pursue this since FTBF was down and unlikely to come back, and alternatives (CERN) seemed prohibitively expensive</a:t>
            </a:r>
          </a:p>
          <a:p>
            <a:r>
              <a:rPr lang="en-US" dirty="0"/>
              <a:t>Thinking now:</a:t>
            </a:r>
          </a:p>
          <a:p>
            <a:pPr lvl="1"/>
            <a:r>
              <a:rPr lang="en-US" dirty="0"/>
              <a:t>Would make sense if we could test final read-out (CALOROC) in streaming mode</a:t>
            </a:r>
          </a:p>
          <a:p>
            <a:pPr lvl="2"/>
            <a:r>
              <a:rPr lang="en-US" dirty="0"/>
              <a:t>Question to Norbert/Martin/Eric:  how close is H2GCROC to that</a:t>
            </a:r>
          </a:p>
          <a:p>
            <a:pPr lvl="1"/>
            <a:r>
              <a:rPr lang="en-US" dirty="0"/>
              <a:t>TB not justified to simply test read-out of individual tiles (difference to </a:t>
            </a:r>
            <a:r>
              <a:rPr lang="en-US" dirty="0" err="1"/>
              <a:t>sPHENIX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At this point, it would be  difficult to be ready for this by the fall</a:t>
            </a:r>
          </a:p>
          <a:p>
            <a:pPr lvl="1"/>
            <a:r>
              <a:rPr lang="en-US" dirty="0"/>
              <a:t>BNL support is difficult right now given the ongoing restructuring now that </a:t>
            </a:r>
            <a:r>
              <a:rPr lang="en-US" dirty="0" err="1"/>
              <a:t>sPHENIX</a:t>
            </a:r>
            <a:r>
              <a:rPr lang="en-US" dirty="0"/>
              <a:t> has ended</a:t>
            </a:r>
          </a:p>
        </p:txBody>
      </p:sp>
    </p:spTree>
    <p:extLst>
      <p:ext uri="{BB962C8B-B14F-4D97-AF65-F5344CB8AC3E}">
        <p14:creationId xmlns:p14="http://schemas.microsoft.com/office/powerpoint/2010/main" val="492625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8206E-DAC6-3385-DD91-80A4D0C19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DAF23-E62C-056B-05FC-288361A8E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368516" cy="4351338"/>
          </a:xfrm>
        </p:spPr>
        <p:txBody>
          <a:bodyPr/>
          <a:lstStyle/>
          <a:p>
            <a:pPr marL="171450" indent="-17145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400" dirty="0"/>
              <a:t>CD3 Planning</a:t>
            </a:r>
          </a:p>
          <a:p>
            <a:pPr marL="628650" lvl="1" indent="-17145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FDR: Forward EM Calorimetry – September 2026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combine with Barrel HCAL and LFHCAL?</a:t>
            </a: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1" indent="-17145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FDR: Barrel HCAL – October 2026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combine with Forward </a:t>
            </a:r>
            <a:r>
              <a:rPr lang="en-US" sz="2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EMCal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and LFHCAL?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CD2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/>
              <a:t>Advance the </a:t>
            </a:r>
            <a:r>
              <a:rPr lang="en-US" dirty="0" err="1"/>
              <a:t>pTDR</a:t>
            </a:r>
            <a:r>
              <a:rPr lang="en-US" dirty="0"/>
              <a:t> in preparation for CD-2</a:t>
            </a:r>
          </a:p>
          <a:p>
            <a:pPr lvl="2"/>
            <a:r>
              <a:rPr lang="en-US" dirty="0"/>
              <a:t>Respond to review recommendations (for us:  sort out procurement of </a:t>
            </a:r>
            <a:r>
              <a:rPr lang="en-US"/>
              <a:t>spare tiles)</a:t>
            </a:r>
            <a:endParaRPr lang="en-US" dirty="0"/>
          </a:p>
          <a:p>
            <a:pPr lvl="1"/>
            <a:r>
              <a:rPr lang="en-US" dirty="0"/>
              <a:t>CD2 IPR (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Independent Project Review</a:t>
            </a:r>
            <a:r>
              <a:rPr lang="en-US" dirty="0"/>
              <a:t>) and ICR (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Independent Project Review</a:t>
            </a:r>
            <a:r>
              <a:rPr lang="en-US" dirty="0"/>
              <a:t>) in Fall 2026?</a:t>
            </a:r>
          </a:p>
        </p:txBody>
      </p:sp>
    </p:spTree>
    <p:extLst>
      <p:ext uri="{BB962C8B-B14F-4D97-AF65-F5344CB8AC3E}">
        <p14:creationId xmlns:p14="http://schemas.microsoft.com/office/powerpoint/2010/main" val="304505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408</Words>
  <Application>Microsoft Macintosh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Office Theme</vt:lpstr>
      <vt:lpstr>Stefan Bathe, Murad Sarsour</vt:lpstr>
      <vt:lpstr>NIMA Special Issue</vt:lpstr>
      <vt:lpstr>NIMA:  Silvia’s 3/11 email</vt:lpstr>
      <vt:lpstr>Test Beam</vt:lpstr>
      <vt:lpstr>Reviews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 Bathe</dc:creator>
  <cp:lastModifiedBy>Stefan Bathe</cp:lastModifiedBy>
  <cp:revision>4</cp:revision>
  <dcterms:created xsi:type="dcterms:W3CDTF">2026-03-12T11:06:26Z</dcterms:created>
  <dcterms:modified xsi:type="dcterms:W3CDTF">2026-03-12T15:11:18Z</dcterms:modified>
</cp:coreProperties>
</file>