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94" r:id="rId3"/>
    <p:sldId id="442" r:id="rId4"/>
    <p:sldId id="443" r:id="rId5"/>
    <p:sldId id="445" r:id="rId6"/>
    <p:sldId id="446" r:id="rId7"/>
    <p:sldId id="440" r:id="rId8"/>
    <p:sldId id="409" r:id="rId9"/>
    <p:sldId id="447" r:id="rId10"/>
    <p:sldId id="428" r:id="rId11"/>
    <p:sldId id="327" r:id="rId12"/>
    <p:sldId id="261" r:id="rId13"/>
    <p:sldId id="317" r:id="rId14"/>
    <p:sldId id="40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AD48B-2896-4ABA-97CC-55A35DD4340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3EDFD-7547-4002-869E-8DF4F76B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0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488A385-46A6-4AB3-AE8C-8CB272DF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4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3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4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3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r>
              <a:rPr lang="cs-CZ"/>
              <a:t>04/10/2026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488A385-46A6-4AB3-AE8C-8CB272DF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9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5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4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2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2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1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cs-CZ"/>
              <a:t>04/10/2026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it-IT"/>
              <a:t>Jan Vanek, bHCAL meeting</a:t>
            </a:r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488A385-46A6-4AB3-AE8C-8CB272DF0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8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ic/epic/tree/bHCAL_new_geometr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/epic/tree/bHCAL_new_geometr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0163-0C17-B6E3-E9E9-122A30E48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288" y="1428247"/>
            <a:ext cx="10251220" cy="3035808"/>
          </a:xfrm>
        </p:spPr>
        <p:txBody>
          <a:bodyPr/>
          <a:lstStyle/>
          <a:p>
            <a:r>
              <a:rPr lang="en-US" sz="5000" cap="none" dirty="0" err="1"/>
              <a:t>bHCAL</a:t>
            </a:r>
            <a:r>
              <a:rPr lang="en-US" sz="5000" cap="none" dirty="0"/>
              <a:t> Meeting – Neutron Calibration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0637C-0B0C-838E-DC6D-6718B7ACD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571947"/>
            <a:ext cx="7891272" cy="1807608"/>
          </a:xfrm>
        </p:spPr>
        <p:txBody>
          <a:bodyPr/>
          <a:lstStyle/>
          <a:p>
            <a:r>
              <a:rPr lang="en-US" dirty="0"/>
              <a:t>Jan Vanek</a:t>
            </a:r>
          </a:p>
          <a:p>
            <a:r>
              <a:rPr lang="en-US" dirty="0"/>
              <a:t>University of New Hampshire</a:t>
            </a:r>
          </a:p>
          <a:p>
            <a:r>
              <a:rPr lang="en-US" dirty="0"/>
              <a:t>04/10/2026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22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9D25A-F27F-D9DA-9A9E-901ECBFBC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346900-3FED-75EE-71ED-92CD5AF8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276E04-B80A-ADA8-FAF0-6793F28C4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82414"/>
            <a:ext cx="10825312" cy="883669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9FBF73-8D8D-BC2B-F8EB-BA9B70B12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19" y="1794933"/>
            <a:ext cx="10759748" cy="4609843"/>
          </a:xfrm>
        </p:spPr>
        <p:txBody>
          <a:bodyPr>
            <a:normAutofit/>
          </a:bodyPr>
          <a:lstStyle/>
          <a:p>
            <a:r>
              <a:rPr lang="en-US" dirty="0"/>
              <a:t>Updated </a:t>
            </a:r>
            <a:r>
              <a:rPr lang="en-US" dirty="0" err="1"/>
              <a:t>bHCAL</a:t>
            </a:r>
            <a:r>
              <a:rPr lang="en-US" dirty="0"/>
              <a:t> geometry</a:t>
            </a:r>
          </a:p>
          <a:p>
            <a:pPr lvl="1"/>
            <a:r>
              <a:rPr lang="en-US" dirty="0"/>
              <a:t>Removed chimney tiles</a:t>
            </a:r>
          </a:p>
          <a:p>
            <a:pPr lvl="1"/>
            <a:r>
              <a:rPr lang="en-US" dirty="0"/>
              <a:t>Waiting for new chimney sector </a:t>
            </a:r>
            <a:r>
              <a:rPr lang="en-US" dirty="0" err="1"/>
              <a:t>gdml</a:t>
            </a:r>
            <a:r>
              <a:rPr lang="en-US" dirty="0"/>
              <a:t> files</a:t>
            </a:r>
          </a:p>
          <a:p>
            <a:pPr lvl="1"/>
            <a:r>
              <a:rPr lang="en-US" dirty="0"/>
              <a:t>Pull request after we get new sectors</a:t>
            </a:r>
          </a:p>
          <a:p>
            <a:pPr lvl="1"/>
            <a:r>
              <a:rPr lang="en-US" dirty="0"/>
              <a:t>Current version available at </a:t>
            </a:r>
            <a:r>
              <a:rPr lang="en-US" dirty="0" err="1"/>
              <a:t>github</a:t>
            </a:r>
            <a:r>
              <a:rPr lang="en-US" dirty="0"/>
              <a:t>:</a:t>
            </a:r>
          </a:p>
          <a:p>
            <a:pPr lvl="2"/>
            <a:r>
              <a:rPr lang="en-US" dirty="0">
                <a:hlinkClick r:id="rId2"/>
              </a:rPr>
              <a:t>https://github.com/eic/epic/tree/bHCAL_new_geometry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Working on background studies using central DIS files with and without background</a:t>
            </a:r>
          </a:p>
          <a:p>
            <a:pPr lvl="1"/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80A887-F767-EE33-1C8D-0CC99340B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072C5F-B7D0-1B19-5BD4-4BB0FD64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7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E0BB4-218D-46A1-ADE7-5C4352B51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4C222-D38C-4E6D-9C7E-0E5774483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2624328"/>
            <a:ext cx="10037064" cy="1609344"/>
          </a:xfrm>
        </p:spPr>
        <p:txBody>
          <a:bodyPr/>
          <a:lstStyle/>
          <a:p>
            <a:r>
              <a:rPr lang="en-US" dirty="0"/>
              <a:t>Thank you for attention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3EA7B-9E32-F43B-9D2D-E732BDC1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93A43E-9C75-74DC-59FC-506F795B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0D7BC7-F009-1CA1-C625-566DCF3B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8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FBCD8-E99D-0BA0-ECAF-422A5743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2624328"/>
            <a:ext cx="10037064" cy="1609344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AE6805-3F81-2E26-010F-B2E413818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353235-C806-FE67-82A0-067CC326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FE4D1E-A1C6-CC00-CDC4-27D61AE5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5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D0F557A-C162-0D19-B738-9876FCA3C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70F2A4-7A96-22AE-84DA-4CAFF8E5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2FC9F6-B825-4373-DF46-DBCAED5F1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82414"/>
            <a:ext cx="10825312" cy="883669"/>
          </a:xfrm>
        </p:spPr>
        <p:txBody>
          <a:bodyPr/>
          <a:lstStyle/>
          <a:p>
            <a:r>
              <a:rPr lang="en-US" dirty="0"/>
              <a:t>Manual calibration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BC8841E-FCDB-340B-D93B-EEB21EBF96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6121" y="1143000"/>
                <a:ext cx="10573479" cy="526177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Simple neutron calibration for </a:t>
                </a:r>
                <a:r>
                  <a:rPr lang="en-US" dirty="0" err="1"/>
                  <a:t>bHCAL</a:t>
                </a:r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Method 1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𝑐𝑎𝑙𝑖𝑏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𝐸𝑀𝐶𝐴𝐿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𝑏𝐻𝐶𝐴𝐿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Plot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𝐸𝑀𝐶𝐴𝐿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𝑏𝐻𝐶𝐴𝐿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𝑝𝑎𝑟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set as </a:t>
                </a:r>
                <a:r>
                  <a:rPr lang="cs-CZ" dirty="0"/>
                  <a:t>1/</a:t>
                </a:r>
                <a:r>
                  <a:rPr lang="en-US" dirty="0"/>
                  <a:t>mean of this distribution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Method 2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𝑐𝑎𝑙𝑖𝑏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𝐸𝑀𝐶𝐴𝐿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𝑏𝐻𝐶𝐴𝐿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Plot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𝐸𝑀𝐶𝐴𝐿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𝑏𝐻𝐶𝐴𝐿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𝑝𝑎𝑟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First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for which the distribution above has the smallest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set as </a:t>
                </a:r>
                <a:r>
                  <a:rPr lang="cs-CZ" dirty="0"/>
                  <a:t>1/</a:t>
                </a:r>
                <a:r>
                  <a:rPr lang="en-US" dirty="0"/>
                  <a:t>mean of the distribution with optimal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BC8841E-FCDB-340B-D93B-EEB21EBF96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121" y="1143000"/>
                <a:ext cx="10573479" cy="5261777"/>
              </a:xfrm>
              <a:blipFill>
                <a:blip r:embed="rId2"/>
                <a:stretch>
                  <a:fillRect l="-231" t="-12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51E531-D7E3-693D-0396-00429ABC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FF6D88-0EC9-E474-01F9-1346538C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5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8F44EDA-1130-2C3E-6AAA-66B4000AE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368647-A7A2-6A77-7F62-6CED749E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7E6A2F-4AE0-480C-8731-5C363001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82414"/>
            <a:ext cx="10825312" cy="883669"/>
          </a:xfrm>
        </p:spPr>
        <p:txBody>
          <a:bodyPr/>
          <a:lstStyle/>
          <a:p>
            <a:r>
              <a:rPr lang="en-US" dirty="0"/>
              <a:t>Manual calibration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1087851-ED69-69F4-8D34-62B8DFB48B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6121" y="1143000"/>
                <a:ext cx="5899879" cy="526177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Simple neutron calibration for </a:t>
                </a:r>
                <a:r>
                  <a:rPr lang="en-US" dirty="0" err="1"/>
                  <a:t>bHCAL</a:t>
                </a:r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Method 1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𝑐𝑎𝑙𝑖𝑏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𝐸𝑀𝐶𝐴𝐿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𝑏𝐻𝐶𝐴𝐿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Plot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𝐸𝑀𝐶𝐴𝐿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𝑏𝐻𝐶𝐴𝐿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𝑝𝑎𝑟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set as </a:t>
                </a:r>
                <a:r>
                  <a:rPr lang="cs-CZ" dirty="0"/>
                  <a:t>1/</a:t>
                </a:r>
                <a:r>
                  <a:rPr lang="en-US" dirty="0"/>
                  <a:t>mean of this distribution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Method 2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𝑐𝑎𝑙𝑖𝑏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𝐸𝑀𝐶𝐴𝐿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𝑏𝐻𝐶𝐴𝐿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Plot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𝐸𝑀𝐶𝐴𝐿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𝑏𝐻𝐶𝐴𝐿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𝑝𝑎𝑟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First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for which the distribution above has the smallest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set as </a:t>
                </a:r>
                <a:r>
                  <a:rPr lang="cs-CZ" dirty="0"/>
                  <a:t>1/</a:t>
                </a:r>
                <a:r>
                  <a:rPr lang="en-US" dirty="0"/>
                  <a:t>mean of the distribution with optimal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F3D270C-7CEA-0E22-3629-EBE2286F6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121" y="1143000"/>
                <a:ext cx="5899879" cy="5261777"/>
              </a:xfrm>
              <a:blipFill>
                <a:blip r:embed="rId2"/>
                <a:stretch>
                  <a:fillRect l="-413" t="-12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3A5D80-E6F1-60BA-8AEF-B28EF18C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2FEB4E-A3BF-81B7-40F5-A3616FBA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obsah 2">
                <a:extLst>
                  <a:ext uri="{FF2B5EF4-FFF2-40B4-BE49-F238E27FC236}">
                    <a16:creationId xmlns:a16="http://schemas.microsoft.com/office/drawing/2014/main" id="{B846AD6B-4A15-F80C-2B8B-320BC15E81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8854" y="1142999"/>
                <a:ext cx="5899879" cy="52617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Method 3: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method</a:t>
                </a:r>
              </a:p>
              <a:p>
                <a:pPr lvl="1"/>
                <a:r>
                  <a:rPr lang="en-US" dirty="0"/>
                  <a:t>Simultaneously 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parameters from method 2 by minimizing: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𝑣𝑒𝑛𝑡𝑠</m:t>
                        </m:r>
                      </m:sub>
                      <m:sup/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𝑐𝑎𝑙𝑖𝑏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𝑝𝑎𝑟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𝑝𝑎𝑟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Requires custom minimizer e.g. using </a:t>
                </a:r>
                <a:r>
                  <a:rPr lang="en-US" dirty="0" err="1"/>
                  <a:t>Tminuit</a:t>
                </a:r>
                <a:r>
                  <a:rPr lang="en-US" dirty="0"/>
                  <a:t> class</a:t>
                </a:r>
              </a:p>
            </p:txBody>
          </p:sp>
        </mc:Choice>
        <mc:Fallback xmlns="">
          <p:sp>
            <p:nvSpPr>
              <p:cNvPr id="7" name="Zástupný obsah 2">
                <a:extLst>
                  <a:ext uri="{FF2B5EF4-FFF2-40B4-BE49-F238E27FC236}">
                    <a16:creationId xmlns:a16="http://schemas.microsoft.com/office/drawing/2014/main" id="{1B2C7857-174E-2744-E149-B577B6A20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854" y="1142999"/>
                <a:ext cx="5899879" cy="5261777"/>
              </a:xfrm>
              <a:prstGeom prst="rect">
                <a:avLst/>
              </a:prstGeom>
              <a:blipFill>
                <a:blip r:embed="rId3"/>
                <a:stretch>
                  <a:fillRect l="-517" t="-11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42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23F1D8-CE51-EAA3-C64D-438B18E6B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CFBCD8-E99D-0BA0-ECAF-422A5743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82414"/>
            <a:ext cx="10825312" cy="883669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B638D9-13E8-C956-1372-DD901397F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21" y="2065867"/>
            <a:ext cx="10907743" cy="4206916"/>
          </a:xfrm>
        </p:spPr>
        <p:txBody>
          <a:bodyPr>
            <a:normAutofit/>
          </a:bodyPr>
          <a:lstStyle/>
          <a:p>
            <a:r>
              <a:rPr lang="en-US" dirty="0"/>
              <a:t>Updated </a:t>
            </a:r>
            <a:r>
              <a:rPr lang="en-US" dirty="0" err="1"/>
              <a:t>bHCAL</a:t>
            </a:r>
            <a:r>
              <a:rPr lang="en-US" dirty="0"/>
              <a:t> geometry</a:t>
            </a:r>
          </a:p>
          <a:p>
            <a:pPr lvl="1"/>
            <a:r>
              <a:rPr lang="en-US" dirty="0"/>
              <a:t>Removed chimney tiles from current geometry</a:t>
            </a:r>
          </a:p>
          <a:p>
            <a:pPr lvl="1"/>
            <a:endParaRPr lang="en-US" dirty="0"/>
          </a:p>
          <a:p>
            <a:r>
              <a:rPr lang="en-US" dirty="0"/>
              <a:t>Background studies status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ABDDEA-703D-4DEF-E59D-C1A7D78F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6247A2-F457-F5B1-3A37-2F4DCAC2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2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35E1A-7D62-DAE2-3B74-6C19F494B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373420-A089-E87E-EEF1-0A685320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2624328"/>
            <a:ext cx="6997531" cy="1609344"/>
          </a:xfrm>
        </p:spPr>
        <p:txBody>
          <a:bodyPr/>
          <a:lstStyle/>
          <a:p>
            <a:r>
              <a:rPr lang="en-US" dirty="0"/>
              <a:t>Chimney sector geometry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DE0DFC-3CB1-6398-5056-C578E861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457DFB-B80B-EE4B-8A64-246BABC8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863D5E-A96E-0B74-9E5E-BE3CE0CA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4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51CF7-EA8F-A3B7-1129-9775B23C8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830D8DE-8AD6-077C-1B29-DFB9807A4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519" y="1388908"/>
            <a:ext cx="5289609" cy="4461050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CC61D9-8CAD-B2FE-6FDA-38F31520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7D8C6F-AED8-7570-99CA-0C5337EAD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82414"/>
            <a:ext cx="10825312" cy="883669"/>
          </a:xfrm>
        </p:spPr>
        <p:txBody>
          <a:bodyPr>
            <a:normAutofit/>
          </a:bodyPr>
          <a:lstStyle/>
          <a:p>
            <a:r>
              <a:rPr lang="en-US" dirty="0"/>
              <a:t>Full </a:t>
            </a:r>
            <a:r>
              <a:rPr lang="en-US" cap="none" dirty="0" err="1"/>
              <a:t>b</a:t>
            </a:r>
            <a:r>
              <a:rPr lang="en-US" dirty="0" err="1"/>
              <a:t>HCAL</a:t>
            </a:r>
            <a:r>
              <a:rPr lang="en-US" dirty="0"/>
              <a:t> </a:t>
            </a:r>
            <a:r>
              <a:rPr lang="en-US" dirty="0" err="1"/>
              <a:t>geomeytry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82C56C-CA42-7B61-0EBB-389630751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241" y="2514600"/>
            <a:ext cx="5941892" cy="2666999"/>
          </a:xfrm>
        </p:spPr>
        <p:txBody>
          <a:bodyPr>
            <a:normAutofit/>
          </a:bodyPr>
          <a:lstStyle/>
          <a:p>
            <a:r>
              <a:rPr lang="en-US" dirty="0"/>
              <a:t>Full </a:t>
            </a:r>
            <a:r>
              <a:rPr lang="en-US" dirty="0" err="1"/>
              <a:t>bHCAL</a:t>
            </a:r>
            <a:r>
              <a:rPr lang="en-US" dirty="0"/>
              <a:t> geometry</a:t>
            </a:r>
          </a:p>
          <a:p>
            <a:r>
              <a:rPr lang="en-US" dirty="0"/>
              <a:t>No changes to the sectors yet</a:t>
            </a:r>
          </a:p>
          <a:p>
            <a:pPr lvl="1"/>
            <a:r>
              <a:rPr lang="en-US" dirty="0"/>
              <a:t>New </a:t>
            </a:r>
            <a:r>
              <a:rPr lang="en-US" dirty="0" err="1"/>
              <a:t>gdlm</a:t>
            </a:r>
            <a:r>
              <a:rPr lang="en-US" dirty="0"/>
              <a:t> files for new chimney </a:t>
            </a:r>
            <a:r>
              <a:rPr lang="en-US" dirty="0" err="1"/>
              <a:t>sectores</a:t>
            </a:r>
            <a:r>
              <a:rPr lang="en-US" dirty="0"/>
              <a:t> should be available soon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DBC216-EE09-0432-D48B-0B7EE4A8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D64D60-A3A9-C15E-57B0-A28AF00B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3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9A1D6-2420-AE05-04DC-1447E0CE1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9DD81B12-2309-F7EE-D04D-B1765A500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6784" y="1975696"/>
            <a:ext cx="4076183" cy="3916333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3EE6F0-0164-B5AD-2982-6A2E49826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588F7B-8A2B-C6C5-F95B-985254ACC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82414"/>
            <a:ext cx="10825312" cy="883669"/>
          </a:xfrm>
        </p:spPr>
        <p:txBody>
          <a:bodyPr>
            <a:normAutofit/>
          </a:bodyPr>
          <a:lstStyle/>
          <a:p>
            <a:r>
              <a:rPr lang="en-US" dirty="0"/>
              <a:t>Chimney tiles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8382CC-D56D-F4EB-DE35-0B843BF3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73E2CA-5DA7-8F27-8B7F-BFAEA32C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5</a:t>
            </a:fld>
            <a:endParaRPr lang="en-US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CF25F571-C4F8-EB7B-0659-2D5769D84756}"/>
              </a:ext>
            </a:extLst>
          </p:cNvPr>
          <p:cNvSpPr txBox="1">
            <a:spLocks/>
          </p:cNvSpPr>
          <p:nvPr/>
        </p:nvSpPr>
        <p:spPr>
          <a:xfrm>
            <a:off x="8100736" y="1579341"/>
            <a:ext cx="3113417" cy="46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/>
              <a:t>All </a:t>
            </a:r>
            <a:r>
              <a:rPr lang="en-US" dirty="0" err="1"/>
              <a:t>bHCAL</a:t>
            </a:r>
            <a:r>
              <a:rPr lang="en-US" dirty="0"/>
              <a:t> tiles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16D9BA0-2F9D-25BF-3E77-97E2E2DF5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4652" y="2050407"/>
            <a:ext cx="4886516" cy="3751311"/>
          </a:xfrm>
          <a:prstGeom prst="rect">
            <a:avLst/>
          </a:prstGeom>
        </p:spPr>
      </p:pic>
      <p:sp>
        <p:nvSpPr>
          <p:cNvPr id="18" name="Zástupný obsah 2">
            <a:extLst>
              <a:ext uri="{FF2B5EF4-FFF2-40B4-BE49-F238E27FC236}">
                <a16:creationId xmlns:a16="http://schemas.microsoft.com/office/drawing/2014/main" id="{B248692E-606E-AD1B-1911-BE36C4706B07}"/>
              </a:ext>
            </a:extLst>
          </p:cNvPr>
          <p:cNvSpPr txBox="1">
            <a:spLocks/>
          </p:cNvSpPr>
          <p:nvPr/>
        </p:nvSpPr>
        <p:spPr>
          <a:xfrm>
            <a:off x="2012257" y="1510912"/>
            <a:ext cx="3326016" cy="46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/>
              <a:t>Four outer tile rings</a:t>
            </a:r>
          </a:p>
        </p:txBody>
      </p:sp>
    </p:spTree>
    <p:extLst>
      <p:ext uri="{BB962C8B-B14F-4D97-AF65-F5344CB8AC3E}">
        <p14:creationId xmlns:p14="http://schemas.microsoft.com/office/powerpoint/2010/main" val="5063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F72C1-E93E-C2AF-4302-DCBA4892F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C60CF7-D010-4103-A373-514EE868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8B9577A8-D91A-13F6-E058-9AB14EDF1B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47241" y="82414"/>
                <a:ext cx="10825312" cy="8836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New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map</a:t>
                </a:r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8B9577A8-D91A-13F6-E058-9AB14EDF1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7241" y="82414"/>
                <a:ext cx="10825312" cy="88366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1D7854-3B73-9500-733C-00E5212E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D25A2F-C483-5BFE-C011-33D4234D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ástupný obsah 2">
                <a:extLst>
                  <a:ext uri="{FF2B5EF4-FFF2-40B4-BE49-F238E27FC236}">
                    <a16:creationId xmlns:a16="http://schemas.microsoft.com/office/drawing/2014/main" id="{46C1E9C9-CBE5-0518-EB3A-EE9DD21F1A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240" y="1464733"/>
                <a:ext cx="6051960" cy="457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Tile-by-tile hits in </a:t>
                </a:r>
                <a:r>
                  <a:rPr lang="en-US" dirty="0" err="1"/>
                  <a:t>bHCAL</a:t>
                </a:r>
                <a:r>
                  <a:rPr lang="en-US" dirty="0"/>
                  <a:t> with new geometry</a:t>
                </a:r>
              </a:p>
              <a:p>
                <a:pPr lvl="1"/>
                <a:r>
                  <a:rPr lang="en-US" dirty="0"/>
                  <a:t>Chimney tiles removed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Simulation setup</a:t>
                </a:r>
              </a:p>
              <a:p>
                <a:pPr lvl="1"/>
                <a:r>
                  <a:rPr lang="en-US" dirty="0" err="1"/>
                  <a:t>bHCAL</a:t>
                </a:r>
                <a:r>
                  <a:rPr lang="en-US" dirty="0"/>
                  <a:t> only geometry</a:t>
                </a:r>
              </a:p>
              <a:p>
                <a:pPr lvl="1"/>
                <a:r>
                  <a:rPr lang="en-US" dirty="0"/>
                  <a:t>10k Single neutrons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 distribution,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33.5&lt;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&lt;146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deg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New geometry in separate branch of epic</a:t>
                </a:r>
              </a:p>
              <a:p>
                <a:pPr lvl="1"/>
                <a:r>
                  <a:rPr lang="en-US" dirty="0"/>
                  <a:t>Pull request after we get new sectors</a:t>
                </a:r>
              </a:p>
              <a:p>
                <a:pPr lvl="1"/>
                <a:r>
                  <a:rPr lang="en-US" dirty="0">
                    <a:hlinkClick r:id="rId3"/>
                  </a:rPr>
                  <a:t>https://github.com/eic/epic/tree/bHCAL_new_geometry</a:t>
                </a:r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14" name="Zástupný obsah 2">
                <a:extLst>
                  <a:ext uri="{FF2B5EF4-FFF2-40B4-BE49-F238E27FC236}">
                    <a16:creationId xmlns:a16="http://schemas.microsoft.com/office/drawing/2014/main" id="{46C1E9C9-CBE5-0518-EB3A-EE9DD21F1A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240" y="1464733"/>
                <a:ext cx="6051960" cy="4572000"/>
              </a:xfrm>
              <a:blipFill>
                <a:blip r:embed="rId4"/>
                <a:stretch>
                  <a:fillRect l="-504" t="-1333" r="-8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Obrázek 16">
            <a:extLst>
              <a:ext uri="{FF2B5EF4-FFF2-40B4-BE49-F238E27FC236}">
                <a16:creationId xmlns:a16="http://schemas.microsoft.com/office/drawing/2014/main" id="{4A20DCF3-F3CC-4C5E-AC28-4011FF8EA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193999"/>
            <a:ext cx="5802488" cy="47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1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2BBC-D298-6CA9-714D-1D299557D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C33F6-2C39-161F-A552-51AB73BC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2624328"/>
            <a:ext cx="6997531" cy="1609344"/>
          </a:xfrm>
        </p:spPr>
        <p:txBody>
          <a:bodyPr/>
          <a:lstStyle/>
          <a:p>
            <a:r>
              <a:rPr lang="en-US" dirty="0"/>
              <a:t>Background study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5E6BCD-8F99-2ACD-037A-06A5FC7C1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C8B764-6957-C61E-A378-45357BB4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86E672-05A9-9061-E611-2E1BD4BB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5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82B8E-73BD-2955-85C9-B2A35F107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23B9C0-7C31-4676-2C22-58B22C98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576911-1D9C-F162-2B10-4E73A542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82414"/>
            <a:ext cx="10825312" cy="883669"/>
          </a:xfrm>
        </p:spPr>
        <p:txBody>
          <a:bodyPr>
            <a:normAutofit/>
          </a:bodyPr>
          <a:lstStyle/>
          <a:p>
            <a:r>
              <a:rPr lang="en-US" dirty="0"/>
              <a:t>Background overview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20DB4FE-9C8A-7CB4-943A-405A51E89D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6118" y="966083"/>
                <a:ext cx="11115010" cy="56718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Energy resolution vs. 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Challenge:</a:t>
                </a:r>
                <a:r>
                  <a:rPr lang="en-US" dirty="0"/>
                  <a:t> Do not have calibration, so determination of resolution in physics events challenging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Efficiency vs. 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Standard efficiency, using MC information?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Efficiency in neutron detection/identification vs. E</a:t>
                </a:r>
              </a:p>
              <a:p>
                <a:pPr lvl="1"/>
                <a:r>
                  <a:rPr lang="en-US" b="1" dirty="0"/>
                  <a:t>Challenge:</a:t>
                </a:r>
                <a:r>
                  <a:rPr lang="en-US" dirty="0"/>
                  <a:t> Do not have neutron identification algorithm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Spatial resolution</a:t>
                </a:r>
              </a:p>
              <a:p>
                <a:pPr lvl="1"/>
                <a:r>
                  <a:rPr lang="en-US" dirty="0"/>
                  <a:t>Should be possible from MC matching and comparing true MC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and RC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from clusters</a:t>
                </a:r>
              </a:p>
              <a:p>
                <a:pPr lvl="1"/>
                <a:r>
                  <a:rPr lang="en-US" b="1" dirty="0"/>
                  <a:t>Challenge: </a:t>
                </a:r>
                <a:r>
                  <a:rPr lang="en-US" dirty="0"/>
                  <a:t>MC to RC matching mainly for clusters and clustering may not be reliable.</a:t>
                </a:r>
              </a:p>
              <a:p>
                <a:pPr lvl="2"/>
                <a:r>
                  <a:rPr lang="en-US" dirty="0"/>
                  <a:t>Probably see more clusters associated with one MC particle. Currently investigating.</a:t>
                </a:r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20DB4FE-9C8A-7CB4-943A-405A51E89D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118" y="966083"/>
                <a:ext cx="11115010" cy="5671825"/>
              </a:xfrm>
              <a:blipFill>
                <a:blip r:embed="rId2"/>
                <a:stretch>
                  <a:fillRect l="-219" t="-10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C9D1BE-C687-F89F-4CB7-5CB253DF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6D0696-88A6-E906-B88F-FBF11095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9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44EAE-CC12-0595-8E18-73EF400D4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25C25A-6E17-9739-3441-60A95A60E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04/10/2026</a:t>
            </a:r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7EA11B-468F-41D8-7DCE-AF894B41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1" y="82414"/>
            <a:ext cx="10825312" cy="883669"/>
          </a:xfrm>
        </p:spPr>
        <p:txBody>
          <a:bodyPr>
            <a:normAutofit/>
          </a:bodyPr>
          <a:lstStyle/>
          <a:p>
            <a:r>
              <a:rPr lang="en-US" dirty="0"/>
              <a:t>Background Outlook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1B19890-CCC3-CC7C-0655-2AC920A915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6118" y="966083"/>
                <a:ext cx="11674149" cy="56718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Energy resolution vs. 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Temporary solution: </a:t>
                </a:r>
                <a:r>
                  <a:rPr lang="en-US" dirty="0"/>
                  <a:t>Try implementing MC based framework in bins of energy, rather than for specific MC energy? </a:t>
                </a:r>
              </a:p>
              <a:p>
                <a:pPr lvl="2"/>
                <a:r>
                  <a:rPr lang="en-US" dirty="0"/>
                  <a:t>Use tracking for charged particles, MC info for neutrons</a:t>
                </a:r>
              </a:p>
              <a:p>
                <a:pPr lvl="2"/>
                <a:r>
                  <a:rPr lang="en-US" dirty="0"/>
                  <a:t>Bins with central value at current MC neutron momenta: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1, 2, 5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Efficiency vs. 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Efficiency definition: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𝑏𝐻𝐶𝐴𝐿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𝑚𝑎𝑡𝑐h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Efficiency in neutron detection/identification vs. E</a:t>
                </a:r>
              </a:p>
              <a:p>
                <a:pPr lvl="1"/>
                <a:r>
                  <a:rPr lang="en-US" b="1" dirty="0"/>
                  <a:t>Temporary solution: </a:t>
                </a:r>
                <a:r>
                  <a:rPr lang="en-US" dirty="0"/>
                  <a:t>Use MC matching to estimate the detection efficiency, put identification as future prospect.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Spatial resolution</a:t>
                </a:r>
              </a:p>
              <a:p>
                <a:pPr lvl="1"/>
                <a:r>
                  <a:rPr lang="en-US" b="1" dirty="0"/>
                  <a:t>Temporary solution: </a:t>
                </a:r>
                <a:r>
                  <a:rPr lang="en-US" dirty="0"/>
                  <a:t>Use current implementation in EIC recon</a:t>
                </a:r>
              </a:p>
              <a:p>
                <a:pPr lvl="1"/>
                <a:r>
                  <a:rPr lang="en-US" dirty="0"/>
                  <a:t>Resolution width of following distribution: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𝑐𝑙𝑢𝑠𝑡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(and same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1B19890-CCC3-CC7C-0655-2AC920A91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118" y="966083"/>
                <a:ext cx="11674149" cy="5671825"/>
              </a:xfrm>
              <a:blipFill>
                <a:blip r:embed="rId2"/>
                <a:stretch>
                  <a:fillRect l="-209" t="-10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EE447-3AE8-5454-0236-108DE907F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Jan Vanek, bHCAL meeting</a:t>
            </a: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F00DF9-1168-F93C-D163-DAA8692C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A385-46A6-4AB3-AE8C-8CB272DF0A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83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7083</TotalTime>
  <Words>673</Words>
  <Application>Microsoft Office PowerPoint</Application>
  <PresentationFormat>Širokoúhlá obrazovka</PresentationFormat>
  <Paragraphs>140</Paragraphs>
  <Slides>14</Slides>
  <Notes>0</Notes>
  <HiddenSlides>3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Calibri</vt:lpstr>
      <vt:lpstr>Cambria Math</vt:lpstr>
      <vt:lpstr>Rockwell</vt:lpstr>
      <vt:lpstr>Rockwell Condensed</vt:lpstr>
      <vt:lpstr>Wingdings</vt:lpstr>
      <vt:lpstr>Wood Type</vt:lpstr>
      <vt:lpstr>bHCAL Meeting – Neutron Calibration Update</vt:lpstr>
      <vt:lpstr>Overview</vt:lpstr>
      <vt:lpstr>Chimney sector geometry</vt:lpstr>
      <vt:lpstr>Full bHCAL geomeytry</vt:lpstr>
      <vt:lpstr>Chimney tiles</vt:lpstr>
      <vt:lpstr>New η vs. ϕ map</vt:lpstr>
      <vt:lpstr>Background study</vt:lpstr>
      <vt:lpstr>Background overview</vt:lpstr>
      <vt:lpstr>Background Outlook</vt:lpstr>
      <vt:lpstr>summary</vt:lpstr>
      <vt:lpstr>Thank you for attention</vt:lpstr>
      <vt:lpstr>Backup</vt:lpstr>
      <vt:lpstr>Manual calibration methods</vt:lpstr>
      <vt:lpstr>Manual calibration methods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Vanek, Jan</dc:creator>
  <cp:lastModifiedBy>Jan Vanek</cp:lastModifiedBy>
  <cp:revision>965</cp:revision>
  <dcterms:created xsi:type="dcterms:W3CDTF">2022-10-11T20:34:08Z</dcterms:created>
  <dcterms:modified xsi:type="dcterms:W3CDTF">2026-04-09T21:23:30Z</dcterms:modified>
</cp:coreProperties>
</file>