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65" r:id="rId7"/>
    <p:sldId id="262" r:id="rId8"/>
    <p:sldId id="263" r:id="rId9"/>
    <p:sldId id="285" r:id="rId10"/>
    <p:sldId id="264" r:id="rId11"/>
    <p:sldId id="269" r:id="rId12"/>
    <p:sldId id="267" r:id="rId13"/>
    <p:sldId id="272" r:id="rId14"/>
    <p:sldId id="28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4BD44-8410-886B-FB91-EE706A463E16}" v="8" dt="2025-04-10T14:59:45.114"/>
    <p1510:client id="{F8B7FE65-4C5C-AF60-70F0-720F21C0206D}" v="101" dt="2025-04-09T13:37:20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49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E701-20AF-657C-FB27-C2CE194B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2F03-E074-F33D-B0FF-146AD839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7FDB2-A516-2903-48A0-E952862B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9471-6F01-130E-156F-9F3BC71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7436-EA78-2001-3034-6CCC16D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6F6B5-97B8-9D9C-D5CC-030D62833AEC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CDB84C-E03C-0797-6E65-5734BF7C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AE2B-5C57-17B6-D628-B35AE4F2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7044D-21E7-E89E-C9C1-6E28EADD9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1DE4-41C6-CB90-7F8D-140033E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4B19-35EB-BA3A-5B3B-971F836E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5A1E-6753-DE44-55C0-B0CFC23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16757-5461-91AC-2AE5-A1364DE5B5C7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95889A-396E-907B-6E4A-FCE59FA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E8FE-F7E0-F194-09CA-F13D9D32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A3A31-6B0F-365F-C239-139EBC24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F179-D530-FABA-0749-290D96DD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D3E-6874-DB49-77AC-5547439C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D24D44-45EE-7D8F-D754-C76E5E70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772-5A47-D229-39E5-62FDA86D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4C9-5135-F7DE-6648-FDD129F5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4F10-6218-423B-5CDC-18C79E8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926A-1A30-1972-2060-1A34F069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1EDFC1-80E5-3AC2-26C9-1312F182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9705-8BFB-334E-EB59-D535BE7FF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905708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Fjalla One" pitchFamily="2" charset="77"/>
                <a:cs typeface="Fjalla On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4AED-84C7-2A42-A5D4-4F03F462AD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69057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02D1FE-178F-7B0B-3080-9AB2FBD2B397}"/>
              </a:ext>
            </a:extLst>
          </p:cNvPr>
          <p:cNvSpPr/>
          <p:nvPr/>
        </p:nvSpPr>
        <p:spPr>
          <a:xfrm rot="-10800000">
            <a:off x="8429708" y="0"/>
            <a:ext cx="3762292" cy="378084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70" t="-3" b="-8830"/>
            </a:stretch>
          </a:blipFill>
        </p:spPr>
        <p:txBody>
          <a:bodyPr/>
          <a:lstStyle/>
          <a:p>
            <a:endParaRPr lang="en-US">
              <a:latin typeface="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ED40FC6-19F3-824C-017C-F19FAA33D918}"/>
              </a:ext>
            </a:extLst>
          </p:cNvPr>
          <p:cNvGrpSpPr/>
          <p:nvPr/>
        </p:nvGrpSpPr>
        <p:grpSpPr>
          <a:xfrm>
            <a:off x="1240790" y="-1"/>
            <a:ext cx="212090" cy="6858001"/>
            <a:chOff x="0" y="0"/>
            <a:chExt cx="55859" cy="279222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12B5192-D6A2-F49E-B091-B5CAB78232B9}"/>
                </a:ext>
              </a:extLst>
            </p:cNvPr>
            <p:cNvSpPr/>
            <p:nvPr/>
          </p:nvSpPr>
          <p:spPr>
            <a:xfrm>
              <a:off x="0" y="0"/>
              <a:ext cx="55859" cy="2792226"/>
            </a:xfrm>
            <a:custGeom>
              <a:avLst/>
              <a:gdLst/>
              <a:ahLst/>
              <a:cxnLst/>
              <a:rect l="l" t="t" r="r" b="b"/>
              <a:pathLst>
                <a:path w="55859" h="2792226">
                  <a:moveTo>
                    <a:pt x="0" y="0"/>
                  </a:moveTo>
                  <a:lnTo>
                    <a:pt x="55859" y="0"/>
                  </a:lnTo>
                  <a:lnTo>
                    <a:pt x="55859" y="2792226"/>
                  </a:lnTo>
                  <a:lnTo>
                    <a:pt x="0" y="279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38569DF-C306-2FC7-B8C1-2F9EFB61A822}"/>
                </a:ext>
              </a:extLst>
            </p:cNvPr>
            <p:cNvSpPr txBox="1"/>
            <p:nvPr/>
          </p:nvSpPr>
          <p:spPr>
            <a:xfrm>
              <a:off x="0" y="-38100"/>
              <a:ext cx="55859" cy="2830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4B4CE-6F32-F6DB-0076-6318F4190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950" y="4470400"/>
            <a:ext cx="257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8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40B1-5C5C-A44D-8A79-AA031B441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52BC-FC1E-9031-15BF-38F0BA86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91963-A98C-5CAE-BFFB-02B2025BACD3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DCA260-A9BB-9F04-0F18-4DD684A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1BFD8-BBDC-C973-4A1C-7FB899A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C64E90-720E-C36A-BB03-81B27D3D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02D-8CD5-C2A1-10E2-55F7ED2F9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D165D-7C69-5702-CB16-DA0EEE198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2C1DA-C616-2390-0926-1307CBE92B01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AFEB8F0F-F791-DE70-E9C9-2F77EB8D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58" y="5496518"/>
            <a:ext cx="1165192" cy="6030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C4F41C-A24F-92C2-419A-A5B8330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C0F9D6-1D49-3E9A-2D5F-81E7ED1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E69C18-841B-0165-62E8-ACD35860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641E-85A8-2A90-DED0-46675F48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D65F-08AA-A71C-426D-ABD42A86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730FE-BB80-E113-48DD-8E888A41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0A89-897D-B1BC-56FB-F44DB0F7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5A6A6-B443-F49C-4998-6578DE7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378B7D-7115-9BF9-8817-F09F5D7F7BD2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EA5E8F-99B5-5496-EB95-A8CC0250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A5F7-3DD1-3656-9B18-B5AF7627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5C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FBE4-6751-E3F9-325C-A71C6D83F3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C960-6D00-2A5B-AB13-4B37A1F5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9083D-3A70-F2E1-40F4-F0C46FD9B51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A2B22-6DC9-FADB-C8A8-D2338B4C5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ED4B8-C23C-ED78-6D36-EA4CA5C3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8C17C-0EF1-D392-899D-905FBB90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4B530F-4330-3DDF-0DF7-DFF05DAADCB3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8861658-3800-547B-60CE-E339FEFE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7B12-7A9A-7659-4F64-AC526783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60D0-7579-1EE5-4E4B-6B06F387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A660-1C26-B400-CE07-F21AB8F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427B67-9C27-5927-373A-52575E27A276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0E1EA552-3990-CDD8-CE19-AAE46211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DF8010-8B56-FFAC-AFCE-C1509D99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0E51-5D12-C8EA-411C-C78E16EF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F8EA-6A5C-0A5A-5B88-29F6EDD1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CB620-A8D8-10A5-A640-6F93F4D889AB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066351E-94E5-CE0F-DEBD-98FF53F3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1F304B-1FF6-DA72-E680-760FFA18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3CD90-67AC-7FEF-AAAD-5127D7EE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F77FEA-44B6-997A-8B6D-7F5B45F3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CED827-00AE-63EF-4314-820B515B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13B4AA4-3BB5-739A-7FE8-D042E6764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C9A5E-3112-A67D-94F2-41614B58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C00"/>
          </a:solidFill>
          <a:latin typeface="Fjalla One" pitchFamily="2" charset="77"/>
          <a:ea typeface="+mj-ea"/>
          <a:cs typeface="Fjalla One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latin typeface="Fjalla One"/>
              </a:rPr>
              <a:t>OKState</a:t>
            </a:r>
            <a:r>
              <a:rPr lang="en-US">
                <a:latin typeface="Fjalla One"/>
              </a:rPr>
              <a:t> – </a:t>
            </a:r>
            <a:r>
              <a:rPr lang="en-US" err="1">
                <a:latin typeface="Fjalla One"/>
              </a:rPr>
              <a:t>AstroLinx</a:t>
            </a:r>
            <a:r>
              <a:rPr lang="en-US">
                <a:latin typeface="Fjalla One"/>
              </a:rPr>
              <a:t> Design Status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otham Narrow"/>
              </a:rPr>
              <a:t>By Greg Shildt</a:t>
            </a:r>
            <a:endParaRPr lang="en-US"/>
          </a:p>
          <a:p>
            <a:r>
              <a:rPr lang="en-US">
                <a:latin typeface="Gotham Narrow"/>
              </a:rPr>
              <a:t>Contributors: Blake Beauchamp, Steven Welch, Evan Van de Wall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CA4C-8A7A-8709-0887-3C6D6544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jalla One"/>
              </a:rPr>
              <a:t>Stackup</a:t>
            </a:r>
            <a:endParaRPr lang="en-US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322654-D17D-75EC-EB31-F6F1C7DA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353" y="1825625"/>
            <a:ext cx="7521293" cy="4351338"/>
          </a:xfrm>
        </p:spPr>
      </p:pic>
    </p:spTree>
    <p:extLst>
      <p:ext uri="{BB962C8B-B14F-4D97-AF65-F5344CB8AC3E}">
        <p14:creationId xmlns:p14="http://schemas.microsoft.com/office/powerpoint/2010/main" val="56567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26D1-A033-7625-DF3C-032966E1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6856" cy="1325563"/>
          </a:xfrm>
        </p:spPr>
        <p:txBody>
          <a:bodyPr/>
          <a:lstStyle/>
          <a:p>
            <a:r>
              <a:rPr lang="en-US">
                <a:latin typeface="Fjalla One"/>
              </a:rPr>
              <a:t>Stack-up Losses (Single Board)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47C57-EB76-2B7E-3979-2209CA2D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213"/>
            <a:ext cx="6553840" cy="4229750"/>
          </a:xfrm>
        </p:spPr>
        <p:txBody>
          <a:bodyPr>
            <a:normAutofit lnSpcReduction="10000"/>
          </a:bodyPr>
          <a:lstStyle/>
          <a:p>
            <a:r>
              <a:rPr lang="en-US"/>
              <a:t>Upstream     (24.55mm)</a:t>
            </a:r>
          </a:p>
          <a:p>
            <a:r>
              <a:rPr lang="en-US"/>
              <a:t>Flex             (18.5mm)</a:t>
            </a:r>
          </a:p>
          <a:p>
            <a:r>
              <a:rPr lang="en-US"/>
              <a:t>Downstream (180mm)</a:t>
            </a:r>
          </a:p>
          <a:p>
            <a:endParaRPr lang="en-US"/>
          </a:p>
          <a:p>
            <a:r>
              <a:rPr lang="en-US"/>
              <a:t>Total dB losses @ 20MHz</a:t>
            </a:r>
          </a:p>
          <a:p>
            <a:pPr lvl="1"/>
            <a:r>
              <a:rPr lang="en-US"/>
              <a:t>Upstream     -0.015 dB/-0.033 dB</a:t>
            </a:r>
          </a:p>
          <a:p>
            <a:pPr lvl="2"/>
            <a:r>
              <a:rPr lang="en-US"/>
              <a:t>First is layer 1 profile, second is layer 3 (most routing)</a:t>
            </a:r>
          </a:p>
          <a:p>
            <a:pPr lvl="1"/>
            <a:r>
              <a:rPr lang="en-US"/>
              <a:t>Flex             -0.020 dB</a:t>
            </a:r>
          </a:p>
          <a:p>
            <a:pPr lvl="1"/>
            <a:r>
              <a:rPr lang="en-US"/>
              <a:t>Downstream -0.0775 dB/ -0.240 dB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98714-14A9-83A7-4459-C79FCB4F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April 10,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575CF-3093-4124-CFC9-FC85C233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C256-E69F-A7F9-9F68-488A7E73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16884-59BF-80C8-694B-81BA6EB7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402" y="4557192"/>
            <a:ext cx="4492598" cy="2300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E41541-4423-AC75-9228-77929AE8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401" y="0"/>
            <a:ext cx="4492599" cy="2269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932E74-0988-25C9-4026-86B65FC61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599" y="2269397"/>
            <a:ext cx="4550401" cy="22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B063-4A42-4E8C-5DB3-AE8EE889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Flex 3D</a:t>
            </a:r>
            <a:endParaRPr lang="en-US"/>
          </a:p>
        </p:txBody>
      </p:sp>
      <p:pic>
        <p:nvPicPr>
          <p:cNvPr id="4" name="Content Placeholder 3" descr="A green circuit board with gold circles and a qr code&#10;&#10;AI-generated content may be incorrect.">
            <a:extLst>
              <a:ext uri="{FF2B5EF4-FFF2-40B4-BE49-F238E27FC236}">
                <a16:creationId xmlns:a16="http://schemas.microsoft.com/office/drawing/2014/main" id="{A76EBF9D-8105-2FC3-07C0-92762712F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0" y="1480184"/>
            <a:ext cx="12193280" cy="918455"/>
          </a:xfrm>
        </p:spPr>
      </p:pic>
      <p:pic>
        <p:nvPicPr>
          <p:cNvPr id="5" name="Picture 4" descr="A computer screen shot of a circuit board&#10;&#10;AI-generated content may be incorrect.">
            <a:extLst>
              <a:ext uri="{FF2B5EF4-FFF2-40B4-BE49-F238E27FC236}">
                <a16:creationId xmlns:a16="http://schemas.microsoft.com/office/drawing/2014/main" id="{83E761EE-CCBF-37F9-E1F5-5B52BA49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3303"/>
            <a:ext cx="12192000" cy="811764"/>
          </a:xfrm>
          <a:prstGeom prst="rect">
            <a:avLst/>
          </a:prstGeom>
        </p:spPr>
      </p:pic>
      <p:pic>
        <p:nvPicPr>
          <p:cNvPr id="6" name="Picture 5" descr="A green board with yellow circles&#10;&#10;AI-generated content may be incorrect.">
            <a:extLst>
              <a:ext uri="{FF2B5EF4-FFF2-40B4-BE49-F238E27FC236}">
                <a16:creationId xmlns:a16="http://schemas.microsoft.com/office/drawing/2014/main" id="{EA97EB3F-919B-D576-C951-6170004F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7438"/>
            <a:ext cx="12192000" cy="870586"/>
          </a:xfrm>
          <a:prstGeom prst="rect">
            <a:avLst/>
          </a:prstGeom>
        </p:spPr>
      </p:pic>
      <p:pic>
        <p:nvPicPr>
          <p:cNvPr id="7" name="Picture 6" descr="A green board with yellow circles&#10;&#10;AI-generated content may be incorrect.">
            <a:extLst>
              <a:ext uri="{FF2B5EF4-FFF2-40B4-BE49-F238E27FC236}">
                <a16:creationId xmlns:a16="http://schemas.microsoft.com/office/drawing/2014/main" id="{9EB67530-9A2D-614B-4FA2-97B5EF0E9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5325"/>
            <a:ext cx="12192000" cy="8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F59-63E8-DFF4-371B-43CC18BD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Design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29A5-8CB0-F529-EF10-3B90F13E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Gotham Narrow"/>
              </a:rPr>
              <a:t>ePIC</a:t>
            </a:r>
            <a:r>
              <a:rPr lang="en-US">
                <a:latin typeface="Gotham Narrow"/>
              </a:rPr>
              <a:t> </a:t>
            </a:r>
            <a:r>
              <a:rPr lang="en-US" err="1">
                <a:latin typeface="Gotham Narrow"/>
              </a:rPr>
              <a:t>Astropix</a:t>
            </a:r>
            <a:r>
              <a:rPr lang="en-US">
                <a:latin typeface="Gotham Narrow"/>
              </a:rPr>
              <a:t> v3 chips</a:t>
            </a:r>
          </a:p>
          <a:p>
            <a:r>
              <a:rPr lang="en-US">
                <a:latin typeface="Gotham Narrow"/>
              </a:rPr>
              <a:t>9 chips in a module</a:t>
            </a:r>
          </a:p>
          <a:p>
            <a:r>
              <a:rPr lang="en-US">
                <a:latin typeface="Gotham Narrow"/>
              </a:rPr>
              <a:t>12 modules in a tray</a:t>
            </a:r>
          </a:p>
          <a:p>
            <a:r>
              <a:rPr lang="en-US">
                <a:latin typeface="Gotham Narrow"/>
              </a:rPr>
              <a:t>Connects all the chips with data and power</a:t>
            </a:r>
          </a:p>
          <a:p>
            <a:endParaRPr lang="en-US"/>
          </a:p>
        </p:txBody>
      </p:sp>
      <p:pic>
        <p:nvPicPr>
          <p:cNvPr id="5" name="Picture 4" descr="A black and green rectangular object with yellow text&#10;&#10;AI-generated content may be incorrect.">
            <a:extLst>
              <a:ext uri="{FF2B5EF4-FFF2-40B4-BE49-F238E27FC236}">
                <a16:creationId xmlns:a16="http://schemas.microsoft.com/office/drawing/2014/main" id="{D05E7848-DD13-33DE-B1D3-FE93D08E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3414"/>
            <a:ext cx="12192000" cy="25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9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57AF-4694-108A-BD36-01F90371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Status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91504-E82B-9BBA-C8DC-F5881F7244C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Gotham Narrow"/>
              </a:rPr>
              <a:t>Prototype is in review stage</a:t>
            </a:r>
          </a:p>
          <a:p>
            <a:r>
              <a:rPr lang="en-US">
                <a:latin typeface="Gotham Narrow"/>
              </a:rPr>
              <a:t>Layers 1, 3, 8</a:t>
            </a:r>
            <a:endParaRPr lang="en-US"/>
          </a:p>
          <a:p>
            <a:endParaRPr lang="en-US"/>
          </a:p>
        </p:txBody>
      </p:sp>
      <p:pic>
        <p:nvPicPr>
          <p:cNvPr id="8" name="Content Placeholder 7" descr="A red rectangular object with black circles and black dots&#10;&#10;AI-generated content may be incorrect.">
            <a:extLst>
              <a:ext uri="{FF2B5EF4-FFF2-40B4-BE49-F238E27FC236}">
                <a16:creationId xmlns:a16="http://schemas.microsoft.com/office/drawing/2014/main" id="{BAB221CF-0BCD-BEA8-DCEC-2F99822F6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878" y="2805196"/>
            <a:ext cx="12193280" cy="1512442"/>
          </a:xfrm>
        </p:spPr>
      </p:pic>
      <p:pic>
        <p:nvPicPr>
          <p:cNvPr id="9" name="Picture 8" descr="A blue rectangular object with black and yellow dots&#10;&#10;AI-generated content may be incorrect.">
            <a:extLst>
              <a:ext uri="{FF2B5EF4-FFF2-40B4-BE49-F238E27FC236}">
                <a16:creationId xmlns:a16="http://schemas.microsoft.com/office/drawing/2014/main" id="{6AD88721-0E0E-6061-099D-76D5DBBCA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38" y="4314537"/>
            <a:ext cx="12192000" cy="1056719"/>
          </a:xfrm>
          <a:prstGeom prst="rect">
            <a:avLst/>
          </a:prstGeom>
        </p:spPr>
      </p:pic>
      <p:pic>
        <p:nvPicPr>
          <p:cNvPr id="10" name="Picture 9" descr="A blue rectangular object with black lines and circles&#10;&#10;AI-generated content may be incorrect.">
            <a:extLst>
              <a:ext uri="{FF2B5EF4-FFF2-40B4-BE49-F238E27FC236}">
                <a16:creationId xmlns:a16="http://schemas.microsoft.com/office/drawing/2014/main" id="{B0CACD6B-7329-E0C3-C174-8084F8F74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38" y="5368859"/>
            <a:ext cx="12192000" cy="9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460-CB73-2E1C-F444-1A79AC0B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jalla One"/>
              </a:rPr>
              <a:t>Wirebond</a:t>
            </a:r>
            <a:r>
              <a:rPr lang="en-US">
                <a:latin typeface="Fjalla One"/>
              </a:rPr>
              <a:t> Footprint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80EB-2058-3FE2-5FA6-E34290F5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A row of red rectangles&#10;&#10;AI-generated content may be incorrect.">
            <a:extLst>
              <a:ext uri="{FF2B5EF4-FFF2-40B4-BE49-F238E27FC236}">
                <a16:creationId xmlns:a16="http://schemas.microsoft.com/office/drawing/2014/main" id="{5BA6CF13-839E-0E9C-8C6D-2D57051E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1" y="1630056"/>
            <a:ext cx="2800350" cy="2381250"/>
          </a:xfrm>
          <a:prstGeom prst="rect">
            <a:avLst/>
          </a:prstGeom>
        </p:spPr>
      </p:pic>
      <p:pic>
        <p:nvPicPr>
          <p:cNvPr id="5" name="Picture 4" descr="A group of red squares on a black background&#10;&#10;AI-generated content may be incorrect.">
            <a:extLst>
              <a:ext uri="{FF2B5EF4-FFF2-40B4-BE49-F238E27FC236}">
                <a16:creationId xmlns:a16="http://schemas.microsoft.com/office/drawing/2014/main" id="{C3F29E5E-A7A0-91FC-B73D-8630D2B3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21" y="4351805"/>
            <a:ext cx="10515359" cy="15417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20BA4C-D8D0-19D0-35D1-7353E162CFF8}"/>
              </a:ext>
            </a:extLst>
          </p:cNvPr>
          <p:cNvSpPr txBox="1">
            <a:spLocks/>
          </p:cNvSpPr>
          <p:nvPr/>
        </p:nvSpPr>
        <p:spPr>
          <a:xfrm>
            <a:off x="4166286" y="1978025"/>
            <a:ext cx="7339914" cy="1999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Narrow" pitchFamily="2" charset="0"/>
                <a:ea typeface="+mn-ea"/>
                <a:cs typeface="Gotham Narrow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Gotham Narrow"/>
              </a:rPr>
              <a:t>SPI pads (left)</a:t>
            </a:r>
          </a:p>
          <a:p>
            <a:r>
              <a:rPr lang="en-US" err="1">
                <a:latin typeface="Gotham Narrow"/>
              </a:rPr>
              <a:t>AstroPix</a:t>
            </a:r>
            <a:r>
              <a:rPr lang="en-US">
                <a:latin typeface="Gotham Narrow"/>
              </a:rPr>
              <a:t> chip pads (below)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2CE5-5B7E-F8E7-6E9A-FE77938F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Wirebond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3DDD-1685-2FB3-E9E6-6E88C74A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Gotham Narrow"/>
              </a:rPr>
              <a:t>~1mm left and 0.3mm right – collision tolerance for pad shifting</a:t>
            </a:r>
            <a:endParaRPr lang="en-US"/>
          </a:p>
        </p:txBody>
      </p:sp>
      <p:pic>
        <p:nvPicPr>
          <p:cNvPr id="6" name="Picture 5" descr="A blue surface with yellow wires&#10;&#10;AI-generated content may be incorrect.">
            <a:extLst>
              <a:ext uri="{FF2B5EF4-FFF2-40B4-BE49-F238E27FC236}">
                <a16:creationId xmlns:a16="http://schemas.microsoft.com/office/drawing/2014/main" id="{D14C321F-55D9-D9EF-FCDC-12B8359F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9" y="2683161"/>
            <a:ext cx="12192000" cy="3431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7FB8B-C52F-1F06-9F1B-4154A7046915}"/>
              </a:ext>
            </a:extLst>
          </p:cNvPr>
          <p:cNvSpPr txBox="1"/>
          <p:nvPr/>
        </p:nvSpPr>
        <p:spPr>
          <a:xfrm>
            <a:off x="9526233" y="3101635"/>
            <a:ext cx="222473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none" strike="noStrike" baseline="0">
                <a:solidFill>
                  <a:srgbClr val="FFC000"/>
                </a:solidFill>
                <a:latin typeface="Gotham Narrow"/>
              </a:rPr>
              <a:t>AstroLinx Prototype</a:t>
            </a:r>
            <a:r>
              <a:rPr lang="en-US" sz="1800" b="0" i="0">
                <a:solidFill>
                  <a:srgbClr val="000000"/>
                </a:solidFill>
                <a:latin typeface="Gotham Narrow"/>
                <a:ea typeface="Gotham Narrow"/>
                <a:cs typeface="Gotham Narrow"/>
              </a:rPr>
              <a:t>​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42FB2-19C7-3D53-9E7D-AEE40095A02B}"/>
              </a:ext>
            </a:extLst>
          </p:cNvPr>
          <p:cNvSpPr txBox="1"/>
          <p:nvPr/>
        </p:nvSpPr>
        <p:spPr>
          <a:xfrm>
            <a:off x="4192233" y="5794528"/>
            <a:ext cx="222473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Gotham Narrow"/>
              </a:rPr>
              <a:t>Astropix V3</a:t>
            </a:r>
            <a:r>
              <a:rPr lang="en-US" sz="1800" b="0" i="0">
                <a:solidFill>
                  <a:srgbClr val="000000"/>
                </a:solidFill>
                <a:latin typeface="Gotham Narrow"/>
                <a:ea typeface="Gotham Narrow"/>
                <a:cs typeface="Gotham Narrow"/>
              </a:rPr>
              <a:t>​</a:t>
            </a:r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A0843-8429-D5A4-BA5B-A922AD2D9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3023-14C3-5C06-7BF5-20D8E222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Challenge</a:t>
            </a:r>
            <a:endParaRPr lang="en-US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32367A-41CC-7F53-7936-53972581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01" y="2837806"/>
            <a:ext cx="5122803" cy="334168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DF0FEF-6DBC-5BE4-ADDB-3B722E32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732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otham Narrow"/>
              </a:rPr>
              <a:t>Due to the space the pads take, the board is too long and would collide if chips (first of right module and last of left module) are too close</a:t>
            </a:r>
          </a:p>
          <a:p>
            <a:r>
              <a:rPr lang="en-US">
                <a:latin typeface="Gotham Narrow"/>
              </a:rPr>
              <a:t>Planning to tighten the wire-bond pads to shorten the board.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E72C6-CA4D-01EE-FCBA-2D762B63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0" y="2837935"/>
            <a:ext cx="5106355" cy="33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0D1A-7AE6-477F-AD3B-FA6BA7F56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6E13-9C29-55E9-3935-9B161D1F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8A48-EB0F-ADAC-E0BC-121D7D8FA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otham Narrow"/>
              </a:rPr>
              <a:t>Design is not final</a:t>
            </a:r>
            <a:endParaRPr lang="en-US"/>
          </a:p>
          <a:p>
            <a:r>
              <a:rPr lang="en-US">
                <a:latin typeface="Gotham Narrow"/>
              </a:rPr>
              <a:t>Changes needed, post board review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otham Narrow"/>
              </a:rPr>
              <a:t>Update design</a:t>
            </a:r>
          </a:p>
          <a:p>
            <a:r>
              <a:rPr lang="en-US">
                <a:latin typeface="Gotham Narrow"/>
              </a:rPr>
              <a:t>Validate wire-bond map with collaborators</a:t>
            </a:r>
          </a:p>
          <a:p>
            <a:r>
              <a:rPr lang="en-US">
                <a:latin typeface="Gotham Narrow"/>
              </a:rPr>
              <a:t>Secondary board review</a:t>
            </a:r>
            <a:endParaRPr lang="en-US"/>
          </a:p>
          <a:p>
            <a:r>
              <a:rPr lang="en-US">
                <a:latin typeface="Gotham Narrow"/>
              </a:rPr>
              <a:t>Community board review in bi-weekly design meeting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4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5D5C169-EDDF-F6E0-9C66-BF55CFE6D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B6AAFA-30B1-AE01-EB52-50B8D07C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696F-190F-26C5-174C-496AD697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jalla One"/>
              </a:rPr>
              <a:t>Layers 2, 4, 5, 6, and 7</a:t>
            </a:r>
            <a:endParaRPr lang="en-US"/>
          </a:p>
        </p:txBody>
      </p:sp>
      <p:pic>
        <p:nvPicPr>
          <p:cNvPr id="4" name="Content Placeholder 3" descr="A purple rectangular object with black circles and dots&#10;&#10;AI-generated content may be incorrect.">
            <a:extLst>
              <a:ext uri="{FF2B5EF4-FFF2-40B4-BE49-F238E27FC236}">
                <a16:creationId xmlns:a16="http://schemas.microsoft.com/office/drawing/2014/main" id="{BFE2D80A-D837-90F2-794B-A4D084481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0" y="1552918"/>
            <a:ext cx="12199684" cy="958684"/>
          </a:xfrm>
        </p:spPr>
      </p:pic>
      <p:pic>
        <p:nvPicPr>
          <p:cNvPr id="5" name="Picture 4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1CFB3DE1-4CF6-58BB-927B-E138E2F8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3916"/>
            <a:ext cx="12192000" cy="928083"/>
          </a:xfrm>
          <a:prstGeom prst="rect">
            <a:avLst/>
          </a:prstGeom>
        </p:spPr>
      </p:pic>
      <p:pic>
        <p:nvPicPr>
          <p:cNvPr id="6" name="Picture 5" descr="A purple rectangular object with black lines and circles&#10;&#10;AI-generated content may be incorrect.">
            <a:extLst>
              <a:ext uri="{FF2B5EF4-FFF2-40B4-BE49-F238E27FC236}">
                <a16:creationId xmlns:a16="http://schemas.microsoft.com/office/drawing/2014/main" id="{9F14900D-98B8-8287-4972-A2B072C51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1565"/>
            <a:ext cx="12192000" cy="865728"/>
          </a:xfrm>
          <a:prstGeom prst="rect">
            <a:avLst/>
          </a:prstGeom>
        </p:spPr>
      </p:pic>
      <p:pic>
        <p:nvPicPr>
          <p:cNvPr id="7" name="Picture 6" descr="A black rectangular object with yellow lines and dots&#10;&#10;AI-generated content may be incorrect.">
            <a:extLst>
              <a:ext uri="{FF2B5EF4-FFF2-40B4-BE49-F238E27FC236}">
                <a16:creationId xmlns:a16="http://schemas.microsoft.com/office/drawing/2014/main" id="{5D4199F6-CE27-BA91-D2E9-A17C923D0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7147"/>
            <a:ext cx="12192000" cy="889083"/>
          </a:xfrm>
          <a:prstGeom prst="rect">
            <a:avLst/>
          </a:prstGeom>
        </p:spPr>
      </p:pic>
      <p:pic>
        <p:nvPicPr>
          <p:cNvPr id="8" name="Picture 7" descr="A green screen with black dots and circles&#10;&#10;AI-generated content may be incorrect.">
            <a:extLst>
              <a:ext uri="{FF2B5EF4-FFF2-40B4-BE49-F238E27FC236}">
                <a16:creationId xmlns:a16="http://schemas.microsoft.com/office/drawing/2014/main" id="{FAAB61BC-00BE-CD1D-1CD0-24A5A83FD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28320"/>
            <a:ext cx="12192000" cy="8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60002"/>
      </p:ext>
    </p:extLst>
  </p:cSld>
  <p:clrMapOvr>
    <a:masterClrMapping/>
  </p:clrMapOvr>
</p:sld>
</file>

<file path=ppt/theme/theme1.xml><?xml version="1.0" encoding="utf-8"?>
<a:theme xmlns:a="http://schemas.openxmlformats.org/drawingml/2006/main" name="AstroLinx_Update_3_31_25">
  <a:themeElements>
    <a:clrScheme name="OKState">
      <a:dk1>
        <a:srgbClr val="000000"/>
      </a:dk1>
      <a:lt1>
        <a:srgbClr val="FFFFFE"/>
      </a:lt1>
      <a:dk2>
        <a:srgbClr val="FA6300"/>
      </a:dk2>
      <a:lt2>
        <a:srgbClr val="FFFFFE"/>
      </a:lt2>
      <a:accent1>
        <a:srgbClr val="626669"/>
      </a:accent1>
      <a:accent2>
        <a:srgbClr val="D0CFCE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KState">
      <a:majorFont>
        <a:latin typeface="Fjalla One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bfcddc-9728-4227-8e06-a5558deb0e17">
      <Terms xmlns="http://schemas.microsoft.com/office/infopath/2007/PartnerControls"/>
    </lcf76f155ced4ddcb4097134ff3c332f>
    <TaxCatchAll xmlns="39861bac-0e20-4e13-915b-7e2c3b8ffd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862DD4EDAC94A88F48ED2095CA473" ma:contentTypeVersion="18" ma:contentTypeDescription="Create a new document." ma:contentTypeScope="" ma:versionID="06a4f62cd9a5204940728a4f4c1b6b30">
  <xsd:schema xmlns:xsd="http://www.w3.org/2001/XMLSchema" xmlns:xs="http://www.w3.org/2001/XMLSchema" xmlns:p="http://schemas.microsoft.com/office/2006/metadata/properties" xmlns:ns2="2bbfcddc-9728-4227-8e06-a5558deb0e17" xmlns:ns3="39861bac-0e20-4e13-915b-7e2c3b8ffda7" targetNamespace="http://schemas.microsoft.com/office/2006/metadata/properties" ma:root="true" ma:fieldsID="ee2ddf7dc1dbde663e3a11bad97aea02" ns2:_="" ns3:_="">
    <xsd:import namespace="2bbfcddc-9728-4227-8e06-a5558deb0e17"/>
    <xsd:import namespace="39861bac-0e20-4e13-915b-7e2c3b8ffd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fcddc-9728-4227-8e06-a5558deb0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abce5ee-ca9a-4d2a-a8e0-de5292635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61bac-0e20-4e13-915b-7e2c3b8ffda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601048-a49f-4b39-b1e0-f721e3fa2a0c}" ma:internalName="TaxCatchAll" ma:showField="CatchAllData" ma:web="39861bac-0e20-4e13-915b-7e2c3b8ffd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0F12B1-02C1-4B78-89C8-CB3A4A9B09A0}">
  <ds:schemaRefs>
    <ds:schemaRef ds:uri="2bbfcddc-9728-4227-8e06-a5558deb0e17"/>
    <ds:schemaRef ds:uri="39861bac-0e20-4e13-915b-7e2c3b8ffd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0E8C12-80E1-432F-BF09-8644778A60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DE0A8B-E0E8-4CDA-91FC-5891492B2283}">
  <ds:schemaRefs>
    <ds:schemaRef ds:uri="2bbfcddc-9728-4227-8e06-a5558deb0e17"/>
    <ds:schemaRef ds:uri="39861bac-0e20-4e13-915b-7e2c3b8ffd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AstroLinx_Update_3_31_25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AstroLinx_Update_3_31_25</vt:lpstr>
      <vt:lpstr>OKState – AstroLinx Design Status</vt:lpstr>
      <vt:lpstr>Design Overview</vt:lpstr>
      <vt:lpstr>Status</vt:lpstr>
      <vt:lpstr>Wirebond Footprint</vt:lpstr>
      <vt:lpstr>Wirebond</vt:lpstr>
      <vt:lpstr>Challenge</vt:lpstr>
      <vt:lpstr>Next Steps</vt:lpstr>
      <vt:lpstr>Questions?</vt:lpstr>
      <vt:lpstr>Layers 2, 4, 5, 6, and 7</vt:lpstr>
      <vt:lpstr>Stackup</vt:lpstr>
      <vt:lpstr>Stack-up Losses (Single Board)</vt:lpstr>
      <vt:lpstr>Flex 3D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</cp:revision>
  <dcterms:created xsi:type="dcterms:W3CDTF">2025-04-03T15:27:13Z</dcterms:created>
  <dcterms:modified xsi:type="dcterms:W3CDTF">2025-04-10T14:59:54Z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0x010100270862DD4EDAC94A88F48ED2095CA473</vt:lpwstr>
  </property>
  <property fmtid="{D5CDD505-2E9C-101B-9397-08002B2CF9AE}" pid="3" name="MediaServiceImageTags">
    <vt:lpwstr/>
  </property>
</Properties>
</file>