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300" r:id="rId3"/>
    <p:sldId id="299" r:id="rId4"/>
    <p:sldId id="293" r:id="rId5"/>
    <p:sldId id="258" r:id="rId6"/>
    <p:sldId id="295" r:id="rId7"/>
    <p:sldId id="298" r:id="rId8"/>
    <p:sldId id="288" r:id="rId9"/>
    <p:sldId id="297" r:id="rId10"/>
    <p:sldId id="301" r:id="rId11"/>
    <p:sldId id="278" r:id="rId12"/>
    <p:sldId id="290" r:id="rId13"/>
    <p:sldId id="281" r:id="rId14"/>
    <p:sldId id="280" r:id="rId15"/>
    <p:sldId id="263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2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6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63"/>
    <p:restoredTop sz="94582"/>
  </p:normalViewPr>
  <p:slideViewPr>
    <p:cSldViewPr snapToGrid="0">
      <p:cViewPr varScale="1">
        <p:scale>
          <a:sx n="140" d="100"/>
          <a:sy n="140" d="100"/>
        </p:scale>
        <p:origin x="504" y="192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9cf823ae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9cf823ae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49cf823ae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9cf823ae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9cf823ae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49cf823ae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49cf823ae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49cf823ae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49cf823ae1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9cf823ae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9cf823ae1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49cf823ae1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9cf823a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49cf823ae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49cf823ae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9cf823ae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9cf823ae1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49cf823ae1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>
          <a:extLst>
            <a:ext uri="{FF2B5EF4-FFF2-40B4-BE49-F238E27FC236}">
              <a16:creationId xmlns:a16="http://schemas.microsoft.com/office/drawing/2014/main" id="{0DFCEE6B-CE80-6218-DD96-4A081AAA0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9cf823ae1_0_85:notes">
            <a:extLst>
              <a:ext uri="{FF2B5EF4-FFF2-40B4-BE49-F238E27FC236}">
                <a16:creationId xmlns:a16="http://schemas.microsoft.com/office/drawing/2014/main" id="{84C025AE-ED4C-AC24-4EE7-FB173B257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49cf823ae1_0_85:notes">
            <a:extLst>
              <a:ext uri="{FF2B5EF4-FFF2-40B4-BE49-F238E27FC236}">
                <a16:creationId xmlns:a16="http://schemas.microsoft.com/office/drawing/2014/main" id="{9CDEAF8E-E54A-1263-CDC0-7537E774C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49cf823ae1_0_85:notes">
            <a:extLst>
              <a:ext uri="{FF2B5EF4-FFF2-40B4-BE49-F238E27FC236}">
                <a16:creationId xmlns:a16="http://schemas.microsoft.com/office/drawing/2014/main" id="{49669D50-741E-01AB-DA99-9C6D237937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22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9cf823ae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49cf823ae1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49cf823ae1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A7E4074D-11EE-EC0B-005E-5FA9A15D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9cf823ae1_0_13:notes">
            <a:extLst>
              <a:ext uri="{FF2B5EF4-FFF2-40B4-BE49-F238E27FC236}">
                <a16:creationId xmlns:a16="http://schemas.microsoft.com/office/drawing/2014/main" id="{4B18ACDE-C3F2-59AE-D7FB-DD722A1CD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9cf823ae1_0_13:notes">
            <a:extLst>
              <a:ext uri="{FF2B5EF4-FFF2-40B4-BE49-F238E27FC236}">
                <a16:creationId xmlns:a16="http://schemas.microsoft.com/office/drawing/2014/main" id="{6D889596-0BAD-19EE-7163-2D9E3C7DA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9cf823ae1_0_13:notes">
            <a:extLst>
              <a:ext uri="{FF2B5EF4-FFF2-40B4-BE49-F238E27FC236}">
                <a16:creationId xmlns:a16="http://schemas.microsoft.com/office/drawing/2014/main" id="{4161DFE5-3D1B-333D-344F-2C3BB9A253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7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70688e9eb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70688e9eb_1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770688e9eb_1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49cf823ae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49cf823ae1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49cf823ae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791fe70fd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791fe70fd1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3791fe70fd1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791fe70fd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791fe70fd1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3791fe70fd1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791fe70fd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791fe70fd1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3791fe70fd1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f58334d22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f58334d22_0_3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f58334d22_0_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9cf823a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9cf823ae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49cf823ae1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90000"/>
          </a:blip>
          <a:srcRect t="-237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5229542" y="923382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3"/>
          </p:nvPr>
        </p:nvSpPr>
        <p:spPr>
          <a:xfrm>
            <a:off x="463552" y="243457"/>
            <a:ext cx="2562036" cy="67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294286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3294286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3 column photo">
  <p:cSld name="*Title and Subtitle: 3 column pho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1800" y="746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457199" y="3711575"/>
            <a:ext cx="267969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3302949" y="3711575"/>
            <a:ext cx="267969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159500" y="3711575"/>
            <a:ext cx="2679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5"/>
          </p:nvPr>
        </p:nvSpPr>
        <p:spPr>
          <a:xfrm>
            <a:off x="457199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330295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9" name="Google Shape;89;p11"/>
          <p:cNvSpPr>
            <a:spLocks noGrp="1"/>
          </p:cNvSpPr>
          <p:nvPr>
            <p:ph type="pic" idx="7"/>
          </p:nvPr>
        </p:nvSpPr>
        <p:spPr>
          <a:xfrm>
            <a:off x="615950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cxnSp>
        <p:nvCxnSpPr>
          <p:cNvPr id="90" name="Google Shape;90;p11"/>
          <p:cNvCxnSpPr/>
          <p:nvPr/>
        </p:nvCxnSpPr>
        <p:spPr>
          <a:xfrm>
            <a:off x="321992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607849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66201" y="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443576" y="62768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 9">
  <p:cSld name="*Title and Content_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215550" y="4780050"/>
            <a:ext cx="2856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88888"/>
                </a:solidFill>
              </a:rPr>
              <a:t>eRD115 - Barrel Imaging Calorimeter</a:t>
            </a:r>
            <a:endParaRPr sz="900">
              <a:solidFill>
                <a:srgbClr val="888888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96275" y="4753875"/>
            <a:ext cx="1563000" cy="2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7864225" y="4760400"/>
            <a:ext cx="11136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471125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, Subtitle and Bullets">
  <p:cSld name="*Title, Subtitle and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588175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0" y="1431925"/>
            <a:ext cx="7315200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 amt="90000"/>
          </a:blip>
          <a:srcRect l="7274" t="-202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71" cy="448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1828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">
  <p:cSld name="Closing slide Argon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2">
            <a:alphaModFix amt="90000"/>
          </a:blip>
          <a:srcRect l="7272" t="-206" r="7264" b="2070"/>
          <a:stretch/>
        </p:blipFill>
        <p:spPr>
          <a:xfrm>
            <a:off x="0" y="-10684"/>
            <a:ext cx="9144000" cy="515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 DOE">
  <p:cSld name="Closing slide Argonne DO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90000"/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227329" y="914400"/>
            <a:ext cx="5002306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>
            <a:spLocks noGrp="1"/>
          </p:cNvSpPr>
          <p:nvPr>
            <p:ph type="pic" idx="3"/>
          </p:nvPr>
        </p:nvSpPr>
        <p:spPr>
          <a:xfrm>
            <a:off x="5229542" y="914400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463552" y="238125"/>
            <a:ext cx="476599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5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6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7"/>
          </p:nvPr>
        </p:nvSpPr>
        <p:spPr>
          <a:xfrm>
            <a:off x="331565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8"/>
          </p:nvPr>
        </p:nvSpPr>
        <p:spPr>
          <a:xfrm>
            <a:off x="331565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9"/>
          </p:nvPr>
        </p:nvSpPr>
        <p:spPr>
          <a:xfrm>
            <a:off x="6118671" y="4298950"/>
            <a:ext cx="2720529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 Only">
  <p:cSld name="*Title and Sub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0" y="591325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2 column">
  <p:cSld name="*Title and Subtitle: 2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57200" y="1984334"/>
            <a:ext cx="4085546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4728673" y="1984334"/>
            <a:ext cx="4110527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4"/>
          </p:nvPr>
        </p:nvSpPr>
        <p:spPr>
          <a:xfrm>
            <a:off x="457200" y="1435694"/>
            <a:ext cx="4085546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5"/>
          </p:nvPr>
        </p:nvSpPr>
        <p:spPr>
          <a:xfrm>
            <a:off x="4728673" y="1435694"/>
            <a:ext cx="4110527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4 block big idea">
  <p:cSld name="*Title and Subtitle: 4 block big ide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57200" y="746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819628" y="1657348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3"/>
          </p:nvPr>
        </p:nvSpPr>
        <p:spPr>
          <a:xfrm>
            <a:off x="4631138" y="1657349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4"/>
          </p:nvPr>
        </p:nvSpPr>
        <p:spPr>
          <a:xfrm>
            <a:off x="81962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5"/>
          </p:nvPr>
        </p:nvSpPr>
        <p:spPr>
          <a:xfrm>
            <a:off x="463113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53400" y="0"/>
            <a:ext cx="914400" cy="6581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C35EA4"/>
          </p15:clr>
        </p15:guide>
        <p15:guide id="2" orient="horz" pos="1620">
          <p15:clr>
            <a:srgbClr val="C35EA4"/>
          </p15:clr>
        </p15:guide>
        <p15:guide id="3" pos="144">
          <p15:clr>
            <a:srgbClr val="C35EA4"/>
          </p15:clr>
        </p15:guide>
        <p15:guide id="4" pos="288">
          <p15:clr>
            <a:srgbClr val="C35EA4"/>
          </p15:clr>
        </p15:guide>
        <p15:guide id="5" orient="horz" pos="576">
          <p15:clr>
            <a:srgbClr val="C35EA4"/>
          </p15:clr>
        </p15:guide>
        <p15:guide id="6" orient="horz" pos="2964">
          <p15:clr>
            <a:srgbClr val="C35EA4"/>
          </p15:clr>
        </p15:guide>
        <p15:guide id="7" pos="5568">
          <p15:clr>
            <a:srgbClr val="C35EA4"/>
          </p15:clr>
        </p15:guide>
        <p15:guide id="8" orient="horz" pos="902">
          <p15:clr>
            <a:srgbClr val="C35EA4"/>
          </p15:clr>
        </p15:guide>
        <p15:guide id="9" orient="horz" pos="780">
          <p15:clr>
            <a:srgbClr val="C35EA4"/>
          </p15:clr>
        </p15:guide>
        <p15:guide id="10" orient="horz" pos="150">
          <p15:clr>
            <a:srgbClr val="C35EA4"/>
          </p15:clr>
        </p15:guide>
        <p15:guide id="11" orient="horz" pos="3132">
          <p15:clr>
            <a:srgbClr val="C35EA4"/>
          </p15:clr>
        </p15:guide>
        <p15:guide id="12" orient="horz" pos="104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hyperlink" Target="https://docs.google.com/document/d/13DvM6Z2TX-2Ww00Jdv6IsXUdIgTkUVudqw4V3lwxdjE/edit?tab=t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pFgSSNhw1Qt11tSYwImSQFgPX04r0HCH?usp=drive_li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ic-eic.org/documents/keywords.html" TargetMode="External"/><Relationship Id="rId5" Type="http://schemas.openxmlformats.org/officeDocument/2006/relationships/hyperlink" Target="https://www.epic-eic.org/documents/zenodo.html" TargetMode="External"/><Relationship Id="rId4" Type="http://schemas.openxmlformats.org/officeDocument/2006/relationships/hyperlink" Target="https://anl.app.box.com/folder/258531815600?s=xhwn32gct7cie83e339sci7icuklic8j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OTsIyT4LndkDadimq_GZSM2umL1KWQ6iubNrnQTcrs/edit?gid=1038568071#gid=103856807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c-eic.org/documents/note_proces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DvM6Z2TX-2Ww00Jdv6IsXUdIgTkUVudqw4V3lwxdjE/edit?tab=t.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jOTsIyT4LndkDadimq_GZSM2umL1KWQ6iubNrnQTcrs/edit?gid=1038568071#gid=1038568071" TargetMode="External"/><Relationship Id="rId5" Type="http://schemas.openxmlformats.org/officeDocument/2006/relationships/hyperlink" Target="https://www.epic-eic.org/documents/note_process.html" TargetMode="External"/><Relationship Id="rId4" Type="http://schemas.openxmlformats.org/officeDocument/2006/relationships/hyperlink" Target="https://docs.google.com/spreadsheets/d/1oAufF7j5p1cdh9z_LJFRy3VJ9ry4xgrocYTSKKrkhe8/edit?gid=2084003790#gid=20840037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229500" y="923400"/>
            <a:ext cx="39117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/>
              <a:t>WELCOME!!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3"/>
          </p:nvPr>
        </p:nvSpPr>
        <p:spPr>
          <a:xfrm>
            <a:off x="463550" y="243450"/>
            <a:ext cx="3620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i="1"/>
              <a:t>The ePIC Barrel Imaging Calorimeter</a:t>
            </a:r>
            <a:endParaRPr i="1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Jessica Metcalfe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Argonne National Laboratory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BIC Workshop</a:t>
            </a:r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June 16, 2026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5B625-32EB-64FD-90C8-E493BB37F73B}"/>
              </a:ext>
            </a:extLst>
          </p:cNvPr>
          <p:cNvGrpSpPr>
            <a:grpSpLocks noChangeAspect="1"/>
          </p:cNvGrpSpPr>
          <p:nvPr/>
        </p:nvGrpSpPr>
        <p:grpSpPr>
          <a:xfrm>
            <a:off x="5870406" y="243450"/>
            <a:ext cx="2629887" cy="2745166"/>
            <a:chOff x="503050" y="771783"/>
            <a:chExt cx="3047652" cy="3181243"/>
          </a:xfrm>
        </p:grpSpPr>
        <p:grpSp>
          <p:nvGrpSpPr>
            <p:cNvPr id="3" name="Google Shape;204;p21">
              <a:extLst>
                <a:ext uri="{FF2B5EF4-FFF2-40B4-BE49-F238E27FC236}">
                  <a16:creationId xmlns:a16="http://schemas.microsoft.com/office/drawing/2014/main" id="{0AD33786-F0B6-2A28-0E70-67A1C0855D76}"/>
                </a:ext>
              </a:extLst>
            </p:cNvPr>
            <p:cNvGrpSpPr/>
            <p:nvPr/>
          </p:nvGrpSpPr>
          <p:grpSpPr>
            <a:xfrm>
              <a:off x="503050" y="790493"/>
              <a:ext cx="3047652" cy="3162533"/>
              <a:chOff x="344300" y="867218"/>
              <a:chExt cx="3047652" cy="3162533"/>
            </a:xfrm>
          </p:grpSpPr>
          <p:grpSp>
            <p:nvGrpSpPr>
              <p:cNvPr id="6" name="Google Shape;205;p21">
                <a:extLst>
                  <a:ext uri="{FF2B5EF4-FFF2-40B4-BE49-F238E27FC236}">
                    <a16:creationId xmlns:a16="http://schemas.microsoft.com/office/drawing/2014/main" id="{018E005F-3284-90B4-2C68-666F4ED5CB50}"/>
                  </a:ext>
                </a:extLst>
              </p:cNvPr>
              <p:cNvGrpSpPr/>
              <p:nvPr/>
            </p:nvGrpSpPr>
            <p:grpSpPr>
              <a:xfrm>
                <a:off x="344300" y="1636750"/>
                <a:ext cx="3047652" cy="2393001"/>
                <a:chOff x="344300" y="1857200"/>
                <a:chExt cx="3047652" cy="2393001"/>
              </a:xfrm>
            </p:grpSpPr>
            <p:pic>
              <p:nvPicPr>
                <p:cNvPr id="8" name="Google Shape;206;p21">
                  <a:extLst>
                    <a:ext uri="{FF2B5EF4-FFF2-40B4-BE49-F238E27FC236}">
                      <a16:creationId xmlns:a16="http://schemas.microsoft.com/office/drawing/2014/main" id="{1F26D579-EF6F-9428-6599-A4659B652AC9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3">
                  <a:alphaModFix/>
                </a:blip>
                <a:srcRect l="14647" t="20296" r="19757" b="17425"/>
                <a:stretch/>
              </p:blipFill>
              <p:spPr>
                <a:xfrm>
                  <a:off x="344300" y="1857200"/>
                  <a:ext cx="3047652" cy="23930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" name="Google Shape;207;p21">
                  <a:extLst>
                    <a:ext uri="{FF2B5EF4-FFF2-40B4-BE49-F238E27FC236}">
                      <a16:creationId xmlns:a16="http://schemas.microsoft.com/office/drawing/2014/main" id="{FB3823C9-288F-8B59-D836-C0C8168123C3}"/>
                    </a:ext>
                  </a:extLst>
                </p:cNvPr>
                <p:cNvGrpSpPr/>
                <p:nvPr/>
              </p:nvGrpSpPr>
              <p:grpSpPr>
                <a:xfrm>
                  <a:off x="951706" y="2089507"/>
                  <a:ext cx="1156634" cy="2006692"/>
                  <a:chOff x="951706" y="2089507"/>
                  <a:chExt cx="1156634" cy="2006692"/>
                </a:xfrm>
              </p:grpSpPr>
              <p:grpSp>
                <p:nvGrpSpPr>
                  <p:cNvPr id="10" name="Google Shape;208;p21">
                    <a:extLst>
                      <a:ext uri="{FF2B5EF4-FFF2-40B4-BE49-F238E27FC236}">
                        <a16:creationId xmlns:a16="http://schemas.microsoft.com/office/drawing/2014/main" id="{7D77C640-D391-38B8-E845-2491E7228FE9}"/>
                      </a:ext>
                    </a:extLst>
                  </p:cNvPr>
                  <p:cNvGrpSpPr/>
                  <p:nvPr/>
                </p:nvGrpSpPr>
                <p:grpSpPr>
                  <a:xfrm>
                    <a:off x="951706" y="2089507"/>
                    <a:ext cx="700936" cy="231661"/>
                    <a:chOff x="951706" y="2089507"/>
                    <a:chExt cx="700936" cy="231661"/>
                  </a:xfrm>
                </p:grpSpPr>
                <p:sp>
                  <p:nvSpPr>
                    <p:cNvPr id="15" name="Google Shape;209;p21">
                      <a:extLst>
                        <a:ext uri="{FF2B5EF4-FFF2-40B4-BE49-F238E27FC236}">
                          <a16:creationId xmlns:a16="http://schemas.microsoft.com/office/drawing/2014/main" id="{CC31A607-C405-3106-FC31-53B608A721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706" y="2241368"/>
                      <a:ext cx="123600" cy="79800"/>
                    </a:xfrm>
                    <a:prstGeom prst="rect">
                      <a:avLst/>
                    </a:prstGeom>
                    <a:noFill/>
                    <a:ln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cxnSp>
                  <p:nvCxnSpPr>
                    <p:cNvPr id="16" name="Google Shape;210;p21">
                      <a:extLst>
                        <a:ext uri="{FF2B5EF4-FFF2-40B4-BE49-F238E27FC236}">
                          <a16:creationId xmlns:a16="http://schemas.microsoft.com/office/drawing/2014/main" id="{DBA6D5D5-09B0-C09D-A1DA-64E7FD2250D9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1075442" y="2089507"/>
                      <a:ext cx="577200" cy="2316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6AA8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1" name="Google Shape;213;p21">
                    <a:extLst>
                      <a:ext uri="{FF2B5EF4-FFF2-40B4-BE49-F238E27FC236}">
                        <a16:creationId xmlns:a16="http://schemas.microsoft.com/office/drawing/2014/main" id="{5A5F4C0E-E22B-7409-0CB9-6D8FF78F4D88}"/>
                      </a:ext>
                    </a:extLst>
                  </p:cNvPr>
                  <p:cNvGrpSpPr/>
                  <p:nvPr/>
                </p:nvGrpSpPr>
                <p:grpSpPr>
                  <a:xfrm>
                    <a:off x="1529040" y="2948099"/>
                    <a:ext cx="579300" cy="1148100"/>
                    <a:chOff x="1529040" y="2948099"/>
                    <a:chExt cx="579300" cy="1148100"/>
                  </a:xfrm>
                </p:grpSpPr>
                <p:sp>
                  <p:nvSpPr>
                    <p:cNvPr id="12" name="Google Shape;215;p21">
                      <a:extLst>
                        <a:ext uri="{FF2B5EF4-FFF2-40B4-BE49-F238E27FC236}">
                          <a16:creationId xmlns:a16="http://schemas.microsoft.com/office/drawing/2014/main" id="{7F5D54F0-0DD9-0157-F602-3AC8AFD63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040" y="4016399"/>
                      <a:ext cx="123600" cy="79800"/>
                    </a:xfrm>
                    <a:prstGeom prst="rect">
                      <a:avLst/>
                    </a:prstGeom>
                    <a:noFill/>
                    <a:ln w="2857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cxnSp>
                  <p:nvCxnSpPr>
                    <p:cNvPr id="13" name="Google Shape;216;p21">
                      <a:extLst>
                        <a:ext uri="{FF2B5EF4-FFF2-40B4-BE49-F238E27FC236}">
                          <a16:creationId xmlns:a16="http://schemas.microsoft.com/office/drawing/2014/main" id="{D18DA9B4-2346-ADF5-73A4-D4ADBD09BE5A}"/>
                        </a:ext>
                      </a:extLst>
                    </p:cNvPr>
                    <p:cNvCxnSpPr>
                      <a:stCxn id="12" idx="3"/>
                    </p:cNvCxnSpPr>
                    <p:nvPr/>
                  </p:nvCxnSpPr>
                  <p:spPr>
                    <a:xfrm rot="10800000" flipH="1">
                      <a:off x="1652640" y="2948099"/>
                      <a:ext cx="450300" cy="11082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" name="Google Shape;217;p21">
                      <a:extLst>
                        <a:ext uri="{FF2B5EF4-FFF2-40B4-BE49-F238E27FC236}">
                          <a16:creationId xmlns:a16="http://schemas.microsoft.com/office/drawing/2014/main" id="{C74334A3-EFE5-2455-97D1-30E96CFE3235}"/>
                        </a:ext>
                      </a:extLst>
                    </p:cNvPr>
                    <p:cNvCxnSpPr>
                      <a:stCxn id="12" idx="3"/>
                    </p:cNvCxnSpPr>
                    <p:nvPr/>
                  </p:nvCxnSpPr>
                  <p:spPr>
                    <a:xfrm rot="10800000" flipH="1">
                      <a:off x="1652640" y="4015499"/>
                      <a:ext cx="455700" cy="40800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  <p:cxnSp>
            <p:nvCxnSpPr>
              <p:cNvPr id="7" name="Google Shape;219;p21">
                <a:extLst>
                  <a:ext uri="{FF2B5EF4-FFF2-40B4-BE49-F238E27FC236}">
                    <a16:creationId xmlns:a16="http://schemas.microsoft.com/office/drawing/2014/main" id="{B8D26F72-97DE-6B05-C504-9360C7F455FC}"/>
                  </a:ext>
                </a:extLst>
              </p:cNvPr>
              <p:cNvCxnSpPr/>
              <p:nvPr/>
            </p:nvCxnSpPr>
            <p:spPr>
              <a:xfrm rot="10800000" flipH="1">
                <a:off x="941181" y="867218"/>
                <a:ext cx="696300" cy="1186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6AA84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4" name="Google Shape;288;p23">
              <a:extLst>
                <a:ext uri="{FF2B5EF4-FFF2-40B4-BE49-F238E27FC236}">
                  <a16:creationId xmlns:a16="http://schemas.microsoft.com/office/drawing/2014/main" id="{FCBFE624-D8E6-AD37-33FD-1FE05B2A2F6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l="17744" t="15657" r="18431" b="10921"/>
            <a:stretch/>
          </p:blipFill>
          <p:spPr>
            <a:xfrm>
              <a:off x="2281647" y="2605809"/>
              <a:ext cx="1219628" cy="1124188"/>
            </a:xfrm>
            <a:prstGeom prst="rect">
              <a:avLst/>
            </a:prstGeom>
            <a:noFill/>
            <a:ln w="38100">
              <a:solidFill>
                <a:srgbClr val="0A5294"/>
              </a:solidFill>
            </a:ln>
          </p:spPr>
        </p:pic>
        <p:pic>
          <p:nvPicPr>
            <p:cNvPr id="5" name="Google Shape;189;p20">
              <a:extLst>
                <a:ext uri="{FF2B5EF4-FFF2-40B4-BE49-F238E27FC236}">
                  <a16:creationId xmlns:a16="http://schemas.microsoft.com/office/drawing/2014/main" id="{5B08F071-B92F-0181-7FAF-3EC907FE01E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544" t="22197" b="-1"/>
            <a:stretch/>
          </p:blipFill>
          <p:spPr>
            <a:xfrm>
              <a:off x="1806757" y="771783"/>
              <a:ext cx="1473193" cy="1012984"/>
            </a:xfrm>
            <a:prstGeom prst="rect">
              <a:avLst/>
            </a:prstGeom>
            <a:noFill/>
            <a:ln w="38100">
              <a:solidFill>
                <a:srgbClr val="6AA84F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FBB1-8602-3CDA-1E73-E8454C40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FB446-4F5D-397D-18E7-CB80571F98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72FCE-684D-656B-3D53-E25C8053D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47109"/>
            <a:ext cx="8382000" cy="438300"/>
          </a:xfrm>
        </p:spPr>
        <p:txBody>
          <a:bodyPr/>
          <a:lstStyle/>
          <a:p>
            <a:r>
              <a:rPr lang="en-US" dirty="0"/>
              <a:t>Tuesday Evening: Pizza &amp; Games at the Argonne Park</a:t>
            </a:r>
          </a:p>
          <a:p>
            <a:r>
              <a:rPr lang="en-US" dirty="0"/>
              <a:t>(or Skeleton Key if the weather is bad)</a:t>
            </a:r>
          </a:p>
          <a:p>
            <a:endParaRPr lang="en-US" dirty="0"/>
          </a:p>
          <a:p>
            <a:r>
              <a:rPr lang="en-US" dirty="0"/>
              <a:t>Wednesday Evening: Mago’s in Bolingbrook</a:t>
            </a:r>
          </a:p>
          <a:p>
            <a:endParaRPr lang="en-US" dirty="0"/>
          </a:p>
          <a:p>
            <a:r>
              <a:rPr lang="en-US" dirty="0"/>
              <a:t>Raise of hands for attendees?</a:t>
            </a:r>
          </a:p>
        </p:txBody>
      </p:sp>
    </p:spTree>
    <p:extLst>
      <p:ext uri="{BB962C8B-B14F-4D97-AF65-F5344CB8AC3E}">
        <p14:creationId xmlns:p14="http://schemas.microsoft.com/office/powerpoint/2010/main" val="5774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00" cy="4488600"/>
          </a:xfrm>
          <a:prstGeom prst="rect">
            <a:avLst/>
          </a:prstGeom>
        </p:spPr>
        <p:txBody>
          <a:bodyPr spcFirstLastPara="1" wrap="square" lIns="457200" tIns="0" rIns="0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426" name="Google Shape;426;p3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EIC Project Schedule</a:t>
            </a:r>
            <a:endParaRPr dirty="0"/>
          </a:p>
        </p:txBody>
      </p:sp>
      <p:sp>
        <p:nvSpPr>
          <p:cNvPr id="547" name="Google Shape;547;p4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600">
              <a:solidFill>
                <a:schemeClr val="dk1"/>
              </a:solidFill>
            </a:endParaRPr>
          </a:p>
        </p:txBody>
      </p:sp>
      <p:pic>
        <p:nvPicPr>
          <p:cNvPr id="548" name="Google Shape;5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8800"/>
            <a:ext cx="8839200" cy="33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226AB-66F1-DE32-17A1-E0B3D889C3F0}"/>
              </a:ext>
            </a:extLst>
          </p:cNvPr>
          <p:cNvSpPr txBox="1"/>
          <p:nvPr/>
        </p:nvSpPr>
        <p:spPr>
          <a:xfrm>
            <a:off x="384048" y="4434840"/>
            <a:ext cx="81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Director’s Review or Intermediate Project Review (IPR) will happen in September that will decide if/when to go to CD2. CD3c is planned during the IPR in September 2026.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 Schedule</a:t>
            </a:r>
            <a:endParaRPr/>
          </a:p>
        </p:txBody>
      </p:sp>
      <p:sp>
        <p:nvSpPr>
          <p:cNvPr id="565" name="Google Shape;565;p4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600">
              <a:solidFill>
                <a:schemeClr val="dk1"/>
              </a:solidFill>
            </a:endParaRPr>
          </a:p>
        </p:txBody>
      </p:sp>
      <p:pic>
        <p:nvPicPr>
          <p:cNvPr id="566" name="Google Shape;5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774" y="577025"/>
            <a:ext cx="7475005" cy="4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275" y="2991275"/>
            <a:ext cx="1498000" cy="8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2"/>
          <p:cNvSpPr txBox="1">
            <a:spLocks noGrp="1"/>
          </p:cNvSpPr>
          <p:nvPr>
            <p:ph type="body" idx="1"/>
          </p:nvPr>
        </p:nvSpPr>
        <p:spPr>
          <a:xfrm>
            <a:off x="457200" y="591325"/>
            <a:ext cx="8382000" cy="43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EIC Project Dates</a:t>
            </a:r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600">
              <a:solidFill>
                <a:schemeClr val="dk1"/>
              </a:solidFill>
            </a:endParaRPr>
          </a:p>
        </p:txBody>
      </p:sp>
      <p:pic>
        <p:nvPicPr>
          <p:cNvPr id="557" name="Google Shape;5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38" y="746400"/>
            <a:ext cx="6408917" cy="40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00" cy="4488600"/>
          </a:xfrm>
          <a:prstGeom prst="rect">
            <a:avLst/>
          </a:prstGeom>
        </p:spPr>
        <p:txBody>
          <a:bodyPr spcFirstLastPara="1" wrap="square" lIns="457200" tIns="0" rIns="0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</a:t>
            </a:r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 r="37300" b="75951"/>
          <a:stretch/>
        </p:blipFill>
        <p:spPr>
          <a:xfrm>
            <a:off x="550500" y="680525"/>
            <a:ext cx="8381998" cy="203596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545850" y="2634725"/>
            <a:ext cx="68547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ePIC Collaboration: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international user organization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responsible for community needs, physics performance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Detector Subsystem Collaboration → Red Team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DSL’s Detector Subsystem Leads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provide oversight to the BIC collaboration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Detector Subsystem Technical Contact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also BIC project manager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3">
            <a:alphaModFix/>
          </a:blip>
          <a:srcRect t="68381" r="76689"/>
          <a:stretch/>
        </p:blipFill>
        <p:spPr>
          <a:xfrm>
            <a:off x="7400675" y="3634650"/>
            <a:ext cx="1620977" cy="1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/>
          </a:blip>
          <a:srcRect l="41690" b="75951"/>
          <a:stretch/>
        </p:blipFill>
        <p:spPr>
          <a:xfrm>
            <a:off x="778534" y="452787"/>
            <a:ext cx="7497841" cy="19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545850" y="2487250"/>
            <a:ext cx="64347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EIC Project: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DOE funded project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accelerator &amp; detector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responsible for building/delivering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 funds for the project are controlled by the Project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BIC reports to the EM Calorimeter Control Account Manager (CAM)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Institutes receive funds via a contract with Statement of Work (SOW)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 rotWithShape="1">
          <a:blip r:embed="rId3">
            <a:alphaModFix/>
          </a:blip>
          <a:srcRect t="68381" r="76689"/>
          <a:stretch/>
        </p:blipFill>
        <p:spPr>
          <a:xfrm>
            <a:off x="7400675" y="3634650"/>
            <a:ext cx="1620977" cy="1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Project Management Team</a:t>
            </a:r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27" name="Google Shape;327;p28"/>
          <p:cNvPicPr preferRelativeResize="0"/>
          <p:nvPr/>
        </p:nvPicPr>
        <p:blipFill rotWithShape="1">
          <a:blip r:embed="rId3">
            <a:alphaModFix/>
          </a:blip>
          <a:srcRect l="42177" t="9033" r="36841" b="75712"/>
          <a:stretch/>
        </p:blipFill>
        <p:spPr>
          <a:xfrm>
            <a:off x="3590925" y="823725"/>
            <a:ext cx="2339850" cy="10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 rotWithShape="1">
          <a:blip r:embed="rId3">
            <a:alphaModFix/>
          </a:blip>
          <a:srcRect t="24287" b="65664"/>
          <a:stretch/>
        </p:blipFill>
        <p:spPr>
          <a:xfrm>
            <a:off x="457200" y="1901050"/>
            <a:ext cx="8560225" cy="5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 txBox="1"/>
          <p:nvPr/>
        </p:nvSpPr>
        <p:spPr>
          <a:xfrm>
            <a:off x="362725" y="823725"/>
            <a:ext cx="301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BIC Project Management Team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362725" y="2624250"/>
            <a:ext cx="51924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Purple Team: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manage and support the BIC community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deliver the BIC detector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Green Team Leaders: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manage a major technical area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contact for the BIC community in that technical area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meet key deliverables and milestones within their area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hlinkClick r:id="rId4"/>
              </a:rPr>
              <a:t>BIC Management Roles &amp; Responsibilities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331" name="Google Shape;331;p28" title="IMG_3321.jpg"/>
          <p:cNvPicPr preferRelativeResize="0"/>
          <p:nvPr/>
        </p:nvPicPr>
        <p:blipFill rotWithShape="1">
          <a:blip r:embed="rId5">
            <a:alphaModFix/>
          </a:blip>
          <a:srcRect l="-10534" r="22156"/>
          <a:stretch/>
        </p:blipFill>
        <p:spPr>
          <a:xfrm>
            <a:off x="6013575" y="2571751"/>
            <a:ext cx="2638423" cy="247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Schedule</a:t>
            </a:r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39" name="Google Shape;3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25" y="793650"/>
            <a:ext cx="7777811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EB1B-C808-5BA0-58A4-BFB3C831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@ ANL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98F34-42D3-7628-B28A-730A3BD96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5666-008C-B7E2-1BD0-53ED8DB63664}"/>
              </a:ext>
            </a:extLst>
          </p:cNvPr>
          <p:cNvSpPr txBox="1"/>
          <p:nvPr/>
        </p:nvSpPr>
        <p:spPr>
          <a:xfrm>
            <a:off x="457200" y="1353312"/>
            <a:ext cx="5641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Tornado Watch: Means a storm is coming that may be capable of producing a tornado</a:t>
            </a:r>
          </a:p>
          <a:p>
            <a:r>
              <a:rPr lang="en-US" dirty="0"/>
              <a:t>Tornado Warning: Means there is a possible tornado in the area and you should seek shelter immediately </a:t>
            </a:r>
            <a:r>
              <a:rPr lang="en-US" dirty="0">
                <a:sym typeface="Wingdings" pitchFamily="2" charset="2"/>
              </a:rPr>
              <a:t> outside sirens </a:t>
            </a:r>
            <a:endParaRPr lang="en-US" dirty="0"/>
          </a:p>
          <a:p>
            <a:endParaRPr lang="en-US" dirty="0"/>
          </a:p>
          <a:p>
            <a:r>
              <a:rPr lang="en-US" dirty="0"/>
              <a:t>Shelter Areas: </a:t>
            </a:r>
          </a:p>
          <a:p>
            <a:r>
              <a:rPr lang="en-US" dirty="0"/>
              <a:t>Tornado (Outside Sirens)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Basement </a:t>
            </a:r>
            <a:r>
              <a:rPr lang="en-US" dirty="0">
                <a:sym typeface="Wingdings" pitchFamily="2" charset="2"/>
              </a:rPr>
              <a:t>by the vending machines (stairs down the hallway with the bathrooms)</a:t>
            </a:r>
          </a:p>
          <a:p>
            <a:r>
              <a:rPr lang="en-US" dirty="0">
                <a:sym typeface="Wingdings" pitchFamily="2" charset="2"/>
              </a:rPr>
              <a:t>Fire (Inside Alarm w/ flashing lights)  Go outside to the meeting point at the </a:t>
            </a:r>
            <a:r>
              <a:rPr lang="en-US" b="1" dirty="0">
                <a:sym typeface="Wingdings" pitchFamily="2" charset="2"/>
              </a:rPr>
              <a:t>cafeteria parking lot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18E61-AFF8-7E01-C828-5EB1D815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37881"/>
            <a:ext cx="2946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Meeting Indico Calendar</a:t>
            </a:r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47" name="Google Shape;3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25" y="746400"/>
            <a:ext cx="7466652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Documents</a:t>
            </a:r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6666850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Google Drive</a:t>
            </a:r>
            <a:endParaRPr sz="1800"/>
          </a:p>
        </p:txBody>
      </p:sp>
      <p:sp>
        <p:nvSpPr>
          <p:cNvPr id="356" name="Google Shape;356;p31"/>
          <p:cNvSpPr/>
          <p:nvPr/>
        </p:nvSpPr>
        <p:spPr>
          <a:xfrm>
            <a:off x="3794825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BOX</a:t>
            </a:r>
            <a:endParaRPr sz="1800"/>
          </a:p>
        </p:txBody>
      </p:sp>
      <p:sp>
        <p:nvSpPr>
          <p:cNvPr id="357" name="Google Shape;357;p31"/>
          <p:cNvSpPr/>
          <p:nvPr/>
        </p:nvSpPr>
        <p:spPr>
          <a:xfrm>
            <a:off x="787650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Zenodo</a:t>
            </a:r>
            <a:endParaRPr sz="1800"/>
          </a:p>
        </p:txBody>
      </p:sp>
      <p:sp>
        <p:nvSpPr>
          <p:cNvPr id="358" name="Google Shape;358;p31"/>
          <p:cNvSpPr txBox="1"/>
          <p:nvPr/>
        </p:nvSpPr>
        <p:spPr>
          <a:xfrm>
            <a:off x="598325" y="1875850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-ePIC endorsed file management system hosted by CERN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-version controlled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-share with collaboration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-searchable by keywords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-critical to get correct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keywords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-epic-eic &amp; bic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3488250" y="1986025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-BOX folder for sharing technical drawings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-Argonne hosted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-request access permissions to anyone in the Purple Team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6462100" y="1986025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-collaborative documents → shared editing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-presentations for reviews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-reference documents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-photos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Document Review/Approval</a:t>
            </a:r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493350" y="850250"/>
            <a:ext cx="8439600" cy="3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Review key designs before fabrication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Review/Approval Log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1) Make the design available on the google drive and fill in description, links, and deadline in the log. Define required approvers.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2) Present at a relevant meeting that is announced 1 week in advance (prefer if documents ready in advance, but not required)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3) Email BIC list and required approvers with request to review by deadline (minimum 1 week after presentation). Provide links to documents, presentation, comment collection document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4) Respond to comments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5) Final approval is logged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>
          <a:extLst>
            <a:ext uri="{FF2B5EF4-FFF2-40B4-BE49-F238E27FC236}">
              <a16:creationId xmlns:a16="http://schemas.microsoft.com/office/drawing/2014/main" id="{E9A0EDF8-A130-2D74-6430-CB661A39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>
            <a:extLst>
              <a:ext uri="{FF2B5EF4-FFF2-40B4-BE49-F238E27FC236}">
                <a16:creationId xmlns:a16="http://schemas.microsoft.com/office/drawing/2014/main" id="{F1F7913A-8395-7996-76E0-635719BF9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Presentation/Paper Review Process</a:t>
            </a:r>
            <a:endParaRPr/>
          </a:p>
        </p:txBody>
      </p:sp>
      <p:sp>
        <p:nvSpPr>
          <p:cNvPr id="375" name="Google Shape;375;p33">
            <a:extLst>
              <a:ext uri="{FF2B5EF4-FFF2-40B4-BE49-F238E27FC236}">
                <a16:creationId xmlns:a16="http://schemas.microsoft.com/office/drawing/2014/main" id="{C07DF31C-8946-EEA9-3384-D32559D319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76" name="Google Shape;376;p33">
            <a:extLst>
              <a:ext uri="{FF2B5EF4-FFF2-40B4-BE49-F238E27FC236}">
                <a16:creationId xmlns:a16="http://schemas.microsoft.com/office/drawing/2014/main" id="{6E38AB86-C3CA-21A4-2F98-EBEA975D0FE4}"/>
              </a:ext>
            </a:extLst>
          </p:cNvPr>
          <p:cNvSpPr txBox="1"/>
          <p:nvPr/>
        </p:nvSpPr>
        <p:spPr>
          <a:xfrm>
            <a:off x="496200" y="904050"/>
            <a:ext cx="83040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For ALL BIC (or </a:t>
            </a:r>
            <a:r>
              <a:rPr lang="en-US" sz="1800" dirty="0" err="1">
                <a:solidFill>
                  <a:schemeClr val="dk1"/>
                </a:solidFill>
              </a:rPr>
              <a:t>ePIC</a:t>
            </a:r>
            <a:r>
              <a:rPr lang="en-US" sz="1800" dirty="0">
                <a:solidFill>
                  <a:schemeClr val="dk1"/>
                </a:solidFill>
              </a:rPr>
              <a:t>/EIC) related presentations or paper that will be shared outside the collaboration: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review process to ensure the quality and consistency of results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Instructions</a:t>
            </a:r>
            <a:r>
              <a:rPr lang="en-US" sz="1800" dirty="0">
                <a:solidFill>
                  <a:schemeClr val="dk1"/>
                </a:solidFill>
              </a:rPr>
              <a:t>: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submit document via </a:t>
            </a:r>
            <a:r>
              <a:rPr lang="en-US" sz="1800" dirty="0" err="1">
                <a:solidFill>
                  <a:schemeClr val="dk1"/>
                </a:solidFill>
              </a:rPr>
              <a:t>zenodo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request approval in </a:t>
            </a:r>
            <a:r>
              <a:rPr lang="en-US" sz="1800" dirty="0" err="1">
                <a:solidFill>
                  <a:schemeClr val="dk1"/>
                </a:solidFill>
              </a:rPr>
              <a:t>zenodo</a:t>
            </a:r>
            <a:r>
              <a:rPr lang="en-US" sz="1800" dirty="0">
                <a:solidFill>
                  <a:schemeClr val="dk1"/>
                </a:solidFill>
              </a:rPr>
              <a:t> and send an email notification 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approvers for BIC should include Green Team Leader and/or Purple Team</a:t>
            </a:r>
          </a:p>
          <a:p>
            <a:pPr marL="571500"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Want to be inclusive in the author list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 paper drafts should be circulated to the BIC collaboration list and ask for anyone that feels they should be included on the author list can ‘opt in’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If the paper involves </a:t>
            </a:r>
            <a:r>
              <a:rPr lang="en-US" sz="1800" dirty="0" err="1">
                <a:solidFill>
                  <a:schemeClr val="tx1"/>
                </a:solidFill>
                <a:sym typeface="Wingdings" pitchFamily="2" charset="2"/>
              </a:rPr>
              <a:t>AstroPix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, the </a:t>
            </a:r>
            <a:r>
              <a:rPr lang="en-US" sz="1800" dirty="0" err="1">
                <a:solidFill>
                  <a:schemeClr val="tx1"/>
                </a:solidFill>
                <a:sym typeface="Wingdings" pitchFamily="2" charset="2"/>
              </a:rPr>
              <a:t>AstroPix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mailing list should also be notified with a request for potential authors to opt in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6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 Documents</a:t>
            </a:r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34" name="Google Shape;434;p39"/>
          <p:cNvSpPr txBox="1"/>
          <p:nvPr/>
        </p:nvSpPr>
        <p:spPr>
          <a:xfrm>
            <a:off x="457200" y="1318800"/>
            <a:ext cx="6607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BIC Management Roles &amp; Responsibilities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Interface Document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Organization Chart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Risk Register/RAID log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Presentation/Paper Approval </a:t>
            </a: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Design Review/Approval Log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A4FB-187F-5F7C-1B06-23F354B2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 Workshop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4D7B9-2F2B-96AB-DBD0-648DD0191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536BD-F704-7099-C659-3E2E911F2DF6}"/>
              </a:ext>
            </a:extLst>
          </p:cNvPr>
          <p:cNvSpPr txBox="1"/>
          <p:nvPr/>
        </p:nvSpPr>
        <p:spPr>
          <a:xfrm>
            <a:off x="2286000" y="24201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AAB37-A59C-2CBA-D123-CC391151ACC3}"/>
              </a:ext>
            </a:extLst>
          </p:cNvPr>
          <p:cNvSpPr txBox="1"/>
          <p:nvPr/>
        </p:nvSpPr>
        <p:spPr>
          <a:xfrm>
            <a:off x="594360" y="932688"/>
            <a:ext cx="795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Workshop Goals: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for FDR in ~September </a:t>
            </a:r>
            <a:r>
              <a:rPr lang="en-US" dirty="0">
                <a:sym typeface="Wingdings" pitchFamily="2" charset="2"/>
              </a:rPr>
              <a:t> will have to focus on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Prepare as much as possible for FDR for tracker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Working session on QC documents  required by project for CD2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Not the focus, but some discussion: major production planning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7503581B-A483-A60E-ABF6-6612408C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>
            <a:extLst>
              <a:ext uri="{FF2B5EF4-FFF2-40B4-BE49-F238E27FC236}">
                <a16:creationId xmlns:a16="http://schemas.microsoft.com/office/drawing/2014/main" id="{19A537B7-51BD-F528-41A0-C192756E9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298" name="Google Shape;298;p25">
            <a:extLst>
              <a:ext uri="{FF2B5EF4-FFF2-40B4-BE49-F238E27FC236}">
                <a16:creationId xmlns:a16="http://schemas.microsoft.com/office/drawing/2014/main" id="{67237CAE-4E23-E17E-2CBE-B8D8FAD0F3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13581-5444-E3E1-D6E8-6949ACCC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2" y="577422"/>
            <a:ext cx="6860612" cy="43447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95F237-B301-1470-B6B4-79005CC3E9D1}"/>
              </a:ext>
            </a:extLst>
          </p:cNvPr>
          <p:cNvSpPr/>
          <p:nvPr/>
        </p:nvSpPr>
        <p:spPr>
          <a:xfrm>
            <a:off x="2330591" y="1806221"/>
            <a:ext cx="1360876" cy="3160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C14B85-06E3-1649-EF14-449FA172F179}"/>
              </a:ext>
            </a:extLst>
          </p:cNvPr>
          <p:cNvSpPr/>
          <p:nvPr/>
        </p:nvSpPr>
        <p:spPr>
          <a:xfrm>
            <a:off x="5677747" y="1806221"/>
            <a:ext cx="1360876" cy="3160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0627E-811A-2457-C5BA-E46252EF93AD}"/>
              </a:ext>
            </a:extLst>
          </p:cNvPr>
          <p:cNvSpPr txBox="1"/>
          <p:nvPr/>
        </p:nvSpPr>
        <p:spPr>
          <a:xfrm>
            <a:off x="7566430" y="1806221"/>
            <a:ext cx="1458473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and reorganized GTL Deputies</a:t>
            </a:r>
          </a:p>
          <a:p>
            <a:r>
              <a:rPr lang="en-US" dirty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320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600">
              <a:solidFill>
                <a:schemeClr val="dk1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BIC Project Phases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BIC Project Phases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72925" y="921239"/>
            <a:ext cx="2162400" cy="567000"/>
          </a:xfrm>
          <a:prstGeom prst="homePlate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PED: Preliminary Design</a:t>
            </a:r>
            <a:endParaRPr sz="1300"/>
          </a:p>
        </p:txBody>
      </p:sp>
      <p:sp>
        <p:nvSpPr>
          <p:cNvPr id="147" name="Google Shape;147;p19"/>
          <p:cNvSpPr/>
          <p:nvPr/>
        </p:nvSpPr>
        <p:spPr>
          <a:xfrm>
            <a:off x="2477825" y="921239"/>
            <a:ext cx="2031900" cy="5670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PED: Final Design</a:t>
            </a:r>
            <a:endParaRPr sz="1300"/>
          </a:p>
        </p:txBody>
      </p:sp>
      <p:sp>
        <p:nvSpPr>
          <p:cNvPr id="148" name="Google Shape;148;p19"/>
          <p:cNvSpPr/>
          <p:nvPr/>
        </p:nvSpPr>
        <p:spPr>
          <a:xfrm>
            <a:off x="4356650" y="921239"/>
            <a:ext cx="2288400" cy="5670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Preproduction</a:t>
            </a:r>
            <a:endParaRPr sz="1300"/>
          </a:p>
        </p:txBody>
      </p:sp>
      <p:sp>
        <p:nvSpPr>
          <p:cNvPr id="149" name="Google Shape;149;p19"/>
          <p:cNvSpPr txBox="1"/>
          <p:nvPr/>
        </p:nvSpPr>
        <p:spPr>
          <a:xfrm>
            <a:off x="1773975" y="2897150"/>
            <a:ext cx="604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6477175" y="921239"/>
            <a:ext cx="2346300" cy="5670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Production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1490575" y="1966664"/>
            <a:ext cx="207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Preliminary Design Review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Sept 202</a:t>
            </a:r>
            <a:r>
              <a:rPr lang="en-US" sz="1200"/>
              <a:t>5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547975" y="1966664"/>
            <a:ext cx="207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Final Design Review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Late 2026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529175" y="1966664"/>
            <a:ext cx="234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Need CD3 approval to start production articles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2027/2028 Production Readiness Review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120100" y="2067514"/>
            <a:ext cx="102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Ready for installation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~Dec 2031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29825" y="3014893"/>
            <a:ext cx="3538500" cy="1859700"/>
          </a:xfrm>
          <a:prstGeom prst="rect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>
                <a:solidFill>
                  <a:srgbClr val="000000"/>
                </a:solidFill>
              </a:rPr>
              <a:t>Final Design Review, 90% design completion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 err="1">
                <a:solidFill>
                  <a:srgbClr val="000000"/>
                </a:solidFill>
              </a:rPr>
              <a:t>AstroPix</a:t>
            </a:r>
            <a:r>
              <a:rPr lang="en-US" sz="1500" dirty="0">
                <a:solidFill>
                  <a:srgbClr val="000000"/>
                </a:solidFill>
              </a:rPr>
              <a:t> v5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 err="1">
                <a:solidFill>
                  <a:srgbClr val="000000"/>
                </a:solidFill>
              </a:rPr>
              <a:t>BabyBCal</a:t>
            </a:r>
            <a:r>
              <a:rPr lang="en-US" sz="1500" dirty="0">
                <a:solidFill>
                  <a:srgbClr val="000000"/>
                </a:solidFill>
              </a:rPr>
              <a:t> &amp; Lanky </a:t>
            </a:r>
            <a:r>
              <a:rPr lang="en-US" sz="1500" dirty="0" err="1">
                <a:solidFill>
                  <a:srgbClr val="000000"/>
                </a:solidFill>
              </a:rPr>
              <a:t>BCal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>
                <a:solidFill>
                  <a:srgbClr val="000000"/>
                </a:solidFill>
              </a:rPr>
              <a:t>Final-</a:t>
            </a:r>
            <a:r>
              <a:rPr lang="en-US" sz="1500" dirty="0" err="1">
                <a:solidFill>
                  <a:srgbClr val="000000"/>
                </a:solidFill>
              </a:rPr>
              <a:t>ish</a:t>
            </a:r>
            <a:r>
              <a:rPr lang="en-US" sz="1500" dirty="0">
                <a:solidFill>
                  <a:srgbClr val="000000"/>
                </a:solidFill>
              </a:rPr>
              <a:t> prototype of each component demonstrating all major technical design challenges are met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356650" y="3014893"/>
            <a:ext cx="2403600" cy="1859700"/>
          </a:xfrm>
          <a:prstGeom prst="rect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 err="1">
                <a:solidFill>
                  <a:srgbClr val="000000"/>
                </a:solidFill>
              </a:rPr>
              <a:t>AstroPix</a:t>
            </a:r>
            <a:r>
              <a:rPr lang="en-US" sz="1500" dirty="0">
                <a:solidFill>
                  <a:srgbClr val="000000"/>
                </a:solidFill>
              </a:rPr>
              <a:t> v5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>
                <a:solidFill>
                  <a:srgbClr val="000000"/>
                </a:solidFill>
              </a:rPr>
              <a:t>One full sector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>
                <a:solidFill>
                  <a:srgbClr val="000000"/>
                </a:solidFill>
              </a:rPr>
              <a:t>Production style procedures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 dirty="0" err="1">
                <a:solidFill>
                  <a:srgbClr val="000000"/>
                </a:solidFill>
              </a:rPr>
              <a:t>AstroPix</a:t>
            </a:r>
            <a:r>
              <a:rPr lang="en-US" sz="1500" dirty="0">
                <a:solidFill>
                  <a:srgbClr val="000000"/>
                </a:solidFill>
              </a:rPr>
              <a:t> v6 validation tests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929475" y="3014893"/>
            <a:ext cx="2078400" cy="1859700"/>
          </a:xfrm>
          <a:prstGeom prst="rect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AstroPix v6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500">
                <a:solidFill>
                  <a:srgbClr val="000000"/>
                </a:solidFill>
              </a:rPr>
              <a:t>48 sectors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2149588" y="154225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4048188" y="154225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199813" y="154225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8299663" y="1545801"/>
            <a:ext cx="523800" cy="498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19050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755F-A14D-4861-4E22-D8D7ACA1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5720F-FDC0-931D-3A08-E46AE8D15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4A09D-3E07-900A-9828-EBD078DF6902}"/>
              </a:ext>
            </a:extLst>
          </p:cNvPr>
          <p:cNvSpPr txBox="1"/>
          <p:nvPr/>
        </p:nvSpPr>
        <p:spPr>
          <a:xfrm>
            <a:off x="457200" y="896112"/>
            <a:ext cx="84764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funding for BIC for FY26 was reduced compared to the request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was due to the uncertain budget situation when the request for funding distribution was made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Request was based on a technically driven schedule (doing work as fast as reasonably possible)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Received 33% of request for FY26 from EIC project </a:t>
            </a:r>
            <a:r>
              <a:rPr lang="en-US" dirty="0">
                <a:sym typeface="Wingdings" pitchFamily="2" charset="2"/>
              </a:rPr>
              <a:t> work proceeding more slowly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Working with project to get next allotment for FY27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In-kind contributions: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Canada is making in-kind contributions to the ESB </a:t>
            </a:r>
            <a:r>
              <a:rPr lang="en-US" dirty="0">
                <a:sym typeface="Wingdings" pitchFamily="2" charset="2"/>
              </a:rPr>
              <a:t> already incorporated into planning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Korea is receiving funds for a major contribution to BIC  still need to work out the details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Produced ‘Objectives Planning’ document (attached to agenda) </a:t>
            </a:r>
            <a:r>
              <a:rPr lang="en-US" dirty="0" err="1">
                <a:sym typeface="Wingdings" pitchFamily="2" charset="2"/>
              </a:rPr>
              <a:t>a.k.a</a:t>
            </a:r>
            <a:r>
              <a:rPr lang="en-US" dirty="0">
                <a:sym typeface="Wingdings" pitchFamily="2" charset="2"/>
              </a:rPr>
              <a:t> Bubble charts</a:t>
            </a:r>
          </a:p>
        </p:txBody>
      </p:sp>
    </p:spTree>
    <p:extLst>
      <p:ext uri="{BB962C8B-B14F-4D97-AF65-F5344CB8AC3E}">
        <p14:creationId xmlns:p14="http://schemas.microsoft.com/office/powerpoint/2010/main" val="10749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1A7F-E34D-65F4-344B-18670474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Planning aka Bubble Charts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90F73-A1A9-700C-10E1-C1862FC2CF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FB852-D6BF-7E02-6C9F-12D09B2D568B}"/>
              </a:ext>
            </a:extLst>
          </p:cNvPr>
          <p:cNvSpPr txBox="1"/>
          <p:nvPr/>
        </p:nvSpPr>
        <p:spPr>
          <a:xfrm>
            <a:off x="457200" y="1069848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Purpose: To allow BIC collaborators to pick up responsibilities in areas that will benefit the project</a:t>
            </a:r>
          </a:p>
          <a:p>
            <a:r>
              <a:rPr lang="en-US" dirty="0">
                <a:sym typeface="Wingdings" pitchFamily="2" charset="2"/>
              </a:rPr>
              <a:t>Avoid putting effort into things that won’t benefit the project. There is plenty to do!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Some areas already have responsible institutes/people (but there could still be room to contribute)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Contact GTL (Green Team Leader: Manoj, Sylvester, Zisis, Maria) to discuss your potential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55D31-D661-F513-FC6A-517D2D1D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24" y="3457526"/>
            <a:ext cx="2688336" cy="15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B996-1927-5FAE-9922-E8C5A7F6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 Logo Contest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65BD2-D1B9-5F17-A119-8DC9DEC85C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86799-6CB8-AF45-AAF7-65640E6F8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your favorite—voting link sent after meeting</a:t>
            </a:r>
          </a:p>
        </p:txBody>
      </p:sp>
      <p:pic>
        <p:nvPicPr>
          <p:cNvPr id="6" name="Picture 5" descr="A logo with a circular design&#10;&#10;AI-generated content may be incorrect.">
            <a:extLst>
              <a:ext uri="{FF2B5EF4-FFF2-40B4-BE49-F238E27FC236}">
                <a16:creationId xmlns:a16="http://schemas.microsoft.com/office/drawing/2014/main" id="{955977E3-144F-9420-2E7D-37302B13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3404"/>
            <a:ext cx="2224770" cy="1557618"/>
          </a:xfrm>
          <a:prstGeom prst="rect">
            <a:avLst/>
          </a:prstGeom>
        </p:spPr>
      </p:pic>
      <p:pic>
        <p:nvPicPr>
          <p:cNvPr id="8" name="Picture 7" descr="A black text with black letters&#10;&#10;AI-generated content may be incorrect.">
            <a:extLst>
              <a:ext uri="{FF2B5EF4-FFF2-40B4-BE49-F238E27FC236}">
                <a16:creationId xmlns:a16="http://schemas.microsoft.com/office/drawing/2014/main" id="{1535562E-32E2-BB86-47B5-DFD460C3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38" y="1386630"/>
            <a:ext cx="2322985" cy="1075510"/>
          </a:xfrm>
          <a:prstGeom prst="rect">
            <a:avLst/>
          </a:prstGeom>
        </p:spPr>
      </p:pic>
      <p:pic>
        <p:nvPicPr>
          <p:cNvPr id="10" name="Picture 9" descr="A close-up of a calorimeter&#10;&#10;AI-generated content may be incorrect.">
            <a:extLst>
              <a:ext uri="{FF2B5EF4-FFF2-40B4-BE49-F238E27FC236}">
                <a16:creationId xmlns:a16="http://schemas.microsoft.com/office/drawing/2014/main" id="{5D94D2B1-62FB-4444-2865-FC35FE45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481" y="1029625"/>
            <a:ext cx="2224770" cy="1417281"/>
          </a:xfrm>
          <a:prstGeom prst="rect">
            <a:avLst/>
          </a:prstGeom>
        </p:spPr>
      </p:pic>
      <p:pic>
        <p:nvPicPr>
          <p:cNvPr id="12" name="Picture 11" descr="A logo with text and a chip&#10;&#10;AI-generated content may be incorrect.">
            <a:extLst>
              <a:ext uri="{FF2B5EF4-FFF2-40B4-BE49-F238E27FC236}">
                <a16:creationId xmlns:a16="http://schemas.microsoft.com/office/drawing/2014/main" id="{2A9EE1C7-9F8B-9EB6-3612-1AA2D4E9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40" y="3062866"/>
            <a:ext cx="2009306" cy="1489310"/>
          </a:xfrm>
          <a:prstGeom prst="rect">
            <a:avLst/>
          </a:prstGeom>
        </p:spPr>
      </p:pic>
      <p:pic>
        <p:nvPicPr>
          <p:cNvPr id="14" name="Picture 13" descr="A logo with text and letters&#10;&#10;AI-generated content may be incorrect.">
            <a:extLst>
              <a:ext uri="{FF2B5EF4-FFF2-40B4-BE49-F238E27FC236}">
                <a16:creationId xmlns:a16="http://schemas.microsoft.com/office/drawing/2014/main" id="{239BE45D-AE6D-CB1D-2550-CF8C88988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937" y="2932415"/>
            <a:ext cx="2236277" cy="1619760"/>
          </a:xfrm>
          <a:prstGeom prst="rect">
            <a:avLst/>
          </a:prstGeom>
        </p:spPr>
      </p:pic>
      <p:pic>
        <p:nvPicPr>
          <p:cNvPr id="16" name="Picture 15" descr="A black and blue circle with black text&#10;&#10;AI-generated content may be incorrect.">
            <a:extLst>
              <a:ext uri="{FF2B5EF4-FFF2-40B4-BE49-F238E27FC236}">
                <a16:creationId xmlns:a16="http://schemas.microsoft.com/office/drawing/2014/main" id="{896F62B9-9FC4-E5C1-DAA8-E4C20F73A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155" y="2980602"/>
            <a:ext cx="1735422" cy="16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B7DC-6F8B-B02F-36B4-323B16BA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9C06B-3067-624D-9645-E2A1815C61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FBF1F-48A9-C0FF-94D1-BB924D05F534}"/>
              </a:ext>
            </a:extLst>
          </p:cNvPr>
          <p:cNvSpPr txBox="1"/>
          <p:nvPr/>
        </p:nvSpPr>
        <p:spPr>
          <a:xfrm>
            <a:off x="356616" y="746400"/>
            <a:ext cx="8430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Requested by the project for CD2 </a:t>
            </a:r>
            <a:r>
              <a:rPr lang="en-US" dirty="0">
                <a:sym typeface="Wingdings" pitchFamily="2" charset="2"/>
              </a:rPr>
              <a:t> not everything will be final, but we should fill out what we do know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Fibers –Zisis, Sylvester</a:t>
            </a:r>
          </a:p>
          <a:p>
            <a:r>
              <a:rPr lang="en-US" dirty="0"/>
              <a:t>Wafer QC -Sanghoon</a:t>
            </a:r>
          </a:p>
          <a:p>
            <a:r>
              <a:rPr lang="en-US" dirty="0"/>
              <a:t>Module/Tray QC -Manoj</a:t>
            </a:r>
          </a:p>
          <a:p>
            <a:r>
              <a:rPr lang="en-US" dirty="0" err="1"/>
              <a:t>AstroLinx</a:t>
            </a:r>
            <a:r>
              <a:rPr lang="en-US" dirty="0"/>
              <a:t> -Oklahoma-Blake (TBC)</a:t>
            </a:r>
          </a:p>
          <a:p>
            <a:r>
              <a:rPr lang="en-US" dirty="0"/>
              <a:t>Trays/Module bases –Korea (TBC)</a:t>
            </a:r>
          </a:p>
          <a:p>
            <a:r>
              <a:rPr lang="en-US" dirty="0"/>
              <a:t>Tracker mechanics/sectors -Sylvester</a:t>
            </a:r>
          </a:p>
          <a:p>
            <a:r>
              <a:rPr lang="en-US" dirty="0"/>
              <a:t>Light Monitoring System -</a:t>
            </a:r>
            <a:r>
              <a:rPr lang="en-US" dirty="0" err="1"/>
              <a:t>Shinhyung</a:t>
            </a:r>
            <a:endParaRPr lang="en-US" dirty="0"/>
          </a:p>
          <a:p>
            <a:r>
              <a:rPr lang="en-US" dirty="0" err="1"/>
              <a:t>SiPM’s</a:t>
            </a:r>
            <a:r>
              <a:rPr lang="en-US" dirty="0"/>
              <a:t> -Zisis</a:t>
            </a:r>
          </a:p>
          <a:p>
            <a:r>
              <a:rPr lang="en-US" dirty="0"/>
              <a:t>ESB mechanical -Aram</a:t>
            </a:r>
          </a:p>
          <a:p>
            <a:r>
              <a:rPr lang="en-US" dirty="0" err="1"/>
              <a:t>CaloRoc</a:t>
            </a:r>
            <a:r>
              <a:rPr lang="en-US" dirty="0"/>
              <a:t> -Norbert</a:t>
            </a:r>
          </a:p>
          <a:p>
            <a:r>
              <a:rPr lang="en-US" dirty="0"/>
              <a:t>ETC-Regina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CA441-9B5D-8C77-96A3-59BC0986BA9F}"/>
              </a:ext>
            </a:extLst>
          </p:cNvPr>
          <p:cNvSpPr txBox="1"/>
          <p:nvPr/>
        </p:nvSpPr>
        <p:spPr>
          <a:xfrm>
            <a:off x="5696712" y="2642616"/>
            <a:ext cx="279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QC docs: https://</a:t>
            </a:r>
            <a:r>
              <a:rPr lang="en-US" dirty="0" err="1"/>
              <a:t>eic.jlab.org</a:t>
            </a:r>
            <a:r>
              <a:rPr lang="en-US" dirty="0"/>
              <a:t>/Detector/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68465-3872-1CB6-C650-B5DCC82C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48" y="3513916"/>
            <a:ext cx="6360328" cy="12009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4C7CA42-F1E6-F35A-441D-E4747100F731}"/>
              </a:ext>
            </a:extLst>
          </p:cNvPr>
          <p:cNvSpPr/>
          <p:nvPr/>
        </p:nvSpPr>
        <p:spPr>
          <a:xfrm>
            <a:off x="2240280" y="4425696"/>
            <a:ext cx="1600200" cy="4913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21244</TotalTime>
  <Words>1156</Words>
  <Application>Microsoft Macintosh PowerPoint</Application>
  <PresentationFormat>On-screen Show (16:9)</PresentationFormat>
  <Paragraphs>210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Noto Sans Symbols</vt:lpstr>
      <vt:lpstr>NTR</vt:lpstr>
      <vt:lpstr>Wingdings</vt:lpstr>
      <vt:lpstr>Office Theme</vt:lpstr>
      <vt:lpstr>WELCOME!!</vt:lpstr>
      <vt:lpstr>Safety @ ANL</vt:lpstr>
      <vt:lpstr>BIC Workshop Goals</vt:lpstr>
      <vt:lpstr>BIC Organization Chart</vt:lpstr>
      <vt:lpstr>PowerPoint Presentation</vt:lpstr>
      <vt:lpstr>Project funding</vt:lpstr>
      <vt:lpstr>Organizational Planning aka Bubble Charts</vt:lpstr>
      <vt:lpstr>BIC Logo Contest</vt:lpstr>
      <vt:lpstr>QC Documents</vt:lpstr>
      <vt:lpstr>Dinner</vt:lpstr>
      <vt:lpstr>Backup</vt:lpstr>
      <vt:lpstr>EIC Project Schedule</vt:lpstr>
      <vt:lpstr>ePIC Schedule</vt:lpstr>
      <vt:lpstr>EIC Project Dates</vt:lpstr>
      <vt:lpstr>BIC Organization</vt:lpstr>
      <vt:lpstr>BIC Organization Chart</vt:lpstr>
      <vt:lpstr>BIC Organization Chart</vt:lpstr>
      <vt:lpstr>BIC Project Management Team</vt:lpstr>
      <vt:lpstr>Meeting Schedule</vt:lpstr>
      <vt:lpstr>BIC Meeting Indico Calendar</vt:lpstr>
      <vt:lpstr>Documents</vt:lpstr>
      <vt:lpstr>Design Document Review/Approval</vt:lpstr>
      <vt:lpstr>Presentation/Paper Review Process</vt:lpstr>
      <vt:lpstr>Reference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Jessica Metcalfe</cp:lastModifiedBy>
  <cp:revision>14</cp:revision>
  <dcterms:modified xsi:type="dcterms:W3CDTF">2026-06-16T12:13:05Z</dcterms:modified>
</cp:coreProperties>
</file>