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316" r:id="rId4"/>
    <p:sldId id="317" r:id="rId5"/>
    <p:sldId id="320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00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8"/>
    <p:restoredTop sz="94944" autoAdjust="0"/>
  </p:normalViewPr>
  <p:slideViewPr>
    <p:cSldViewPr snapToGrid="0">
      <p:cViewPr varScale="1">
        <p:scale>
          <a:sx n="175" d="100"/>
          <a:sy n="175" d="100"/>
        </p:scale>
        <p:origin x="824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B025-5466-6648-B36F-E1EBA11EE94C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2A78-472E-9448-B724-E4B4169F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701-20AF-657C-FB27-C2CE194B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2F03-E074-F33D-B0FF-146AD83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FDB2-A516-2903-48A0-E952862B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9471-6F01-130E-156F-9F3BC71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7436-EA78-2001-3034-6CCC16D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F6B5-97B8-9D9C-D5CC-030D62833A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CDB84C-E03C-0797-6E65-5734BF7C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297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AE2B-5C57-17B6-D628-B35AE4F2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7044D-21E7-E89E-C9C1-6E28EADD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1DE4-41C6-CB90-7F8D-140033E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4B19-35EB-BA3A-5B3B-971F836E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A1E-6753-DE44-55C0-B0CFC23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16757-5461-91AC-2AE5-A1364DE5B5C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95889A-396E-907B-6E4A-FCE59FA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7845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8FE-F7E0-F194-09CA-F13D9D32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A3A31-6B0F-365F-C239-139EBC24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F179-D530-FABA-0749-290D96D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D3E-6874-DB49-77AC-5547439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D24D44-45EE-7D8F-D754-C76E5E70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0451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772-5A47-D229-39E5-62FDA86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4C9-5135-F7DE-6648-FDD129F5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4F10-6218-423B-5CDC-18C79E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926A-1A30-1972-2060-1A34F06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1EDFC1-80E5-3AC2-26C9-1312F182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81076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705-8BFB-334E-EB59-D535BE7FF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905708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Fjalla One" pitchFamily="2" charset="77"/>
                <a:cs typeface="Fjalla On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4AED-84C7-2A42-A5D4-4F03F462AD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9057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2D1FE-178F-7B0B-3080-9AB2FBD2B397}"/>
              </a:ext>
            </a:extLst>
          </p:cNvPr>
          <p:cNvSpPr/>
          <p:nvPr userDrawn="1"/>
        </p:nvSpPr>
        <p:spPr>
          <a:xfrm rot="-10800000">
            <a:off x="8429708" y="0"/>
            <a:ext cx="3762292" cy="37808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370" t="-3" b="-8830"/>
            </a:stretch>
          </a:blipFill>
        </p:spPr>
        <p:txBody>
          <a:bodyPr/>
          <a:lstStyle/>
          <a:p>
            <a:endParaRPr lang="en-US">
              <a:latin typeface="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ED40FC6-19F3-824C-017C-F19FAA33D918}"/>
              </a:ext>
            </a:extLst>
          </p:cNvPr>
          <p:cNvGrpSpPr/>
          <p:nvPr userDrawn="1"/>
        </p:nvGrpSpPr>
        <p:grpSpPr>
          <a:xfrm>
            <a:off x="1240790" y="-1"/>
            <a:ext cx="212090" cy="6858001"/>
            <a:chOff x="0" y="0"/>
            <a:chExt cx="55859" cy="279222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2B5192-D6A2-F49E-B091-B5CAB78232B9}"/>
                </a:ext>
              </a:extLst>
            </p:cNvPr>
            <p:cNvSpPr/>
            <p:nvPr/>
          </p:nvSpPr>
          <p:spPr>
            <a:xfrm>
              <a:off x="0" y="0"/>
              <a:ext cx="55859" cy="2792226"/>
            </a:xfrm>
            <a:custGeom>
              <a:avLst/>
              <a:gdLst/>
              <a:ahLst/>
              <a:cxnLst/>
              <a:rect l="l" t="t" r="r" b="b"/>
              <a:pathLst>
                <a:path w="55859" h="2792226">
                  <a:moveTo>
                    <a:pt x="0" y="0"/>
                  </a:moveTo>
                  <a:lnTo>
                    <a:pt x="55859" y="0"/>
                  </a:lnTo>
                  <a:lnTo>
                    <a:pt x="55859" y="2792226"/>
                  </a:lnTo>
                  <a:lnTo>
                    <a:pt x="0" y="279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38569DF-C306-2FC7-B8C1-2F9EFB61A822}"/>
                </a:ext>
              </a:extLst>
            </p:cNvPr>
            <p:cNvSpPr txBox="1"/>
            <p:nvPr/>
          </p:nvSpPr>
          <p:spPr>
            <a:xfrm>
              <a:off x="0" y="-38100"/>
              <a:ext cx="55859" cy="2830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4B4CE-6F32-F6DB-0076-6318F4190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8950" y="4470400"/>
            <a:ext cx="257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40B1-5C5C-A44D-8A79-AA031B441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52BC-FC1E-9031-15BF-38F0BA8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91963-A98C-5CAE-BFFB-02B2025BACD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DCA260-A9BB-9F04-0F18-4DD684A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1BFD8-BBDC-C973-4A1C-7FB899A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C64E90-720E-C36A-BB03-81B27D3D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2449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2D-8CD5-C2A1-10E2-55F7ED2F9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65D-7C69-5702-CB16-DA0EEE198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2C1DA-C616-2390-0926-1307CBE92B0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AFEB8F0F-F791-DE70-E9C9-2F77EB8D0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96518"/>
            <a:ext cx="1165192" cy="6030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C4F41C-A24F-92C2-419A-A5B8330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C0F9D6-1D49-3E9A-2D5F-81E7ED1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E69C18-841B-0165-62E8-ACD35860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3161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641E-85A8-2A90-DED0-46675F48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D65F-08AA-A71C-426D-ABD42A86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30FE-BB80-E113-48DD-8E888A41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A89-897D-B1BC-56FB-F44DB0F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A6A6-B443-F49C-4998-6578DE7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78B7D-7115-9BF9-8817-F09F5D7F7B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EA5E8F-99B5-5496-EB95-A8CC0250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32429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A5F7-3DD1-3656-9B18-B5AF7627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5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FBE4-6751-E3F9-325C-A71C6D83F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C960-6D00-2A5B-AB13-4B37A1F5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083D-3A70-F2E1-40F4-F0C46FD9B5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A2B22-6DC9-FADB-C8A8-D2338B4C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D4B8-C23C-ED78-6D36-EA4CA5C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C17C-0EF1-D392-899D-905FBB9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B530F-4330-3DDF-0DF7-DFF05DAADC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8861658-3800-547B-60CE-E339FEF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71254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7B12-7A9A-7659-4F64-AC526783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60D0-7579-1EE5-4E4B-6B06F38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A660-1C26-B400-CE07-F21AB8F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427B67-9C27-5927-373A-52575E27A27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0E1EA552-3990-CDD8-CE19-AAE46211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DF8010-8B56-FFAC-AFCE-C1509D99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6731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0E51-5D12-C8EA-411C-C78E16EF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F8EA-6A5C-0A5A-5B88-29F6EDD1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CB620-A8D8-10A5-A640-6F93F4D889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066351E-94E5-CE0F-DEBD-98FF53F39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1F304B-1FF6-DA72-E680-760FFA18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351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3CD90-67AC-7FEF-AAAD-5127D7EE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7FEA-44B6-997A-8B6D-7F5B45F3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CED827-00AE-63EF-4314-820B515B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13B4AA4-3BB5-739A-7FE8-D042E6764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17,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9A5E-3112-A67D-94F2-41614B5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Weekly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C00"/>
          </a:solidFill>
          <a:latin typeface="Fjalla One" pitchFamily="2" charset="77"/>
          <a:ea typeface="+mj-ea"/>
          <a:cs typeface="Fjalla One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E50BA-F3DF-783F-C23D-B9211E8C6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Astrolinx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6D291-6C10-A472-1074-75D7E309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5th BIC In-person Workshop</a:t>
            </a:r>
          </a:p>
          <a:p>
            <a:r>
              <a:rPr lang="en-US" dirty="0"/>
              <a:t>6/17/2026 </a:t>
            </a:r>
          </a:p>
        </p:txBody>
      </p:sp>
    </p:spTree>
    <p:extLst>
      <p:ext uri="{BB962C8B-B14F-4D97-AF65-F5344CB8AC3E}">
        <p14:creationId xmlns:p14="http://schemas.microsoft.com/office/powerpoint/2010/main" val="96106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34F34-192C-33B8-E46B-0237D4AE9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E310-EFED-507C-DD6D-F2FCC229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58B5-B4AC-D026-A35D-E15EC25B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C4D5E-BD85-A985-1E60-F05AAAE8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A2D709-9E66-8543-96E4-79990347422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48F5A-4645-ECE9-452B-0F1AB365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349600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4089-B1BB-5DE8-16C6-61A574AA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– ETC pinout and orientation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3E85-D75A-2E21-DC3A-D556217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5DC4-956E-86C5-B73A-41166B0A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349B0-6298-99CD-A490-DDACB88B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E8EBB3-1CAE-3DB1-A7E4-73F60E2A9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8" y="1905386"/>
            <a:ext cx="11750703" cy="44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43FEF-EBB6-C763-5D1B-D4A66FE19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67AD-CEEF-E859-E731-D2412C2B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4" y="697315"/>
            <a:ext cx="10515600" cy="1325563"/>
          </a:xfrm>
        </p:spPr>
        <p:txBody>
          <a:bodyPr/>
          <a:lstStyle/>
          <a:p>
            <a:r>
              <a:rPr lang="en-US" dirty="0"/>
              <a:t>Interface – AstroLinx to </a:t>
            </a:r>
            <a:r>
              <a:rPr lang="en-US" dirty="0" err="1"/>
              <a:t>AStep</a:t>
            </a:r>
            <a:r>
              <a:rPr lang="en-US" dirty="0"/>
              <a:t> Adapter </a:t>
            </a:r>
            <a:br>
              <a:rPr lang="en-US" dirty="0"/>
            </a:br>
            <a:r>
              <a:rPr lang="en-US" dirty="0"/>
              <a:t>			pinout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E97F9-CE9C-2FEE-906B-AF735E7C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25D6-8C26-2DD1-9A08-FDB32A1B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D59D3-D836-E601-B37B-5E05550B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0521D-B350-D8AF-216E-6A6582BB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887" y="208370"/>
            <a:ext cx="1028066" cy="6146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6E47D-A4CD-68B5-293C-B07EC05A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30" y="1589088"/>
            <a:ext cx="2503670" cy="418476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2058941-6810-C8F9-9931-610C062BD146}"/>
              </a:ext>
            </a:extLst>
          </p:cNvPr>
          <p:cNvSpPr/>
          <p:nvPr/>
        </p:nvSpPr>
        <p:spPr>
          <a:xfrm>
            <a:off x="6558642" y="2950427"/>
            <a:ext cx="1594758" cy="71482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Connect from left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DB6F2-CF12-095A-C628-79961163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4" y="2777956"/>
            <a:ext cx="5379563" cy="2756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D75A0-B3CA-321B-F5E5-541E650CE1BB}"/>
              </a:ext>
            </a:extLst>
          </p:cNvPr>
          <p:cNvSpPr txBox="1"/>
          <p:nvPr/>
        </p:nvSpPr>
        <p:spPr>
          <a:xfrm>
            <a:off x="4365271" y="3575101"/>
            <a:ext cx="160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AstroLinx Flex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A1960-D68D-926F-36CD-CE9754CBF933}"/>
              </a:ext>
            </a:extLst>
          </p:cNvPr>
          <p:cNvSpPr txBox="1"/>
          <p:nvPr/>
        </p:nvSpPr>
        <p:spPr>
          <a:xfrm>
            <a:off x="656871" y="378936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FPGA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08016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B166-490C-6C20-760D-F95DFD4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Wire-bonds Simulation (1st Chip)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1286-B43D-C034-74B4-F8930EC3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3B29A-76AC-AFC5-7785-9A027028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15433-DD5F-363C-5A91-E076F489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FBFF2-DA62-826A-6497-45A3DBCA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" y="2191713"/>
            <a:ext cx="11743362" cy="344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6903D-E764-DE5C-3BC5-A2C05B625711}"/>
              </a:ext>
            </a:extLst>
          </p:cNvPr>
          <p:cNvSpPr txBox="1"/>
          <p:nvPr/>
        </p:nvSpPr>
        <p:spPr>
          <a:xfrm>
            <a:off x="1240403" y="1828800"/>
            <a:ext cx="45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updated with new straight pads on left</a:t>
            </a:r>
          </a:p>
        </p:txBody>
      </p:sp>
    </p:spTree>
    <p:extLst>
      <p:ext uri="{BB962C8B-B14F-4D97-AF65-F5344CB8AC3E}">
        <p14:creationId xmlns:p14="http://schemas.microsoft.com/office/powerpoint/2010/main" val="108103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DEBA-FEE4-0087-7E22-A21C05D9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B063C-61FA-6FDD-BFC1-1AFBA914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A8F51-BF9E-13B0-BF1C-F7812FF5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EE50D-800C-994F-4B05-B5ABC3E6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" y="2091496"/>
            <a:ext cx="11815281" cy="36970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965812-4BC7-CDD1-1AB7-CC4B23BE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Wire-bonds Simulation (2nd-5th Chip)</a:t>
            </a:r>
          </a:p>
        </p:txBody>
      </p:sp>
    </p:spTree>
    <p:extLst>
      <p:ext uri="{BB962C8B-B14F-4D97-AF65-F5344CB8AC3E}">
        <p14:creationId xmlns:p14="http://schemas.microsoft.com/office/powerpoint/2010/main" val="23105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1322-D768-0B13-ECBE-D0B29D03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C13C3-9BD7-A13F-2DB6-7F798F26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C1338-18B5-D397-BB6C-8C4E211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5B141-D9E3-B506-7B0F-934C64A4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0" y="1828057"/>
            <a:ext cx="11270751" cy="43909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187BC1-03E6-72D9-C46D-20962309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Wire-bonds Simulation (6th Chip)</a:t>
            </a:r>
          </a:p>
        </p:txBody>
      </p:sp>
    </p:spTree>
    <p:extLst>
      <p:ext uri="{BB962C8B-B14F-4D97-AF65-F5344CB8AC3E}">
        <p14:creationId xmlns:p14="http://schemas.microsoft.com/office/powerpoint/2010/main" val="298031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CDD-6582-F0CB-8687-644DD15E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7493-95DF-00FE-55A4-ED91D56BC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Power Needs</a:t>
            </a:r>
          </a:p>
          <a:p>
            <a:r>
              <a:rPr lang="en-US" dirty="0"/>
              <a:t>Data Transmission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2AD2E-EA82-C32F-4C27-327C3BDE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0198-B602-5B01-60EE-DF946A58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97BEB-2DB9-114B-F959-61384D3D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7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380B-06A6-633F-7120-295B2AE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AstroLinx Overview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3D019-28EC-86EB-61D3-08697F028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512" y="2846736"/>
            <a:ext cx="8828975" cy="9434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D06E-6692-70C5-F20D-3950797A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1B0E9-96C8-9542-8097-6E919762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248BA-E982-6C11-2D61-7848BF50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B72B0-C9BF-5E0C-DF29-EDFBE048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0" y="2109783"/>
            <a:ext cx="2776305" cy="576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E848E9-EDA1-BC6F-7E56-97A2C2D1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00" y="2049250"/>
            <a:ext cx="3036945" cy="630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2F05E6-5401-D28E-1985-6440186CC4A2}"/>
              </a:ext>
            </a:extLst>
          </p:cNvPr>
          <p:cNvSpPr txBox="1"/>
          <p:nvPr/>
        </p:nvSpPr>
        <p:spPr>
          <a:xfrm>
            <a:off x="485632" y="1833621"/>
            <a:ext cx="245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AstroLinx Flex (bottom view)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E95A6-A102-631F-06E9-5B3DE795B607}"/>
              </a:ext>
            </a:extLst>
          </p:cNvPr>
          <p:cNvSpPr txBox="1"/>
          <p:nvPr/>
        </p:nvSpPr>
        <p:spPr>
          <a:xfrm>
            <a:off x="5423239" y="2481838"/>
            <a:ext cx="23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AstroLinx (1 module)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4D9B1-5B60-1D82-9164-7197BD252390}"/>
              </a:ext>
            </a:extLst>
          </p:cNvPr>
          <p:cNvSpPr txBox="1"/>
          <p:nvPr/>
        </p:nvSpPr>
        <p:spPr>
          <a:xfrm>
            <a:off x="5386442" y="3754316"/>
            <a:ext cx="207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Adheres atop 9 AstroPix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D5114-05D5-BC2A-E9AA-2AE7338AD213}"/>
              </a:ext>
            </a:extLst>
          </p:cNvPr>
          <p:cNvSpPr txBox="1"/>
          <p:nvPr/>
        </p:nvSpPr>
        <p:spPr>
          <a:xfrm>
            <a:off x="8659836" y="1732150"/>
            <a:ext cx="245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AstroLinx Flex (bottom view)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63CC46-6882-43D8-F8AB-7CFA70B1E29F}"/>
              </a:ext>
            </a:extLst>
          </p:cNvPr>
          <p:cNvCxnSpPr>
            <a:cxnSpLocks/>
          </p:cNvCxnSpPr>
          <p:nvPr/>
        </p:nvCxnSpPr>
        <p:spPr>
          <a:xfrm flipH="1">
            <a:off x="2101701" y="2374997"/>
            <a:ext cx="435929" cy="937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E2548-0328-F5AA-4B96-324B5EEB453C}"/>
              </a:ext>
            </a:extLst>
          </p:cNvPr>
          <p:cNvCxnSpPr>
            <a:cxnSpLocks/>
          </p:cNvCxnSpPr>
          <p:nvPr/>
        </p:nvCxnSpPr>
        <p:spPr>
          <a:xfrm flipH="1">
            <a:off x="8829541" y="2332153"/>
            <a:ext cx="145837" cy="9798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F4F00F-F7EE-46E6-23D6-2FEB38246B5F}"/>
              </a:ext>
            </a:extLst>
          </p:cNvPr>
          <p:cNvCxnSpPr>
            <a:cxnSpLocks/>
          </p:cNvCxnSpPr>
          <p:nvPr/>
        </p:nvCxnSpPr>
        <p:spPr>
          <a:xfrm flipH="1">
            <a:off x="568869" y="2377891"/>
            <a:ext cx="124836" cy="6256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CF2EE1-2ACA-712F-176B-E4DAB1A1E488}"/>
              </a:ext>
            </a:extLst>
          </p:cNvPr>
          <p:cNvSpPr txBox="1"/>
          <p:nvPr/>
        </p:nvSpPr>
        <p:spPr>
          <a:xfrm>
            <a:off x="284188" y="2997019"/>
            <a:ext cx="58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41CCA9-DF92-ADF2-A010-8BE688E1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487" y="2833874"/>
            <a:ext cx="1371721" cy="95634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822190-3A2F-0870-E5C9-742C3714E04D}"/>
              </a:ext>
            </a:extLst>
          </p:cNvPr>
          <p:cNvCxnSpPr>
            <a:cxnSpLocks/>
          </p:cNvCxnSpPr>
          <p:nvPr/>
        </p:nvCxnSpPr>
        <p:spPr>
          <a:xfrm flipH="1">
            <a:off x="10923123" y="2332152"/>
            <a:ext cx="102497" cy="979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55ABB98-3DBB-39FF-C39C-BC8CBC818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12259"/>
            <a:ext cx="3886200" cy="2989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E1BD47-1B0E-6F0A-881C-A256C96185E2}"/>
              </a:ext>
            </a:extLst>
          </p:cNvPr>
          <p:cNvSpPr txBox="1"/>
          <p:nvPr/>
        </p:nvSpPr>
        <p:spPr>
          <a:xfrm>
            <a:off x="9109410" y="3754317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...12 modules daisy chained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FF8B0DC-9DF0-85B0-D252-4AC42DB14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799" y="5512259"/>
            <a:ext cx="3886200" cy="298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257E5F-4E1C-6320-868C-176FB3B00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46" y="5811197"/>
            <a:ext cx="8385494" cy="2686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C245061-AF34-1A42-6827-CC236126FFBE}"/>
              </a:ext>
            </a:extLst>
          </p:cNvPr>
          <p:cNvSpPr txBox="1"/>
          <p:nvPr/>
        </p:nvSpPr>
        <p:spPr>
          <a:xfrm>
            <a:off x="5482691" y="535003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view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909E6E-7838-1C3E-4A08-3F3253423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540" y="5820998"/>
            <a:ext cx="149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E650-3CDA-5B98-CA12-96952BF2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CCB2-4BCE-9A11-B473-FDF15150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1834" cy="4351338"/>
          </a:xfrm>
        </p:spPr>
        <p:txBody>
          <a:bodyPr/>
          <a:lstStyle/>
          <a:p>
            <a:r>
              <a:rPr lang="en-US" dirty="0"/>
              <a:t>AstroLinx Flex</a:t>
            </a:r>
          </a:p>
          <a:p>
            <a:pPr lvl="1"/>
            <a:r>
              <a:rPr lang="en-US" dirty="0"/>
              <a:t>Jumper between modules</a:t>
            </a:r>
          </a:p>
          <a:p>
            <a:pPr lvl="1"/>
            <a:r>
              <a:rPr lang="en-US" dirty="0"/>
              <a:t>Jumper from AstroLinx to ETC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B08D-B76F-B9D1-228D-476CB984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5C9CC-65F5-5EF5-EAC9-633A3388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AEA9D-3516-D3E5-1685-28908307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43B4B-E0B6-34A1-F9CB-E697221C6280}"/>
              </a:ext>
            </a:extLst>
          </p:cNvPr>
          <p:cNvSpPr txBox="1"/>
          <p:nvPr/>
        </p:nvSpPr>
        <p:spPr>
          <a:xfrm>
            <a:off x="7366715" y="1641859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D682F-CF91-5556-A9FE-B3BCE87BCF65}"/>
              </a:ext>
            </a:extLst>
          </p:cNvPr>
          <p:cNvSpPr txBox="1"/>
          <p:nvPr/>
        </p:nvSpPr>
        <p:spPr>
          <a:xfrm>
            <a:off x="7366715" y="3819704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043C1-70C7-9A21-1715-438DB230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11191"/>
            <a:ext cx="6858000" cy="1411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F660-72D2-914F-9BC8-8BF04485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6" y="4189036"/>
            <a:ext cx="6858001" cy="13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E778-D729-AFEA-1C17-1D78734B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AstroLinx Module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FB6F-30F4-C3AF-AE3C-3A5B622BB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Adheres to chips and wire-bond to chips</a:t>
            </a:r>
          </a:p>
          <a:p>
            <a:r>
              <a:rPr lang="en-US" dirty="0"/>
              <a:t>Ordering blocked by contract issues</a:t>
            </a:r>
          </a:p>
          <a:p>
            <a:r>
              <a:rPr lang="en-US" dirty="0"/>
              <a:t>Will push order of AstroLinx for AstroPix v3 when funding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263D3-3F4F-5F21-A7A2-C84FA18B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3D887-D4F8-B1F7-8437-9952776A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C4B9A-4C4A-7FF8-DFAD-93A67E43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19E8E5-6C70-0E34-4CE1-D463969E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0" y="3751992"/>
            <a:ext cx="11820152" cy="1263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1FAA8-1171-F04E-5EE2-54694ECD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5080744"/>
            <a:ext cx="3477768" cy="1030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DBE5A-B240-AF1F-13DF-3091C2753B30}"/>
              </a:ext>
            </a:extLst>
          </p:cNvPr>
          <p:cNvSpPr txBox="1"/>
          <p:nvPr/>
        </p:nvSpPr>
        <p:spPr>
          <a:xfrm>
            <a:off x="8704162" y="4896078"/>
            <a:ext cx="11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AstroLinx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8C786-3A50-7D6B-A0D2-7348ADC4A8BC}"/>
              </a:ext>
            </a:extLst>
          </p:cNvPr>
          <p:cNvSpPr txBox="1"/>
          <p:nvPr/>
        </p:nvSpPr>
        <p:spPr>
          <a:xfrm>
            <a:off x="3818218" y="5774816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Wire-bond pads</a:t>
            </a:r>
          </a:p>
        </p:txBody>
      </p:sp>
    </p:spTree>
    <p:extLst>
      <p:ext uri="{BB962C8B-B14F-4D97-AF65-F5344CB8AC3E}">
        <p14:creationId xmlns:p14="http://schemas.microsoft.com/office/powerpoint/2010/main" val="16022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41EC-0C06-D93A-9A51-48555326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3B9B-95BB-09EC-A480-FBF52485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5110-9590-A5BE-4B87-3B782CF0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24737" cy="4351338"/>
          </a:xfrm>
        </p:spPr>
        <p:txBody>
          <a:bodyPr/>
          <a:lstStyle/>
          <a:p>
            <a:r>
              <a:rPr lang="en-US" dirty="0" err="1"/>
              <a:t>AStep</a:t>
            </a:r>
            <a:r>
              <a:rPr lang="en-US" dirty="0"/>
              <a:t> Interface Board</a:t>
            </a:r>
          </a:p>
          <a:p>
            <a:pPr lvl="1"/>
            <a:r>
              <a:rPr lang="en-US" dirty="0"/>
              <a:t>Allows interfacing between </a:t>
            </a:r>
            <a:r>
              <a:rPr lang="en-US" dirty="0" err="1"/>
              <a:t>Astrolinx</a:t>
            </a:r>
            <a:r>
              <a:rPr lang="en-US" dirty="0"/>
              <a:t> and FPGA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68C23-6C02-CC18-0FA2-02661EDD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81F12-973E-3ABF-FA64-A9305B26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C59E-7B07-A01C-8870-36D73495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148163-AFC9-3E52-7E1A-EDC00355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3162109"/>
            <a:ext cx="6233160" cy="319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9BC8D-9DF2-2ACF-45EB-4FC11311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88941" y="1959467"/>
            <a:ext cx="5878132" cy="2939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DE5A0-162F-6B45-2D5F-F64000BD9A1B}"/>
              </a:ext>
            </a:extLst>
          </p:cNvPr>
          <p:cNvSpPr txBox="1"/>
          <p:nvPr/>
        </p:nvSpPr>
        <p:spPr>
          <a:xfrm>
            <a:off x="5757634" y="3244334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Top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F171F-0649-A38D-0581-9E6CE8BC7597}"/>
              </a:ext>
            </a:extLst>
          </p:cNvPr>
          <p:cNvSpPr txBox="1"/>
          <p:nvPr/>
        </p:nvSpPr>
        <p:spPr>
          <a:xfrm>
            <a:off x="8507757" y="843240"/>
            <a:ext cx="14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Bottom View</a:t>
            </a:r>
          </a:p>
        </p:txBody>
      </p:sp>
    </p:spTree>
    <p:extLst>
      <p:ext uri="{BB962C8B-B14F-4D97-AF65-F5344CB8AC3E}">
        <p14:creationId xmlns:p14="http://schemas.microsoft.com/office/powerpoint/2010/main" val="15854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9FA6-BD73-10E7-C69E-93DB49BC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14071-B936-6831-3C1F-2F20644E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F352-7C08-AC11-F6F7-ABB12978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sp>
        <p:nvSpPr>
          <p:cNvPr id="7" name="Google Shape;187;p23">
            <a:extLst>
              <a:ext uri="{FF2B5EF4-FFF2-40B4-BE49-F238E27FC236}">
                <a16:creationId xmlns:a16="http://schemas.microsoft.com/office/drawing/2014/main" id="{00816E08-4502-C405-F41C-755636D2D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542" y="558800"/>
            <a:ext cx="10551857" cy="73711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Power Needs</a:t>
            </a:r>
            <a:endParaRPr sz="3200" dirty="0"/>
          </a:p>
        </p:txBody>
      </p:sp>
      <p:sp>
        <p:nvSpPr>
          <p:cNvPr id="8" name="Google Shape;189;p23">
            <a:extLst>
              <a:ext uri="{FF2B5EF4-FFF2-40B4-BE49-F238E27FC236}">
                <a16:creationId xmlns:a16="http://schemas.microsoft.com/office/drawing/2014/main" id="{9551FDA9-7F8F-F9BE-22DA-F343C7F7A443}"/>
              </a:ext>
            </a:extLst>
          </p:cNvPr>
          <p:cNvSpPr txBox="1"/>
          <p:nvPr/>
        </p:nvSpPr>
        <p:spPr>
          <a:xfrm>
            <a:off x="1059542" y="1197429"/>
            <a:ext cx="10205058" cy="523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</a:rPr>
              <a:t>LV provides power to the Chips</a:t>
            </a:r>
            <a:endParaRPr sz="2000" dirty="0">
              <a:solidFill>
                <a:schemeClr val="dk1"/>
              </a:solidFill>
            </a:endParaRPr>
          </a:p>
          <a:p>
            <a:pPr marL="609585" indent="-431789">
              <a:buClr>
                <a:schemeClr val="dk1"/>
              </a:buClr>
              <a:buSzPts val="15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Based on 3V minimum at the last module for regulators to maintain voltage</a:t>
            </a:r>
            <a:endParaRPr sz="2000" dirty="0">
              <a:solidFill>
                <a:schemeClr val="dk1"/>
              </a:solidFill>
            </a:endParaRPr>
          </a:p>
          <a:p>
            <a:pPr marL="609585" indent="-431789">
              <a:buClr>
                <a:schemeClr val="dk1"/>
              </a:buClr>
              <a:buSzPts val="15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9V input </a:t>
            </a:r>
            <a:endParaRPr sz="2000" dirty="0">
              <a:solidFill>
                <a:schemeClr val="dk1"/>
              </a:solidFill>
            </a:endParaRPr>
          </a:p>
          <a:p>
            <a:pPr marL="609585" indent="-431789">
              <a:buClr>
                <a:schemeClr val="dk1"/>
              </a:buClr>
              <a:buSzPts val="15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Voltage drop per AstroLinx 5mV – actual LV voltage at last regulator ~8.25V</a:t>
            </a:r>
            <a:endParaRPr sz="2000" dirty="0">
              <a:solidFill>
                <a:schemeClr val="dk1"/>
              </a:solidFill>
            </a:endParaRPr>
          </a:p>
          <a:p>
            <a:pPr marL="609585" indent="-431789">
              <a:buClr>
                <a:schemeClr val="dk1"/>
              </a:buClr>
              <a:buSzPts val="15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Total power consumption per AstroLinx: 0.544mW, per stave: 6.52mW</a:t>
            </a:r>
          </a:p>
          <a:p>
            <a:pPr marL="609585" indent="-431789">
              <a:buClr>
                <a:schemeClr val="dk1"/>
              </a:buClr>
              <a:buSzPts val="1500"/>
              <a:buChar char="●"/>
            </a:pPr>
            <a:r>
              <a:rPr lang="en-US" sz="2000">
                <a:solidFill>
                  <a:schemeClr val="dk1"/>
                </a:solidFill>
              </a:rPr>
              <a:t>1HV</a:t>
            </a:r>
            <a:endParaRPr sz="2000" dirty="0">
              <a:solidFill>
                <a:schemeClr val="dk1"/>
              </a:solidFill>
            </a:endParaRPr>
          </a:p>
          <a:p>
            <a:endParaRPr sz="2000" dirty="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endParaRPr sz="2000" dirty="0">
              <a:solidFill>
                <a:schemeClr val="dk1"/>
              </a:solidFill>
              <a:highlight>
                <a:schemeClr val="accent4"/>
              </a:highlight>
            </a:endParaRPr>
          </a:p>
        </p:txBody>
      </p:sp>
      <p:sp>
        <p:nvSpPr>
          <p:cNvPr id="9" name="Google Shape;190;p23">
            <a:extLst>
              <a:ext uri="{FF2B5EF4-FFF2-40B4-BE49-F238E27FC236}">
                <a16:creationId xmlns:a16="http://schemas.microsoft.com/office/drawing/2014/main" id="{7A6C1A1B-6230-D77B-4B6A-AD9BF8273200}"/>
              </a:ext>
            </a:extLst>
          </p:cNvPr>
          <p:cNvSpPr txBox="1"/>
          <p:nvPr/>
        </p:nvSpPr>
        <p:spPr>
          <a:xfrm>
            <a:off x="2153571" y="5764496"/>
            <a:ext cx="7535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</a:rPr>
              <a:t>Given power consumption for AstroPix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10" name="Google Shape;191;p23">
            <a:extLst>
              <a:ext uri="{FF2B5EF4-FFF2-40B4-BE49-F238E27FC236}">
                <a16:creationId xmlns:a16="http://schemas.microsoft.com/office/drawing/2014/main" id="{254378B7-E91B-5F6D-5ACC-699201B57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614294"/>
              </p:ext>
            </p:extLst>
          </p:nvPr>
        </p:nvGraphicFramePr>
        <p:xfrm>
          <a:off x="1532709" y="3226242"/>
          <a:ext cx="8505720" cy="2590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1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4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Supply</a:t>
                      </a:r>
                      <a:endParaRPr sz="1700" dirty="0"/>
                    </a:p>
                  </a:txBody>
                  <a:tcPr marL="121900" marR="121900" marT="121900" marB="121900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Voltage per chip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(V)</a:t>
                      </a:r>
                      <a:endParaRPr sz="1700"/>
                    </a:p>
                  </a:txBody>
                  <a:tcPr marL="121900" marR="121900" marT="121900" marB="121900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Current per chip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(mA)</a:t>
                      </a:r>
                      <a:endParaRPr sz="1700"/>
                    </a:p>
                  </a:txBody>
                  <a:tcPr marL="121900" marR="121900" marT="121900" marB="1219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Power per Module (</a:t>
                      </a:r>
                      <a:r>
                        <a:rPr lang="en-US" sz="1700" dirty="0" err="1"/>
                        <a:t>mW</a:t>
                      </a:r>
                      <a:r>
                        <a:rPr lang="en-US" sz="1700" dirty="0"/>
                        <a:t>)</a:t>
                      </a:r>
                      <a:endParaRPr sz="17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Power per stave (mW)</a:t>
                      </a:r>
                      <a:endParaRPr sz="170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VDDA</a:t>
                      </a:r>
                      <a:endParaRPr sz="240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1.8</a:t>
                      </a:r>
                      <a:endParaRPr sz="240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1.47</a:t>
                      </a:r>
                      <a:endParaRPr sz="2400"/>
                    </a:p>
                  </a:txBody>
                  <a:tcPr marL="121900" marR="121900" marT="121900" marB="1219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23.85</a:t>
                      </a:r>
                      <a:endParaRPr sz="24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286.2</a:t>
                      </a:r>
                      <a:endParaRPr sz="240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VSSA</a:t>
                      </a:r>
                      <a:endParaRPr sz="2400" dirty="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1.2</a:t>
                      </a:r>
                      <a:endParaRPr sz="240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1.33</a:t>
                      </a:r>
                      <a:endParaRPr sz="2400"/>
                    </a:p>
                  </a:txBody>
                  <a:tcPr marL="121900" marR="121900" marT="121900" marB="1219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14.4</a:t>
                      </a:r>
                      <a:endParaRPr sz="24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172.8</a:t>
                      </a:r>
                      <a:endParaRPr sz="240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VDDD</a:t>
                      </a:r>
                      <a:endParaRPr sz="240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1.8</a:t>
                      </a:r>
                      <a:endParaRPr sz="2400" dirty="0"/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6.88</a:t>
                      </a:r>
                      <a:endParaRPr sz="2400"/>
                    </a:p>
                  </a:txBody>
                  <a:tcPr marL="121900" marR="121900" marT="121900" marB="1219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110.16</a:t>
                      </a:r>
                      <a:endParaRPr sz="24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1321.92</a:t>
                      </a:r>
                      <a:endParaRPr sz="24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02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E10-09CB-CA50-65FF-8C3C98AA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DC92-97CA-1122-EBD6-B11D786E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6508438" cy="27869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AstroLinx passes data to/from first chip in each module</a:t>
            </a:r>
          </a:p>
          <a:p>
            <a:r>
              <a:rPr lang="en-US" dirty="0"/>
              <a:t>Multidrop to the next module downstream</a:t>
            </a:r>
          </a:p>
          <a:p>
            <a:r>
              <a:rPr lang="en-US" dirty="0"/>
              <a:t>50 Ohm Single-Ended Data Lines</a:t>
            </a:r>
          </a:p>
          <a:p>
            <a:r>
              <a:rPr lang="en-US" dirty="0"/>
              <a:t>5 Data Lines per tray (MISO0,1,MOSI,CLK,SMP_CLK)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EE07-F332-01D7-5DCD-B2661FCE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0390A-B2B4-D273-0DB1-4F1CC9BD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F1AA6-E0AB-A35D-19EE-4C59FF6A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Update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FBC45-C280-2B14-0EDD-32DCD4FA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63" y="1825625"/>
            <a:ext cx="3886200" cy="24853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166F61-1FBE-48EC-47D5-7DFAA86D6046}"/>
              </a:ext>
            </a:extLst>
          </p:cNvPr>
          <p:cNvSpPr/>
          <p:nvPr/>
        </p:nvSpPr>
        <p:spPr>
          <a:xfrm>
            <a:off x="7467600" y="3664857"/>
            <a:ext cx="3505200" cy="57331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F766B-AE3A-5097-8C58-654BC847EA25}"/>
              </a:ext>
            </a:extLst>
          </p:cNvPr>
          <p:cNvSpPr txBox="1"/>
          <p:nvPr/>
        </p:nvSpPr>
        <p:spPr>
          <a:xfrm>
            <a:off x="7641771" y="3345254"/>
            <a:ext cx="30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Data Bond Pads to AstroPix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AC6412-AD52-8CFA-6BDB-7CD3313F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10931"/>
            <a:ext cx="12097657" cy="14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653-C743-B1AB-F885-E528244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2A00-33A1-E41F-6C78-5BA0E613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17,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60F1B-94F1-7B9A-B3C0-D822626A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A2D709-9E66-8543-96E4-79990347422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0A8EB-A61E-19C2-ADAB-06991455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310660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State">
      <a:dk1>
        <a:srgbClr val="000000"/>
      </a:dk1>
      <a:lt1>
        <a:srgbClr val="FFFFFE"/>
      </a:lt1>
      <a:dk2>
        <a:srgbClr val="FA6300"/>
      </a:dk2>
      <a:lt2>
        <a:srgbClr val="FFFFFE"/>
      </a:lt2>
      <a:accent1>
        <a:srgbClr val="626669"/>
      </a:accent1>
      <a:accent2>
        <a:srgbClr val="D0CFC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KState">
      <a:majorFont>
        <a:latin typeface="Fjalla One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23515</TotalTime>
  <Words>397</Words>
  <Application>Microsoft Macintosh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Fjalla One</vt:lpstr>
      <vt:lpstr>Gotham Narrow</vt:lpstr>
      <vt:lpstr>Office Theme</vt:lpstr>
      <vt:lpstr>Astrolinx</vt:lpstr>
      <vt:lpstr>Outline</vt:lpstr>
      <vt:lpstr>AstroLinx Overview</vt:lpstr>
      <vt:lpstr>PCB Images</vt:lpstr>
      <vt:lpstr>AstroLinx Module PCB</vt:lpstr>
      <vt:lpstr>PCB Images</vt:lpstr>
      <vt:lpstr>Power Needs</vt:lpstr>
      <vt:lpstr>Data Transmission</vt:lpstr>
      <vt:lpstr>Questions?</vt:lpstr>
      <vt:lpstr>Backup</vt:lpstr>
      <vt:lpstr>Interface – ETC pinout and orientation</vt:lpstr>
      <vt:lpstr>Interface – AstroLinx to AStep Adapter     pinout</vt:lpstr>
      <vt:lpstr>Wire-bonds Simulation (1st Chip)</vt:lpstr>
      <vt:lpstr>Wire-bonds Simulation (2nd-5th Chip)</vt:lpstr>
      <vt:lpstr>Wire-bonds Simulation (6th Chip)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Welch, Steven</dc:creator>
  <cp:lastModifiedBy>Beauchamp, Blake</cp:lastModifiedBy>
  <cp:revision>18</cp:revision>
  <dcterms:created xsi:type="dcterms:W3CDTF">2024-09-19T14:52:53Z</dcterms:created>
  <dcterms:modified xsi:type="dcterms:W3CDTF">2026-06-17T15:48:05Z</dcterms:modified>
</cp:coreProperties>
</file>