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4"/>
  </p:notesMasterIdLst>
  <p:sldIdLst>
    <p:sldId id="256" r:id="rId5"/>
    <p:sldId id="2147469539" r:id="rId6"/>
    <p:sldId id="2147469551" r:id="rId7"/>
    <p:sldId id="2147469552" r:id="rId8"/>
    <p:sldId id="2147469550" r:id="rId9"/>
    <p:sldId id="534" r:id="rId10"/>
    <p:sldId id="2147469553" r:id="rId11"/>
    <p:sldId id="2147469554" r:id="rId12"/>
    <p:sldId id="2147469556" r:id="rId13"/>
    <p:sldId id="2147469555" r:id="rId14"/>
    <p:sldId id="2147469557" r:id="rId15"/>
    <p:sldId id="2147469545" r:id="rId16"/>
    <p:sldId id="2147469549" r:id="rId17"/>
    <p:sldId id="548" r:id="rId18"/>
    <p:sldId id="4089" r:id="rId19"/>
    <p:sldId id="2147469544" r:id="rId20"/>
    <p:sldId id="4061" r:id="rId21"/>
    <p:sldId id="2147469540" r:id="rId22"/>
    <p:sldId id="40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DE"/>
    <a:srgbClr val="C88800"/>
    <a:srgbClr val="002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3063E3-F4D8-4EF5-B1FB-1EA99C58BA84}" v="45" dt="2026-06-17T13:45:40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 autoAdjust="0"/>
    <p:restoredTop sz="94694"/>
  </p:normalViewPr>
  <p:slideViewPr>
    <p:cSldViewPr snapToGrid="0" snapToObjects="1">
      <p:cViewPr varScale="1">
        <p:scale>
          <a:sx n="155" d="100"/>
          <a:sy n="155" d="100"/>
        </p:scale>
        <p:origin x="750" y="1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Landgraf" userId="367c8676d18b2324" providerId="LiveId" clId="{35C7E814-08A3-4F31-ABCC-685D226CE632}"/>
    <pc:docChg chg="undo custSel addSld delSld modSld sldOrd">
      <pc:chgData name="Jeff Landgraf" userId="367c8676d18b2324" providerId="LiveId" clId="{35C7E814-08A3-4F31-ABCC-685D226CE632}" dt="2026-06-17T13:54:59.970" v="9899" actId="20577"/>
      <pc:docMkLst>
        <pc:docMk/>
      </pc:docMkLst>
      <pc:sldChg chg="modSp mod">
        <pc:chgData name="Jeff Landgraf" userId="367c8676d18b2324" providerId="LiveId" clId="{35C7E814-08A3-4F31-ABCC-685D226CE632}" dt="2026-06-17T13:54:59.970" v="9899" actId="20577"/>
        <pc:sldMkLst>
          <pc:docMk/>
          <pc:sldMk cId="2246755923" sldId="256"/>
        </pc:sldMkLst>
        <pc:spChg chg="mod">
          <ac:chgData name="Jeff Landgraf" userId="367c8676d18b2324" providerId="LiveId" clId="{35C7E814-08A3-4F31-ABCC-685D226CE632}" dt="2026-06-17T13:54:59.970" v="9899" actId="20577"/>
          <ac:spMkLst>
            <pc:docMk/>
            <pc:sldMk cId="2246755923" sldId="256"/>
            <ac:spMk id="2" creationId="{1C156CBC-DA70-7741-BB3F-BCDBBE052F88}"/>
          </ac:spMkLst>
        </pc:spChg>
      </pc:sldChg>
      <pc:sldChg chg="delSp modSp add del mod">
        <pc:chgData name="Jeff Landgraf" userId="367c8676d18b2324" providerId="LiveId" clId="{35C7E814-08A3-4F31-ABCC-685D226CE632}" dt="2026-06-17T13:39:16.463" v="9841" actId="20577"/>
        <pc:sldMkLst>
          <pc:docMk/>
          <pc:sldMk cId="4031059580" sldId="534"/>
        </pc:sldMkLst>
        <pc:spChg chg="mod">
          <ac:chgData name="Jeff Landgraf" userId="367c8676d18b2324" providerId="LiveId" clId="{35C7E814-08A3-4F31-ABCC-685D226CE632}" dt="2026-06-10T13:40:00.182" v="108" actId="5793"/>
          <ac:spMkLst>
            <pc:docMk/>
            <pc:sldMk cId="4031059580" sldId="534"/>
            <ac:spMk id="2" creationId="{4CC6A873-4B9B-44E3-B4E1-B9F89F0067C0}"/>
          </ac:spMkLst>
        </pc:spChg>
        <pc:spChg chg="mod">
          <ac:chgData name="Jeff Landgraf" userId="367c8676d18b2324" providerId="LiveId" clId="{35C7E814-08A3-4F31-ABCC-685D226CE632}" dt="2026-06-17T13:39:16.463" v="9841" actId="20577"/>
          <ac:spMkLst>
            <pc:docMk/>
            <pc:sldMk cId="4031059580" sldId="534"/>
            <ac:spMk id="6" creationId="{9E5CEDC7-C76D-E480-F537-4A26B4505B76}"/>
          </ac:spMkLst>
        </pc:spChg>
      </pc:sldChg>
      <pc:sldChg chg="addSp delSp modSp mod ord delAnim">
        <pc:chgData name="Jeff Landgraf" userId="367c8676d18b2324" providerId="LiveId" clId="{35C7E814-08A3-4F31-ABCC-685D226CE632}" dt="2026-06-10T14:40:28.233" v="1438" actId="478"/>
        <pc:sldMkLst>
          <pc:docMk/>
          <pc:sldMk cId="138657896" sldId="2147469539"/>
        </pc:sldMkLst>
      </pc:sldChg>
      <pc:sldChg chg="ord">
        <pc:chgData name="Jeff Landgraf" userId="367c8676d18b2324" providerId="LiveId" clId="{35C7E814-08A3-4F31-ABCC-685D226CE632}" dt="2026-06-10T14:49:48.295" v="1838"/>
        <pc:sldMkLst>
          <pc:docMk/>
          <pc:sldMk cId="4034106855" sldId="2147469549"/>
        </pc:sldMkLst>
      </pc:sldChg>
      <pc:sldChg chg="addSp modSp add mod ord addAnim delAnim modAnim">
        <pc:chgData name="Jeff Landgraf" userId="367c8676d18b2324" providerId="LiveId" clId="{35C7E814-08A3-4F31-ABCC-685D226CE632}" dt="2026-06-17T13:21:54.623" v="9769"/>
        <pc:sldMkLst>
          <pc:docMk/>
          <pc:sldMk cId="1582861390" sldId="2147469550"/>
        </pc:sldMkLst>
        <pc:spChg chg="mod">
          <ac:chgData name="Jeff Landgraf" userId="367c8676d18b2324" providerId="LiveId" clId="{35C7E814-08A3-4F31-ABCC-685D226CE632}" dt="2026-06-15T15:46:07.231" v="5448" actId="20577"/>
          <ac:spMkLst>
            <pc:docMk/>
            <pc:sldMk cId="1582861390" sldId="2147469550"/>
            <ac:spMk id="2" creationId="{7BA21F34-A85A-65A4-18A4-211EEDF2CB6F}"/>
          </ac:spMkLst>
        </pc:spChg>
        <pc:spChg chg="mod">
          <ac:chgData name="Jeff Landgraf" userId="367c8676d18b2324" providerId="LiveId" clId="{35C7E814-08A3-4F31-ABCC-685D226CE632}" dt="2026-06-17T13:18:59.427" v="9768" actId="6549"/>
          <ac:spMkLst>
            <pc:docMk/>
            <pc:sldMk cId="1582861390" sldId="2147469550"/>
            <ac:spMk id="6" creationId="{368A1F82-B065-9EF8-DD3D-D6B84070B973}"/>
          </ac:spMkLst>
        </pc:spChg>
        <pc:spChg chg="add mod">
          <ac:chgData name="Jeff Landgraf" userId="367c8676d18b2324" providerId="LiveId" clId="{35C7E814-08A3-4F31-ABCC-685D226CE632}" dt="2026-06-17T13:16:53.987" v="9755" actId="207"/>
          <ac:spMkLst>
            <pc:docMk/>
            <pc:sldMk cId="1582861390" sldId="2147469550"/>
            <ac:spMk id="8" creationId="{0EFA6428-FC02-1083-A034-5CDAB2E66DE6}"/>
          </ac:spMkLst>
        </pc:spChg>
        <pc:picChg chg="add mod">
          <ac:chgData name="Jeff Landgraf" userId="367c8676d18b2324" providerId="LiveId" clId="{35C7E814-08A3-4F31-ABCC-685D226CE632}" dt="2026-06-17T13:15:21.568" v="9724" actId="692"/>
          <ac:picMkLst>
            <pc:docMk/>
            <pc:sldMk cId="1582861390" sldId="2147469550"/>
            <ac:picMk id="5" creationId="{477AB3A6-099B-A2D8-70EF-B0F872A2690D}"/>
          </ac:picMkLst>
        </pc:picChg>
      </pc:sldChg>
      <pc:sldChg chg="addSp delSp modSp add mod">
        <pc:chgData name="Jeff Landgraf" userId="367c8676d18b2324" providerId="LiveId" clId="{35C7E814-08A3-4F31-ABCC-685D226CE632}" dt="2026-06-17T13:06:04.363" v="9407" actId="20577"/>
        <pc:sldMkLst>
          <pc:docMk/>
          <pc:sldMk cId="1061976346" sldId="2147469551"/>
        </pc:sldMkLst>
        <pc:spChg chg="mod">
          <ac:chgData name="Jeff Landgraf" userId="367c8676d18b2324" providerId="LiveId" clId="{35C7E814-08A3-4F31-ABCC-685D226CE632}" dt="2026-06-17T13:06:04.363" v="9407" actId="20577"/>
          <ac:spMkLst>
            <pc:docMk/>
            <pc:sldMk cId="1061976346" sldId="2147469551"/>
            <ac:spMk id="12" creationId="{95F6D263-72F4-4633-2805-878ADAE0E827}"/>
          </ac:spMkLst>
        </pc:spChg>
      </pc:sldChg>
      <pc:sldChg chg="addSp delSp modSp add mod">
        <pc:chgData name="Jeff Landgraf" userId="367c8676d18b2324" providerId="LiveId" clId="{35C7E814-08A3-4F31-ABCC-685D226CE632}" dt="2026-06-10T14:58:56.100" v="2440" actId="167"/>
        <pc:sldMkLst>
          <pc:docMk/>
          <pc:sldMk cId="2613929928" sldId="2147469552"/>
        </pc:sldMkLst>
        <pc:spChg chg="ord">
          <ac:chgData name="Jeff Landgraf" userId="367c8676d18b2324" providerId="LiveId" clId="{35C7E814-08A3-4F31-ABCC-685D226CE632}" dt="2026-06-10T14:58:56.100" v="2440" actId="167"/>
          <ac:spMkLst>
            <pc:docMk/>
            <pc:sldMk cId="2613929928" sldId="2147469552"/>
            <ac:spMk id="3" creationId="{F9ADB140-2B32-B9A0-E305-E7C02BB67719}"/>
          </ac:spMkLst>
        </pc:spChg>
        <pc:spChg chg="ord">
          <ac:chgData name="Jeff Landgraf" userId="367c8676d18b2324" providerId="LiveId" clId="{35C7E814-08A3-4F31-ABCC-685D226CE632}" dt="2026-06-10T14:58:42.747" v="2439" actId="167"/>
          <ac:spMkLst>
            <pc:docMk/>
            <pc:sldMk cId="2613929928" sldId="2147469552"/>
            <ac:spMk id="5" creationId="{8004F208-5163-E219-AFB6-8E22A6E23DF6}"/>
          </ac:spMkLst>
        </pc:spChg>
        <pc:spChg chg="ord">
          <ac:chgData name="Jeff Landgraf" userId="367c8676d18b2324" providerId="LiveId" clId="{35C7E814-08A3-4F31-ABCC-685D226CE632}" dt="2026-06-10T14:47:13.892" v="1744" actId="167"/>
          <ac:spMkLst>
            <pc:docMk/>
            <pc:sldMk cId="2613929928" sldId="2147469552"/>
            <ac:spMk id="6" creationId="{C88799E1-73E3-0450-4806-C82A2D10C985}"/>
          </ac:spMkLst>
        </pc:spChg>
        <pc:spChg chg="mod ord">
          <ac:chgData name="Jeff Landgraf" userId="367c8676d18b2324" providerId="LiveId" clId="{35C7E814-08A3-4F31-ABCC-685D226CE632}" dt="2026-06-10T14:47:13.892" v="1744" actId="167"/>
          <ac:spMkLst>
            <pc:docMk/>
            <pc:sldMk cId="2613929928" sldId="2147469552"/>
            <ac:spMk id="7" creationId="{59292010-CFBE-6034-F2D8-317D6AF9D9E5}"/>
          </ac:spMkLst>
        </pc:spChg>
        <pc:spChg chg="add mod">
          <ac:chgData name="Jeff Landgraf" userId="367c8676d18b2324" providerId="LiveId" clId="{35C7E814-08A3-4F31-ABCC-685D226CE632}" dt="2026-06-10T14:43:06.381" v="1510" actId="1076"/>
          <ac:spMkLst>
            <pc:docMk/>
            <pc:sldMk cId="2613929928" sldId="2147469552"/>
            <ac:spMk id="14" creationId="{A5FB75A2-1A21-E91C-A575-E931B8DAD7A1}"/>
          </ac:spMkLst>
        </pc:spChg>
        <pc:picChg chg="mod">
          <ac:chgData name="Jeff Landgraf" userId="367c8676d18b2324" providerId="LiveId" clId="{35C7E814-08A3-4F31-ABCC-685D226CE632}" dt="2026-06-10T14:47:37.307" v="1832" actId="207"/>
          <ac:picMkLst>
            <pc:docMk/>
            <pc:sldMk cId="2613929928" sldId="2147469552"/>
            <ac:picMk id="13" creationId="{857E962E-168D-B862-974D-6680B882BF3C}"/>
          </ac:picMkLst>
        </pc:picChg>
        <pc:cxnChg chg="add mod">
          <ac:chgData name="Jeff Landgraf" userId="367c8676d18b2324" providerId="LiveId" clId="{35C7E814-08A3-4F31-ABCC-685D226CE632}" dt="2026-06-10T14:42:41.482" v="1482" actId="692"/>
          <ac:cxnSpMkLst>
            <pc:docMk/>
            <pc:sldMk cId="2613929928" sldId="2147469552"/>
            <ac:cxnSpMk id="10" creationId="{5A494FF4-A680-7D5F-3D5F-9C0A1494467D}"/>
          </ac:cxnSpMkLst>
        </pc:cxnChg>
      </pc:sldChg>
      <pc:sldChg chg="addSp delSp modSp add mod ord">
        <pc:chgData name="Jeff Landgraf" userId="367c8676d18b2324" providerId="LiveId" clId="{35C7E814-08A3-4F31-ABCC-685D226CE632}" dt="2026-06-15T17:21:55.928" v="9124" actId="6549"/>
        <pc:sldMkLst>
          <pc:docMk/>
          <pc:sldMk cId="941246069" sldId="2147469553"/>
        </pc:sldMkLst>
        <pc:spChg chg="add mod">
          <ac:chgData name="Jeff Landgraf" userId="367c8676d18b2324" providerId="LiveId" clId="{35C7E814-08A3-4F31-ABCC-685D226CE632}" dt="2026-06-15T15:57:05.140" v="5898" actId="20577"/>
          <ac:spMkLst>
            <pc:docMk/>
            <pc:sldMk cId="941246069" sldId="2147469553"/>
            <ac:spMk id="4" creationId="{D52C4753-462F-94CA-28EB-DE85CAEB82FE}"/>
          </ac:spMkLst>
        </pc:spChg>
        <pc:spChg chg="add mod">
          <ac:chgData name="Jeff Landgraf" userId="367c8676d18b2324" providerId="LiveId" clId="{35C7E814-08A3-4F31-ABCC-685D226CE632}" dt="2026-06-10T17:39:05.206" v="4504" actId="20577"/>
          <ac:spMkLst>
            <pc:docMk/>
            <pc:sldMk cId="941246069" sldId="2147469553"/>
            <ac:spMk id="5" creationId="{48F3132B-3A6D-2452-55F9-C20096AD86B1}"/>
          </ac:spMkLst>
        </pc:spChg>
        <pc:graphicFrameChg chg="add del mod modGraphic">
          <ac:chgData name="Jeff Landgraf" userId="367c8676d18b2324" providerId="LiveId" clId="{35C7E814-08A3-4F31-ABCC-685D226CE632}" dt="2026-06-15T17:21:55.928" v="9124" actId="6549"/>
          <ac:graphicFrameMkLst>
            <pc:docMk/>
            <pc:sldMk cId="941246069" sldId="2147469553"/>
            <ac:graphicFrameMk id="3" creationId="{2A4BF87F-ADC3-D2F6-88A8-8C4E63A3D9B0}"/>
          </ac:graphicFrameMkLst>
        </pc:graphicFrameChg>
      </pc:sldChg>
      <pc:sldChg chg="addSp delSp modSp add mod ord modAnim">
        <pc:chgData name="Jeff Landgraf" userId="367c8676d18b2324" providerId="LiveId" clId="{35C7E814-08A3-4F31-ABCC-685D226CE632}" dt="2026-06-17T13:53:39.526" v="9895" actId="20577"/>
        <pc:sldMkLst>
          <pc:docMk/>
          <pc:sldMk cId="3448292665" sldId="2147469554"/>
        </pc:sldMkLst>
        <pc:spChg chg="mod">
          <ac:chgData name="Jeff Landgraf" userId="367c8676d18b2324" providerId="LiveId" clId="{35C7E814-08A3-4F31-ABCC-685D226CE632}" dt="2026-06-15T16:06:11.821" v="6914" actId="20577"/>
          <ac:spMkLst>
            <pc:docMk/>
            <pc:sldMk cId="3448292665" sldId="2147469554"/>
            <ac:spMk id="2" creationId="{097EACA1-49A2-F9C2-B33A-49D1F42C1CAC}"/>
          </ac:spMkLst>
        </pc:spChg>
        <pc:spChg chg="add mod">
          <ac:chgData name="Jeff Landgraf" userId="367c8676d18b2324" providerId="LiveId" clId="{35C7E814-08A3-4F31-ABCC-685D226CE632}" dt="2026-06-17T13:53:39.526" v="9895" actId="20577"/>
          <ac:spMkLst>
            <pc:docMk/>
            <pc:sldMk cId="3448292665" sldId="2147469554"/>
            <ac:spMk id="3" creationId="{DA7176C8-C04E-8BA8-204F-E5745A5B85C0}"/>
          </ac:spMkLst>
        </pc:spChg>
        <pc:picChg chg="add del mod">
          <ac:chgData name="Jeff Landgraf" userId="367c8676d18b2324" providerId="LiveId" clId="{35C7E814-08A3-4F31-ABCC-685D226CE632}" dt="2026-06-17T13:45:02.379" v="9859" actId="478"/>
          <ac:picMkLst>
            <pc:docMk/>
            <pc:sldMk cId="3448292665" sldId="2147469554"/>
            <ac:picMk id="5" creationId="{89608695-8B73-7BB3-45F5-BDA6F3310044}"/>
          </ac:picMkLst>
        </pc:picChg>
        <pc:picChg chg="add mod">
          <ac:chgData name="Jeff Landgraf" userId="367c8676d18b2324" providerId="LiveId" clId="{35C7E814-08A3-4F31-ABCC-685D226CE632}" dt="2026-06-17T13:45:32.243" v="9868" actId="692"/>
          <ac:picMkLst>
            <pc:docMk/>
            <pc:sldMk cId="3448292665" sldId="2147469554"/>
            <ac:picMk id="7" creationId="{4A00D41C-70C5-4B58-BD65-034BFF2B4A92}"/>
          </ac:picMkLst>
        </pc:picChg>
      </pc:sldChg>
      <pc:sldChg chg="addSp delSp modSp add mod ord">
        <pc:chgData name="Jeff Landgraf" userId="367c8676d18b2324" providerId="LiveId" clId="{35C7E814-08A3-4F31-ABCC-685D226CE632}" dt="2026-06-15T17:41:31.294" v="9357" actId="1036"/>
        <pc:sldMkLst>
          <pc:docMk/>
          <pc:sldMk cId="4235235812" sldId="2147469555"/>
        </pc:sldMkLst>
        <pc:spChg chg="mod">
          <ac:chgData name="Jeff Landgraf" userId="367c8676d18b2324" providerId="LiveId" clId="{35C7E814-08A3-4F31-ABCC-685D226CE632}" dt="2026-06-15T16:17:03.168" v="8000" actId="20577"/>
          <ac:spMkLst>
            <pc:docMk/>
            <pc:sldMk cId="4235235812" sldId="2147469555"/>
            <ac:spMk id="2" creationId="{F1ABB1E6-C6F9-DC08-FE62-E262D75DD407}"/>
          </ac:spMkLst>
        </pc:spChg>
        <pc:spChg chg="add mod">
          <ac:chgData name="Jeff Landgraf" userId="367c8676d18b2324" providerId="LiveId" clId="{35C7E814-08A3-4F31-ABCC-685D226CE632}" dt="2026-06-15T17:37:50.116" v="9311" actId="12"/>
          <ac:spMkLst>
            <pc:docMk/>
            <pc:sldMk cId="4235235812" sldId="2147469555"/>
            <ac:spMk id="3" creationId="{3424CB9D-64D3-1573-B5AE-87406D02D4A8}"/>
          </ac:spMkLst>
        </pc:spChg>
        <pc:spChg chg="add mod">
          <ac:chgData name="Jeff Landgraf" userId="367c8676d18b2324" providerId="LiveId" clId="{35C7E814-08A3-4F31-ABCC-685D226CE632}" dt="2026-06-15T17:38:34.421" v="9337" actId="1036"/>
          <ac:spMkLst>
            <pc:docMk/>
            <pc:sldMk cId="4235235812" sldId="2147469555"/>
            <ac:spMk id="4" creationId="{6130B790-BFC2-FD0D-5EE6-2D0EC89E38EE}"/>
          </ac:spMkLst>
        </pc:spChg>
        <pc:spChg chg="add mod">
          <ac:chgData name="Jeff Landgraf" userId="367c8676d18b2324" providerId="LiveId" clId="{35C7E814-08A3-4F31-ABCC-685D226CE632}" dt="2026-06-15T17:38:34.421" v="9337" actId="1036"/>
          <ac:spMkLst>
            <pc:docMk/>
            <pc:sldMk cId="4235235812" sldId="2147469555"/>
            <ac:spMk id="5" creationId="{3B1B92DE-0468-98F6-3D0A-BB28589EC0D3}"/>
          </ac:spMkLst>
        </pc:spChg>
        <pc:spChg chg="add mod">
          <ac:chgData name="Jeff Landgraf" userId="367c8676d18b2324" providerId="LiveId" clId="{35C7E814-08A3-4F31-ABCC-685D226CE632}" dt="2026-06-15T17:38:34.421" v="9337" actId="1036"/>
          <ac:spMkLst>
            <pc:docMk/>
            <pc:sldMk cId="4235235812" sldId="2147469555"/>
            <ac:spMk id="8" creationId="{8F8FE64D-8843-68D0-9FE3-C4342B826956}"/>
          </ac:spMkLst>
        </pc:spChg>
        <pc:spChg chg="add ord">
          <ac:chgData name="Jeff Landgraf" userId="367c8676d18b2324" providerId="LiveId" clId="{35C7E814-08A3-4F31-ABCC-685D226CE632}" dt="2026-06-15T17:41:20.830" v="9347" actId="167"/>
          <ac:spMkLst>
            <pc:docMk/>
            <pc:sldMk cId="4235235812" sldId="2147469555"/>
            <ac:spMk id="10" creationId="{009BDDAA-9885-641D-730B-51BBE2102B7D}"/>
          </ac:spMkLst>
        </pc:spChg>
        <pc:spChg chg="add mod">
          <ac:chgData name="Jeff Landgraf" userId="367c8676d18b2324" providerId="LiveId" clId="{35C7E814-08A3-4F31-ABCC-685D226CE632}" dt="2026-06-15T17:41:31.294" v="9357" actId="1036"/>
          <ac:spMkLst>
            <pc:docMk/>
            <pc:sldMk cId="4235235812" sldId="2147469555"/>
            <ac:spMk id="11" creationId="{7A7478E0-8571-DE29-A0BD-A1906BCBDA43}"/>
          </ac:spMkLst>
        </pc:spChg>
        <pc:spChg chg="add mod">
          <ac:chgData name="Jeff Landgraf" userId="367c8676d18b2324" providerId="LiveId" clId="{35C7E814-08A3-4F31-ABCC-685D226CE632}" dt="2026-06-15T17:38:34.421" v="9337" actId="1036"/>
          <ac:spMkLst>
            <pc:docMk/>
            <pc:sldMk cId="4235235812" sldId="2147469555"/>
            <ac:spMk id="36" creationId="{7DC055B1-1D4F-017C-B187-7CE55F848C2D}"/>
          </ac:spMkLst>
        </pc:spChg>
        <pc:spChg chg="add mod">
          <ac:chgData name="Jeff Landgraf" userId="367c8676d18b2324" providerId="LiveId" clId="{35C7E814-08A3-4F31-ABCC-685D226CE632}" dt="2026-06-15T17:41:01.096" v="9345" actId="1076"/>
          <ac:spMkLst>
            <pc:docMk/>
            <pc:sldMk cId="4235235812" sldId="2147469555"/>
            <ac:spMk id="37" creationId="{B1572512-93F4-64D5-9E34-93FE8E368535}"/>
          </ac:spMkLst>
        </pc:spChg>
        <pc:spChg chg="add mod">
          <ac:chgData name="Jeff Landgraf" userId="367c8676d18b2324" providerId="LiveId" clId="{35C7E814-08A3-4F31-ABCC-685D226CE632}" dt="2026-06-15T17:40:50.814" v="9341" actId="1076"/>
          <ac:spMkLst>
            <pc:docMk/>
            <pc:sldMk cId="4235235812" sldId="2147469555"/>
            <ac:spMk id="39" creationId="{2C646548-E64E-8237-D31E-E0A22A0C8B7B}"/>
          </ac:spMkLst>
        </pc:spChg>
        <pc:cxnChg chg="add mod">
          <ac:chgData name="Jeff Landgraf" userId="367c8676d18b2324" providerId="LiveId" clId="{35C7E814-08A3-4F31-ABCC-685D226CE632}" dt="2026-06-15T17:40:56.940" v="9344" actId="14100"/>
          <ac:cxnSpMkLst>
            <pc:docMk/>
            <pc:sldMk cId="4235235812" sldId="2147469555"/>
            <ac:cxnSpMk id="13" creationId="{445F4054-A142-1B52-9122-4692B001F82F}"/>
          </ac:cxnSpMkLst>
        </pc:cxnChg>
        <pc:cxnChg chg="add mod">
          <ac:chgData name="Jeff Landgraf" userId="367c8676d18b2324" providerId="LiveId" clId="{35C7E814-08A3-4F31-ABCC-685D226CE632}" dt="2026-06-15T17:40:47.694" v="9340" actId="14100"/>
          <ac:cxnSpMkLst>
            <pc:docMk/>
            <pc:sldMk cId="4235235812" sldId="2147469555"/>
            <ac:cxnSpMk id="15" creationId="{1B9306A9-49AF-4747-27EE-EFB79284012C}"/>
          </ac:cxnSpMkLst>
        </pc:cxnChg>
        <pc:cxnChg chg="add mod">
          <ac:chgData name="Jeff Landgraf" userId="367c8676d18b2324" providerId="LiveId" clId="{35C7E814-08A3-4F31-ABCC-685D226CE632}" dt="2026-06-15T17:40:54.175" v="9342" actId="14100"/>
          <ac:cxnSpMkLst>
            <pc:docMk/>
            <pc:sldMk cId="4235235812" sldId="2147469555"/>
            <ac:cxnSpMk id="20" creationId="{152A845F-7F24-123A-4BC2-D8C22C37BA6B}"/>
          </ac:cxnSpMkLst>
        </pc:cxnChg>
        <pc:cxnChg chg="add mod">
          <ac:chgData name="Jeff Landgraf" userId="367c8676d18b2324" providerId="LiveId" clId="{35C7E814-08A3-4F31-ABCC-685D226CE632}" dt="2026-06-15T17:38:34.421" v="9337" actId="1036"/>
          <ac:cxnSpMkLst>
            <pc:docMk/>
            <pc:sldMk cId="4235235812" sldId="2147469555"/>
            <ac:cxnSpMk id="24" creationId="{3D1D8A79-986D-2F72-F73F-D7DC77E8DC76}"/>
          </ac:cxnSpMkLst>
        </pc:cxnChg>
        <pc:cxnChg chg="add mod">
          <ac:chgData name="Jeff Landgraf" userId="367c8676d18b2324" providerId="LiveId" clId="{35C7E814-08A3-4F31-ABCC-685D226CE632}" dt="2026-06-15T16:24:47.080" v="8519" actId="692"/>
          <ac:cxnSpMkLst>
            <pc:docMk/>
            <pc:sldMk cId="4235235812" sldId="2147469555"/>
            <ac:cxnSpMk id="27" creationId="{5CFAA222-C616-F083-3590-50347E195A18}"/>
          </ac:cxnSpMkLst>
        </pc:cxnChg>
        <pc:cxnChg chg="add mod">
          <ac:chgData name="Jeff Landgraf" userId="367c8676d18b2324" providerId="LiveId" clId="{35C7E814-08A3-4F31-ABCC-685D226CE632}" dt="2026-06-15T17:38:34.421" v="9337" actId="1036"/>
          <ac:cxnSpMkLst>
            <pc:docMk/>
            <pc:sldMk cId="4235235812" sldId="2147469555"/>
            <ac:cxnSpMk id="34" creationId="{9BEDE87B-605D-3AF5-0B65-1A7F5DD51E62}"/>
          </ac:cxnSpMkLst>
        </pc:cxnChg>
      </pc:sldChg>
      <pc:sldChg chg="addSp delSp modSp add mod">
        <pc:chgData name="Jeff Landgraf" userId="367c8676d18b2324" providerId="LiveId" clId="{35C7E814-08A3-4F31-ABCC-685D226CE632}" dt="2026-06-17T13:41:35.322" v="9847" actId="207"/>
        <pc:sldMkLst>
          <pc:docMk/>
          <pc:sldMk cId="2343754004" sldId="2147469556"/>
        </pc:sldMkLst>
        <pc:spChg chg="mod">
          <ac:chgData name="Jeff Landgraf" userId="367c8676d18b2324" providerId="LiveId" clId="{35C7E814-08A3-4F31-ABCC-685D226CE632}" dt="2026-06-15T17:34:31.937" v="9285" actId="20577"/>
          <ac:spMkLst>
            <pc:docMk/>
            <pc:sldMk cId="2343754004" sldId="2147469556"/>
            <ac:spMk id="3" creationId="{719CD3D6-5AC7-4667-B2C6-0A344B6CEC75}"/>
          </ac:spMkLst>
        </pc:spChg>
        <pc:graphicFrameChg chg="mod modGraphic">
          <ac:chgData name="Jeff Landgraf" userId="367c8676d18b2324" providerId="LiveId" clId="{35C7E814-08A3-4F31-ABCC-685D226CE632}" dt="2026-06-17T13:41:35.322" v="9847" actId="207"/>
          <ac:graphicFrameMkLst>
            <pc:docMk/>
            <pc:sldMk cId="2343754004" sldId="2147469556"/>
            <ac:graphicFrameMk id="4" creationId="{5550F4EA-3A25-3B69-2F4E-1EB4E4EA8E6A}"/>
          </ac:graphicFrameMkLst>
        </pc:graphicFrameChg>
      </pc:sldChg>
      <pc:sldChg chg="modSp add mod ord">
        <pc:chgData name="Jeff Landgraf" userId="367c8676d18b2324" providerId="LiveId" clId="{35C7E814-08A3-4F31-ABCC-685D226CE632}" dt="2026-06-15T16:33:03.243" v="9079"/>
        <pc:sldMkLst>
          <pc:docMk/>
          <pc:sldMk cId="3086019815" sldId="2147469557"/>
        </pc:sldMkLst>
        <pc:spChg chg="mod">
          <ac:chgData name="Jeff Landgraf" userId="367c8676d18b2324" providerId="LiveId" clId="{35C7E814-08A3-4F31-ABCC-685D226CE632}" dt="2026-06-15T16:32:15.695" v="9077" actId="20577"/>
          <ac:spMkLst>
            <pc:docMk/>
            <pc:sldMk cId="3086019815" sldId="2147469557"/>
            <ac:spMk id="2" creationId="{902CD407-5066-E901-2B13-C68A3CDB1E06}"/>
          </ac:spMkLst>
        </pc:spChg>
      </pc:sldChg>
      <pc:sldMasterChg chg="delSldLayout">
        <pc:chgData name="Jeff Landgraf" userId="367c8676d18b2324" providerId="LiveId" clId="{35C7E814-08A3-4F31-ABCC-685D226CE632}" dt="2026-06-10T14:49:33.637" v="1834" actId="47"/>
        <pc:sldMasterMkLst>
          <pc:docMk/>
          <pc:sldMasterMk cId="544521178" sldId="2147483660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22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33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136550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3991412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D1DF75-2FAB-4E03-98EA-F2E16DB3A424}"/>
              </a:ext>
            </a:extLst>
          </p:cNvPr>
          <p:cNvSpPr txBox="1">
            <a:spLocks/>
          </p:cNvSpPr>
          <p:nvPr userDrawn="1"/>
        </p:nvSpPr>
        <p:spPr>
          <a:xfrm>
            <a:off x="351422" y="6534374"/>
            <a:ext cx="5250388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ePIC</a:t>
            </a:r>
            <a:r>
              <a:rPr lang="en-US" dirty="0"/>
              <a:t> Collaboration Meeting: SRO </a:t>
            </a:r>
            <a:r>
              <a:rPr lang="en-US" dirty="0" err="1"/>
              <a:t>Workfest</a:t>
            </a:r>
            <a:r>
              <a:rPr lang="en-US" dirty="0"/>
              <a:t> (Jan 20-23, 2026)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1EB3C1-1414-4721-B9A9-43D43377DAF1}"/>
              </a:ext>
            </a:extLst>
          </p:cNvPr>
          <p:cNvSpPr txBox="1">
            <a:spLocks/>
          </p:cNvSpPr>
          <p:nvPr userDrawn="1"/>
        </p:nvSpPr>
        <p:spPr>
          <a:xfrm>
            <a:off x="6001373" y="6534374"/>
            <a:ext cx="3151015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J. Landgraf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6B34F9-2CD1-64E2-E784-65B3AFCF596A}"/>
              </a:ext>
            </a:extLst>
          </p:cNvPr>
          <p:cNvSpPr txBox="1"/>
          <p:nvPr userDrawn="1"/>
        </p:nvSpPr>
        <p:spPr>
          <a:xfrm>
            <a:off x="11441617" y="6459083"/>
            <a:ext cx="564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18E0673-6077-4888-883A-5B30FD285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brookhavenlab.sharepoint.com/:x:/s/EICPublicSharingDocs/IQB-kLhwyLvuSpfzxCNyxGDOAZRAjAheMUOrajAzU52MJ1s?e=pv9hn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74" y="1526050"/>
            <a:ext cx="10334625" cy="660527"/>
          </a:xfrm>
        </p:spPr>
        <p:txBody>
          <a:bodyPr>
            <a:normAutofit/>
          </a:bodyPr>
          <a:lstStyle/>
          <a:p>
            <a:r>
              <a:rPr lang="en-US" sz="3600"/>
              <a:t>RDO Interfaces (ETC interface to Astropix)</a:t>
            </a:r>
          </a:p>
        </p:txBody>
      </p: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5CDA84A7-E2AC-4682-991D-6E32ECB00388}"/>
              </a:ext>
            </a:extLst>
          </p:cNvPr>
          <p:cNvSpPr txBox="1">
            <a:spLocks/>
          </p:cNvSpPr>
          <p:nvPr/>
        </p:nvSpPr>
        <p:spPr>
          <a:xfrm>
            <a:off x="482974" y="2112492"/>
            <a:ext cx="5460625" cy="5016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1B2002E-00D6-4CAD-A65D-64D3BAA92F63}"/>
              </a:ext>
            </a:extLst>
          </p:cNvPr>
          <p:cNvSpPr txBox="1">
            <a:spLocks/>
          </p:cNvSpPr>
          <p:nvPr/>
        </p:nvSpPr>
        <p:spPr>
          <a:xfrm>
            <a:off x="482974" y="2730111"/>
            <a:ext cx="8230720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err="1">
                <a:solidFill>
                  <a:schemeClr val="bg1"/>
                </a:solidFill>
              </a:rPr>
              <a:t>ePIC</a:t>
            </a:r>
            <a:r>
              <a:rPr lang="en-US" sz="2000" b="1">
                <a:solidFill>
                  <a:schemeClr val="bg1"/>
                </a:solidFill>
              </a:rPr>
              <a:t> Electronics and DAQ WG Conveners</a:t>
            </a:r>
          </a:p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</a:rPr>
              <a:t>	</a:t>
            </a:r>
            <a:r>
              <a:rPr lang="en-US" sz="1400" b="1">
                <a:solidFill>
                  <a:schemeClr val="bg1"/>
                </a:solidFill>
              </a:rPr>
              <a:t>Fernando Barbosa (</a:t>
            </a:r>
            <a:r>
              <a:rPr lang="en-US" sz="1400" b="1" err="1">
                <a:solidFill>
                  <a:schemeClr val="bg1"/>
                </a:solidFill>
              </a:rPr>
              <a:t>JLab</a:t>
            </a:r>
            <a:r>
              <a:rPr lang="en-US" sz="1400" b="1">
                <a:solidFill>
                  <a:schemeClr val="bg1"/>
                </a:solidFill>
              </a:rPr>
              <a:t>), </a:t>
            </a:r>
            <a:r>
              <a:rPr lang="en-US" sz="1400" b="1" u="sng">
                <a:solidFill>
                  <a:schemeClr val="bg1"/>
                </a:solidFill>
              </a:rPr>
              <a:t>Jeff Landgraf (BNL)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089BC854-B888-4A23-A414-786CF2F4989B}"/>
              </a:ext>
            </a:extLst>
          </p:cNvPr>
          <p:cNvSpPr txBox="1">
            <a:spLocks/>
          </p:cNvSpPr>
          <p:nvPr/>
        </p:nvSpPr>
        <p:spPr>
          <a:xfrm>
            <a:off x="482973" y="3532808"/>
            <a:ext cx="5282825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7" name="Text Placeholder 37">
            <a:extLst>
              <a:ext uri="{FF2B5EF4-FFF2-40B4-BE49-F238E27FC236}">
                <a16:creationId xmlns:a16="http://schemas.microsoft.com/office/drawing/2014/main" id="{2FC2202B-5021-46F5-AFDB-5E6FB0EB7782}"/>
              </a:ext>
            </a:extLst>
          </p:cNvPr>
          <p:cNvSpPr txBox="1">
            <a:spLocks/>
          </p:cNvSpPr>
          <p:nvPr/>
        </p:nvSpPr>
        <p:spPr>
          <a:xfrm>
            <a:off x="482974" y="4034458"/>
            <a:ext cx="5282825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D99E3DBE-B671-A042-E53D-5B91456B183A}"/>
              </a:ext>
            </a:extLst>
          </p:cNvPr>
          <p:cNvSpPr txBox="1">
            <a:spLocks/>
          </p:cNvSpPr>
          <p:nvPr/>
        </p:nvSpPr>
        <p:spPr>
          <a:xfrm>
            <a:off x="482973" y="3833855"/>
            <a:ext cx="8230720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WBS 6.10.08 Electronics</a:t>
            </a:r>
          </a:p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</a:rPr>
              <a:t>	</a:t>
            </a:r>
            <a:r>
              <a:rPr lang="en-US" sz="1400" b="1">
                <a:solidFill>
                  <a:schemeClr val="bg1"/>
                </a:solidFill>
              </a:rPr>
              <a:t>Fernando Barbosa (</a:t>
            </a:r>
            <a:r>
              <a:rPr lang="en-US" sz="1400" b="1" err="1">
                <a:solidFill>
                  <a:schemeClr val="bg1"/>
                </a:solidFill>
              </a:rPr>
              <a:t>JLab</a:t>
            </a:r>
            <a:r>
              <a:rPr lang="en-US" sz="1400" b="1">
                <a:solidFill>
                  <a:schemeClr val="bg1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</a:rPr>
              <a:t>	</a:t>
            </a:r>
            <a:endParaRPr lang="en-US" sz="1800" b="1" u="sng">
              <a:solidFill>
                <a:schemeClr val="bg1"/>
              </a:solidFill>
            </a:endParaRPr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88F24C63-6DB4-9D0B-3DDC-BDF4A2D7DB01}"/>
              </a:ext>
            </a:extLst>
          </p:cNvPr>
          <p:cNvSpPr txBox="1">
            <a:spLocks/>
          </p:cNvSpPr>
          <p:nvPr/>
        </p:nvSpPr>
        <p:spPr>
          <a:xfrm>
            <a:off x="482973" y="4830300"/>
            <a:ext cx="8230720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WBS 6.10.09 DAQ </a:t>
            </a:r>
          </a:p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</a:rPr>
              <a:t>	</a:t>
            </a:r>
            <a:r>
              <a:rPr lang="en-US" sz="1400" b="1">
                <a:solidFill>
                  <a:schemeClr val="bg1"/>
                </a:solidFill>
              </a:rPr>
              <a:t>David Abbott (</a:t>
            </a:r>
            <a:r>
              <a:rPr lang="en-US" sz="1400" b="1" err="1">
                <a:solidFill>
                  <a:schemeClr val="bg1"/>
                </a:solidFill>
              </a:rPr>
              <a:t>JLab</a:t>
            </a:r>
            <a:r>
              <a:rPr lang="en-US" sz="1400" b="1">
                <a:solidFill>
                  <a:schemeClr val="bg1"/>
                </a:solidFill>
              </a:rPr>
              <a:t>), </a:t>
            </a:r>
            <a:r>
              <a:rPr lang="en-US" sz="1400" b="1" u="sng">
                <a:solidFill>
                  <a:schemeClr val="bg1"/>
                </a:solidFill>
              </a:rPr>
              <a:t>Jeff Landgraf (BNL)</a:t>
            </a:r>
          </a:p>
          <a:p>
            <a:pPr marL="0" indent="0">
              <a:buNone/>
            </a:pPr>
            <a:r>
              <a:rPr lang="en-US" sz="2800" b="1">
                <a:solidFill>
                  <a:schemeClr val="bg1"/>
                </a:solidFill>
              </a:rPr>
              <a:t>	</a:t>
            </a:r>
            <a:endParaRPr lang="en-US" sz="1800" b="1" u="sn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A81DA-2825-75E7-AB0B-222BA76E2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09BDDAA-9885-641D-730B-51BBE2102B7D}"/>
              </a:ext>
            </a:extLst>
          </p:cNvPr>
          <p:cNvSpPr/>
          <p:nvPr/>
        </p:nvSpPr>
        <p:spPr>
          <a:xfrm>
            <a:off x="3469341" y="2796988"/>
            <a:ext cx="5629835" cy="11373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ABB1E6-C6F9-DC08-FE62-E262D75DD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Slow Controls Interface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24CB9D-64D3-1573-B5AE-87406D02D4A8}"/>
              </a:ext>
            </a:extLst>
          </p:cNvPr>
          <p:cNvSpPr txBox="1"/>
          <p:nvPr/>
        </p:nvSpPr>
        <p:spPr>
          <a:xfrm>
            <a:off x="609600" y="1021977"/>
            <a:ext cx="1075166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only signal connections to the FEBs are through the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Downlink Fiber   (Fast Commands, Configuration/Slow Controls, Firmware Management, Clock)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/>
              <a:t>lpGBT protocol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/>
              <a:t>Uplink Fiber (Hit data &amp; Slow Controls Data)</a:t>
            </a:r>
          </a:p>
          <a:p>
            <a:pPr marL="800100" lvl="1" indent="-342900">
              <a:buFont typeface="+mj-lt"/>
              <a:buAutoNum type="arabicPeriod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slow controls system will interact via soft IOC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Detector data formats must indicate hit data vs Slow Controls data to be separated by DAM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Detector data formats must sense &amp; indicate overflow conditions leading to dropped data.</a:t>
            </a:r>
          </a:p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30B790-BFC2-FD0D-5EE6-2D0EC89E38EE}"/>
              </a:ext>
            </a:extLst>
          </p:cNvPr>
          <p:cNvSpPr/>
          <p:nvPr/>
        </p:nvSpPr>
        <p:spPr>
          <a:xfrm>
            <a:off x="3809104" y="3053409"/>
            <a:ext cx="1587649" cy="636494"/>
          </a:xfrm>
          <a:prstGeom prst="rect">
            <a:avLst/>
          </a:prstGeom>
          <a:solidFill>
            <a:srgbClr val="00204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1B92DE-0468-98F6-3D0A-BB28589EC0D3}"/>
              </a:ext>
            </a:extLst>
          </p:cNvPr>
          <p:cNvSpPr/>
          <p:nvPr/>
        </p:nvSpPr>
        <p:spPr>
          <a:xfrm>
            <a:off x="3809104" y="4120209"/>
            <a:ext cx="1587649" cy="636494"/>
          </a:xfrm>
          <a:prstGeom prst="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GTU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8FE64D-8843-68D0-9FE3-C4342B826956}"/>
              </a:ext>
            </a:extLst>
          </p:cNvPr>
          <p:cNvSpPr/>
          <p:nvPr/>
        </p:nvSpPr>
        <p:spPr>
          <a:xfrm>
            <a:off x="1065904" y="3053409"/>
            <a:ext cx="1587649" cy="63649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RDO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7478E0-8571-DE29-A0BD-A1906BCBDA43}"/>
              </a:ext>
            </a:extLst>
          </p:cNvPr>
          <p:cNvSpPr/>
          <p:nvPr/>
        </p:nvSpPr>
        <p:spPr>
          <a:xfrm>
            <a:off x="6860776" y="3061457"/>
            <a:ext cx="1587649" cy="636494"/>
          </a:xfrm>
          <a:prstGeom prst="rect">
            <a:avLst/>
          </a:prstGeom>
          <a:solidFill>
            <a:srgbClr val="009E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EPICs IOC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5F4054-A142-1B52-9122-4692B001F82F}"/>
              </a:ext>
            </a:extLst>
          </p:cNvPr>
          <p:cNvCxnSpPr>
            <a:cxnSpLocks/>
          </p:cNvCxnSpPr>
          <p:nvPr/>
        </p:nvCxnSpPr>
        <p:spPr>
          <a:xfrm flipH="1">
            <a:off x="5396753" y="3599567"/>
            <a:ext cx="1464023" cy="812095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B9306A9-49AF-4747-27EE-EFB79284012C}"/>
              </a:ext>
            </a:extLst>
          </p:cNvPr>
          <p:cNvCxnSpPr>
            <a:cxnSpLocks/>
          </p:cNvCxnSpPr>
          <p:nvPr/>
        </p:nvCxnSpPr>
        <p:spPr>
          <a:xfrm>
            <a:off x="5396753" y="3200403"/>
            <a:ext cx="1464023" cy="0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52A845F-7F24-123A-4BC2-D8C22C37BA6B}"/>
              </a:ext>
            </a:extLst>
          </p:cNvPr>
          <p:cNvCxnSpPr>
            <a:cxnSpLocks/>
          </p:cNvCxnSpPr>
          <p:nvPr/>
        </p:nvCxnSpPr>
        <p:spPr>
          <a:xfrm flipH="1">
            <a:off x="5396753" y="3501182"/>
            <a:ext cx="1464023" cy="0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1D8A79-986D-2F72-F73F-D7DC77E8DC76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653553" y="3371656"/>
            <a:ext cx="1155551" cy="2864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FAA222-C616-F083-3590-50347E195A18}"/>
              </a:ext>
            </a:extLst>
          </p:cNvPr>
          <p:cNvCxnSpPr>
            <a:cxnSpLocks/>
            <a:stCxn id="5" idx="0"/>
            <a:endCxn id="4" idx="2"/>
          </p:cNvCxnSpPr>
          <p:nvPr/>
        </p:nvCxnSpPr>
        <p:spPr>
          <a:xfrm flipV="1">
            <a:off x="4602929" y="3689903"/>
            <a:ext cx="0" cy="430306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BEDE87B-605D-3AF5-0B65-1A7F5DD51E62}"/>
              </a:ext>
            </a:extLst>
          </p:cNvPr>
          <p:cNvCxnSpPr>
            <a:cxnSpLocks/>
          </p:cNvCxnSpPr>
          <p:nvPr/>
        </p:nvCxnSpPr>
        <p:spPr>
          <a:xfrm>
            <a:off x="2653553" y="3501182"/>
            <a:ext cx="1155551" cy="0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DC055B1-1D4F-017C-B187-7CE55F848C2D}"/>
              </a:ext>
            </a:extLst>
          </p:cNvPr>
          <p:cNvSpPr txBox="1"/>
          <p:nvPr/>
        </p:nvSpPr>
        <p:spPr>
          <a:xfrm>
            <a:off x="5747971" y="4320580"/>
            <a:ext cx="1112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Synchronized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572512-93F4-64D5-9E34-93FE8E368535}"/>
              </a:ext>
            </a:extLst>
          </p:cNvPr>
          <p:cNvSpPr txBox="1"/>
          <p:nvPr/>
        </p:nvSpPr>
        <p:spPr>
          <a:xfrm>
            <a:off x="5666138" y="3489848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/>
              <a:t>Detector </a:t>
            </a:r>
          </a:p>
          <a:p>
            <a:pPr algn="ctr"/>
            <a:r>
              <a:rPr lang="en-US" sz="1000"/>
              <a:t>Specific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646548-E64E-8237-D31E-E0A22A0C8B7B}"/>
              </a:ext>
            </a:extLst>
          </p:cNvPr>
          <p:cNvSpPr txBox="1"/>
          <p:nvPr/>
        </p:nvSpPr>
        <p:spPr>
          <a:xfrm>
            <a:off x="5885134" y="2971807"/>
            <a:ext cx="667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/>
              <a:t>SC Data</a:t>
            </a:r>
          </a:p>
        </p:txBody>
      </p:sp>
    </p:spTree>
    <p:extLst>
      <p:ext uri="{BB962C8B-B14F-4D97-AF65-F5344CB8AC3E}">
        <p14:creationId xmlns:p14="http://schemas.microsoft.com/office/powerpoint/2010/main" val="4235235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1DA62-E336-67A7-DC7F-5B5BC645F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D407-5066-E901-2B13-C68A3CDB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/ Comments?</a:t>
            </a:r>
          </a:p>
        </p:txBody>
      </p:sp>
    </p:spTree>
    <p:extLst>
      <p:ext uri="{BB962C8B-B14F-4D97-AF65-F5344CB8AC3E}">
        <p14:creationId xmlns:p14="http://schemas.microsoft.com/office/powerpoint/2010/main" val="3086019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2BA1-3342-3FDD-44B6-D7542559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630530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22B04-61FE-CD55-5F31-5C4F22B3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BB56C-D555-CB91-FCC1-1DB2B7972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TF / STF and interface to Orchestration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83CE1-3970-77C5-2A6B-C57CDC3583B5}"/>
              </a:ext>
            </a:extLst>
          </p:cNvPr>
          <p:cNvSpPr txBox="1"/>
          <p:nvPr/>
        </p:nvSpPr>
        <p:spPr>
          <a:xfrm>
            <a:off x="602173" y="995882"/>
            <a:ext cx="106422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Frames (TF) are buffers containing the multiplexed data from the entire detector corresponding to 0.6 </a:t>
            </a:r>
            <a:r>
              <a:rPr lang="en-US" dirty="0" err="1"/>
              <a:t>ms</a:t>
            </a:r>
            <a:r>
              <a:rPr lang="en-US" dirty="0"/>
              <a:t> time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 Time Frames (STF) are ordered, contiguous sets of O(1000) time frames corresponding to roughly 0.6 seconds of detector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Likely to have independent DAQ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Polarimetry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Luminosity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Independent STFs for each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Start/Stop Run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Notifies Orchestration of detector/collider status via message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production of STF DAQ: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Writes file to Buffer Box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Notifies Orchestration of data availability via message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69FFF-7DAE-5D3C-23A2-76CB3581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043" y="2326768"/>
            <a:ext cx="5296672" cy="2204464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34106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A407FF-AD91-264D-B3D5-282123F30F50}"/>
              </a:ext>
            </a:extLst>
          </p:cNvPr>
          <p:cNvSpPr/>
          <p:nvPr/>
        </p:nvSpPr>
        <p:spPr>
          <a:xfrm>
            <a:off x="550745" y="863980"/>
            <a:ext cx="7868647" cy="2884187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78BCE9-D833-D441-B86E-53F8E775ABC6}"/>
              </a:ext>
            </a:extLst>
          </p:cNvPr>
          <p:cNvSpPr/>
          <p:nvPr/>
        </p:nvSpPr>
        <p:spPr>
          <a:xfrm>
            <a:off x="541650" y="3770763"/>
            <a:ext cx="7868647" cy="228648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DEEE2B-5114-F243-AD83-54FCB7BC14A0}"/>
              </a:ext>
            </a:extLst>
          </p:cNvPr>
          <p:cNvCxnSpPr>
            <a:cxnSpLocks/>
          </p:cNvCxnSpPr>
          <p:nvPr/>
        </p:nvCxnSpPr>
        <p:spPr>
          <a:xfrm flipH="1">
            <a:off x="4498319" y="4057575"/>
            <a:ext cx="283155" cy="17074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438B3F3-C4C9-0C4C-B4C4-D7D994279499}"/>
              </a:ext>
            </a:extLst>
          </p:cNvPr>
          <p:cNvSpPr/>
          <p:nvPr/>
        </p:nvSpPr>
        <p:spPr>
          <a:xfrm>
            <a:off x="2735048" y="4151070"/>
            <a:ext cx="536713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FEB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6CD72-EF28-DF4F-92B4-3CDD4883AB27}"/>
              </a:ext>
            </a:extLst>
          </p:cNvPr>
          <p:cNvSpPr/>
          <p:nvPr/>
        </p:nvSpPr>
        <p:spPr>
          <a:xfrm>
            <a:off x="3853807" y="4132786"/>
            <a:ext cx="536713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RDO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8BEE0A-D34A-EE44-9745-FAF365AB5929}"/>
              </a:ext>
            </a:extLst>
          </p:cNvPr>
          <p:cNvSpPr/>
          <p:nvPr/>
        </p:nvSpPr>
        <p:spPr>
          <a:xfrm>
            <a:off x="6302945" y="4132787"/>
            <a:ext cx="1144379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Readout Computer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8FDCE-09BC-E54E-A3B8-3D1ECDBE01F4}"/>
              </a:ext>
            </a:extLst>
          </p:cNvPr>
          <p:cNvSpPr/>
          <p:nvPr/>
        </p:nvSpPr>
        <p:spPr>
          <a:xfrm>
            <a:off x="1735752" y="4146681"/>
            <a:ext cx="817492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Detector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92AB97-E9EB-3443-9D5E-A7034DCA183A}"/>
              </a:ext>
            </a:extLst>
          </p:cNvPr>
          <p:cNvCxnSpPr>
            <a:cxnSpLocks/>
          </p:cNvCxnSpPr>
          <p:nvPr/>
        </p:nvCxnSpPr>
        <p:spPr>
          <a:xfrm flipV="1">
            <a:off x="3386951" y="4032211"/>
            <a:ext cx="204589" cy="1104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49B377-8111-7442-803E-3705FDADCF7D}"/>
              </a:ext>
            </a:extLst>
          </p:cNvPr>
          <p:cNvCxnSpPr>
            <a:cxnSpLocks/>
          </p:cNvCxnSpPr>
          <p:nvPr/>
        </p:nvCxnSpPr>
        <p:spPr>
          <a:xfrm flipV="1">
            <a:off x="7727562" y="4068213"/>
            <a:ext cx="146391" cy="1418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E327362-3383-FC40-928D-1B84418DAE7F}"/>
              </a:ext>
            </a:extLst>
          </p:cNvPr>
          <p:cNvSpPr/>
          <p:nvPr/>
        </p:nvSpPr>
        <p:spPr>
          <a:xfrm>
            <a:off x="5074256" y="4132787"/>
            <a:ext cx="536713" cy="3801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/>
              <a:t>DAM</a:t>
            </a:r>
          </a:p>
        </p:txBody>
      </p:sp>
      <p:sp>
        <p:nvSpPr>
          <p:cNvPr id="14" name="Arrow: Right 14">
            <a:extLst>
              <a:ext uri="{FF2B5EF4-FFF2-40B4-BE49-F238E27FC236}">
                <a16:creationId xmlns:a16="http://schemas.microsoft.com/office/drawing/2014/main" id="{43E1175B-B4D3-E847-AA33-6B8C0700FCC2}"/>
              </a:ext>
            </a:extLst>
          </p:cNvPr>
          <p:cNvSpPr/>
          <p:nvPr/>
        </p:nvSpPr>
        <p:spPr>
          <a:xfrm>
            <a:off x="5635974" y="4265216"/>
            <a:ext cx="641962" cy="1721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146736-91B9-D84A-AC07-EEFE09C38DFD}"/>
              </a:ext>
            </a:extLst>
          </p:cNvPr>
          <p:cNvSpPr txBox="1"/>
          <p:nvPr/>
        </p:nvSpPr>
        <p:spPr>
          <a:xfrm>
            <a:off x="5694700" y="3970109"/>
            <a:ext cx="447558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/>
              <a:t>PCI/Eth</a:t>
            </a:r>
          </a:p>
        </p:txBody>
      </p:sp>
      <p:sp>
        <p:nvSpPr>
          <p:cNvPr id="16" name="Arrow: Right 16">
            <a:extLst>
              <a:ext uri="{FF2B5EF4-FFF2-40B4-BE49-F238E27FC236}">
                <a16:creationId xmlns:a16="http://schemas.microsoft.com/office/drawing/2014/main" id="{02E62D36-06FF-134A-BFD3-9F7F90663494}"/>
              </a:ext>
            </a:extLst>
          </p:cNvPr>
          <p:cNvSpPr/>
          <p:nvPr/>
        </p:nvSpPr>
        <p:spPr>
          <a:xfrm>
            <a:off x="4411406" y="4265216"/>
            <a:ext cx="641962" cy="1721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1A5FB5-8DCA-3A48-999F-17712B998B8F}"/>
              </a:ext>
            </a:extLst>
          </p:cNvPr>
          <p:cNvSpPr txBox="1"/>
          <p:nvPr/>
        </p:nvSpPr>
        <p:spPr>
          <a:xfrm>
            <a:off x="4470131" y="4161707"/>
            <a:ext cx="362600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/>
              <a:t>Fiber</a:t>
            </a:r>
          </a:p>
        </p:txBody>
      </p:sp>
      <p:sp>
        <p:nvSpPr>
          <p:cNvPr id="18" name="Arrow: Right 18">
            <a:extLst>
              <a:ext uri="{FF2B5EF4-FFF2-40B4-BE49-F238E27FC236}">
                <a16:creationId xmlns:a16="http://schemas.microsoft.com/office/drawing/2014/main" id="{EDDEF01B-AE4F-6F43-9FCD-41D1753A10B7}"/>
              </a:ext>
            </a:extLst>
          </p:cNvPr>
          <p:cNvSpPr/>
          <p:nvPr/>
        </p:nvSpPr>
        <p:spPr>
          <a:xfrm>
            <a:off x="3292773" y="4259566"/>
            <a:ext cx="540146" cy="1721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1ED830-B6C6-2941-AC31-367FE47DF8E9}"/>
              </a:ext>
            </a:extLst>
          </p:cNvPr>
          <p:cNvSpPr txBox="1"/>
          <p:nvPr/>
        </p:nvSpPr>
        <p:spPr>
          <a:xfrm>
            <a:off x="3329440" y="4142613"/>
            <a:ext cx="439544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/>
              <a:t>Copper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ADFE1D7-38F9-F643-9852-6CB00F9AF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915261"/>
              </p:ext>
            </p:extLst>
          </p:nvPr>
        </p:nvGraphicFramePr>
        <p:xfrm>
          <a:off x="923389" y="4879100"/>
          <a:ext cx="2330779" cy="693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807">
                  <a:extLst>
                    <a:ext uri="{9D8B030D-6E8A-4147-A177-3AD203B41FA5}">
                      <a16:colId xmlns:a16="http://schemas.microsoft.com/office/drawing/2014/main" val="3877741135"/>
                    </a:ext>
                  </a:extLst>
                </a:gridCol>
                <a:gridCol w="779972">
                  <a:extLst>
                    <a:ext uri="{9D8B030D-6E8A-4147-A177-3AD203B41FA5}">
                      <a16:colId xmlns:a16="http://schemas.microsoft.com/office/drawing/2014/main" val="3720784282"/>
                    </a:ext>
                  </a:extLst>
                </a:gridCol>
              </a:tblGrid>
              <a:tr h="167023"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ysClr val="windowText" lastClr="000000"/>
                          </a:solidFill>
                        </a:rPr>
                        <a:t>Aggregate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ysClr val="windowText" lastClr="000000"/>
                          </a:solidFill>
                        </a:rPr>
                        <a:t>2.0 Tb/sec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5566"/>
                  </a:ext>
                </a:extLst>
              </a:tr>
              <a:tr h="167023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Noise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1.6 Tb 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276082"/>
                  </a:ext>
                </a:extLst>
              </a:tr>
              <a:tr h="273917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Signal from Physics + Background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400 Gb / 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577381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00459144-6DCB-294A-AD38-B1290997F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020747"/>
              </p:ext>
            </p:extLst>
          </p:nvPr>
        </p:nvGraphicFramePr>
        <p:xfrm>
          <a:off x="2531697" y="5621294"/>
          <a:ext cx="1896485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44">
                  <a:extLst>
                    <a:ext uri="{9D8B030D-6E8A-4147-A177-3AD203B41FA5}">
                      <a16:colId xmlns:a16="http://schemas.microsoft.com/office/drawing/2014/main" val="3877741135"/>
                    </a:ext>
                  </a:extLst>
                </a:gridCol>
                <a:gridCol w="800741">
                  <a:extLst>
                    <a:ext uri="{9D8B030D-6E8A-4147-A177-3AD203B41FA5}">
                      <a16:colId xmlns:a16="http://schemas.microsoft.com/office/drawing/2014/main" val="3720784282"/>
                    </a:ext>
                  </a:extLst>
                </a:gridCol>
              </a:tblGrid>
              <a:tr h="167023"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ysClr val="windowText" lastClr="000000"/>
                          </a:solidFill>
                        </a:rPr>
                        <a:t>Aggregate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solidFill>
                            <a:sysClr val="windowText" lastClr="000000"/>
                          </a:solidFill>
                        </a:rPr>
                        <a:t>2.0 Tb/sec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5566"/>
                  </a:ext>
                </a:extLst>
              </a:tr>
              <a:tr h="167023"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Per RDO (Avg)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>
                          <a:solidFill>
                            <a:sysClr val="windowText" lastClr="000000"/>
                          </a:solidFill>
                        </a:rPr>
                        <a:t>0.7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371346"/>
                  </a:ext>
                </a:extLst>
              </a:tr>
            </a:tbl>
          </a:graphicData>
        </a:graphic>
      </p:graphicFrame>
      <p:sp>
        <p:nvSpPr>
          <p:cNvPr id="23" name="Arrow: Right 23">
            <a:extLst>
              <a:ext uri="{FF2B5EF4-FFF2-40B4-BE49-F238E27FC236}">
                <a16:creationId xmlns:a16="http://schemas.microsoft.com/office/drawing/2014/main" id="{F7919447-1865-4B44-B992-98632DEC48D9}"/>
              </a:ext>
            </a:extLst>
          </p:cNvPr>
          <p:cNvSpPr/>
          <p:nvPr/>
        </p:nvSpPr>
        <p:spPr>
          <a:xfrm>
            <a:off x="7475553" y="4254577"/>
            <a:ext cx="641962" cy="1721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17E57E-E204-9F41-AFD0-68828447B211}"/>
              </a:ext>
            </a:extLst>
          </p:cNvPr>
          <p:cNvSpPr txBox="1"/>
          <p:nvPr/>
        </p:nvSpPr>
        <p:spPr>
          <a:xfrm>
            <a:off x="7534278" y="3959471"/>
            <a:ext cx="300082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/>
              <a:t>Eth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534528D6-296C-474B-BA0E-8A41B9E703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401014"/>
              </p:ext>
            </p:extLst>
          </p:nvPr>
        </p:nvGraphicFramePr>
        <p:xfrm>
          <a:off x="5360145" y="4767854"/>
          <a:ext cx="2283521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9364">
                  <a:extLst>
                    <a:ext uri="{9D8B030D-6E8A-4147-A177-3AD203B41FA5}">
                      <a16:colId xmlns:a16="http://schemas.microsoft.com/office/drawing/2014/main" val="3877741135"/>
                    </a:ext>
                  </a:extLst>
                </a:gridCol>
                <a:gridCol w="964157">
                  <a:extLst>
                    <a:ext uri="{9D8B030D-6E8A-4147-A177-3AD203B41FA5}">
                      <a16:colId xmlns:a16="http://schemas.microsoft.com/office/drawing/2014/main" val="3720784282"/>
                    </a:ext>
                  </a:extLst>
                </a:gridCol>
              </a:tblGrid>
              <a:tr h="181117"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ysClr val="windowText" lastClr="000000"/>
                          </a:solidFill>
                        </a:rPr>
                        <a:t>Aggregate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solidFill>
                            <a:sysClr val="windowText" lastClr="000000"/>
                          </a:solidFill>
                        </a:rPr>
                        <a:t> 109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75566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Collision Signal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62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371346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Synchrotron Rad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Under design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13994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Electron Beam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4.5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652967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Hadron Beam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1.0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341044"/>
                  </a:ext>
                </a:extLst>
              </a:tr>
              <a:tr h="181117"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Noise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>
                          <a:solidFill>
                            <a:sysClr val="windowText" lastClr="000000"/>
                          </a:solidFill>
                        </a:rPr>
                        <a:t> 41 Gb/sec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220783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FA89E769-5921-124D-91A0-EF8849B622C7}"/>
              </a:ext>
            </a:extLst>
          </p:cNvPr>
          <p:cNvSpPr txBox="1"/>
          <p:nvPr/>
        </p:nvSpPr>
        <p:spPr>
          <a:xfrm>
            <a:off x="541650" y="3785532"/>
            <a:ext cx="2071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Summary of Data Flow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66338B53-7DFF-517B-10A9-443C1F18EC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/>
              <a:t>Summary of Channel Counts and Data Flow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0BAF75-B652-7D76-A2BA-00C23A4610E8}"/>
              </a:ext>
            </a:extLst>
          </p:cNvPr>
          <p:cNvSpPr txBox="1"/>
          <p:nvPr/>
        </p:nvSpPr>
        <p:spPr>
          <a:xfrm>
            <a:off x="8455149" y="815380"/>
            <a:ext cx="34848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Scale of the system: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Electronics</a:t>
            </a:r>
          </a:p>
          <a:p>
            <a:pPr lvl="1"/>
            <a:r>
              <a:rPr lang="en-US" sz="1400"/>
              <a:t>~ 25 detectors</a:t>
            </a:r>
          </a:p>
          <a:p>
            <a:pPr lvl="1"/>
            <a:r>
              <a:rPr lang="en-US" sz="1400"/>
              <a:t>~ 5 Sensor Technologies</a:t>
            </a:r>
          </a:p>
          <a:p>
            <a:pPr lvl="1"/>
            <a:r>
              <a:rPr lang="en-US" sz="1400"/>
              <a:t>~ 2500 RDOs (on detector/in racks)</a:t>
            </a:r>
          </a:p>
          <a:p>
            <a:pPr lvl="1"/>
            <a:r>
              <a:rPr lang="en-US" sz="1400"/>
              <a:t>~ 120 DAM boards (DAQ room)</a:t>
            </a:r>
          </a:p>
          <a:p>
            <a:pPr lvl="1"/>
            <a:r>
              <a:rPr lang="en-US" sz="1400"/>
              <a:t>GTU (with interface boards)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Detailed simulations of DIS events, Proton and Electron beam gas lead to maximum Data Volume</a:t>
            </a:r>
          </a:p>
          <a:p>
            <a:pPr lvl="1"/>
            <a:r>
              <a:rPr lang="en-US" sz="1400"/>
              <a:t>~ 2 Tb/sec digitized</a:t>
            </a:r>
          </a:p>
          <a:p>
            <a:pPr lvl="1"/>
            <a:r>
              <a:rPr lang="en-US" sz="1400"/>
              <a:t>~ 100Gb/sec recorded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Dark current rates high for </a:t>
            </a:r>
            <a:r>
              <a:rPr lang="en-US" sz="1400" err="1"/>
              <a:t>dRICH</a:t>
            </a:r>
            <a:r>
              <a:rPr lang="en-US" sz="1400"/>
              <a:t> (</a:t>
            </a:r>
            <a:r>
              <a:rPr lang="en-US" sz="1400" err="1"/>
              <a:t>SiPM</a:t>
            </a:r>
            <a:r>
              <a:rPr lang="en-US" sz="1400"/>
              <a:t> sensitive to single photons) after radiation damage.  Need High-Level Filter (ML algorithms under study)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Synchrotron Radiation Simulations still in flux.   Rates at 18GeV with currently simulated beam-line dominate physics rates.   Scaling to lower energies is not trivial, and optimized beam line being simulated.</a:t>
            </a:r>
          </a:p>
          <a:p>
            <a:pPr lvl="1"/>
            <a:endParaRPr lang="en-US" sz="14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9C7F0D-4743-399B-AC26-2012C822C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96" y="885091"/>
            <a:ext cx="7731863" cy="282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5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029708B-6D09-E2B4-8A40-36309D306722}"/>
              </a:ext>
            </a:extLst>
          </p:cNvPr>
          <p:cNvGraphicFramePr>
            <a:graphicFrameLocks noGrp="1"/>
          </p:cNvGraphicFramePr>
          <p:nvPr/>
        </p:nvGraphicFramePr>
        <p:xfrm>
          <a:off x="378057" y="507329"/>
          <a:ext cx="11647627" cy="5782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9466">
                  <a:extLst>
                    <a:ext uri="{9D8B030D-6E8A-4147-A177-3AD203B41FA5}">
                      <a16:colId xmlns:a16="http://schemas.microsoft.com/office/drawing/2014/main" val="172926859"/>
                    </a:ext>
                  </a:extLst>
                </a:gridCol>
                <a:gridCol w="795130">
                  <a:extLst>
                    <a:ext uri="{9D8B030D-6E8A-4147-A177-3AD203B41FA5}">
                      <a16:colId xmlns:a16="http://schemas.microsoft.com/office/drawing/2014/main" val="3463441786"/>
                    </a:ext>
                  </a:extLst>
                </a:gridCol>
                <a:gridCol w="841513">
                  <a:extLst>
                    <a:ext uri="{9D8B030D-6E8A-4147-A177-3AD203B41FA5}">
                      <a16:colId xmlns:a16="http://schemas.microsoft.com/office/drawing/2014/main" val="462278004"/>
                    </a:ext>
                  </a:extLst>
                </a:gridCol>
                <a:gridCol w="841513">
                  <a:extLst>
                    <a:ext uri="{9D8B030D-6E8A-4147-A177-3AD203B41FA5}">
                      <a16:colId xmlns:a16="http://schemas.microsoft.com/office/drawing/2014/main" val="513568955"/>
                    </a:ext>
                  </a:extLst>
                </a:gridCol>
                <a:gridCol w="1186070">
                  <a:extLst>
                    <a:ext uri="{9D8B030D-6E8A-4147-A177-3AD203B41FA5}">
                      <a16:colId xmlns:a16="http://schemas.microsoft.com/office/drawing/2014/main" val="2047858483"/>
                    </a:ext>
                  </a:extLst>
                </a:gridCol>
                <a:gridCol w="722243">
                  <a:extLst>
                    <a:ext uri="{9D8B030D-6E8A-4147-A177-3AD203B41FA5}">
                      <a16:colId xmlns:a16="http://schemas.microsoft.com/office/drawing/2014/main" val="3302277531"/>
                    </a:ext>
                  </a:extLst>
                </a:gridCol>
                <a:gridCol w="1086679">
                  <a:extLst>
                    <a:ext uri="{9D8B030D-6E8A-4147-A177-3AD203B41FA5}">
                      <a16:colId xmlns:a16="http://schemas.microsoft.com/office/drawing/2014/main" val="1615415222"/>
                    </a:ext>
                  </a:extLst>
                </a:gridCol>
                <a:gridCol w="973978">
                  <a:extLst>
                    <a:ext uri="{9D8B030D-6E8A-4147-A177-3AD203B41FA5}">
                      <a16:colId xmlns:a16="http://schemas.microsoft.com/office/drawing/2014/main" val="1917432531"/>
                    </a:ext>
                  </a:extLst>
                </a:gridCol>
                <a:gridCol w="2401035">
                  <a:extLst>
                    <a:ext uri="{9D8B030D-6E8A-4147-A177-3AD203B41FA5}">
                      <a16:colId xmlns:a16="http://schemas.microsoft.com/office/drawing/2014/main" val="45453496"/>
                    </a:ext>
                  </a:extLst>
                </a:gridCol>
              </a:tblGrid>
              <a:tr h="38713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Detector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ASIC / Digitization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Digitization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900" dirty="0"/>
                        <a:t>Clock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FEB-RDO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RDO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RDO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426192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b="1" dirty="0"/>
                        <a:t>Si Tracking --- (ITS3 / LAS):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dirty="0"/>
                        <a:t>(IB, OB, EE, HE)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ITS3/LAS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Integrated /w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39.4 MHz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(2-8 us 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Integrated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(Schambach)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highlight>
                            <a:srgbClr val="00FF00"/>
                          </a:highlight>
                        </a:rPr>
                        <a:t>Fiber Aggregator </a:t>
                      </a:r>
                      <a:r>
                        <a:rPr lang="en-US" sz="900" dirty="0" err="1">
                          <a:highlight>
                            <a:srgbClr val="00FF00"/>
                          </a:highlight>
                        </a:rPr>
                        <a:t>GenericRDO</a:t>
                      </a:r>
                      <a:endParaRPr lang="en-US" sz="90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South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J. Schambach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292927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MPGD tracking: (SAMPA):</a:t>
                      </a:r>
                    </a:p>
                    <a:p>
                      <a:r>
                        <a:rPr lang="en-US" sz="900" dirty="0"/>
                        <a:t>(IB, OB, EE, HE)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urWELL</a:t>
                      </a: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/ </a:t>
                      </a:r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uMegas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SALSA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/>
                        <a:t>lpGBT</a:t>
                      </a:r>
                      <a:r>
                        <a:rPr lang="en-US" sz="900" dirty="0"/>
                        <a:t> / VTRX+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 </a:t>
                      </a:r>
                      <a:r>
                        <a:rPr lang="en-US" sz="9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900" dirty="0"/>
                        <a:t> 1 </a:t>
                      </a:r>
                      <a:r>
                        <a:rPr lang="en-US" sz="900" dirty="0" err="1"/>
                        <a:t>GenericRDO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South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RDO – N. </a:t>
                      </a:r>
                      <a:r>
                        <a:rPr lang="en-US" sz="900" dirty="0" err="1"/>
                        <a:t>Novitzki</a:t>
                      </a:r>
                      <a:r>
                        <a:rPr lang="en-US" sz="900" dirty="0"/>
                        <a:t> Presentation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FEB – F. Barbosa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871654"/>
                  </a:ext>
                </a:extLst>
              </a:tr>
              <a:tr h="387138">
                <a:tc>
                  <a:txBody>
                    <a:bodyPr/>
                    <a:lstStyle/>
                    <a:p>
                      <a:r>
                        <a:rPr lang="en-US" sz="900" b="1" dirty="0"/>
                        <a:t>Calorimeters (CALOROC):</a:t>
                      </a:r>
                    </a:p>
                    <a:p>
                      <a:r>
                        <a:rPr lang="en-US" sz="900" dirty="0" err="1"/>
                        <a:t>BarrelHCAL</a:t>
                      </a:r>
                      <a:r>
                        <a:rPr lang="en-US" sz="900" dirty="0"/>
                        <a:t>, Backward HCAL, Barrel ECAL, Backward ECAL, Backward HCAL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SiPM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CALOROC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/>
                        <a:t>lpGBT</a:t>
                      </a:r>
                      <a:r>
                        <a:rPr lang="en-US" sz="900" dirty="0"/>
                        <a:t> / SFP+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 </a:t>
                      </a:r>
                      <a:r>
                        <a:rPr lang="en-US" sz="9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900" dirty="0"/>
                        <a:t> 1 </a:t>
                      </a:r>
                      <a:r>
                        <a:rPr lang="en-US" sz="900" dirty="0" err="1"/>
                        <a:t>GenericRDO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South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N. </a:t>
                      </a:r>
                      <a:r>
                        <a:rPr lang="en-US" sz="900" dirty="0" err="1"/>
                        <a:t>Novitzki</a:t>
                      </a:r>
                      <a:r>
                        <a:rPr lang="en-US" sz="900" dirty="0"/>
                        <a:t>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280811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Calorimeters (CALOROC):</a:t>
                      </a:r>
                    </a:p>
                    <a:p>
                      <a:r>
                        <a:rPr lang="en-US" sz="900" dirty="0"/>
                        <a:t>LFHCAL, HCAL Insert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SiPM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CALOROC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/>
                        <a:t>lpGBT</a:t>
                      </a:r>
                      <a:r>
                        <a:rPr lang="en-US" sz="900" dirty="0"/>
                        <a:t> / SFP+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GPT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 </a:t>
                      </a:r>
                      <a:r>
                        <a:rPr lang="en-US" sz="9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900" dirty="0"/>
                        <a:t> 1 </a:t>
                      </a:r>
                      <a:r>
                        <a:rPr lang="en-US" sz="900" dirty="0" err="1"/>
                        <a:t>GenericRDO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East HCAL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N. </a:t>
                      </a:r>
                      <a:r>
                        <a:rPr lang="en-US" sz="900" dirty="0" err="1"/>
                        <a:t>Novitzki</a:t>
                      </a:r>
                      <a:r>
                        <a:rPr lang="en-US" sz="900" dirty="0"/>
                        <a:t>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4422684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Calorimeters (Discrete):</a:t>
                      </a:r>
                    </a:p>
                    <a:p>
                      <a:r>
                        <a:rPr lang="en-US" sz="900" dirty="0" err="1"/>
                        <a:t>FwdEcal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SiPM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98.5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FPGA / SFP+ /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16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 1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GenericRDO</a:t>
                      </a:r>
                      <a:endParaRPr lang="en-US" sz="9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South 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G. Visser Presentation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Planned RDO similar to existing designs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852100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Far Forward (AC-LGAD / EICROC):</a:t>
                      </a:r>
                    </a:p>
                    <a:p>
                      <a:r>
                        <a:rPr lang="en-US" sz="900" dirty="0"/>
                        <a:t>B0 tracking, Roman Pots, Off Momentum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AC-LGAD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EICROC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lpGBT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/ VTRX+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Direct to 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Same as per Endcap TOF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638859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Far Backward: (AC-LGAD / FCFD):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/>
                        <a:t>Lumi photon spectrometer tracker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AC-LGAD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FCFD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/>
                        <a:t>lpGBT</a:t>
                      </a:r>
                      <a:r>
                        <a:rPr lang="en-US" sz="900" dirty="0"/>
                        <a:t> / VTRX+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Direct to 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Same as per Barrel TOF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158242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Central Detector (AC-LGAD / EICROC):</a:t>
                      </a:r>
                    </a:p>
                    <a:p>
                      <a:pPr marL="0" lvl="0" indent="0"/>
                      <a:r>
                        <a:rPr lang="en-US" sz="900" dirty="0"/>
                        <a:t>Endcap 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AC-LGAD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EICROC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/>
                        <a:t>lpGBT</a:t>
                      </a:r>
                      <a:r>
                        <a:rPr lang="en-US" sz="900" dirty="0"/>
                        <a:t> / VTRX+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Direct to 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F. Barbosa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705908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Central Detector (FCFD):</a:t>
                      </a:r>
                    </a:p>
                    <a:p>
                      <a:r>
                        <a:rPr lang="en-US" sz="900" dirty="0"/>
                        <a:t>Barrel TOF, </a:t>
                      </a:r>
                      <a:r>
                        <a:rPr lang="en-US" sz="900" dirty="0" err="1"/>
                        <a:t>pfRICH</a:t>
                      </a:r>
                      <a:r>
                        <a:rPr lang="en-US" sz="900" dirty="0"/>
                        <a:t>, DIRC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HRPPD / MCPMT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FCFD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 err="1"/>
                        <a:t>lpGBT</a:t>
                      </a:r>
                      <a:r>
                        <a:rPr lang="en-US" sz="900" dirty="0"/>
                        <a:t> / VTRX+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Direct to 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F. Barbosa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390893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dirty="0"/>
                        <a:t>Far Forward/Backward (CALOROC / Discrete):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/>
                        <a:t>B0 Crystal Calorimeter, ZDC Crystal Calorimeter, ZDC HCAL, Lumi Photon Spectrometer Calorimeter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SiPM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Discrete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39.4 MHz 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(or)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98.5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FPGA / SFP+ / Cu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(or)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lpGBT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/ SFP+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Internal</a:t>
                      </a:r>
                    </a:p>
                    <a:p>
                      <a:pPr lvl="0" algn="ctr">
                        <a:buNone/>
                      </a:pP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GBT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16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sym typeface="Wingdings" panose="05000000000000000000" pitchFamily="2" charset="2"/>
                        </a:rPr>
                        <a:t>gRDO</a:t>
                      </a:r>
                      <a:endParaRPr lang="en-US" sz="900" dirty="0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  <a:sym typeface="Wingdings" panose="05000000000000000000" pitchFamily="2" charset="2"/>
                      </a:endParaRP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(or)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4  1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gRDO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East/West Tunnel Near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Small channel count detectors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Expect to copy either CALOROC or Discrete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622933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</a:rPr>
                        <a:t>Far Backward: (Discrete):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/>
                        <a:t>Direct Photon Lumi Calorimeter*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SiPM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Flash-250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197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FADC 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Streaming ADCs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(N/A)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West Tunnel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Special FELIX processing to histogram / Sum bunch by bunch luminosity 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696682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Far Backward:  (</a:t>
                      </a:r>
                      <a:r>
                        <a:rPr lang="en-US" sz="900" b="1" dirty="0" err="1"/>
                        <a:t>TimePix</a:t>
                      </a:r>
                      <a:r>
                        <a:rPr lang="en-US" sz="900" b="1" dirty="0"/>
                        <a:t>):</a:t>
                      </a:r>
                    </a:p>
                    <a:p>
                      <a:r>
                        <a:rPr lang="en-US" sz="900" dirty="0"/>
                        <a:t>Low Q Tagger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TimePix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Integrated / w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98.5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Integrated / w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SPIDR4 Variant (NIKEF)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West Tunnel Under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K. Livingston Presentation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Planned RDO similar to existing designs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231599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Imaging Calorimeter (</a:t>
                      </a:r>
                      <a:r>
                        <a:rPr lang="en-US" sz="900" b="1" dirty="0" err="1"/>
                        <a:t>Astropix</a:t>
                      </a:r>
                      <a:r>
                        <a:rPr lang="en-US" sz="900" b="1" dirty="0"/>
                        <a:t>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AstroPix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Integrated / w 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98.5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Integrated / w 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Sensor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Astropix</a:t>
                      </a:r>
                      <a:r>
                        <a:rPr lang="en-US" sz="9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highlight>
                            <a:srgbClr val="FFFF00"/>
                          </a:highlight>
                        </a:rPr>
                        <a:t>End of Stave Card (NASA)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On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J. Metcalfe Presentation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/>
                        <a:t>Planned RDO similar to existing designs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297023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Central Detector (ALCOR):</a:t>
                      </a:r>
                    </a:p>
                    <a:p>
                      <a:r>
                        <a:rPr lang="en-US" sz="900" dirty="0" err="1"/>
                        <a:t>dRICH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SiPM</a:t>
                      </a:r>
                      <a:endParaRPr lang="en-US" sz="9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ALCOR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FPGA /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FPGA / VTRX+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On Detector in PDU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Pietro Antonioli 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28745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1611CCB-3952-F3B0-5EB8-E5C703E7DB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-9939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/>
              <a:t>Readout Chains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F10876-1629-C098-6BED-017BE11FC0BA}"/>
              </a:ext>
            </a:extLst>
          </p:cNvPr>
          <p:cNvSpPr/>
          <p:nvPr/>
        </p:nvSpPr>
        <p:spPr>
          <a:xfrm>
            <a:off x="379196" y="515234"/>
            <a:ext cx="11647627" cy="578067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09777-82C9-7FB1-3A4B-326287AC5B00}"/>
              </a:ext>
            </a:extLst>
          </p:cNvPr>
          <p:cNvSpPr txBox="1"/>
          <p:nvPr/>
        </p:nvSpPr>
        <p:spPr>
          <a:xfrm>
            <a:off x="8378758" y="6295912"/>
            <a:ext cx="19607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ighlight>
                  <a:srgbClr val="FFFF00"/>
                </a:highlight>
              </a:rPr>
              <a:t>Electronics design pending</a:t>
            </a:r>
          </a:p>
          <a:p>
            <a:r>
              <a:rPr lang="en-US" sz="900" dirty="0">
                <a:highlight>
                  <a:srgbClr val="00FF00"/>
                </a:highlight>
              </a:rPr>
              <a:t>Planned variants of </a:t>
            </a:r>
            <a:r>
              <a:rPr lang="en-US" sz="900" dirty="0" err="1">
                <a:highlight>
                  <a:srgbClr val="00FF00"/>
                </a:highlight>
              </a:rPr>
              <a:t>GenericRDO</a:t>
            </a:r>
            <a:endParaRPr lang="en-US" sz="900" dirty="0">
              <a:highlight>
                <a:srgbClr val="00FF00"/>
              </a:highlight>
            </a:endParaRPr>
          </a:p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Scope of outside Electronics/DAQ</a:t>
            </a:r>
          </a:p>
        </p:txBody>
      </p:sp>
    </p:spTree>
    <p:extLst>
      <p:ext uri="{BB962C8B-B14F-4D97-AF65-F5344CB8AC3E}">
        <p14:creationId xmlns:p14="http://schemas.microsoft.com/office/powerpoint/2010/main" val="3287312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E4D22F-0D07-A7DE-AFCD-BF5846774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610" y="2125054"/>
            <a:ext cx="7517587" cy="3878121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0DB4D17E-4588-CF35-9B5A-C14B4EBCC30A}"/>
              </a:ext>
            </a:extLst>
          </p:cNvPr>
          <p:cNvSpPr txBox="1">
            <a:spLocks/>
          </p:cNvSpPr>
          <p:nvPr/>
        </p:nvSpPr>
        <p:spPr>
          <a:xfrm>
            <a:off x="461963" y="0"/>
            <a:ext cx="11499234" cy="81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Overview of the GTU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2CDCC-9D2B-46FC-61E4-6CEC3A1E4004}"/>
              </a:ext>
            </a:extLst>
          </p:cNvPr>
          <p:cNvSpPr txBox="1"/>
          <p:nvPr/>
        </p:nvSpPr>
        <p:spPr>
          <a:xfrm>
            <a:off x="572854" y="965109"/>
            <a:ext cx="5213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The Global Timing Unit Consists of a 4u, 19” rack mounted, air-cooled box containing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/>
              <a:t>GTU base board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/>
              <a:t>Optic transceiver adaptor boards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/>
              <a:t>Clock monitor board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/>
          </a:p>
          <a:p>
            <a:r>
              <a:rPr lang="en-US" sz="2000"/>
              <a:t>Boards in advanced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Internal Review for PCB fabrication on 11/5/25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Expect articles early 2026</a:t>
            </a:r>
          </a:p>
        </p:txBody>
      </p:sp>
    </p:spTree>
    <p:extLst>
      <p:ext uri="{BB962C8B-B14F-4D97-AF65-F5344CB8AC3E}">
        <p14:creationId xmlns:p14="http://schemas.microsoft.com/office/powerpoint/2010/main" val="1909155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0082-3831-A80B-313C-FDA89D13F7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>
            <a:normAutofit/>
          </a:bodyPr>
          <a:lstStyle/>
          <a:p>
            <a:r>
              <a:rPr lang="en-US" sz="3600"/>
              <a:t>FELIX Updates – FLX-155 – </a:t>
            </a:r>
            <a:r>
              <a:rPr lang="en-US" sz="2800"/>
              <a:t>DAM Status</a:t>
            </a:r>
            <a:endParaRPr lang="en-US" sz="36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818D8-6008-E84E-CA1D-11573688EE2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11213" y="4349750"/>
            <a:ext cx="11380787" cy="1708150"/>
          </a:xfrm>
        </p:spPr>
        <p:txBody>
          <a:bodyPr>
            <a:normAutofit lnSpcReduction="10000"/>
          </a:bodyPr>
          <a:lstStyle/>
          <a:p>
            <a:r>
              <a:rPr lang="en-US" sz="1600">
                <a:solidFill>
                  <a:srgbClr val="0070C0"/>
                </a:solidFill>
              </a:rPr>
              <a:t>FELIX hardware for future ATLAS experiments at HL-LHC is being developed at BNL (Omega Group)</a:t>
            </a:r>
          </a:p>
          <a:p>
            <a:pPr lvl="1"/>
            <a:r>
              <a:rPr lang="en-US" sz="1400" err="1"/>
              <a:t>ePIC</a:t>
            </a:r>
            <a:r>
              <a:rPr lang="en-US" sz="1400"/>
              <a:t> is collaborating with Omega to use this design as our DAM board.</a:t>
            </a:r>
          </a:p>
          <a:p>
            <a:r>
              <a:rPr lang="en-US" sz="1600">
                <a:solidFill>
                  <a:srgbClr val="0070C0"/>
                </a:solidFill>
              </a:rPr>
              <a:t>Initial engineering articles were tested in early 2025. Updated PCB design sent out for fabrication/population</a:t>
            </a:r>
          </a:p>
          <a:p>
            <a:pPr lvl="1"/>
            <a:r>
              <a:rPr lang="en-US" sz="1400"/>
              <a:t>Final design board will be tested this Fall (2025). </a:t>
            </a:r>
          </a:p>
          <a:p>
            <a:r>
              <a:rPr lang="en-US" sz="1600">
                <a:solidFill>
                  <a:srgbClr val="0070C0"/>
                </a:solidFill>
              </a:rPr>
              <a:t>We expect to produce at ~4 boards for </a:t>
            </a:r>
            <a:r>
              <a:rPr lang="en-US" sz="1600" err="1">
                <a:solidFill>
                  <a:srgbClr val="0070C0"/>
                </a:solidFill>
              </a:rPr>
              <a:t>ePIC</a:t>
            </a:r>
            <a:r>
              <a:rPr lang="en-US" sz="1600">
                <a:solidFill>
                  <a:srgbClr val="0070C0"/>
                </a:solidFill>
              </a:rPr>
              <a:t> use after testing. Availability anticipated in early 2026</a:t>
            </a:r>
          </a:p>
          <a:p>
            <a:pPr lvl="1"/>
            <a:r>
              <a:rPr lang="en-US" sz="1200">
                <a:solidFill>
                  <a:srgbClr val="002060"/>
                </a:solidFill>
              </a:rPr>
              <a:t>Currently we have two 24-port versions (FELIX 182) being used for development  </a:t>
            </a:r>
            <a:endParaRPr lang="en-US" sz="1600">
              <a:solidFill>
                <a:srgbClr val="00206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F0A5F0-D15B-25FD-8A07-C7C34B8B44DD}"/>
              </a:ext>
            </a:extLst>
          </p:cNvPr>
          <p:cNvSpPr txBox="1"/>
          <p:nvPr/>
        </p:nvSpPr>
        <p:spPr>
          <a:xfrm>
            <a:off x="3472942" y="1330991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GTU interface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363FFE-61C3-54D4-0A42-DA11F1C49008}"/>
              </a:ext>
            </a:extLst>
          </p:cNvPr>
          <p:cNvSpPr txBox="1"/>
          <p:nvPr/>
        </p:nvSpPr>
        <p:spPr>
          <a:xfrm>
            <a:off x="5920608" y="799925"/>
            <a:ext cx="325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Versal </a:t>
            </a:r>
            <a:r>
              <a:rPr lang="en-US" err="1"/>
              <a:t>Ultrascale</a:t>
            </a:r>
            <a:r>
              <a:rPr lang="en-US"/>
              <a:t>+ FPGA/SoC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37BC3A-C0CF-3C72-047C-E5BB8D1D9B2B}"/>
              </a:ext>
            </a:extLst>
          </p:cNvPr>
          <p:cNvSpPr txBox="1"/>
          <p:nvPr/>
        </p:nvSpPr>
        <p:spPr>
          <a:xfrm>
            <a:off x="351350" y="806465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F</a:t>
            </a:r>
            <a:r>
              <a:rPr lang="en-US" sz="2400"/>
              <a:t>ront-</a:t>
            </a:r>
            <a:r>
              <a:rPr lang="en-US" sz="2400" b="1">
                <a:solidFill>
                  <a:srgbClr val="0070C0"/>
                </a:solidFill>
              </a:rPr>
              <a:t>E</a:t>
            </a:r>
            <a:r>
              <a:rPr lang="en-US" sz="2400"/>
              <a:t>nd </a:t>
            </a:r>
            <a:r>
              <a:rPr lang="en-US" sz="2400" b="1">
                <a:solidFill>
                  <a:srgbClr val="0070C0"/>
                </a:solidFill>
              </a:rPr>
              <a:t>Li</a:t>
            </a:r>
            <a:r>
              <a:rPr lang="en-US" sz="2400"/>
              <a:t>nk </a:t>
            </a:r>
            <a:r>
              <a:rPr lang="en-US" sz="2400" err="1"/>
              <a:t>e</a:t>
            </a:r>
            <a:r>
              <a:rPr lang="en-US" sz="2400" b="1" err="1">
                <a:solidFill>
                  <a:srgbClr val="0070C0"/>
                </a:solidFill>
              </a:rPr>
              <a:t>X</a:t>
            </a:r>
            <a:r>
              <a:rPr lang="en-US" sz="2400" err="1"/>
              <a:t>change</a:t>
            </a:r>
            <a:endParaRPr lang="en-US" sz="240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0087133-9D1D-FBFD-B865-C64A15218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4" t="13727" r="2688" b="9740"/>
          <a:stretch/>
        </p:blipFill>
        <p:spPr>
          <a:xfrm>
            <a:off x="3507160" y="1634905"/>
            <a:ext cx="6766560" cy="237744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5BB4E3-EDE4-35E9-3A50-EC5A06A0C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226" y="1566500"/>
            <a:ext cx="871213" cy="2566968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488AD81-3669-3D5C-31B1-1B4AD87F368D}"/>
              </a:ext>
            </a:extLst>
          </p:cNvPr>
          <p:cNvCxnSpPr/>
          <p:nvPr/>
        </p:nvCxnSpPr>
        <p:spPr bwMode="auto">
          <a:xfrm flipH="1">
            <a:off x="5595376" y="1102851"/>
            <a:ext cx="865581" cy="1085545"/>
          </a:xfrm>
          <a:prstGeom prst="straightConnector1">
            <a:avLst/>
          </a:prstGeom>
          <a:solidFill>
            <a:srgbClr val="C6E6E9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29AE8D7-81F1-15B0-DAB1-4A4BA11F1DBB}"/>
              </a:ext>
            </a:extLst>
          </p:cNvPr>
          <p:cNvSpPr txBox="1"/>
          <p:nvPr/>
        </p:nvSpPr>
        <p:spPr>
          <a:xfrm>
            <a:off x="2017761" y="1489240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100Gb </a:t>
            </a:r>
          </a:p>
          <a:p>
            <a:r>
              <a:rPr lang="en-US" sz="1200"/>
              <a:t>Ethernet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DA933F01-3853-3940-91B0-D5C8EF2AB0F5}"/>
              </a:ext>
            </a:extLst>
          </p:cNvPr>
          <p:cNvSpPr/>
          <p:nvPr/>
        </p:nvSpPr>
        <p:spPr bwMode="auto">
          <a:xfrm>
            <a:off x="3240438" y="1937007"/>
            <a:ext cx="159939" cy="31974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A78578C4-481F-AE2F-9AD0-5EDF0859E0D9}"/>
              </a:ext>
            </a:extLst>
          </p:cNvPr>
          <p:cNvSpPr/>
          <p:nvPr/>
        </p:nvSpPr>
        <p:spPr bwMode="auto">
          <a:xfrm>
            <a:off x="3244394" y="2255665"/>
            <a:ext cx="159939" cy="319743"/>
          </a:xfrm>
          <a:prstGeom prst="roundRect">
            <a:avLst/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7D29102C-F035-33E1-FB7B-809CD23E15ED}"/>
              </a:ext>
            </a:extLst>
          </p:cNvPr>
          <p:cNvSpPr/>
          <p:nvPr/>
        </p:nvSpPr>
        <p:spPr bwMode="auto">
          <a:xfrm>
            <a:off x="3246280" y="2605853"/>
            <a:ext cx="159939" cy="109728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57150" marR="0" indent="0" algn="l" defTabSz="909638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A6F3F45-5216-6C23-7DDD-522DB9E6CD50}"/>
              </a:ext>
            </a:extLst>
          </p:cNvPr>
          <p:cNvCxnSpPr>
            <a:cxnSpLocks/>
          </p:cNvCxnSpPr>
          <p:nvPr/>
        </p:nvCxnSpPr>
        <p:spPr bwMode="auto">
          <a:xfrm>
            <a:off x="2524302" y="1668647"/>
            <a:ext cx="785250" cy="456405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B89298D-D8A4-3EC3-3094-24768ADA3F07}"/>
              </a:ext>
            </a:extLst>
          </p:cNvPr>
          <p:cNvCxnSpPr>
            <a:cxnSpLocks/>
          </p:cNvCxnSpPr>
          <p:nvPr/>
        </p:nvCxnSpPr>
        <p:spPr bwMode="auto">
          <a:xfrm flipH="1">
            <a:off x="3358097" y="1585362"/>
            <a:ext cx="442495" cy="804204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0DE83DD-BB44-63B8-97D9-8C593BD8039E}"/>
              </a:ext>
            </a:extLst>
          </p:cNvPr>
          <p:cNvSpPr txBox="1"/>
          <p:nvPr/>
        </p:nvSpPr>
        <p:spPr>
          <a:xfrm>
            <a:off x="6367689" y="1045417"/>
            <a:ext cx="4055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70C0"/>
                </a:solidFill>
              </a:rPr>
              <a:t>Linux OS, Clock Distribution, Stream Frame Builder, Optional fixed latency processing </a:t>
            </a:r>
          </a:p>
          <a:p>
            <a:r>
              <a:rPr lang="en-US" sz="1200">
                <a:solidFill>
                  <a:srgbClr val="0070C0"/>
                </a:solidFill>
              </a:rPr>
              <a:t>( data output via Ethernet and/or PCIe)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F2AC8-EB94-AF7F-D212-3DE2D181B2F9}"/>
              </a:ext>
            </a:extLst>
          </p:cNvPr>
          <p:cNvSpPr txBox="1"/>
          <p:nvPr/>
        </p:nvSpPr>
        <p:spPr>
          <a:xfrm>
            <a:off x="10183856" y="1896849"/>
            <a:ext cx="117506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External </a:t>
            </a:r>
          </a:p>
          <a:p>
            <a:pPr algn="ctr"/>
            <a:r>
              <a:rPr lang="en-US" sz="1400"/>
              <a:t>Power </a:t>
            </a:r>
          </a:p>
          <a:p>
            <a:pPr algn="ctr"/>
            <a:r>
              <a:rPr lang="en-US" sz="1400"/>
              <a:t>(&lt;175Watts</a:t>
            </a:r>
            <a:r>
              <a:rPr lang="en-US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708D52-08F8-3886-17CD-D8EA83F8A0D5}"/>
              </a:ext>
            </a:extLst>
          </p:cNvPr>
          <p:cNvSpPr txBox="1"/>
          <p:nvPr/>
        </p:nvSpPr>
        <p:spPr>
          <a:xfrm>
            <a:off x="1296149" y="3433386"/>
            <a:ext cx="1478376" cy="763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48 bi-directional links to RDO/FEBs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DA13D8-6041-1312-4DEF-27F743AF4500}"/>
              </a:ext>
            </a:extLst>
          </p:cNvPr>
          <p:cNvCxnSpPr>
            <a:cxnSpLocks/>
          </p:cNvCxnSpPr>
          <p:nvPr/>
        </p:nvCxnSpPr>
        <p:spPr>
          <a:xfrm flipV="1">
            <a:off x="2359728" y="3492270"/>
            <a:ext cx="960679" cy="52952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8807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3FD94C-3956-7BA8-50B0-EEE517F3CAF1}"/>
              </a:ext>
            </a:extLst>
          </p:cNvPr>
          <p:cNvSpPr txBox="1"/>
          <p:nvPr/>
        </p:nvSpPr>
        <p:spPr>
          <a:xfrm>
            <a:off x="488732" y="110359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Generic RDO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9D033-8170-E883-9857-4E9CE2E16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29" y="906001"/>
            <a:ext cx="8718330" cy="511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87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3034E5D-4AE5-2E3E-953B-62D7F47B78CE}"/>
              </a:ext>
            </a:extLst>
          </p:cNvPr>
          <p:cNvSpPr/>
          <p:nvPr/>
        </p:nvSpPr>
        <p:spPr>
          <a:xfrm>
            <a:off x="5857461" y="1392939"/>
            <a:ext cx="5495423" cy="23720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4E005-5820-289D-657F-DC8CD12CC1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/>
              <a:t>Front End Boards and RDOs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0E3875-020F-447F-3B13-195C89A7C135}"/>
              </a:ext>
            </a:extLst>
          </p:cNvPr>
          <p:cNvSpPr txBox="1"/>
          <p:nvPr/>
        </p:nvSpPr>
        <p:spPr>
          <a:xfrm>
            <a:off x="498090" y="797510"/>
            <a:ext cx="296754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Front End Boards:</a:t>
            </a:r>
          </a:p>
          <a:p>
            <a:r>
              <a:rPr lang="en-US"/>
              <a:t>Organized By ASIC/Sensor</a:t>
            </a:r>
          </a:p>
          <a:p>
            <a:endParaRPr lang="en-US" sz="1200"/>
          </a:p>
          <a:p>
            <a:r>
              <a:rPr lang="en-US" sz="1200"/>
              <a:t>MAPS</a:t>
            </a:r>
          </a:p>
          <a:p>
            <a:r>
              <a:rPr lang="en-US" sz="1200" err="1"/>
              <a:t>Timepix</a:t>
            </a:r>
            <a:endParaRPr lang="en-US" sz="1200"/>
          </a:p>
          <a:p>
            <a:r>
              <a:rPr lang="en-US" sz="1200" err="1"/>
              <a:t>Astropix</a:t>
            </a:r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CALOROC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EICROC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SAMPA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FCFD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 err="1"/>
              <a:t>Fwd</a:t>
            </a:r>
            <a:r>
              <a:rPr lang="en-US" sz="1200"/>
              <a:t>/Back </a:t>
            </a:r>
          </a:p>
          <a:p>
            <a:r>
              <a:rPr lang="en-US" sz="1200" err="1"/>
              <a:t>Ecal</a:t>
            </a:r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ALCOR</a:t>
            </a:r>
          </a:p>
          <a:p>
            <a:endParaRPr lang="en-US" sz="1200"/>
          </a:p>
          <a:p>
            <a:r>
              <a:rPr lang="en-US" sz="1200"/>
              <a:t>Direct Photon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38762BF2-D459-AA8A-78E2-5C6EAF6144E5}"/>
              </a:ext>
            </a:extLst>
          </p:cNvPr>
          <p:cNvSpPr/>
          <p:nvPr/>
        </p:nvSpPr>
        <p:spPr>
          <a:xfrm>
            <a:off x="1711784" y="1528400"/>
            <a:ext cx="292019" cy="51683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78ED5C-E03B-688F-1E92-D800610AECC7}"/>
              </a:ext>
            </a:extLst>
          </p:cNvPr>
          <p:cNvSpPr txBox="1"/>
          <p:nvPr/>
        </p:nvSpPr>
        <p:spPr>
          <a:xfrm>
            <a:off x="2202587" y="1463651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Integrated and managed</a:t>
            </a:r>
          </a:p>
          <a:p>
            <a:r>
              <a:rPr lang="en-US" sz="1200"/>
              <a:t>under detector groups</a:t>
            </a:r>
          </a:p>
          <a:p>
            <a:r>
              <a:rPr lang="en-US" sz="1200"/>
              <a:t>as part of sensor development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8E7B2E1D-49F5-487B-FE1A-7A60C0435D48}"/>
              </a:ext>
            </a:extLst>
          </p:cNvPr>
          <p:cNvSpPr/>
          <p:nvPr/>
        </p:nvSpPr>
        <p:spPr>
          <a:xfrm>
            <a:off x="1705158" y="2383164"/>
            <a:ext cx="292019" cy="187518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FB4918-1EA4-CE4B-0BAB-A62DDC3DCF1D}"/>
              </a:ext>
            </a:extLst>
          </p:cNvPr>
          <p:cNvSpPr txBox="1"/>
          <p:nvPr/>
        </p:nvSpPr>
        <p:spPr>
          <a:xfrm>
            <a:off x="2202587" y="2238911"/>
            <a:ext cx="254589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General electronics design </a:t>
            </a:r>
          </a:p>
          <a:p>
            <a:r>
              <a:rPr lang="en-US" sz="1200"/>
              <a:t>planned by technology but will </a:t>
            </a:r>
          </a:p>
          <a:p>
            <a:r>
              <a:rPr lang="en-US" sz="1200"/>
              <a:t>split into specific form factors for </a:t>
            </a:r>
          </a:p>
          <a:p>
            <a:r>
              <a:rPr lang="en-US" sz="1200"/>
              <a:t>individual detectors depending </a:t>
            </a:r>
          </a:p>
          <a:p>
            <a:r>
              <a:rPr lang="en-US" sz="1200"/>
              <a:t>on integration needs</a:t>
            </a:r>
          </a:p>
          <a:p>
            <a:endParaRPr lang="en-US" sz="1200"/>
          </a:p>
          <a:p>
            <a:r>
              <a:rPr lang="en-US" sz="1200"/>
              <a:t>Electronic Design is waiting</a:t>
            </a:r>
          </a:p>
          <a:p>
            <a:r>
              <a:rPr lang="en-US" sz="1200"/>
              <a:t>on ASIC completion but</a:t>
            </a:r>
          </a:p>
          <a:p>
            <a:r>
              <a:rPr lang="en-US" sz="1200"/>
              <a:t>PCBs exist and used for testing</a:t>
            </a:r>
          </a:p>
          <a:p>
            <a:r>
              <a:rPr lang="en-US" sz="1200"/>
              <a:t>of proceeding ASIC variants</a:t>
            </a:r>
          </a:p>
          <a:p>
            <a:r>
              <a:rPr lang="en-US" sz="1200"/>
              <a:t>e.g. ETROC / HGCROC2 / SALSA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E3E98C40-F906-9E60-59B5-07FB91132E2B}"/>
              </a:ext>
            </a:extLst>
          </p:cNvPr>
          <p:cNvSpPr/>
          <p:nvPr/>
        </p:nvSpPr>
        <p:spPr>
          <a:xfrm>
            <a:off x="1705157" y="4483635"/>
            <a:ext cx="292019" cy="636104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A60C43-045C-414D-158E-0C0EFAF49D9B}"/>
              </a:ext>
            </a:extLst>
          </p:cNvPr>
          <p:cNvSpPr txBox="1"/>
          <p:nvPr/>
        </p:nvSpPr>
        <p:spPr>
          <a:xfrm>
            <a:off x="2202587" y="4380052"/>
            <a:ext cx="282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Discrete design in advanced form. Development for Forward ECAL but expected for other small calorimeters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5294EAA9-B133-5AB2-055B-8F085F417A54}"/>
              </a:ext>
            </a:extLst>
          </p:cNvPr>
          <p:cNvSpPr/>
          <p:nvPr/>
        </p:nvSpPr>
        <p:spPr>
          <a:xfrm>
            <a:off x="1705156" y="5309523"/>
            <a:ext cx="292019" cy="284922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AC75F8-3BA8-EA74-9A97-596375EF1578}"/>
              </a:ext>
            </a:extLst>
          </p:cNvPr>
          <p:cNvSpPr txBox="1"/>
          <p:nvPr/>
        </p:nvSpPr>
        <p:spPr>
          <a:xfrm>
            <a:off x="2202587" y="5307366"/>
            <a:ext cx="264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Design in advanced form for </a:t>
            </a:r>
            <a:r>
              <a:rPr lang="en-US" sz="1200" err="1"/>
              <a:t>dRICH</a:t>
            </a:r>
            <a:endParaRPr lang="en-US" sz="1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C093A8-FE8E-8802-6F99-03F37871F489}"/>
              </a:ext>
            </a:extLst>
          </p:cNvPr>
          <p:cNvSpPr txBox="1"/>
          <p:nvPr/>
        </p:nvSpPr>
        <p:spPr>
          <a:xfrm>
            <a:off x="5857461" y="814866"/>
            <a:ext cx="3262432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RDO Electronics have several</a:t>
            </a:r>
          </a:p>
          <a:p>
            <a:r>
              <a:rPr lang="en-US"/>
              <a:t>Flavors</a:t>
            </a:r>
          </a:p>
          <a:p>
            <a:endParaRPr lang="en-US" sz="1200"/>
          </a:p>
          <a:p>
            <a:r>
              <a:rPr lang="en-US" sz="1200"/>
              <a:t>4 </a:t>
            </a:r>
            <a:r>
              <a:rPr lang="en-US" sz="1200">
                <a:sym typeface="Wingdings" panose="05000000000000000000" pitchFamily="2" charset="2"/>
              </a:rPr>
              <a:t> 1 Generic RDO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16 </a:t>
            </a:r>
            <a:r>
              <a:rPr lang="en-US" sz="1200">
                <a:sym typeface="Wingdings" panose="05000000000000000000" pitchFamily="2" charset="2"/>
              </a:rPr>
              <a:t> 1 Generic RDO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Fiber Aggregator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ALCOR RDO</a:t>
            </a:r>
          </a:p>
          <a:p>
            <a:endParaRPr lang="en-US" sz="1200"/>
          </a:p>
          <a:p>
            <a:endParaRPr lang="en-US" sz="1200"/>
          </a:p>
          <a:p>
            <a:r>
              <a:rPr lang="en-US" sz="1200"/>
              <a:t>ASTROPIX End of </a:t>
            </a:r>
          </a:p>
          <a:p>
            <a:r>
              <a:rPr lang="en-US" sz="1200"/>
              <a:t>Stave Card</a:t>
            </a:r>
          </a:p>
          <a:p>
            <a:endParaRPr lang="en-US" sz="1200"/>
          </a:p>
          <a:p>
            <a:r>
              <a:rPr lang="en-US" sz="1200"/>
              <a:t>Spyder Variant </a:t>
            </a:r>
          </a:p>
          <a:p>
            <a:endParaRPr lang="en-US" sz="1200"/>
          </a:p>
          <a:p>
            <a:endParaRPr lang="en-US" sz="1200"/>
          </a:p>
          <a:p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504B85CF-6497-2C2F-9922-31B5CF7340CC}"/>
              </a:ext>
            </a:extLst>
          </p:cNvPr>
          <p:cNvSpPr/>
          <p:nvPr/>
        </p:nvSpPr>
        <p:spPr>
          <a:xfrm>
            <a:off x="7652659" y="1497499"/>
            <a:ext cx="292019" cy="525586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19E674-FA93-4E4F-A15B-3A856C442125}"/>
              </a:ext>
            </a:extLst>
          </p:cNvPr>
          <p:cNvSpPr txBox="1"/>
          <p:nvPr/>
        </p:nvSpPr>
        <p:spPr>
          <a:xfrm>
            <a:off x="8090454" y="1450070"/>
            <a:ext cx="326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Generic RDO supporting multiple potentially varied ASIC choices</a:t>
            </a:r>
          </a:p>
          <a:p>
            <a:r>
              <a:rPr lang="en-US" sz="1200"/>
              <a:t>(Norbert </a:t>
            </a:r>
            <a:r>
              <a:rPr lang="en-US" sz="1200" err="1"/>
              <a:t>Novitzky’s</a:t>
            </a:r>
            <a:r>
              <a:rPr lang="en-US" sz="1200"/>
              <a:t> Presentation)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2DE5612B-B6F8-C484-77BD-57670F5962B2}"/>
              </a:ext>
            </a:extLst>
          </p:cNvPr>
          <p:cNvSpPr/>
          <p:nvPr/>
        </p:nvSpPr>
        <p:spPr>
          <a:xfrm>
            <a:off x="7652659" y="2244732"/>
            <a:ext cx="292019" cy="525587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915EBE-8306-258C-5CDC-969BCFC98E49}"/>
              </a:ext>
            </a:extLst>
          </p:cNvPr>
          <p:cNvSpPr txBox="1"/>
          <p:nvPr/>
        </p:nvSpPr>
        <p:spPr>
          <a:xfrm>
            <a:off x="8090454" y="2172321"/>
            <a:ext cx="326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Planned RDO for forward ECAL – the only functional difference larger aggregation will likely merge with 4 </a:t>
            </a:r>
            <a:r>
              <a:rPr lang="en-US" sz="1200">
                <a:sym typeface="Wingdings" panose="05000000000000000000" pitchFamily="2" charset="2"/>
              </a:rPr>
              <a:t> 1 Generic RDO</a:t>
            </a:r>
            <a:endParaRPr lang="en-US" sz="120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CCCF91B2-8A7F-F18E-320F-9D3AB3280474}"/>
              </a:ext>
            </a:extLst>
          </p:cNvPr>
          <p:cNvSpPr/>
          <p:nvPr/>
        </p:nvSpPr>
        <p:spPr>
          <a:xfrm>
            <a:off x="7652659" y="3022722"/>
            <a:ext cx="292019" cy="68676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25222-523E-77A7-CAD2-3F49A78632A9}"/>
              </a:ext>
            </a:extLst>
          </p:cNvPr>
          <p:cNvSpPr txBox="1"/>
          <p:nvPr/>
        </p:nvSpPr>
        <p:spPr>
          <a:xfrm>
            <a:off x="8090454" y="2950310"/>
            <a:ext cx="3262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Specific RDO for MAPS to reduce O(6000) fibers to manageable number.  Cost &amp; FPGA capability being analyzed.  May merge with 4</a:t>
            </a:r>
            <a:r>
              <a:rPr lang="en-US" sz="1200">
                <a:sym typeface="Wingdings" panose="05000000000000000000" pitchFamily="2" charset="2"/>
              </a:rPr>
              <a:t>1 RDO</a:t>
            </a:r>
            <a:endParaRPr lang="en-US" sz="1200"/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061A7991-7FE1-9581-175B-6DCD3941B63E}"/>
              </a:ext>
            </a:extLst>
          </p:cNvPr>
          <p:cNvSpPr/>
          <p:nvPr/>
        </p:nvSpPr>
        <p:spPr>
          <a:xfrm>
            <a:off x="7652659" y="3999625"/>
            <a:ext cx="292019" cy="276999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8F98C0-B162-B000-3051-D4010F651318}"/>
              </a:ext>
            </a:extLst>
          </p:cNvPr>
          <p:cNvSpPr txBox="1"/>
          <p:nvPr/>
        </p:nvSpPr>
        <p:spPr>
          <a:xfrm>
            <a:off x="8090453" y="3913962"/>
            <a:ext cx="3419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err="1"/>
              <a:t>dRICH</a:t>
            </a:r>
            <a:r>
              <a:rPr lang="en-US" sz="1200"/>
              <a:t> physical / data rate needs. Articles existing under testing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4836B2C-D8BB-036A-D1D2-979F9FD3DBFA}"/>
              </a:ext>
            </a:extLst>
          </p:cNvPr>
          <p:cNvSpPr/>
          <p:nvPr/>
        </p:nvSpPr>
        <p:spPr>
          <a:xfrm>
            <a:off x="7659284" y="4511241"/>
            <a:ext cx="292019" cy="801756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5E5F72-C9AB-00E0-D049-CA543F0D6D21}"/>
              </a:ext>
            </a:extLst>
          </p:cNvPr>
          <p:cNvSpPr txBox="1"/>
          <p:nvPr/>
        </p:nvSpPr>
        <p:spPr>
          <a:xfrm>
            <a:off x="8090452" y="4461267"/>
            <a:ext cx="3262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Designs planned but not yet begun.  Development by groups with prior experience developing similar boards for similar technologies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8A4E2752-C773-34F2-C7F6-EEB7527EF6E6}"/>
              </a:ext>
            </a:extLst>
          </p:cNvPr>
          <p:cNvSpPr/>
          <p:nvPr/>
        </p:nvSpPr>
        <p:spPr>
          <a:xfrm>
            <a:off x="1694600" y="5661113"/>
            <a:ext cx="292019" cy="392467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872E13-9E79-3F32-86C4-15AAA2CD17E1}"/>
              </a:ext>
            </a:extLst>
          </p:cNvPr>
          <p:cNvSpPr txBox="1"/>
          <p:nvPr/>
        </p:nvSpPr>
        <p:spPr>
          <a:xfrm>
            <a:off x="2202587" y="5651375"/>
            <a:ext cx="342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Unique System in </a:t>
            </a:r>
            <a:r>
              <a:rPr lang="en-US" sz="1200" err="1"/>
              <a:t>ePIC</a:t>
            </a:r>
            <a:r>
              <a:rPr lang="en-US" sz="1200"/>
              <a:t>.  Streaming ADCs with no zero-suppression..</a:t>
            </a:r>
          </a:p>
        </p:txBody>
      </p:sp>
    </p:spTree>
    <p:extLst>
      <p:ext uri="{BB962C8B-B14F-4D97-AF65-F5344CB8AC3E}">
        <p14:creationId xmlns:p14="http://schemas.microsoft.com/office/powerpoint/2010/main" val="815734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3DC5E93-D541-3E18-EFA9-8AED128D7A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3" t="8970" r="6443" b="466"/>
          <a:stretch/>
        </p:blipFill>
        <p:spPr>
          <a:xfrm>
            <a:off x="2791804" y="932425"/>
            <a:ext cx="8991262" cy="51451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9CBAF-FA58-2A00-951D-12942F429C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>
            <a:normAutofit/>
          </a:bodyPr>
          <a:lstStyle/>
          <a:p>
            <a:r>
              <a:rPr lang="en-US" sz="3200" err="1"/>
              <a:t>ePIC</a:t>
            </a:r>
            <a:r>
              <a:rPr lang="en-US" sz="3200"/>
              <a:t> Streaming DAQ/Computing Architecture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B06CE96-F08E-95AF-0F85-64B39964A8E4}"/>
              </a:ext>
            </a:extLst>
          </p:cNvPr>
          <p:cNvSpPr txBox="1"/>
          <p:nvPr/>
        </p:nvSpPr>
        <p:spPr>
          <a:xfrm>
            <a:off x="329893" y="1277030"/>
            <a:ext cx="2267003" cy="3293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u="sng">
                <a:latin typeface="Arial"/>
                <a:cs typeface="Arial"/>
              </a:rPr>
              <a:t>EIC Specs</a:t>
            </a:r>
          </a:p>
          <a:p>
            <a:endParaRPr lang="en-US" sz="12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cs typeface="Arial"/>
              </a:rPr>
              <a:t>Bunch Crossing </a:t>
            </a:r>
            <a:endParaRPr lang="en-US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      ~10.2 ns (98.5 MHz)</a:t>
            </a:r>
            <a:endParaRPr lang="en-US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cs typeface="Arial"/>
              </a:rPr>
              <a:t>Interaction Rate </a:t>
            </a:r>
            <a:endParaRPr lang="en-US"/>
          </a:p>
          <a:p>
            <a:r>
              <a:rPr lang="en-US" sz="1200">
                <a:latin typeface="Arial"/>
                <a:cs typeface="Arial"/>
              </a:rPr>
              <a:t>      ~ 2 us (500 kHz)</a:t>
            </a:r>
          </a:p>
          <a:p>
            <a:r>
              <a:rPr lang="en-US" sz="1200">
                <a:latin typeface="Arial"/>
                <a:cs typeface="Arial"/>
              </a:rPr>
              <a:t>      (one interaction per ~200</a:t>
            </a:r>
          </a:p>
          <a:p>
            <a:r>
              <a:rPr lang="en-US" sz="1200">
                <a:latin typeface="Arial"/>
                <a:cs typeface="Arial"/>
              </a:rPr>
              <a:t>        bunch crossings)</a:t>
            </a:r>
          </a:p>
          <a:p>
            <a:endParaRPr lang="en-US" sz="12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cs typeface="Arial"/>
              </a:rPr>
              <a:t>High Luminosity</a:t>
            </a:r>
          </a:p>
          <a:p>
            <a:r>
              <a:rPr lang="en-US" sz="1200">
                <a:latin typeface="Arial"/>
                <a:cs typeface="Arial"/>
              </a:rPr>
              <a:t>     -- up to </a:t>
            </a: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12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34</a:t>
            </a: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cm</a:t>
            </a:r>
            <a:r>
              <a:rPr lang="en-US" sz="14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-2</a:t>
            </a: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en-US" sz="16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-1</a:t>
            </a:r>
            <a:endParaRPr lang="en-US" sz="1200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     -- Low occupancy </a:t>
            </a:r>
          </a:p>
          <a:p>
            <a:r>
              <a:rPr lang="en-US" sz="1200">
                <a:latin typeface="Arial"/>
                <a:cs typeface="Arial"/>
              </a:rPr>
              <a:t>        physics signal</a:t>
            </a:r>
          </a:p>
          <a:p>
            <a:r>
              <a:rPr lang="en-US" sz="1200">
                <a:latin typeface="Arial"/>
                <a:cs typeface="Arial"/>
              </a:rPr>
              <a:t>     -- Background and noise</a:t>
            </a:r>
          </a:p>
          <a:p>
            <a:r>
              <a:rPr lang="en-US" sz="1200">
                <a:latin typeface="Arial"/>
                <a:cs typeface="Arial"/>
              </a:rPr>
              <a:t>        significant for some </a:t>
            </a:r>
          </a:p>
          <a:p>
            <a:r>
              <a:rPr lang="en-US" sz="1200">
                <a:latin typeface="Arial"/>
                <a:cs typeface="Arial"/>
              </a:rPr>
              <a:t>        sub-systems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252FE0-EACF-EFE9-69AD-AA7FAE1CC09D}"/>
              </a:ext>
            </a:extLst>
          </p:cNvPr>
          <p:cNvSpPr txBox="1"/>
          <p:nvPr/>
        </p:nvSpPr>
        <p:spPr>
          <a:xfrm>
            <a:off x="7415784" y="1000031"/>
            <a:ext cx="1407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70C0"/>
                </a:solidFill>
              </a:rPr>
              <a:t>(Online Computing)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28545-0E3A-B390-6CB5-69F658425A95}"/>
              </a:ext>
            </a:extLst>
          </p:cNvPr>
          <p:cNvSpPr txBox="1"/>
          <p:nvPr/>
        </p:nvSpPr>
        <p:spPr>
          <a:xfrm>
            <a:off x="6577881" y="1877438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Frame Builder</a:t>
            </a:r>
          </a:p>
          <a:p>
            <a:r>
              <a:rPr lang="en-US" sz="800"/>
              <a:t>Data Concentrator</a:t>
            </a:r>
          </a:p>
          <a:p>
            <a:r>
              <a:rPr lang="en-US" sz="800"/>
              <a:t>(FBDC Server)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0CBC66-35C1-036E-C8D1-76C1B0D2D1D8}"/>
              </a:ext>
            </a:extLst>
          </p:cNvPr>
          <p:cNvSpPr/>
          <p:nvPr/>
        </p:nvSpPr>
        <p:spPr>
          <a:xfrm>
            <a:off x="9448836" y="3044758"/>
            <a:ext cx="512289" cy="267984"/>
          </a:xfrm>
          <a:prstGeom prst="rect">
            <a:avLst/>
          </a:prstGeom>
          <a:solidFill>
            <a:srgbClr val="60A916"/>
          </a:solidFill>
          <a:ln>
            <a:solidFill>
              <a:srgbClr val="60A9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5E19C-2A46-8AB0-3C4C-69F75F4F4452}"/>
              </a:ext>
            </a:extLst>
          </p:cNvPr>
          <p:cNvSpPr txBox="1"/>
          <p:nvPr/>
        </p:nvSpPr>
        <p:spPr>
          <a:xfrm>
            <a:off x="9407572" y="3062454"/>
            <a:ext cx="6142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Controls</a:t>
            </a:r>
          </a:p>
        </p:txBody>
      </p:sp>
    </p:spTree>
    <p:extLst>
      <p:ext uri="{BB962C8B-B14F-4D97-AF65-F5344CB8AC3E}">
        <p14:creationId xmlns:p14="http://schemas.microsoft.com/office/powerpoint/2010/main" val="138657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898EF-A05B-EF40-65F7-0958429C5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E8DF787-00A8-3A36-E351-F4528F129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3" t="8970" r="6443" b="466"/>
          <a:stretch/>
        </p:blipFill>
        <p:spPr>
          <a:xfrm>
            <a:off x="2791804" y="932425"/>
            <a:ext cx="8991262" cy="51451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E81E1-639D-1E3E-AED6-797BCE25F5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>
            <a:normAutofit/>
          </a:bodyPr>
          <a:lstStyle/>
          <a:p>
            <a:r>
              <a:rPr lang="en-US" sz="3200" err="1"/>
              <a:t>ePIC</a:t>
            </a:r>
            <a:r>
              <a:rPr lang="en-US" sz="3200"/>
              <a:t> Streaming DAQ/Computing Architecture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CC2AD9EE-520B-D7D5-7714-995DB63430DD}"/>
              </a:ext>
            </a:extLst>
          </p:cNvPr>
          <p:cNvSpPr txBox="1"/>
          <p:nvPr/>
        </p:nvSpPr>
        <p:spPr>
          <a:xfrm>
            <a:off x="329893" y="1277030"/>
            <a:ext cx="2267003" cy="3293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u="sng">
                <a:latin typeface="Arial"/>
                <a:cs typeface="Arial"/>
              </a:rPr>
              <a:t>EIC Specs</a:t>
            </a:r>
          </a:p>
          <a:p>
            <a:endParaRPr lang="en-US" sz="12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cs typeface="Arial"/>
              </a:rPr>
              <a:t>Bunch Crossing </a:t>
            </a:r>
            <a:endParaRPr lang="en-US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      ~10.2 ns (98.5 MHz)</a:t>
            </a:r>
            <a:endParaRPr lang="en-US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cs typeface="Arial"/>
              </a:rPr>
              <a:t>Interaction Rate </a:t>
            </a:r>
            <a:endParaRPr lang="en-US"/>
          </a:p>
          <a:p>
            <a:r>
              <a:rPr lang="en-US" sz="1200">
                <a:latin typeface="Arial"/>
                <a:cs typeface="Arial"/>
              </a:rPr>
              <a:t>      ~ 2 us (500 kHz)</a:t>
            </a:r>
          </a:p>
          <a:p>
            <a:r>
              <a:rPr lang="en-US" sz="1200">
                <a:latin typeface="Arial"/>
                <a:cs typeface="Arial"/>
              </a:rPr>
              <a:t>      (one interaction per ~200</a:t>
            </a:r>
          </a:p>
          <a:p>
            <a:r>
              <a:rPr lang="en-US" sz="1200">
                <a:latin typeface="Arial"/>
                <a:cs typeface="Arial"/>
              </a:rPr>
              <a:t>        bunch crossings)</a:t>
            </a:r>
          </a:p>
          <a:p>
            <a:endParaRPr lang="en-US" sz="12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cs typeface="Arial"/>
              </a:rPr>
              <a:t>High Luminosity</a:t>
            </a:r>
          </a:p>
          <a:p>
            <a:r>
              <a:rPr lang="en-US" sz="1200">
                <a:latin typeface="Arial"/>
                <a:cs typeface="Arial"/>
              </a:rPr>
              <a:t>     -- up to </a:t>
            </a: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12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34</a:t>
            </a: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cm</a:t>
            </a:r>
            <a:r>
              <a:rPr lang="en-US" sz="14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-2</a:t>
            </a: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en-US" sz="16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-1</a:t>
            </a:r>
            <a:endParaRPr lang="en-US" sz="1200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     -- Low occupancy </a:t>
            </a:r>
          </a:p>
          <a:p>
            <a:r>
              <a:rPr lang="en-US" sz="1200">
                <a:latin typeface="Arial"/>
                <a:cs typeface="Arial"/>
              </a:rPr>
              <a:t>        physics signal</a:t>
            </a:r>
          </a:p>
          <a:p>
            <a:r>
              <a:rPr lang="en-US" sz="1200">
                <a:latin typeface="Arial"/>
                <a:cs typeface="Arial"/>
              </a:rPr>
              <a:t>     -- Background and noise</a:t>
            </a:r>
          </a:p>
          <a:p>
            <a:r>
              <a:rPr lang="en-US" sz="1200">
                <a:latin typeface="Arial"/>
                <a:cs typeface="Arial"/>
              </a:rPr>
              <a:t>        significant for some </a:t>
            </a:r>
          </a:p>
          <a:p>
            <a:r>
              <a:rPr lang="en-US" sz="1200">
                <a:latin typeface="Arial"/>
                <a:cs typeface="Arial"/>
              </a:rPr>
              <a:t>        sub-systems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E3950-D5FE-7E5C-789C-69D8161F5D54}"/>
              </a:ext>
            </a:extLst>
          </p:cNvPr>
          <p:cNvSpPr txBox="1"/>
          <p:nvPr/>
        </p:nvSpPr>
        <p:spPr>
          <a:xfrm>
            <a:off x="7415784" y="1000031"/>
            <a:ext cx="1407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70C0"/>
                </a:solidFill>
              </a:rPr>
              <a:t>(Online Computing)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C71C94-87D3-05CB-F14F-13945D21512F}"/>
              </a:ext>
            </a:extLst>
          </p:cNvPr>
          <p:cNvSpPr txBox="1"/>
          <p:nvPr/>
        </p:nvSpPr>
        <p:spPr>
          <a:xfrm>
            <a:off x="6577881" y="1877438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Frame Builder</a:t>
            </a:r>
          </a:p>
          <a:p>
            <a:r>
              <a:rPr lang="en-US" sz="800"/>
              <a:t>Data Concentrator</a:t>
            </a:r>
          </a:p>
          <a:p>
            <a:r>
              <a:rPr lang="en-US" sz="800"/>
              <a:t>(FBDC Server)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FE604-86E1-6E83-EB33-7DBC9F9C4E72}"/>
              </a:ext>
            </a:extLst>
          </p:cNvPr>
          <p:cNvSpPr/>
          <p:nvPr/>
        </p:nvSpPr>
        <p:spPr>
          <a:xfrm>
            <a:off x="9448836" y="3044758"/>
            <a:ext cx="512289" cy="267984"/>
          </a:xfrm>
          <a:prstGeom prst="rect">
            <a:avLst/>
          </a:prstGeom>
          <a:solidFill>
            <a:srgbClr val="60A916"/>
          </a:solidFill>
          <a:ln>
            <a:solidFill>
              <a:srgbClr val="60A9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BA05D-1906-BC17-6EA8-3E0774C99CE9}"/>
              </a:ext>
            </a:extLst>
          </p:cNvPr>
          <p:cNvSpPr txBox="1"/>
          <p:nvPr/>
        </p:nvSpPr>
        <p:spPr>
          <a:xfrm>
            <a:off x="9407572" y="3062454"/>
            <a:ext cx="6142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Controls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FC5194-D32B-6371-92D3-35E96AA0CF6D}"/>
              </a:ext>
            </a:extLst>
          </p:cNvPr>
          <p:cNvSpPr/>
          <p:nvPr/>
        </p:nvSpPr>
        <p:spPr>
          <a:xfrm>
            <a:off x="2904565" y="4570239"/>
            <a:ext cx="2151529" cy="1068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Astropix:</a:t>
            </a:r>
          </a:p>
          <a:p>
            <a:endParaRPr lang="en-US" sz="1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Wafers / Modules / Staves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F6D263-72F4-4633-2805-878ADAE0E827}"/>
              </a:ext>
            </a:extLst>
          </p:cNvPr>
          <p:cNvSpPr/>
          <p:nvPr/>
        </p:nvSpPr>
        <p:spPr>
          <a:xfrm>
            <a:off x="5208495" y="4568478"/>
            <a:ext cx="735106" cy="1068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ETC</a:t>
            </a:r>
          </a:p>
          <a:p>
            <a:pPr algn="ctr"/>
            <a:r>
              <a:rPr lang="en-US" sz="1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(End of Tray Card)</a:t>
            </a:r>
          </a:p>
        </p:txBody>
      </p:sp>
    </p:spTree>
    <p:extLst>
      <p:ext uri="{BB962C8B-B14F-4D97-AF65-F5344CB8AC3E}">
        <p14:creationId xmlns:p14="http://schemas.microsoft.com/office/powerpoint/2010/main" val="106197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323D2-3050-D95E-6574-0DF03459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ADB140-2B32-B9A0-E305-E7C02BB67719}"/>
              </a:ext>
            </a:extLst>
          </p:cNvPr>
          <p:cNvSpPr txBox="1"/>
          <p:nvPr/>
        </p:nvSpPr>
        <p:spPr>
          <a:xfrm>
            <a:off x="7415784" y="1000031"/>
            <a:ext cx="1407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0070C0"/>
                </a:solidFill>
              </a:rPr>
              <a:t>(Online Computing)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04F208-5163-E219-AFB6-8E22A6E23DF6}"/>
              </a:ext>
            </a:extLst>
          </p:cNvPr>
          <p:cNvSpPr txBox="1"/>
          <p:nvPr/>
        </p:nvSpPr>
        <p:spPr>
          <a:xfrm>
            <a:off x="6577881" y="1877438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Frame Builder</a:t>
            </a:r>
          </a:p>
          <a:p>
            <a:r>
              <a:rPr lang="en-US" sz="800"/>
              <a:t>Data Concentrator</a:t>
            </a:r>
          </a:p>
          <a:p>
            <a:r>
              <a:rPr lang="en-US" sz="800"/>
              <a:t>(FBDC Server)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8799E1-73E3-0450-4806-C82A2D10C985}"/>
              </a:ext>
            </a:extLst>
          </p:cNvPr>
          <p:cNvSpPr/>
          <p:nvPr/>
        </p:nvSpPr>
        <p:spPr>
          <a:xfrm>
            <a:off x="9448836" y="3044758"/>
            <a:ext cx="512289" cy="267984"/>
          </a:xfrm>
          <a:prstGeom prst="rect">
            <a:avLst/>
          </a:prstGeom>
          <a:solidFill>
            <a:srgbClr val="60A916"/>
          </a:solidFill>
          <a:ln>
            <a:solidFill>
              <a:srgbClr val="60A9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92010-CFBE-6034-F2D8-317D6AF9D9E5}"/>
              </a:ext>
            </a:extLst>
          </p:cNvPr>
          <p:cNvSpPr txBox="1"/>
          <p:nvPr/>
        </p:nvSpPr>
        <p:spPr>
          <a:xfrm>
            <a:off x="9407572" y="3050247"/>
            <a:ext cx="6142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Controls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7E962E-168D-B862-974D-6680B882BF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</a:blip>
          <a:srcRect l="2483" t="8970" r="6443" b="466"/>
          <a:stretch/>
        </p:blipFill>
        <p:spPr>
          <a:xfrm>
            <a:off x="2791804" y="932425"/>
            <a:ext cx="8991262" cy="5145186"/>
          </a:xfrm>
          <a:prstGeom prst="rect">
            <a:avLst/>
          </a:prstGeom>
          <a:solidFill>
            <a:schemeClr val="bg1">
              <a:lumMod val="65000"/>
              <a:alpha val="52000"/>
            </a:schemeClr>
          </a:solidFill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5B3DD-ACF1-2F5C-222C-B474196805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>
            <a:normAutofit/>
          </a:bodyPr>
          <a:lstStyle/>
          <a:p>
            <a:r>
              <a:rPr lang="en-US" sz="3200" err="1"/>
              <a:t>ePIC</a:t>
            </a:r>
            <a:r>
              <a:rPr lang="en-US" sz="3200"/>
              <a:t> Streaming DAQ/Computing Architecture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9DF427F-69F0-AC42-D6A4-01326AF96DF5}"/>
              </a:ext>
            </a:extLst>
          </p:cNvPr>
          <p:cNvSpPr txBox="1"/>
          <p:nvPr/>
        </p:nvSpPr>
        <p:spPr>
          <a:xfrm>
            <a:off x="329893" y="1277030"/>
            <a:ext cx="2267003" cy="3293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u="sng">
                <a:latin typeface="Arial"/>
                <a:cs typeface="Arial"/>
              </a:rPr>
              <a:t>EIC Specs</a:t>
            </a:r>
          </a:p>
          <a:p>
            <a:endParaRPr lang="en-US" sz="12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cs typeface="Arial"/>
              </a:rPr>
              <a:t>Bunch Crossing </a:t>
            </a:r>
            <a:endParaRPr lang="en-US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      ~10.2 ns (98.5 MHz)</a:t>
            </a:r>
            <a:endParaRPr lang="en-US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cs typeface="Arial"/>
              </a:rPr>
              <a:t>Interaction Rate </a:t>
            </a:r>
            <a:endParaRPr lang="en-US"/>
          </a:p>
          <a:p>
            <a:r>
              <a:rPr lang="en-US" sz="1200">
                <a:latin typeface="Arial"/>
                <a:cs typeface="Arial"/>
              </a:rPr>
              <a:t>      ~ 2 us (500 kHz)</a:t>
            </a:r>
          </a:p>
          <a:p>
            <a:r>
              <a:rPr lang="en-US" sz="1200">
                <a:latin typeface="Arial"/>
                <a:cs typeface="Arial"/>
              </a:rPr>
              <a:t>      (one interaction per ~200</a:t>
            </a:r>
          </a:p>
          <a:p>
            <a:r>
              <a:rPr lang="en-US" sz="1200">
                <a:latin typeface="Arial"/>
                <a:cs typeface="Arial"/>
              </a:rPr>
              <a:t>        bunch crossings)</a:t>
            </a:r>
          </a:p>
          <a:p>
            <a:endParaRPr lang="en-US" sz="1200">
              <a:latin typeface="Arial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/>
                <a:cs typeface="Arial"/>
              </a:rPr>
              <a:t>High Luminosity</a:t>
            </a:r>
          </a:p>
          <a:p>
            <a:r>
              <a:rPr lang="en-US" sz="1200">
                <a:latin typeface="Arial"/>
                <a:cs typeface="Arial"/>
              </a:rPr>
              <a:t>     -- up to </a:t>
            </a: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12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34</a:t>
            </a: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cm</a:t>
            </a:r>
            <a:r>
              <a:rPr lang="en-US" sz="14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-2</a:t>
            </a:r>
            <a:r>
              <a:rPr lang="en-US" sz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en-US" sz="16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-1</a:t>
            </a:r>
            <a:endParaRPr lang="en-US" sz="1200">
              <a:latin typeface="Arial"/>
              <a:cs typeface="Arial"/>
            </a:endParaRPr>
          </a:p>
          <a:p>
            <a:r>
              <a:rPr lang="en-US" sz="1200">
                <a:latin typeface="Arial"/>
                <a:cs typeface="Arial"/>
              </a:rPr>
              <a:t>     -- Low occupancy </a:t>
            </a:r>
          </a:p>
          <a:p>
            <a:r>
              <a:rPr lang="en-US" sz="1200">
                <a:latin typeface="Arial"/>
                <a:cs typeface="Arial"/>
              </a:rPr>
              <a:t>        physics signal</a:t>
            </a:r>
          </a:p>
          <a:p>
            <a:r>
              <a:rPr lang="en-US" sz="1200">
                <a:latin typeface="Arial"/>
                <a:cs typeface="Arial"/>
              </a:rPr>
              <a:t>     -- Background and noise</a:t>
            </a:r>
          </a:p>
          <a:p>
            <a:r>
              <a:rPr lang="en-US" sz="1200">
                <a:latin typeface="Arial"/>
                <a:cs typeface="Arial"/>
              </a:rPr>
              <a:t>        significant for some </a:t>
            </a:r>
          </a:p>
          <a:p>
            <a:r>
              <a:rPr lang="en-US" sz="1200">
                <a:latin typeface="Arial"/>
                <a:cs typeface="Arial"/>
              </a:rPr>
              <a:t>        sub-systems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F03A86-37E8-2738-B73C-94F231C61870}"/>
              </a:ext>
            </a:extLst>
          </p:cNvPr>
          <p:cNvSpPr/>
          <p:nvPr/>
        </p:nvSpPr>
        <p:spPr>
          <a:xfrm>
            <a:off x="2904565" y="4570239"/>
            <a:ext cx="2151529" cy="1068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Astropix:</a:t>
            </a:r>
          </a:p>
          <a:p>
            <a:endParaRPr lang="en-US" sz="1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Wafers / Modules / Staves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45C120-9D5E-C14F-6F9F-C1BDA363CF5B}"/>
              </a:ext>
            </a:extLst>
          </p:cNvPr>
          <p:cNvSpPr/>
          <p:nvPr/>
        </p:nvSpPr>
        <p:spPr>
          <a:xfrm>
            <a:off x="5208495" y="4568478"/>
            <a:ext cx="735106" cy="106856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ESB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096116-3D90-51AD-6F6B-B0740B3B054A}"/>
              </a:ext>
            </a:extLst>
          </p:cNvPr>
          <p:cNvSpPr/>
          <p:nvPr/>
        </p:nvSpPr>
        <p:spPr>
          <a:xfrm>
            <a:off x="5827058" y="4465325"/>
            <a:ext cx="636496" cy="801381"/>
          </a:xfrm>
          <a:prstGeom prst="ellipse">
            <a:avLst/>
          </a:prstGeom>
          <a:solidFill>
            <a:srgbClr val="FF0000">
              <a:alpha val="28000"/>
            </a:srgb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494FF4-A680-7D5F-3D5F-9C0A1494467D}"/>
              </a:ext>
            </a:extLst>
          </p:cNvPr>
          <p:cNvCxnSpPr/>
          <p:nvPr/>
        </p:nvCxnSpPr>
        <p:spPr>
          <a:xfrm flipH="1" flipV="1">
            <a:off x="6302188" y="4885765"/>
            <a:ext cx="1837765" cy="457200"/>
          </a:xfrm>
          <a:prstGeom prst="straightConnector1">
            <a:avLst/>
          </a:prstGeom>
          <a:ln w="15875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FB75A2-1A21-E91C-A575-E931B8DAD7A1}"/>
              </a:ext>
            </a:extLst>
          </p:cNvPr>
          <p:cNvSpPr txBox="1"/>
          <p:nvPr/>
        </p:nvSpPr>
        <p:spPr>
          <a:xfrm>
            <a:off x="7815578" y="5291591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Todays Discussion</a:t>
            </a:r>
          </a:p>
        </p:txBody>
      </p:sp>
    </p:spTree>
    <p:extLst>
      <p:ext uri="{BB962C8B-B14F-4D97-AF65-F5344CB8AC3E}">
        <p14:creationId xmlns:p14="http://schemas.microsoft.com/office/powerpoint/2010/main" val="2613929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412C5-AEBF-4ECC-DB15-A0554877B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21F34-A85A-65A4-18A4-211EEDF2CB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>
            <a:normAutofit fontScale="90000"/>
          </a:bodyPr>
          <a:lstStyle/>
          <a:p>
            <a:r>
              <a:rPr lang="en-US"/>
              <a:t>Basics… just to make sure we are on same page…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A1F82-B065-9EF8-DD3D-D6B84070B973}"/>
              </a:ext>
            </a:extLst>
          </p:cNvPr>
          <p:cNvSpPr txBox="1"/>
          <p:nvPr/>
        </p:nvSpPr>
        <p:spPr>
          <a:xfrm>
            <a:off x="567143" y="888258"/>
            <a:ext cx="72538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5"/>
                </a:solidFill>
              </a:rPr>
              <a:t>Detector Basics: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Assume Ecal uses CALOROC as per other calorimeters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Assume SiFi/Pb Cal boards (FEBs/RDOs) independent from astropix layers and using generic RDO …at least wrtr DAQ fibers / interfaces.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Numbers: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SciFi/Pb:   5,760 channels </a:t>
            </a:r>
            <a:r>
              <a:rPr lang="en-US" sz="1400">
                <a:sym typeface="Wingdings" panose="05000000000000000000" pitchFamily="2" charset="2"/>
              </a:rPr>
              <a:t> </a:t>
            </a:r>
            <a:r>
              <a:rPr lang="en-US" sz="1400"/>
              <a:t>96 FEBs </a:t>
            </a:r>
            <a:r>
              <a:rPr lang="en-US" sz="1400">
                <a:sym typeface="Wingdings" panose="05000000000000000000" pitchFamily="2" charset="2"/>
              </a:rPr>
              <a:t> 24 RDOs  1 FLX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Astropix:    500M pixels  192 ETCs  5 FLX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48 sectors / 192 trays / 2592 staves / 31104 modules…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Astropix Readout Capabilities?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What maximum rate / sensor &amp;/or ESB?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What data size / pixel hit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How many pixels hit per incident particle?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(Daq needs to know rate / reducability.  But we also summarize chain for collab)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Streaming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The meaning of streaming:  no external trigger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ESB gets two fibers: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Downlink fiber (DAQESB)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Reconstruct clock (either 98.5 MHz or 39.4 MHz words)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Synchronised commands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Configuration Commands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Uplink fiber (ESB  DAQ)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Data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Slow controls information (If applicable)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ym typeface="Wingdings" panose="05000000000000000000" pitchFamily="2" charset="2"/>
              </a:rPr>
              <a:t>Hits are pushed from ESB to FLX when they arrive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>
              <a:sym typeface="Wingdings" panose="05000000000000000000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EC21C-342C-D4F7-58FA-3CFE37B85E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" t="2062" r="886" b="37722"/>
          <a:stretch/>
        </p:blipFill>
        <p:spPr>
          <a:xfrm>
            <a:off x="7840495" y="5063584"/>
            <a:ext cx="4159756" cy="8886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 descr="A diagram of electrical wiring&#10;&#10;AI-generated content may be incorrect.">
            <a:extLst>
              <a:ext uri="{FF2B5EF4-FFF2-40B4-BE49-F238E27FC236}">
                <a16:creationId xmlns:a16="http://schemas.microsoft.com/office/drawing/2014/main" id="{6754391C-2A89-FAA6-16EA-36806C4B8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041" y="895110"/>
            <a:ext cx="4179210" cy="4088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AB3A6-099B-A2D8-70EF-B0F872A26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201" y="1442022"/>
            <a:ext cx="7760588" cy="440167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FA6428-FC02-1083-A034-5CDAB2E66DE6}"/>
              </a:ext>
            </a:extLst>
          </p:cNvPr>
          <p:cNvSpPr txBox="1"/>
          <p:nvPr/>
        </p:nvSpPr>
        <p:spPr>
          <a:xfrm rot="19655907">
            <a:off x="6430014" y="1954307"/>
            <a:ext cx="15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Manoj’s Slide</a:t>
            </a:r>
          </a:p>
        </p:txBody>
      </p:sp>
    </p:spTree>
    <p:extLst>
      <p:ext uri="{BB962C8B-B14F-4D97-AF65-F5344CB8AC3E}">
        <p14:creationId xmlns:p14="http://schemas.microsoft.com/office/powerpoint/2010/main" val="158286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6A873-4B9B-44E3-B4E1-B9F89F0067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0"/>
            <a:ext cx="11499234" cy="814866"/>
          </a:xfrm>
        </p:spPr>
        <p:txBody>
          <a:bodyPr/>
          <a:lstStyle/>
          <a:p>
            <a:r>
              <a:rPr lang="en-US"/>
              <a:t>Basics…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5CEDC7-C76D-E480-F537-4A26B4505B76}"/>
              </a:ext>
            </a:extLst>
          </p:cNvPr>
          <p:cNvSpPr txBox="1"/>
          <p:nvPr/>
        </p:nvSpPr>
        <p:spPr>
          <a:xfrm>
            <a:off x="586597" y="1007520"/>
            <a:ext cx="697065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5"/>
                </a:solidFill>
              </a:rPr>
              <a:t>Collider Parameters</a:t>
            </a: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1260 Bunches arriving at 98.5Mhz (10.15ns bunch separation)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1.015us abort gaps (100 bunches)</a:t>
            </a:r>
            <a:endParaRPr lang="en-US" sz="140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</a:t>
            </a:r>
            <a:r>
              <a:rPr lang="en-US" sz="1400">
                <a:solidFill>
                  <a:schemeClr val="tx1"/>
                </a:solidFill>
              </a:rPr>
              <a:t>ach bunch can have different polarization states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DAQ must tag event data to specific bunch crossings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Need to track luminosity for each bunch crossing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ASTROPIX:    What is time resolution of the Astropix hits? 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(Assuming &lt;&lt; 10ns)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/>
              <a:t>Assuming each Hit has its own independent time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Synchronized </a:t>
            </a:r>
            <a:r>
              <a:rPr lang="en-US" sz="1400"/>
              <a:t>events from DAQ (Rev-Tic, software triggers, start runs, etc…) will always arrive on BX divisable by 5 because of need to synchronize detectors running at 98.5 and 39.4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Time data must be converted to EIC bunch crossings at later stages (presumably using helper functions for each detector)</a:t>
            </a:r>
            <a:endParaRPr lang="en-US" sz="1400">
              <a:solidFill>
                <a:schemeClr val="tx1"/>
              </a:solidFill>
            </a:endParaRPr>
          </a:p>
          <a:p>
            <a:pPr lvl="1"/>
            <a:endParaRPr lang="en-US" sz="1400"/>
          </a:p>
          <a:p>
            <a:r>
              <a:rPr lang="en-US" sz="1600" b="1">
                <a:solidFill>
                  <a:schemeClr val="accent5"/>
                </a:solidFill>
              </a:rPr>
              <a:t>Physics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Maximum </a:t>
            </a:r>
            <a:r>
              <a:rPr lang="en-US" sz="1400"/>
              <a:t>DIS rate ~500kHz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Astropix Data Requirements?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Backgrounds/Noise could dominate rates!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What is likely noise rate?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/>
              <a:t>What is expected data rate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400">
                <a:hlinkClick r:id="rId2"/>
              </a:rPr>
              <a:t>ePICdataVolumeSummary.xlsx</a:t>
            </a:r>
            <a:endParaRPr lang="en-US" sz="140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A870A-E131-3F03-4C9A-A934D64E6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" t="2062" r="886" b="37722"/>
          <a:stretch/>
        </p:blipFill>
        <p:spPr>
          <a:xfrm>
            <a:off x="7840495" y="5063584"/>
            <a:ext cx="4159756" cy="8886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 descr="A diagram of electrical wiring&#10;&#10;AI-generated content may be incorrect.">
            <a:extLst>
              <a:ext uri="{FF2B5EF4-FFF2-40B4-BE49-F238E27FC236}">
                <a16:creationId xmlns:a16="http://schemas.microsoft.com/office/drawing/2014/main" id="{205BA506-8260-7652-812C-F103E4448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041" y="895110"/>
            <a:ext cx="4179210" cy="40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59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1DAB7-D7AB-081E-FCC1-A677F0493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2A4BF87F-ADC3-D2F6-88A8-8C4E63A3D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43009"/>
              </p:ext>
            </p:extLst>
          </p:nvPr>
        </p:nvGraphicFramePr>
        <p:xfrm>
          <a:off x="618565" y="1063141"/>
          <a:ext cx="10954870" cy="4158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854">
                  <a:extLst>
                    <a:ext uri="{9D8B030D-6E8A-4147-A177-3AD203B41FA5}">
                      <a16:colId xmlns:a16="http://schemas.microsoft.com/office/drawing/2014/main" val="172926859"/>
                    </a:ext>
                  </a:extLst>
                </a:gridCol>
                <a:gridCol w="954212">
                  <a:extLst>
                    <a:ext uri="{9D8B030D-6E8A-4147-A177-3AD203B41FA5}">
                      <a16:colId xmlns:a16="http://schemas.microsoft.com/office/drawing/2014/main" val="513568955"/>
                    </a:ext>
                  </a:extLst>
                </a:gridCol>
                <a:gridCol w="648511">
                  <a:extLst>
                    <a:ext uri="{9D8B030D-6E8A-4147-A177-3AD203B41FA5}">
                      <a16:colId xmlns:a16="http://schemas.microsoft.com/office/drawing/2014/main" val="3302277531"/>
                    </a:ext>
                  </a:extLst>
                </a:gridCol>
                <a:gridCol w="1074352">
                  <a:extLst>
                    <a:ext uri="{9D8B030D-6E8A-4147-A177-3AD203B41FA5}">
                      <a16:colId xmlns:a16="http://schemas.microsoft.com/office/drawing/2014/main" val="1615415222"/>
                    </a:ext>
                  </a:extLst>
                </a:gridCol>
                <a:gridCol w="2207810">
                  <a:extLst>
                    <a:ext uri="{9D8B030D-6E8A-4147-A177-3AD203B41FA5}">
                      <a16:colId xmlns:a16="http://schemas.microsoft.com/office/drawing/2014/main" val="3761962641"/>
                    </a:ext>
                  </a:extLst>
                </a:gridCol>
                <a:gridCol w="2565131">
                  <a:extLst>
                    <a:ext uri="{9D8B030D-6E8A-4147-A177-3AD203B41FA5}">
                      <a16:colId xmlns:a16="http://schemas.microsoft.com/office/drawing/2014/main" val="1019532604"/>
                    </a:ext>
                  </a:extLst>
                </a:gridCol>
              </a:tblGrid>
              <a:tr h="387138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Detector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Digitization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900" dirty="0"/>
                        <a:t>Clock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FEB-RDO Protocol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RDO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RDO-DAM </a:t>
                      </a:r>
                    </a:p>
                    <a:p>
                      <a:pPr algn="ctr"/>
                      <a:r>
                        <a:rPr lang="en-US" sz="900"/>
                        <a:t>Protocol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Configuration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426192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/>
                        <a:t>EICROC:  (AC-LGAD pixels)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lpGBT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Direct </a:t>
                      </a: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to FLX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lpGBT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Fast Configuration mode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292927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b="1">
                          <a:solidFill>
                            <a:schemeClr val="tx1"/>
                          </a:solidFill>
                        </a:rPr>
                        <a:t>FCFD/variant:   (AC-LGAD strips, DIRC, pfRICH)</a:t>
                      </a:r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lpGBT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Direct </a:t>
                      </a:r>
                      <a:r>
                        <a:rPr lang="en-US" sz="900"/>
                        <a:t>to FLX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lpGBT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I2C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871654"/>
                  </a:ext>
                </a:extLst>
              </a:tr>
              <a:tr h="387138">
                <a:tc>
                  <a:txBody>
                    <a:bodyPr/>
                    <a:lstStyle/>
                    <a:p>
                      <a:r>
                        <a:rPr lang="en-US" sz="900" b="1"/>
                        <a:t>SAMPA  (Endcaps MPGs)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lpGBT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Direct to FLX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lpGBT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I2C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280811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/>
                        <a:t>SAMPA  (Cymbal/Outer Barrel)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lpGBT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/>
                        <a:t>4 </a:t>
                      </a:r>
                      <a:r>
                        <a:rPr lang="en-US" sz="9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900" dirty="0"/>
                        <a:t> </a:t>
                      </a:r>
                      <a:r>
                        <a:rPr lang="en-US" sz="900"/>
                        <a:t>1 GenericRDO</a:t>
                      </a:r>
                    </a:p>
                    <a:p>
                      <a:pPr algn="ctr"/>
                      <a:r>
                        <a:rPr lang="en-US" sz="900"/>
                        <a:t>(or Direct to FLX)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Aggregated***</a:t>
                      </a:r>
                    </a:p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(e.g. Aurora 64B/66B)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I2C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826785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/>
                        <a:t>CALOROC:   Calorimeters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lpGBT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4 </a:t>
                      </a:r>
                      <a:r>
                        <a:rPr lang="en-US" sz="9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900" dirty="0"/>
                        <a:t> 1 </a:t>
                      </a:r>
                      <a:r>
                        <a:rPr lang="en-US" sz="900" dirty="0" err="1"/>
                        <a:t>GenericRDO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Aggregated </a:t>
                      </a:r>
                    </a:p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(e.g. Aurora 64B/66B)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I2C /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Fast Config Mode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852100"/>
                  </a:ext>
                </a:extLst>
              </a:tr>
              <a:tr h="374039">
                <a:tc>
                  <a:txBody>
                    <a:bodyPr/>
                    <a:lstStyle/>
                    <a:p>
                      <a:r>
                        <a:rPr lang="en-US" sz="900" b="1"/>
                        <a:t>Discrete:  Various Calorimeters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98.5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16 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1 </a:t>
                      </a: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GenericRDO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Aggregated</a:t>
                      </a:r>
                    </a:p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(e.g. Aurora 64B/66B)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User config mode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638859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900" b="1"/>
                        <a:t>ITS3 / LAS (SVT)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39.4 MHz</a:t>
                      </a:r>
                    </a:p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(2-8 us 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b="0">
                          <a:solidFill>
                            <a:schemeClr val="tx1"/>
                          </a:solidFill>
                        </a:rPr>
                        <a:t>lpGBT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/>
                        <a:t>Fiber Aggregator </a:t>
                      </a:r>
                      <a:r>
                        <a:rPr lang="en-US" sz="900" dirty="0" err="1"/>
                        <a:t>GenericRDO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Aggregated</a:t>
                      </a:r>
                    </a:p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(e.g. Aurora 64B/66B)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User Config mode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(lpGBT protocol interpreted by Ancillary ASIC)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8231599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/>
                        <a:t>TimePix:  (Low Q Tagger)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98.5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SPIDR4 Variant (NIKEF)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297023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/>
                        <a:t>ALCOR: (dRICH)</a:t>
                      </a:r>
                      <a:endParaRPr lang="en-U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/>
                        <a:t>39.4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FPGA/VTRX+ (INFN)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lpGBT?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I2C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287452"/>
                  </a:ext>
                </a:extLst>
              </a:tr>
              <a:tr h="281555">
                <a:tc>
                  <a:txBody>
                    <a:bodyPr/>
                    <a:lstStyle/>
                    <a:p>
                      <a:r>
                        <a:rPr lang="en-US" sz="900" b="1" dirty="0"/>
                        <a:t>Imaging Calorimeter (</a:t>
                      </a:r>
                      <a:r>
                        <a:rPr lang="en-US" sz="900" b="1" dirty="0" err="1"/>
                        <a:t>Astropix</a:t>
                      </a:r>
                      <a:r>
                        <a:rPr lang="en-US" sz="900" b="1" dirty="0"/>
                        <a:t>):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98.5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900" dirty="0" err="1">
                          <a:solidFill>
                            <a:schemeClr val="tx1"/>
                          </a:solidFill>
                        </a:rPr>
                        <a:t>Astropix</a:t>
                      </a: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 Internal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End of Stave Card (NASA)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?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900"/>
                        <a:t>?</a:t>
                      </a: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6825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2772BD8-95A6-8395-D78D-930BA54113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-99390"/>
            <a:ext cx="11499234" cy="814866"/>
          </a:xfrm>
        </p:spPr>
        <p:txBody>
          <a:bodyPr>
            <a:normAutofit/>
          </a:bodyPr>
          <a:lstStyle/>
          <a:p>
            <a:r>
              <a:rPr lang="en-US" dirty="0"/>
              <a:t>Readout Chains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3132B-3A6D-2452-55F9-C20096AD86B1}"/>
              </a:ext>
            </a:extLst>
          </p:cNvPr>
          <p:cNvSpPr txBox="1"/>
          <p:nvPr/>
        </p:nvSpPr>
        <p:spPr>
          <a:xfrm>
            <a:off x="6817133" y="5366030"/>
            <a:ext cx="5144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We expect for lpGBT that 10.24 Gb/s FEC5 is suitable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Not yet specified and Some detectors might require other choices (e.g. for CERN compatibility)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2C4753-462F-94CA-28EB-DE85CAEB82FE}"/>
              </a:ext>
            </a:extLst>
          </p:cNvPr>
          <p:cNvSpPr txBox="1"/>
          <p:nvPr/>
        </p:nvSpPr>
        <p:spPr>
          <a:xfrm>
            <a:off x="618565" y="5366030"/>
            <a:ext cx="5647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ePIC DAQ must be flexible wrt underlying protocols between RDO-DAM from various detectors!</a:t>
            </a:r>
          </a:p>
        </p:txBody>
      </p:sp>
    </p:spTree>
    <p:extLst>
      <p:ext uri="{BB962C8B-B14F-4D97-AF65-F5344CB8AC3E}">
        <p14:creationId xmlns:p14="http://schemas.microsoft.com/office/powerpoint/2010/main" val="941246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2242E-ED47-FA68-15B3-FB6C57272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EACA1-49A2-F9C2-B33A-49D1F42C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Commands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176C8-C04E-8BA8-204F-E5745A5B85C0}"/>
              </a:ext>
            </a:extLst>
          </p:cNvPr>
          <p:cNvSpPr txBox="1"/>
          <p:nvPr/>
        </p:nvSpPr>
        <p:spPr>
          <a:xfrm>
            <a:off x="694944" y="901084"/>
            <a:ext cx="10917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DAQ will provide Synchronized commands generated by GTU   (FAST COMMANDS)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Latency must be deterimistic through chain, DAM to store appropriate delays to synchronize each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Synchronized commands must arrive on multiple of 5, 10.15ns time buckets due to need to synchronize 40 MHz and 100 MHz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Minimal Supported Fast Commands: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REVTIC – This is the first bunch of each of 1260 time buckets  (Arrives every 12.79 us)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SYNC – Similar to REVTIC but can be programmed for a different specified interval for each detector for ASICs with a natural frame significantly different from 1260 time buckets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TRIGGER – Software trigger forcing a readout on a deterministic bunch.  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/>
              <a:t>This readout should include the current Bunch counter, but may include other information depending on the ASIC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/>
              <a:t>Can be incorporated in REVTIC or SYNC commands if required by the ASIC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0000"/>
                </a:solidFill>
              </a:rPr>
              <a:t>Goal is to give DAQ mechanism to ensure detector-wide synchronization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ASSERT_BUSY – stop sending data (i.e. busy)  This can be handled at RDO rather than ASIC/Sensor if needed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Other detector specific commands can be provided if needed.</a:t>
            </a:r>
          </a:p>
          <a:p>
            <a:pPr lvl="3"/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0D41C-70C5-4B58-BD65-034BFF2B4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181" y="2248750"/>
            <a:ext cx="7379379" cy="418700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829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33117-555B-C735-E0E3-EB1E71906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D5A6-8E1F-0457-9403-D6E22AEA5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Commands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9CD3D6-5AC7-4667-B2C6-0A344B6CEC75}"/>
              </a:ext>
            </a:extLst>
          </p:cNvPr>
          <p:cNvSpPr txBox="1"/>
          <p:nvPr/>
        </p:nvSpPr>
        <p:spPr>
          <a:xfrm>
            <a:off x="694944" y="901084"/>
            <a:ext cx="10917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Configuration Commands and High Level Control Commands are more flexible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To be implemented with detector/ASIC specific sequences, and setups defined in files organized by code in readout computers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These sequences will be initiated by GTU (e.g.)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Can be extended depending upon detector needs…</a:t>
            </a:r>
          </a:p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50F4EA-3A25-3B69-2F4E-1EB4E4EA8E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483519"/>
              </p:ext>
            </p:extLst>
          </p:nvPr>
        </p:nvGraphicFramePr>
        <p:xfrm>
          <a:off x="1175692" y="2626514"/>
          <a:ext cx="1032136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4823">
                  <a:extLst>
                    <a:ext uri="{9D8B030D-6E8A-4147-A177-3AD203B41FA5}">
                      <a16:colId xmlns:a16="http://schemas.microsoft.com/office/drawing/2014/main" val="3502161722"/>
                    </a:ext>
                  </a:extLst>
                </a:gridCol>
                <a:gridCol w="7736541">
                  <a:extLst>
                    <a:ext uri="{9D8B030D-6E8A-4147-A177-3AD203B41FA5}">
                      <a16:colId xmlns:a16="http://schemas.microsoft.com/office/drawing/2014/main" val="2915167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User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RDO interface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603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Config For Start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Series of actions  (Control given to Readout Computer:   actions orchestrated by RO computer / FLX)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6535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Config Done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Control Returned to GTU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515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Start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Synchronous Command (deterministic delay, defined by detector)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9058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Stop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Synchronous Command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848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Conf for Stop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Series of actions (Control given to Readout Computers:   actions orchestrated by RO computer / FLX)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889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Stop Done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Control returned to GTU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685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Assert Busy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Pause readout (RDO can handle this)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919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Reset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Control given to Readout Computers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334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/>
                        <a:t>Ready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Control returned to GTU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50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754004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D-3B EIC_PPT_Outline_Template_Widescreen_0224.potx" id="{E6C5CCA8-604B-4BF3-AD52-0CCDA95A2BA6}" vid="{8057B053-B9B7-4C41-ADDD-67BAEC9A00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6AAA8B2CDC641B8DA999E05922F1A" ma:contentTypeVersion="13" ma:contentTypeDescription="Create a new document." ma:contentTypeScope="" ma:versionID="a4fd19c3f42700b92f65f96fb2ba3461">
  <xsd:schema xmlns:xsd="http://www.w3.org/2001/XMLSchema" xmlns:xs="http://www.w3.org/2001/XMLSchema" xmlns:p="http://schemas.microsoft.com/office/2006/metadata/properties" xmlns:ns3="27811ada-7199-4a11-9106-0cdf976ce4f4" xmlns:ns4="345b8597-0096-4e35-b09c-3b8f1d0d8566" targetNamespace="http://schemas.microsoft.com/office/2006/metadata/properties" ma:root="true" ma:fieldsID="62fddbdaad8e1d5db4c7e047017aaa65" ns3:_="" ns4:_="">
    <xsd:import namespace="27811ada-7199-4a11-9106-0cdf976ce4f4"/>
    <xsd:import namespace="345b8597-0096-4e35-b09c-3b8f1d0d856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811ada-7199-4a11-9106-0cdf976ce4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5b8597-0096-4e35-b09c-3b8f1d0d85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7811ada-7199-4a11-9106-0cdf976ce4f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ADD2D4-A86B-4F18-AC9E-5C869CD55D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811ada-7199-4a11-9106-0cdf976ce4f4"/>
    <ds:schemaRef ds:uri="345b8597-0096-4e35-b09c-3b8f1d0d85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E88647-562A-460A-88A0-13D05ABABF01}">
  <ds:schemaRefs>
    <ds:schemaRef ds:uri="http://schemas.microsoft.com/office/2006/documentManagement/types"/>
    <ds:schemaRef ds:uri="http://purl.org/dc/terms/"/>
    <ds:schemaRef ds:uri="27811ada-7199-4a11-9106-0cdf976ce4f4"/>
    <ds:schemaRef ds:uri="345b8597-0096-4e35-b09c-3b8f1d0d8566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E22D85F-60BA-4A51-A1DF-FC43A3B6C6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CD-3B EIC_PPT_Outline_Template_Widescreen_0924</Template>
  <TotalTime>5264</TotalTime>
  <Words>2690</Words>
  <Application>Microsoft Office PowerPoint</Application>
  <PresentationFormat>Widescreen</PresentationFormat>
  <Paragraphs>627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BNL</vt:lpstr>
      <vt:lpstr>RDO Interfaces (ETC interface to Astropix)</vt:lpstr>
      <vt:lpstr>ePIC Streaming DAQ/Computing Architecture</vt:lpstr>
      <vt:lpstr>ePIC Streaming DAQ/Computing Architecture</vt:lpstr>
      <vt:lpstr>ePIC Streaming DAQ/Computing Architecture</vt:lpstr>
      <vt:lpstr>Basics… just to make sure we are on same page…</vt:lpstr>
      <vt:lpstr>Basics…</vt:lpstr>
      <vt:lpstr>Readout Chains</vt:lpstr>
      <vt:lpstr>Control Commands</vt:lpstr>
      <vt:lpstr>Control Commands</vt:lpstr>
      <vt:lpstr>Slow Controls Interface</vt:lpstr>
      <vt:lpstr>Questions / Comments?</vt:lpstr>
      <vt:lpstr>Backup</vt:lpstr>
      <vt:lpstr>TF / STF and interface to Orchestration</vt:lpstr>
      <vt:lpstr>Summary of Channel Counts and Data Flow</vt:lpstr>
      <vt:lpstr>Readout Chains</vt:lpstr>
      <vt:lpstr>PowerPoint Presentation</vt:lpstr>
      <vt:lpstr>FELIX Updates – FLX-155 – DAM Status</vt:lpstr>
      <vt:lpstr>PowerPoint Presentation</vt:lpstr>
      <vt:lpstr>Front End Boards and RDOs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Jeff Landgraf</dc:creator>
  <cp:keywords/>
  <dc:description/>
  <cp:lastModifiedBy>Jeff Landgraf</cp:lastModifiedBy>
  <cp:revision>7</cp:revision>
  <dcterms:created xsi:type="dcterms:W3CDTF">2024-09-18T13:40:14Z</dcterms:created>
  <dcterms:modified xsi:type="dcterms:W3CDTF">2026-06-17T13:55:00Z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0x0101004F36AAA8B2CDC641B8DA999E05922F1A</vt:lpwstr>
  </property>
  <property fmtid="{D5CDD505-2E9C-101B-9397-08002B2CF9AE}" pid="3" name="MediaServiceImageTags">
    <vt:lpwstr/>
  </property>
</Properties>
</file>