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1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2858-9DF2-C241-A5D3-3E32AA08CFCE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87DF-221E-4C40-8655-E78900578B3A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8BA2-EDB5-DD4B-8F15-1F8C2216405A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4BB-5059-F64D-802E-FBD89FC8D401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6/12/17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6/12/17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9649-670E-5C42-92FE-5CC76718853C}" type="datetime1">
              <a:rPr lang="en-US" smtClean="0"/>
              <a:t>6/12/17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FE37-25DD-704D-B955-FB522374BADD}" type="datetime1">
              <a:rPr lang="en-US" smtClean="0"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0798-96CC-5E40-B3D3-2992D9708317}" type="datetime1">
              <a:rPr lang="en-US" smtClean="0"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5709-7E7D-0948-AA35-E8C4D3D8B1FE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flame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5" t="13198" r="55354" b="13587"/>
          <a:stretch/>
        </p:blipFill>
        <p:spPr>
          <a:xfrm>
            <a:off x="8320550" y="155937"/>
            <a:ext cx="652824" cy="78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457200" y="364940"/>
            <a:ext cx="5044044" cy="5044044"/>
            <a:chOff x="1143000" y="0"/>
            <a:chExt cx="6858000" cy="685800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 rot="4418705">
              <a:off x="3023257" y="1021442"/>
              <a:ext cx="1462195" cy="461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Δθ (mrad)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4735050">
              <a:off x="1406624" y="1845331"/>
              <a:ext cx="2786158" cy="200793"/>
            </a:xfrm>
            <a:prstGeom prst="rect">
              <a:avLst/>
            </a:prstGeom>
            <a:noFill/>
          </p:spPr>
          <p:txBody>
            <a:bodyPr wrap="none" rtlCol="0">
              <a:prstTxWarp prst="textArchDown">
                <a:avLst>
                  <a:gd name="adj" fmla="val 879962"/>
                </a:avLst>
              </a:prstTxWarp>
              <a:spAutoFit/>
            </a:bodyPr>
            <a:lstStyle/>
            <a:p>
              <a:r>
                <a:rPr lang="en-US" sz="4000" b="1" dirty="0" smtClean="0">
                  <a:solidFill>
                    <a:srgbClr val="0070C0"/>
                  </a:solidFill>
                </a:rPr>
                <a:t>Num. of Sigma</a:t>
              </a:r>
              <a:endParaRPr lang="en-US" sz="4000" b="1" dirty="0">
                <a:solidFill>
                  <a:srgbClr val="0070C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73440" y="4084930"/>
              <a:ext cx="2958389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3-sigma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189017" y="2681378"/>
              <a:ext cx="2620568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</a:rPr>
                <a:t>σ</a:t>
              </a:r>
              <a:r>
                <a:rPr lang="en-US" sz="2400" b="1" baseline="-25000" dirty="0" smtClean="0">
                  <a:solidFill>
                    <a:srgbClr val="00B050"/>
                  </a:solidFill>
                </a:rPr>
                <a:t>θ</a:t>
              </a:r>
              <a:r>
                <a:rPr lang="en-US" sz="2400" b="1" dirty="0" smtClean="0">
                  <a:solidFill>
                    <a:srgbClr val="00B050"/>
                  </a:solidFill>
                </a:rPr>
                <a:t> (mrad)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34866" y="4965498"/>
              <a:ext cx="3994889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(2.04 GeV/c, 3σ)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3567119" y="4724269"/>
              <a:ext cx="305081" cy="346495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362198" y="5365616"/>
            <a:ext cx="8049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Refractive index of aerogel = 1.03</a:t>
            </a:r>
          </a:p>
          <a:p>
            <a:r>
              <a:rPr lang="en-US" dirty="0" smtClean="0"/>
              <a:t>Focal length of Fresnel lens = 6”</a:t>
            </a:r>
          </a:p>
          <a:p>
            <a:r>
              <a:rPr lang="en-US" dirty="0" smtClean="0"/>
              <a:t>Pixel size of photon sensor = 3mm x 3mm</a:t>
            </a:r>
          </a:p>
          <a:p>
            <a:r>
              <a:rPr lang="en-US" dirty="0" smtClean="0"/>
              <a:t>Number of photons (per event) on ring (from beam test result) =5.9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563741" y="2163732"/>
                <a:ext cx="3440874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1400" i="1">
                            <a:latin typeface="Cambria Math" charset="0"/>
                          </a:rPr>
                          <m:t>𝜃</m:t>
                        </m:r>
                      </m:sub>
                    </m:sSub>
                  </m:oMath>
                </a14:m>
                <a:r>
                  <a:rPr lang="en-US" sz="1400" dirty="0" smtClean="0"/>
                  <a:t> is the resultant uncertainty of single photon measurement of simulation result (</a:t>
                </a:r>
                <a:r>
                  <a:rPr lang="en-US" sz="1400" dirty="0" smtClean="0">
                    <a:solidFill>
                      <a:srgbClr val="00B050"/>
                    </a:solidFill>
                  </a:rPr>
                  <a:t>chromatic uncertainty </a:t>
                </a:r>
                <a:r>
                  <a:rPr lang="en-US" sz="1400" dirty="0" smtClean="0"/>
                  <a:t>and </a:t>
                </a:r>
                <a:r>
                  <a:rPr lang="en-US" sz="1400" dirty="0" smtClean="0">
                    <a:solidFill>
                      <a:srgbClr val="00B050"/>
                    </a:solidFill>
                  </a:rPr>
                  <a:t>emission point uncertainty</a:t>
                </a:r>
                <a:r>
                  <a:rPr lang="en-US" sz="1400" dirty="0" smtClean="0"/>
                  <a:t>), and analytical calculation of </a:t>
                </a:r>
                <a:r>
                  <a:rPr lang="en-US" sz="1400" dirty="0" smtClean="0">
                    <a:solidFill>
                      <a:srgbClr val="00B050"/>
                    </a:solidFill>
                  </a:rPr>
                  <a:t>uncertainty raised by pixel size of sensor</a:t>
                </a:r>
                <a:endParaRPr lang="en-US" sz="1400" baseline="-250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741" y="2163732"/>
                <a:ext cx="3440874" cy="1169551"/>
              </a:xfrm>
              <a:prstGeom prst="rect">
                <a:avLst/>
              </a:prstGeom>
              <a:blipFill rotWithShape="0">
                <a:blip r:embed="rId3"/>
                <a:stretch>
                  <a:fillRect l="-532" t="-1042" r="-532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5777667" y="1624128"/>
                <a:ext cx="2761012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𝜃</m:t>
                          </m:r>
                        </m:sub>
                      </m:sSub>
                      <m:r>
                        <a:rPr lang="en-US" i="1">
                          <a:latin typeface="Cambria Math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𝐸𝑃</m:t>
                              </m:r>
                            </m:sub>
                            <m:sup>
                              <m:r>
                                <a:rPr lang="en-US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i="1">
                              <a:latin typeface="Cambria Math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𝑐h𝑟𝑜</m:t>
                              </m:r>
                            </m:sub>
                            <m:sup>
                              <m:r>
                                <a:rPr lang="en-US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i="1">
                              <a:latin typeface="Cambria Math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𝑝𝑖𝑥</m:t>
                              </m:r>
                            </m:sub>
                            <m:sup>
                              <m:r>
                                <a:rPr lang="en-US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667" y="1624128"/>
                <a:ext cx="2761012" cy="65601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457200" y="321572"/>
            <a:ext cx="5044044" cy="5044044"/>
            <a:chOff x="1143000" y="0"/>
            <a:chExt cx="6858000" cy="6858000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 rot="4418705">
              <a:off x="3023257" y="1021442"/>
              <a:ext cx="1462195" cy="461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Δθ (mrad)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 rot="4735050">
              <a:off x="1406624" y="1845331"/>
              <a:ext cx="2786158" cy="200793"/>
            </a:xfrm>
            <a:prstGeom prst="rect">
              <a:avLst/>
            </a:prstGeom>
            <a:noFill/>
          </p:spPr>
          <p:txBody>
            <a:bodyPr wrap="none" rtlCol="0">
              <a:prstTxWarp prst="textArchDown">
                <a:avLst>
                  <a:gd name="adj" fmla="val 879962"/>
                </a:avLst>
              </a:prstTxWarp>
              <a:spAutoFit/>
            </a:bodyPr>
            <a:lstStyle/>
            <a:p>
              <a:r>
                <a:rPr lang="en-US" sz="4000" b="1" dirty="0" smtClean="0">
                  <a:solidFill>
                    <a:srgbClr val="0070C0"/>
                  </a:solidFill>
                </a:rPr>
                <a:t>Num. of Sigma</a:t>
              </a:r>
              <a:endParaRPr lang="en-US" sz="4000" b="1" dirty="0">
                <a:solidFill>
                  <a:srgbClr val="0070C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373440" y="4084930"/>
              <a:ext cx="2958389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3-sigma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89017" y="2681378"/>
              <a:ext cx="2620568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</a:rPr>
                <a:t>σ</a:t>
              </a:r>
              <a:r>
                <a:rPr lang="en-US" sz="2400" b="1" baseline="-25000" dirty="0" smtClean="0">
                  <a:solidFill>
                    <a:srgbClr val="00B050"/>
                  </a:solidFill>
                </a:rPr>
                <a:t>θ</a:t>
              </a:r>
              <a:r>
                <a:rPr lang="en-US" sz="2400" b="1" dirty="0" smtClean="0">
                  <a:solidFill>
                    <a:srgbClr val="00B050"/>
                  </a:solidFill>
                </a:rPr>
                <a:t> (mrad)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434866" y="4965498"/>
              <a:ext cx="3994889" cy="627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(2.04 GeV/c, 3σ)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3567119" y="4724269"/>
              <a:ext cx="305081" cy="346495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671868" y="5730"/>
            <a:ext cx="4688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Estimation of e/pi Separation Power</a:t>
            </a:r>
          </a:p>
        </p:txBody>
      </p:sp>
    </p:spTree>
    <p:extLst>
      <p:ext uri="{BB962C8B-B14F-4D97-AF65-F5344CB8AC3E}">
        <p14:creationId xmlns:p14="http://schemas.microsoft.com/office/powerpoint/2010/main" val="23482297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47</TotalTime>
  <Words>150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Cambria Math</vt:lpstr>
      <vt:lpstr>Arial</vt:lpstr>
      <vt:lpstr>Default Theme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Cheuk-Ping Wong</dc:creator>
  <cp:lastModifiedBy>Cheuk-Ping Wong</cp:lastModifiedBy>
  <cp:revision>8</cp:revision>
  <dcterms:created xsi:type="dcterms:W3CDTF">2017-06-12T13:39:01Z</dcterms:created>
  <dcterms:modified xsi:type="dcterms:W3CDTF">2017-06-12T14:26:24Z</dcterms:modified>
</cp:coreProperties>
</file>