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8" r:id="rId3"/>
    <p:sldId id="264" r:id="rId4"/>
    <p:sldId id="266" r:id="rId5"/>
    <p:sldId id="26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4" autoAdjust="0"/>
    <p:restoredTop sz="94660"/>
  </p:normalViewPr>
  <p:slideViewPr>
    <p:cSldViewPr snapToGrid="0" showGuides="1">
      <p:cViewPr varScale="1">
        <p:scale>
          <a:sx n="90" d="100"/>
          <a:sy n="90" d="100"/>
        </p:scale>
        <p:origin x="666" y="30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 Landgraf" userId="367c8676d18b2324" providerId="LiveId" clId="{E54AE131-3580-4EAA-8084-1AB84D4DD97D}"/>
    <pc:docChg chg="undo custSel addSld delSld modSld sldOrd">
      <pc:chgData name="Jeff Landgraf" userId="367c8676d18b2324" providerId="LiveId" clId="{E54AE131-3580-4EAA-8084-1AB84D4DD97D}" dt="2026-02-25T20:59:22.349" v="7303" actId="1076"/>
      <pc:docMkLst>
        <pc:docMk/>
      </pc:docMkLst>
      <pc:sldChg chg="modSp mod">
        <pc:chgData name="Jeff Landgraf" userId="367c8676d18b2324" providerId="LiveId" clId="{E54AE131-3580-4EAA-8084-1AB84D4DD97D}" dt="2026-02-25T18:38:22.730" v="450" actId="1076"/>
        <pc:sldMkLst>
          <pc:docMk/>
          <pc:sldMk cId="510190129" sldId="256"/>
        </pc:sldMkLst>
        <pc:spChg chg="mod">
          <ac:chgData name="Jeff Landgraf" userId="367c8676d18b2324" providerId="LiveId" clId="{E54AE131-3580-4EAA-8084-1AB84D4DD97D}" dt="2026-02-25T18:37:48.103" v="431" actId="20577"/>
          <ac:spMkLst>
            <pc:docMk/>
            <pc:sldMk cId="510190129" sldId="256"/>
            <ac:spMk id="7" creationId="{AE2FA1EB-007E-8316-2C6B-060479ED8000}"/>
          </ac:spMkLst>
        </pc:spChg>
        <pc:spChg chg="mod">
          <ac:chgData name="Jeff Landgraf" userId="367c8676d18b2324" providerId="LiveId" clId="{E54AE131-3580-4EAA-8084-1AB84D4DD97D}" dt="2026-02-25T18:38:22.730" v="450" actId="1076"/>
          <ac:spMkLst>
            <pc:docMk/>
            <pc:sldMk cId="510190129" sldId="256"/>
            <ac:spMk id="8" creationId="{5B92459F-4596-17FF-9866-A1E5A556BFF3}"/>
          </ac:spMkLst>
        </pc:spChg>
      </pc:sldChg>
      <pc:sldChg chg="del">
        <pc:chgData name="Jeff Landgraf" userId="367c8676d18b2324" providerId="LiveId" clId="{E54AE131-3580-4EAA-8084-1AB84D4DD97D}" dt="2026-02-25T18:38:35.308" v="451" actId="47"/>
        <pc:sldMkLst>
          <pc:docMk/>
          <pc:sldMk cId="1822008514" sldId="257"/>
        </pc:sldMkLst>
      </pc:sldChg>
      <pc:sldChg chg="delSp modSp mod">
        <pc:chgData name="Jeff Landgraf" userId="367c8676d18b2324" providerId="LiveId" clId="{E54AE131-3580-4EAA-8084-1AB84D4DD97D}" dt="2026-02-25T20:18:45.131" v="5869" actId="20577"/>
        <pc:sldMkLst>
          <pc:docMk/>
          <pc:sldMk cId="1674015576" sldId="258"/>
        </pc:sldMkLst>
        <pc:spChg chg="mod">
          <ac:chgData name="Jeff Landgraf" userId="367c8676d18b2324" providerId="LiveId" clId="{E54AE131-3580-4EAA-8084-1AB84D4DD97D}" dt="2026-02-25T18:57:32.766" v="1625" actId="1076"/>
          <ac:spMkLst>
            <pc:docMk/>
            <pc:sldMk cId="1674015576" sldId="258"/>
            <ac:spMk id="2" creationId="{09CFAE72-B9A8-B626-D6A5-48D4473F55F8}"/>
          </ac:spMkLst>
        </pc:spChg>
        <pc:spChg chg="mod">
          <ac:chgData name="Jeff Landgraf" userId="367c8676d18b2324" providerId="LiveId" clId="{E54AE131-3580-4EAA-8084-1AB84D4DD97D}" dt="2026-02-25T20:18:45.131" v="5869" actId="20577"/>
          <ac:spMkLst>
            <pc:docMk/>
            <pc:sldMk cId="1674015576" sldId="258"/>
            <ac:spMk id="3" creationId="{9901236A-5E65-033E-D94A-70B11A9DD5E0}"/>
          </ac:spMkLst>
        </pc:spChg>
        <pc:spChg chg="del mod">
          <ac:chgData name="Jeff Landgraf" userId="367c8676d18b2324" providerId="LiveId" clId="{E54AE131-3580-4EAA-8084-1AB84D4DD97D}" dt="2026-02-25T18:44:34.585" v="907" actId="478"/>
          <ac:spMkLst>
            <pc:docMk/>
            <pc:sldMk cId="1674015576" sldId="258"/>
            <ac:spMk id="7" creationId="{1AA2CF92-4EC7-A895-5F8B-FB220E360422}"/>
          </ac:spMkLst>
        </pc:spChg>
        <pc:spChg chg="del mod">
          <ac:chgData name="Jeff Landgraf" userId="367c8676d18b2324" providerId="LiveId" clId="{E54AE131-3580-4EAA-8084-1AB84D4DD97D}" dt="2026-02-25T18:44:34.585" v="907" actId="478"/>
          <ac:spMkLst>
            <pc:docMk/>
            <pc:sldMk cId="1674015576" sldId="258"/>
            <ac:spMk id="8" creationId="{7EAA1769-3F6A-3279-D296-15F1B4DB39EC}"/>
          </ac:spMkLst>
        </pc:spChg>
      </pc:sldChg>
      <pc:sldChg chg="del">
        <pc:chgData name="Jeff Landgraf" userId="367c8676d18b2324" providerId="LiveId" clId="{E54AE131-3580-4EAA-8084-1AB84D4DD97D}" dt="2026-02-25T18:58:11.428" v="1653" actId="47"/>
        <pc:sldMkLst>
          <pc:docMk/>
          <pc:sldMk cId="3047248919" sldId="259"/>
        </pc:sldMkLst>
      </pc:sldChg>
      <pc:sldChg chg="del">
        <pc:chgData name="Jeff Landgraf" userId="367c8676d18b2324" providerId="LiveId" clId="{E54AE131-3580-4EAA-8084-1AB84D4DD97D}" dt="2026-02-25T18:58:12.382" v="1654" actId="47"/>
        <pc:sldMkLst>
          <pc:docMk/>
          <pc:sldMk cId="1847293835" sldId="260"/>
        </pc:sldMkLst>
      </pc:sldChg>
      <pc:sldChg chg="del">
        <pc:chgData name="Jeff Landgraf" userId="367c8676d18b2324" providerId="LiveId" clId="{E54AE131-3580-4EAA-8084-1AB84D4DD97D}" dt="2026-02-25T18:58:13.458" v="1655" actId="47"/>
        <pc:sldMkLst>
          <pc:docMk/>
          <pc:sldMk cId="289955372" sldId="261"/>
        </pc:sldMkLst>
      </pc:sldChg>
      <pc:sldChg chg="del">
        <pc:chgData name="Jeff Landgraf" userId="367c8676d18b2324" providerId="LiveId" clId="{E54AE131-3580-4EAA-8084-1AB84D4DD97D}" dt="2026-02-25T18:58:18.991" v="1656" actId="47"/>
        <pc:sldMkLst>
          <pc:docMk/>
          <pc:sldMk cId="3394610605" sldId="262"/>
        </pc:sldMkLst>
      </pc:sldChg>
      <pc:sldChg chg="del">
        <pc:chgData name="Jeff Landgraf" userId="367c8676d18b2324" providerId="LiveId" clId="{E54AE131-3580-4EAA-8084-1AB84D4DD97D}" dt="2026-02-25T19:19:52.219" v="3818" actId="47"/>
        <pc:sldMkLst>
          <pc:docMk/>
          <pc:sldMk cId="445381955" sldId="263"/>
        </pc:sldMkLst>
      </pc:sldChg>
      <pc:sldChg chg="modSp add mod">
        <pc:chgData name="Jeff Landgraf" userId="367c8676d18b2324" providerId="LiveId" clId="{E54AE131-3580-4EAA-8084-1AB84D4DD97D}" dt="2026-02-25T19:24:42.389" v="3884" actId="20577"/>
        <pc:sldMkLst>
          <pc:docMk/>
          <pc:sldMk cId="4110463147" sldId="264"/>
        </pc:sldMkLst>
        <pc:spChg chg="mod">
          <ac:chgData name="Jeff Landgraf" userId="367c8676d18b2324" providerId="LiveId" clId="{E54AE131-3580-4EAA-8084-1AB84D4DD97D}" dt="2026-02-25T18:59:28.195" v="1684" actId="20577"/>
          <ac:spMkLst>
            <pc:docMk/>
            <pc:sldMk cId="4110463147" sldId="264"/>
            <ac:spMk id="2" creationId="{CF4A24A6-DACB-2671-DD11-64DF12E7B2CE}"/>
          </ac:spMkLst>
        </pc:spChg>
        <pc:spChg chg="mod">
          <ac:chgData name="Jeff Landgraf" userId="367c8676d18b2324" providerId="LiveId" clId="{E54AE131-3580-4EAA-8084-1AB84D4DD97D}" dt="2026-02-25T19:24:42.389" v="3884" actId="20577"/>
          <ac:spMkLst>
            <pc:docMk/>
            <pc:sldMk cId="4110463147" sldId="264"/>
            <ac:spMk id="3" creationId="{54DE18A3-43A0-41CE-9232-9C3565B520DC}"/>
          </ac:spMkLst>
        </pc:spChg>
      </pc:sldChg>
      <pc:sldChg chg="modSp new mod">
        <pc:chgData name="Jeff Landgraf" userId="367c8676d18b2324" providerId="LiveId" clId="{E54AE131-3580-4EAA-8084-1AB84D4DD97D}" dt="2026-02-25T20:59:22.349" v="7303" actId="1076"/>
        <pc:sldMkLst>
          <pc:docMk/>
          <pc:sldMk cId="346919411" sldId="265"/>
        </pc:sldMkLst>
        <pc:spChg chg="mod">
          <ac:chgData name="Jeff Landgraf" userId="367c8676d18b2324" providerId="LiveId" clId="{E54AE131-3580-4EAA-8084-1AB84D4DD97D}" dt="2026-02-25T20:27:10.997" v="6980" actId="1076"/>
          <ac:spMkLst>
            <pc:docMk/>
            <pc:sldMk cId="346919411" sldId="265"/>
            <ac:spMk id="2" creationId="{841152D9-DD61-0B72-9E0A-DD5E4099BFD0}"/>
          </ac:spMkLst>
        </pc:spChg>
        <pc:spChg chg="mod">
          <ac:chgData name="Jeff Landgraf" userId="367c8676d18b2324" providerId="LiveId" clId="{E54AE131-3580-4EAA-8084-1AB84D4DD97D}" dt="2026-02-25T20:59:22.349" v="7303" actId="1076"/>
          <ac:spMkLst>
            <pc:docMk/>
            <pc:sldMk cId="346919411" sldId="265"/>
            <ac:spMk id="3" creationId="{2FD60358-2C05-10F8-FA53-DE3794F826AC}"/>
          </ac:spMkLst>
        </pc:spChg>
      </pc:sldChg>
      <pc:sldChg chg="addSp delSp modSp add mod ord">
        <pc:chgData name="Jeff Landgraf" userId="367c8676d18b2324" providerId="LiveId" clId="{E54AE131-3580-4EAA-8084-1AB84D4DD97D}" dt="2026-02-25T20:58:24.603" v="7288"/>
        <pc:sldMkLst>
          <pc:docMk/>
          <pc:sldMk cId="2221601561" sldId="266"/>
        </pc:sldMkLst>
        <pc:spChg chg="del">
          <ac:chgData name="Jeff Landgraf" userId="367c8676d18b2324" providerId="LiveId" clId="{E54AE131-3580-4EAA-8084-1AB84D4DD97D}" dt="2026-02-25T20:57:08.758" v="7282" actId="478"/>
          <ac:spMkLst>
            <pc:docMk/>
            <pc:sldMk cId="2221601561" sldId="266"/>
            <ac:spMk id="3" creationId="{5D3D4A2A-568E-7A12-42F6-219E97319244}"/>
          </ac:spMkLst>
        </pc:spChg>
        <pc:spChg chg="add del mod">
          <ac:chgData name="Jeff Landgraf" userId="367c8676d18b2324" providerId="LiveId" clId="{E54AE131-3580-4EAA-8084-1AB84D4DD97D}" dt="2026-02-25T20:57:12.154" v="7283" actId="478"/>
          <ac:spMkLst>
            <pc:docMk/>
            <pc:sldMk cId="2221601561" sldId="266"/>
            <ac:spMk id="8" creationId="{1452924B-4747-025B-C5DD-9C2F24AA7B3D}"/>
          </ac:spMkLst>
        </pc:spChg>
        <pc:picChg chg="add mod">
          <ac:chgData name="Jeff Landgraf" userId="367c8676d18b2324" providerId="LiveId" clId="{E54AE131-3580-4EAA-8084-1AB84D4DD97D}" dt="2026-02-25T20:58:19.453" v="7286" actId="1076"/>
          <ac:picMkLst>
            <pc:docMk/>
            <pc:sldMk cId="2221601561" sldId="266"/>
            <ac:picMk id="9" creationId="{CF8FB892-138B-A9EE-9E40-B84E24F255F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E78959-E1B2-4E5A-8E89-166E18D5F51B}" type="datetimeFigureOut">
              <a:rPr lang="en-US" smtClean="0"/>
              <a:t>2/25/2026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7E14C6-EBB8-4797-B392-58E988AED139}" type="slidenum">
              <a:rPr lang="en-US" smtClean="0"/>
              <a:t>‹#›</a:t>
            </a:fld>
            <a:endParaRPr lang="en-US"/>
          </a:p>
        </p:txBody>
      </p:sp>
    </p:spTree>
    <p:extLst>
      <p:ext uri="{BB962C8B-B14F-4D97-AF65-F5344CB8AC3E}">
        <p14:creationId xmlns:p14="http://schemas.microsoft.com/office/powerpoint/2010/main" val="457692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B8A91-9773-DB6F-E5C3-5874BEAAC94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89B7050-5C2F-E0F6-44ED-65584AA271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F2D339D-D68A-6C85-4D58-9DF3B8D2E1BA}"/>
              </a:ext>
            </a:extLst>
          </p:cNvPr>
          <p:cNvSpPr>
            <a:spLocks noGrp="1"/>
          </p:cNvSpPr>
          <p:nvPr>
            <p:ph type="dt" sz="half" idx="10"/>
          </p:nvPr>
        </p:nvSpPr>
        <p:spPr/>
        <p:txBody>
          <a:bodyPr/>
          <a:lstStyle/>
          <a:p>
            <a:r>
              <a:rPr lang="en-US"/>
              <a:t>2/26/2026</a:t>
            </a:r>
          </a:p>
        </p:txBody>
      </p:sp>
      <p:sp>
        <p:nvSpPr>
          <p:cNvPr id="5" name="Footer Placeholder 4">
            <a:extLst>
              <a:ext uri="{FF2B5EF4-FFF2-40B4-BE49-F238E27FC236}">
                <a16:creationId xmlns:a16="http://schemas.microsoft.com/office/drawing/2014/main" id="{31D7EB1D-6611-14BD-4798-0961B164DD58}"/>
              </a:ext>
            </a:extLst>
          </p:cNvPr>
          <p:cNvSpPr>
            <a:spLocks noGrp="1"/>
          </p:cNvSpPr>
          <p:nvPr>
            <p:ph type="ftr" sz="quarter" idx="11"/>
          </p:nvPr>
        </p:nvSpPr>
        <p:spPr/>
        <p:txBody>
          <a:bodyPr/>
          <a:lstStyle/>
          <a:p>
            <a:r>
              <a:rPr lang="en-US"/>
              <a:t>Electronics and DAQ WG Meeting</a:t>
            </a:r>
          </a:p>
        </p:txBody>
      </p:sp>
      <p:sp>
        <p:nvSpPr>
          <p:cNvPr id="6" name="Slide Number Placeholder 5">
            <a:extLst>
              <a:ext uri="{FF2B5EF4-FFF2-40B4-BE49-F238E27FC236}">
                <a16:creationId xmlns:a16="http://schemas.microsoft.com/office/drawing/2014/main" id="{BBBC94EC-21FD-1574-A4E9-807F05E6A65A}"/>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485821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3B565-0B73-3F9E-0425-B8D5FCDB5A3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438BFE9-2DDA-5903-061E-FEB777B04B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BAE472-6D26-2870-4C00-56B3D461AFD6}"/>
              </a:ext>
            </a:extLst>
          </p:cNvPr>
          <p:cNvSpPr>
            <a:spLocks noGrp="1"/>
          </p:cNvSpPr>
          <p:nvPr>
            <p:ph type="dt" sz="half" idx="10"/>
          </p:nvPr>
        </p:nvSpPr>
        <p:spPr/>
        <p:txBody>
          <a:bodyPr/>
          <a:lstStyle/>
          <a:p>
            <a:r>
              <a:rPr lang="en-US"/>
              <a:t>2/26/2026</a:t>
            </a:r>
          </a:p>
        </p:txBody>
      </p:sp>
      <p:sp>
        <p:nvSpPr>
          <p:cNvPr id="5" name="Footer Placeholder 4">
            <a:extLst>
              <a:ext uri="{FF2B5EF4-FFF2-40B4-BE49-F238E27FC236}">
                <a16:creationId xmlns:a16="http://schemas.microsoft.com/office/drawing/2014/main" id="{91F90C32-B61E-BF5B-C2A6-0CE21DD55E45}"/>
              </a:ext>
            </a:extLst>
          </p:cNvPr>
          <p:cNvSpPr>
            <a:spLocks noGrp="1"/>
          </p:cNvSpPr>
          <p:nvPr>
            <p:ph type="ftr" sz="quarter" idx="11"/>
          </p:nvPr>
        </p:nvSpPr>
        <p:spPr/>
        <p:txBody>
          <a:bodyPr/>
          <a:lstStyle/>
          <a:p>
            <a:r>
              <a:rPr lang="en-US"/>
              <a:t>Electronics and DAQ WG Meeting</a:t>
            </a:r>
          </a:p>
        </p:txBody>
      </p:sp>
      <p:sp>
        <p:nvSpPr>
          <p:cNvPr id="6" name="Slide Number Placeholder 5">
            <a:extLst>
              <a:ext uri="{FF2B5EF4-FFF2-40B4-BE49-F238E27FC236}">
                <a16:creationId xmlns:a16="http://schemas.microsoft.com/office/drawing/2014/main" id="{E0F9D9C4-A9BE-6A13-0474-3CCEFD1B7516}"/>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2319793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D874EF-5150-2024-4603-FD06D4ACBC4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D6C099C-CAE2-1B3F-0812-567CE8D679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A83D9E-1906-FB31-7565-12D3D9E44B11}"/>
              </a:ext>
            </a:extLst>
          </p:cNvPr>
          <p:cNvSpPr>
            <a:spLocks noGrp="1"/>
          </p:cNvSpPr>
          <p:nvPr>
            <p:ph type="dt" sz="half" idx="10"/>
          </p:nvPr>
        </p:nvSpPr>
        <p:spPr/>
        <p:txBody>
          <a:bodyPr/>
          <a:lstStyle/>
          <a:p>
            <a:r>
              <a:rPr lang="en-US"/>
              <a:t>2/26/2026</a:t>
            </a:r>
          </a:p>
        </p:txBody>
      </p:sp>
      <p:sp>
        <p:nvSpPr>
          <p:cNvPr id="5" name="Footer Placeholder 4">
            <a:extLst>
              <a:ext uri="{FF2B5EF4-FFF2-40B4-BE49-F238E27FC236}">
                <a16:creationId xmlns:a16="http://schemas.microsoft.com/office/drawing/2014/main" id="{376027B1-478B-0D15-D433-CF4D727DD285}"/>
              </a:ext>
            </a:extLst>
          </p:cNvPr>
          <p:cNvSpPr>
            <a:spLocks noGrp="1"/>
          </p:cNvSpPr>
          <p:nvPr>
            <p:ph type="ftr" sz="quarter" idx="11"/>
          </p:nvPr>
        </p:nvSpPr>
        <p:spPr/>
        <p:txBody>
          <a:bodyPr/>
          <a:lstStyle/>
          <a:p>
            <a:r>
              <a:rPr lang="en-US"/>
              <a:t>Electronics and DAQ WG Meeting</a:t>
            </a:r>
          </a:p>
        </p:txBody>
      </p:sp>
      <p:sp>
        <p:nvSpPr>
          <p:cNvPr id="6" name="Slide Number Placeholder 5">
            <a:extLst>
              <a:ext uri="{FF2B5EF4-FFF2-40B4-BE49-F238E27FC236}">
                <a16:creationId xmlns:a16="http://schemas.microsoft.com/office/drawing/2014/main" id="{A6E4E408-A6A4-D502-159A-7DD290D89ABD}"/>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1388770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F73D3-5CFF-9C02-856C-ED2E48E403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2759FE-EBEC-206D-6D83-262D24F121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0E6046-0D89-F166-0F9F-B8D2E69C2B5C}"/>
              </a:ext>
            </a:extLst>
          </p:cNvPr>
          <p:cNvSpPr>
            <a:spLocks noGrp="1"/>
          </p:cNvSpPr>
          <p:nvPr>
            <p:ph type="dt" sz="half" idx="10"/>
          </p:nvPr>
        </p:nvSpPr>
        <p:spPr/>
        <p:txBody>
          <a:bodyPr/>
          <a:lstStyle/>
          <a:p>
            <a:r>
              <a:rPr lang="en-US"/>
              <a:t>2/26/2026</a:t>
            </a:r>
          </a:p>
        </p:txBody>
      </p:sp>
      <p:sp>
        <p:nvSpPr>
          <p:cNvPr id="5" name="Footer Placeholder 4">
            <a:extLst>
              <a:ext uri="{FF2B5EF4-FFF2-40B4-BE49-F238E27FC236}">
                <a16:creationId xmlns:a16="http://schemas.microsoft.com/office/drawing/2014/main" id="{D75D0612-0D6C-D6ED-00BF-34D7F9577269}"/>
              </a:ext>
            </a:extLst>
          </p:cNvPr>
          <p:cNvSpPr>
            <a:spLocks noGrp="1"/>
          </p:cNvSpPr>
          <p:nvPr>
            <p:ph type="ftr" sz="quarter" idx="11"/>
          </p:nvPr>
        </p:nvSpPr>
        <p:spPr/>
        <p:txBody>
          <a:bodyPr/>
          <a:lstStyle/>
          <a:p>
            <a:r>
              <a:rPr lang="en-US"/>
              <a:t>Electronics and DAQ WG Meeting</a:t>
            </a:r>
          </a:p>
        </p:txBody>
      </p:sp>
      <p:sp>
        <p:nvSpPr>
          <p:cNvPr id="6" name="Slide Number Placeholder 5">
            <a:extLst>
              <a:ext uri="{FF2B5EF4-FFF2-40B4-BE49-F238E27FC236}">
                <a16:creationId xmlns:a16="http://schemas.microsoft.com/office/drawing/2014/main" id="{028B2253-08D1-722A-A9AD-06D592646182}"/>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1553236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A49B7-A4DF-B972-6B6C-6607A3E3B4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9EF6A1A-69C0-EE49-E2BE-E4B26901C3D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AA6A44A-AA62-4967-7C6A-0484901F62D5}"/>
              </a:ext>
            </a:extLst>
          </p:cNvPr>
          <p:cNvSpPr>
            <a:spLocks noGrp="1"/>
          </p:cNvSpPr>
          <p:nvPr>
            <p:ph type="dt" sz="half" idx="10"/>
          </p:nvPr>
        </p:nvSpPr>
        <p:spPr/>
        <p:txBody>
          <a:bodyPr/>
          <a:lstStyle/>
          <a:p>
            <a:r>
              <a:rPr lang="en-US"/>
              <a:t>2/26/2026</a:t>
            </a:r>
          </a:p>
        </p:txBody>
      </p:sp>
      <p:sp>
        <p:nvSpPr>
          <p:cNvPr id="5" name="Footer Placeholder 4">
            <a:extLst>
              <a:ext uri="{FF2B5EF4-FFF2-40B4-BE49-F238E27FC236}">
                <a16:creationId xmlns:a16="http://schemas.microsoft.com/office/drawing/2014/main" id="{6C6CA8CF-9273-5FF6-89F2-78C13FD273D5}"/>
              </a:ext>
            </a:extLst>
          </p:cNvPr>
          <p:cNvSpPr>
            <a:spLocks noGrp="1"/>
          </p:cNvSpPr>
          <p:nvPr>
            <p:ph type="ftr" sz="quarter" idx="11"/>
          </p:nvPr>
        </p:nvSpPr>
        <p:spPr/>
        <p:txBody>
          <a:bodyPr/>
          <a:lstStyle/>
          <a:p>
            <a:r>
              <a:rPr lang="en-US"/>
              <a:t>Electronics and DAQ WG Meeting</a:t>
            </a:r>
          </a:p>
        </p:txBody>
      </p:sp>
      <p:sp>
        <p:nvSpPr>
          <p:cNvPr id="6" name="Slide Number Placeholder 5">
            <a:extLst>
              <a:ext uri="{FF2B5EF4-FFF2-40B4-BE49-F238E27FC236}">
                <a16:creationId xmlns:a16="http://schemas.microsoft.com/office/drawing/2014/main" id="{FB3CA971-6B82-C051-4AB0-10DB420FBB4F}"/>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2045325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1B276-F08F-FAC6-8524-F6A7C8F454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2365C9-12B1-469D-2547-CF27505743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0E1A09-AE0C-E7DA-D4FB-4D74EF949C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ECFD31F-87E8-5EC9-ACA0-10F2828327D1}"/>
              </a:ext>
            </a:extLst>
          </p:cNvPr>
          <p:cNvSpPr>
            <a:spLocks noGrp="1"/>
          </p:cNvSpPr>
          <p:nvPr>
            <p:ph type="dt" sz="half" idx="10"/>
          </p:nvPr>
        </p:nvSpPr>
        <p:spPr/>
        <p:txBody>
          <a:bodyPr/>
          <a:lstStyle/>
          <a:p>
            <a:r>
              <a:rPr lang="en-US"/>
              <a:t>2/26/2026</a:t>
            </a:r>
          </a:p>
        </p:txBody>
      </p:sp>
      <p:sp>
        <p:nvSpPr>
          <p:cNvPr id="6" name="Footer Placeholder 5">
            <a:extLst>
              <a:ext uri="{FF2B5EF4-FFF2-40B4-BE49-F238E27FC236}">
                <a16:creationId xmlns:a16="http://schemas.microsoft.com/office/drawing/2014/main" id="{D7188D2C-EB09-4B68-7C62-A62AF95CBD73}"/>
              </a:ext>
            </a:extLst>
          </p:cNvPr>
          <p:cNvSpPr>
            <a:spLocks noGrp="1"/>
          </p:cNvSpPr>
          <p:nvPr>
            <p:ph type="ftr" sz="quarter" idx="11"/>
          </p:nvPr>
        </p:nvSpPr>
        <p:spPr/>
        <p:txBody>
          <a:bodyPr/>
          <a:lstStyle/>
          <a:p>
            <a:r>
              <a:rPr lang="en-US"/>
              <a:t>Electronics and DAQ WG Meeting</a:t>
            </a:r>
          </a:p>
        </p:txBody>
      </p:sp>
      <p:sp>
        <p:nvSpPr>
          <p:cNvPr id="7" name="Slide Number Placeholder 6">
            <a:extLst>
              <a:ext uri="{FF2B5EF4-FFF2-40B4-BE49-F238E27FC236}">
                <a16:creationId xmlns:a16="http://schemas.microsoft.com/office/drawing/2014/main" id="{90F0E801-FC05-2CA3-531C-2DDF916CF058}"/>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3550659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EB2F6-FAC1-596A-5892-0DCDBD39F68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D23DC2C-7D80-75ED-E85F-6CE2A4C2B8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F9CD97-9616-D1D5-9038-764D064E44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DBA9F3A-DC63-5369-E43B-402DCE1D4D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EC805F-8FFF-9046-2309-512E157B919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7F79B5D-238D-2F05-9651-6A71D738C5DC}"/>
              </a:ext>
            </a:extLst>
          </p:cNvPr>
          <p:cNvSpPr>
            <a:spLocks noGrp="1"/>
          </p:cNvSpPr>
          <p:nvPr>
            <p:ph type="dt" sz="half" idx="10"/>
          </p:nvPr>
        </p:nvSpPr>
        <p:spPr/>
        <p:txBody>
          <a:bodyPr/>
          <a:lstStyle/>
          <a:p>
            <a:r>
              <a:rPr lang="en-US"/>
              <a:t>2/26/2026</a:t>
            </a:r>
          </a:p>
        </p:txBody>
      </p:sp>
      <p:sp>
        <p:nvSpPr>
          <p:cNvPr id="8" name="Footer Placeholder 7">
            <a:extLst>
              <a:ext uri="{FF2B5EF4-FFF2-40B4-BE49-F238E27FC236}">
                <a16:creationId xmlns:a16="http://schemas.microsoft.com/office/drawing/2014/main" id="{B597BD21-304F-94E0-F6A0-4DAE21B2F140}"/>
              </a:ext>
            </a:extLst>
          </p:cNvPr>
          <p:cNvSpPr>
            <a:spLocks noGrp="1"/>
          </p:cNvSpPr>
          <p:nvPr>
            <p:ph type="ftr" sz="quarter" idx="11"/>
          </p:nvPr>
        </p:nvSpPr>
        <p:spPr/>
        <p:txBody>
          <a:bodyPr/>
          <a:lstStyle/>
          <a:p>
            <a:r>
              <a:rPr lang="en-US"/>
              <a:t>Electronics and DAQ WG Meeting</a:t>
            </a:r>
          </a:p>
        </p:txBody>
      </p:sp>
      <p:sp>
        <p:nvSpPr>
          <p:cNvPr id="9" name="Slide Number Placeholder 8">
            <a:extLst>
              <a:ext uri="{FF2B5EF4-FFF2-40B4-BE49-F238E27FC236}">
                <a16:creationId xmlns:a16="http://schemas.microsoft.com/office/drawing/2014/main" id="{60434456-C156-8241-16D3-A71B57F3B637}"/>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4097326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58A36-211B-B9A2-57EE-0041DC96BF8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DFB80F4-B559-BBDB-B3CA-B12978384638}"/>
              </a:ext>
            </a:extLst>
          </p:cNvPr>
          <p:cNvSpPr>
            <a:spLocks noGrp="1"/>
          </p:cNvSpPr>
          <p:nvPr>
            <p:ph type="dt" sz="half" idx="10"/>
          </p:nvPr>
        </p:nvSpPr>
        <p:spPr/>
        <p:txBody>
          <a:bodyPr/>
          <a:lstStyle/>
          <a:p>
            <a:r>
              <a:rPr lang="en-US"/>
              <a:t>2/26/2026</a:t>
            </a:r>
          </a:p>
        </p:txBody>
      </p:sp>
      <p:sp>
        <p:nvSpPr>
          <p:cNvPr id="4" name="Footer Placeholder 3">
            <a:extLst>
              <a:ext uri="{FF2B5EF4-FFF2-40B4-BE49-F238E27FC236}">
                <a16:creationId xmlns:a16="http://schemas.microsoft.com/office/drawing/2014/main" id="{F0BC1CE9-D95F-F500-CAB2-186C94F11910}"/>
              </a:ext>
            </a:extLst>
          </p:cNvPr>
          <p:cNvSpPr>
            <a:spLocks noGrp="1"/>
          </p:cNvSpPr>
          <p:nvPr>
            <p:ph type="ftr" sz="quarter" idx="11"/>
          </p:nvPr>
        </p:nvSpPr>
        <p:spPr/>
        <p:txBody>
          <a:bodyPr/>
          <a:lstStyle/>
          <a:p>
            <a:r>
              <a:rPr lang="en-US"/>
              <a:t>Electronics and DAQ WG Meeting</a:t>
            </a:r>
          </a:p>
        </p:txBody>
      </p:sp>
      <p:sp>
        <p:nvSpPr>
          <p:cNvPr id="5" name="Slide Number Placeholder 4">
            <a:extLst>
              <a:ext uri="{FF2B5EF4-FFF2-40B4-BE49-F238E27FC236}">
                <a16:creationId xmlns:a16="http://schemas.microsoft.com/office/drawing/2014/main" id="{158B2BAE-9B65-A5C2-B298-5B3DD2870E97}"/>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100573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D72DEF-810B-11BB-F48A-C68190439647}"/>
              </a:ext>
            </a:extLst>
          </p:cNvPr>
          <p:cNvSpPr>
            <a:spLocks noGrp="1"/>
          </p:cNvSpPr>
          <p:nvPr>
            <p:ph type="dt" sz="half" idx="10"/>
          </p:nvPr>
        </p:nvSpPr>
        <p:spPr/>
        <p:txBody>
          <a:bodyPr/>
          <a:lstStyle/>
          <a:p>
            <a:r>
              <a:rPr lang="en-US"/>
              <a:t>2/26/2026</a:t>
            </a:r>
          </a:p>
        </p:txBody>
      </p:sp>
      <p:sp>
        <p:nvSpPr>
          <p:cNvPr id="3" name="Footer Placeholder 2">
            <a:extLst>
              <a:ext uri="{FF2B5EF4-FFF2-40B4-BE49-F238E27FC236}">
                <a16:creationId xmlns:a16="http://schemas.microsoft.com/office/drawing/2014/main" id="{A8CF93EE-1560-ABDE-A966-EF2E1041D2A3}"/>
              </a:ext>
            </a:extLst>
          </p:cNvPr>
          <p:cNvSpPr>
            <a:spLocks noGrp="1"/>
          </p:cNvSpPr>
          <p:nvPr>
            <p:ph type="ftr" sz="quarter" idx="11"/>
          </p:nvPr>
        </p:nvSpPr>
        <p:spPr/>
        <p:txBody>
          <a:bodyPr/>
          <a:lstStyle/>
          <a:p>
            <a:r>
              <a:rPr lang="en-US"/>
              <a:t>Electronics and DAQ WG Meeting</a:t>
            </a:r>
          </a:p>
        </p:txBody>
      </p:sp>
      <p:sp>
        <p:nvSpPr>
          <p:cNvPr id="4" name="Slide Number Placeholder 3">
            <a:extLst>
              <a:ext uri="{FF2B5EF4-FFF2-40B4-BE49-F238E27FC236}">
                <a16:creationId xmlns:a16="http://schemas.microsoft.com/office/drawing/2014/main" id="{1104FB33-BBDE-D5D7-E520-5B9A5E1FE0E3}"/>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2995862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03FB3-CA8B-944C-5835-2C48B4A4EF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95E9A1F-6EED-B1C2-90C3-2A5CE39C42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B42E920-8304-CDA8-55DE-39D72F1670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E377E9-18C4-FF58-7060-CB8333C600FF}"/>
              </a:ext>
            </a:extLst>
          </p:cNvPr>
          <p:cNvSpPr>
            <a:spLocks noGrp="1"/>
          </p:cNvSpPr>
          <p:nvPr>
            <p:ph type="dt" sz="half" idx="10"/>
          </p:nvPr>
        </p:nvSpPr>
        <p:spPr/>
        <p:txBody>
          <a:bodyPr/>
          <a:lstStyle/>
          <a:p>
            <a:r>
              <a:rPr lang="en-US"/>
              <a:t>2/26/2026</a:t>
            </a:r>
          </a:p>
        </p:txBody>
      </p:sp>
      <p:sp>
        <p:nvSpPr>
          <p:cNvPr id="6" name="Footer Placeholder 5">
            <a:extLst>
              <a:ext uri="{FF2B5EF4-FFF2-40B4-BE49-F238E27FC236}">
                <a16:creationId xmlns:a16="http://schemas.microsoft.com/office/drawing/2014/main" id="{2AFEE3EF-742D-E297-2F32-F47505AB5781}"/>
              </a:ext>
            </a:extLst>
          </p:cNvPr>
          <p:cNvSpPr>
            <a:spLocks noGrp="1"/>
          </p:cNvSpPr>
          <p:nvPr>
            <p:ph type="ftr" sz="quarter" idx="11"/>
          </p:nvPr>
        </p:nvSpPr>
        <p:spPr/>
        <p:txBody>
          <a:bodyPr/>
          <a:lstStyle/>
          <a:p>
            <a:r>
              <a:rPr lang="en-US"/>
              <a:t>Electronics and DAQ WG Meeting</a:t>
            </a:r>
          </a:p>
        </p:txBody>
      </p:sp>
      <p:sp>
        <p:nvSpPr>
          <p:cNvPr id="7" name="Slide Number Placeholder 6">
            <a:extLst>
              <a:ext uri="{FF2B5EF4-FFF2-40B4-BE49-F238E27FC236}">
                <a16:creationId xmlns:a16="http://schemas.microsoft.com/office/drawing/2014/main" id="{17CEF9D1-6220-66BB-ACB8-AA0AC4C96F9C}"/>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1441986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0BF7B-1CBF-C137-053E-7D2D58038A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15FC02B-0C6D-BED8-B4F7-EE4F120CCA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0A5C120-840C-B640-720E-6C17E2EBDA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E8DFDB-B90D-80B2-C18F-E4844291E39F}"/>
              </a:ext>
            </a:extLst>
          </p:cNvPr>
          <p:cNvSpPr>
            <a:spLocks noGrp="1"/>
          </p:cNvSpPr>
          <p:nvPr>
            <p:ph type="dt" sz="half" idx="10"/>
          </p:nvPr>
        </p:nvSpPr>
        <p:spPr/>
        <p:txBody>
          <a:bodyPr/>
          <a:lstStyle/>
          <a:p>
            <a:r>
              <a:rPr lang="en-US"/>
              <a:t>2/26/2026</a:t>
            </a:r>
          </a:p>
        </p:txBody>
      </p:sp>
      <p:sp>
        <p:nvSpPr>
          <p:cNvPr id="6" name="Footer Placeholder 5">
            <a:extLst>
              <a:ext uri="{FF2B5EF4-FFF2-40B4-BE49-F238E27FC236}">
                <a16:creationId xmlns:a16="http://schemas.microsoft.com/office/drawing/2014/main" id="{A17CD569-FFE9-9586-B8E7-6D5FB7D635D7}"/>
              </a:ext>
            </a:extLst>
          </p:cNvPr>
          <p:cNvSpPr>
            <a:spLocks noGrp="1"/>
          </p:cNvSpPr>
          <p:nvPr>
            <p:ph type="ftr" sz="quarter" idx="11"/>
          </p:nvPr>
        </p:nvSpPr>
        <p:spPr/>
        <p:txBody>
          <a:bodyPr/>
          <a:lstStyle/>
          <a:p>
            <a:r>
              <a:rPr lang="en-US"/>
              <a:t>Electronics and DAQ WG Meeting</a:t>
            </a:r>
          </a:p>
        </p:txBody>
      </p:sp>
      <p:sp>
        <p:nvSpPr>
          <p:cNvPr id="7" name="Slide Number Placeholder 6">
            <a:extLst>
              <a:ext uri="{FF2B5EF4-FFF2-40B4-BE49-F238E27FC236}">
                <a16:creationId xmlns:a16="http://schemas.microsoft.com/office/drawing/2014/main" id="{968934EC-CF58-E2F9-C3F9-56D4AF02EE85}"/>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3193100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A7374D4-0641-3D51-0259-4FB5B79EE0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717EC9A-7566-CD88-55BD-4B18D0EE02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5B5315-7FE9-3624-31CC-E10F15645F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2/26/2026</a:t>
            </a:r>
          </a:p>
        </p:txBody>
      </p:sp>
      <p:sp>
        <p:nvSpPr>
          <p:cNvPr id="5" name="Footer Placeholder 4">
            <a:extLst>
              <a:ext uri="{FF2B5EF4-FFF2-40B4-BE49-F238E27FC236}">
                <a16:creationId xmlns:a16="http://schemas.microsoft.com/office/drawing/2014/main" id="{D618AE24-F9C3-D978-1F8F-9C68D86A14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Electronics and DAQ WG Meeting</a:t>
            </a:r>
          </a:p>
        </p:txBody>
      </p:sp>
      <p:sp>
        <p:nvSpPr>
          <p:cNvPr id="6" name="Slide Number Placeholder 5">
            <a:extLst>
              <a:ext uri="{FF2B5EF4-FFF2-40B4-BE49-F238E27FC236}">
                <a16:creationId xmlns:a16="http://schemas.microsoft.com/office/drawing/2014/main" id="{6596A410-927B-8203-08B4-E5485B63C9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49BDA00-5BA8-49ED-A949-34964AA5FF4B}" type="slidenum">
              <a:rPr lang="en-US" smtClean="0"/>
              <a:t>‹#›</a:t>
            </a:fld>
            <a:endParaRPr lang="en-US"/>
          </a:p>
        </p:txBody>
      </p:sp>
    </p:spTree>
    <p:extLst>
      <p:ext uri="{BB962C8B-B14F-4D97-AF65-F5344CB8AC3E}">
        <p14:creationId xmlns:p14="http://schemas.microsoft.com/office/powerpoint/2010/main" val="29595348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indico.bnl.gov/event/30459/"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1A80A5A2-8E8F-4178-B613-445650039A65}"/>
              </a:ext>
            </a:extLst>
          </p:cNvPr>
          <p:cNvSpPr>
            <a:spLocks noGrp="1"/>
          </p:cNvSpPr>
          <p:nvPr>
            <p:ph type="dt" sz="half" idx="10"/>
          </p:nvPr>
        </p:nvSpPr>
        <p:spPr/>
        <p:txBody>
          <a:bodyPr/>
          <a:lstStyle/>
          <a:p>
            <a:r>
              <a:rPr lang="en-US"/>
              <a:t>2/26/2026</a:t>
            </a:r>
          </a:p>
        </p:txBody>
      </p:sp>
      <p:sp>
        <p:nvSpPr>
          <p:cNvPr id="5" name="Footer Placeholder 4">
            <a:extLst>
              <a:ext uri="{FF2B5EF4-FFF2-40B4-BE49-F238E27FC236}">
                <a16:creationId xmlns:a16="http://schemas.microsoft.com/office/drawing/2014/main" id="{9CCC9A8D-2289-8569-876E-AF9F1B3FAF37}"/>
              </a:ext>
            </a:extLst>
          </p:cNvPr>
          <p:cNvSpPr>
            <a:spLocks noGrp="1"/>
          </p:cNvSpPr>
          <p:nvPr>
            <p:ph type="ftr" sz="quarter" idx="11"/>
          </p:nvPr>
        </p:nvSpPr>
        <p:spPr/>
        <p:txBody>
          <a:bodyPr/>
          <a:lstStyle/>
          <a:p>
            <a:r>
              <a:rPr lang="en-US"/>
              <a:t>Electronics and DAQ WG Meeting</a:t>
            </a:r>
          </a:p>
        </p:txBody>
      </p:sp>
      <p:sp>
        <p:nvSpPr>
          <p:cNvPr id="6" name="Slide Number Placeholder 5">
            <a:extLst>
              <a:ext uri="{FF2B5EF4-FFF2-40B4-BE49-F238E27FC236}">
                <a16:creationId xmlns:a16="http://schemas.microsoft.com/office/drawing/2014/main" id="{E0C0C920-7C13-E4FA-DDC4-436E19638FB7}"/>
              </a:ext>
            </a:extLst>
          </p:cNvPr>
          <p:cNvSpPr>
            <a:spLocks noGrp="1"/>
          </p:cNvSpPr>
          <p:nvPr>
            <p:ph type="sldNum" sz="quarter" idx="12"/>
          </p:nvPr>
        </p:nvSpPr>
        <p:spPr/>
        <p:txBody>
          <a:bodyPr/>
          <a:lstStyle/>
          <a:p>
            <a:fld id="{049BDA00-5BA8-49ED-A949-34964AA5FF4B}" type="slidenum">
              <a:rPr lang="en-US" smtClean="0"/>
              <a:t>1</a:t>
            </a:fld>
            <a:endParaRPr lang="en-US"/>
          </a:p>
        </p:txBody>
      </p:sp>
      <p:sp>
        <p:nvSpPr>
          <p:cNvPr id="7" name="TextBox 6">
            <a:extLst>
              <a:ext uri="{FF2B5EF4-FFF2-40B4-BE49-F238E27FC236}">
                <a16:creationId xmlns:a16="http://schemas.microsoft.com/office/drawing/2014/main" id="{AE2FA1EB-007E-8316-2C6B-060479ED8000}"/>
              </a:ext>
            </a:extLst>
          </p:cNvPr>
          <p:cNvSpPr txBox="1"/>
          <p:nvPr/>
        </p:nvSpPr>
        <p:spPr>
          <a:xfrm>
            <a:off x="660018" y="398761"/>
            <a:ext cx="9299597" cy="523220"/>
          </a:xfrm>
          <a:prstGeom prst="rect">
            <a:avLst/>
          </a:prstGeom>
          <a:noFill/>
        </p:spPr>
        <p:txBody>
          <a:bodyPr wrap="none" rtlCol="0">
            <a:spAutoFit/>
          </a:bodyPr>
          <a:lstStyle/>
          <a:p>
            <a:r>
              <a:rPr lang="en-US" sz="2800" dirty="0"/>
              <a:t>Electronics and DAQ WG </a:t>
            </a:r>
            <a:r>
              <a:rPr lang="en-US" sz="2800"/>
              <a:t>Meeting (2/26/2026) - Polarimetry</a:t>
            </a:r>
            <a:endParaRPr lang="en-US" sz="2800" dirty="0"/>
          </a:p>
        </p:txBody>
      </p:sp>
      <p:sp>
        <p:nvSpPr>
          <p:cNvPr id="8" name="TextBox 7">
            <a:extLst>
              <a:ext uri="{FF2B5EF4-FFF2-40B4-BE49-F238E27FC236}">
                <a16:creationId xmlns:a16="http://schemas.microsoft.com/office/drawing/2014/main" id="{5B92459F-4596-17FF-9866-A1E5A556BFF3}"/>
              </a:ext>
            </a:extLst>
          </p:cNvPr>
          <p:cNvSpPr txBox="1"/>
          <p:nvPr/>
        </p:nvSpPr>
        <p:spPr>
          <a:xfrm>
            <a:off x="1510083" y="1608794"/>
            <a:ext cx="5271828" cy="3139321"/>
          </a:xfrm>
          <a:prstGeom prst="rect">
            <a:avLst/>
          </a:prstGeom>
          <a:noFill/>
        </p:spPr>
        <p:txBody>
          <a:bodyPr wrap="none" rtlCol="0">
            <a:spAutoFit/>
          </a:bodyPr>
          <a:lstStyle/>
          <a:p>
            <a:pPr marL="285750" indent="-285750">
              <a:buFont typeface="Arial" panose="020B0604020202020204" pitchFamily="34" charset="0"/>
              <a:buChar char="•"/>
            </a:pPr>
            <a:r>
              <a:rPr lang="en-US" dirty="0"/>
              <a:t>Announcements, Schedule, News</a:t>
            </a:r>
          </a:p>
          <a:p>
            <a:pPr marL="285750" indent="-285750">
              <a:buFont typeface="Arial" panose="020B0604020202020204" pitchFamily="34" charset="0"/>
              <a:buChar char="•"/>
            </a:pPr>
            <a:r>
              <a:rPr lang="en-US"/>
              <a:t>Polarimetry</a:t>
            </a:r>
          </a:p>
          <a:p>
            <a:pPr marL="742950" lvl="1" indent="-285750">
              <a:buFont typeface="Arial" panose="020B0604020202020204" pitchFamily="34" charset="0"/>
              <a:buChar char="•"/>
            </a:pPr>
            <a:r>
              <a:rPr lang="en-US"/>
              <a:t>Overview of Electronics / DAQ plans (Me)</a:t>
            </a:r>
          </a:p>
          <a:p>
            <a:pPr marL="742950" lvl="1" indent="-285750">
              <a:buFont typeface="Arial" panose="020B0604020202020204" pitchFamily="34" charset="0"/>
              <a:buChar char="•"/>
            </a:pPr>
            <a:r>
              <a:rPr lang="en-US"/>
              <a:t>Polarimetry Group</a:t>
            </a:r>
          </a:p>
          <a:p>
            <a:pPr marL="1200150" lvl="2" indent="-285750">
              <a:buFont typeface="Arial" panose="020B0604020202020204" pitchFamily="34" charset="0"/>
              <a:buChar char="•"/>
            </a:pPr>
            <a:r>
              <a:rPr lang="en-US"/>
              <a:t>Electron Polarimeters (Dave Gaskell)</a:t>
            </a:r>
          </a:p>
          <a:p>
            <a:pPr marL="1657350" lvl="3" indent="-285750">
              <a:buFont typeface="Arial" panose="020B0604020202020204" pitchFamily="34" charset="0"/>
              <a:buChar char="•"/>
            </a:pPr>
            <a:r>
              <a:rPr lang="en-US"/>
              <a:t>RCS</a:t>
            </a:r>
          </a:p>
          <a:p>
            <a:pPr marL="1657350" lvl="3" indent="-285750">
              <a:buFont typeface="Arial" panose="020B0604020202020204" pitchFamily="34" charset="0"/>
              <a:buChar char="•"/>
            </a:pPr>
            <a:r>
              <a:rPr lang="en-US"/>
              <a:t>IP6  </a:t>
            </a:r>
          </a:p>
          <a:p>
            <a:pPr marL="1200150" lvl="2" indent="-285750">
              <a:buFont typeface="Arial" panose="020B0604020202020204" pitchFamily="34" charset="0"/>
              <a:buChar char="•"/>
            </a:pPr>
            <a:r>
              <a:rPr lang="en-US"/>
              <a:t>Hadron Polarimeters (Frank Rathmann)</a:t>
            </a:r>
          </a:p>
          <a:p>
            <a:pPr marL="1657350" lvl="3" indent="-285750">
              <a:buFont typeface="Arial" panose="020B0604020202020204" pitchFamily="34" charset="0"/>
              <a:buChar char="•"/>
            </a:pPr>
            <a:r>
              <a:rPr lang="en-US"/>
              <a:t>IP4 </a:t>
            </a:r>
            <a:endParaRPr lang="en-US" dirty="0"/>
          </a:p>
          <a:p>
            <a:pPr marL="1657350" lvl="3" indent="-285750">
              <a:buFont typeface="Arial" panose="020B0604020202020204" pitchFamily="34" charset="0"/>
              <a:buChar char="•"/>
            </a:pPr>
            <a:r>
              <a:rPr lang="en-US"/>
              <a:t>IR6 </a:t>
            </a:r>
          </a:p>
          <a:p>
            <a:pPr marL="742950" lvl="1" indent="-285750">
              <a:buFont typeface="Arial" panose="020B0604020202020204" pitchFamily="34" charset="0"/>
              <a:buChar char="•"/>
            </a:pPr>
            <a:r>
              <a:rPr lang="en-US"/>
              <a:t>Discussion…</a:t>
            </a:r>
            <a:endParaRPr lang="en-US" dirty="0"/>
          </a:p>
        </p:txBody>
      </p:sp>
    </p:spTree>
    <p:extLst>
      <p:ext uri="{BB962C8B-B14F-4D97-AF65-F5344CB8AC3E}">
        <p14:creationId xmlns:p14="http://schemas.microsoft.com/office/powerpoint/2010/main" val="51019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19826F-6785-A11E-A954-9840DC4E31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CFAE72-B9A8-B626-D6A5-48D4473F55F8}"/>
              </a:ext>
            </a:extLst>
          </p:cNvPr>
          <p:cNvSpPr>
            <a:spLocks noGrp="1"/>
          </p:cNvSpPr>
          <p:nvPr>
            <p:ph type="title"/>
          </p:nvPr>
        </p:nvSpPr>
        <p:spPr>
          <a:xfrm>
            <a:off x="336311" y="-304878"/>
            <a:ext cx="10515600" cy="1325563"/>
          </a:xfrm>
        </p:spPr>
        <p:txBody>
          <a:bodyPr/>
          <a:lstStyle/>
          <a:p>
            <a:r>
              <a:rPr lang="en-US" dirty="0"/>
              <a:t>Schedule	</a:t>
            </a:r>
          </a:p>
        </p:txBody>
      </p:sp>
      <p:sp>
        <p:nvSpPr>
          <p:cNvPr id="3" name="Content Placeholder 2">
            <a:extLst>
              <a:ext uri="{FF2B5EF4-FFF2-40B4-BE49-F238E27FC236}">
                <a16:creationId xmlns:a16="http://schemas.microsoft.com/office/drawing/2014/main" id="{9901236A-5E65-033E-D94A-70B11A9DD5E0}"/>
              </a:ext>
            </a:extLst>
          </p:cNvPr>
          <p:cNvSpPr>
            <a:spLocks noGrp="1"/>
          </p:cNvSpPr>
          <p:nvPr>
            <p:ph idx="1"/>
          </p:nvPr>
        </p:nvSpPr>
        <p:spPr>
          <a:xfrm>
            <a:off x="376418" y="738691"/>
            <a:ext cx="10977382" cy="5490230"/>
          </a:xfrm>
        </p:spPr>
        <p:txBody>
          <a:bodyPr>
            <a:normAutofit fontScale="70000" lnSpcReduction="20000"/>
          </a:bodyPr>
          <a:lstStyle/>
          <a:p>
            <a:pPr>
              <a:buFont typeface="Wingdings" panose="05000000000000000000" pitchFamily="2" charset="2"/>
              <a:buChar char="ü"/>
            </a:pPr>
            <a:r>
              <a:rPr lang="en-US" sz="2000"/>
              <a:t>CD-3B approval (Feb 6</a:t>
            </a:r>
            <a:r>
              <a:rPr lang="en-US" sz="2000" baseline="30000"/>
              <a:t>th</a:t>
            </a:r>
            <a:r>
              <a:rPr lang="en-US" sz="2000"/>
              <a:t>)</a:t>
            </a:r>
            <a:endParaRPr lang="en-US" sz="2000" dirty="0"/>
          </a:p>
          <a:p>
            <a:pPr>
              <a:buFont typeface="Wingdings" panose="05000000000000000000" pitchFamily="2" charset="2"/>
              <a:buChar char="ü"/>
            </a:pPr>
            <a:r>
              <a:rPr lang="en-US" sz="2000" dirty="0"/>
              <a:t>Detector Baseline Review:  February 3-5</a:t>
            </a:r>
            <a:r>
              <a:rPr lang="en-US" sz="2000"/>
              <a:t>, 2026</a:t>
            </a:r>
          </a:p>
          <a:p>
            <a:r>
              <a:rPr lang="en-US" sz="2000"/>
              <a:t>E &amp; DAQ Meetings:</a:t>
            </a:r>
          </a:p>
          <a:p>
            <a:pPr lvl="1"/>
            <a:r>
              <a:rPr lang="en-US" sz="1600"/>
              <a:t>2/25 E &amp; DAQ WG: Polarimetry</a:t>
            </a:r>
          </a:p>
          <a:p>
            <a:pPr lvl="1"/>
            <a:r>
              <a:rPr lang="en-US" sz="1600"/>
              <a:t>3/5 E &amp; DAQ WG: SVT Slow Controls Links</a:t>
            </a:r>
            <a:endParaRPr lang="en-US" sz="1600" dirty="0"/>
          </a:p>
          <a:p>
            <a:pPr lvl="1"/>
            <a:r>
              <a:rPr lang="en-US" sz="1600"/>
              <a:t>3/12 – No E &amp; DAQ Meeting due to Director’s EIC Review</a:t>
            </a:r>
          </a:p>
          <a:p>
            <a:pPr lvl="1"/>
            <a:r>
              <a:rPr lang="en-US" sz="1600"/>
              <a:t>3/19 – E &amp; DAQ WG: ASICs and Electronics Monthly Meeting</a:t>
            </a:r>
          </a:p>
          <a:p>
            <a:pPr lvl="1"/>
            <a:r>
              <a:rPr lang="en-US" sz="1600"/>
              <a:t>3/26 – E &amp; DAQ WG: Felix Test Development / Test Stands</a:t>
            </a:r>
          </a:p>
          <a:p>
            <a:r>
              <a:rPr lang="en-US" sz="2000"/>
              <a:t>Echelon 1 / ESNET</a:t>
            </a:r>
          </a:p>
          <a:p>
            <a:pPr lvl="1"/>
            <a:r>
              <a:rPr lang="en-US" sz="1600"/>
              <a:t>At collaboration meeting discussed with SCDF.  Planning to add network, and 1 rack at SCDF by end of calender 2026.   Can be used with testbeds being developed by SRO for “orchestration”, data transfer, and calibration workflow tests</a:t>
            </a:r>
          </a:p>
          <a:p>
            <a:pPr lvl="1"/>
            <a:r>
              <a:rPr lang="en-US" sz="1600"/>
              <a:t>Today – SCDF / ESNET workshop.   Discussing EIC needs this afternoon.</a:t>
            </a:r>
          </a:p>
          <a:p>
            <a:r>
              <a:rPr lang="en-US" sz="2000"/>
              <a:t>Reviews</a:t>
            </a:r>
          </a:p>
          <a:p>
            <a:pPr lvl="1"/>
            <a:r>
              <a:rPr lang="en-US" sz="1600"/>
              <a:t>Director’s EIC Review: March 9-12, 2026</a:t>
            </a:r>
          </a:p>
          <a:p>
            <a:pPr lvl="1"/>
            <a:r>
              <a:rPr lang="en-US" sz="1600"/>
              <a:t>DOE </a:t>
            </a:r>
            <a:r>
              <a:rPr lang="en-US" sz="1600" dirty="0"/>
              <a:t>Independent Project Review of the EIC Project Status:   4/28-5/1</a:t>
            </a:r>
            <a:r>
              <a:rPr lang="en-US" sz="1600"/>
              <a:t>, 2026</a:t>
            </a:r>
          </a:p>
          <a:p>
            <a:pPr lvl="1"/>
            <a:r>
              <a:rPr lang="en-US" sz="1600"/>
              <a:t>DOE CD-2 Review for DET subproject (Goal is by end of 2026)</a:t>
            </a:r>
          </a:p>
          <a:p>
            <a:pPr lvl="1"/>
            <a:r>
              <a:rPr lang="en-US" sz="1600"/>
              <a:t>PDR </a:t>
            </a:r>
            <a:r>
              <a:rPr lang="en-US" sz="1600">
                <a:sym typeface="Wingdings" panose="05000000000000000000" pitchFamily="2" charset="2"/>
              </a:rPr>
              <a:t> </a:t>
            </a:r>
            <a:r>
              <a:rPr lang="en-US" sz="1600"/>
              <a:t>Peer Review for Slow Controls (~June 2026)</a:t>
            </a:r>
          </a:p>
          <a:p>
            <a:pPr lvl="2"/>
            <a:r>
              <a:rPr lang="en-US" sz="1600"/>
              <a:t>2025:  </a:t>
            </a:r>
            <a:r>
              <a:rPr lang="en-US" sz="1600">
                <a:hlinkClick r:id="rId2"/>
              </a:rPr>
              <a:t>Slow Controls Scope Workshop with EIC Controls (13 November 2025) · Indico</a:t>
            </a:r>
            <a:endParaRPr lang="en-US" sz="1600"/>
          </a:p>
          <a:p>
            <a:pPr lvl="2"/>
            <a:r>
              <a:rPr lang="en-US" sz="1600"/>
              <a:t>Need more complete scope definition</a:t>
            </a:r>
          </a:p>
          <a:p>
            <a:pPr lvl="3"/>
            <a:r>
              <a:rPr lang="en-US" sz="1400"/>
              <a:t>Distinction between controls (EPICs control of detector)</a:t>
            </a:r>
          </a:p>
          <a:p>
            <a:pPr lvl="3"/>
            <a:r>
              <a:rPr lang="en-US" sz="1400"/>
              <a:t>Safety Systems (PLC based interlocks and safety controls)</a:t>
            </a:r>
          </a:p>
          <a:p>
            <a:pPr lvl="3"/>
            <a:r>
              <a:rPr lang="en-US" sz="1400"/>
              <a:t>Overlap between EIC Controls and ePIC’s controls.   </a:t>
            </a:r>
          </a:p>
          <a:p>
            <a:pPr lvl="3"/>
            <a:r>
              <a:rPr lang="en-US" sz="1400"/>
              <a:t>Overlap between scope in Detector Control Accounts vs Slow Controls Integration Control Account.</a:t>
            </a:r>
          </a:p>
          <a:p>
            <a:pPr lvl="3"/>
            <a:r>
              <a:rPr lang="en-US" sz="1400"/>
              <a:t>Test stand setup</a:t>
            </a:r>
          </a:p>
          <a:p>
            <a:pPr lvl="4">
              <a:buFont typeface="Wingdings" panose="05000000000000000000" pitchFamily="2" charset="2"/>
              <a:buChar char="Ø"/>
            </a:pPr>
            <a:r>
              <a:rPr lang="en-US" sz="1400"/>
              <a:t>Needs to be defined and will need change control request procedure</a:t>
            </a:r>
          </a:p>
          <a:p>
            <a:pPr lvl="2"/>
            <a:endParaRPr lang="en-US" sz="1200" dirty="0"/>
          </a:p>
          <a:p>
            <a:r>
              <a:rPr lang="en-US" sz="2000" dirty="0"/>
              <a:t>Goal for CD-3 is by end of 2027 – need to start planning FDR’s and expect similar review schedule in 2027 aimed </a:t>
            </a:r>
            <a:r>
              <a:rPr lang="en-US" sz="2000"/>
              <a:t>towards CD-3</a:t>
            </a:r>
          </a:p>
          <a:p>
            <a:pPr marL="0" indent="0">
              <a:buNone/>
            </a:pPr>
            <a:endParaRPr lang="en-US" sz="2000"/>
          </a:p>
          <a:p>
            <a:endParaRPr lang="en-US" sz="2000" dirty="0"/>
          </a:p>
        </p:txBody>
      </p:sp>
      <p:sp>
        <p:nvSpPr>
          <p:cNvPr id="4" name="Date Placeholder 3">
            <a:extLst>
              <a:ext uri="{FF2B5EF4-FFF2-40B4-BE49-F238E27FC236}">
                <a16:creationId xmlns:a16="http://schemas.microsoft.com/office/drawing/2014/main" id="{C6CC0506-5CCE-4E8F-39CF-6AB78079BF4A}"/>
              </a:ext>
            </a:extLst>
          </p:cNvPr>
          <p:cNvSpPr>
            <a:spLocks noGrp="1"/>
          </p:cNvSpPr>
          <p:nvPr>
            <p:ph type="dt" sz="half" idx="10"/>
          </p:nvPr>
        </p:nvSpPr>
        <p:spPr/>
        <p:txBody>
          <a:bodyPr/>
          <a:lstStyle/>
          <a:p>
            <a:r>
              <a:rPr lang="en-US"/>
              <a:t>2/26/2026</a:t>
            </a:r>
          </a:p>
        </p:txBody>
      </p:sp>
      <p:sp>
        <p:nvSpPr>
          <p:cNvPr id="5" name="Footer Placeholder 4">
            <a:extLst>
              <a:ext uri="{FF2B5EF4-FFF2-40B4-BE49-F238E27FC236}">
                <a16:creationId xmlns:a16="http://schemas.microsoft.com/office/drawing/2014/main" id="{E8AD3D91-7FAA-C788-5646-FBEAEF90BFD4}"/>
              </a:ext>
            </a:extLst>
          </p:cNvPr>
          <p:cNvSpPr>
            <a:spLocks noGrp="1"/>
          </p:cNvSpPr>
          <p:nvPr>
            <p:ph type="ftr" sz="quarter" idx="11"/>
          </p:nvPr>
        </p:nvSpPr>
        <p:spPr/>
        <p:txBody>
          <a:bodyPr/>
          <a:lstStyle/>
          <a:p>
            <a:r>
              <a:rPr lang="en-US"/>
              <a:t>Electronics and DAQ WG Meeting</a:t>
            </a:r>
          </a:p>
        </p:txBody>
      </p:sp>
      <p:sp>
        <p:nvSpPr>
          <p:cNvPr id="6" name="Slide Number Placeholder 5">
            <a:extLst>
              <a:ext uri="{FF2B5EF4-FFF2-40B4-BE49-F238E27FC236}">
                <a16:creationId xmlns:a16="http://schemas.microsoft.com/office/drawing/2014/main" id="{2C84798A-3C27-FFAB-30B2-CF4D099EB3EF}"/>
              </a:ext>
            </a:extLst>
          </p:cNvPr>
          <p:cNvSpPr>
            <a:spLocks noGrp="1"/>
          </p:cNvSpPr>
          <p:nvPr>
            <p:ph type="sldNum" sz="quarter" idx="12"/>
          </p:nvPr>
        </p:nvSpPr>
        <p:spPr/>
        <p:txBody>
          <a:bodyPr/>
          <a:lstStyle/>
          <a:p>
            <a:fld id="{049BDA00-5BA8-49ED-A949-34964AA5FF4B}" type="slidenum">
              <a:rPr lang="en-US" smtClean="0"/>
              <a:t>2</a:t>
            </a:fld>
            <a:endParaRPr lang="en-US"/>
          </a:p>
        </p:txBody>
      </p:sp>
    </p:spTree>
    <p:extLst>
      <p:ext uri="{BB962C8B-B14F-4D97-AF65-F5344CB8AC3E}">
        <p14:creationId xmlns:p14="http://schemas.microsoft.com/office/powerpoint/2010/main" val="1674015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5F31EA-8A58-F214-9437-483D1B5116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4A24A6-DACB-2671-DD11-64DF12E7B2CE}"/>
              </a:ext>
            </a:extLst>
          </p:cNvPr>
          <p:cNvSpPr>
            <a:spLocks noGrp="1"/>
          </p:cNvSpPr>
          <p:nvPr>
            <p:ph type="title"/>
          </p:nvPr>
        </p:nvSpPr>
        <p:spPr>
          <a:xfrm>
            <a:off x="336311" y="-304878"/>
            <a:ext cx="10515600" cy="1325563"/>
          </a:xfrm>
        </p:spPr>
        <p:txBody>
          <a:bodyPr/>
          <a:lstStyle/>
          <a:p>
            <a:r>
              <a:rPr lang="en-US"/>
              <a:t>Other Activities</a:t>
            </a:r>
            <a:r>
              <a:rPr lang="en-US" dirty="0"/>
              <a:t>	</a:t>
            </a:r>
          </a:p>
        </p:txBody>
      </p:sp>
      <p:sp>
        <p:nvSpPr>
          <p:cNvPr id="3" name="Content Placeholder 2">
            <a:extLst>
              <a:ext uri="{FF2B5EF4-FFF2-40B4-BE49-F238E27FC236}">
                <a16:creationId xmlns:a16="http://schemas.microsoft.com/office/drawing/2014/main" id="{54DE18A3-43A0-41CE-9232-9C3565B520DC}"/>
              </a:ext>
            </a:extLst>
          </p:cNvPr>
          <p:cNvSpPr>
            <a:spLocks noGrp="1"/>
          </p:cNvSpPr>
          <p:nvPr>
            <p:ph idx="1"/>
          </p:nvPr>
        </p:nvSpPr>
        <p:spPr>
          <a:xfrm>
            <a:off x="376418" y="738690"/>
            <a:ext cx="10977382" cy="5428354"/>
          </a:xfrm>
        </p:spPr>
        <p:txBody>
          <a:bodyPr>
            <a:normAutofit fontScale="92500" lnSpcReduction="10000"/>
          </a:bodyPr>
          <a:lstStyle/>
          <a:p>
            <a:r>
              <a:rPr lang="en-US" sz="2000"/>
              <a:t>Last TIC Meeting:</a:t>
            </a:r>
          </a:p>
          <a:p>
            <a:pPr lvl="1"/>
            <a:r>
              <a:rPr lang="en-US" sz="1600"/>
              <a:t>There is a global collaboration effort to get better understanding / control of backgrounds and data rates.  </a:t>
            </a:r>
          </a:p>
          <a:p>
            <a:pPr lvl="2">
              <a:buFont typeface="Wingdings" panose="05000000000000000000" pitchFamily="2" charset="2"/>
              <a:buChar char="Ø"/>
            </a:pPr>
            <a:r>
              <a:rPr lang="en-US" sz="1200"/>
              <a:t>Effects on Physics</a:t>
            </a:r>
          </a:p>
          <a:p>
            <a:pPr lvl="2">
              <a:buFont typeface="Wingdings" panose="05000000000000000000" pitchFamily="2" charset="2"/>
              <a:buChar char="Ø"/>
            </a:pPr>
            <a:r>
              <a:rPr lang="en-US" sz="1200"/>
              <a:t>Physical Effects on Detectors</a:t>
            </a:r>
          </a:p>
          <a:p>
            <a:pPr lvl="2">
              <a:buFont typeface="Wingdings" panose="05000000000000000000" pitchFamily="2" charset="2"/>
              <a:buChar char="Ø"/>
            </a:pPr>
            <a:r>
              <a:rPr lang="en-US" sz="1200"/>
              <a:t>Effects on Data Volumes</a:t>
            </a:r>
          </a:p>
          <a:p>
            <a:pPr lvl="1"/>
            <a:r>
              <a:rPr lang="en-US" sz="1600"/>
              <a:t>Our part in this:</a:t>
            </a:r>
          </a:p>
          <a:p>
            <a:pPr lvl="2"/>
            <a:r>
              <a:rPr lang="en-US" sz="1200"/>
              <a:t>Develop a summary document:</a:t>
            </a:r>
          </a:p>
          <a:p>
            <a:pPr lvl="3">
              <a:buFont typeface="+mj-lt"/>
              <a:buAutoNum type="arabicPeriod"/>
            </a:pPr>
            <a:r>
              <a:rPr lang="en-US" sz="1000"/>
              <a:t>Table of Maximum Rates per ASIC / FEB</a:t>
            </a:r>
          </a:p>
          <a:p>
            <a:pPr lvl="3">
              <a:buFont typeface="+mj-lt"/>
              <a:buAutoNum type="arabicPeriod"/>
            </a:pPr>
            <a:r>
              <a:rPr lang="en-US" sz="1000"/>
              <a:t>Table of Maximum Rates per RDO / Fiber / FELIX where these funnel less potential data than maximum front end rates</a:t>
            </a:r>
          </a:p>
          <a:p>
            <a:pPr lvl="3">
              <a:buFont typeface="+mj-lt"/>
              <a:buAutoNum type="arabicPeriod"/>
            </a:pPr>
            <a:r>
              <a:rPr lang="en-US" sz="1000"/>
              <a:t>Failure modes of each if higher rates are present</a:t>
            </a:r>
          </a:p>
          <a:p>
            <a:pPr lvl="2"/>
            <a:r>
              <a:rPr lang="en-US" sz="1200"/>
              <a:t>Some of you will be working with detectors:</a:t>
            </a:r>
          </a:p>
          <a:p>
            <a:pPr lvl="3">
              <a:buFont typeface="+mj-lt"/>
              <a:buAutoNum type="arabicPeriod"/>
            </a:pPr>
            <a:r>
              <a:rPr lang="en-US" sz="1000"/>
              <a:t>Understand mapping of detector simulations hits to channel data in ASICs / FEBs </a:t>
            </a:r>
          </a:p>
          <a:p>
            <a:pPr lvl="3">
              <a:buFont typeface="+mj-lt"/>
              <a:buAutoNum type="arabicPeriod"/>
            </a:pPr>
            <a:r>
              <a:rPr lang="en-US" sz="1000"/>
              <a:t>Compare rates between detector simulations and DAQ/Electronics capabilities &amp; define safety margins</a:t>
            </a:r>
          </a:p>
          <a:p>
            <a:r>
              <a:rPr lang="en-US" sz="2000"/>
              <a:t>Project effort to understand heat load in detector</a:t>
            </a:r>
          </a:p>
          <a:p>
            <a:pPr lvl="1"/>
            <a:r>
              <a:rPr lang="en-US" sz="1600"/>
              <a:t>Mechanical and Electrical Engineers from each detector to be invited to project electronics engineering meeting over next months</a:t>
            </a:r>
          </a:p>
          <a:p>
            <a:pPr lvl="1"/>
            <a:r>
              <a:rPr lang="en-US" sz="1600"/>
              <a:t>Need good info about all sources of board heat generation (ie. Questions about bpol48 heat generation?)</a:t>
            </a:r>
          </a:p>
          <a:p>
            <a:pPr lvl="1"/>
            <a:r>
              <a:rPr lang="en-US" sz="1600"/>
              <a:t>Need good info about distribution of heat sources.   (Can start with parametric description of location and density of heat sources, but moving towards specification detailed locations of electronics)</a:t>
            </a:r>
          </a:p>
          <a:p>
            <a:r>
              <a:rPr lang="en-US" sz="2000"/>
              <a:t>Reminder on priorities for 2026 discussed January</a:t>
            </a:r>
          </a:p>
          <a:p>
            <a:pPr lvl="1"/>
            <a:r>
              <a:rPr lang="en-US" sz="1600"/>
              <a:t>Needed software support:  contact us for packages used / needed. </a:t>
            </a:r>
            <a:endParaRPr lang="en-US" sz="1200"/>
          </a:p>
          <a:p>
            <a:pPr lvl="1"/>
            <a:r>
              <a:rPr lang="en-US" sz="1600"/>
              <a:t>Should include need for source code version control</a:t>
            </a:r>
          </a:p>
          <a:p>
            <a:pPr lvl="2"/>
            <a:r>
              <a:rPr lang="en-US" sz="1200"/>
              <a:t>Git for software</a:t>
            </a:r>
          </a:p>
          <a:p>
            <a:pPr lvl="2"/>
            <a:r>
              <a:rPr lang="en-US" sz="1200"/>
              <a:t>Firmware?  </a:t>
            </a:r>
          </a:p>
          <a:p>
            <a:endParaRPr lang="en-US" sz="2000" dirty="0"/>
          </a:p>
        </p:txBody>
      </p:sp>
      <p:sp>
        <p:nvSpPr>
          <p:cNvPr id="4" name="Date Placeholder 3">
            <a:extLst>
              <a:ext uri="{FF2B5EF4-FFF2-40B4-BE49-F238E27FC236}">
                <a16:creationId xmlns:a16="http://schemas.microsoft.com/office/drawing/2014/main" id="{E356BD3F-2286-9688-853A-5EE918255C02}"/>
              </a:ext>
            </a:extLst>
          </p:cNvPr>
          <p:cNvSpPr>
            <a:spLocks noGrp="1"/>
          </p:cNvSpPr>
          <p:nvPr>
            <p:ph type="dt" sz="half" idx="10"/>
          </p:nvPr>
        </p:nvSpPr>
        <p:spPr/>
        <p:txBody>
          <a:bodyPr/>
          <a:lstStyle/>
          <a:p>
            <a:r>
              <a:rPr lang="en-US"/>
              <a:t>2/26/2026</a:t>
            </a:r>
          </a:p>
        </p:txBody>
      </p:sp>
      <p:sp>
        <p:nvSpPr>
          <p:cNvPr id="5" name="Footer Placeholder 4">
            <a:extLst>
              <a:ext uri="{FF2B5EF4-FFF2-40B4-BE49-F238E27FC236}">
                <a16:creationId xmlns:a16="http://schemas.microsoft.com/office/drawing/2014/main" id="{615040DB-4FA0-2181-41A2-F2A0FCCE82F2}"/>
              </a:ext>
            </a:extLst>
          </p:cNvPr>
          <p:cNvSpPr>
            <a:spLocks noGrp="1"/>
          </p:cNvSpPr>
          <p:nvPr>
            <p:ph type="ftr" sz="quarter" idx="11"/>
          </p:nvPr>
        </p:nvSpPr>
        <p:spPr/>
        <p:txBody>
          <a:bodyPr/>
          <a:lstStyle/>
          <a:p>
            <a:r>
              <a:rPr lang="en-US"/>
              <a:t>Electronics and DAQ WG Meeting</a:t>
            </a:r>
          </a:p>
        </p:txBody>
      </p:sp>
      <p:sp>
        <p:nvSpPr>
          <p:cNvPr id="6" name="Slide Number Placeholder 5">
            <a:extLst>
              <a:ext uri="{FF2B5EF4-FFF2-40B4-BE49-F238E27FC236}">
                <a16:creationId xmlns:a16="http://schemas.microsoft.com/office/drawing/2014/main" id="{332F6CAB-E5D8-2633-A9EA-6E108FBF49A7}"/>
              </a:ext>
            </a:extLst>
          </p:cNvPr>
          <p:cNvSpPr>
            <a:spLocks noGrp="1"/>
          </p:cNvSpPr>
          <p:nvPr>
            <p:ph type="sldNum" sz="quarter" idx="12"/>
          </p:nvPr>
        </p:nvSpPr>
        <p:spPr/>
        <p:txBody>
          <a:bodyPr/>
          <a:lstStyle/>
          <a:p>
            <a:fld id="{049BDA00-5BA8-49ED-A949-34964AA5FF4B}" type="slidenum">
              <a:rPr lang="en-US" smtClean="0"/>
              <a:t>3</a:t>
            </a:fld>
            <a:endParaRPr lang="en-US"/>
          </a:p>
        </p:txBody>
      </p:sp>
    </p:spTree>
    <p:extLst>
      <p:ext uri="{BB962C8B-B14F-4D97-AF65-F5344CB8AC3E}">
        <p14:creationId xmlns:p14="http://schemas.microsoft.com/office/powerpoint/2010/main" val="4110463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4E701-6DF7-10C4-6056-718F5ECE68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0CE2E5-5E09-37AF-9573-5D41C984107C}"/>
              </a:ext>
            </a:extLst>
          </p:cNvPr>
          <p:cNvSpPr>
            <a:spLocks noGrp="1"/>
          </p:cNvSpPr>
          <p:nvPr>
            <p:ph type="title"/>
          </p:nvPr>
        </p:nvSpPr>
        <p:spPr>
          <a:xfrm>
            <a:off x="838200" y="-213130"/>
            <a:ext cx="10515600" cy="1325563"/>
          </a:xfrm>
        </p:spPr>
        <p:txBody>
          <a:bodyPr/>
          <a:lstStyle/>
          <a:p>
            <a:r>
              <a:rPr lang="en-US"/>
              <a:t>Polarimetry – DAQ Perspective</a:t>
            </a:r>
          </a:p>
        </p:txBody>
      </p:sp>
      <p:sp>
        <p:nvSpPr>
          <p:cNvPr id="4" name="Date Placeholder 3">
            <a:extLst>
              <a:ext uri="{FF2B5EF4-FFF2-40B4-BE49-F238E27FC236}">
                <a16:creationId xmlns:a16="http://schemas.microsoft.com/office/drawing/2014/main" id="{BB0ED1AC-2046-D728-A355-2908390688C5}"/>
              </a:ext>
            </a:extLst>
          </p:cNvPr>
          <p:cNvSpPr>
            <a:spLocks noGrp="1"/>
          </p:cNvSpPr>
          <p:nvPr>
            <p:ph type="dt" sz="half" idx="10"/>
          </p:nvPr>
        </p:nvSpPr>
        <p:spPr/>
        <p:txBody>
          <a:bodyPr/>
          <a:lstStyle/>
          <a:p>
            <a:r>
              <a:rPr lang="en-US"/>
              <a:t>2/26/2026</a:t>
            </a:r>
          </a:p>
        </p:txBody>
      </p:sp>
      <p:sp>
        <p:nvSpPr>
          <p:cNvPr id="5" name="Footer Placeholder 4">
            <a:extLst>
              <a:ext uri="{FF2B5EF4-FFF2-40B4-BE49-F238E27FC236}">
                <a16:creationId xmlns:a16="http://schemas.microsoft.com/office/drawing/2014/main" id="{5826AFE5-9C11-9B96-E58D-15CD18EC60CB}"/>
              </a:ext>
            </a:extLst>
          </p:cNvPr>
          <p:cNvSpPr>
            <a:spLocks noGrp="1"/>
          </p:cNvSpPr>
          <p:nvPr>
            <p:ph type="ftr" sz="quarter" idx="11"/>
          </p:nvPr>
        </p:nvSpPr>
        <p:spPr/>
        <p:txBody>
          <a:bodyPr/>
          <a:lstStyle/>
          <a:p>
            <a:r>
              <a:rPr lang="en-US"/>
              <a:t>Electronics and DAQ WG Meeting</a:t>
            </a:r>
          </a:p>
        </p:txBody>
      </p:sp>
      <p:sp>
        <p:nvSpPr>
          <p:cNvPr id="6" name="Slide Number Placeholder 5">
            <a:extLst>
              <a:ext uri="{FF2B5EF4-FFF2-40B4-BE49-F238E27FC236}">
                <a16:creationId xmlns:a16="http://schemas.microsoft.com/office/drawing/2014/main" id="{0B837A91-533E-18D4-03D7-B4E80484D83C}"/>
              </a:ext>
            </a:extLst>
          </p:cNvPr>
          <p:cNvSpPr>
            <a:spLocks noGrp="1"/>
          </p:cNvSpPr>
          <p:nvPr>
            <p:ph type="sldNum" sz="quarter" idx="12"/>
          </p:nvPr>
        </p:nvSpPr>
        <p:spPr/>
        <p:txBody>
          <a:bodyPr/>
          <a:lstStyle/>
          <a:p>
            <a:fld id="{049BDA00-5BA8-49ED-A949-34964AA5FF4B}" type="slidenum">
              <a:rPr lang="en-US" smtClean="0"/>
              <a:t>4</a:t>
            </a:fld>
            <a:endParaRPr lang="en-US"/>
          </a:p>
        </p:txBody>
      </p:sp>
      <p:pic>
        <p:nvPicPr>
          <p:cNvPr id="9" name="Picture 8" descr="Diagram&#10;&#10;AI-generated content may be incorrect.">
            <a:extLst>
              <a:ext uri="{FF2B5EF4-FFF2-40B4-BE49-F238E27FC236}">
                <a16:creationId xmlns:a16="http://schemas.microsoft.com/office/drawing/2014/main" id="{CF8FB892-138B-A9EE-9E40-B84E24F255F2}"/>
              </a:ext>
            </a:extLst>
          </p:cNvPr>
          <p:cNvPicPr>
            <a:picLocks noChangeAspect="1"/>
          </p:cNvPicPr>
          <p:nvPr/>
        </p:nvPicPr>
        <p:blipFill>
          <a:blip r:embed="rId2"/>
          <a:stretch>
            <a:fillRect/>
          </a:stretch>
        </p:blipFill>
        <p:spPr>
          <a:xfrm>
            <a:off x="1476018" y="851671"/>
            <a:ext cx="8980968" cy="5154658"/>
          </a:xfrm>
          <a:prstGeom prst="rect">
            <a:avLst/>
          </a:prstGeom>
        </p:spPr>
      </p:pic>
    </p:spTree>
    <p:extLst>
      <p:ext uri="{BB962C8B-B14F-4D97-AF65-F5344CB8AC3E}">
        <p14:creationId xmlns:p14="http://schemas.microsoft.com/office/powerpoint/2010/main" val="2221601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152D9-DD61-0B72-9E0A-DD5E4099BFD0}"/>
              </a:ext>
            </a:extLst>
          </p:cNvPr>
          <p:cNvSpPr>
            <a:spLocks noGrp="1"/>
          </p:cNvSpPr>
          <p:nvPr>
            <p:ph type="title"/>
          </p:nvPr>
        </p:nvSpPr>
        <p:spPr>
          <a:xfrm>
            <a:off x="838200" y="-213130"/>
            <a:ext cx="10515600" cy="1325563"/>
          </a:xfrm>
        </p:spPr>
        <p:txBody>
          <a:bodyPr/>
          <a:lstStyle/>
          <a:p>
            <a:r>
              <a:rPr lang="en-US"/>
              <a:t>Polarimetry – DAQ Perspective</a:t>
            </a:r>
          </a:p>
        </p:txBody>
      </p:sp>
      <p:sp>
        <p:nvSpPr>
          <p:cNvPr id="3" name="Content Placeholder 2">
            <a:extLst>
              <a:ext uri="{FF2B5EF4-FFF2-40B4-BE49-F238E27FC236}">
                <a16:creationId xmlns:a16="http://schemas.microsoft.com/office/drawing/2014/main" id="{2FD60358-2C05-10F8-FA53-DE3794F826AC}"/>
              </a:ext>
            </a:extLst>
          </p:cNvPr>
          <p:cNvSpPr>
            <a:spLocks noGrp="1"/>
          </p:cNvSpPr>
          <p:nvPr>
            <p:ph idx="1"/>
          </p:nvPr>
        </p:nvSpPr>
        <p:spPr>
          <a:xfrm>
            <a:off x="742506" y="862791"/>
            <a:ext cx="10706987" cy="5743201"/>
          </a:xfrm>
        </p:spPr>
        <p:txBody>
          <a:bodyPr>
            <a:normAutofit fontScale="70000" lnSpcReduction="20000"/>
          </a:bodyPr>
          <a:lstStyle/>
          <a:p>
            <a:r>
              <a:rPr lang="en-US"/>
              <a:t>The current understanding is very sketchy but we do have some global plans:</a:t>
            </a:r>
          </a:p>
          <a:p>
            <a:pPr lvl="1"/>
            <a:r>
              <a:rPr lang="en-US"/>
              <a:t>Slow controls components and readout electronics are costed as part of the polarimetery control accounts</a:t>
            </a:r>
          </a:p>
          <a:p>
            <a:pPr lvl="1"/>
            <a:r>
              <a:rPr lang="en-US"/>
              <a:t>Digitization to be organized with potential help from Electronics CAM, but specific relationship not defined yet.</a:t>
            </a:r>
          </a:p>
          <a:p>
            <a:pPr lvl="1"/>
            <a:r>
              <a:rPr lang="en-US"/>
              <a:t>Storage scheme to go through DAQ, including streaming concept, GTU, FELIX, and long term storage interfaces.  There doesn’t seem to be a lot of value to unify polarimetry data with the main ePIC DAQ stream, but this is still potentially an open issue.  </a:t>
            </a:r>
          </a:p>
          <a:p>
            <a:pPr lvl="1"/>
            <a:r>
              <a:rPr lang="en-US"/>
              <a:t>3 physical locations for polarimeters  (RCS, IP4 &amp; IP6), and at least IP4/RCS need independent systems.   </a:t>
            </a:r>
          </a:p>
          <a:p>
            <a:pPr lvl="1"/>
            <a:r>
              <a:rPr lang="en-US"/>
              <a:t>Operational Mode is likely to be different from standard DAQ operation and is possibly different for different polarimeter components.    In RHIC operations:</a:t>
            </a:r>
          </a:p>
          <a:p>
            <a:pPr lvl="2"/>
            <a:r>
              <a:rPr lang="en-US"/>
              <a:t>Global polarimetery:</a:t>
            </a:r>
          </a:p>
          <a:p>
            <a:pPr lvl="3"/>
            <a:r>
              <a:rPr lang="en-US"/>
              <a:t>Each polarimeter has different needs (runs for different lengths of time, etc…)</a:t>
            </a:r>
          </a:p>
          <a:p>
            <a:pPr lvl="3"/>
            <a:r>
              <a:rPr lang="en-US"/>
              <a:t>fully separated from the detector data analysis.   It was operated in the context of the collider</a:t>
            </a:r>
          </a:p>
          <a:p>
            <a:pPr lvl="3"/>
            <a:r>
              <a:rPr lang="en-US"/>
              <a:t>It was managed by a mixed group of STAR/PHENIX &amp; Collider people</a:t>
            </a:r>
          </a:p>
          <a:p>
            <a:pPr lvl="3"/>
            <a:r>
              <a:rPr lang="en-US"/>
              <a:t>It produced polarimetry values which were the result of analyzed data for relatively large time periods (Fills, or at least hours within a fill)</a:t>
            </a:r>
          </a:p>
          <a:p>
            <a:pPr lvl="3"/>
            <a:r>
              <a:rPr lang="en-US"/>
              <a:t>Other data / data analysis was outside the domain of the detectors</a:t>
            </a:r>
          </a:p>
          <a:p>
            <a:pPr lvl="2"/>
            <a:r>
              <a:rPr lang="en-US"/>
              <a:t>Local polarimetry was done as analysis on detectors that were part of the physics program through the standard data stream</a:t>
            </a:r>
          </a:p>
          <a:p>
            <a:pPr lvl="2"/>
            <a:r>
              <a:rPr lang="en-US"/>
              <a:t>I don’t know how this will be appropriately translated for the EIC</a:t>
            </a:r>
          </a:p>
          <a:p>
            <a:pPr lvl="1"/>
            <a:r>
              <a:rPr lang="en-US"/>
              <a:t>The operational responsibility may be shared with EIC main control room?</a:t>
            </a:r>
          </a:p>
          <a:p>
            <a:pPr lvl="1"/>
            <a:r>
              <a:rPr lang="en-US"/>
              <a:t>Whether the data is analyzed as part of the ePIC streaming reconstruction or not also needs to be understood and resolved.    Part of this depends on whether polarization will be organized by the collaboration or by the collider.</a:t>
            </a:r>
          </a:p>
          <a:p>
            <a:pPr lvl="2"/>
            <a:endParaRPr lang="en-US"/>
          </a:p>
          <a:p>
            <a:pPr lvl="1"/>
            <a:endParaRPr lang="en-US"/>
          </a:p>
        </p:txBody>
      </p:sp>
      <p:sp>
        <p:nvSpPr>
          <p:cNvPr id="4" name="Date Placeholder 3">
            <a:extLst>
              <a:ext uri="{FF2B5EF4-FFF2-40B4-BE49-F238E27FC236}">
                <a16:creationId xmlns:a16="http://schemas.microsoft.com/office/drawing/2014/main" id="{536DE7EE-AB2F-676C-BA2E-8BC040BF27DE}"/>
              </a:ext>
            </a:extLst>
          </p:cNvPr>
          <p:cNvSpPr>
            <a:spLocks noGrp="1"/>
          </p:cNvSpPr>
          <p:nvPr>
            <p:ph type="dt" sz="half" idx="10"/>
          </p:nvPr>
        </p:nvSpPr>
        <p:spPr/>
        <p:txBody>
          <a:bodyPr/>
          <a:lstStyle/>
          <a:p>
            <a:r>
              <a:rPr lang="en-US"/>
              <a:t>2/26/2026</a:t>
            </a:r>
          </a:p>
        </p:txBody>
      </p:sp>
      <p:sp>
        <p:nvSpPr>
          <p:cNvPr id="5" name="Footer Placeholder 4">
            <a:extLst>
              <a:ext uri="{FF2B5EF4-FFF2-40B4-BE49-F238E27FC236}">
                <a16:creationId xmlns:a16="http://schemas.microsoft.com/office/drawing/2014/main" id="{94D6004E-2D14-B791-7904-99F920C488B9}"/>
              </a:ext>
            </a:extLst>
          </p:cNvPr>
          <p:cNvSpPr>
            <a:spLocks noGrp="1"/>
          </p:cNvSpPr>
          <p:nvPr>
            <p:ph type="ftr" sz="quarter" idx="11"/>
          </p:nvPr>
        </p:nvSpPr>
        <p:spPr/>
        <p:txBody>
          <a:bodyPr/>
          <a:lstStyle/>
          <a:p>
            <a:r>
              <a:rPr lang="en-US"/>
              <a:t>Electronics and DAQ WG Meeting</a:t>
            </a:r>
          </a:p>
        </p:txBody>
      </p:sp>
      <p:sp>
        <p:nvSpPr>
          <p:cNvPr id="6" name="Slide Number Placeholder 5">
            <a:extLst>
              <a:ext uri="{FF2B5EF4-FFF2-40B4-BE49-F238E27FC236}">
                <a16:creationId xmlns:a16="http://schemas.microsoft.com/office/drawing/2014/main" id="{2F22FD61-9462-AD22-5A8E-B7BBE909F5E7}"/>
              </a:ext>
            </a:extLst>
          </p:cNvPr>
          <p:cNvSpPr>
            <a:spLocks noGrp="1"/>
          </p:cNvSpPr>
          <p:nvPr>
            <p:ph type="sldNum" sz="quarter" idx="12"/>
          </p:nvPr>
        </p:nvSpPr>
        <p:spPr/>
        <p:txBody>
          <a:bodyPr/>
          <a:lstStyle/>
          <a:p>
            <a:fld id="{049BDA00-5BA8-49ED-A949-34964AA5FF4B}" type="slidenum">
              <a:rPr lang="en-US" smtClean="0"/>
              <a:t>5</a:t>
            </a:fld>
            <a:endParaRPr lang="en-US"/>
          </a:p>
        </p:txBody>
      </p:sp>
    </p:spTree>
    <p:extLst>
      <p:ext uri="{BB962C8B-B14F-4D97-AF65-F5344CB8AC3E}">
        <p14:creationId xmlns:p14="http://schemas.microsoft.com/office/powerpoint/2010/main" val="3469194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322</TotalTime>
  <Words>914</Words>
  <Application>Microsoft Office PowerPoint</Application>
  <PresentationFormat>Widescreen</PresentationFormat>
  <Paragraphs>95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Wingdings</vt:lpstr>
      <vt:lpstr>Office Theme</vt:lpstr>
      <vt:lpstr>PowerPoint Presentation</vt:lpstr>
      <vt:lpstr>Schedule </vt:lpstr>
      <vt:lpstr>Other Activities </vt:lpstr>
      <vt:lpstr>Polarimetry – DAQ Perspective</vt:lpstr>
      <vt:lpstr>Polarimetry – DAQ Perspective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Jeff Landgraf</dc:creator>
  <cp:lastModifiedBy>Jeff Landgraf</cp:lastModifiedBy>
  <cp:revision>2</cp:revision>
  <dcterms:created xsi:type="dcterms:W3CDTF">2026-01-15T09:09:32Z</dcterms:created>
  <dcterms:modified xsi:type="dcterms:W3CDTF">2026-02-25T21:01:11Z</dcterms:modified>
</cp:coreProperties>
</file>