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952" r:id="rId6"/>
    <p:sldId id="3954" r:id="rId7"/>
    <p:sldId id="3955" r:id="rId8"/>
    <p:sldId id="3956" r:id="rId9"/>
    <p:sldId id="3957" r:id="rId10"/>
    <p:sldId id="3958" r:id="rId11"/>
    <p:sldId id="39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6301"/>
  </p:normalViewPr>
  <p:slideViewPr>
    <p:cSldViewPr snapToGrid="0" snapToObjects="1">
      <p:cViewPr varScale="1">
        <p:scale>
          <a:sx n="122" d="100"/>
          <a:sy n="122" d="100"/>
        </p:scale>
        <p:origin x="10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D8561-9669-0DB6-2CB0-9D4F738C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515600" cy="914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57E48A0-AAEE-4E27-85D7-8CD128079422}" type="datetime1">
              <a:rPr lang="en-US" smtClean="0"/>
              <a:t>2/25/26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7120" y="6356352"/>
            <a:ext cx="825696" cy="365125"/>
          </a:xfrm>
        </p:spPr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45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74" y="1526050"/>
            <a:ext cx="10334625" cy="660527"/>
          </a:xfrm>
        </p:spPr>
        <p:txBody>
          <a:bodyPr>
            <a:normAutofit/>
          </a:bodyPr>
          <a:lstStyle/>
          <a:p>
            <a:r>
              <a:rPr lang="en-US" sz="3600" dirty="0"/>
              <a:t>ESR and RCS Compton DAQ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482974" y="3056556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83A233-1672-52E2-7AB1-CC8753BB4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5" y="3181079"/>
            <a:ext cx="4514103" cy="448978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r>
              <a:rPr lang="en-US" b="1" dirty="0">
                <a:cs typeface="Arial"/>
              </a:rPr>
              <a:t>Dave Gaskell</a:t>
            </a:r>
          </a:p>
          <a:p>
            <a:r>
              <a:rPr lang="en-US" b="1" dirty="0">
                <a:cs typeface="Arial"/>
              </a:rPr>
              <a:t>2/26/2026</a:t>
            </a:r>
          </a:p>
          <a:p>
            <a:endParaRPr lang="en-U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long red blue and yellow object&#10;&#10;Description automatically generated">
            <a:extLst>
              <a:ext uri="{FF2B5EF4-FFF2-40B4-BE49-F238E27FC236}">
                <a16:creationId xmlns:a16="http://schemas.microsoft.com/office/drawing/2014/main" id="{F4B9E19D-8C9E-8075-C235-C3A8B8F3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19" y="1182517"/>
            <a:ext cx="9412943" cy="3807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CCD80-0A50-631B-C27F-5050468A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2" y="0"/>
            <a:ext cx="10515600" cy="791110"/>
          </a:xfrm>
        </p:spPr>
        <p:txBody>
          <a:bodyPr/>
          <a:lstStyle/>
          <a:p>
            <a:r>
              <a:rPr lang="en-US" dirty="0"/>
              <a:t>ESR Compton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071E5-E5ED-EC66-2243-CB07877F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85A94-AD75-2A06-B0B6-BAC901FD06D4}"/>
              </a:ext>
            </a:extLst>
          </p:cNvPr>
          <p:cNvSpPr txBox="1"/>
          <p:nvPr/>
        </p:nvSpPr>
        <p:spPr>
          <a:xfrm>
            <a:off x="9090766" y="12104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Crab cavity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7EEA8F-D65D-EC4E-C9E1-33840A7731D5}"/>
              </a:ext>
            </a:extLst>
          </p:cNvPr>
          <p:cNvSpPr txBox="1"/>
          <p:nvPr/>
        </p:nvSpPr>
        <p:spPr>
          <a:xfrm>
            <a:off x="6077824" y="1246303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Photon Detector</a:t>
            </a:r>
          </a:p>
          <a:p>
            <a:r>
              <a:rPr lang="en-US"/>
              <a:t>(30 m from Laser IP)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32437B-7988-993C-A89C-26094907A4AF}"/>
              </a:ext>
            </a:extLst>
          </p:cNvPr>
          <p:cNvSpPr txBox="1"/>
          <p:nvPr/>
        </p:nvSpPr>
        <p:spPr>
          <a:xfrm>
            <a:off x="4251981" y="3649094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FA00"/>
                </a:solidFill>
              </a:rPr>
              <a:t>*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7A1B9D-9485-5A50-872F-DDE5F340277F}"/>
              </a:ext>
            </a:extLst>
          </p:cNvPr>
          <p:cNvCxnSpPr>
            <a:cxnSpLocks/>
          </p:cNvCxnSpPr>
          <p:nvPr/>
        </p:nvCxnSpPr>
        <p:spPr>
          <a:xfrm flipV="1">
            <a:off x="3648283" y="3971254"/>
            <a:ext cx="702090" cy="126092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5B92AAE-5966-DA60-D545-114D4FFC06D8}"/>
              </a:ext>
            </a:extLst>
          </p:cNvPr>
          <p:cNvSpPr txBox="1"/>
          <p:nvPr/>
        </p:nvSpPr>
        <p:spPr>
          <a:xfrm>
            <a:off x="3814419" y="3054283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D4EF</a:t>
            </a:r>
          </a:p>
          <a:p>
            <a:r>
              <a:rPr lang="en-US" sz="1400" err="1">
                <a:latin typeface="Symbol" pitchFamily="2" charset="2"/>
              </a:rPr>
              <a:t>q</a:t>
            </a:r>
            <a:r>
              <a:rPr lang="en-US" sz="1400" baseline="-25000" err="1"/>
              <a:t>B</a:t>
            </a:r>
            <a:r>
              <a:rPr lang="en-US" sz="1400"/>
              <a:t>=1.5 </a:t>
            </a:r>
            <a:r>
              <a:rPr lang="en-US" sz="1400" err="1"/>
              <a:t>mr</a:t>
            </a:r>
            <a:endParaRPr lang="en-US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7C760-B6D0-6C0C-8B8B-324943838B6D}"/>
              </a:ext>
            </a:extLst>
          </p:cNvPr>
          <p:cNvSpPr txBox="1"/>
          <p:nvPr/>
        </p:nvSpPr>
        <p:spPr>
          <a:xfrm>
            <a:off x="4150351" y="415126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Q9EF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D552F-F338-2A98-3FDB-2FD78FF33553}"/>
              </a:ext>
            </a:extLst>
          </p:cNvPr>
          <p:cNvSpPr txBox="1"/>
          <p:nvPr/>
        </p:nvSpPr>
        <p:spPr>
          <a:xfrm>
            <a:off x="2980014" y="3421317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D5EF</a:t>
            </a:r>
          </a:p>
          <a:p>
            <a:r>
              <a:rPr lang="en-US" sz="1400" err="1">
                <a:latin typeface="Symbol" pitchFamily="2" charset="2"/>
              </a:rPr>
              <a:t>q</a:t>
            </a:r>
            <a:r>
              <a:rPr lang="en-US" sz="1400" baseline="-25000" err="1"/>
              <a:t>B</a:t>
            </a:r>
            <a:r>
              <a:rPr lang="en-US" sz="1400"/>
              <a:t>=1.5 </a:t>
            </a:r>
            <a:r>
              <a:rPr lang="en-US" sz="1400" err="1"/>
              <a:t>mr</a:t>
            </a:r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AD96-025C-869C-DD7F-EC49720A7916}"/>
              </a:ext>
            </a:extLst>
          </p:cNvPr>
          <p:cNvSpPr txBox="1"/>
          <p:nvPr/>
        </p:nvSpPr>
        <p:spPr>
          <a:xfrm>
            <a:off x="2089299" y="3812845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D6EF</a:t>
            </a:r>
          </a:p>
          <a:p>
            <a:r>
              <a:rPr lang="en-US" sz="1400" err="1">
                <a:latin typeface="Symbol" pitchFamily="2" charset="2"/>
              </a:rPr>
              <a:t>q</a:t>
            </a:r>
            <a:r>
              <a:rPr lang="en-US" sz="1400" baseline="-25000" err="1"/>
              <a:t>B</a:t>
            </a:r>
            <a:r>
              <a:rPr lang="en-US" sz="1400"/>
              <a:t>=12 </a:t>
            </a:r>
            <a:r>
              <a:rPr lang="en-US" sz="1400" err="1"/>
              <a:t>mr</a:t>
            </a:r>
            <a:endParaRPr lang="en-US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F76F48-5134-34DD-BA1A-19F69B0F6C12}"/>
              </a:ext>
            </a:extLst>
          </p:cNvPr>
          <p:cNvSpPr txBox="1"/>
          <p:nvPr/>
        </p:nvSpPr>
        <p:spPr>
          <a:xfrm>
            <a:off x="3096040" y="439641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Q10EF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C4FCBC-74B2-1AE1-1BF4-709284429565}"/>
              </a:ext>
            </a:extLst>
          </p:cNvPr>
          <p:cNvSpPr txBox="1"/>
          <p:nvPr/>
        </p:nvSpPr>
        <p:spPr>
          <a:xfrm>
            <a:off x="5109984" y="363868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Q8EF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B70BF-3C6E-61E5-D07C-048B6F23E319}"/>
              </a:ext>
            </a:extLst>
          </p:cNvPr>
          <p:cNvSpPr txBox="1"/>
          <p:nvPr/>
        </p:nvSpPr>
        <p:spPr>
          <a:xfrm>
            <a:off x="6077824" y="333538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Q7EF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2B13EF-E0FA-3858-4C87-D8AC739F4C11}"/>
              </a:ext>
            </a:extLst>
          </p:cNvPr>
          <p:cNvSpPr txBox="1"/>
          <p:nvPr/>
        </p:nvSpPr>
        <p:spPr>
          <a:xfrm>
            <a:off x="7007081" y="301827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Q6EF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9F369F-8092-56DC-422C-779B91128087}"/>
              </a:ext>
            </a:extLst>
          </p:cNvPr>
          <p:cNvSpPr txBox="1"/>
          <p:nvPr/>
        </p:nvSpPr>
        <p:spPr>
          <a:xfrm>
            <a:off x="7843906" y="268981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Q5EF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620E03-5045-8C59-1AFE-1FF979E7D835}"/>
              </a:ext>
            </a:extLst>
          </p:cNvPr>
          <p:cNvSpPr txBox="1"/>
          <p:nvPr/>
        </p:nvSpPr>
        <p:spPr>
          <a:xfrm>
            <a:off x="8807761" y="241910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Q4EF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2EFC13-F45A-0609-D898-9FDCE740A9E9}"/>
              </a:ext>
            </a:extLst>
          </p:cNvPr>
          <p:cNvSpPr txBox="1"/>
          <p:nvPr/>
        </p:nvSpPr>
        <p:spPr>
          <a:xfrm>
            <a:off x="9297027" y="216866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Q3EF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004360-EDA2-361B-ACA8-3BDFCB1250D6}"/>
              </a:ext>
            </a:extLst>
          </p:cNvPr>
          <p:cNvSpPr txBox="1"/>
          <p:nvPr/>
        </p:nvSpPr>
        <p:spPr>
          <a:xfrm>
            <a:off x="4885126" y="267703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D3EF</a:t>
            </a:r>
          </a:p>
          <a:p>
            <a:r>
              <a:rPr lang="en-US" sz="1400" err="1">
                <a:latin typeface="Symbol" pitchFamily="2" charset="2"/>
              </a:rPr>
              <a:t>q</a:t>
            </a:r>
            <a:r>
              <a:rPr lang="en-US" sz="1400" baseline="-25000" err="1"/>
              <a:t>B</a:t>
            </a:r>
            <a:r>
              <a:rPr lang="en-US" sz="1400"/>
              <a:t>=13 </a:t>
            </a:r>
            <a:r>
              <a:rPr lang="en-US" sz="1400" err="1"/>
              <a:t>mr</a:t>
            </a:r>
            <a:endParaRPr lang="en-US" sz="1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4F6293-982D-6C64-55D4-F1283BDA1203}"/>
              </a:ext>
            </a:extLst>
          </p:cNvPr>
          <p:cNvSpPr txBox="1"/>
          <p:nvPr/>
        </p:nvSpPr>
        <p:spPr>
          <a:xfrm>
            <a:off x="10422958" y="190185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D2EF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191B5C-718B-AE23-F5A5-022737349BBD}"/>
              </a:ext>
            </a:extLst>
          </p:cNvPr>
          <p:cNvCxnSpPr>
            <a:cxnSpLocks/>
          </p:cNvCxnSpPr>
          <p:nvPr/>
        </p:nvCxnSpPr>
        <p:spPr>
          <a:xfrm flipH="1" flipV="1">
            <a:off x="8378454" y="1712810"/>
            <a:ext cx="952285" cy="26140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879BCD3-7C4A-805C-F10C-BA67C4EA0D46}"/>
              </a:ext>
            </a:extLst>
          </p:cNvPr>
          <p:cNvSpPr txBox="1"/>
          <p:nvPr/>
        </p:nvSpPr>
        <p:spPr>
          <a:xfrm>
            <a:off x="4445697" y="195036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Electron Detector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08CBF9-F03C-590A-0D08-5E00BBA6F894}"/>
              </a:ext>
            </a:extLst>
          </p:cNvPr>
          <p:cNvCxnSpPr>
            <a:cxnSpLocks/>
          </p:cNvCxnSpPr>
          <p:nvPr/>
        </p:nvCxnSpPr>
        <p:spPr>
          <a:xfrm flipH="1" flipV="1">
            <a:off x="6199808" y="2377428"/>
            <a:ext cx="574911" cy="52191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1292853-F7CB-CD9A-A343-8573F15F6CC3}"/>
              </a:ext>
            </a:extLst>
          </p:cNvPr>
          <p:cNvSpPr txBox="1"/>
          <p:nvPr/>
        </p:nvSpPr>
        <p:spPr>
          <a:xfrm>
            <a:off x="1832910" y="5315011"/>
            <a:ext cx="2743199" cy="656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>
              <a:lnSpc>
                <a:spcPts val="2336"/>
              </a:lnSpc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/>
              </a:rPr>
              <a:t>Laser IP</a:t>
            </a:r>
            <a:r>
              <a:rPr lang="en-US" b="0" i="0" dirty="0">
                <a:latin typeface="Arial"/>
              </a:rPr>
              <a:t>​</a:t>
            </a:r>
          </a:p>
          <a:p>
            <a:pPr algn="ctr" rtl="0">
              <a:lnSpc>
                <a:spcPts val="2076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/>
              </a:rPr>
              <a:t>74 m upstream of IP-6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4B2B5-A8DC-4523-C2BD-7D615643C452}"/>
              </a:ext>
            </a:extLst>
          </p:cNvPr>
          <p:cNvSpPr txBox="1"/>
          <p:nvPr/>
        </p:nvSpPr>
        <p:spPr>
          <a:xfrm>
            <a:off x="641079" y="958792"/>
            <a:ext cx="350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key interfaces with electron ring:</a:t>
            </a:r>
          </a:p>
          <a:p>
            <a:pPr marL="342900" indent="-342900">
              <a:buAutoNum type="arabicPeriod"/>
            </a:pPr>
            <a:r>
              <a:rPr lang="en-US" dirty="0"/>
              <a:t>Laser-electron beam interaction region</a:t>
            </a:r>
          </a:p>
          <a:p>
            <a:pPr marL="342900" indent="-342900">
              <a:buAutoNum type="arabicPeriod"/>
            </a:pPr>
            <a:r>
              <a:rPr lang="en-US" dirty="0"/>
              <a:t>Backscattered photon exit and transport to detector</a:t>
            </a:r>
          </a:p>
          <a:p>
            <a:pPr marL="342900" indent="-342900">
              <a:buAutoNum type="arabicPeriod"/>
            </a:pPr>
            <a:r>
              <a:rPr lang="en-US" dirty="0"/>
              <a:t>Electron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AC4C8-01C3-88F2-3BC2-33AABE2585C4}"/>
              </a:ext>
            </a:extLst>
          </p:cNvPr>
          <p:cNvSpPr txBox="1"/>
          <p:nvPr/>
        </p:nvSpPr>
        <p:spPr>
          <a:xfrm>
            <a:off x="5609781" y="4384216"/>
            <a:ext cx="5198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requirement: bunch-by-bunch measurement: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Implies 100 MHz “readout” at 5 and 10 GeV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25 MHz at 18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686F-29D2-D11C-44C3-B6550CC6D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2815-EF89-29BE-C439-1CA76DAF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2" y="0"/>
            <a:ext cx="10515600" cy="791110"/>
          </a:xfrm>
        </p:spPr>
        <p:txBody>
          <a:bodyPr/>
          <a:lstStyle/>
          <a:p>
            <a:r>
              <a:rPr lang="en-US" dirty="0"/>
              <a:t>Electron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3C258-6B10-3C6D-4CF6-82CEAE8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b="1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3777ADA-6812-DAFC-1754-51A84C4C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54" y="1037176"/>
            <a:ext cx="3306271" cy="23918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4362DC-B2BB-A8E1-03C6-33970F0013DB}"/>
              </a:ext>
            </a:extLst>
          </p:cNvPr>
          <p:cNvGrpSpPr/>
          <p:nvPr/>
        </p:nvGrpSpPr>
        <p:grpSpPr>
          <a:xfrm>
            <a:off x="6558575" y="928536"/>
            <a:ext cx="3094159" cy="2587423"/>
            <a:chOff x="5026814" y="3056149"/>
            <a:chExt cx="3664345" cy="30091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E2BBD8-B2CF-D9D9-28C7-0953A4652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6814" y="3056149"/>
              <a:ext cx="3664345" cy="300916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3574A8-87E2-B079-0E20-9A5C1435EF41}"/>
                </a:ext>
              </a:extLst>
            </p:cNvPr>
            <p:cNvCxnSpPr/>
            <p:nvPr/>
          </p:nvCxnSpPr>
          <p:spPr>
            <a:xfrm>
              <a:off x="7216137" y="5722930"/>
              <a:ext cx="437745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AC1BB9-A3AD-76CA-5C3E-E38B76047422}"/>
                </a:ext>
              </a:extLst>
            </p:cNvPr>
            <p:cNvSpPr txBox="1"/>
            <p:nvPr/>
          </p:nvSpPr>
          <p:spPr>
            <a:xfrm>
              <a:off x="7653882" y="553826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10 ns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FE02F0-CBEA-32BA-91FD-EDCD37499DF3}"/>
              </a:ext>
            </a:extLst>
          </p:cNvPr>
          <p:cNvSpPr txBox="1"/>
          <p:nvPr/>
        </p:nvSpPr>
        <p:spPr>
          <a:xfrm>
            <a:off x="5899108" y="3653386"/>
            <a:ext cx="395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Signals from CALYPSO/FLAT32 prototype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285D5-6AD7-2F2E-2029-48F5FB76AD71}"/>
              </a:ext>
            </a:extLst>
          </p:cNvPr>
          <p:cNvSpPr txBox="1"/>
          <p:nvPr/>
        </p:nvSpPr>
        <p:spPr>
          <a:xfrm>
            <a:off x="975354" y="3518640"/>
            <a:ext cx="293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Hall C diamond strip detector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B6E09-1CBB-A86A-2EC2-0E9BD64BAE07}"/>
              </a:ext>
            </a:extLst>
          </p:cNvPr>
          <p:cNvSpPr txBox="1"/>
          <p:nvPr/>
        </p:nvSpPr>
        <p:spPr>
          <a:xfrm>
            <a:off x="1259211" y="4448256"/>
            <a:ext cx="10598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use 4 planes of diamond strips to detect scattered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Active area = 6 cm, segmentation = 0.4 mm </a:t>
            </a:r>
            <a:r>
              <a:rPr lang="en-US" sz="2000" dirty="0">
                <a:sym typeface="Wingdings" pitchFamily="2" charset="2"/>
              </a:rPr>
              <a:t> 150 channels per plane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number of channels = 600</a:t>
            </a:r>
          </a:p>
        </p:txBody>
      </p:sp>
    </p:spTree>
    <p:extLst>
      <p:ext uri="{BB962C8B-B14F-4D97-AF65-F5344CB8AC3E}">
        <p14:creationId xmlns:p14="http://schemas.microsoft.com/office/powerpoint/2010/main" val="180396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E731C-8E25-54CA-A7FA-4CFAF4EC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998083-B6E0-A4F3-8D0D-F803792F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2" y="0"/>
            <a:ext cx="10515600" cy="791110"/>
          </a:xfrm>
        </p:spPr>
        <p:txBody>
          <a:bodyPr/>
          <a:lstStyle/>
          <a:p>
            <a:r>
              <a:rPr lang="en-US" dirty="0"/>
              <a:t>Photon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7DC90-B839-9FC0-061C-E088C793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73" y="1001883"/>
            <a:ext cx="3592590" cy="2684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FE8C59-BC45-83ED-A980-F047714458AE}"/>
                  </a:ext>
                </a:extLst>
              </p:cNvPr>
              <p:cNvSpPr txBox="1"/>
              <p:nvPr/>
            </p:nvSpPr>
            <p:spPr>
              <a:xfrm>
                <a:off x="465762" y="1019706"/>
                <a:ext cx="644999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Will use a Forward EMCAL module for photon calorimeter</a:t>
                </a:r>
                <a:endParaRPr lang="en-US" sz="2000" b="1" dirty="0">
                  <a:solidFill>
                    <a:srgbClr val="C00000"/>
                  </a:solidFill>
                  <a:cs typeface="Arial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Block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5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17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W/</a:t>
                </a:r>
                <a:r>
                  <a:rPr lang="en-US" sz="2000" dirty="0" err="1"/>
                  <a:t>SciFi</a:t>
                </a:r>
                <a:r>
                  <a:rPr lang="en-US" sz="2000" dirty="0"/>
                  <a:t>, subdivided into 4 towers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 cm light guide from block to PMT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Expected resolution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FE8C59-BC45-83ED-A980-F04771445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62" y="1019706"/>
                <a:ext cx="6449993" cy="2215991"/>
              </a:xfrm>
              <a:prstGeom prst="rect">
                <a:avLst/>
              </a:prstGeom>
              <a:blipFill>
                <a:blip r:embed="rId3"/>
                <a:stretch>
                  <a:fillRect l="-786" t="-1714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006DA52-B625-7A6C-04F3-1F3C3C828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640" y="2781028"/>
            <a:ext cx="2599422" cy="647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4C1F18-67E0-839E-CDB3-2865EDA031E5}"/>
              </a:ext>
            </a:extLst>
          </p:cNvPr>
          <p:cNvSpPr txBox="1"/>
          <p:nvPr/>
        </p:nvSpPr>
        <p:spPr>
          <a:xfrm>
            <a:off x="865722" y="3897098"/>
            <a:ext cx="1046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Would like to read out in threshold-less, energy integrating mode  </a:t>
            </a:r>
            <a:r>
              <a:rPr lang="en-US" dirty="0">
                <a:sym typeface="Wingdings" pitchFamily="2" charset="2"/>
              </a:rPr>
              <a:t> this is easiest with a single PMT</a:t>
            </a:r>
          </a:p>
          <a:p>
            <a:r>
              <a:rPr lang="en-US" dirty="0">
                <a:sym typeface="Wingdings" pitchFamily="2" charset="2"/>
              </a:rPr>
              <a:t> Some subset of full waveforms also </a:t>
            </a:r>
            <a:r>
              <a:rPr lang="en-US" dirty="0" err="1">
                <a:sym typeface="Wingdings" pitchFamily="2" charset="2"/>
              </a:rPr>
              <a:t>desireable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804E5-814B-C356-23C0-057C11DD2D2F}"/>
              </a:ext>
            </a:extLst>
          </p:cNvPr>
          <p:cNvSpPr txBox="1"/>
          <p:nvPr/>
        </p:nvSpPr>
        <p:spPr>
          <a:xfrm>
            <a:off x="679664" y="4864414"/>
            <a:ext cx="1046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Will use also need to use diamond strips for transverse polarization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Size = 5 cm, segmentation = 0.1 mm </a:t>
            </a:r>
            <a:r>
              <a:rPr lang="en-US" sz="2000" dirty="0">
                <a:cs typeface="Arial"/>
                <a:sym typeface="Wingdings" pitchFamily="2" charset="2"/>
              </a:rPr>
              <a:t> 500 channels per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  <a:sym typeface="Wingdings" pitchFamily="2" charset="2"/>
              </a:rPr>
              <a:t>2 planes  1000 total channels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6A2B5-EB78-1A9B-3F75-9EC8B760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EF4733-84F0-1ADD-38FB-FCA8AA2A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  <a:p>
            <a:pPr lvl="1"/>
            <a:r>
              <a:rPr lang="en-US" dirty="0"/>
              <a:t>1600 channels for diamond strip detectors </a:t>
            </a:r>
            <a:r>
              <a:rPr lang="en-US" dirty="0">
                <a:sym typeface="Wingdings" pitchFamily="2" charset="2"/>
              </a:rPr>
              <a:t> LVDS pulses, &lt; 10 ns wide</a:t>
            </a:r>
          </a:p>
          <a:p>
            <a:pPr lvl="1"/>
            <a:r>
              <a:rPr lang="en-US" dirty="0">
                <a:sym typeface="Wingdings" pitchFamily="2" charset="2"/>
              </a:rPr>
              <a:t>LVDS repeater will likely be required to propagate signals to DAQ</a:t>
            </a:r>
          </a:p>
          <a:p>
            <a:pPr lvl="1"/>
            <a:r>
              <a:rPr lang="en-US" dirty="0">
                <a:sym typeface="Wingdings" pitchFamily="2" charset="2"/>
              </a:rPr>
              <a:t>1 channel for photon calorimeter  FADC</a:t>
            </a:r>
          </a:p>
          <a:p>
            <a:r>
              <a:rPr lang="en-US" dirty="0">
                <a:sym typeface="Wingdings" pitchFamily="2" charset="2"/>
              </a:rPr>
              <a:t>Other signals</a:t>
            </a:r>
          </a:p>
          <a:p>
            <a:pPr lvl="1"/>
            <a:r>
              <a:rPr lang="en-US" dirty="0">
                <a:sym typeface="Wingdings" pitchFamily="2" charset="2"/>
              </a:rPr>
              <a:t>BPM from laser IP (for each bunch)</a:t>
            </a:r>
          </a:p>
          <a:p>
            <a:pPr lvl="1"/>
            <a:r>
              <a:rPr lang="en-US" dirty="0">
                <a:sym typeface="Wingdings" pitchFamily="2" charset="2"/>
              </a:rPr>
              <a:t>Beam intensity measurement (for each bunch)</a:t>
            </a:r>
          </a:p>
          <a:p>
            <a:pPr lvl="1"/>
            <a:r>
              <a:rPr lang="en-US" dirty="0">
                <a:sym typeface="Wingdings" pitchFamily="2" charset="2"/>
              </a:rPr>
              <a:t>Laser signals (photodiodes, power, position measurements)  slow ok</a:t>
            </a:r>
          </a:p>
          <a:p>
            <a:pPr lvl="1"/>
            <a:r>
              <a:rPr lang="en-US" dirty="0">
                <a:sym typeface="Wingdings" pitchFamily="2" charset="2"/>
              </a:rPr>
              <a:t>Laser helicity</a:t>
            </a:r>
          </a:p>
          <a:p>
            <a:r>
              <a:rPr lang="en-US" dirty="0">
                <a:sym typeface="Wingdings" pitchFamily="2" charset="2"/>
              </a:rPr>
              <a:t>Various slow signals from epics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9C492A-EDF0-1768-B902-59DE1ACF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 Compton Readout summary</a:t>
            </a:r>
          </a:p>
        </p:txBody>
      </p:sp>
    </p:spTree>
    <p:extLst>
      <p:ext uri="{BB962C8B-B14F-4D97-AF65-F5344CB8AC3E}">
        <p14:creationId xmlns:p14="http://schemas.microsoft.com/office/powerpoint/2010/main" val="252848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86502-0BE9-B52F-AF22-35AB34A35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AC911F-642E-1EA4-C018-21F6F75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Compton Polarimeter</a:t>
            </a:r>
          </a:p>
        </p:txBody>
      </p:sp>
      <p:pic>
        <p:nvPicPr>
          <p:cNvPr id="5" name="Picture 4" descr="A picture containing chart&#10;&#10;AI-generated content may be incorrect.">
            <a:extLst>
              <a:ext uri="{FF2B5EF4-FFF2-40B4-BE49-F238E27FC236}">
                <a16:creationId xmlns:a16="http://schemas.microsoft.com/office/drawing/2014/main" id="{E11CAD56-ABD3-174E-C6C4-54E65596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71" t="25150" r="25264" b="7440"/>
          <a:stretch>
            <a:fillRect/>
          </a:stretch>
        </p:blipFill>
        <p:spPr>
          <a:xfrm>
            <a:off x="888065" y="924910"/>
            <a:ext cx="4154572" cy="4578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8151A-8CB6-A18C-A2A0-134089B2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42" r="13768"/>
          <a:stretch>
            <a:fillRect/>
          </a:stretch>
        </p:blipFill>
        <p:spPr>
          <a:xfrm>
            <a:off x="7016626" y="1086227"/>
            <a:ext cx="3167898" cy="2824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8B860-8A00-6823-3F46-1C7C93F0E69C}"/>
              </a:ext>
            </a:extLst>
          </p:cNvPr>
          <p:cNvSpPr txBox="1"/>
          <p:nvPr/>
        </p:nvSpPr>
        <p:spPr>
          <a:xfrm>
            <a:off x="6212541" y="4171728"/>
            <a:ext cx="46346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RCS polarimeter similar to ESR Compton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No electron detector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Will use same detectors for photon detector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Calorimeter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Diamond strips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20FAF-2DBE-B72E-A8DB-2FE4519FC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3CA924-4A19-B82D-B2C6-46446DE4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Operation Mode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5CD2F3-CA32-7623-E662-057A8B452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2294"/>
              </p:ext>
            </p:extLst>
          </p:nvPr>
        </p:nvGraphicFramePr>
        <p:xfrm>
          <a:off x="6896530" y="1437148"/>
          <a:ext cx="461818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008">
                  <a:extLst>
                    <a:ext uri="{9D8B030D-6E8A-4147-A177-3AD203B41FA5}">
                      <a16:colId xmlns:a16="http://schemas.microsoft.com/office/drawing/2014/main" val="1289202387"/>
                    </a:ext>
                  </a:extLst>
                </a:gridCol>
                <a:gridCol w="1793174">
                  <a:extLst>
                    <a:ext uri="{9D8B030D-6E8A-4147-A177-3AD203B41FA5}">
                      <a16:colId xmlns:a16="http://schemas.microsoft.com/office/drawing/2014/main" val="1764582190"/>
                    </a:ext>
                  </a:extLst>
                </a:gridCol>
              </a:tblGrid>
              <a:tr h="299667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61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Injection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83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 train 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5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Charge per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28 </a:t>
                      </a:r>
                      <a:r>
                        <a:rPr lang="en-US" dirty="0" err="1"/>
                        <a:t>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54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2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1421.26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142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30BAF4-6249-B300-5D5A-44DA455E9100}"/>
              </a:ext>
            </a:extLst>
          </p:cNvPr>
          <p:cNvSpPr txBox="1"/>
          <p:nvPr/>
        </p:nvSpPr>
        <p:spPr>
          <a:xfrm>
            <a:off x="8408277" y="96207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RCS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E48AF-A597-A643-33C3-37E2453208F8}"/>
              </a:ext>
            </a:extLst>
          </p:cNvPr>
          <p:cNvSpPr txBox="1"/>
          <p:nvPr/>
        </p:nvSpPr>
        <p:spPr>
          <a:xfrm>
            <a:off x="588580" y="930915"/>
            <a:ext cx="6232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RCS must accelerate electrons from 0.75 to nominal ESR beam energy </a:t>
            </a:r>
            <a:r>
              <a:rPr lang="en-US" sz="2000" dirty="0">
                <a:sym typeface="Wingdings" pitchFamily="2" charset="2"/>
              </a:rPr>
              <a:t> 5, 10 , 18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Racetrack design: 2 accelerating </a:t>
            </a:r>
            <a:r>
              <a:rPr lang="en-US" sz="2000" dirty="0" err="1">
                <a:sym typeface="Wingdings" pitchFamily="2" charset="2"/>
              </a:rPr>
              <a:t>linacs</a:t>
            </a:r>
            <a:r>
              <a:rPr lang="en-US" sz="2000" dirty="0">
                <a:sym typeface="Wingdings" pitchFamily="2" charset="2"/>
              </a:rPr>
              <a:t> with recirculating arcs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Designed to maintain (vertical) polarization through acceleration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Ramp time &lt; 500 </a:t>
            </a:r>
            <a:r>
              <a:rPr lang="en-US" sz="2000" dirty="0" err="1">
                <a:sym typeface="Wingdings" pitchFamily="2" charset="2"/>
              </a:rPr>
              <a:t>ms</a:t>
            </a:r>
            <a:r>
              <a:rPr lang="en-US" sz="2000" dirty="0">
                <a:sym typeface="Wingdings" pitchFamily="2" charset="2"/>
              </a:rPr>
              <a:t> at 10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ESR fill time @10 GeV 19.33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1160 buckets at 1 Hz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A26A1-192C-E172-EA93-0FBC86B5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82" y="4464240"/>
            <a:ext cx="7279305" cy="1426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93D520-BE01-ECC7-973D-2CBAD3E1C080}"/>
              </a:ext>
            </a:extLst>
          </p:cNvPr>
          <p:cNvSpPr txBox="1"/>
          <p:nvPr/>
        </p:nvSpPr>
        <p:spPr>
          <a:xfrm>
            <a:off x="588580" y="4136264"/>
            <a:ext cx="405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RCS Compton will operate in “multi-photon” mode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thousands of backscattered photons per collision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average over several bunches at a given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7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43C09-10AF-DF7D-DBC6-2266135DD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3E09-D8DE-DED8-6486-ECEDEB34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  <a:p>
            <a:pPr lvl="1"/>
            <a:r>
              <a:rPr lang="en-US" dirty="0"/>
              <a:t>1000 channels for diamond strip detectors </a:t>
            </a:r>
            <a:r>
              <a:rPr lang="en-US" dirty="0">
                <a:sym typeface="Wingdings" pitchFamily="2" charset="2"/>
              </a:rPr>
              <a:t> analog pulses (not LVDS)</a:t>
            </a:r>
          </a:p>
          <a:p>
            <a:pPr lvl="1"/>
            <a:r>
              <a:rPr lang="en-US" dirty="0">
                <a:sym typeface="Wingdings" pitchFamily="2" charset="2"/>
              </a:rPr>
              <a:t>1 channel for photon calorimeter  FADC</a:t>
            </a:r>
          </a:p>
          <a:p>
            <a:r>
              <a:rPr lang="en-US" dirty="0">
                <a:sym typeface="Wingdings" pitchFamily="2" charset="2"/>
              </a:rPr>
              <a:t>Other signals</a:t>
            </a:r>
          </a:p>
          <a:p>
            <a:pPr lvl="1"/>
            <a:r>
              <a:rPr lang="en-US" dirty="0">
                <a:sym typeface="Wingdings" pitchFamily="2" charset="2"/>
              </a:rPr>
              <a:t>BPM from laser IP (for each bunch)</a:t>
            </a:r>
          </a:p>
          <a:p>
            <a:pPr lvl="1"/>
            <a:r>
              <a:rPr lang="en-US" dirty="0">
                <a:sym typeface="Wingdings" pitchFamily="2" charset="2"/>
              </a:rPr>
              <a:t>Beam intensity measurement (for each bunch)</a:t>
            </a:r>
          </a:p>
          <a:p>
            <a:pPr lvl="1"/>
            <a:r>
              <a:rPr lang="en-US" dirty="0">
                <a:sym typeface="Wingdings" pitchFamily="2" charset="2"/>
              </a:rPr>
              <a:t>Laser signals (photodiodes, power, position measurements)  slow ok</a:t>
            </a:r>
          </a:p>
          <a:p>
            <a:pPr lvl="1"/>
            <a:r>
              <a:rPr lang="en-US" dirty="0">
                <a:sym typeface="Wingdings" pitchFamily="2" charset="2"/>
              </a:rPr>
              <a:t>Laser helicity</a:t>
            </a:r>
          </a:p>
          <a:p>
            <a:r>
              <a:rPr lang="en-US" dirty="0">
                <a:sym typeface="Wingdings" pitchFamily="2" charset="2"/>
              </a:rPr>
              <a:t>Various slow signals from epics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B8D12B-0EE7-D49C-5A1D-FCF1F634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Readout Summary</a:t>
            </a:r>
          </a:p>
        </p:txBody>
      </p:sp>
    </p:spTree>
    <p:extLst>
      <p:ext uri="{BB962C8B-B14F-4D97-AF65-F5344CB8AC3E}">
        <p14:creationId xmlns:p14="http://schemas.microsoft.com/office/powerpoint/2010/main" val="38789133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224.potx" id="{E0D8DFAE-2976-48CA-9DFE-5863C933A417}" vid="{61719F81-01F0-44B1-AC45-9F70431F4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E73125B713E43922C33267F911AC2" ma:contentTypeVersion="8" ma:contentTypeDescription="Create a new document." ma:contentTypeScope="" ma:versionID="ea83654c33670f3e3b18d1eba3d0903f">
  <xsd:schema xmlns:xsd="http://www.w3.org/2001/XMLSchema" xmlns:xs="http://www.w3.org/2001/XMLSchema" xmlns:p="http://schemas.microsoft.com/office/2006/metadata/properties" xmlns:ns2="595460f3-20eb-4d7c-b121-40fd9ba6f194" targetNamespace="http://schemas.microsoft.com/office/2006/metadata/properties" ma:root="true" ma:fieldsID="721dbdc7807ce37e17b681329a8cf998" ns2:_="">
    <xsd:import namespace="595460f3-20eb-4d7c-b121-40fd9ba6f1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460f3-20eb-4d7c-b121-40fd9ba6f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E1CD8-2946-4E8D-BC04-168907B85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460f3-20eb-4d7c-b121-40fd9ba6f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E88647-562A-460A-88A0-13D05ABABF01}">
  <ds:schemaRefs>
    <ds:schemaRef ds:uri="http://purl.org/dc/elements/1.1/"/>
    <ds:schemaRef ds:uri="f4103692-c589-4ef8-9295-34c3adaf5706"/>
    <ds:schemaRef ds:uri="3bfd71d5-c7ac-4dca-b865-a609d1eb4074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20998</TotalTime>
  <Words>526</Words>
  <Application>Microsoft Macintosh PowerPoint</Application>
  <PresentationFormat>Widescreen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Wingdings</vt:lpstr>
      <vt:lpstr>BNL</vt:lpstr>
      <vt:lpstr>ESR and RCS Compton DAQ</vt:lpstr>
      <vt:lpstr>ESR Compton Layout</vt:lpstr>
      <vt:lpstr>Electron Detector</vt:lpstr>
      <vt:lpstr>Photon Detector</vt:lpstr>
      <vt:lpstr>ESR Compton Readout summary</vt:lpstr>
      <vt:lpstr>RCS Compton Polarimeter</vt:lpstr>
      <vt:lpstr>RCS Operation Mode</vt:lpstr>
      <vt:lpstr>RCS Readout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Polarimetry</dc:title>
  <dc:subject/>
  <dc:creator>Dave Gaskell</dc:creator>
  <cp:keywords/>
  <dc:description/>
  <cp:lastModifiedBy>Dave Gaskell</cp:lastModifiedBy>
  <cp:revision>174</cp:revision>
  <cp:lastPrinted>2024-10-02T19:08:32Z</cp:lastPrinted>
  <dcterms:created xsi:type="dcterms:W3CDTF">2024-09-12T09:49:24Z</dcterms:created>
  <dcterms:modified xsi:type="dcterms:W3CDTF">2026-02-25T14:48:08Z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0x01010071CE73125B713E43922C33267F911AC2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omments">
    <vt:lpwstr>Fixed formation on title slide. Corrected spelling for "hadron" on slide 3. Removed overlapping text box in footers.</vt:lpwstr>
  </property>
  <property fmtid="{D5CDD505-2E9C-101B-9397-08002B2CF9AE}" pid="12" name="xd_Signature">
    <vt:lpwstr/>
  </property>
  <property fmtid="{D5CDD505-2E9C-101B-9397-08002B2CF9AE}" pid="13" name="Status">
    <vt:lpwstr>Ready To Post</vt:lpwstr>
  </property>
</Properties>
</file>