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27"/>
  </p:notesMasterIdLst>
  <p:sldIdLst>
    <p:sldId id="256" r:id="rId5"/>
    <p:sldId id="265" r:id="rId6"/>
    <p:sldId id="268" r:id="rId7"/>
    <p:sldId id="269" r:id="rId8"/>
    <p:sldId id="272" r:id="rId9"/>
    <p:sldId id="2147469637" r:id="rId10"/>
    <p:sldId id="2147469638" r:id="rId11"/>
    <p:sldId id="2147469639" r:id="rId12"/>
    <p:sldId id="2147469640" r:id="rId13"/>
    <p:sldId id="2147469641" r:id="rId14"/>
    <p:sldId id="2147469643" r:id="rId15"/>
    <p:sldId id="2147469644" r:id="rId16"/>
    <p:sldId id="2147469645" r:id="rId17"/>
    <p:sldId id="2147469642" r:id="rId18"/>
    <p:sldId id="5864" r:id="rId19"/>
    <p:sldId id="5858" r:id="rId20"/>
    <p:sldId id="2147469634" r:id="rId21"/>
    <p:sldId id="2147469635" r:id="rId22"/>
    <p:sldId id="270" r:id="rId23"/>
    <p:sldId id="267" r:id="rId24"/>
    <p:sldId id="4030" r:id="rId25"/>
    <p:sldId id="27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D655270-6FB8-C209-EB95-658C9318D6D3}" name="Berrutti, Paolo" initials="PB" userId="S::pberrutti@bnl.gov::000dcc92-2ee2-4aeb-9180-faad85c1250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F3871E"/>
    <a:srgbClr val="FF40FF"/>
    <a:srgbClr val="008F00"/>
    <a:srgbClr val="6FB0E0"/>
    <a:srgbClr val="B32264"/>
    <a:srgbClr val="AFD1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DD25D5-2CB4-C37D-408B-34D8DFD7F339}" v="868" dt="2026-02-24T20:51:20.039"/>
  </p1510:revLst>
</p1510:revInfo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931" autoAdjust="0"/>
    <p:restoredTop sz="94694"/>
  </p:normalViewPr>
  <p:slideViewPr>
    <p:cSldViewPr snapToGrid="0" snapToObjects="1">
      <p:cViewPr varScale="1">
        <p:scale>
          <a:sx n="117" d="100"/>
          <a:sy n="117" d="100"/>
        </p:scale>
        <p:origin x="192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2/25/26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1481540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4712963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441178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923F86-779C-6C9A-BD32-758050760C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54732" y="450531"/>
            <a:ext cx="1787236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80A54D-1890-E5C3-3FCD-696BBFE0B8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26978" y="457965"/>
            <a:ext cx="1825604" cy="457200"/>
          </a:xfrm>
          <a:prstGeom prst="rect">
            <a:avLst/>
          </a:prstGeom>
        </p:spPr>
      </p:pic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0D22B18-57D5-D747-8150-27B448ECC3B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266420" y="480267"/>
            <a:ext cx="2309706" cy="40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6148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65258C7-5BE3-51E9-6313-6F03042F3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6704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D9BCDB3-24E9-1B4D-0A74-4298674A9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3021" y="6431804"/>
            <a:ext cx="434982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D45B976-F9BD-96F9-4119-FEAF693C373D}"/>
              </a:ext>
            </a:extLst>
          </p:cNvPr>
          <p:cNvCxnSpPr/>
          <p:nvPr userDrawn="1"/>
        </p:nvCxnSpPr>
        <p:spPr>
          <a:xfrm>
            <a:off x="462579" y="6318410"/>
            <a:ext cx="11499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743E084-939A-EDC5-8A7F-7ED21E2DD20E}"/>
              </a:ext>
            </a:extLst>
          </p:cNvPr>
          <p:cNvSpPr txBox="1">
            <a:spLocks/>
          </p:cNvSpPr>
          <p:nvPr userDrawn="1"/>
        </p:nvSpPr>
        <p:spPr>
          <a:xfrm>
            <a:off x="362565" y="6517827"/>
            <a:ext cx="8607228" cy="2933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dirty="0">
                <a:solidFill>
                  <a:schemeClr val="tx1"/>
                </a:solidFill>
              </a:rPr>
              <a:t>Incremental PDR of the EIC Hadron Polarimetry and Electron Polarimetry, February 18</a:t>
            </a:r>
            <a:r>
              <a:rPr lang="en-US" sz="1400" baseline="30000" dirty="0">
                <a:solidFill>
                  <a:schemeClr val="tx1"/>
                </a:solidFill>
              </a:rPr>
              <a:t>th</a:t>
            </a:r>
            <a:r>
              <a:rPr lang="en-US" sz="1400" dirty="0">
                <a:solidFill>
                  <a:schemeClr val="tx1"/>
                </a:solidFill>
              </a:rPr>
              <a:t>,2026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3E8EC46-A922-4B2F-F0C9-B6980BC30DB0}"/>
              </a:ext>
            </a:extLst>
          </p:cNvPr>
          <p:cNvSpPr txBox="1">
            <a:spLocks/>
          </p:cNvSpPr>
          <p:nvPr userDrawn="1"/>
        </p:nvSpPr>
        <p:spPr>
          <a:xfrm>
            <a:off x="9299470" y="6517827"/>
            <a:ext cx="1585676" cy="2618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E. Shulga</a:t>
            </a:r>
          </a:p>
        </p:txBody>
      </p:sp>
    </p:spTree>
    <p:extLst>
      <p:ext uri="{BB962C8B-B14F-4D97-AF65-F5344CB8AC3E}">
        <p14:creationId xmlns:p14="http://schemas.microsoft.com/office/powerpoint/2010/main" val="2671492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65258C7-5BE3-51E9-6313-6F03042F3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710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65258C7-5BE3-51E9-6313-6F03042F3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43A592-2C2C-1149-FE30-72A494F277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82240" y="6316595"/>
            <a:ext cx="4064000" cy="365125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r>
              <a:rPr lang="en-US" dirty="0"/>
              <a:t>Incremental Preliminary Design and Safety Review of the EIC Hadron Polarimetry and Electron Polarimetry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0C71E18-8584-A0E2-3682-9547339B30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94220" y="6316595"/>
            <a:ext cx="2659380" cy="365125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Frank Rathmann</a:t>
            </a:r>
          </a:p>
        </p:txBody>
      </p:sp>
    </p:spTree>
    <p:extLst>
      <p:ext uri="{BB962C8B-B14F-4D97-AF65-F5344CB8AC3E}">
        <p14:creationId xmlns:p14="http://schemas.microsoft.com/office/powerpoint/2010/main" val="582504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613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62578" y="633022"/>
            <a:ext cx="11499925" cy="0"/>
          </a:xfrm>
          <a:prstGeom prst="line">
            <a:avLst/>
          </a:prstGeom>
          <a:ln w="34925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B2AFF6D-0928-4D72-853B-80E1EFEDB3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2793" y="6509010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4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0D1DF75-2FAB-4E03-98EA-F2E16DB3A424}"/>
              </a:ext>
            </a:extLst>
          </p:cNvPr>
          <p:cNvSpPr txBox="1">
            <a:spLocks/>
          </p:cNvSpPr>
          <p:nvPr userDrawn="1"/>
        </p:nvSpPr>
        <p:spPr>
          <a:xfrm>
            <a:off x="376080" y="6531909"/>
            <a:ext cx="8607228" cy="2933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dirty="0">
                <a:solidFill>
                  <a:schemeClr val="tx1"/>
                </a:solidFill>
              </a:rPr>
              <a:t>Incremental PDR of the EIC Hadron Polarimetry and Electron Polarimetry, February 18</a:t>
            </a:r>
            <a:r>
              <a:rPr lang="en-US" sz="1400" baseline="30000" dirty="0">
                <a:solidFill>
                  <a:schemeClr val="tx1"/>
                </a:solidFill>
              </a:rPr>
              <a:t>th</a:t>
            </a:r>
            <a:r>
              <a:rPr lang="en-US" sz="1400" dirty="0">
                <a:solidFill>
                  <a:schemeClr val="tx1"/>
                </a:solidFill>
              </a:rPr>
              <a:t>,2026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51EB3C1-1414-4721-B9A9-43D43377DAF1}"/>
              </a:ext>
            </a:extLst>
          </p:cNvPr>
          <p:cNvSpPr txBox="1">
            <a:spLocks/>
          </p:cNvSpPr>
          <p:nvPr userDrawn="1"/>
        </p:nvSpPr>
        <p:spPr>
          <a:xfrm>
            <a:off x="9312985" y="6531909"/>
            <a:ext cx="1585676" cy="2618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E. Shulga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95729B-CB98-9BF2-62A8-D20FA8BB8393}"/>
              </a:ext>
            </a:extLst>
          </p:cNvPr>
          <p:cNvCxnSpPr>
            <a:cxnSpLocks/>
          </p:cNvCxnSpPr>
          <p:nvPr userDrawn="1"/>
        </p:nvCxnSpPr>
        <p:spPr>
          <a:xfrm>
            <a:off x="462578" y="6248174"/>
            <a:ext cx="11499925" cy="0"/>
          </a:xfrm>
          <a:prstGeom prst="line">
            <a:avLst/>
          </a:prstGeom>
          <a:ln w="127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4" r:id="rId2"/>
    <p:sldLayoutId id="2147483672" r:id="rId3"/>
    <p:sldLayoutId id="2147483675" r:id="rId4"/>
    <p:sldLayoutId id="2147483676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hamamatsu.com/content/dam/hamamatsu-photonics/sites/documents/99_SALES_LIBRARY/ssd/s13804_kmpd1210e.pdf" TargetMode="Externa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ww.hamamatsu.com/us/en/product/optical-sensors/photodiodes/si-photodiode-array/si-photodiode-array/S4114-35Q.html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hyperlink" Target="https://indico.cfnssbu.physics.sunysb.edu/event/343/contributions/1495/attachments/590/939/SpinFlipper2025.pdf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hyperlink" Target="https://www.hamamatsu.com/content/dam/hamamatsu-photonics/sites/documents/99_SALES_LIBRARY/ssd/s12858_series_etc_kmpd1175e.pdf" TargetMode="External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indico.cfnssbu.physics.sunysb.edu/event/343/contributions/1495/attachments/590/939/SpinFlipper2025.pdf" TargetMode="Externa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eic.jlab.org/Documents/DET/Quality/References/Detector-6.10-QualityControlPlan.pdf" TargetMode="Externa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hamamatsu.com/content/dam/hamamatsu-photonics/sites/documents/99_SALES_LIBRARY/ssd/s13804_kmpd1210e.pd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4079" y="1713085"/>
            <a:ext cx="10560320" cy="648984"/>
          </a:xfrm>
        </p:spPr>
        <p:txBody>
          <a:bodyPr>
            <a:noAutofit/>
          </a:bodyPr>
          <a:lstStyle/>
          <a:p>
            <a:r>
              <a:rPr lang="en-US" sz="3600" dirty="0">
                <a:cs typeface="Arial"/>
              </a:rPr>
              <a:t>Detector readout for HJET polarimeter</a:t>
            </a:r>
          </a:p>
        </p:txBody>
      </p:sp>
      <p:sp>
        <p:nvSpPr>
          <p:cNvPr id="17" name="Text Placeholder 37">
            <a:extLst>
              <a:ext uri="{FF2B5EF4-FFF2-40B4-BE49-F238E27FC236}">
                <a16:creationId xmlns:a16="http://schemas.microsoft.com/office/drawing/2014/main" id="{2FC2202B-5021-46F5-AFDB-5E6FB0EB7782}"/>
              </a:ext>
            </a:extLst>
          </p:cNvPr>
          <p:cNvSpPr txBox="1">
            <a:spLocks/>
          </p:cNvSpPr>
          <p:nvPr/>
        </p:nvSpPr>
        <p:spPr>
          <a:xfrm>
            <a:off x="482974" y="4034458"/>
            <a:ext cx="5282825" cy="50165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Text Placeholder 37">
            <a:extLst>
              <a:ext uri="{FF2B5EF4-FFF2-40B4-BE49-F238E27FC236}">
                <a16:creationId xmlns:a16="http://schemas.microsoft.com/office/drawing/2014/main" id="{D29C257F-033C-B949-0791-1086CE19F7CE}"/>
              </a:ext>
            </a:extLst>
          </p:cNvPr>
          <p:cNvSpPr txBox="1">
            <a:spLocks/>
          </p:cNvSpPr>
          <p:nvPr/>
        </p:nvSpPr>
        <p:spPr>
          <a:xfrm>
            <a:off x="656158" y="2758175"/>
            <a:ext cx="11226054" cy="115044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  <a:cs typeface="Arial"/>
              </a:rPr>
              <a:t>E. Shulga for Polarimetry Effort</a:t>
            </a:r>
            <a:endParaRPr lang="en-US" sz="2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FA750-9620-C2C6-D277-5E44B312C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9DE8E3-3E9F-66B5-465A-734DE12A16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10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51ACC23-5238-B691-2324-DA7E84D8E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HJET polarimeter detectors: Readout (Claude)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8B1E88-9EA6-8748-9EAB-C9D276449080}"/>
              </a:ext>
            </a:extLst>
          </p:cNvPr>
          <p:cNvSpPr txBox="1"/>
          <p:nvPr/>
        </p:nvSpPr>
        <p:spPr>
          <a:xfrm>
            <a:off x="465220" y="615462"/>
            <a:ext cx="639277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Claude thoughts (must be thoroughly checked)</a:t>
            </a:r>
            <a:endParaRPr lang="en-US" dirty="0">
              <a:cs typeface="Arial"/>
            </a:endParaRPr>
          </a:p>
        </p:txBody>
      </p:sp>
      <p:pic>
        <p:nvPicPr>
          <p:cNvPr id="4" name="Picture 3" descr="Graphical user interface&#10;&#10;AI-generated content may be incorrect.">
            <a:extLst>
              <a:ext uri="{FF2B5EF4-FFF2-40B4-BE49-F238E27FC236}">
                <a16:creationId xmlns:a16="http://schemas.microsoft.com/office/drawing/2014/main" id="{45478F14-F083-5663-0F53-3B8A529391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9448"/>
          <a:stretch>
            <a:fillRect/>
          </a:stretch>
        </p:blipFill>
        <p:spPr>
          <a:xfrm>
            <a:off x="308031" y="1139157"/>
            <a:ext cx="11654473" cy="457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6953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2477F-8DE0-54B5-D8F9-27EB77B514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49DFA1-F9F2-08BD-696B-8DE97C1B6A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11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88CF579-AE46-BDDC-729B-9A782FBA8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HJET polarimeter detectors: Readout (Claude)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1C4B74-6B27-905B-5321-87F8575DE7F0}"/>
              </a:ext>
            </a:extLst>
          </p:cNvPr>
          <p:cNvSpPr txBox="1"/>
          <p:nvPr/>
        </p:nvSpPr>
        <p:spPr>
          <a:xfrm>
            <a:off x="465220" y="615462"/>
            <a:ext cx="639277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Claude thoughts (must be thoroughly checked)</a:t>
            </a:r>
            <a:endParaRPr lang="en-US" dirty="0">
              <a:cs typeface="Arial"/>
            </a:endParaRPr>
          </a:p>
        </p:txBody>
      </p:sp>
      <p:pic>
        <p:nvPicPr>
          <p:cNvPr id="4" name="Picture 3" descr="Graphical user interface&#10;&#10;AI-generated content may be incorrect.">
            <a:extLst>
              <a:ext uri="{FF2B5EF4-FFF2-40B4-BE49-F238E27FC236}">
                <a16:creationId xmlns:a16="http://schemas.microsoft.com/office/drawing/2014/main" id="{16FEA90B-C81D-C4E7-68A6-D1BC3BEC23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429" b="58189"/>
          <a:stretch>
            <a:fillRect/>
          </a:stretch>
        </p:blipFill>
        <p:spPr>
          <a:xfrm>
            <a:off x="491625" y="1015572"/>
            <a:ext cx="11441831" cy="467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963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D82337-9FB4-4865-20AE-7BEF8C910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283303-32A4-5560-BB78-E7CEAD461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8F2433E-3F01-67E8-ED36-9934A1934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HJET polarimeter detectors: Readout (Claude)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5195C7-6CC9-DA71-D415-4CB7FA47E392}"/>
              </a:ext>
            </a:extLst>
          </p:cNvPr>
          <p:cNvSpPr txBox="1"/>
          <p:nvPr/>
        </p:nvSpPr>
        <p:spPr>
          <a:xfrm>
            <a:off x="465220" y="615462"/>
            <a:ext cx="639277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Claude thoughts (must be thoroughly checked)</a:t>
            </a:r>
            <a:endParaRPr lang="en-US" dirty="0">
              <a:cs typeface="Arial"/>
            </a:endParaRPr>
          </a:p>
        </p:txBody>
      </p:sp>
      <p:pic>
        <p:nvPicPr>
          <p:cNvPr id="4" name="Picture 3" descr="Graphical user interface&#10;&#10;AI-generated content may be incorrect.">
            <a:extLst>
              <a:ext uri="{FF2B5EF4-FFF2-40B4-BE49-F238E27FC236}">
                <a16:creationId xmlns:a16="http://schemas.microsoft.com/office/drawing/2014/main" id="{AFB87BC9-0E0D-DBC7-6FB0-06ECC5AE70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0552" b="38178"/>
          <a:stretch>
            <a:fillRect/>
          </a:stretch>
        </p:blipFill>
        <p:spPr>
          <a:xfrm>
            <a:off x="421338" y="1073843"/>
            <a:ext cx="11582406" cy="471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2893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96F0BF-E6A5-AC6E-892F-6E1453D2E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269620-F646-3F34-43E5-FD4BE5D54A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13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A2690B2-6768-A835-B8DF-A349D6808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HJET polarimeter detectors: Readout (Claude)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76A59A-77F0-0991-4142-D515ACA1836D}"/>
              </a:ext>
            </a:extLst>
          </p:cNvPr>
          <p:cNvSpPr txBox="1"/>
          <p:nvPr/>
        </p:nvSpPr>
        <p:spPr>
          <a:xfrm>
            <a:off x="465220" y="615462"/>
            <a:ext cx="639277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Claude thoughts (must be thoroughly checked)</a:t>
            </a:r>
            <a:endParaRPr lang="en-US" dirty="0">
              <a:cs typeface="Arial"/>
            </a:endParaRPr>
          </a:p>
        </p:txBody>
      </p:sp>
      <p:pic>
        <p:nvPicPr>
          <p:cNvPr id="4" name="Picture 3" descr="Graphical user interface&#10;&#10;AI-generated content may be incorrect.">
            <a:extLst>
              <a:ext uri="{FF2B5EF4-FFF2-40B4-BE49-F238E27FC236}">
                <a16:creationId xmlns:a16="http://schemas.microsoft.com/office/drawing/2014/main" id="{0277CE97-F7C2-0CAE-426D-3D1D6C26D1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74" t="84892" r="13966" b="242"/>
          <a:stretch>
            <a:fillRect/>
          </a:stretch>
        </p:blipFill>
        <p:spPr>
          <a:xfrm>
            <a:off x="0" y="1329122"/>
            <a:ext cx="12466147" cy="432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82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1B171-EC48-262C-0B13-75B095B60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A30C21-19A5-F411-07B3-7B31F6E320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14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2DC7A40-75E1-6344-8B53-BA505C4B8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88A080-DA8F-89DB-4BF0-235BE58807D3}"/>
              </a:ext>
            </a:extLst>
          </p:cNvPr>
          <p:cNvSpPr txBox="1"/>
          <p:nvPr/>
        </p:nvSpPr>
        <p:spPr>
          <a:xfrm>
            <a:off x="462579" y="825178"/>
            <a:ext cx="11499925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We need fast (&lt;1 ns) Silicon Strip detector readout</a:t>
            </a:r>
          </a:p>
          <a:p>
            <a:endParaRPr lang="en-US" sz="2000" dirty="0"/>
          </a:p>
          <a:p>
            <a:r>
              <a:rPr lang="en-US" sz="2000" dirty="0"/>
              <a:t>Detailed simulation is required</a:t>
            </a:r>
          </a:p>
          <a:p>
            <a:endParaRPr lang="en-US" sz="2000" dirty="0"/>
          </a:p>
          <a:p>
            <a:r>
              <a:rPr lang="en-US" sz="2000" dirty="0"/>
              <a:t>Various ASICs available, need additional work and studies</a:t>
            </a:r>
          </a:p>
          <a:p>
            <a:endParaRPr lang="en-US" sz="2000" dirty="0"/>
          </a:p>
          <a:p>
            <a:r>
              <a:rPr lang="en-US" sz="2000" dirty="0"/>
              <a:t>Can we utilize </a:t>
            </a:r>
            <a:r>
              <a:rPr lang="en-US" sz="2000" dirty="0" err="1"/>
              <a:t>ePIC</a:t>
            </a:r>
            <a:r>
              <a:rPr lang="en-US" sz="2000" dirty="0"/>
              <a:t> readout? </a:t>
            </a:r>
            <a:endParaRPr lang="en-US" dirty="0"/>
          </a:p>
          <a:p>
            <a:endParaRPr lang="en-US" sz="20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19972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E210E534-57C2-164E-A621-4930B171B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001" y="1233889"/>
            <a:ext cx="10508521" cy="392927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936094-5F7A-089B-903E-FD4A319D71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954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194911-5073-8841-BAF8-E1E38EDC0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924" y="3258507"/>
            <a:ext cx="9052560" cy="263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E8712C-A7E8-A711-FFEC-48B735CE6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6444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F287E9-35FD-34B6-4C28-0FE37BD6D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23600A-9EE8-EB6F-751B-2BF06DDA63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17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771A038-D5FA-13E2-BBAC-863177AF1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HJET polarimeter detectors: </a:t>
            </a:r>
            <a:r>
              <a:rPr lang="en-US" dirty="0">
                <a:hlinkClick r:id="rId2"/>
              </a:rPr>
              <a:t>S13804</a:t>
            </a:r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B286D2D-236D-5155-D043-4831CC8F4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623" y="825178"/>
            <a:ext cx="6980754" cy="392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6192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0FFFD7-F315-21B8-043F-B2C8B0314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A2FC5D-9B10-9A77-736A-77C36B4E07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18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5774BBD-4FF6-04F5-AE9D-AA29F0BCE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HJET polarimeter detectors: </a:t>
            </a:r>
            <a:r>
              <a:rPr lang="en-US" dirty="0">
                <a:hlinkClick r:id="rId2"/>
              </a:rPr>
              <a:t>S4114-35Q</a:t>
            </a:r>
            <a:endParaRPr lang="en-US" dirty="0"/>
          </a:p>
        </p:txBody>
      </p:sp>
      <p:pic>
        <p:nvPicPr>
          <p:cNvPr id="7" name="Picture 6" descr="Graphical user interface&#10;&#10;AI-generated content may be incorrect.">
            <a:extLst>
              <a:ext uri="{FF2B5EF4-FFF2-40B4-BE49-F238E27FC236}">
                <a16:creationId xmlns:a16="http://schemas.microsoft.com/office/drawing/2014/main" id="{F6642FBF-F188-BEBF-D7B7-85CAE5FDC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92" y="734174"/>
            <a:ext cx="5835149" cy="53896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D72AF6-3950-4C1A-B9CF-5F5E9E7122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3998" y="1123014"/>
            <a:ext cx="2959100" cy="18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2275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1EC672-6705-4405-403D-8270B0F6F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29F81B-FC30-8532-D485-B2AFE5CDCC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19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CE83AB9-23C4-C8DC-8713-32AB8A130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pC</a:t>
            </a:r>
            <a:r>
              <a:rPr lang="en-US" dirty="0"/>
              <a:t> polarimeter detectors: Current setup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B70275-D88C-66D8-0939-C80FA0207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0095" y="9145172"/>
            <a:ext cx="2191245" cy="23884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2000" dirty="0"/>
              <a:t>Provide fast measurements and depolarization evolution and scan polarization structure in the beam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9" name="Line 15">
            <a:extLst>
              <a:ext uri="{FF2B5EF4-FFF2-40B4-BE49-F238E27FC236}">
                <a16:creationId xmlns:a16="http://schemas.microsoft.com/office/drawing/2014/main" id="{55557BD1-09BC-BA82-9100-3812FD81395A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9554" y="2006154"/>
            <a:ext cx="0" cy="304800"/>
          </a:xfrm>
          <a:prstGeom prst="line">
            <a:avLst/>
          </a:prstGeom>
          <a:noFill/>
          <a:ln w="28575">
            <a:solidFill>
              <a:srgbClr val="339966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16">
            <a:extLst>
              <a:ext uri="{FF2B5EF4-FFF2-40B4-BE49-F238E27FC236}">
                <a16:creationId xmlns:a16="http://schemas.microsoft.com/office/drawing/2014/main" id="{D3A16D53-BBE3-7C8B-8759-0C990859F8B2}"/>
              </a:ext>
            </a:extLst>
          </p:cNvPr>
          <p:cNvGrpSpPr>
            <a:grpSpLocks/>
          </p:cNvGrpSpPr>
          <p:nvPr/>
        </p:nvGrpSpPr>
        <p:grpSpPr bwMode="auto">
          <a:xfrm>
            <a:off x="4139404" y="1244154"/>
            <a:ext cx="2117725" cy="1800225"/>
            <a:chOff x="528" y="718"/>
            <a:chExt cx="1334" cy="1134"/>
          </a:xfrm>
        </p:grpSpPr>
        <p:sp>
          <p:nvSpPr>
            <p:cNvPr id="11" name="Oval 17">
              <a:extLst>
                <a:ext uri="{FF2B5EF4-FFF2-40B4-BE49-F238E27FC236}">
                  <a16:creationId xmlns:a16="http://schemas.microsoft.com/office/drawing/2014/main" id="{297D3824-B6F8-1AFF-966A-57AF2B554B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6" y="718"/>
              <a:ext cx="1134" cy="1134"/>
            </a:xfrm>
            <a:prstGeom prst="ellips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2" name="Text Box 18">
              <a:extLst>
                <a:ext uri="{FF2B5EF4-FFF2-40B4-BE49-F238E27FC236}">
                  <a16:creationId xmlns:a16="http://schemas.microsoft.com/office/drawing/2014/main" id="{DD657ECD-AF69-3FC6-8F35-32FCB4A370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40" y="718"/>
              <a:ext cx="18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ja-JP" sz="1600"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</a:rPr>
                <a:t>1</a:t>
              </a:r>
            </a:p>
          </p:txBody>
        </p:sp>
        <p:sp>
          <p:nvSpPr>
            <p:cNvPr id="13" name="Text Box 19">
              <a:extLst>
                <a:ext uri="{FF2B5EF4-FFF2-40B4-BE49-F238E27FC236}">
                  <a16:creationId xmlns:a16="http://schemas.microsoft.com/office/drawing/2014/main" id="{B3776D0C-CB83-AB78-A853-07D3171E18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2" y="1616"/>
              <a:ext cx="18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ja-JP" sz="1600"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</a:rPr>
                <a:t>3</a:t>
              </a:r>
            </a:p>
          </p:txBody>
        </p:sp>
        <p:sp>
          <p:nvSpPr>
            <p:cNvPr id="14" name="Text Box 20">
              <a:extLst>
                <a:ext uri="{FF2B5EF4-FFF2-40B4-BE49-F238E27FC236}">
                  <a16:creationId xmlns:a16="http://schemas.microsoft.com/office/drawing/2014/main" id="{363C4800-5AC5-43C4-6579-F1CBF694A4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8" y="1630"/>
              <a:ext cx="18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ja-JP" sz="1600"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</a:rPr>
                <a:t>4</a:t>
              </a:r>
            </a:p>
          </p:txBody>
        </p:sp>
        <p:sp>
          <p:nvSpPr>
            <p:cNvPr id="15" name="Text Box 21">
              <a:extLst>
                <a:ext uri="{FF2B5EF4-FFF2-40B4-BE49-F238E27FC236}">
                  <a16:creationId xmlns:a16="http://schemas.microsoft.com/office/drawing/2014/main" id="{AB342CB6-D10C-236C-37ED-E582D36973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" y="1160"/>
              <a:ext cx="18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ja-JP" sz="1600"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</a:rPr>
                <a:t>5</a:t>
              </a:r>
            </a:p>
          </p:txBody>
        </p:sp>
        <p:sp>
          <p:nvSpPr>
            <p:cNvPr id="16" name="Text Box 22">
              <a:extLst>
                <a:ext uri="{FF2B5EF4-FFF2-40B4-BE49-F238E27FC236}">
                  <a16:creationId xmlns:a16="http://schemas.microsoft.com/office/drawing/2014/main" id="{3C938080-8BB2-D78C-7A32-8B1D220820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8" y="718"/>
              <a:ext cx="18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ja-JP" sz="1600"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</a:rPr>
                <a:t>6</a:t>
              </a:r>
            </a:p>
          </p:txBody>
        </p:sp>
        <p:sp>
          <p:nvSpPr>
            <p:cNvPr id="17" name="Text Box 23">
              <a:extLst>
                <a:ext uri="{FF2B5EF4-FFF2-40B4-BE49-F238E27FC236}">
                  <a16:creationId xmlns:a16="http://schemas.microsoft.com/office/drawing/2014/main" id="{A2F3931B-A1B2-5AB9-4B0B-938D3FBE42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0" y="1150"/>
              <a:ext cx="18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ja-JP" sz="1600"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</a:rPr>
                <a:t>2</a:t>
              </a:r>
            </a:p>
          </p:txBody>
        </p:sp>
      </p:grpSp>
      <p:sp>
        <p:nvSpPr>
          <p:cNvPr id="18" name="Text Box 25">
            <a:extLst>
              <a:ext uri="{FF2B5EF4-FFF2-40B4-BE49-F238E27FC236}">
                <a16:creationId xmlns:a16="http://schemas.microsoft.com/office/drawing/2014/main" id="{A1D241B3-78AD-4EF7-C958-3206A64AC4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1354" y="1704529"/>
            <a:ext cx="78739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18cm</a:t>
            </a:r>
          </a:p>
        </p:txBody>
      </p:sp>
      <p:sp>
        <p:nvSpPr>
          <p:cNvPr id="19" name="Oval 27">
            <a:extLst>
              <a:ext uri="{FF2B5EF4-FFF2-40B4-BE49-F238E27FC236}">
                <a16:creationId xmlns:a16="http://schemas.microsoft.com/office/drawing/2014/main" id="{A729801D-9C27-C591-434E-BC37B86FEF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96692" y="2114104"/>
            <a:ext cx="76200" cy="76200"/>
          </a:xfrm>
          <a:prstGeom prst="ellipse">
            <a:avLst/>
          </a:prstGeom>
          <a:solidFill>
            <a:srgbClr val="FF0000"/>
          </a:solidFill>
          <a:ln w="381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20" name="Line 28">
            <a:extLst>
              <a:ext uri="{FF2B5EF4-FFF2-40B4-BE49-F238E27FC236}">
                <a16:creationId xmlns:a16="http://schemas.microsoft.com/office/drawing/2014/main" id="{E990CF75-4A90-C3D3-A883-067F52937932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1354" y="2129979"/>
            <a:ext cx="7620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29">
            <a:extLst>
              <a:ext uri="{FF2B5EF4-FFF2-40B4-BE49-F238E27FC236}">
                <a16:creationId xmlns:a16="http://schemas.microsoft.com/office/drawing/2014/main" id="{D8FA54F1-D256-A18A-2C76-747CED3F1E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4517" y="2006154"/>
            <a:ext cx="76200" cy="215900"/>
          </a:xfrm>
          <a:prstGeom prst="rect">
            <a:avLst/>
          </a:prstGeom>
          <a:solidFill>
            <a:srgbClr val="FF0066"/>
          </a:solidFill>
          <a:ln w="222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22" name="Rectangle 30">
            <a:extLst>
              <a:ext uri="{FF2B5EF4-FFF2-40B4-BE49-F238E27FC236}">
                <a16:creationId xmlns:a16="http://schemas.microsoft.com/office/drawing/2014/main" id="{5C9BAD50-EA8E-3BB7-C239-6993378019C7}"/>
              </a:ext>
            </a:extLst>
          </p:cNvPr>
          <p:cNvSpPr>
            <a:spLocks noChangeArrowheads="1"/>
          </p:cNvSpPr>
          <p:nvPr/>
        </p:nvSpPr>
        <p:spPr bwMode="auto">
          <a:xfrm rot="2700000">
            <a:off x="5953917" y="2647504"/>
            <a:ext cx="76200" cy="215900"/>
          </a:xfrm>
          <a:prstGeom prst="rect">
            <a:avLst/>
          </a:prstGeom>
          <a:solidFill>
            <a:srgbClr val="FF0000"/>
          </a:solidFill>
          <a:ln w="222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23" name="Rectangle 31">
            <a:extLst>
              <a:ext uri="{FF2B5EF4-FFF2-40B4-BE49-F238E27FC236}">
                <a16:creationId xmlns:a16="http://schemas.microsoft.com/office/drawing/2014/main" id="{F6A85195-AECB-72BF-6FAB-55BAF00EBE94}"/>
              </a:ext>
            </a:extLst>
          </p:cNvPr>
          <p:cNvSpPr>
            <a:spLocks noChangeArrowheads="1"/>
          </p:cNvSpPr>
          <p:nvPr/>
        </p:nvSpPr>
        <p:spPr bwMode="auto">
          <a:xfrm rot="8100000">
            <a:off x="5914229" y="1396554"/>
            <a:ext cx="76200" cy="215900"/>
          </a:xfrm>
          <a:prstGeom prst="rect">
            <a:avLst/>
          </a:prstGeom>
          <a:solidFill>
            <a:srgbClr val="FF0000"/>
          </a:solidFill>
          <a:ln w="222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24" name="Rectangle 32">
            <a:extLst>
              <a:ext uri="{FF2B5EF4-FFF2-40B4-BE49-F238E27FC236}">
                <a16:creationId xmlns:a16="http://schemas.microsoft.com/office/drawing/2014/main" id="{E67F1FE4-6DD2-E55B-5E39-1BC8A9FD963D}"/>
              </a:ext>
            </a:extLst>
          </p:cNvPr>
          <p:cNvSpPr>
            <a:spLocks noChangeArrowheads="1"/>
          </p:cNvSpPr>
          <p:nvPr/>
        </p:nvSpPr>
        <p:spPr bwMode="auto">
          <a:xfrm rot="2700000">
            <a:off x="4683917" y="1388617"/>
            <a:ext cx="76200" cy="215900"/>
          </a:xfrm>
          <a:prstGeom prst="rect">
            <a:avLst/>
          </a:prstGeom>
          <a:solidFill>
            <a:srgbClr val="FF0000"/>
          </a:solidFill>
          <a:ln w="222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25" name="Rectangle 33">
            <a:extLst>
              <a:ext uri="{FF2B5EF4-FFF2-40B4-BE49-F238E27FC236}">
                <a16:creationId xmlns:a16="http://schemas.microsoft.com/office/drawing/2014/main" id="{C9411664-62E6-6340-5C13-70E11785E8C4}"/>
              </a:ext>
            </a:extLst>
          </p:cNvPr>
          <p:cNvSpPr>
            <a:spLocks noChangeArrowheads="1"/>
          </p:cNvSpPr>
          <p:nvPr/>
        </p:nvSpPr>
        <p:spPr bwMode="auto">
          <a:xfrm rot="8100000">
            <a:off x="4722017" y="2704654"/>
            <a:ext cx="76200" cy="215900"/>
          </a:xfrm>
          <a:prstGeom prst="rect">
            <a:avLst/>
          </a:prstGeom>
          <a:solidFill>
            <a:srgbClr val="FF0000"/>
          </a:solidFill>
          <a:ln w="222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26" name="Rectangle 34">
            <a:extLst>
              <a:ext uri="{FF2B5EF4-FFF2-40B4-BE49-F238E27FC236}">
                <a16:creationId xmlns:a16="http://schemas.microsoft.com/office/drawing/2014/main" id="{0C8450C8-9C5B-BA2C-EAAF-C6487FE9BD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9979" y="2011829"/>
            <a:ext cx="76200" cy="215900"/>
          </a:xfrm>
          <a:prstGeom prst="rect">
            <a:avLst/>
          </a:prstGeom>
          <a:solidFill>
            <a:srgbClr val="FF0066"/>
          </a:solidFill>
          <a:ln w="222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E159994-5ED5-CBAA-FD34-6AB4FD510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5978" y="1118415"/>
            <a:ext cx="2502439" cy="166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6E116C5D-4881-E8C1-CAC0-730864414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9573" y="2520527"/>
            <a:ext cx="2027440" cy="1228752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026FBB54-8F1D-B2D2-3F1A-5F3BDB32AFE6}"/>
              </a:ext>
            </a:extLst>
          </p:cNvPr>
          <p:cNvSpPr/>
          <p:nvPr/>
        </p:nvSpPr>
        <p:spPr>
          <a:xfrm>
            <a:off x="9389623" y="1604122"/>
            <a:ext cx="225157" cy="224675"/>
          </a:xfrm>
          <a:prstGeom prst="rect">
            <a:avLst/>
          </a:prstGeom>
          <a:noFill/>
          <a:ln w="25400">
            <a:solidFill>
              <a:schemeClr val="tx1">
                <a:alpha val="66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FC5E407-C2A9-50B1-3251-DECAF605835B}"/>
              </a:ext>
            </a:extLst>
          </p:cNvPr>
          <p:cNvCxnSpPr>
            <a:cxnSpLocks/>
            <a:stCxn id="28" idx="3"/>
            <a:endCxn id="1027" idx="0"/>
          </p:cNvCxnSpPr>
          <p:nvPr/>
        </p:nvCxnSpPr>
        <p:spPr>
          <a:xfrm>
            <a:off x="9614780" y="1716460"/>
            <a:ext cx="1408513" cy="80406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C6525AF2-90E8-8799-764F-112EE1AC6E92}"/>
              </a:ext>
            </a:extLst>
          </p:cNvPr>
          <p:cNvSpPr txBox="1"/>
          <p:nvPr/>
        </p:nvSpPr>
        <p:spPr>
          <a:xfrm>
            <a:off x="9091136" y="789062"/>
            <a:ext cx="25024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C-target holder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0252E38-3554-93F5-677E-07E722F59C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23" y="938752"/>
            <a:ext cx="3905920" cy="273966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CA26595-6999-AF3F-A604-F713EB4CCF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5226" y="1104959"/>
            <a:ext cx="2286000" cy="2184400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02C6306-6D86-B847-7717-2BB5FBAFF723}"/>
              </a:ext>
            </a:extLst>
          </p:cNvPr>
          <p:cNvCxnSpPr>
            <a:cxnSpLocks/>
            <a:stCxn id="26" idx="1"/>
            <a:endCxn id="37" idx="1"/>
          </p:cNvCxnSpPr>
          <p:nvPr/>
        </p:nvCxnSpPr>
        <p:spPr>
          <a:xfrm>
            <a:off x="6199979" y="2119779"/>
            <a:ext cx="405247" cy="7738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54339D88-A234-739C-03D5-0318EBAA9811}"/>
              </a:ext>
            </a:extLst>
          </p:cNvPr>
          <p:cNvSpPr txBox="1"/>
          <p:nvPr/>
        </p:nvSpPr>
        <p:spPr>
          <a:xfrm>
            <a:off x="292023" y="3821028"/>
            <a:ext cx="600807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Ultra-thin ribbon targets: ≈ 10 </a:t>
            </a:r>
            <a:r>
              <a:rPr lang="el-GR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 × 50 nm </a:t>
            </a:r>
          </a:p>
          <a:p>
            <a:pPr>
              <a:buNone/>
            </a:pP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Target holder inside beam pipe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Provides fast monitoring for Depolarization and Polarization profiles 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sweep mode, a polarization of ±2% measurement can be done by p-Carbon polarimeter in about 30sec. 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9DF5700-35A0-2494-268C-20AE4B5866DA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2828965" y="2114104"/>
            <a:ext cx="1310439" cy="238258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9F4C307-F2A5-067F-7993-F325741A761C}"/>
              </a:ext>
            </a:extLst>
          </p:cNvPr>
          <p:cNvGrpSpPr/>
          <p:nvPr/>
        </p:nvGrpSpPr>
        <p:grpSpPr>
          <a:xfrm>
            <a:off x="6095291" y="3884346"/>
            <a:ext cx="2995845" cy="1827399"/>
            <a:chOff x="5552901" y="3366003"/>
            <a:chExt cx="4464443" cy="2120035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209C6C3-93BA-7D53-BDF3-EBEB0511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52901" y="3366003"/>
              <a:ext cx="4464443" cy="2104783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70FD22D-BE32-01F2-DBD7-4DA46D38FD01}"/>
                </a:ext>
              </a:extLst>
            </p:cNvPr>
            <p:cNvSpPr txBox="1"/>
            <p:nvPr/>
          </p:nvSpPr>
          <p:spPr>
            <a:xfrm>
              <a:off x="6104553" y="5209039"/>
              <a:ext cx="386253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hlinkClick r:id="rId7"/>
                </a:rPr>
                <a:t>H. Huang 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hlinkClick r:id="rId7"/>
                </a:rPr>
                <a:t>Existing spin manipulators at RHIC 2024</a:t>
              </a:r>
              <a:endPara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953FAA42-9161-2914-4563-33FC4FEA5B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96154" y="3851241"/>
            <a:ext cx="2995846" cy="2152794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2C44452C-1FAF-22FD-D7F8-DAB06D44F84F}"/>
              </a:ext>
            </a:extLst>
          </p:cNvPr>
          <p:cNvSpPr txBox="1"/>
          <p:nvPr/>
        </p:nvSpPr>
        <p:spPr>
          <a:xfrm>
            <a:off x="6605226" y="787131"/>
            <a:ext cx="228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6 Si strip detectors</a:t>
            </a:r>
          </a:p>
        </p:txBody>
      </p:sp>
    </p:spTree>
    <p:extLst>
      <p:ext uri="{BB962C8B-B14F-4D97-AF65-F5344CB8AC3E}">
        <p14:creationId xmlns:p14="http://schemas.microsoft.com/office/powerpoint/2010/main" val="3715418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0BBF16-8999-8A90-86DC-325EE26C3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90274C-A437-EA1D-2A48-2253969628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DC205EF-2D6B-77E9-99B9-70CEE76B5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6EC81D-86BA-4FDA-D7CB-747F7A086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066" y="924339"/>
            <a:ext cx="7886291" cy="5218044"/>
          </a:xfrm>
        </p:spPr>
        <p:txBody>
          <a:bodyPr>
            <a:noAutofit/>
          </a:bodyPr>
          <a:lstStyle/>
          <a:p>
            <a:r>
              <a:rPr lang="en-US" sz="2000" dirty="0"/>
              <a:t>Interference between electromagnetic (Coulomb) and strong (nuclear) forces at small scattering angles creates a spin-dependent asymmetry. </a:t>
            </a:r>
          </a:p>
          <a:p>
            <a:endParaRPr lang="en-US" sz="2000" dirty="0"/>
          </a:p>
          <a:p>
            <a:r>
              <a:rPr lang="en-US" sz="2000" dirty="0"/>
              <a:t>Measurement of recoils in one direction versus the other, can determine the beam polarization using the known analyzing power of the reaction.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2000" dirty="0"/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/>
              <a:t>CNI region (0.001&lt;-t&lt;0.03 (GeV/c)</a:t>
            </a:r>
            <a:r>
              <a:rPr lang="en-US" altLang="en-US" sz="2000" baseline="30000" dirty="0"/>
              <a:t>2</a:t>
            </a:r>
            <a:r>
              <a:rPr lang="en-US" altLang="en-US" sz="2000" dirty="0"/>
              <a:t>) has a large, calculable analyzing power (A</a:t>
            </a:r>
            <a:r>
              <a:rPr lang="en-US" altLang="en-US" sz="2000" baseline="-25000" dirty="0"/>
              <a:t>N</a:t>
            </a:r>
            <a:r>
              <a:rPr lang="en-US" altLang="en-US" sz="2000" dirty="0"/>
              <a:t>), the beam polarization (P) is directly proportional to this asymmetry (𝜀) 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Detectors are registering recoil target particles (p, C) and provide direct </a:t>
            </a:r>
            <a:r>
              <a:rPr lang="en-US" altLang="en-US" sz="2000" dirty="0"/>
              <a:t>𝜀 measurement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D623D21-E378-F280-8C86-C9F3B206989E}"/>
                  </a:ext>
                </a:extLst>
              </p:cNvPr>
              <p:cNvSpPr txBox="1"/>
              <p:nvPr/>
            </p:nvSpPr>
            <p:spPr>
              <a:xfrm>
                <a:off x="9307707" y="3697439"/>
                <a:ext cx="2165465" cy="63671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𝑁</m:t>
                          </m:r>
                        </m:sub>
                      </m:sSub>
                      <m:r>
                        <a:rPr lang="en-US" sz="160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16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𝑙𝑒𝑓𝑡</m:t>
                              </m:r>
                            </m:sub>
                          </m:sSub>
                          <m: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𝑟𝑖𝑔h𝑡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𝑙𝑒𝑓𝑡</m:t>
                              </m:r>
                            </m:sub>
                          </m:sSub>
                          <m: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𝑟𝑖𝑔h𝑡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D623D21-E378-F280-8C86-C9F3B20698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7707" y="3697439"/>
                <a:ext cx="2165465" cy="6367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323C175-42AF-E482-3F9D-8F478033949E}"/>
                  </a:ext>
                </a:extLst>
              </p:cNvPr>
              <p:cNvSpPr txBox="1"/>
              <p:nvPr/>
            </p:nvSpPr>
            <p:spPr>
              <a:xfrm>
                <a:off x="9232397" y="4334152"/>
                <a:ext cx="2316083" cy="870623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lIns="182880" tIns="182880" rIns="182880" bIns="18288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𝜀</m:t>
                      </m:r>
                      <m:r>
                        <a:rPr lang="en-US" sz="16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16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𝑁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sz="16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𝑃</m:t>
                      </m:r>
                      <m:r>
                        <a:rPr lang="en-US" sz="160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16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𝐿</m:t>
                              </m:r>
                            </m:sub>
                          </m:sSub>
                          <m: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𝐿</m:t>
                              </m:r>
                            </m:sub>
                          </m:sSub>
                          <m: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323C175-42AF-E482-3F9D-8F47803394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2397" y="4334152"/>
                <a:ext cx="2316083" cy="8706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C00000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BC269F2-2930-7D4B-14D9-1635C146141F}"/>
                  </a:ext>
                </a:extLst>
              </p:cNvPr>
              <p:cNvSpPr txBox="1"/>
              <p:nvPr/>
            </p:nvSpPr>
            <p:spPr>
              <a:xfrm>
                <a:off x="9188957" y="3339456"/>
                <a:ext cx="2402966" cy="35798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(1+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sSub>
                        <m:sSubPr>
                          <m:ctrlP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func>
                        <m:funcPr>
                          <m:ctrlP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func>
                      <m:r>
                        <a:rPr lang="en-US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BC269F2-2930-7D4B-14D9-1635C14614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8957" y="3339456"/>
                <a:ext cx="2402966" cy="357983"/>
              </a:xfrm>
              <a:prstGeom prst="rect">
                <a:avLst/>
              </a:prstGeom>
              <a:blipFill>
                <a:blip r:embed="rId5"/>
                <a:stretch>
                  <a:fillRect b="-6897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6" name="Group 55">
            <a:extLst>
              <a:ext uri="{FF2B5EF4-FFF2-40B4-BE49-F238E27FC236}">
                <a16:creationId xmlns:a16="http://schemas.microsoft.com/office/drawing/2014/main" id="{0F17035B-E58D-5D56-FFB6-338ACC0FA5C2}"/>
              </a:ext>
            </a:extLst>
          </p:cNvPr>
          <p:cNvGrpSpPr/>
          <p:nvPr/>
        </p:nvGrpSpPr>
        <p:grpSpPr>
          <a:xfrm>
            <a:off x="9038312" y="881778"/>
            <a:ext cx="2924192" cy="2243512"/>
            <a:chOff x="9267808" y="830333"/>
            <a:chExt cx="2924192" cy="2243512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35032F88-549D-1D23-53C7-75E05320BA73}"/>
                </a:ext>
              </a:extLst>
            </p:cNvPr>
            <p:cNvCxnSpPr>
              <a:cxnSpLocks/>
            </p:cNvCxnSpPr>
            <p:nvPr/>
          </p:nvCxnSpPr>
          <p:spPr>
            <a:xfrm>
              <a:off x="9267808" y="1955548"/>
              <a:ext cx="2553611" cy="0"/>
            </a:xfrm>
            <a:prstGeom prst="straightConnector1">
              <a:avLst/>
            </a:prstGeom>
            <a:ln w="50800">
              <a:solidFill>
                <a:srgbClr val="1E54E2"/>
              </a:solidFill>
              <a:prstDash val="sys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28B78D5-93B9-B2D5-9584-2D95851133C3}"/>
                </a:ext>
              </a:extLst>
            </p:cNvPr>
            <p:cNvSpPr/>
            <p:nvPr/>
          </p:nvSpPr>
          <p:spPr>
            <a:xfrm>
              <a:off x="10248523" y="1092391"/>
              <a:ext cx="773016" cy="4571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DCB1AFA-32C1-DB8A-D17A-CA479CFAC125}"/>
                </a:ext>
              </a:extLst>
            </p:cNvPr>
            <p:cNvSpPr/>
            <p:nvPr/>
          </p:nvSpPr>
          <p:spPr>
            <a:xfrm>
              <a:off x="10248523" y="2781097"/>
              <a:ext cx="773016" cy="4571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61AA842-A985-9F5A-531B-07E03D4B9072}"/>
                </a:ext>
              </a:extLst>
            </p:cNvPr>
            <p:cNvCxnSpPr>
              <a:cxnSpLocks/>
            </p:cNvCxnSpPr>
            <p:nvPr/>
          </p:nvCxnSpPr>
          <p:spPr>
            <a:xfrm>
              <a:off x="10355967" y="2021245"/>
              <a:ext cx="471978" cy="744056"/>
            </a:xfrm>
            <a:prstGeom prst="line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75EEADF-85DB-A9A2-FDC5-DC911CD9CE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55967" y="1157352"/>
              <a:ext cx="471977" cy="739077"/>
            </a:xfrm>
            <a:prstGeom prst="line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FEFCD11-6DB6-BC7F-B6CB-D532E58647F4}"/>
                </a:ext>
              </a:extLst>
            </p:cNvPr>
            <p:cNvSpPr txBox="1"/>
            <p:nvPr/>
          </p:nvSpPr>
          <p:spPr>
            <a:xfrm>
              <a:off x="10983015" y="2014668"/>
              <a:ext cx="12089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1E54E2"/>
                  </a:solidFill>
                </a:rPr>
                <a:t>p</a:t>
              </a:r>
              <a:r>
                <a:rPr lang="en-US" sz="1400" dirty="0">
                  <a:solidFill>
                    <a:srgbClr val="1E54E2"/>
                  </a:solidFill>
                </a:rPr>
                <a:t>roton Beam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D52215F-117C-60DA-22CC-EBC1DDC409D0}"/>
                </a:ext>
              </a:extLst>
            </p:cNvPr>
            <p:cNvSpPr txBox="1"/>
            <p:nvPr/>
          </p:nvSpPr>
          <p:spPr>
            <a:xfrm>
              <a:off x="10690555" y="1292614"/>
              <a:ext cx="13372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p</a:t>
              </a:r>
              <a:r>
                <a:rPr lang="en-US" sz="1400" dirty="0"/>
                <a:t>roton/</a:t>
              </a:r>
              <a:r>
                <a:rPr lang="en-US" sz="1400" b="1" dirty="0"/>
                <a:t>C</a:t>
              </a:r>
              <a:r>
                <a:rPr lang="en-US" sz="1400" dirty="0"/>
                <a:t>arbon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DE7671A-6ABD-B896-FCC0-E2235B88DCE7}"/>
                </a:ext>
              </a:extLst>
            </p:cNvPr>
            <p:cNvCxnSpPr>
              <a:cxnSpLocks/>
            </p:cNvCxnSpPr>
            <p:nvPr/>
          </p:nvCxnSpPr>
          <p:spPr>
            <a:xfrm>
              <a:off x="10310697" y="1841141"/>
              <a:ext cx="0" cy="241155"/>
            </a:xfrm>
            <a:prstGeom prst="line">
              <a:avLst/>
            </a:prstGeom>
            <a:ln w="508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6516481-B392-A922-D769-748055F27822}"/>
                </a:ext>
              </a:extLst>
            </p:cNvPr>
            <p:cNvSpPr txBox="1"/>
            <p:nvPr/>
          </p:nvSpPr>
          <p:spPr>
            <a:xfrm>
              <a:off x="9623470" y="1572688"/>
              <a:ext cx="6809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B050"/>
                  </a:solidFill>
                </a:rPr>
                <a:t>Target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E5B8096-5C33-80A2-44AC-C9D14BA1F62E}"/>
                </a:ext>
              </a:extLst>
            </p:cNvPr>
            <p:cNvSpPr txBox="1"/>
            <p:nvPr/>
          </p:nvSpPr>
          <p:spPr>
            <a:xfrm>
              <a:off x="10040958" y="830333"/>
              <a:ext cx="11881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</a:t>
              </a: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eft detector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6BA9EC7-E0F5-27A0-4B35-BFCD065DEF4E}"/>
                </a:ext>
              </a:extLst>
            </p:cNvPr>
            <p:cNvSpPr txBox="1"/>
            <p:nvPr/>
          </p:nvSpPr>
          <p:spPr>
            <a:xfrm>
              <a:off x="9985654" y="2766068"/>
              <a:ext cx="12987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</a:t>
              </a: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ight detector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57473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1C854-830D-690A-0A76-A51C5C1F0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B3EF86-E369-5278-DE8F-32D975824A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20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B5439B2-9DA1-2806-C1E9-629F4C113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pC</a:t>
            </a:r>
            <a:r>
              <a:rPr lang="en-US" dirty="0"/>
              <a:t> polarimeter detectors: Possible upgrade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5BA3F4BE-4A32-6B6B-AC16-62D3CEE1757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2578" y="928870"/>
                <a:ext cx="11499925" cy="1737299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sz="2000" b="1" dirty="0"/>
                  <a:t>Requirements:</a:t>
                </a:r>
              </a:p>
              <a:p>
                <a:r>
                  <a:rPr lang="en-US" sz="2000" dirty="0"/>
                  <a:t>fast, relative</a:t>
                </a:r>
              </a:p>
              <a:p>
                <a:r>
                  <a:rPr lang="en-US" sz="2000" dirty="0"/>
                  <a:t>transverse profiles of Polarization </a:t>
                </a:r>
                <a:endParaRPr lang="en-US" sz="2000" i="1" dirty="0"/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&lt;1%</m:t>
                    </m:r>
                  </m:oMath>
                </a14:m>
                <a:r>
                  <a:rPr lang="en-US" dirty="0"/>
                  <a:t> per scan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5BA3F4BE-4A32-6B6B-AC16-62D3CEE175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2578" y="928870"/>
                <a:ext cx="11499925" cy="1737299"/>
              </a:xfrm>
              <a:blipFill>
                <a:blip r:embed="rId2"/>
                <a:stretch>
                  <a:fillRect l="-552" t="-28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6CFA23EB-182C-8465-BEFD-E613ADC4EBDB}"/>
              </a:ext>
            </a:extLst>
          </p:cNvPr>
          <p:cNvSpPr txBox="1"/>
          <p:nvPr/>
        </p:nvSpPr>
        <p:spPr>
          <a:xfrm>
            <a:off x="6053746" y="1006545"/>
            <a:ext cx="5908758" cy="1066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dirty="0">
                <a:effectLst/>
                <a:latin typeface="Arial" panose="020B0604020202020204" pitchFamily="34" charset="0"/>
              </a:rPr>
              <a:t>Second detector layer installed in </a:t>
            </a:r>
            <a:r>
              <a:rPr lang="en-US" sz="2000" dirty="0" err="1">
                <a:effectLst/>
                <a:latin typeface="Arial" panose="020B0604020202020204" pitchFamily="34" charset="0"/>
              </a:rPr>
              <a:t>pC</a:t>
            </a:r>
            <a:r>
              <a:rPr lang="en-US" sz="2000" dirty="0">
                <a:effectLst/>
                <a:latin typeface="Arial" panose="020B0604020202020204" pitchFamily="34" charset="0"/>
              </a:rPr>
              <a:t> polarimeter </a:t>
            </a:r>
          </a:p>
          <a:p>
            <a:pPr>
              <a:spcAft>
                <a:spcPts val="390"/>
              </a:spcAft>
              <a:buFont typeface="+mj-lt"/>
              <a:buAutoNum type="arabicPeriod"/>
            </a:pPr>
            <a:r>
              <a:rPr lang="en-US" sz="2000" dirty="0">
                <a:effectLst/>
                <a:latin typeface="Arial" panose="020B0604020202020204" pitchFamily="34" charset="0"/>
              </a:rPr>
              <a:t>Included in DAQ since start of Run22 operations </a:t>
            </a:r>
          </a:p>
          <a:p>
            <a:pPr>
              <a:buFont typeface="+mj-lt"/>
              <a:buAutoNum type="arabicPeriod"/>
            </a:pPr>
            <a:r>
              <a:rPr lang="en-US" sz="2000" dirty="0">
                <a:effectLst/>
                <a:latin typeface="Arial" panose="020B0604020202020204" pitchFamily="34" charset="0"/>
              </a:rPr>
              <a:t>Data from RHIC Run 22 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82404D-80B9-3FA6-45E8-6B922190D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5455" y="2015167"/>
            <a:ext cx="2959100" cy="1841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62614C-3638-317A-227B-AE9028FC57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5464" y="1901506"/>
            <a:ext cx="2462666" cy="15953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3109BD-2673-2CAB-5F42-C29AC4B6F6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5465" y="3628162"/>
            <a:ext cx="2462665" cy="15953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F79B1F4-77ED-B02A-E4BA-4EECE375022B}"/>
              </a:ext>
            </a:extLst>
          </p:cNvPr>
          <p:cNvSpPr txBox="1"/>
          <p:nvPr/>
        </p:nvSpPr>
        <p:spPr>
          <a:xfrm>
            <a:off x="9646313" y="3426793"/>
            <a:ext cx="26209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400" dirty="0">
                <a:effectLst/>
                <a:latin typeface="Helvetica" pitchFamily="2" charset="0"/>
              </a:rPr>
              <a:t>with a match in second layer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E4D6DA-2341-3496-5D05-97C225B2A5CB}"/>
              </a:ext>
            </a:extLst>
          </p:cNvPr>
          <p:cNvSpPr txBox="1"/>
          <p:nvPr/>
        </p:nvSpPr>
        <p:spPr>
          <a:xfrm>
            <a:off x="9781094" y="1684793"/>
            <a:ext cx="23514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TOF vs. 𝐸</a:t>
            </a:r>
            <a:r>
              <a:rPr lang="en-US" sz="1400" baseline="-25000" dirty="0"/>
              <a:t>𝑘𝑖𝑛</a:t>
            </a:r>
            <a:r>
              <a:rPr lang="en-US" sz="1400" dirty="0"/>
              <a:t> in layer 1 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769A0E-C9FE-1335-8171-CF1CFD82976F}"/>
              </a:ext>
            </a:extLst>
          </p:cNvPr>
          <p:cNvSpPr txBox="1"/>
          <p:nvPr/>
        </p:nvSpPr>
        <p:spPr>
          <a:xfrm>
            <a:off x="6054241" y="3914496"/>
            <a:ext cx="37268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hlinkClick r:id="rId6"/>
              </a:rPr>
              <a:t>H. Huang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hlinkClick r:id="rId6"/>
              </a:rPr>
              <a:t>Existing spin manipulators at RHIC 2024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529CFE4B-5233-2D06-98BE-6AB45B499AC9}"/>
              </a:ext>
            </a:extLst>
          </p:cNvPr>
          <p:cNvSpPr txBox="1">
            <a:spLocks/>
          </p:cNvSpPr>
          <p:nvPr/>
        </p:nvSpPr>
        <p:spPr>
          <a:xfrm>
            <a:off x="403627" y="2546641"/>
            <a:ext cx="6236176" cy="32186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Detector Solution for upgrade </a:t>
            </a:r>
            <a:r>
              <a:rPr lang="en-US" sz="2000" dirty="0">
                <a:hlinkClick r:id="rId7"/>
              </a:rPr>
              <a:t>S12858</a:t>
            </a:r>
            <a:r>
              <a:rPr lang="en-US" sz="2000" dirty="0"/>
              <a:t>:</a:t>
            </a:r>
          </a:p>
          <a:p>
            <a:r>
              <a:rPr lang="en-US" sz="2000" dirty="0"/>
              <a:t>Hamamatsu 16-strip 200 um thick Si </a:t>
            </a:r>
          </a:p>
          <a:p>
            <a:r>
              <a:rPr lang="en-US" sz="2000" dirty="0"/>
              <a:t>6 detectors, 2 layers each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Readout:</a:t>
            </a:r>
          </a:p>
          <a:p>
            <a:r>
              <a:rPr lang="en-US" sz="2000" dirty="0"/>
              <a:t>32 channels per detector</a:t>
            </a:r>
          </a:p>
          <a:p>
            <a:r>
              <a:rPr lang="en-US" sz="2000" dirty="0"/>
              <a:t>The same </a:t>
            </a:r>
            <a:r>
              <a:rPr lang="en-US" sz="2000" dirty="0" err="1"/>
              <a:t>ePIC</a:t>
            </a:r>
            <a:r>
              <a:rPr lang="en-US" sz="2000" dirty="0"/>
              <a:t> ECAL analog readout should be suitable</a:t>
            </a:r>
          </a:p>
        </p:txBody>
      </p:sp>
      <p:sp>
        <p:nvSpPr>
          <p:cNvPr id="3" name="object 11">
            <a:extLst>
              <a:ext uri="{FF2B5EF4-FFF2-40B4-BE49-F238E27FC236}">
                <a16:creationId xmlns:a16="http://schemas.microsoft.com/office/drawing/2014/main" id="{82049960-C9CB-EB20-E91D-9850C59BE8C2}"/>
              </a:ext>
            </a:extLst>
          </p:cNvPr>
          <p:cNvSpPr txBox="1"/>
          <p:nvPr/>
        </p:nvSpPr>
        <p:spPr>
          <a:xfrm>
            <a:off x="9959009" y="689007"/>
            <a:ext cx="2190741" cy="334733"/>
          </a:xfrm>
          <a:prstGeom prst="rect">
            <a:avLst/>
          </a:prstGeom>
          <a:solidFill>
            <a:srgbClr val="CCCCCC"/>
          </a:solidFill>
          <a:ln w="10470">
            <a:solidFill>
              <a:srgbClr val="1A2A5B"/>
            </a:solidFill>
          </a:ln>
        </p:spPr>
        <p:txBody>
          <a:bodyPr vert="horz" wrap="square" lIns="0" tIns="26569" rIns="0" bIns="0" rtlCol="0">
            <a:spAutoFit/>
          </a:bodyPr>
          <a:lstStyle/>
          <a:p>
            <a:pPr marL="253757">
              <a:spcBef>
                <a:spcPts val="209"/>
              </a:spcBef>
            </a:pPr>
            <a:r>
              <a:rPr sz="2001" spc="164" dirty="0">
                <a:solidFill>
                  <a:srgbClr val="1A2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Charge</a:t>
            </a:r>
            <a:r>
              <a:rPr lang="en-US" sz="2001" spc="164" dirty="0">
                <a:solidFill>
                  <a:srgbClr val="1A2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2001" spc="82" dirty="0">
                <a:solidFill>
                  <a:srgbClr val="1A2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1" spc="170" dirty="0">
                <a:solidFill>
                  <a:srgbClr val="1A2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#1, 3</a:t>
            </a:r>
            <a:endParaRPr sz="200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0273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EBF5F3-2081-F3CD-0280-D367E9F659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21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25C74F-6A92-13E0-1650-4FC631DCE739}"/>
              </a:ext>
            </a:extLst>
          </p:cNvPr>
          <p:cNvSpPr txBox="1"/>
          <p:nvPr/>
        </p:nvSpPr>
        <p:spPr>
          <a:xfrm>
            <a:off x="854768" y="2932111"/>
            <a:ext cx="94804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Components requiring quality control: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Upgraded 2-layer Si-detector systems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Electronics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readout with preferred &lt;2 ns time resolution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C1046226-EDFB-09D8-9F87-94E85BAF10BF}"/>
              </a:ext>
            </a:extLst>
          </p:cNvPr>
          <p:cNvSpPr txBox="1">
            <a:spLocks/>
          </p:cNvSpPr>
          <p:nvPr/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u="none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ESH and Quality Assurance</a:t>
            </a:r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83303524-2684-3497-A980-D27A73A2586B}"/>
              </a:ext>
            </a:extLst>
          </p:cNvPr>
          <p:cNvSpPr txBox="1"/>
          <p:nvPr/>
        </p:nvSpPr>
        <p:spPr>
          <a:xfrm>
            <a:off x="10096437" y="245222"/>
            <a:ext cx="1866067" cy="334733"/>
          </a:xfrm>
          <a:prstGeom prst="rect">
            <a:avLst/>
          </a:prstGeom>
          <a:solidFill>
            <a:srgbClr val="CCCCCC"/>
          </a:solidFill>
          <a:ln w="10470">
            <a:solidFill>
              <a:srgbClr val="1A2A5B"/>
            </a:solidFill>
          </a:ln>
        </p:spPr>
        <p:txBody>
          <a:bodyPr vert="horz" wrap="square" lIns="0" tIns="26569" rIns="0" bIns="0" rtlCol="0">
            <a:spAutoFit/>
          </a:bodyPr>
          <a:lstStyle/>
          <a:p>
            <a:pPr marL="253757">
              <a:spcBef>
                <a:spcPts val="209"/>
              </a:spcBef>
            </a:pPr>
            <a:r>
              <a:rPr sz="2001" spc="164" dirty="0">
                <a:solidFill>
                  <a:srgbClr val="1A2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Charge</a:t>
            </a:r>
            <a:r>
              <a:rPr sz="2001" spc="82" dirty="0">
                <a:solidFill>
                  <a:srgbClr val="1A2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1" spc="170" dirty="0">
                <a:solidFill>
                  <a:srgbClr val="1A2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#7</a:t>
            </a:r>
            <a:endParaRPr sz="200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F77A19-BDBF-1ECF-AF86-234FD8498C3D}"/>
              </a:ext>
            </a:extLst>
          </p:cNvPr>
          <p:cNvSpPr txBox="1"/>
          <p:nvPr/>
        </p:nvSpPr>
        <p:spPr>
          <a:xfrm>
            <a:off x="571500" y="1057013"/>
            <a:ext cx="3839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Hadron Polarimeters: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70E7D3-B102-8CC9-07C9-C9ED79AEF2DF}"/>
              </a:ext>
            </a:extLst>
          </p:cNvPr>
          <p:cNvSpPr txBox="1"/>
          <p:nvPr/>
        </p:nvSpPr>
        <p:spPr>
          <a:xfrm>
            <a:off x="854769" y="1770393"/>
            <a:ext cx="94804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ESH and QA-related issues: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After 20 years of operating experience at RHIC, ESH and QA-related issues for the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and HJET polarimeters are well established.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B85BC9-4C66-1D84-F551-98C863159A2F}"/>
              </a:ext>
            </a:extLst>
          </p:cNvPr>
          <p:cNvSpPr txBox="1"/>
          <p:nvPr/>
        </p:nvSpPr>
        <p:spPr>
          <a:xfrm>
            <a:off x="854769" y="4709383"/>
            <a:ext cx="106549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Described in Quality Control Plan: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https://eic.jlab.org/Documents/DET/Quality/References/Detector-6.10-QualityControlPlan.pdf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18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6552A0-AE8B-75E9-9BB8-993E7A29F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4E4848-054E-7ABF-C4EE-CCD2DD143F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22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1C7A2B1-64B9-2F96-16DA-8AC3CFE92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ADA3C3-699D-51E1-7181-B93E6E227F0B}"/>
              </a:ext>
            </a:extLst>
          </p:cNvPr>
          <p:cNvSpPr txBox="1"/>
          <p:nvPr/>
        </p:nvSpPr>
        <p:spPr>
          <a:xfrm>
            <a:off x="462579" y="825178"/>
            <a:ext cx="11813152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HJET Polarimeter: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Current L-R detector setup measures only vertical polarization component (Py)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Strong holding field effects require detector geometry optimization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Two detectors with dual layers will enable full 3D polarization measurement 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Px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Py,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Pz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Time resolution &lt;2ns meets requirement for 10ns bunch separation</a:t>
            </a:r>
          </a:p>
          <a:p>
            <a:pPr>
              <a:buNone/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Polarimeter: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Current 6-detector system provides fast polarization monitoring (~30s for ±2%)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Second layer successfully commissioned in Run22 for improved background rejection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Proposed upgrade: Hamamatsu S12858 detectors (16-strip, 300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Dual-layer configuration (6 detectors, 2 layers) enhances measurement precision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Target: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P/P &lt; 1% per scan for transverse polarization profiles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Readout: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100s of channels per system, exploring using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ePIC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ECAL analog electronics</a:t>
            </a:r>
          </a:p>
          <a:p>
            <a:pPr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Overall Status: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Overall concept is based on current system, needs to be upgraded to EIC conditions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Both systems address critical EIC polarimetry requirements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Integration with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ePIC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electronics provides unified readout approach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Ready to proceed to next project phase</a:t>
            </a:r>
          </a:p>
        </p:txBody>
      </p:sp>
    </p:spTree>
    <p:extLst>
      <p:ext uri="{BB962C8B-B14F-4D97-AF65-F5344CB8AC3E}">
        <p14:creationId xmlns:p14="http://schemas.microsoft.com/office/powerpoint/2010/main" val="1868344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AD3BF-23DF-0BCD-7342-318143005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254F58-C8A9-5711-72B5-AB4E6720E3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3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2165E7B-00C4-11A8-3914-2D4FB4D6B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HJET polarimeter detectors: Current setup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2E567E6E-CB6D-D5F9-5FB6-EC9F83F0942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4445" y="4631635"/>
                <a:ext cx="11947556" cy="1209588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/>
                  <a:t>Present setup: L-R detectors and guide field B</a:t>
                </a:r>
                <a:r>
                  <a:rPr lang="en-US" sz="2000" baseline="-25000" dirty="0"/>
                  <a:t>y</a:t>
                </a:r>
              </a:p>
              <a:p>
                <a:r>
                  <a:rPr lang="en-US" sz="2000" dirty="0"/>
                  <a:t>Only vertical component P</a:t>
                </a:r>
                <a:r>
                  <a:rPr lang="en-US" sz="2000" baseline="-25000" dirty="0"/>
                  <a:t>y</a:t>
                </a:r>
                <a:r>
                  <a:rPr lang="en-US" sz="2000" dirty="0"/>
                  <a:t> measurable near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θ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l-GR" sz="3200" baseline="30000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2E567E6E-CB6D-D5F9-5FB6-EC9F83F094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4445" y="4631635"/>
                <a:ext cx="11947556" cy="1209588"/>
              </a:xfrm>
              <a:blipFill>
                <a:blip r:embed="rId2"/>
                <a:stretch>
                  <a:fillRect l="-425" t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>
            <a:extLst>
              <a:ext uri="{FF2B5EF4-FFF2-40B4-BE49-F238E27FC236}">
                <a16:creationId xmlns:a16="http://schemas.microsoft.com/office/drawing/2014/main" id="{4C8E1F87-910F-FDCC-6127-B84BAA9C18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6" t="3280" r="10783" b="11256"/>
          <a:stretch/>
        </p:blipFill>
        <p:spPr>
          <a:xfrm>
            <a:off x="462579" y="907988"/>
            <a:ext cx="2795796" cy="348596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63A7FA0-C5D8-DF00-E798-38F6ACB294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273" y="862721"/>
            <a:ext cx="3275426" cy="208723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AD6E380-76E4-F864-1DF1-01E476A66C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 flipH="1">
            <a:off x="7484081" y="1007561"/>
            <a:ext cx="1879658" cy="1947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D9C8584-0037-D9AB-D3D4-49621BAACAAB}"/>
              </a:ext>
            </a:extLst>
          </p:cNvPr>
          <p:cNvCxnSpPr>
            <a:cxnSpLocks/>
            <a:endCxn id="27" idx="1"/>
          </p:cNvCxnSpPr>
          <p:nvPr/>
        </p:nvCxnSpPr>
        <p:spPr>
          <a:xfrm flipV="1">
            <a:off x="2390115" y="1906340"/>
            <a:ext cx="1285158" cy="1162461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0361C5C8-2BFA-8CA9-1BB3-912B95CC5DE0}"/>
              </a:ext>
            </a:extLst>
          </p:cNvPr>
          <p:cNvSpPr txBox="1"/>
          <p:nvPr/>
        </p:nvSpPr>
        <p:spPr>
          <a:xfrm>
            <a:off x="9666838" y="1149147"/>
            <a:ext cx="50503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8 Si-strip detectors: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12 vertical strips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3.75mm pitch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500 </a:t>
            </a:r>
            <a:r>
              <a:rPr lang="el-GR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 thickness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25130AB-F03D-BEAC-E591-CF30A45662EC}"/>
              </a:ext>
            </a:extLst>
          </p:cNvPr>
          <p:cNvCxnSpPr/>
          <p:nvPr/>
        </p:nvCxnSpPr>
        <p:spPr>
          <a:xfrm flipV="1">
            <a:off x="462579" y="3349782"/>
            <a:ext cx="542356" cy="144856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E1D7B94C-EF3A-3A70-7409-63DDF9D308EB}"/>
              </a:ext>
            </a:extLst>
          </p:cNvPr>
          <p:cNvSpPr txBox="1"/>
          <p:nvPr/>
        </p:nvSpPr>
        <p:spPr>
          <a:xfrm rot="20493224">
            <a:off x="398352" y="3504208"/>
            <a:ext cx="813043" cy="369332"/>
          </a:xfrm>
          <a:prstGeom prst="rect">
            <a:avLst/>
          </a:prstGeom>
          <a:solidFill>
            <a:schemeClr val="bg1">
              <a:alpha val="30436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Beam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6A86632-4B9D-1F94-1216-8E8172637D35}"/>
              </a:ext>
            </a:extLst>
          </p:cNvPr>
          <p:cNvSpPr/>
          <p:nvPr/>
        </p:nvSpPr>
        <p:spPr>
          <a:xfrm>
            <a:off x="1665838" y="2743200"/>
            <a:ext cx="724277" cy="751438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B2E50F2-C5CD-029C-01F5-0B1F27275531}"/>
              </a:ext>
            </a:extLst>
          </p:cNvPr>
          <p:cNvSpPr txBox="1"/>
          <p:nvPr/>
        </p:nvSpPr>
        <p:spPr>
          <a:xfrm>
            <a:off x="3651413" y="2996388"/>
            <a:ext cx="83691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Proton beam passes through target of polarized H atoms of known polarization Q</a:t>
            </a:r>
          </a:p>
        </p:txBody>
      </p:sp>
      <p:pic>
        <p:nvPicPr>
          <p:cNvPr id="42" name="Picture 41" descr="A picture containing text, clock&#10;&#10;AI-generated content may be incorrect.">
            <a:extLst>
              <a:ext uri="{FF2B5EF4-FFF2-40B4-BE49-F238E27FC236}">
                <a16:creationId xmlns:a16="http://schemas.microsoft.com/office/drawing/2014/main" id="{A32DC812-B8A3-D10F-F537-CA06FECE7C0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9884"/>
          <a:stretch>
            <a:fillRect/>
          </a:stretch>
        </p:blipFill>
        <p:spPr>
          <a:xfrm>
            <a:off x="3872822" y="3697172"/>
            <a:ext cx="3260316" cy="696777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F0AF51D0-56B0-CE84-EE6B-1DB697D61DFA}"/>
              </a:ext>
            </a:extLst>
          </p:cNvPr>
          <p:cNvSpPr txBox="1"/>
          <p:nvPr/>
        </p:nvSpPr>
        <p:spPr>
          <a:xfrm>
            <a:off x="6500388" y="106514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1E54E2"/>
                </a:solidFill>
              </a:rPr>
              <a:t>L</a:t>
            </a:r>
            <a:r>
              <a:rPr lang="en-US" b="1" dirty="0"/>
              <a:t>/</a:t>
            </a:r>
            <a:r>
              <a:rPr lang="en-US" b="1" dirty="0">
                <a:solidFill>
                  <a:srgbClr val="FFC000"/>
                </a:solidFill>
              </a:rPr>
              <a:t>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C1B8F1A-6AC0-3D48-FBD1-401E014F065E}"/>
              </a:ext>
            </a:extLst>
          </p:cNvPr>
          <p:cNvSpPr txBox="1"/>
          <p:nvPr/>
        </p:nvSpPr>
        <p:spPr>
          <a:xfrm>
            <a:off x="3651413" y="887951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1E54E2"/>
                </a:solidFill>
              </a:rPr>
              <a:t>R</a:t>
            </a:r>
            <a:r>
              <a:rPr lang="en-US" b="1" dirty="0"/>
              <a:t>/</a:t>
            </a:r>
            <a:r>
              <a:rPr lang="en-US" b="1" dirty="0">
                <a:solidFill>
                  <a:srgbClr val="FFC000"/>
                </a:solidFill>
              </a:rPr>
              <a:t>L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AB4205A-89C2-F8CE-E29B-744CA6434604}"/>
              </a:ext>
            </a:extLst>
          </p:cNvPr>
          <p:cNvCxnSpPr>
            <a:cxnSpLocks/>
            <a:endCxn id="28" idx="2"/>
          </p:cNvCxnSpPr>
          <p:nvPr/>
        </p:nvCxnSpPr>
        <p:spPr>
          <a:xfrm>
            <a:off x="6723089" y="1906340"/>
            <a:ext cx="726900" cy="75142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 descr="Text&#10;&#10;AI-generated content may be incorrect.">
            <a:extLst>
              <a:ext uri="{FF2B5EF4-FFF2-40B4-BE49-F238E27FC236}">
                <a16:creationId xmlns:a16="http://schemas.microsoft.com/office/drawing/2014/main" id="{A1409336-820C-AE4D-C092-A251A11D53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0738" y="3588017"/>
            <a:ext cx="2162862" cy="92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759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2952FF-1C5E-6066-3B6B-19D45A5CA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kite, colorful, vector graphics&#10;&#10;AI-generated content may be incorrect.">
            <a:extLst>
              <a:ext uri="{FF2B5EF4-FFF2-40B4-BE49-F238E27FC236}">
                <a16:creationId xmlns:a16="http://schemas.microsoft.com/office/drawing/2014/main" id="{767452BE-3BFB-18F4-8726-E5E6B5B48D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207" t="137" r="14235" b="3754"/>
          <a:stretch>
            <a:fillRect/>
          </a:stretch>
        </p:blipFill>
        <p:spPr>
          <a:xfrm>
            <a:off x="7259504" y="895785"/>
            <a:ext cx="4775168" cy="485223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889188-AF4B-82D2-F1A9-A3F39A8AE9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4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CC32928-506E-E238-3816-C5BA56FEE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HJET polarimeter detectors: Holding field effects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E5E88B-D14E-DDE2-7F15-52084E5D3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583" y="825178"/>
            <a:ext cx="6998435" cy="625112"/>
          </a:xfrm>
        </p:spPr>
        <p:txBody>
          <a:bodyPr>
            <a:noAutofit/>
          </a:bodyPr>
          <a:lstStyle/>
          <a:p>
            <a:r>
              <a:rPr lang="en-US" sz="2000" dirty="0"/>
              <a:t>Strong transverse holding field required to suppress beam-induced depolarization Bx, B</a:t>
            </a:r>
            <a:r>
              <a:rPr lang="en-US" sz="2000" baseline="-25000" dirty="0"/>
              <a:t>y</a:t>
            </a:r>
            <a:r>
              <a:rPr lang="en-US" sz="2000" dirty="0"/>
              <a:t>, </a:t>
            </a:r>
            <a:r>
              <a:rPr lang="en-US" sz="2000" dirty="0" err="1"/>
              <a:t>B</a:t>
            </a:r>
            <a:r>
              <a:rPr lang="en-US" sz="2000" baseline="-25000" dirty="0" err="1"/>
              <a:t>z</a:t>
            </a:r>
            <a:endParaRPr lang="en-US" sz="2000" baseline="-25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3702DE-4450-9AFD-732C-49552AB8E0A1}"/>
              </a:ext>
            </a:extLst>
          </p:cNvPr>
          <p:cNvSpPr txBox="1"/>
          <p:nvPr/>
        </p:nvSpPr>
        <p:spPr>
          <a:xfrm>
            <a:off x="8664721" y="4783911"/>
            <a:ext cx="2204221" cy="386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Work in progress</a:t>
            </a:r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F68DE2C5-3EC8-DD11-259B-EF576E804DF4}"/>
              </a:ext>
            </a:extLst>
          </p:cNvPr>
          <p:cNvSpPr txBox="1">
            <a:spLocks/>
          </p:cNvSpPr>
          <p:nvPr/>
        </p:nvSpPr>
        <p:spPr>
          <a:xfrm>
            <a:off x="7144426" y="999631"/>
            <a:ext cx="5005323" cy="404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Toy MC recoil p results for HJET: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EDE2847-21C8-A289-A4CF-9A3EA82DE24E}"/>
              </a:ext>
            </a:extLst>
          </p:cNvPr>
          <p:cNvGrpSpPr/>
          <p:nvPr/>
        </p:nvGrpSpPr>
        <p:grpSpPr>
          <a:xfrm>
            <a:off x="431583" y="1450290"/>
            <a:ext cx="5728181" cy="4662467"/>
            <a:chOff x="817971" y="857172"/>
            <a:chExt cx="5728181" cy="4662467"/>
          </a:xfrm>
        </p:grpSpPr>
        <p:pic>
          <p:nvPicPr>
            <p:cNvPr id="20" name="Picture 19" descr="Chart, line chart&#10;&#10;AI-generated content may be incorrect.">
              <a:extLst>
                <a:ext uri="{FF2B5EF4-FFF2-40B4-BE49-F238E27FC236}">
                  <a16:creationId xmlns:a16="http://schemas.microsoft.com/office/drawing/2014/main" id="{B0A5F426-49BD-A650-740C-8B39DD9AB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7972" y="857172"/>
              <a:ext cx="5619042" cy="1546559"/>
            </a:xfrm>
            <a:prstGeom prst="rect">
              <a:avLst/>
            </a:prstGeom>
          </p:spPr>
        </p:pic>
        <p:pic>
          <p:nvPicPr>
            <p:cNvPr id="27" name="Picture 26" descr="Chart, line chart&#10;&#10;AI-generated content may be incorrect.">
              <a:extLst>
                <a:ext uri="{FF2B5EF4-FFF2-40B4-BE49-F238E27FC236}">
                  <a16:creationId xmlns:a16="http://schemas.microsoft.com/office/drawing/2014/main" id="{AF7E5368-85E6-B31D-C85F-E524843F4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5535"/>
            <a:stretch>
              <a:fillRect/>
            </a:stretch>
          </p:blipFill>
          <p:spPr>
            <a:xfrm>
              <a:off x="817971" y="2403731"/>
              <a:ext cx="5728181" cy="1546558"/>
            </a:xfrm>
            <a:prstGeom prst="rect">
              <a:avLst/>
            </a:prstGeom>
          </p:spPr>
        </p:pic>
        <p:pic>
          <p:nvPicPr>
            <p:cNvPr id="29" name="Picture 28" descr="Chart, line chart&#10;&#10;AI-generated content may be incorrect.">
              <a:extLst>
                <a:ext uri="{FF2B5EF4-FFF2-40B4-BE49-F238E27FC236}">
                  <a16:creationId xmlns:a16="http://schemas.microsoft.com/office/drawing/2014/main" id="{34CF9C11-D37B-D4F4-8AE6-180350014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7971" y="3950289"/>
              <a:ext cx="5619043" cy="1569350"/>
            </a:xfrm>
            <a:prstGeom prst="rect">
              <a:avLst/>
            </a:prstGeom>
          </p:spPr>
        </p:pic>
      </p:grp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4D7A12F4-BD48-0723-FE95-A6B62CBFB953}"/>
              </a:ext>
            </a:extLst>
          </p:cNvPr>
          <p:cNvSpPr txBox="1">
            <a:spLocks/>
          </p:cNvSpPr>
          <p:nvPr/>
        </p:nvSpPr>
        <p:spPr>
          <a:xfrm>
            <a:off x="6940295" y="5620876"/>
            <a:ext cx="5005323" cy="625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Colored points represent endpoints of recoil protons</a:t>
            </a: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556C1191-CD82-284A-435D-6D274B934B31}"/>
              </a:ext>
            </a:extLst>
          </p:cNvPr>
          <p:cNvSpPr txBox="1"/>
          <p:nvPr/>
        </p:nvSpPr>
        <p:spPr>
          <a:xfrm>
            <a:off x="8807443" y="664898"/>
            <a:ext cx="2190741" cy="334733"/>
          </a:xfrm>
          <a:prstGeom prst="rect">
            <a:avLst/>
          </a:prstGeom>
          <a:solidFill>
            <a:srgbClr val="CCCCCC"/>
          </a:solidFill>
          <a:ln w="10470">
            <a:solidFill>
              <a:srgbClr val="1A2A5B"/>
            </a:solidFill>
          </a:ln>
        </p:spPr>
        <p:txBody>
          <a:bodyPr vert="horz" wrap="square" lIns="0" tIns="26569" rIns="0" bIns="0" rtlCol="0">
            <a:spAutoFit/>
          </a:bodyPr>
          <a:lstStyle/>
          <a:p>
            <a:pPr marL="253757">
              <a:spcBef>
                <a:spcPts val="209"/>
              </a:spcBef>
            </a:pPr>
            <a:r>
              <a:rPr sz="2001" spc="164" dirty="0">
                <a:solidFill>
                  <a:srgbClr val="1A2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Charge</a:t>
            </a:r>
            <a:r>
              <a:rPr lang="en-US" sz="2001" spc="164" dirty="0">
                <a:solidFill>
                  <a:srgbClr val="1A2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2001" spc="82" dirty="0">
                <a:solidFill>
                  <a:srgbClr val="1A2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1" spc="170" dirty="0">
                <a:solidFill>
                  <a:srgbClr val="1A2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#1, 3</a:t>
            </a:r>
            <a:endParaRPr sz="200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441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E7023D-7F00-1E37-612A-E227F34A78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hart&#10;&#10;AI-generated content may be incorrect.">
            <a:extLst>
              <a:ext uri="{FF2B5EF4-FFF2-40B4-BE49-F238E27FC236}">
                <a16:creationId xmlns:a16="http://schemas.microsoft.com/office/drawing/2014/main" id="{B7D7506F-69CE-4210-8E88-539DF14352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899" r="14396" b="3284"/>
          <a:stretch>
            <a:fillRect/>
          </a:stretch>
        </p:blipFill>
        <p:spPr>
          <a:xfrm>
            <a:off x="6993460" y="664898"/>
            <a:ext cx="5231145" cy="541756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4C4176-D896-606C-4B24-6037B67910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5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FF45EA8-F762-3F2A-563D-B0E26A781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HJET polarimeter detectors: Possible upgrade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2C29225-D6A4-8E1B-7FCE-6BC382639148}"/>
              </a:ext>
            </a:extLst>
          </p:cNvPr>
          <p:cNvCxnSpPr>
            <a:cxnSpLocks/>
          </p:cNvCxnSpPr>
          <p:nvPr/>
        </p:nvCxnSpPr>
        <p:spPr>
          <a:xfrm flipH="1">
            <a:off x="7399436" y="3680023"/>
            <a:ext cx="887867" cy="254456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9043241-AD60-E92B-1191-04E4E55E6B45}"/>
              </a:ext>
            </a:extLst>
          </p:cNvPr>
          <p:cNvGrpSpPr/>
          <p:nvPr/>
        </p:nvGrpSpPr>
        <p:grpSpPr>
          <a:xfrm>
            <a:off x="5235388" y="3923147"/>
            <a:ext cx="3414655" cy="2275461"/>
            <a:chOff x="8819600" y="3380000"/>
            <a:chExt cx="3414655" cy="2275461"/>
          </a:xfrm>
        </p:grpSpPr>
        <p:pic>
          <p:nvPicPr>
            <p:cNvPr id="13" name="Picture 12" descr="A picture containing text, envelope, stationary, businesscard&#10;&#10;AI-generated content may be incorrect.">
              <a:extLst>
                <a:ext uri="{FF2B5EF4-FFF2-40B4-BE49-F238E27FC236}">
                  <a16:creationId xmlns:a16="http://schemas.microsoft.com/office/drawing/2014/main" id="{AF3B9CEB-2A86-3D39-20E8-E337132AE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978" t="10529" r="3552" b="6839"/>
            <a:stretch>
              <a:fillRect/>
            </a:stretch>
          </p:blipFill>
          <p:spPr>
            <a:xfrm>
              <a:off x="8855880" y="3429000"/>
              <a:ext cx="3378375" cy="222646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11BA3CF-E682-EAFC-BFE3-B30D87C6EF25}"/>
                </a:ext>
              </a:extLst>
            </p:cNvPr>
            <p:cNvSpPr txBox="1"/>
            <p:nvPr/>
          </p:nvSpPr>
          <p:spPr>
            <a:xfrm>
              <a:off x="8819600" y="3564666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97 mm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EE170C8-EA8B-5CFE-53A4-12B7C997A453}"/>
                </a:ext>
              </a:extLst>
            </p:cNvPr>
            <p:cNvSpPr txBox="1"/>
            <p:nvPr/>
          </p:nvSpPr>
          <p:spPr>
            <a:xfrm>
              <a:off x="10948923" y="3380000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97 mm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DA745ACE-96B8-132F-499E-3FBA95F7EBBF}"/>
                </a:ext>
              </a:extLst>
            </p:cNvPr>
            <p:cNvCxnSpPr/>
            <p:nvPr/>
          </p:nvCxnSpPr>
          <p:spPr>
            <a:xfrm>
              <a:off x="9921536" y="3429000"/>
              <a:ext cx="2312719" cy="50499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9BB2D2F2-10F3-7001-A0B2-26D1E46A84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55880" y="3550330"/>
              <a:ext cx="964776" cy="1350854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06B0666-95E5-67CD-8D1A-3F758AEA2749}"/>
                </a:ext>
              </a:extLst>
            </p:cNvPr>
            <p:cNvSpPr txBox="1"/>
            <p:nvPr/>
          </p:nvSpPr>
          <p:spPr>
            <a:xfrm>
              <a:off x="9379268" y="4518286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512 </a:t>
              </a:r>
              <a:r>
                <a:rPr lang="en-US" dirty="0" err="1"/>
                <a:t>ch</a:t>
              </a:r>
              <a:endParaRPr lang="en-US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5BC60FD-F7D5-8E87-CBE4-3C679923F167}"/>
                </a:ext>
              </a:extLst>
            </p:cNvPr>
            <p:cNvSpPr txBox="1"/>
            <p:nvPr/>
          </p:nvSpPr>
          <p:spPr>
            <a:xfrm>
              <a:off x="10545067" y="4901184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512 </a:t>
              </a:r>
              <a:r>
                <a:rPr lang="en-US" dirty="0" err="1"/>
                <a:t>ch</a:t>
              </a:r>
              <a:endParaRPr lang="en-US" dirty="0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5822FF98-7BB4-326F-4882-D8D235B024CE}"/>
              </a:ext>
            </a:extLst>
          </p:cNvPr>
          <p:cNvSpPr txBox="1"/>
          <p:nvPr/>
        </p:nvSpPr>
        <p:spPr>
          <a:xfrm>
            <a:off x="7539092" y="3271287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× 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BFD562-E07F-6777-835E-0C9DEFC99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825178"/>
            <a:ext cx="5633421" cy="186713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Requirements:</a:t>
            </a:r>
          </a:p>
          <a:p>
            <a:r>
              <a:rPr lang="en-US" sz="2000" dirty="0"/>
              <a:t>Time resolution &lt; 2ns to separate 10 ns </a:t>
            </a:r>
          </a:p>
          <a:p>
            <a:r>
              <a:rPr lang="en-US" sz="2000" dirty="0"/>
              <a:t>Large 𝞿 coverage for </a:t>
            </a:r>
            <a:r>
              <a:rPr lang="en-US" sz="2000" dirty="0" err="1"/>
              <a:t>Px</a:t>
            </a:r>
            <a:r>
              <a:rPr lang="en-US" sz="2000" dirty="0"/>
              <a:t>, Py, </a:t>
            </a:r>
            <a:r>
              <a:rPr lang="en-US" sz="2000" dirty="0" err="1"/>
              <a:t>Pz</a:t>
            </a:r>
            <a:endParaRPr lang="en-US" sz="2000" dirty="0"/>
          </a:p>
          <a:p>
            <a:r>
              <a:rPr lang="en-US" sz="2000" dirty="0"/>
              <a:t>Punch-throughs selection for background rejection (no material between layers)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A4FF1164-D822-10EC-7C06-D90A103B0A87}"/>
              </a:ext>
            </a:extLst>
          </p:cNvPr>
          <p:cNvSpPr txBox="1">
            <a:spLocks/>
          </p:cNvSpPr>
          <p:nvPr/>
        </p:nvSpPr>
        <p:spPr>
          <a:xfrm>
            <a:off x="462578" y="2692312"/>
            <a:ext cx="6236176" cy="37699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/>
              <a:t>Detector Solution </a:t>
            </a:r>
            <a:r>
              <a:rPr lang="en-US" sz="2000" dirty="0">
                <a:hlinkClick r:id="rId4"/>
              </a:rPr>
              <a:t>S13804</a:t>
            </a:r>
            <a:r>
              <a:rPr lang="en-US" sz="2000" dirty="0"/>
              <a:t>:</a:t>
            </a:r>
          </a:p>
          <a:p>
            <a:r>
              <a:rPr lang="en-US" sz="2000" dirty="0"/>
              <a:t>Hamamatsu 1024-strip 300 um thick SSD </a:t>
            </a:r>
          </a:p>
          <a:p>
            <a:r>
              <a:rPr lang="en-US" sz="2000" dirty="0"/>
              <a:t>97mm by 97 mm </a:t>
            </a:r>
          </a:p>
          <a:p>
            <a:r>
              <a:rPr lang="en-US" sz="2000" dirty="0"/>
              <a:t>2 detectors, 2 layers each @ 22 cm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Readout:</a:t>
            </a:r>
          </a:p>
          <a:p>
            <a:r>
              <a:rPr lang="en-US" sz="2000" dirty="0"/>
              <a:t>Combine 8 strips ➔ 256 per detector</a:t>
            </a:r>
          </a:p>
          <a:p>
            <a:r>
              <a:rPr lang="en-US" sz="2000" dirty="0"/>
              <a:t>Exploring </a:t>
            </a:r>
            <a:r>
              <a:rPr lang="en-US" sz="2000" dirty="0" err="1"/>
              <a:t>ePIC</a:t>
            </a:r>
            <a:r>
              <a:rPr lang="en-US" sz="2000" dirty="0"/>
              <a:t> ECAL analog readout</a:t>
            </a:r>
          </a:p>
          <a:p>
            <a:r>
              <a:rPr lang="en-US" sz="2000" dirty="0"/>
              <a:t>mini-DAQ system to be synchronized with EPIC data stream and accelerator cycle</a:t>
            </a:r>
          </a:p>
        </p:txBody>
      </p:sp>
      <p:sp>
        <p:nvSpPr>
          <p:cNvPr id="7" name="object 11">
            <a:extLst>
              <a:ext uri="{FF2B5EF4-FFF2-40B4-BE49-F238E27FC236}">
                <a16:creationId xmlns:a16="http://schemas.microsoft.com/office/drawing/2014/main" id="{7E68EA6B-5B85-D8E7-9D5A-76A166B6E4AC}"/>
              </a:ext>
            </a:extLst>
          </p:cNvPr>
          <p:cNvSpPr txBox="1"/>
          <p:nvPr/>
        </p:nvSpPr>
        <p:spPr>
          <a:xfrm>
            <a:off x="8807443" y="664898"/>
            <a:ext cx="2190741" cy="334733"/>
          </a:xfrm>
          <a:prstGeom prst="rect">
            <a:avLst/>
          </a:prstGeom>
          <a:solidFill>
            <a:srgbClr val="CCCCCC"/>
          </a:solidFill>
          <a:ln w="10470">
            <a:solidFill>
              <a:srgbClr val="1A2A5B"/>
            </a:solidFill>
          </a:ln>
        </p:spPr>
        <p:txBody>
          <a:bodyPr vert="horz" wrap="square" lIns="0" tIns="26569" rIns="0" bIns="0" rtlCol="0">
            <a:spAutoFit/>
          </a:bodyPr>
          <a:lstStyle/>
          <a:p>
            <a:pPr marL="253757">
              <a:spcBef>
                <a:spcPts val="209"/>
              </a:spcBef>
            </a:pPr>
            <a:r>
              <a:rPr sz="2001" spc="164" dirty="0">
                <a:solidFill>
                  <a:srgbClr val="1A2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Charge</a:t>
            </a:r>
            <a:r>
              <a:rPr lang="en-US" sz="2001" spc="164" dirty="0">
                <a:solidFill>
                  <a:srgbClr val="1A2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2001" spc="82" dirty="0">
                <a:solidFill>
                  <a:srgbClr val="1A2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1" spc="170" dirty="0">
                <a:solidFill>
                  <a:srgbClr val="1A2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#1, 3</a:t>
            </a:r>
            <a:endParaRPr sz="200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4C5754-F12F-FDF8-498E-0FEFCE32CC61}"/>
              </a:ext>
            </a:extLst>
          </p:cNvPr>
          <p:cNvSpPr txBox="1"/>
          <p:nvPr/>
        </p:nvSpPr>
        <p:spPr>
          <a:xfrm>
            <a:off x="8544978" y="5063712"/>
            <a:ext cx="2204221" cy="386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Work in progress</a:t>
            </a:r>
          </a:p>
        </p:txBody>
      </p:sp>
    </p:spTree>
    <p:extLst>
      <p:ext uri="{BB962C8B-B14F-4D97-AF65-F5344CB8AC3E}">
        <p14:creationId xmlns:p14="http://schemas.microsoft.com/office/powerpoint/2010/main" val="1306778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D7105A-50E9-9616-0F82-5B9C3EB12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F25CA0-8444-8B5F-6602-260F57C2A0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6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6C551F6-59A1-9D3F-7C08-9B5F45B22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HJET polarimeter detectors: Simulation results</a:t>
            </a:r>
          </a:p>
        </p:txBody>
      </p:sp>
      <p:sp>
        <p:nvSpPr>
          <p:cNvPr id="7" name="object 11">
            <a:extLst>
              <a:ext uri="{FF2B5EF4-FFF2-40B4-BE49-F238E27FC236}">
                <a16:creationId xmlns:a16="http://schemas.microsoft.com/office/drawing/2014/main" id="{38EBA328-32CC-5CC0-724E-7BC3F334B59B}"/>
              </a:ext>
            </a:extLst>
          </p:cNvPr>
          <p:cNvSpPr txBox="1"/>
          <p:nvPr/>
        </p:nvSpPr>
        <p:spPr>
          <a:xfrm>
            <a:off x="9927077" y="5846733"/>
            <a:ext cx="2190741" cy="334733"/>
          </a:xfrm>
          <a:prstGeom prst="rect">
            <a:avLst/>
          </a:prstGeom>
          <a:solidFill>
            <a:srgbClr val="CCCCCC"/>
          </a:solidFill>
          <a:ln w="10470">
            <a:solidFill>
              <a:srgbClr val="1A2A5B"/>
            </a:solidFill>
          </a:ln>
        </p:spPr>
        <p:txBody>
          <a:bodyPr vert="horz" wrap="square" lIns="0" tIns="26569" rIns="0" bIns="0" rtlCol="0">
            <a:spAutoFit/>
          </a:bodyPr>
          <a:lstStyle/>
          <a:p>
            <a:pPr marL="253757">
              <a:spcBef>
                <a:spcPts val="209"/>
              </a:spcBef>
            </a:pPr>
            <a:r>
              <a:rPr sz="2001" spc="164" dirty="0">
                <a:solidFill>
                  <a:srgbClr val="1A2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Charge</a:t>
            </a:r>
            <a:r>
              <a:rPr lang="en-US" sz="2001" spc="164" dirty="0">
                <a:solidFill>
                  <a:srgbClr val="1A2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2001" spc="82" dirty="0">
                <a:solidFill>
                  <a:srgbClr val="1A2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1" spc="170" dirty="0">
                <a:solidFill>
                  <a:srgbClr val="1A2A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#1, 3</a:t>
            </a:r>
            <a:endParaRPr sz="200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Chart, scatter chart&#10;&#10;AI-generated content may be incorrect.">
            <a:extLst>
              <a:ext uri="{FF2B5EF4-FFF2-40B4-BE49-F238E27FC236}">
                <a16:creationId xmlns:a16="http://schemas.microsoft.com/office/drawing/2014/main" id="{21E37ED1-BD11-5950-A327-6527D0AF8E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7" r="7400"/>
          <a:stretch>
            <a:fillRect/>
          </a:stretch>
        </p:blipFill>
        <p:spPr>
          <a:xfrm>
            <a:off x="381976" y="914040"/>
            <a:ext cx="6704624" cy="36329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31701E8-DC1B-B38E-E958-9B1A8D494FC8}"/>
              </a:ext>
            </a:extLst>
          </p:cNvPr>
          <p:cNvSpPr txBox="1"/>
          <p:nvPr/>
        </p:nvSpPr>
        <p:spPr>
          <a:xfrm>
            <a:off x="442235" y="659937"/>
            <a:ext cx="6228911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Hits in the detectors with 8 strips interconnected: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FA8F7A-0B9D-6334-33A5-467D435AE716}"/>
              </a:ext>
            </a:extLst>
          </p:cNvPr>
          <p:cNvSpPr txBox="1"/>
          <p:nvPr/>
        </p:nvSpPr>
        <p:spPr>
          <a:xfrm>
            <a:off x="1114293" y="1528472"/>
            <a:ext cx="681033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51AE6A-D4AF-6ADA-5F17-6DE1131E27DB}"/>
              </a:ext>
            </a:extLst>
          </p:cNvPr>
          <p:cNvSpPr txBox="1"/>
          <p:nvPr/>
        </p:nvSpPr>
        <p:spPr>
          <a:xfrm>
            <a:off x="4229487" y="1528472"/>
            <a:ext cx="681033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R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9EA7330-24D2-3D96-4067-9AF3C9743327}"/>
              </a:ext>
            </a:extLst>
          </p:cNvPr>
          <p:cNvGrpSpPr/>
          <p:nvPr/>
        </p:nvGrpSpPr>
        <p:grpSpPr>
          <a:xfrm>
            <a:off x="7254948" y="1036209"/>
            <a:ext cx="4937052" cy="3510793"/>
            <a:chOff x="7254948" y="1058572"/>
            <a:chExt cx="4937052" cy="3510793"/>
          </a:xfrm>
        </p:grpSpPr>
        <p:pic>
          <p:nvPicPr>
            <p:cNvPr id="9" name="Picture 8" descr="Chart&#10;&#10;AI-generated content may be incorrect.">
              <a:extLst>
                <a:ext uri="{FF2B5EF4-FFF2-40B4-BE49-F238E27FC236}">
                  <a16:creationId xmlns:a16="http://schemas.microsoft.com/office/drawing/2014/main" id="{4B78294D-7FFE-1C86-C3D3-E0C5E4663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54948" y="1058572"/>
              <a:ext cx="4937052" cy="3510793"/>
            </a:xfrm>
            <a:prstGeom prst="rect">
              <a:avLst/>
            </a:prstGeom>
          </p:spPr>
        </p:pic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EDFBD859-68C1-1A48-8D1E-4A99CB9D931E}"/>
                </a:ext>
              </a:extLst>
            </p:cNvPr>
            <p:cNvCxnSpPr/>
            <p:nvPr/>
          </p:nvCxnSpPr>
          <p:spPr>
            <a:xfrm>
              <a:off x="10793897" y="3196111"/>
              <a:ext cx="0" cy="308113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78FD354-DAD1-DD62-CFDE-597C49ABD01D}"/>
                </a:ext>
              </a:extLst>
            </p:cNvPr>
            <p:cNvSpPr txBox="1"/>
            <p:nvPr/>
          </p:nvSpPr>
          <p:spPr>
            <a:xfrm rot="16200000">
              <a:off x="10711305" y="3196278"/>
              <a:ext cx="622286" cy="307777"/>
            </a:xfrm>
            <a:prstGeom prst="rect">
              <a:avLst/>
            </a:prstGeom>
            <a:solidFill>
              <a:schemeClr val="bg1">
                <a:lumMod val="95000"/>
                <a:alpha val="37000"/>
              </a:schemeClr>
            </a:solidFill>
          </p:spPr>
          <p:txBody>
            <a:bodyPr wrap="none" rtlCol="0">
              <a:spAutoFit/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400" dirty="0"/>
                <a:t>10 ns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0D6CDED-A282-0EFC-48D2-728180ED91C2}"/>
              </a:ext>
            </a:extLst>
          </p:cNvPr>
          <p:cNvSpPr txBox="1"/>
          <p:nvPr/>
        </p:nvSpPr>
        <p:spPr>
          <a:xfrm>
            <a:off x="3803211" y="4547002"/>
            <a:ext cx="690347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/>
              <a:t>Requirements: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Time resolution &lt; 2ns to separate 10 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Large 𝞿 coverage for </a:t>
            </a:r>
            <a:r>
              <a:rPr lang="en-US" sz="1800" dirty="0" err="1"/>
              <a:t>P</a:t>
            </a:r>
            <a:r>
              <a:rPr lang="en-US" sz="1800" baseline="-25000" dirty="0" err="1"/>
              <a:t>x</a:t>
            </a:r>
            <a:r>
              <a:rPr lang="en-US" sz="1800" dirty="0"/>
              <a:t>, P</a:t>
            </a:r>
            <a:r>
              <a:rPr lang="en-US" sz="1800" baseline="-25000" dirty="0"/>
              <a:t>y</a:t>
            </a:r>
            <a:r>
              <a:rPr lang="en-US" sz="1800" dirty="0"/>
              <a:t>, </a:t>
            </a:r>
            <a:r>
              <a:rPr lang="en-US" sz="1800" dirty="0" err="1"/>
              <a:t>P</a:t>
            </a:r>
            <a:r>
              <a:rPr lang="en-US" sz="1800" baseline="-25000" dirty="0" err="1"/>
              <a:t>z</a:t>
            </a:r>
            <a:endParaRPr lang="en-US" sz="1800" baseline="-25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Punch-throughs selection for background rejection (no material between layers)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E27BCF1-A1CA-6FC2-D157-79E662CC8CDD}"/>
              </a:ext>
            </a:extLst>
          </p:cNvPr>
          <p:cNvSpPr txBox="1"/>
          <p:nvPr/>
        </p:nvSpPr>
        <p:spPr>
          <a:xfrm>
            <a:off x="6906763" y="659937"/>
            <a:ext cx="5633421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Energy deposition in 2 layers</a:t>
            </a:r>
          </a:p>
        </p:txBody>
      </p:sp>
    </p:spTree>
    <p:extLst>
      <p:ext uri="{BB962C8B-B14F-4D97-AF65-F5344CB8AC3E}">
        <p14:creationId xmlns:p14="http://schemas.microsoft.com/office/powerpoint/2010/main" val="1270306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26C86-33F1-18E3-FEF6-ADE987388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C8E213-93C8-A1C2-F17C-E5289566AC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7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09B973-8D51-CBE3-B668-10252BE73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HJET polarimeter detectors: Readout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9F8870-C665-4C20-1B69-1DFEB2FAE5D4}"/>
              </a:ext>
            </a:extLst>
          </p:cNvPr>
          <p:cNvSpPr txBox="1"/>
          <p:nvPr/>
        </p:nvSpPr>
        <p:spPr>
          <a:xfrm>
            <a:off x="457200" y="615462"/>
            <a:ext cx="6410729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Original Muon g-2 / EDM readout design with </a:t>
            </a:r>
            <a:r>
              <a:rPr lang="en-US" sz="2000" dirty="0">
                <a:ea typeface="+mn-lt"/>
                <a:cs typeface="+mn-lt"/>
              </a:rPr>
              <a:t>Slit128D </a:t>
            </a:r>
            <a:endParaRPr lang="en-US" dirty="0"/>
          </a:p>
          <a:p>
            <a:r>
              <a:rPr lang="en-US" sz="2000" dirty="0" err="1">
                <a:ea typeface="+mn-lt"/>
                <a:cs typeface="+mn-lt"/>
              </a:rPr>
              <a:t>SilTerra</a:t>
            </a:r>
            <a:r>
              <a:rPr lang="en-US" sz="2000" dirty="0">
                <a:ea typeface="+mn-lt"/>
                <a:cs typeface="+mn-lt"/>
              </a:rPr>
              <a:t> 180 nm CMOS technology</a:t>
            </a:r>
            <a:endParaRPr lang="en-US" dirty="0"/>
          </a:p>
          <a:p>
            <a:endParaRPr lang="en-US" sz="2000" dirty="0">
              <a:cs typeface="Arial"/>
            </a:endParaRPr>
          </a:p>
          <a:p>
            <a:endParaRPr lang="en-US" sz="2000" dirty="0">
              <a:cs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474C7E-CE43-7CCC-0A8A-4121C003C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6720" y="1023811"/>
            <a:ext cx="5575279" cy="23347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6B2A9C-1EC3-AF76-BD59-C5AFE9B93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156" y="1344647"/>
            <a:ext cx="6495273" cy="19471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12D9CBD-A0F1-2803-6078-15C1EA53E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334" y="3355132"/>
            <a:ext cx="5141945" cy="178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04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FB484-F371-FEC6-8D08-466D85D2A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ED722B-5F05-EC4E-04B0-5B2B8B1C0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8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BC5FFFC-7D1A-8CF8-54BF-A1E85C3DA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HJET polarimeter detectors: Readout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5200E8-86E4-9912-4810-C29733D3529B}"/>
              </a:ext>
            </a:extLst>
          </p:cNvPr>
          <p:cNvSpPr txBox="1"/>
          <p:nvPr/>
        </p:nvSpPr>
        <p:spPr>
          <a:xfrm>
            <a:off x="457200" y="615462"/>
            <a:ext cx="602761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Forward</a:t>
            </a:r>
            <a:r>
              <a:rPr lang="en-US" sz="2000" dirty="0">
                <a:cs typeface="Arial"/>
              </a:rPr>
              <a:t> and Backward ECALs (suggested by Elke)</a:t>
            </a:r>
            <a:endParaRPr lang="en-US" sz="2000" dirty="0">
              <a:latin typeface="Arial"/>
              <a:ea typeface="Calibri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16A5B3-89CF-FABC-83F3-E5F8EB875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55" y="1022638"/>
            <a:ext cx="8411290" cy="43657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22BF9E-2E82-341F-B7B6-5D669A5C9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6596" y="825178"/>
            <a:ext cx="1883422" cy="2001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FEC821-CE6D-4AA2-462C-2DD9046EE486}"/>
              </a:ext>
            </a:extLst>
          </p:cNvPr>
          <p:cNvSpPr txBox="1"/>
          <p:nvPr/>
        </p:nvSpPr>
        <p:spPr>
          <a:xfrm>
            <a:off x="9519175" y="2821198"/>
            <a:ext cx="254765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LED pulser 1.8 ns </a:t>
            </a:r>
            <a:endParaRPr lang="en-US"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FWHM optical pulse</a:t>
            </a:r>
            <a:endParaRPr lang="en-US"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58F0C6-F0CF-D417-5AA1-5D325FBC4871}"/>
              </a:ext>
            </a:extLst>
          </p:cNvPr>
          <p:cNvSpPr txBox="1"/>
          <p:nvPr/>
        </p:nvSpPr>
        <p:spPr>
          <a:xfrm>
            <a:off x="8041371" y="5029912"/>
            <a:ext cx="4025461" cy="92333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Seams to be suitable for our needs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Needs upgrade for 256 channels per detector</a:t>
            </a:r>
          </a:p>
        </p:txBody>
      </p:sp>
    </p:spTree>
    <p:extLst>
      <p:ext uri="{BB962C8B-B14F-4D97-AF65-F5344CB8AC3E}">
        <p14:creationId xmlns:p14="http://schemas.microsoft.com/office/powerpoint/2010/main" val="721972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C0D32E-4107-0A50-369C-6F3999AF3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DFDC78-02BC-3B17-25F3-3742DD3C7A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9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8D15A55-C770-84E4-EE0E-71A724DD8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HJET polarimeter detectors: Readout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69C9E9-FA1E-75E8-66F7-80365BE309B6}"/>
              </a:ext>
            </a:extLst>
          </p:cNvPr>
          <p:cNvSpPr txBox="1"/>
          <p:nvPr/>
        </p:nvSpPr>
        <p:spPr>
          <a:xfrm>
            <a:off x="457200" y="615462"/>
            <a:ext cx="209223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Current thoughts</a:t>
            </a:r>
            <a:endParaRPr lang="en-US" dirty="0"/>
          </a:p>
          <a:p>
            <a:endParaRPr lang="en-US" sz="2000" dirty="0"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F9B824-BE56-EA6A-2471-78B4310C1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533" y="1112383"/>
            <a:ext cx="6934200" cy="2238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3B5869-3890-6BBB-4AC8-F4A651196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8281" y="1217917"/>
            <a:ext cx="3868705" cy="1871176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6B529F7-8199-0C62-71D2-77903B6B0F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7425621"/>
              </p:ext>
            </p:extLst>
          </p:nvPr>
        </p:nvGraphicFramePr>
        <p:xfrm>
          <a:off x="658741" y="3506008"/>
          <a:ext cx="5882573" cy="23777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24265">
                  <a:extLst>
                    <a:ext uri="{9D8B030D-6E8A-4147-A177-3AD203B41FA5}">
                      <a16:colId xmlns:a16="http://schemas.microsoft.com/office/drawing/2014/main" val="3063563120"/>
                    </a:ext>
                  </a:extLst>
                </a:gridCol>
                <a:gridCol w="1458308">
                  <a:extLst>
                    <a:ext uri="{9D8B030D-6E8A-4147-A177-3AD203B41FA5}">
                      <a16:colId xmlns:a16="http://schemas.microsoft.com/office/drawing/2014/main" val="1111788814"/>
                    </a:ext>
                  </a:extLst>
                </a:gridCol>
              </a:tblGrid>
              <a:tr h="39655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0" i="0" u="none" strike="noStrike" noProof="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Detector capacitance (1 layer)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 i="0" u="none" strike="noStrike" noProof="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~17 [pF]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99037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0" i="0" u="none" strike="noStrike" noProof="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Charge deposit (MIP)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 i="0" u="none" strike="noStrike" noProof="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~12 [</a:t>
                      </a:r>
                      <a:r>
                        <a:rPr lang="en-US" sz="2000" b="0" i="0" u="none" strike="noStrike" noProof="0" dirty="0" err="1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fC</a:t>
                      </a:r>
                      <a:r>
                        <a:rPr lang="en-US" sz="2000" b="0" i="0" u="none" strike="noStrike" noProof="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63559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0" i="0" u="none" strike="noStrike" noProof="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Charge collection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0" i="0" u="none" strike="noStrike" noProof="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5-10 [ns]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0423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0" i="0" u="none" strike="noStrike" noProof="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Time resolution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 i="0" u="none" strike="noStrike" noProof="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&lt;1 [ns]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48559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0" i="0" u="none" strike="noStrike" noProof="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Max. channels per detector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0020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0" i="0" u="none" strike="noStrike" noProof="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Max. Data rate</a:t>
                      </a:r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 i="0" u="none" strike="noStrike" noProof="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15 [Mbit/s]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757827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2A01AE53-6727-6E82-FE8B-5D2ED805D0B3}"/>
              </a:ext>
            </a:extLst>
          </p:cNvPr>
          <p:cNvSpPr txBox="1"/>
          <p:nvPr/>
        </p:nvSpPr>
        <p:spPr>
          <a:xfrm>
            <a:off x="8086375" y="775482"/>
            <a:ext cx="337519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ASICs to consider</a:t>
            </a:r>
            <a:endParaRPr lang="en-US" sz="2000" dirty="0"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B87062-1AA7-FB30-F814-D3244209479A}"/>
              </a:ext>
            </a:extLst>
          </p:cNvPr>
          <p:cNvSpPr txBox="1"/>
          <p:nvPr/>
        </p:nvSpPr>
        <p:spPr>
          <a:xfrm>
            <a:off x="7393733" y="3663013"/>
            <a:ext cx="4455130" cy="64633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What is your experience with this ASICs ?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Suggestions are very welcome</a:t>
            </a:r>
          </a:p>
        </p:txBody>
      </p:sp>
    </p:spTree>
    <p:extLst>
      <p:ext uri="{BB962C8B-B14F-4D97-AF65-F5344CB8AC3E}">
        <p14:creationId xmlns:p14="http://schemas.microsoft.com/office/powerpoint/2010/main" val="3263022717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wrap="none" rtlCol="0">
        <a:spAutoFit/>
      </a:bodyPr>
      <a:lstStyle>
        <a:defPPr marL="0" indent="0" algn="l">
          <a:lnSpc>
            <a:spcPct val="100000"/>
          </a:lnSpc>
          <a:spcBef>
            <a:spcPts val="0"/>
          </a:spcBef>
          <a:buNone/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D-3B EIC_PPT_Outline_Template_Widescreen_0224.potx" id="{E6C5CCA8-604B-4BF3-AD52-0CCDA95A2BA6}" vid="{8057B053-B9B7-4C41-ADDD-67BAEC9A00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243247e-8d7f-4cff-a9ba-5f4d23375e9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8ADECB340160469430AC0F4EA775FA" ma:contentTypeVersion="16" ma:contentTypeDescription="Create a new document." ma:contentTypeScope="" ma:versionID="c85e3d5e809d44ba44323422ea9bf3a8">
  <xsd:schema xmlns:xsd="http://www.w3.org/2001/XMLSchema" xmlns:xs="http://www.w3.org/2001/XMLSchema" xmlns:p="http://schemas.microsoft.com/office/2006/metadata/properties" xmlns:ns3="3243247e-8d7f-4cff-a9ba-5f4d23375e99" xmlns:ns4="50e8a399-bf5a-4ab5-aaed-678af10ca500" targetNamespace="http://schemas.microsoft.com/office/2006/metadata/properties" ma:root="true" ma:fieldsID="9c13c6e67b509a657da624646862ce37" ns3:_="" ns4:_="">
    <xsd:import namespace="3243247e-8d7f-4cff-a9ba-5f4d23375e99"/>
    <xsd:import namespace="50e8a399-bf5a-4ab5-aaed-678af10ca50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Location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43247e-8d7f-4cff-a9ba-5f4d23375e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e8a399-bf5a-4ab5-aaed-678af10ca50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E22D85F-60BA-4A51-A1DF-FC43A3B6C64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9E88647-562A-460A-88A0-13D05ABABF01}">
  <ds:schemaRefs>
    <ds:schemaRef ds:uri="http://schemas.microsoft.com/office/2006/metadata/properties"/>
    <ds:schemaRef ds:uri="50e8a399-bf5a-4ab5-aaed-678af10ca500"/>
    <ds:schemaRef ds:uri="http://purl.org/dc/terms/"/>
    <ds:schemaRef ds:uri="http://purl.org/dc/dcmitype/"/>
    <ds:schemaRef ds:uri="3243247e-8d7f-4cff-a9ba-5f4d23375e99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1B85520D-6D6D-4EB7-979F-802DD6282D9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243247e-8d7f-4cff-a9ba-5f4d23375e99"/>
    <ds:schemaRef ds:uri="50e8a399-bf5a-4ab5-aaed-678af10ca50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In-Kind_Progress_V0</Template>
  <TotalTime>15836</TotalTime>
  <Words>1103</Words>
  <Application>Microsoft Macintosh PowerPoint</Application>
  <PresentationFormat>Widescreen</PresentationFormat>
  <Paragraphs>193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Cambria Math</vt:lpstr>
      <vt:lpstr>Comic Sans MS</vt:lpstr>
      <vt:lpstr>Helvetica</vt:lpstr>
      <vt:lpstr>BNL</vt:lpstr>
      <vt:lpstr>Detector readout for HJET polarimeter</vt:lpstr>
      <vt:lpstr>Measurement </vt:lpstr>
      <vt:lpstr>HJET polarimeter detectors: Current setup</vt:lpstr>
      <vt:lpstr>HJET polarimeter detectors: Holding field effects</vt:lpstr>
      <vt:lpstr>HJET polarimeter detectors: Possible upgrade</vt:lpstr>
      <vt:lpstr>HJET polarimeter detectors: Simulation results</vt:lpstr>
      <vt:lpstr>HJET polarimeter detectors: Readout</vt:lpstr>
      <vt:lpstr>HJET polarimeter detectors: Readout</vt:lpstr>
      <vt:lpstr>HJET polarimeter detectors: Readout</vt:lpstr>
      <vt:lpstr>HJET polarimeter detectors: Readout (Claude)</vt:lpstr>
      <vt:lpstr>HJET polarimeter detectors: Readout (Claude)</vt:lpstr>
      <vt:lpstr>HJET polarimeter detectors: Readout (Claude)</vt:lpstr>
      <vt:lpstr>HJET polarimeter detectors: Readout (Claude)</vt:lpstr>
      <vt:lpstr>Summary</vt:lpstr>
      <vt:lpstr>PowerPoint Presentation</vt:lpstr>
      <vt:lpstr>PowerPoint Presentation</vt:lpstr>
      <vt:lpstr>HJET polarimeter detectors: S13804</vt:lpstr>
      <vt:lpstr>HJET polarimeter detectors: S4114-35Q</vt:lpstr>
      <vt:lpstr>pC polarimeter detectors: Current setup</vt:lpstr>
      <vt:lpstr>pC polarimeter detectors: Possible upgrade</vt:lpstr>
      <vt:lpstr>PowerPoint Presentation</vt:lpstr>
      <vt:lpstr>Summary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of EIC International Partnerships &amp; Agreements</dc:title>
  <dc:subject/>
  <dc:creator>Berrutti, Paolo</dc:creator>
  <cp:keywords/>
  <dc:description/>
  <cp:lastModifiedBy>Shulga, Evgeny (PO)</cp:lastModifiedBy>
  <cp:revision>310</cp:revision>
  <dcterms:created xsi:type="dcterms:W3CDTF">2024-09-27T13:23:51Z</dcterms:created>
  <dcterms:modified xsi:type="dcterms:W3CDTF">2026-02-26T13:48:55Z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0x0101001B8ADECB340160469430AC0F4EA775FA</vt:lpwstr>
  </property>
  <property fmtid="{D5CDD505-2E9C-101B-9397-08002B2CF9AE}" pid="3" name="MediaServiceImageTags">
    <vt:lpwstr/>
  </property>
</Properties>
</file>