
<file path=[Content_Types].xml><?xml version="1.0" encoding="utf-8"?>
<Types xmlns="http://schemas.openxmlformats.org/package/2006/content-types">
  <Default Extension="gif" ContentType="image/gif"/>
  <Default Extension="jpeg" ContentType="image/jpeg"/>
  <Default Extension="jpg" ContentType="image/jpeg"/>
  <Default Extension="MOV" ContentType="video/quicktime"/>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673" r:id="rId26"/>
    <p:sldMasterId id="2147483674" r:id="rId27"/>
    <p:sldMasterId id="2147483675" r:id="rId28"/>
  </p:sldMasterIdLst>
  <p:notesMasterIdLst>
    <p:notesMasterId r:id="rId86"/>
  </p:notesMasterIdLst>
  <p:handoutMasterIdLst>
    <p:handoutMasterId r:id="rId87"/>
  </p:handoutMasterIdLst>
  <p:sldIdLst>
    <p:sldId id="377" r:id="rId29"/>
    <p:sldId id="399" r:id="rId30"/>
    <p:sldId id="367" r:id="rId31"/>
    <p:sldId id="400" r:id="rId32"/>
    <p:sldId id="371" r:id="rId33"/>
    <p:sldId id="378" r:id="rId34"/>
    <p:sldId id="459" r:id="rId35"/>
    <p:sldId id="316" r:id="rId36"/>
    <p:sldId id="386" r:id="rId37"/>
    <p:sldId id="387" r:id="rId38"/>
    <p:sldId id="388" r:id="rId39"/>
    <p:sldId id="384" r:id="rId40"/>
    <p:sldId id="317" r:id="rId41"/>
    <p:sldId id="379" r:id="rId42"/>
    <p:sldId id="354" r:id="rId43"/>
    <p:sldId id="355" r:id="rId44"/>
    <p:sldId id="385" r:id="rId45"/>
    <p:sldId id="319" r:id="rId46"/>
    <p:sldId id="551" r:id="rId47"/>
    <p:sldId id="374" r:id="rId48"/>
    <p:sldId id="282" r:id="rId49"/>
    <p:sldId id="391" r:id="rId50"/>
    <p:sldId id="549" r:id="rId51"/>
    <p:sldId id="550" r:id="rId52"/>
    <p:sldId id="346" r:id="rId53"/>
    <p:sldId id="389" r:id="rId54"/>
    <p:sldId id="390" r:id="rId55"/>
    <p:sldId id="356" r:id="rId56"/>
    <p:sldId id="350" r:id="rId57"/>
    <p:sldId id="368" r:id="rId58"/>
    <p:sldId id="359" r:id="rId59"/>
    <p:sldId id="375" r:id="rId60"/>
    <p:sldId id="285" r:id="rId61"/>
    <p:sldId id="554" r:id="rId62"/>
    <p:sldId id="396" r:id="rId63"/>
    <p:sldId id="360" r:id="rId64"/>
    <p:sldId id="361" r:id="rId65"/>
    <p:sldId id="370" r:id="rId66"/>
    <p:sldId id="365" r:id="rId67"/>
    <p:sldId id="392" r:id="rId68"/>
    <p:sldId id="555" r:id="rId69"/>
    <p:sldId id="556" r:id="rId70"/>
    <p:sldId id="552" r:id="rId71"/>
    <p:sldId id="553" r:id="rId72"/>
    <p:sldId id="557" r:id="rId73"/>
    <p:sldId id="558" r:id="rId74"/>
    <p:sldId id="559" r:id="rId75"/>
    <p:sldId id="382" r:id="rId76"/>
    <p:sldId id="383" r:id="rId77"/>
    <p:sldId id="393" r:id="rId78"/>
    <p:sldId id="394" r:id="rId79"/>
    <p:sldId id="560" r:id="rId80"/>
    <p:sldId id="534" r:id="rId81"/>
    <p:sldId id="561" r:id="rId82"/>
    <p:sldId id="339" r:id="rId83"/>
    <p:sldId id="335" r:id="rId84"/>
    <p:sldId id="337" r:id="rId85"/>
  </p:sldIdLst>
  <p:sldSz cx="13003213" cy="9752013"/>
  <p:notesSz cx="6858000" cy="9144000"/>
  <p:defaultTex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4600"/>
    <a:srgbClr val="FFFF00"/>
    <a:srgbClr val="EBFFB4"/>
    <a:srgbClr val="800000"/>
    <a:srgbClr val="0070C0"/>
    <a:srgbClr val="C0FF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33"/>
    <p:restoredTop sz="96159" autoAdjust="0"/>
  </p:normalViewPr>
  <p:slideViewPr>
    <p:cSldViewPr>
      <p:cViewPr varScale="1">
        <p:scale>
          <a:sx n="90" d="100"/>
          <a:sy n="90" d="100"/>
        </p:scale>
        <p:origin x="1096" y="200"/>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2240"/>
    </p:cViewPr>
  </p:sorterViewPr>
  <p:notesViewPr>
    <p:cSldViewPr>
      <p:cViewPr varScale="1">
        <p:scale>
          <a:sx n="92" d="100"/>
          <a:sy n="92" d="100"/>
        </p:scale>
        <p:origin x="3264"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viewProps" Target="viewProps.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5" Type="http://schemas.openxmlformats.org/officeDocument/2006/relationships/slideMaster" Target="slideMasters/slideMaster5.xml"/><Relationship Id="rId90" Type="http://schemas.openxmlformats.org/officeDocument/2006/relationships/theme" Target="theme/theme1.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2.xml"/><Relationship Id="rId35" Type="http://schemas.openxmlformats.org/officeDocument/2006/relationships/slide" Target="slides/slide7.xml"/><Relationship Id="rId43" Type="http://schemas.openxmlformats.org/officeDocument/2006/relationships/slide" Target="slides/slide15.xml"/><Relationship Id="rId48" Type="http://schemas.openxmlformats.org/officeDocument/2006/relationships/slide" Target="slides/slide20.xml"/><Relationship Id="rId56" Type="http://schemas.openxmlformats.org/officeDocument/2006/relationships/slide" Target="slides/slide28.xml"/><Relationship Id="rId64" Type="http://schemas.openxmlformats.org/officeDocument/2006/relationships/slide" Target="slides/slide36.xml"/><Relationship Id="rId69" Type="http://schemas.openxmlformats.org/officeDocument/2006/relationships/slide" Target="slides/slide41.xml"/><Relationship Id="rId77"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80" Type="http://schemas.openxmlformats.org/officeDocument/2006/relationships/slide" Target="slides/slide52.xml"/><Relationship Id="rId85" Type="http://schemas.openxmlformats.org/officeDocument/2006/relationships/slide" Target="slides/slide5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7" Type="http://schemas.openxmlformats.org/officeDocument/2006/relationships/slideMaster" Target="slideMasters/slideMaster7.xml"/><Relationship Id="rId71" Type="http://schemas.openxmlformats.org/officeDocument/2006/relationships/slide" Target="slides/slide43.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handoutMaster" Target="handoutMasters/handoutMaster1.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FFDEA3-DE62-5748-B08F-A55EDB818D50}" type="datetimeFigureOut">
              <a:rPr lang="en-US" smtClean="0"/>
              <a:t>2/16/26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87693-1090-C54A-9912-2240EF636041}" type="slidenum">
              <a:rPr lang="en-US" smtClean="0"/>
              <a:t>‹#›</a:t>
            </a:fld>
            <a:endParaRPr lang="en-US"/>
          </a:p>
        </p:txBody>
      </p:sp>
    </p:spTree>
    <p:extLst>
      <p:ext uri="{BB962C8B-B14F-4D97-AF65-F5344CB8AC3E}">
        <p14:creationId xmlns:p14="http://schemas.microsoft.com/office/powerpoint/2010/main" val="16700429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360" cap="sq">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69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0"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1"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2"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9703" name="Rectangle 7"/>
          <p:cNvSpPr>
            <a:spLocks noGrp="1" noRot="1" noChangeAspect="1" noChangeArrowheads="1"/>
          </p:cNvSpPr>
          <p:nvPr>
            <p:ph type="sldImg"/>
          </p:nvPr>
        </p:nvSpPr>
        <p:spPr bwMode="auto">
          <a:xfrm>
            <a:off x="-11798300" y="-11798300"/>
            <a:ext cx="11788775" cy="124825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sp>
      <p:sp>
        <p:nvSpPr>
          <p:cNvPr id="29704" name="Rectangle 8"/>
          <p:cNvSpPr>
            <a:spLocks noGrp="1" noChangeArrowheads="1"/>
          </p:cNvSpPr>
          <p:nvPr>
            <p:ph type="body"/>
          </p:nvPr>
        </p:nvSpPr>
        <p:spPr bwMode="auto">
          <a:xfrm>
            <a:off x="685800" y="4343400"/>
            <a:ext cx="5475288" cy="4103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3624366547"/>
      </p:ext>
    </p:extLst>
  </p:cSld>
  <p:clrMap bg1="lt1" tx1="dk1" bg2="lt2" tx2="dk2" accent1="accent1" accent2="accent2" accent3="accent3" accent4="accent4" accent5="accent5" accent6="accent6" hlink="hlink" folHlink="folHlink"/>
  <p:hf hdr="0" ftr="0" dt="0"/>
  <p:notesStyle>
    <a:lvl1pPr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ＭＳ Ｐゴシック" charset="0"/>
      </a:defRPr>
    </a:lvl1pPr>
    <a:lvl2pPr marL="742950" indent="-28575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2pPr>
    <a:lvl3pPr marL="11430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3pPr>
    <a:lvl4pPr marL="16002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4pPr>
    <a:lvl5pPr marL="2057400" indent="-228600" algn="l" defTabSz="358775"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1202"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3220350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905903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686683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FF5EE8D-EC76-9847-D1CB-765FA07AC98B}"/>
            </a:ext>
          </a:extLst>
        </p:cNvPr>
        <p:cNvGrpSpPr/>
        <p:nvPr/>
      </p:nvGrpSpPr>
      <p:grpSpPr>
        <a:xfrm>
          <a:off x="0" y="0"/>
          <a:ext cx="0" cy="0"/>
          <a:chOff x="0" y="0"/>
          <a:chExt cx="0" cy="0"/>
        </a:xfrm>
      </p:grpSpPr>
      <p:sp>
        <p:nvSpPr>
          <p:cNvPr id="54273" name="Text Box 1">
            <a:extLst>
              <a:ext uri="{FF2B5EF4-FFF2-40B4-BE49-F238E27FC236}">
                <a16:creationId xmlns:a16="http://schemas.microsoft.com/office/drawing/2014/main" id="{708A747C-CF3F-163E-C841-172969E4E1EC}"/>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4274" name="Text Box 2">
            <a:extLst>
              <a:ext uri="{FF2B5EF4-FFF2-40B4-BE49-F238E27FC236}">
                <a16:creationId xmlns:a16="http://schemas.microsoft.com/office/drawing/2014/main" id="{955D3A9C-EA5E-EC69-16AE-E5DBEBB8BF1E}"/>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1066123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1973219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05A32FAD-5A66-0EAC-4BE6-74AA2EA7034C}"/>
            </a:ext>
          </a:extLst>
        </p:cNvPr>
        <p:cNvGrpSpPr/>
        <p:nvPr/>
      </p:nvGrpSpPr>
      <p:grpSpPr>
        <a:xfrm>
          <a:off x="0" y="0"/>
          <a:ext cx="0" cy="0"/>
          <a:chOff x="0" y="0"/>
          <a:chExt cx="0" cy="0"/>
        </a:xfrm>
      </p:grpSpPr>
      <p:sp>
        <p:nvSpPr>
          <p:cNvPr id="52225" name="Text Box 1">
            <a:extLst>
              <a:ext uri="{FF2B5EF4-FFF2-40B4-BE49-F238E27FC236}">
                <a16:creationId xmlns:a16="http://schemas.microsoft.com/office/drawing/2014/main" id="{6923616B-F510-8A23-62B1-ADC067B7B6E9}"/>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a:extLst>
              <a:ext uri="{FF2B5EF4-FFF2-40B4-BE49-F238E27FC236}">
                <a16:creationId xmlns:a16="http://schemas.microsoft.com/office/drawing/2014/main" id="{8A85ED97-5F6B-FA77-5370-BE8B47C258A0}"/>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816637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a:extLst>
              <a:ext uri="{FF2B5EF4-FFF2-40B4-BE49-F238E27FC236}">
                <a16:creationId xmlns:a16="http://schemas.microsoft.com/office/drawing/2014/main" id="{B5FBE288-8B52-1936-F95B-637124AD424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51677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819592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928738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647040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endParaRPr lang="en-US"/>
          </a:p>
          <a:p>
            <a:r>
              <a:rPr lang="en-US"/>
              <a:t>----- Meeting Notes (1/27/16 16:27) -----</a:t>
            </a:r>
          </a:p>
          <a:p>
            <a:r>
              <a:rPr lang="en-US"/>
              <a:t>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FBD3088-F3CA-4717-0720-2EB67E12DACC}"/>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CCB91418-13A6-1049-C5BD-EB97E82F929F}"/>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A738A2F7-141B-4DCF-7DF0-624787714787}"/>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416839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9124368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3992114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485390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3034491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BEC1280-2666-500C-509E-C0CA364B3F3D}"/>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16071E50-8EA8-5AD6-FDDD-5334D404E216}"/>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2293A077-3359-CDFD-2370-CAC05A496672}"/>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3527990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711AE2E-EDA2-131B-561A-20A9C86E6C3B}"/>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5F59AE17-129E-2507-FC18-CBD919E2D02C}"/>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24F4041F-22AE-A5E7-F37C-3923F53AC02B}"/>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35701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46C6D6C-3DD4-9EF2-29A2-A2CD8F793C68}"/>
            </a:ext>
          </a:extLst>
        </p:cNvPr>
        <p:cNvGrpSpPr/>
        <p:nvPr/>
      </p:nvGrpSpPr>
      <p:grpSpPr>
        <a:xfrm>
          <a:off x="0" y="0"/>
          <a:ext cx="0" cy="0"/>
          <a:chOff x="0" y="0"/>
          <a:chExt cx="0" cy="0"/>
        </a:xfrm>
      </p:grpSpPr>
      <p:sp>
        <p:nvSpPr>
          <p:cNvPr id="52225" name="Text Box 1">
            <a:extLst>
              <a:ext uri="{FF2B5EF4-FFF2-40B4-BE49-F238E27FC236}">
                <a16:creationId xmlns:a16="http://schemas.microsoft.com/office/drawing/2014/main" id="{F86AFEF5-2C32-448A-FBDA-FF0401A47A04}"/>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a:extLst>
              <a:ext uri="{FF2B5EF4-FFF2-40B4-BE49-F238E27FC236}">
                <a16:creationId xmlns:a16="http://schemas.microsoft.com/office/drawing/2014/main" id="{B09D53E0-9891-48E3-0A35-487A90BAC116}"/>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21342394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18CDE45B-BACA-281B-3A45-F479FE974025}"/>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9A68D34E-88CE-3D9E-4AF1-FAC903EF1D8C}"/>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9A1AE3BA-776A-C4D7-9E55-E7219A642BBF}"/>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183420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AA0768E-B761-8F0B-F185-55A1F46773E1}"/>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AF8E8123-2137-F7A5-AEC3-D9912EF9A971}"/>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24161D82-3F81-31E2-7895-6F36BDA293DD}"/>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537669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6D094C7-B3E4-B1BF-3951-63DEC41E28DA}"/>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7175D517-827F-C84D-24E1-641CADBA083B}"/>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CCDF0178-C364-E4B1-77F9-8E7AADC27F0E}"/>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017931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607CF56-2100-612D-440D-2F98F4FDD842}"/>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E07092C0-D8D9-002E-A833-7C187D85D68D}"/>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419874BF-16FE-6657-AE85-3207F3257EB5}"/>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7454468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D2D9ECF-A3D4-58F9-BAD5-CC3CB2BDCAC4}"/>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A85974D1-FB16-FF81-F097-0503211B3CEF}"/>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490B132A-5C27-BED6-BAA7-F0182B9B92CE}"/>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8987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6034913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solidFill>
                  <a:srgbClr val="C00000"/>
                </a:solidFill>
              </a:rPr>
              <a:t>/phenix/u/</a:t>
            </a:r>
            <a:r>
              <a:rPr lang="en-US" dirty="0" err="1">
                <a:solidFill>
                  <a:srgbClr val="C00000"/>
                </a:solidFill>
              </a:rPr>
              <a:t>purschke</a:t>
            </a:r>
            <a:r>
              <a:rPr lang="en-US" dirty="0">
                <a:solidFill>
                  <a:srgbClr val="C00000"/>
                </a:solidFill>
              </a:rPr>
              <a:t>/</a:t>
            </a:r>
            <a:r>
              <a:rPr lang="en-US" dirty="0" err="1">
                <a:solidFill>
                  <a:srgbClr val="C00000"/>
                </a:solidFill>
              </a:rPr>
              <a:t>sipm</a:t>
            </a:r>
            <a:endParaRPr lang="en-US" dirty="0">
              <a:solidFill>
                <a:srgbClr val="C00000"/>
              </a:solidFill>
            </a:endParaRPr>
          </a:p>
        </p:txBody>
      </p:sp>
    </p:spTree>
    <p:extLst>
      <p:ext uri="{BB962C8B-B14F-4D97-AF65-F5344CB8AC3E}">
        <p14:creationId xmlns:p14="http://schemas.microsoft.com/office/powerpoint/2010/main" val="34543271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solidFill>
                  <a:srgbClr val="C00000"/>
                </a:solidFill>
              </a:rPr>
              <a:t>/phenix/u/</a:t>
            </a:r>
            <a:r>
              <a:rPr lang="en-US" dirty="0" err="1">
                <a:solidFill>
                  <a:srgbClr val="C00000"/>
                </a:solidFill>
              </a:rPr>
              <a:t>purschke</a:t>
            </a:r>
            <a:r>
              <a:rPr lang="en-US" dirty="0">
                <a:solidFill>
                  <a:srgbClr val="C00000"/>
                </a:solidFill>
              </a:rPr>
              <a:t>/</a:t>
            </a:r>
            <a:r>
              <a:rPr lang="en-US" dirty="0" err="1">
                <a:solidFill>
                  <a:srgbClr val="C00000"/>
                </a:solidFill>
              </a:rPr>
              <a:t>sipm</a:t>
            </a:r>
            <a:endParaRPr lang="en-US" dirty="0">
              <a:solidFill>
                <a:srgbClr val="C00000"/>
              </a:solidFill>
            </a:endParaRPr>
          </a:p>
        </p:txBody>
      </p:sp>
    </p:spTree>
    <p:extLst>
      <p:ext uri="{BB962C8B-B14F-4D97-AF65-F5344CB8AC3E}">
        <p14:creationId xmlns:p14="http://schemas.microsoft.com/office/powerpoint/2010/main" val="921400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r>
              <a:rPr lang="en-US" dirty="0">
                <a:solidFill>
                  <a:srgbClr val="C00000"/>
                </a:solidFill>
              </a:rPr>
              <a:t>/phenix/u/</a:t>
            </a:r>
            <a:r>
              <a:rPr lang="en-US" dirty="0" err="1">
                <a:solidFill>
                  <a:srgbClr val="C00000"/>
                </a:solidFill>
              </a:rPr>
              <a:t>purschke</a:t>
            </a:r>
            <a:r>
              <a:rPr lang="en-US" dirty="0">
                <a:solidFill>
                  <a:srgbClr val="C00000"/>
                </a:solidFill>
              </a:rPr>
              <a:t>/</a:t>
            </a:r>
            <a:r>
              <a:rPr lang="en-US" dirty="0" err="1">
                <a:solidFill>
                  <a:srgbClr val="C00000"/>
                </a:solidFill>
              </a:rPr>
              <a:t>sipm</a:t>
            </a:r>
            <a:endParaRPr lang="en-US" dirty="0">
              <a:solidFill>
                <a:srgbClr val="C00000"/>
              </a:solidFill>
            </a:endParaRPr>
          </a:p>
        </p:txBody>
      </p:sp>
    </p:spTree>
    <p:extLst>
      <p:ext uri="{BB962C8B-B14F-4D97-AF65-F5344CB8AC3E}">
        <p14:creationId xmlns:p14="http://schemas.microsoft.com/office/powerpoint/2010/main" val="9047551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5E6BD25-5448-4A52-2F7C-77069EE16C06}"/>
            </a:ext>
          </a:extLst>
        </p:cNvPr>
        <p:cNvGrpSpPr/>
        <p:nvPr/>
      </p:nvGrpSpPr>
      <p:grpSpPr>
        <a:xfrm>
          <a:off x="0" y="0"/>
          <a:ext cx="0" cy="0"/>
          <a:chOff x="0" y="0"/>
          <a:chExt cx="0" cy="0"/>
        </a:xfrm>
      </p:grpSpPr>
      <p:sp>
        <p:nvSpPr>
          <p:cNvPr id="58369" name="Text Box 1">
            <a:extLst>
              <a:ext uri="{FF2B5EF4-FFF2-40B4-BE49-F238E27FC236}">
                <a16:creationId xmlns:a16="http://schemas.microsoft.com/office/drawing/2014/main" id="{59151B6A-1B5F-0C76-5ECF-B2D52E414C6A}"/>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a:extLst>
              <a:ext uri="{FF2B5EF4-FFF2-40B4-BE49-F238E27FC236}">
                <a16:creationId xmlns:a16="http://schemas.microsoft.com/office/drawing/2014/main" id="{925B4A72-35ED-120C-D322-C8B6D325E80F}"/>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solidFill>
                  <a:srgbClr val="C00000"/>
                </a:solidFill>
              </a:rPr>
              <a:t>/phenix/u/</a:t>
            </a:r>
            <a:r>
              <a:rPr lang="en-US" dirty="0" err="1">
                <a:solidFill>
                  <a:srgbClr val="C00000"/>
                </a:solidFill>
              </a:rPr>
              <a:t>purschke</a:t>
            </a:r>
            <a:r>
              <a:rPr lang="en-US" dirty="0">
                <a:solidFill>
                  <a:srgbClr val="C00000"/>
                </a:solidFill>
              </a:rPr>
              <a:t>/</a:t>
            </a:r>
            <a:r>
              <a:rPr lang="en-US" dirty="0" err="1">
                <a:solidFill>
                  <a:srgbClr val="C00000"/>
                </a:solidFill>
              </a:rPr>
              <a:t>sipm</a:t>
            </a:r>
            <a:endParaRPr lang="en-US" dirty="0">
              <a:solidFill>
                <a:srgbClr val="C00000"/>
              </a:solidFill>
            </a:endParaRPr>
          </a:p>
        </p:txBody>
      </p:sp>
    </p:spTree>
    <p:extLst>
      <p:ext uri="{BB962C8B-B14F-4D97-AF65-F5344CB8AC3E}">
        <p14:creationId xmlns:p14="http://schemas.microsoft.com/office/powerpoint/2010/main" val="265684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2387053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12766582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5C8E895C-09EE-2A98-F596-AF36B54D5DFC}"/>
            </a:ext>
          </a:extLst>
        </p:cNvPr>
        <p:cNvGrpSpPr/>
        <p:nvPr/>
      </p:nvGrpSpPr>
      <p:grpSpPr>
        <a:xfrm>
          <a:off x="0" y="0"/>
          <a:ext cx="0" cy="0"/>
          <a:chOff x="0" y="0"/>
          <a:chExt cx="0" cy="0"/>
        </a:xfrm>
      </p:grpSpPr>
      <p:sp>
        <p:nvSpPr>
          <p:cNvPr id="52225" name="Text Box 1">
            <a:extLst>
              <a:ext uri="{FF2B5EF4-FFF2-40B4-BE49-F238E27FC236}">
                <a16:creationId xmlns:a16="http://schemas.microsoft.com/office/drawing/2014/main" id="{72B2D189-644D-EAE3-5788-99D64E4D27A6}"/>
              </a:ext>
            </a:extLst>
          </p:cNvPr>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a:extLst>
              <a:ext uri="{FF2B5EF4-FFF2-40B4-BE49-F238E27FC236}">
                <a16:creationId xmlns:a16="http://schemas.microsoft.com/office/drawing/2014/main" id="{86A980F0-3B96-12BC-28D7-53B3BD0832E6}"/>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3267877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extLst>
      <p:ext uri="{BB962C8B-B14F-4D97-AF65-F5344CB8AC3E}">
        <p14:creationId xmlns:p14="http://schemas.microsoft.com/office/powerpoint/2010/main" val="855925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54274"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222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5837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590171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69020432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2643782-7F98-C240-B400-941BC47D0265}" type="slidenum">
              <a:rPr lang="en-US"/>
              <a:pPr>
                <a:defRPr/>
              </a:pPr>
              <a:t>‹#›</a:t>
            </a:fld>
            <a:endParaRPr lang="en-US"/>
          </a:p>
        </p:txBody>
      </p:sp>
    </p:spTree>
    <p:extLst>
      <p:ext uri="{BB962C8B-B14F-4D97-AF65-F5344CB8AC3E}">
        <p14:creationId xmlns:p14="http://schemas.microsoft.com/office/powerpoint/2010/main" val="406465505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B8CBC84-CF0E-6748-9A51-2D6D5BE0CA0C}" type="slidenum">
              <a:rPr lang="en-US"/>
              <a:pPr>
                <a:defRPr/>
              </a:pPr>
              <a:t>‹#›</a:t>
            </a:fld>
            <a:endParaRPr lang="en-US"/>
          </a:p>
        </p:txBody>
      </p:sp>
    </p:spTree>
    <p:extLst>
      <p:ext uri="{BB962C8B-B14F-4D97-AF65-F5344CB8AC3E}">
        <p14:creationId xmlns:p14="http://schemas.microsoft.com/office/powerpoint/2010/main" val="240753939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24813F10-CD68-2443-9E49-10ABB37826FC}" type="slidenum">
              <a:rPr lang="en-US"/>
              <a:pPr>
                <a:defRPr/>
              </a:pPr>
              <a:t>‹#›</a:t>
            </a:fld>
            <a:endParaRPr lang="en-US"/>
          </a:p>
        </p:txBody>
      </p:sp>
    </p:spTree>
    <p:extLst>
      <p:ext uri="{BB962C8B-B14F-4D97-AF65-F5344CB8AC3E}">
        <p14:creationId xmlns:p14="http://schemas.microsoft.com/office/powerpoint/2010/main" val="234676167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F60AE281-65E5-9D4B-9BFC-76737B3E54BF}" type="slidenum">
              <a:rPr lang="en-US"/>
              <a:pPr>
                <a:defRPr/>
              </a:pPr>
              <a:t>‹#›</a:t>
            </a:fld>
            <a:endParaRPr lang="en-US"/>
          </a:p>
        </p:txBody>
      </p:sp>
    </p:spTree>
    <p:extLst>
      <p:ext uri="{BB962C8B-B14F-4D97-AF65-F5344CB8AC3E}">
        <p14:creationId xmlns:p14="http://schemas.microsoft.com/office/powerpoint/2010/main" val="349086688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057C0DD2-435F-FE47-B667-B04FA794E616}" type="slidenum">
              <a:rPr lang="en-US"/>
              <a:pPr>
                <a:defRPr/>
              </a:pPr>
              <a:t>‹#›</a:t>
            </a:fld>
            <a:endParaRPr lang="en-US"/>
          </a:p>
        </p:txBody>
      </p:sp>
    </p:spTree>
    <p:extLst>
      <p:ext uri="{BB962C8B-B14F-4D97-AF65-F5344CB8AC3E}">
        <p14:creationId xmlns:p14="http://schemas.microsoft.com/office/powerpoint/2010/main" val="8660675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B79ACD1A-655D-1C4C-8EFA-3B465160B240}" type="slidenum">
              <a:rPr lang="en-US"/>
              <a:pPr>
                <a:defRPr/>
              </a:pPr>
              <a:t>‹#›</a:t>
            </a:fld>
            <a:endParaRPr lang="en-US"/>
          </a:p>
        </p:txBody>
      </p:sp>
    </p:spTree>
    <p:extLst>
      <p:ext uri="{BB962C8B-B14F-4D97-AF65-F5344CB8AC3E}">
        <p14:creationId xmlns:p14="http://schemas.microsoft.com/office/powerpoint/2010/main" val="1121491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1C1A53AF-FBD6-B34A-8CE3-EE9BAF3766D7}" type="slidenum">
              <a:rPr lang="en-US"/>
              <a:pPr>
                <a:defRPr/>
              </a:pPr>
              <a:t>‹#›</a:t>
            </a:fld>
            <a:endParaRPr lang="en-US"/>
          </a:p>
        </p:txBody>
      </p:sp>
    </p:spTree>
    <p:extLst>
      <p:ext uri="{BB962C8B-B14F-4D97-AF65-F5344CB8AC3E}">
        <p14:creationId xmlns:p14="http://schemas.microsoft.com/office/powerpoint/2010/main" val="31541286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0886842D-90FF-7C40-A016-71B6868CAF2C}" type="slidenum">
              <a:rPr lang="en-US"/>
              <a:pPr>
                <a:defRPr/>
              </a:pPr>
              <a:t>‹#›</a:t>
            </a:fld>
            <a:endParaRPr lang="en-US"/>
          </a:p>
        </p:txBody>
      </p:sp>
    </p:spTree>
    <p:extLst>
      <p:ext uri="{BB962C8B-B14F-4D97-AF65-F5344CB8AC3E}">
        <p14:creationId xmlns:p14="http://schemas.microsoft.com/office/powerpoint/2010/main" val="35016982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E28F4298-CA30-DE4C-A964-C62585A07054}" type="slidenum">
              <a:rPr lang="en-US"/>
              <a:pPr>
                <a:defRPr/>
              </a:pPr>
              <a:t>‹#›</a:t>
            </a:fld>
            <a:endParaRPr lang="en-US"/>
          </a:p>
        </p:txBody>
      </p:sp>
    </p:spTree>
    <p:extLst>
      <p:ext uri="{BB962C8B-B14F-4D97-AF65-F5344CB8AC3E}">
        <p14:creationId xmlns:p14="http://schemas.microsoft.com/office/powerpoint/2010/main" val="4225114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B1307073-7A9C-A34F-8457-50ADD26ACBC5}" type="slidenum">
              <a:rPr lang="en-US"/>
              <a:pPr>
                <a:defRPr/>
              </a:pPr>
              <a:t>‹#›</a:t>
            </a:fld>
            <a:endParaRPr lang="en-US"/>
          </a:p>
        </p:txBody>
      </p:sp>
    </p:spTree>
    <p:extLst>
      <p:ext uri="{BB962C8B-B14F-4D97-AF65-F5344CB8AC3E}">
        <p14:creationId xmlns:p14="http://schemas.microsoft.com/office/powerpoint/2010/main" val="531170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1320800"/>
            <a:ext cx="2962275" cy="68595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8736013" cy="68595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948948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D5A18DA-02BE-3441-A58D-D1AF053E03C3}" type="slidenum">
              <a:rPr lang="en-US"/>
              <a:pPr>
                <a:defRPr/>
              </a:pPr>
              <a:t>‹#›</a:t>
            </a:fld>
            <a:endParaRPr lang="en-US"/>
          </a:p>
        </p:txBody>
      </p:sp>
    </p:spTree>
    <p:extLst>
      <p:ext uri="{BB962C8B-B14F-4D97-AF65-F5344CB8AC3E}">
        <p14:creationId xmlns:p14="http://schemas.microsoft.com/office/powerpoint/2010/main" val="388545245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F1C022C4-13FB-734F-8574-A72C03BD2DBD}" type="slidenum">
              <a:rPr lang="en-US"/>
              <a:pPr>
                <a:defRPr/>
              </a:pPr>
              <a:t>‹#›</a:t>
            </a:fld>
            <a:endParaRPr lang="en-US"/>
          </a:p>
        </p:txBody>
      </p:sp>
    </p:spTree>
    <p:extLst>
      <p:ext uri="{BB962C8B-B14F-4D97-AF65-F5344CB8AC3E}">
        <p14:creationId xmlns:p14="http://schemas.microsoft.com/office/powerpoint/2010/main" val="309374045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D9EA0712-8108-BF48-95B4-A216FD381252}" type="slidenum">
              <a:rPr lang="en-US"/>
              <a:pPr>
                <a:defRPr/>
              </a:pPr>
              <a:t>‹#›</a:t>
            </a:fld>
            <a:endParaRPr lang="en-US"/>
          </a:p>
        </p:txBody>
      </p:sp>
    </p:spTree>
    <p:extLst>
      <p:ext uri="{BB962C8B-B14F-4D97-AF65-F5344CB8AC3E}">
        <p14:creationId xmlns:p14="http://schemas.microsoft.com/office/powerpoint/2010/main" val="12394177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7341C938-C957-0344-80B1-38579BF2764E}" type="slidenum">
              <a:rPr lang="en-US"/>
              <a:pPr>
                <a:defRPr/>
              </a:pPr>
              <a:t>‹#›</a:t>
            </a:fld>
            <a:endParaRPr lang="en-US"/>
          </a:p>
        </p:txBody>
      </p:sp>
    </p:spTree>
    <p:extLst>
      <p:ext uri="{BB962C8B-B14F-4D97-AF65-F5344CB8AC3E}">
        <p14:creationId xmlns:p14="http://schemas.microsoft.com/office/powerpoint/2010/main" val="207340265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3F9593DE-CD06-0D40-9D08-03E5225AE579}" type="slidenum">
              <a:rPr lang="en-US"/>
              <a:pPr>
                <a:defRPr/>
              </a:pPr>
              <a:t>‹#›</a:t>
            </a:fld>
            <a:endParaRPr lang="en-US"/>
          </a:p>
        </p:txBody>
      </p:sp>
    </p:spTree>
    <p:extLst>
      <p:ext uri="{BB962C8B-B14F-4D97-AF65-F5344CB8AC3E}">
        <p14:creationId xmlns:p14="http://schemas.microsoft.com/office/powerpoint/2010/main" val="183278411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B4ED417D-D5F5-FE45-9515-BD80F9B8F1AE}" type="slidenum">
              <a:rPr lang="en-US"/>
              <a:pPr>
                <a:defRPr/>
              </a:pPr>
              <a:t>‹#›</a:t>
            </a:fld>
            <a:endParaRPr lang="en-US"/>
          </a:p>
        </p:txBody>
      </p:sp>
    </p:spTree>
    <p:extLst>
      <p:ext uri="{BB962C8B-B14F-4D97-AF65-F5344CB8AC3E}">
        <p14:creationId xmlns:p14="http://schemas.microsoft.com/office/powerpoint/2010/main" val="36798023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16E4C4EA-1526-F84C-B573-6745E1519FD4}" type="slidenum">
              <a:rPr lang="en-US"/>
              <a:pPr>
                <a:defRPr/>
              </a:pPr>
              <a:t>‹#›</a:t>
            </a:fld>
            <a:endParaRPr lang="en-US"/>
          </a:p>
        </p:txBody>
      </p:sp>
    </p:spTree>
    <p:extLst>
      <p:ext uri="{BB962C8B-B14F-4D97-AF65-F5344CB8AC3E}">
        <p14:creationId xmlns:p14="http://schemas.microsoft.com/office/powerpoint/2010/main" val="201328979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79509D50-5311-0F49-BB62-5B63F8D4F3F0}" type="slidenum">
              <a:rPr lang="en-US"/>
              <a:pPr>
                <a:defRPr/>
              </a:pPr>
              <a:t>‹#›</a:t>
            </a:fld>
            <a:endParaRPr lang="en-US"/>
          </a:p>
        </p:txBody>
      </p:sp>
    </p:spTree>
    <p:extLst>
      <p:ext uri="{BB962C8B-B14F-4D97-AF65-F5344CB8AC3E}">
        <p14:creationId xmlns:p14="http://schemas.microsoft.com/office/powerpoint/2010/main" val="271805337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99C719A-786E-9B47-8DEE-8EDE2FF6524F}" type="slidenum">
              <a:rPr lang="en-US"/>
              <a:pPr>
                <a:defRPr/>
              </a:pPr>
              <a:t>‹#›</a:t>
            </a:fld>
            <a:endParaRPr lang="en-US"/>
          </a:p>
        </p:txBody>
      </p:sp>
    </p:spTree>
    <p:extLst>
      <p:ext uri="{BB962C8B-B14F-4D97-AF65-F5344CB8AC3E}">
        <p14:creationId xmlns:p14="http://schemas.microsoft.com/office/powerpoint/2010/main" val="27235924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6A0B1090-DC1D-6044-A330-E43E6CED0EED}" type="slidenum">
              <a:rPr lang="en-US"/>
              <a:pPr>
                <a:defRPr/>
              </a:pPr>
              <a:t>‹#›</a:t>
            </a:fld>
            <a:endParaRPr lang="en-US"/>
          </a:p>
        </p:txBody>
      </p:sp>
    </p:spTree>
    <p:extLst>
      <p:ext uri="{BB962C8B-B14F-4D97-AF65-F5344CB8AC3E}">
        <p14:creationId xmlns:p14="http://schemas.microsoft.com/office/powerpoint/2010/main" val="116381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64720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F7A8AF36-0378-3B4D-BB23-903E93675AB0}" type="slidenum">
              <a:rPr lang="en-US"/>
              <a:pPr>
                <a:defRPr/>
              </a:pPr>
              <a:t>‹#›</a:t>
            </a:fld>
            <a:endParaRPr lang="en-US"/>
          </a:p>
        </p:txBody>
      </p:sp>
    </p:spTree>
    <p:extLst>
      <p:ext uri="{BB962C8B-B14F-4D97-AF65-F5344CB8AC3E}">
        <p14:creationId xmlns:p14="http://schemas.microsoft.com/office/powerpoint/2010/main" val="62485693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8A727C-017E-1D4A-8C5F-2B16CE820A8C}" type="slidenum">
              <a:rPr lang="en-US"/>
              <a:pPr>
                <a:defRPr/>
              </a:pPr>
              <a:t>‹#›</a:t>
            </a:fld>
            <a:endParaRPr lang="en-US"/>
          </a:p>
        </p:txBody>
      </p:sp>
    </p:spTree>
    <p:extLst>
      <p:ext uri="{BB962C8B-B14F-4D97-AF65-F5344CB8AC3E}">
        <p14:creationId xmlns:p14="http://schemas.microsoft.com/office/powerpoint/2010/main" val="1344833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26102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59220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754701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9300" y="2324100"/>
            <a:ext cx="1949450"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471150" y="2324100"/>
            <a:ext cx="1951038" cy="8902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94219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46075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67627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08636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7302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8682163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61123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3480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108981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108981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798811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7498811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42142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1129247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571500" y="863600"/>
            <a:ext cx="5848350"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863600"/>
            <a:ext cx="5849938" cy="8355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5257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00235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220825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3808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280584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15501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759497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62314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90525"/>
            <a:ext cx="2962275" cy="882808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90525"/>
            <a:ext cx="8736013" cy="88280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7521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3642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3791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88913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72847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090654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70546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70638209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6073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34838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621295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03248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22134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531574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52219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597706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3278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487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127608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07715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80381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1699234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10073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64008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19794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045813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93966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18720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1522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66523996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0873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24101882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49220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50860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36993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93685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3399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210733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7879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40358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5775434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24574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5016500"/>
            <a:ext cx="24590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43164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63310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220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6281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889855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3557798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451040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1320800"/>
            <a:ext cx="1266825" cy="735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1320800"/>
            <a:ext cx="3649663" cy="735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86026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06432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8077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90796330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057836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848600" y="8470900"/>
            <a:ext cx="2393950"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394950" y="8470900"/>
            <a:ext cx="2395538" cy="3660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281634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27802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4607563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827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16637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71984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19994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45688" y="7785100"/>
            <a:ext cx="2844800" cy="4346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09700" y="7785100"/>
            <a:ext cx="8383588" cy="4346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544217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17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91939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50739625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88226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440977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33844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82508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698180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56882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14650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9113741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8103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7490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645924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655279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46554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3172941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5604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212346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64429455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23288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1219010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827657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98779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522598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0448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888184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96905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0794108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90924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043946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6225810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47559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219984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269223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2905587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6500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12651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699354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2153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959759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8928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64366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363726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0959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38372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170892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5021072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36459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93189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572542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34834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1782634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57952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911184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03064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107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00261457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890969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8310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3633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73563" y="328613"/>
            <a:ext cx="126682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364966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65593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8853705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4982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402589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31800" y="8813800"/>
            <a:ext cx="4044950"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8813800"/>
            <a:ext cx="4046538" cy="2232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302947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581103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00707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3982951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33208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202909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484250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4596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72600" y="390525"/>
            <a:ext cx="2979738" cy="1065530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31800" y="390525"/>
            <a:ext cx="8788400" cy="10655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062566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6423345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309835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364811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2457450"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181350" y="2324100"/>
            <a:ext cx="2459038" cy="7318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935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7112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4613333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07860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7146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83254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6788952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203155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9313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9313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618385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E453E357-979D-8545-89F5-822D83CC5A85}" type="slidenum">
              <a:rPr lang="en-US"/>
              <a:pPr>
                <a:defRPr/>
              </a:pPr>
              <a:t>‹#›</a:t>
            </a:fld>
            <a:endParaRPr lang="en-US"/>
          </a:p>
        </p:txBody>
      </p:sp>
    </p:spTree>
    <p:extLst>
      <p:ext uri="{BB962C8B-B14F-4D97-AF65-F5344CB8AC3E}">
        <p14:creationId xmlns:p14="http://schemas.microsoft.com/office/powerpoint/2010/main" val="271015538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B74B0091-CAD8-4A4F-9DD4-8AD6B1C13B2B}" type="slidenum">
              <a:rPr lang="en-US"/>
              <a:pPr>
                <a:defRPr/>
              </a:pPr>
              <a:t>‹#›</a:t>
            </a:fld>
            <a:endParaRPr lang="en-US"/>
          </a:p>
        </p:txBody>
      </p:sp>
    </p:spTree>
    <p:extLst>
      <p:ext uri="{BB962C8B-B14F-4D97-AF65-F5344CB8AC3E}">
        <p14:creationId xmlns:p14="http://schemas.microsoft.com/office/powerpoint/2010/main" val="217420924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0D8D6ACC-734F-E245-88B7-20D2ACEC0ADA}" type="slidenum">
              <a:rPr lang="en-US"/>
              <a:pPr>
                <a:defRPr/>
              </a:pPr>
              <a:t>‹#›</a:t>
            </a:fld>
            <a:endParaRPr lang="en-US"/>
          </a:p>
        </p:txBody>
      </p:sp>
    </p:spTree>
    <p:extLst>
      <p:ext uri="{BB962C8B-B14F-4D97-AF65-F5344CB8AC3E}">
        <p14:creationId xmlns:p14="http://schemas.microsoft.com/office/powerpoint/2010/main" val="84149215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C7C32E05-7506-A54F-9BF1-C2E2C69AB95D}" type="slidenum">
              <a:rPr lang="en-US"/>
              <a:pPr>
                <a:defRPr/>
              </a:pPr>
              <a:t>‹#›</a:t>
            </a:fld>
            <a:endParaRPr lang="en-US"/>
          </a:p>
        </p:txBody>
      </p:sp>
    </p:spTree>
    <p:extLst>
      <p:ext uri="{BB962C8B-B14F-4D97-AF65-F5344CB8AC3E}">
        <p14:creationId xmlns:p14="http://schemas.microsoft.com/office/powerpoint/2010/main" val="24185554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419684329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02657C2B-0416-9B46-9D4B-98CC1FAA506D}" type="slidenum">
              <a:rPr lang="en-US"/>
              <a:pPr>
                <a:defRPr/>
              </a:pPr>
              <a:t>‹#›</a:t>
            </a:fld>
            <a:endParaRPr lang="en-US"/>
          </a:p>
        </p:txBody>
      </p:sp>
    </p:spTree>
    <p:extLst>
      <p:ext uri="{BB962C8B-B14F-4D97-AF65-F5344CB8AC3E}">
        <p14:creationId xmlns:p14="http://schemas.microsoft.com/office/powerpoint/2010/main" val="83355829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B21F62A5-C029-5E46-8CD6-80F66CE42A9E}" type="slidenum">
              <a:rPr lang="en-US"/>
              <a:pPr>
                <a:defRPr/>
              </a:pPr>
              <a:t>‹#›</a:t>
            </a:fld>
            <a:endParaRPr lang="en-US"/>
          </a:p>
        </p:txBody>
      </p:sp>
    </p:spTree>
    <p:extLst>
      <p:ext uri="{BB962C8B-B14F-4D97-AF65-F5344CB8AC3E}">
        <p14:creationId xmlns:p14="http://schemas.microsoft.com/office/powerpoint/2010/main" val="106533876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27A72D46-45B2-A645-9F98-65947C35B51E}" type="slidenum">
              <a:rPr lang="en-US"/>
              <a:pPr>
                <a:defRPr/>
              </a:pPr>
              <a:t>‹#›</a:t>
            </a:fld>
            <a:endParaRPr lang="en-US"/>
          </a:p>
        </p:txBody>
      </p:sp>
    </p:spTree>
    <p:extLst>
      <p:ext uri="{BB962C8B-B14F-4D97-AF65-F5344CB8AC3E}">
        <p14:creationId xmlns:p14="http://schemas.microsoft.com/office/powerpoint/2010/main" val="34688686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4143B41C-BAC7-A148-ADDE-A73E07BDC059}" type="slidenum">
              <a:rPr lang="en-US"/>
              <a:pPr>
                <a:defRPr/>
              </a:pPr>
              <a:t>‹#›</a:t>
            </a:fld>
            <a:endParaRPr lang="en-US"/>
          </a:p>
        </p:txBody>
      </p:sp>
    </p:spTree>
    <p:extLst>
      <p:ext uri="{BB962C8B-B14F-4D97-AF65-F5344CB8AC3E}">
        <p14:creationId xmlns:p14="http://schemas.microsoft.com/office/powerpoint/2010/main" val="75312678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EB6734A2-5BE3-9E49-AFC0-F18EF8F60F3B}" type="slidenum">
              <a:rPr lang="en-US"/>
              <a:pPr>
                <a:defRPr/>
              </a:pPr>
              <a:t>‹#›</a:t>
            </a:fld>
            <a:endParaRPr lang="en-US"/>
          </a:p>
        </p:txBody>
      </p:sp>
    </p:spTree>
    <p:extLst>
      <p:ext uri="{BB962C8B-B14F-4D97-AF65-F5344CB8AC3E}">
        <p14:creationId xmlns:p14="http://schemas.microsoft.com/office/powerpoint/2010/main" val="299072769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B279433-09A6-1C4F-B506-98EAFAC0ADCE}" type="slidenum">
              <a:rPr lang="en-US"/>
              <a:pPr>
                <a:defRPr/>
              </a:pPr>
              <a:t>‹#›</a:t>
            </a:fld>
            <a:endParaRPr lang="en-US"/>
          </a:p>
        </p:txBody>
      </p:sp>
    </p:spTree>
    <p:extLst>
      <p:ext uri="{BB962C8B-B14F-4D97-AF65-F5344CB8AC3E}">
        <p14:creationId xmlns:p14="http://schemas.microsoft.com/office/powerpoint/2010/main" val="78356752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EFC3F6B1-714D-3440-8BC9-206C4AE21474}" type="slidenum">
              <a:rPr lang="en-US"/>
              <a:pPr>
                <a:defRPr/>
              </a:pPr>
              <a:t>‹#›</a:t>
            </a:fld>
            <a:endParaRPr lang="en-US"/>
          </a:p>
        </p:txBody>
      </p:sp>
    </p:spTree>
    <p:extLst>
      <p:ext uri="{BB962C8B-B14F-4D97-AF65-F5344CB8AC3E}">
        <p14:creationId xmlns:p14="http://schemas.microsoft.com/office/powerpoint/2010/main" val="50580454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DF08C30A-7EAE-9541-B0A4-4D5F08B9C98D}" type="slidenum">
              <a:rPr lang="en-US"/>
              <a:pPr>
                <a:defRPr/>
              </a:pPr>
              <a:t>‹#›</a:t>
            </a:fld>
            <a:endParaRPr lang="en-US"/>
          </a:p>
        </p:txBody>
      </p:sp>
    </p:spTree>
    <p:extLst>
      <p:ext uri="{BB962C8B-B14F-4D97-AF65-F5344CB8AC3E}">
        <p14:creationId xmlns:p14="http://schemas.microsoft.com/office/powerpoint/2010/main" val="271545806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6BB7B757-34E8-C547-954A-0D5926DE2AAD}" type="slidenum">
              <a:rPr lang="en-US"/>
              <a:pPr>
                <a:defRPr/>
              </a:pPr>
              <a:t>‹#›</a:t>
            </a:fld>
            <a:endParaRPr lang="en-US"/>
          </a:p>
        </p:txBody>
      </p:sp>
    </p:spTree>
    <p:extLst>
      <p:ext uri="{BB962C8B-B14F-4D97-AF65-F5344CB8AC3E}">
        <p14:creationId xmlns:p14="http://schemas.microsoft.com/office/powerpoint/2010/main" val="222000240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97770F67-02F8-2F43-942A-81A67066F70A}" type="slidenum">
              <a:rPr lang="en-US"/>
              <a:pPr>
                <a:defRPr/>
              </a:pPr>
              <a:t>‹#›</a:t>
            </a:fld>
            <a:endParaRPr lang="en-US"/>
          </a:p>
        </p:txBody>
      </p:sp>
    </p:spTree>
    <p:extLst>
      <p:ext uri="{BB962C8B-B14F-4D97-AF65-F5344CB8AC3E}">
        <p14:creationId xmlns:p14="http://schemas.microsoft.com/office/powerpoint/2010/main" val="11646921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30407253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1238"/>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1238"/>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79ED71D0-F61A-C64E-A244-39FCEEBFDAE2}" type="slidenum">
              <a:rPr lang="en-US"/>
              <a:pPr>
                <a:defRPr/>
              </a:pPr>
              <a:t>‹#›</a:t>
            </a:fld>
            <a:endParaRPr lang="en-US"/>
          </a:p>
        </p:txBody>
      </p:sp>
    </p:spTree>
    <p:extLst>
      <p:ext uri="{BB962C8B-B14F-4D97-AF65-F5344CB8AC3E}">
        <p14:creationId xmlns:p14="http://schemas.microsoft.com/office/powerpoint/2010/main" val="10226231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sldNum" idx="11"/>
          </p:nvPr>
        </p:nvSpPr>
        <p:spPr>
          <a:ln/>
        </p:spPr>
        <p:txBody>
          <a:bodyPr/>
          <a:lstStyle>
            <a:lvl1pPr>
              <a:defRPr/>
            </a:lvl1pPr>
          </a:lstStyle>
          <a:p>
            <a:pPr>
              <a:defRPr/>
            </a:pPr>
            <a:fld id="{7CD5BE8E-80A8-4A4A-9B7D-989DBB03F7C7}" type="slidenum">
              <a:rPr lang="en-US"/>
              <a:pPr>
                <a:defRPr/>
              </a:pPr>
              <a:t>‹#›</a:t>
            </a:fld>
            <a:endParaRPr lang="en-US"/>
          </a:p>
        </p:txBody>
      </p:sp>
    </p:spTree>
    <p:extLst>
      <p:ext uri="{BB962C8B-B14F-4D97-AF65-F5344CB8AC3E}">
        <p14:creationId xmlns:p14="http://schemas.microsoft.com/office/powerpoint/2010/main" val="24030348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sldNum" idx="11"/>
          </p:nvPr>
        </p:nvSpPr>
        <p:spPr>
          <a:ln/>
        </p:spPr>
        <p:txBody>
          <a:bodyPr/>
          <a:lstStyle>
            <a:lvl1pPr>
              <a:defRPr/>
            </a:lvl1pPr>
          </a:lstStyle>
          <a:p>
            <a:pPr>
              <a:defRPr/>
            </a:pPr>
            <a:fld id="{344725A8-0EF9-904F-ABC6-8A3D9514797E}" type="slidenum">
              <a:rPr lang="en-US"/>
              <a:pPr>
                <a:defRPr/>
              </a:pPr>
              <a:t>‹#›</a:t>
            </a:fld>
            <a:endParaRPr lang="en-US"/>
          </a:p>
        </p:txBody>
      </p:sp>
    </p:spTree>
    <p:extLst>
      <p:ext uri="{BB962C8B-B14F-4D97-AF65-F5344CB8AC3E}">
        <p14:creationId xmlns:p14="http://schemas.microsoft.com/office/powerpoint/2010/main" val="359139081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sldNum" idx="11"/>
          </p:nvPr>
        </p:nvSpPr>
        <p:spPr>
          <a:ln/>
        </p:spPr>
        <p:txBody>
          <a:bodyPr/>
          <a:lstStyle>
            <a:lvl1pPr>
              <a:defRPr/>
            </a:lvl1pPr>
          </a:lstStyle>
          <a:p>
            <a:pPr>
              <a:defRPr/>
            </a:pPr>
            <a:fld id="{BC0D5A19-5F14-1444-B4F3-125BD95A0249}" type="slidenum">
              <a:rPr lang="en-US"/>
              <a:pPr>
                <a:defRPr/>
              </a:pPr>
              <a:t>‹#›</a:t>
            </a:fld>
            <a:endParaRPr lang="en-US"/>
          </a:p>
        </p:txBody>
      </p:sp>
    </p:spTree>
    <p:extLst>
      <p:ext uri="{BB962C8B-B14F-4D97-AF65-F5344CB8AC3E}">
        <p14:creationId xmlns:p14="http://schemas.microsoft.com/office/powerpoint/2010/main" val="18842485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4792C739-91CD-AF44-9A36-203A157C9059}" type="slidenum">
              <a:rPr lang="en-US"/>
              <a:pPr>
                <a:defRPr/>
              </a:pPr>
              <a:t>‹#›</a:t>
            </a:fld>
            <a:endParaRPr lang="en-US"/>
          </a:p>
        </p:txBody>
      </p:sp>
    </p:spTree>
    <p:extLst>
      <p:ext uri="{BB962C8B-B14F-4D97-AF65-F5344CB8AC3E}">
        <p14:creationId xmlns:p14="http://schemas.microsoft.com/office/powerpoint/2010/main" val="228671026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sldNum" idx="11"/>
          </p:nvPr>
        </p:nvSpPr>
        <p:spPr>
          <a:ln/>
        </p:spPr>
        <p:txBody>
          <a:bodyPr/>
          <a:lstStyle>
            <a:lvl1pPr>
              <a:defRPr/>
            </a:lvl1pPr>
          </a:lstStyle>
          <a:p>
            <a:pPr>
              <a:defRPr/>
            </a:pPr>
            <a:fld id="{B1FDBE46-7FD3-B145-B46C-3E340CFF7166}" type="slidenum">
              <a:rPr lang="en-US"/>
              <a:pPr>
                <a:defRPr/>
              </a:pPr>
              <a:t>‹#›</a:t>
            </a:fld>
            <a:endParaRPr lang="en-US"/>
          </a:p>
        </p:txBody>
      </p:sp>
    </p:spTree>
    <p:extLst>
      <p:ext uri="{BB962C8B-B14F-4D97-AF65-F5344CB8AC3E}">
        <p14:creationId xmlns:p14="http://schemas.microsoft.com/office/powerpoint/2010/main" val="165412573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A08C5D74-9DBD-2845-9933-4727D5CAA36A}" type="slidenum">
              <a:rPr lang="en-US"/>
              <a:pPr>
                <a:defRPr/>
              </a:pPr>
              <a:t>‹#›</a:t>
            </a:fld>
            <a:endParaRPr lang="en-US"/>
          </a:p>
        </p:txBody>
      </p:sp>
    </p:spTree>
    <p:extLst>
      <p:ext uri="{BB962C8B-B14F-4D97-AF65-F5344CB8AC3E}">
        <p14:creationId xmlns:p14="http://schemas.microsoft.com/office/powerpoint/2010/main" val="317449934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7537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753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sldNum" idx="11"/>
          </p:nvPr>
        </p:nvSpPr>
        <p:spPr>
          <a:ln/>
        </p:spPr>
        <p:txBody>
          <a:bodyPr/>
          <a:lstStyle>
            <a:lvl1pPr>
              <a:defRPr/>
            </a:lvl1pPr>
          </a:lstStyle>
          <a:p>
            <a:pPr>
              <a:defRPr/>
            </a:pPr>
            <a:fld id="{071E7740-4E7D-C64C-BEF3-DAC1E8934B78}" type="slidenum">
              <a:rPr lang="en-US"/>
              <a:pPr>
                <a:defRPr/>
              </a:pPr>
              <a:t>‹#›</a:t>
            </a:fld>
            <a:endParaRPr lang="en-US"/>
          </a:p>
        </p:txBody>
      </p:sp>
    </p:spTree>
    <p:extLst>
      <p:ext uri="{BB962C8B-B14F-4D97-AF65-F5344CB8AC3E}">
        <p14:creationId xmlns:p14="http://schemas.microsoft.com/office/powerpoint/2010/main" val="39083585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C3E998AA-A84F-5C43-91EE-11B2DED93707}" type="slidenum">
              <a:rPr lang="en-US"/>
              <a:pPr>
                <a:defRPr/>
              </a:pPr>
              <a:t>‹#›</a:t>
            </a:fld>
            <a:endParaRPr lang="en-US"/>
          </a:p>
        </p:txBody>
      </p:sp>
    </p:spTree>
    <p:extLst>
      <p:ext uri="{BB962C8B-B14F-4D97-AF65-F5344CB8AC3E}">
        <p14:creationId xmlns:p14="http://schemas.microsoft.com/office/powerpoint/2010/main" val="363676503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7F5F58B8-1878-CB46-B5CA-3331AA433E48}" type="slidenum">
              <a:rPr lang="en-US"/>
              <a:pPr>
                <a:defRPr/>
              </a:pPr>
              <a:t>‹#›</a:t>
            </a:fld>
            <a:endParaRPr lang="en-US"/>
          </a:p>
        </p:txBody>
      </p:sp>
    </p:spTree>
    <p:extLst>
      <p:ext uri="{BB962C8B-B14F-4D97-AF65-F5344CB8AC3E}">
        <p14:creationId xmlns:p14="http://schemas.microsoft.com/office/powerpoint/2010/main" val="1317232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4090789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88284884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B42B71B8-3DEC-854E-8206-274F2B0AE3DE}" type="slidenum">
              <a:rPr lang="en-US"/>
              <a:pPr>
                <a:defRPr/>
              </a:pPr>
              <a:t>‹#›</a:t>
            </a:fld>
            <a:endParaRPr lang="en-US"/>
          </a:p>
        </p:txBody>
      </p:sp>
    </p:spTree>
    <p:extLst>
      <p:ext uri="{BB962C8B-B14F-4D97-AF65-F5344CB8AC3E}">
        <p14:creationId xmlns:p14="http://schemas.microsoft.com/office/powerpoint/2010/main" val="248196428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4725" y="2058988"/>
            <a:ext cx="5443538"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0663" y="2058988"/>
            <a:ext cx="5445125" cy="65992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DCF9DA82-3903-8749-9909-84B0344012C7}" type="slidenum">
              <a:rPr lang="en-US"/>
              <a:pPr>
                <a:defRPr/>
              </a:pPr>
              <a:t>‹#›</a:t>
            </a:fld>
            <a:endParaRPr lang="en-US"/>
          </a:p>
        </p:txBody>
      </p:sp>
    </p:spTree>
    <p:extLst>
      <p:ext uri="{BB962C8B-B14F-4D97-AF65-F5344CB8AC3E}">
        <p14:creationId xmlns:p14="http://schemas.microsoft.com/office/powerpoint/2010/main" val="139322257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6"/>
          <p:cNvSpPr>
            <a:spLocks noGrp="1" noChangeArrowheads="1"/>
          </p:cNvSpPr>
          <p:nvPr>
            <p:ph type="sldNum" idx="11"/>
          </p:nvPr>
        </p:nvSpPr>
        <p:spPr>
          <a:ln/>
        </p:spPr>
        <p:txBody>
          <a:bodyPr/>
          <a:lstStyle>
            <a:lvl1pPr>
              <a:defRPr/>
            </a:lvl1pPr>
          </a:lstStyle>
          <a:p>
            <a:pPr>
              <a:defRPr/>
            </a:pPr>
            <a:fld id="{EF10E790-372F-5B42-B4D4-150D8C76B79A}" type="slidenum">
              <a:rPr lang="en-US"/>
              <a:pPr>
                <a:defRPr/>
              </a:pPr>
              <a:t>‹#›</a:t>
            </a:fld>
            <a:endParaRPr lang="en-US"/>
          </a:p>
        </p:txBody>
      </p:sp>
    </p:spTree>
    <p:extLst>
      <p:ext uri="{BB962C8B-B14F-4D97-AF65-F5344CB8AC3E}">
        <p14:creationId xmlns:p14="http://schemas.microsoft.com/office/powerpoint/2010/main" val="349434543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6"/>
          <p:cNvSpPr>
            <a:spLocks noGrp="1" noChangeArrowheads="1"/>
          </p:cNvSpPr>
          <p:nvPr>
            <p:ph type="sldNum" idx="11"/>
          </p:nvPr>
        </p:nvSpPr>
        <p:spPr>
          <a:ln/>
        </p:spPr>
        <p:txBody>
          <a:bodyPr/>
          <a:lstStyle>
            <a:lvl1pPr>
              <a:defRPr/>
            </a:lvl1pPr>
          </a:lstStyle>
          <a:p>
            <a:pPr>
              <a:defRPr/>
            </a:pPr>
            <a:fld id="{EBD8A9DF-C2D2-1446-87EC-9DAF05A7CFCF}" type="slidenum">
              <a:rPr lang="en-US"/>
              <a:pPr>
                <a:defRPr/>
              </a:pPr>
              <a:t>‹#›</a:t>
            </a:fld>
            <a:endParaRPr lang="en-US"/>
          </a:p>
        </p:txBody>
      </p:sp>
    </p:spTree>
    <p:extLst>
      <p:ext uri="{BB962C8B-B14F-4D97-AF65-F5344CB8AC3E}">
        <p14:creationId xmlns:p14="http://schemas.microsoft.com/office/powerpoint/2010/main" val="406228863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6"/>
          <p:cNvSpPr>
            <a:spLocks noGrp="1" noChangeArrowheads="1"/>
          </p:cNvSpPr>
          <p:nvPr>
            <p:ph type="sldNum" idx="11"/>
          </p:nvPr>
        </p:nvSpPr>
        <p:spPr>
          <a:ln/>
        </p:spPr>
        <p:txBody>
          <a:bodyPr/>
          <a:lstStyle>
            <a:lvl1pPr>
              <a:defRPr/>
            </a:lvl1pPr>
          </a:lstStyle>
          <a:p>
            <a:pPr>
              <a:defRPr/>
            </a:pPr>
            <a:fld id="{7D5D1B73-ED9E-474D-B069-916661F1BDB3}" type="slidenum">
              <a:rPr lang="en-US"/>
              <a:pPr>
                <a:defRPr/>
              </a:pPr>
              <a:t>‹#›</a:t>
            </a:fld>
            <a:endParaRPr lang="en-US"/>
          </a:p>
        </p:txBody>
      </p:sp>
    </p:spTree>
    <p:extLst>
      <p:ext uri="{BB962C8B-B14F-4D97-AF65-F5344CB8AC3E}">
        <p14:creationId xmlns:p14="http://schemas.microsoft.com/office/powerpoint/2010/main" val="424906709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B5A598DA-539F-F443-91BF-AAA7BE7578A7}" type="slidenum">
              <a:rPr lang="en-US"/>
              <a:pPr>
                <a:defRPr/>
              </a:pPr>
              <a:t>‹#›</a:t>
            </a:fld>
            <a:endParaRPr lang="en-US"/>
          </a:p>
        </p:txBody>
      </p:sp>
    </p:spTree>
    <p:extLst>
      <p:ext uri="{BB962C8B-B14F-4D97-AF65-F5344CB8AC3E}">
        <p14:creationId xmlns:p14="http://schemas.microsoft.com/office/powerpoint/2010/main" val="14239704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6"/>
          <p:cNvSpPr>
            <a:spLocks noGrp="1" noChangeArrowheads="1"/>
          </p:cNvSpPr>
          <p:nvPr>
            <p:ph type="sldNum" idx="11"/>
          </p:nvPr>
        </p:nvSpPr>
        <p:spPr>
          <a:ln/>
        </p:spPr>
        <p:txBody>
          <a:bodyPr/>
          <a:lstStyle>
            <a:lvl1pPr>
              <a:defRPr/>
            </a:lvl1pPr>
          </a:lstStyle>
          <a:p>
            <a:pPr>
              <a:defRPr/>
            </a:pPr>
            <a:fld id="{6A2157FE-5A73-7A4C-B2E6-111184D495D5}" type="slidenum">
              <a:rPr lang="en-US"/>
              <a:pPr>
                <a:defRPr/>
              </a:pPr>
              <a:t>‹#›</a:t>
            </a:fld>
            <a:endParaRPr lang="en-US"/>
          </a:p>
        </p:txBody>
      </p:sp>
    </p:spTree>
    <p:extLst>
      <p:ext uri="{BB962C8B-B14F-4D97-AF65-F5344CB8AC3E}">
        <p14:creationId xmlns:p14="http://schemas.microsoft.com/office/powerpoint/2010/main" val="39669643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87991FAE-BE64-0C49-B08C-B1B2E5D95239}" type="slidenum">
              <a:rPr lang="en-US"/>
              <a:pPr>
                <a:defRPr/>
              </a:pPr>
              <a:t>‹#›</a:t>
            </a:fld>
            <a:endParaRPr lang="en-US"/>
          </a:p>
        </p:txBody>
      </p:sp>
    </p:spTree>
    <p:extLst>
      <p:ext uri="{BB962C8B-B14F-4D97-AF65-F5344CB8AC3E}">
        <p14:creationId xmlns:p14="http://schemas.microsoft.com/office/powerpoint/2010/main" val="3581028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56713" y="866775"/>
            <a:ext cx="2759075" cy="7791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4725" y="866775"/>
            <a:ext cx="8129588" cy="779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6"/>
          <p:cNvSpPr>
            <a:spLocks noGrp="1" noChangeArrowheads="1"/>
          </p:cNvSpPr>
          <p:nvPr>
            <p:ph type="sldNum" idx="11"/>
          </p:nvPr>
        </p:nvSpPr>
        <p:spPr>
          <a:ln/>
        </p:spPr>
        <p:txBody>
          <a:bodyPr/>
          <a:lstStyle>
            <a:lvl1pPr>
              <a:defRPr/>
            </a:lvl1pPr>
          </a:lstStyle>
          <a:p>
            <a:pPr>
              <a:defRPr/>
            </a:pPr>
            <a:fld id="{1199EF29-73B2-3B47-857F-D9E789BD1D18}" type="slidenum">
              <a:rPr lang="en-US"/>
              <a:pPr>
                <a:defRPr/>
              </a:pPr>
              <a:t>‹#›</a:t>
            </a:fld>
            <a:endParaRPr lang="en-US"/>
          </a:p>
        </p:txBody>
      </p:sp>
    </p:spTree>
    <p:extLst>
      <p:ext uri="{BB962C8B-B14F-4D97-AF65-F5344CB8AC3E}">
        <p14:creationId xmlns:p14="http://schemas.microsoft.com/office/powerpoint/2010/main" val="3211299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1556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9804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24222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13411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9647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24241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56451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85992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3388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716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5016500"/>
            <a:ext cx="5848350" cy="3163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5016500"/>
            <a:ext cx="5849938" cy="3163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173577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2847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66843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20995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9818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2282825"/>
            <a:ext cx="2962275" cy="56451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282825"/>
            <a:ext cx="8736013" cy="56451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6106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43183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779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69214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4703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203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p:cNvSpPr>
            <a:spLocks noGrp="1"/>
          </p:cNvSpPr>
          <p:nvPr>
            <p:ph type="sldNum" sz="quarter" idx="10"/>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8970993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63865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37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2192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168604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41145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072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
          <p:cNvSpPr>
            <a:spLocks noGrp="1" noChangeArrowheads="1"/>
          </p:cNvSpPr>
          <p:nvPr>
            <p:ph type="sldNum" idx="10"/>
          </p:nvPr>
        </p:nvSpPr>
        <p:spPr>
          <a:ln/>
        </p:spPr>
        <p:txBody>
          <a:bodyPr/>
          <a:lstStyle>
            <a:lvl1pPr>
              <a:defRPr/>
            </a:lvl1pPr>
          </a:lstStyle>
          <a:p>
            <a:pPr>
              <a:defRPr/>
            </a:pPr>
            <a:fld id="{D1F349EE-647D-2C4C-A4D1-D23182A159EE}" type="slidenum">
              <a:rPr lang="en-US"/>
              <a:pPr>
                <a:defRPr/>
              </a:pPr>
              <a:t>‹#›</a:t>
            </a:fld>
            <a:endParaRPr lang="en-US"/>
          </a:p>
        </p:txBody>
      </p:sp>
    </p:spTree>
    <p:extLst>
      <p:ext uri="{BB962C8B-B14F-4D97-AF65-F5344CB8AC3E}">
        <p14:creationId xmlns:p14="http://schemas.microsoft.com/office/powerpoint/2010/main" val="21105805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8EC9014C-F727-CA43-80A3-B9D035ABDC9A}" type="slidenum">
              <a:rPr lang="en-US"/>
              <a:pPr>
                <a:defRPr/>
              </a:pPr>
              <a:t>‹#›</a:t>
            </a:fld>
            <a:endParaRPr lang="en-US"/>
          </a:p>
        </p:txBody>
      </p:sp>
    </p:spTree>
    <p:extLst>
      <p:ext uri="{BB962C8B-B14F-4D97-AF65-F5344CB8AC3E}">
        <p14:creationId xmlns:p14="http://schemas.microsoft.com/office/powerpoint/2010/main" val="33657007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
          <p:cNvSpPr>
            <a:spLocks noGrp="1" noChangeArrowheads="1"/>
          </p:cNvSpPr>
          <p:nvPr>
            <p:ph type="sldNum" idx="10"/>
          </p:nvPr>
        </p:nvSpPr>
        <p:spPr>
          <a:ln/>
        </p:spPr>
        <p:txBody>
          <a:bodyPr/>
          <a:lstStyle>
            <a:lvl1pPr>
              <a:defRPr/>
            </a:lvl1pPr>
          </a:lstStyle>
          <a:p>
            <a:pPr>
              <a:defRPr/>
            </a:pPr>
            <a:fld id="{00B4199E-56D3-8D4B-AAE4-E27AB6E7CC9C}" type="slidenum">
              <a:rPr lang="en-US"/>
              <a:pPr>
                <a:defRPr/>
              </a:pPr>
              <a:t>‹#›</a:t>
            </a:fld>
            <a:endParaRPr lang="en-US"/>
          </a:p>
        </p:txBody>
      </p:sp>
    </p:spTree>
    <p:extLst>
      <p:ext uri="{BB962C8B-B14F-4D97-AF65-F5344CB8AC3E}">
        <p14:creationId xmlns:p14="http://schemas.microsoft.com/office/powerpoint/2010/main" val="3497456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noChangeArrowheads="1"/>
          </p:cNvSpPr>
          <p:nvPr>
            <p:ph type="sldNum" idx="10"/>
          </p:nvPr>
        </p:nvSpPr>
        <p:spPr>
          <a:ln/>
        </p:spPr>
        <p:txBody>
          <a:bodyPr/>
          <a:lstStyle>
            <a:lvl1pPr>
              <a:defRPr/>
            </a:lvl1pPr>
          </a:lstStyle>
          <a:p>
            <a:pPr>
              <a:defRPr/>
            </a:pPr>
            <a:fld id="{4B03C04B-1E1C-B746-8E1B-09FE8FFB848A}" type="slidenum">
              <a:rPr lang="en-US"/>
              <a:pPr>
                <a:defRPr/>
              </a:pPr>
              <a:t>‹#›</a:t>
            </a:fld>
            <a:endParaRPr lang="en-US"/>
          </a:p>
        </p:txBody>
      </p:sp>
    </p:spTree>
    <p:extLst>
      <p:ext uri="{BB962C8B-B14F-4D97-AF65-F5344CB8AC3E}">
        <p14:creationId xmlns:p14="http://schemas.microsoft.com/office/powerpoint/2010/main" val="47980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8367908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noChangeArrowheads="1"/>
          </p:cNvSpPr>
          <p:nvPr>
            <p:ph type="sldNum" idx="10"/>
          </p:nvPr>
        </p:nvSpPr>
        <p:spPr>
          <a:ln/>
        </p:spPr>
        <p:txBody>
          <a:bodyPr/>
          <a:lstStyle>
            <a:lvl1pPr>
              <a:defRPr/>
            </a:lvl1pPr>
          </a:lstStyle>
          <a:p>
            <a:pPr>
              <a:defRPr/>
            </a:pPr>
            <a:fld id="{D68A3949-9787-B44A-8918-7C57BAAE8B14}" type="slidenum">
              <a:rPr lang="en-US"/>
              <a:pPr>
                <a:defRPr/>
              </a:pPr>
              <a:t>‹#›</a:t>
            </a:fld>
            <a:endParaRPr lang="en-US"/>
          </a:p>
        </p:txBody>
      </p:sp>
    </p:spTree>
    <p:extLst>
      <p:ext uri="{BB962C8B-B14F-4D97-AF65-F5344CB8AC3E}">
        <p14:creationId xmlns:p14="http://schemas.microsoft.com/office/powerpoint/2010/main" val="17126953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noChangeArrowheads="1"/>
          </p:cNvSpPr>
          <p:nvPr>
            <p:ph type="sldNum" idx="10"/>
          </p:nvPr>
        </p:nvSpPr>
        <p:spPr>
          <a:ln/>
        </p:spPr>
        <p:txBody>
          <a:bodyPr/>
          <a:lstStyle>
            <a:lvl1pPr>
              <a:defRPr/>
            </a:lvl1pPr>
          </a:lstStyle>
          <a:p>
            <a:pPr>
              <a:defRPr/>
            </a:pPr>
            <a:fld id="{2C24FE7E-9590-DA4C-B7D9-66BFB80FA97C}" type="slidenum">
              <a:rPr lang="en-US"/>
              <a:pPr>
                <a:defRPr/>
              </a:pPr>
              <a:t>‹#›</a:t>
            </a:fld>
            <a:endParaRPr lang="en-US"/>
          </a:p>
        </p:txBody>
      </p:sp>
    </p:spTree>
    <p:extLst>
      <p:ext uri="{BB962C8B-B14F-4D97-AF65-F5344CB8AC3E}">
        <p14:creationId xmlns:p14="http://schemas.microsoft.com/office/powerpoint/2010/main" val="3450881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sldNum" idx="10"/>
          </p:nvPr>
        </p:nvSpPr>
        <p:spPr>
          <a:ln/>
        </p:spPr>
        <p:txBody>
          <a:bodyPr/>
          <a:lstStyle>
            <a:lvl1pPr>
              <a:defRPr/>
            </a:lvl1pPr>
          </a:lstStyle>
          <a:p>
            <a:pPr>
              <a:defRPr/>
            </a:pPr>
            <a:fld id="{97517740-341E-C547-8366-C330FB5C658D}" type="slidenum">
              <a:rPr lang="en-US"/>
              <a:pPr>
                <a:defRPr/>
              </a:pPr>
              <a:t>‹#›</a:t>
            </a:fld>
            <a:endParaRPr lang="en-US"/>
          </a:p>
        </p:txBody>
      </p:sp>
    </p:spTree>
    <p:extLst>
      <p:ext uri="{BB962C8B-B14F-4D97-AF65-F5344CB8AC3E}">
        <p14:creationId xmlns:p14="http://schemas.microsoft.com/office/powerpoint/2010/main" val="34546172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028D806D-E244-684C-8FD5-216A5C4D1CC3}" type="slidenum">
              <a:rPr lang="en-US"/>
              <a:pPr>
                <a:defRPr/>
              </a:pPr>
              <a:t>‹#›</a:t>
            </a:fld>
            <a:endParaRPr lang="en-US"/>
          </a:p>
        </p:txBody>
      </p:sp>
    </p:spTree>
    <p:extLst>
      <p:ext uri="{BB962C8B-B14F-4D97-AF65-F5344CB8AC3E}">
        <p14:creationId xmlns:p14="http://schemas.microsoft.com/office/powerpoint/2010/main" val="20228517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
          <p:cNvSpPr>
            <a:spLocks noGrp="1" noChangeArrowheads="1"/>
          </p:cNvSpPr>
          <p:nvPr>
            <p:ph type="sldNum" idx="10"/>
          </p:nvPr>
        </p:nvSpPr>
        <p:spPr>
          <a:ln/>
        </p:spPr>
        <p:txBody>
          <a:bodyPr/>
          <a:lstStyle>
            <a:lvl1pPr>
              <a:defRPr/>
            </a:lvl1pPr>
          </a:lstStyle>
          <a:p>
            <a:pPr>
              <a:defRPr/>
            </a:pPr>
            <a:fld id="{F883B731-1B25-7345-A8EA-02F23F686A13}" type="slidenum">
              <a:rPr lang="en-US"/>
              <a:pPr>
                <a:defRPr/>
              </a:pPr>
              <a:t>‹#›</a:t>
            </a:fld>
            <a:endParaRPr lang="en-US"/>
          </a:p>
        </p:txBody>
      </p:sp>
    </p:spTree>
    <p:extLst>
      <p:ext uri="{BB962C8B-B14F-4D97-AF65-F5344CB8AC3E}">
        <p14:creationId xmlns:p14="http://schemas.microsoft.com/office/powerpoint/2010/main" val="24491116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9897841B-B213-9C44-A146-500537F9473F}" type="slidenum">
              <a:rPr lang="en-US"/>
              <a:pPr>
                <a:defRPr/>
              </a:pPr>
              <a:t>‹#›</a:t>
            </a:fld>
            <a:endParaRPr lang="en-US"/>
          </a:p>
        </p:txBody>
      </p:sp>
    </p:spTree>
    <p:extLst>
      <p:ext uri="{BB962C8B-B14F-4D97-AF65-F5344CB8AC3E}">
        <p14:creationId xmlns:p14="http://schemas.microsoft.com/office/powerpoint/2010/main" val="293870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0225" y="388938"/>
            <a:ext cx="2922588" cy="8318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88938"/>
            <a:ext cx="8616950" cy="8318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sldNum" idx="10"/>
          </p:nvPr>
        </p:nvSpPr>
        <p:spPr>
          <a:ln/>
        </p:spPr>
        <p:txBody>
          <a:bodyPr/>
          <a:lstStyle>
            <a:lvl1pPr>
              <a:defRPr/>
            </a:lvl1pPr>
          </a:lstStyle>
          <a:p>
            <a:pPr>
              <a:defRPr/>
            </a:pPr>
            <a:fld id="{5669C6F2-9FAF-6543-9BD2-A3953BA4CE12}" type="slidenum">
              <a:rPr lang="en-US"/>
              <a:pPr>
                <a:defRPr/>
              </a:pPr>
              <a:t>‹#›</a:t>
            </a:fld>
            <a:endParaRPr lang="en-US"/>
          </a:p>
        </p:txBody>
      </p:sp>
    </p:spTree>
    <p:extLst>
      <p:ext uri="{BB962C8B-B14F-4D97-AF65-F5344CB8AC3E}">
        <p14:creationId xmlns:p14="http://schemas.microsoft.com/office/powerpoint/2010/main" val="42534901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E2EFE32E-6611-0E42-81D9-E69FBED8EEB5}" type="slidenum">
              <a:rPr lang="en-US"/>
              <a:pPr>
                <a:defRPr/>
              </a:pPr>
              <a:t>‹#›</a:t>
            </a:fld>
            <a:endParaRPr lang="en-US"/>
          </a:p>
        </p:txBody>
      </p:sp>
    </p:spTree>
    <p:extLst>
      <p:ext uri="{BB962C8B-B14F-4D97-AF65-F5344CB8AC3E}">
        <p14:creationId xmlns:p14="http://schemas.microsoft.com/office/powerpoint/2010/main" val="23986936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A68D7E82-4E55-4342-9113-5E632C07DEE8}" type="slidenum">
              <a:rPr lang="en-US"/>
              <a:pPr>
                <a:defRPr/>
              </a:pPr>
              <a:t>‹#›</a:t>
            </a:fld>
            <a:endParaRPr lang="en-US"/>
          </a:p>
        </p:txBody>
      </p:sp>
    </p:spTree>
    <p:extLst>
      <p:ext uri="{BB962C8B-B14F-4D97-AF65-F5344CB8AC3E}">
        <p14:creationId xmlns:p14="http://schemas.microsoft.com/office/powerpoint/2010/main" val="27836721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CE391A40-AAC3-EE4F-828F-F62E3770E9CA}" type="slidenum">
              <a:rPr lang="en-US"/>
              <a:pPr>
                <a:defRPr/>
              </a:pPr>
              <a:t>‹#›</a:t>
            </a:fld>
            <a:endParaRPr lang="en-US"/>
          </a:p>
        </p:txBody>
      </p:sp>
    </p:spTree>
    <p:extLst>
      <p:ext uri="{BB962C8B-B14F-4D97-AF65-F5344CB8AC3E}">
        <p14:creationId xmlns:p14="http://schemas.microsoft.com/office/powerpoint/2010/main" val="583837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3491025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7BDE2EFE-7898-6E4F-9985-33D8CEC022FF}" type="slidenum">
              <a:rPr lang="en-US"/>
              <a:pPr>
                <a:defRPr/>
              </a:pPr>
              <a:t>‹#›</a:t>
            </a:fld>
            <a:endParaRPr lang="en-US"/>
          </a:p>
        </p:txBody>
      </p:sp>
    </p:spTree>
    <p:extLst>
      <p:ext uri="{BB962C8B-B14F-4D97-AF65-F5344CB8AC3E}">
        <p14:creationId xmlns:p14="http://schemas.microsoft.com/office/powerpoint/2010/main" val="4248212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3EC9275B-B27A-5046-B8B0-A66C5FCC6097}" type="slidenum">
              <a:rPr lang="en-US"/>
              <a:pPr>
                <a:defRPr/>
              </a:pPr>
              <a:t>‹#›</a:t>
            </a:fld>
            <a:endParaRPr lang="en-US"/>
          </a:p>
        </p:txBody>
      </p:sp>
    </p:spTree>
    <p:extLst>
      <p:ext uri="{BB962C8B-B14F-4D97-AF65-F5344CB8AC3E}">
        <p14:creationId xmlns:p14="http://schemas.microsoft.com/office/powerpoint/2010/main" val="33290585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F674976B-0482-0C45-970F-D05EB8615B79}" type="slidenum">
              <a:rPr lang="en-US"/>
              <a:pPr>
                <a:defRPr/>
              </a:pPr>
              <a:t>‹#›</a:t>
            </a:fld>
            <a:endParaRPr lang="en-US"/>
          </a:p>
        </p:txBody>
      </p:sp>
    </p:spTree>
    <p:extLst>
      <p:ext uri="{BB962C8B-B14F-4D97-AF65-F5344CB8AC3E}">
        <p14:creationId xmlns:p14="http://schemas.microsoft.com/office/powerpoint/2010/main" val="8566931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A836F0C3-C80B-334A-8FD0-EFE5254B8033}" type="slidenum">
              <a:rPr lang="en-US"/>
              <a:pPr>
                <a:defRPr/>
              </a:pPr>
              <a:t>‹#›</a:t>
            </a:fld>
            <a:endParaRPr lang="en-US"/>
          </a:p>
        </p:txBody>
      </p:sp>
    </p:spTree>
    <p:extLst>
      <p:ext uri="{BB962C8B-B14F-4D97-AF65-F5344CB8AC3E}">
        <p14:creationId xmlns:p14="http://schemas.microsoft.com/office/powerpoint/2010/main" val="2439720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4789BB62-FF00-CE40-8532-4AA574458788}" type="slidenum">
              <a:rPr lang="en-US"/>
              <a:pPr>
                <a:defRPr/>
              </a:pPr>
              <a:t>‹#›</a:t>
            </a:fld>
            <a:endParaRPr lang="en-US"/>
          </a:p>
        </p:txBody>
      </p:sp>
    </p:spTree>
    <p:extLst>
      <p:ext uri="{BB962C8B-B14F-4D97-AF65-F5344CB8AC3E}">
        <p14:creationId xmlns:p14="http://schemas.microsoft.com/office/powerpoint/2010/main" val="150763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ADE0B610-4ACA-6745-9643-A289F995E497}" type="slidenum">
              <a:rPr lang="en-US"/>
              <a:pPr>
                <a:defRPr/>
              </a:pPr>
              <a:t>‹#›</a:t>
            </a:fld>
            <a:endParaRPr lang="en-US"/>
          </a:p>
        </p:txBody>
      </p:sp>
    </p:spTree>
    <p:extLst>
      <p:ext uri="{BB962C8B-B14F-4D97-AF65-F5344CB8AC3E}">
        <p14:creationId xmlns:p14="http://schemas.microsoft.com/office/powerpoint/2010/main" val="4035006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BF0B39-CBAF-E54A-B6AB-5336EF817856}" type="slidenum">
              <a:rPr lang="en-US"/>
              <a:pPr>
                <a:defRPr/>
              </a:pPr>
              <a:t>‹#›</a:t>
            </a:fld>
            <a:endParaRPr lang="en-US"/>
          </a:p>
        </p:txBody>
      </p:sp>
    </p:spTree>
    <p:extLst>
      <p:ext uri="{BB962C8B-B14F-4D97-AF65-F5344CB8AC3E}">
        <p14:creationId xmlns:p14="http://schemas.microsoft.com/office/powerpoint/2010/main" val="18299263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7550ADD7-D299-EA4B-9F24-31804CC71D7E}" type="slidenum">
              <a:rPr lang="en-US"/>
              <a:pPr>
                <a:defRPr/>
              </a:pPr>
              <a:t>‹#›</a:t>
            </a:fld>
            <a:endParaRPr lang="en-US"/>
          </a:p>
        </p:txBody>
      </p:sp>
    </p:spTree>
    <p:extLst>
      <p:ext uri="{BB962C8B-B14F-4D97-AF65-F5344CB8AC3E}">
        <p14:creationId xmlns:p14="http://schemas.microsoft.com/office/powerpoint/2010/main" val="10690095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sldNum" idx="10"/>
          </p:nvPr>
        </p:nvSpPr>
        <p:spPr>
          <a:ln/>
        </p:spPr>
        <p:txBody>
          <a:bodyPr/>
          <a:lstStyle>
            <a:lvl1pPr>
              <a:defRPr/>
            </a:lvl1pPr>
          </a:lstStyle>
          <a:p>
            <a:pPr>
              <a:defRPr/>
            </a:pPr>
            <a:fld id="{CD2DCD52-BDD6-0F48-8EF6-6CB1E6BA6D91}" type="slidenum">
              <a:rPr lang="en-US"/>
              <a:pPr>
                <a:defRPr/>
              </a:pPr>
              <a:t>‹#›</a:t>
            </a:fld>
            <a:endParaRPr lang="en-US"/>
          </a:p>
        </p:txBody>
      </p:sp>
    </p:spTree>
    <p:extLst>
      <p:ext uri="{BB962C8B-B14F-4D97-AF65-F5344CB8AC3E}">
        <p14:creationId xmlns:p14="http://schemas.microsoft.com/office/powerpoint/2010/main" val="2783683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3FF7BB06-45C8-9840-9329-6B4E5F5223FC}" type="slidenum">
              <a:rPr lang="en-US"/>
              <a:pPr>
                <a:defRPr/>
              </a:pPr>
              <a:t>‹#›</a:t>
            </a:fld>
            <a:endParaRPr lang="en-US"/>
          </a:p>
        </p:txBody>
      </p:sp>
    </p:spTree>
    <p:extLst>
      <p:ext uri="{BB962C8B-B14F-4D97-AF65-F5344CB8AC3E}">
        <p14:creationId xmlns:p14="http://schemas.microsoft.com/office/powerpoint/2010/main" val="817294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7931150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D2BC8940-BF53-6844-848B-F018018F53E9}" type="slidenum">
              <a:rPr lang="en-US"/>
              <a:pPr>
                <a:defRPr/>
              </a:pPr>
              <a:t>‹#›</a:t>
            </a:fld>
            <a:endParaRPr lang="en-US"/>
          </a:p>
        </p:txBody>
      </p:sp>
    </p:spTree>
    <p:extLst>
      <p:ext uri="{BB962C8B-B14F-4D97-AF65-F5344CB8AC3E}">
        <p14:creationId xmlns:p14="http://schemas.microsoft.com/office/powerpoint/2010/main" val="6187528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2324100"/>
            <a:ext cx="5848350"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324100"/>
            <a:ext cx="5849938" cy="6554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sldNum" idx="10"/>
          </p:nvPr>
        </p:nvSpPr>
        <p:spPr>
          <a:ln/>
        </p:spPr>
        <p:txBody>
          <a:bodyPr/>
          <a:lstStyle>
            <a:lvl1pPr>
              <a:defRPr/>
            </a:lvl1pPr>
          </a:lstStyle>
          <a:p>
            <a:pPr>
              <a:defRPr/>
            </a:pPr>
            <a:fld id="{FFA5BC7E-1A0D-4344-BD1F-D644FFCB782E}" type="slidenum">
              <a:rPr lang="en-US"/>
              <a:pPr>
                <a:defRPr/>
              </a:pPr>
              <a:t>‹#›</a:t>
            </a:fld>
            <a:endParaRPr lang="en-US"/>
          </a:p>
        </p:txBody>
      </p:sp>
    </p:spTree>
    <p:extLst>
      <p:ext uri="{BB962C8B-B14F-4D97-AF65-F5344CB8AC3E}">
        <p14:creationId xmlns:p14="http://schemas.microsoft.com/office/powerpoint/2010/main" val="41543363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sldNum" idx="10"/>
          </p:nvPr>
        </p:nvSpPr>
        <p:spPr>
          <a:ln/>
        </p:spPr>
        <p:txBody>
          <a:bodyPr/>
          <a:lstStyle>
            <a:lvl1pPr>
              <a:defRPr/>
            </a:lvl1pPr>
          </a:lstStyle>
          <a:p>
            <a:pPr>
              <a:defRPr/>
            </a:pPr>
            <a:fld id="{993AF8BB-74BB-464F-A7BA-9A37D4B28585}" type="slidenum">
              <a:rPr lang="en-US"/>
              <a:pPr>
                <a:defRPr/>
              </a:pPr>
              <a:t>‹#›</a:t>
            </a:fld>
            <a:endParaRPr lang="en-US"/>
          </a:p>
        </p:txBody>
      </p:sp>
    </p:spTree>
    <p:extLst>
      <p:ext uri="{BB962C8B-B14F-4D97-AF65-F5344CB8AC3E}">
        <p14:creationId xmlns:p14="http://schemas.microsoft.com/office/powerpoint/2010/main" val="2187317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sldNum" idx="10"/>
          </p:nvPr>
        </p:nvSpPr>
        <p:spPr>
          <a:ln/>
        </p:spPr>
        <p:txBody>
          <a:bodyPr/>
          <a:lstStyle>
            <a:lvl1pPr>
              <a:defRPr/>
            </a:lvl1pPr>
          </a:lstStyle>
          <a:p>
            <a:pPr>
              <a:defRPr/>
            </a:pPr>
            <a:fld id="{9D8B8050-5692-0549-8127-7D5E4F3AD2A7}" type="slidenum">
              <a:rPr lang="en-US"/>
              <a:pPr>
                <a:defRPr/>
              </a:pPr>
              <a:t>‹#›</a:t>
            </a:fld>
            <a:endParaRPr lang="en-US"/>
          </a:p>
        </p:txBody>
      </p:sp>
    </p:spTree>
    <p:extLst>
      <p:ext uri="{BB962C8B-B14F-4D97-AF65-F5344CB8AC3E}">
        <p14:creationId xmlns:p14="http://schemas.microsoft.com/office/powerpoint/2010/main" val="38281319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D2DD889C-F675-244F-B647-AF2E7DCD7048}" type="slidenum">
              <a:rPr lang="en-US"/>
              <a:pPr>
                <a:defRPr/>
              </a:pPr>
              <a:t>‹#›</a:t>
            </a:fld>
            <a:endParaRPr lang="en-US"/>
          </a:p>
        </p:txBody>
      </p:sp>
    </p:spTree>
    <p:extLst>
      <p:ext uri="{BB962C8B-B14F-4D97-AF65-F5344CB8AC3E}">
        <p14:creationId xmlns:p14="http://schemas.microsoft.com/office/powerpoint/2010/main" val="37306254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2F14B371-30EE-5941-8E85-A0CE73D1CD49}" type="slidenum">
              <a:rPr lang="en-US"/>
              <a:pPr>
                <a:defRPr/>
              </a:pPr>
              <a:t>‹#›</a:t>
            </a:fld>
            <a:endParaRPr lang="en-US"/>
          </a:p>
        </p:txBody>
      </p:sp>
    </p:spTree>
    <p:extLst>
      <p:ext uri="{BB962C8B-B14F-4D97-AF65-F5344CB8AC3E}">
        <p14:creationId xmlns:p14="http://schemas.microsoft.com/office/powerpoint/2010/main" val="26820437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BD5848E4-6C3B-8D45-82DF-170EDEF24B26}" type="slidenum">
              <a:rPr lang="en-US"/>
              <a:pPr>
                <a:defRPr/>
              </a:pPr>
              <a:t>‹#›</a:t>
            </a:fld>
            <a:endParaRPr lang="en-US"/>
          </a:p>
        </p:txBody>
      </p:sp>
    </p:spTree>
    <p:extLst>
      <p:ext uri="{BB962C8B-B14F-4D97-AF65-F5344CB8AC3E}">
        <p14:creationId xmlns:p14="http://schemas.microsoft.com/office/powerpoint/2010/main" val="870083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6E368164-FF09-6D47-BE16-D689A817C160}" type="slidenum">
              <a:rPr lang="en-US"/>
              <a:pPr>
                <a:defRPr/>
              </a:pPr>
              <a:t>‹#›</a:t>
            </a:fld>
            <a:endParaRPr lang="en-US"/>
          </a:p>
        </p:txBody>
      </p:sp>
    </p:spTree>
    <p:extLst>
      <p:ext uri="{BB962C8B-B14F-4D97-AF65-F5344CB8AC3E}">
        <p14:creationId xmlns:p14="http://schemas.microsoft.com/office/powerpoint/2010/main" val="332087280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55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55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sldNum" idx="10"/>
          </p:nvPr>
        </p:nvSpPr>
        <p:spPr>
          <a:ln/>
        </p:spPr>
        <p:txBody>
          <a:bodyPr/>
          <a:lstStyle>
            <a:lvl1pPr>
              <a:defRPr/>
            </a:lvl1pPr>
          </a:lstStyle>
          <a:p>
            <a:pPr>
              <a:defRPr/>
            </a:pPr>
            <a:fld id="{C11AC43E-8E6E-3E43-81E7-66AE9D5197C3}" type="slidenum">
              <a:rPr lang="en-US"/>
              <a:pPr>
                <a:defRPr/>
              </a:pPr>
              <a:t>‹#›</a:t>
            </a:fld>
            <a:endParaRPr lang="en-US"/>
          </a:p>
        </p:txBody>
      </p:sp>
    </p:spTree>
    <p:extLst>
      <p:ext uri="{BB962C8B-B14F-4D97-AF65-F5344CB8AC3E}">
        <p14:creationId xmlns:p14="http://schemas.microsoft.com/office/powerpoint/2010/main" val="404469674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28950"/>
            <a:ext cx="11053763" cy="2090738"/>
          </a:xfrm>
        </p:spPr>
        <p:txBody>
          <a:bodyPr/>
          <a:lstStyle/>
          <a:p>
            <a:r>
              <a:rPr lang="en-US"/>
              <a:t>Click to edit Master title style</a:t>
            </a:r>
          </a:p>
        </p:txBody>
      </p:sp>
      <p:sp>
        <p:nvSpPr>
          <p:cNvPr id="3" name="Subtitle 2"/>
          <p:cNvSpPr>
            <a:spLocks noGrp="1"/>
          </p:cNvSpPr>
          <p:nvPr>
            <p:ph type="subTitle" idx="1"/>
          </p:nvPr>
        </p:nvSpPr>
        <p:spPr>
          <a:xfrm>
            <a:off x="1951038" y="5526088"/>
            <a:ext cx="9101137"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sldNum" idx="10"/>
          </p:nvPr>
        </p:nvSpPr>
        <p:spPr>
          <a:ln/>
        </p:spPr>
        <p:txBody>
          <a:bodyPr/>
          <a:lstStyle>
            <a:lvl1pPr>
              <a:defRPr/>
            </a:lvl1pPr>
          </a:lstStyle>
          <a:p>
            <a:pPr>
              <a:defRPr/>
            </a:pPr>
            <a:fld id="{31729910-342F-7241-8A29-AB1339B8B30E}" type="slidenum">
              <a:rPr lang="en-US"/>
              <a:pPr>
                <a:defRPr/>
              </a:pPr>
              <a:t>‹#›</a:t>
            </a:fld>
            <a:endParaRPr lang="en-US"/>
          </a:p>
        </p:txBody>
      </p:sp>
    </p:spTree>
    <p:extLst>
      <p:ext uri="{BB962C8B-B14F-4D97-AF65-F5344CB8AC3E}">
        <p14:creationId xmlns:p14="http://schemas.microsoft.com/office/powerpoint/2010/main" val="314636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extLst>
      <p:ext uri="{BB962C8B-B14F-4D97-AF65-F5344CB8AC3E}">
        <p14:creationId xmlns:p14="http://schemas.microsoft.com/office/powerpoint/2010/main" val="1932858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8A1485B3-ADB6-6740-B866-03E0E0A3EC1E}" type="slidenum">
              <a:rPr lang="en-US"/>
              <a:pPr>
                <a:defRPr/>
              </a:pPr>
              <a:t>‹#›</a:t>
            </a:fld>
            <a:endParaRPr lang="en-US"/>
          </a:p>
        </p:txBody>
      </p:sp>
    </p:spTree>
    <p:extLst>
      <p:ext uri="{BB962C8B-B14F-4D97-AF65-F5344CB8AC3E}">
        <p14:creationId xmlns:p14="http://schemas.microsoft.com/office/powerpoint/2010/main" val="7663085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5863"/>
            <a:ext cx="11052175" cy="193833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2175" cy="2132013"/>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sldNum" idx="10"/>
          </p:nvPr>
        </p:nvSpPr>
        <p:spPr>
          <a:ln/>
        </p:spPr>
        <p:txBody>
          <a:bodyPr/>
          <a:lstStyle>
            <a:lvl1pPr>
              <a:defRPr/>
            </a:lvl1pPr>
          </a:lstStyle>
          <a:p>
            <a:pPr>
              <a:defRPr/>
            </a:pPr>
            <a:fld id="{10CA0D47-F2EF-3A46-B1C2-2F3EBEA32C2F}" type="slidenum">
              <a:rPr lang="en-US"/>
              <a:pPr>
                <a:defRPr/>
              </a:pPr>
              <a:t>‹#›</a:t>
            </a:fld>
            <a:endParaRPr lang="en-US"/>
          </a:p>
        </p:txBody>
      </p:sp>
    </p:spTree>
    <p:extLst>
      <p:ext uri="{BB962C8B-B14F-4D97-AF65-F5344CB8AC3E}">
        <p14:creationId xmlns:p14="http://schemas.microsoft.com/office/powerpoint/2010/main" val="11440826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82825"/>
            <a:ext cx="5768975"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2250" y="2282825"/>
            <a:ext cx="5770563" cy="6424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sldNum" idx="10"/>
          </p:nvPr>
        </p:nvSpPr>
        <p:spPr>
          <a:ln/>
        </p:spPr>
        <p:txBody>
          <a:bodyPr/>
          <a:lstStyle>
            <a:lvl1pPr>
              <a:defRPr/>
            </a:lvl1pPr>
          </a:lstStyle>
          <a:p>
            <a:pPr>
              <a:defRPr/>
            </a:pPr>
            <a:fld id="{8814D04F-76A8-EF47-B7A3-A6B9A92B7F26}" type="slidenum">
              <a:rPr lang="en-US"/>
              <a:pPr>
                <a:defRPr/>
              </a:pPr>
              <a:t>‹#›</a:t>
            </a:fld>
            <a:endParaRPr lang="en-US"/>
          </a:p>
        </p:txBody>
      </p:sp>
    </p:spTree>
    <p:extLst>
      <p:ext uri="{BB962C8B-B14F-4D97-AF65-F5344CB8AC3E}">
        <p14:creationId xmlns:p14="http://schemas.microsoft.com/office/powerpoint/2010/main" val="154342252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1463"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6750"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6750" cy="5618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sldNum" idx="10"/>
          </p:nvPr>
        </p:nvSpPr>
        <p:spPr>
          <a:ln/>
        </p:spPr>
        <p:txBody>
          <a:bodyPr/>
          <a:lstStyle>
            <a:lvl1pPr>
              <a:defRPr/>
            </a:lvl1pPr>
          </a:lstStyle>
          <a:p>
            <a:pPr>
              <a:defRPr/>
            </a:pPr>
            <a:fld id="{F892A506-835F-2D46-99E8-A7EC6ACEE55E}" type="slidenum">
              <a:rPr lang="en-US"/>
              <a:pPr>
                <a:defRPr/>
              </a:pPr>
              <a:t>‹#›</a:t>
            </a:fld>
            <a:endParaRPr lang="en-US"/>
          </a:p>
        </p:txBody>
      </p:sp>
    </p:spTree>
    <p:extLst>
      <p:ext uri="{BB962C8B-B14F-4D97-AF65-F5344CB8AC3E}">
        <p14:creationId xmlns:p14="http://schemas.microsoft.com/office/powerpoint/2010/main" val="3167665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sldNum" idx="10"/>
          </p:nvPr>
        </p:nvSpPr>
        <p:spPr>
          <a:ln/>
        </p:spPr>
        <p:txBody>
          <a:bodyPr/>
          <a:lstStyle>
            <a:lvl1pPr>
              <a:defRPr/>
            </a:lvl1pPr>
          </a:lstStyle>
          <a:p>
            <a:pPr>
              <a:defRPr/>
            </a:pPr>
            <a:fld id="{30C8FC3C-9F28-A14C-A5A7-2079C8077AE3}" type="slidenum">
              <a:rPr lang="en-US"/>
              <a:pPr>
                <a:defRPr/>
              </a:pPr>
              <a:t>‹#›</a:t>
            </a:fld>
            <a:endParaRPr lang="en-US"/>
          </a:p>
        </p:txBody>
      </p:sp>
    </p:spTree>
    <p:extLst>
      <p:ext uri="{BB962C8B-B14F-4D97-AF65-F5344CB8AC3E}">
        <p14:creationId xmlns:p14="http://schemas.microsoft.com/office/powerpoint/2010/main" val="10223800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idx="10"/>
          </p:nvPr>
        </p:nvSpPr>
        <p:spPr>
          <a:ln/>
        </p:spPr>
        <p:txBody>
          <a:bodyPr/>
          <a:lstStyle>
            <a:lvl1pPr>
              <a:defRPr/>
            </a:lvl1pPr>
          </a:lstStyle>
          <a:p>
            <a:pPr>
              <a:defRPr/>
            </a:pPr>
            <a:fld id="{E08EA119-AA4E-2A4E-87AE-8B75F695F37F}" type="slidenum">
              <a:rPr lang="en-US"/>
              <a:pPr>
                <a:defRPr/>
              </a:pPr>
              <a:t>‹#›</a:t>
            </a:fld>
            <a:endParaRPr lang="en-US"/>
          </a:p>
        </p:txBody>
      </p:sp>
    </p:spTree>
    <p:extLst>
      <p:ext uri="{BB962C8B-B14F-4D97-AF65-F5344CB8AC3E}">
        <p14:creationId xmlns:p14="http://schemas.microsoft.com/office/powerpoint/2010/main" val="25227230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100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3175" y="388938"/>
            <a:ext cx="7269163" cy="8321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39938"/>
            <a:ext cx="4276725"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26E28D25-08D3-6C40-986C-34B72D777C35}" type="slidenum">
              <a:rPr lang="en-US"/>
              <a:pPr>
                <a:defRPr/>
              </a:pPr>
              <a:t>‹#›</a:t>
            </a:fld>
            <a:endParaRPr lang="en-US"/>
          </a:p>
        </p:txBody>
      </p:sp>
    </p:spTree>
    <p:extLst>
      <p:ext uri="{BB962C8B-B14F-4D97-AF65-F5344CB8AC3E}">
        <p14:creationId xmlns:p14="http://schemas.microsoft.com/office/powerpoint/2010/main" val="7184650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6250"/>
            <a:ext cx="7802562"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7938" y="871538"/>
            <a:ext cx="7802562"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547938" y="7632700"/>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sldNum" idx="10"/>
          </p:nvPr>
        </p:nvSpPr>
        <p:spPr>
          <a:ln/>
        </p:spPr>
        <p:txBody>
          <a:bodyPr/>
          <a:lstStyle>
            <a:lvl1pPr>
              <a:defRPr/>
            </a:lvl1pPr>
          </a:lstStyle>
          <a:p>
            <a:pPr>
              <a:defRPr/>
            </a:pPr>
            <a:fld id="{914215E9-4330-FA45-B983-D71E966C2494}" type="slidenum">
              <a:rPr lang="en-US"/>
              <a:pPr>
                <a:defRPr/>
              </a:pPr>
              <a:t>‹#›</a:t>
            </a:fld>
            <a:endParaRPr lang="en-US"/>
          </a:p>
        </p:txBody>
      </p:sp>
    </p:spTree>
    <p:extLst>
      <p:ext uri="{BB962C8B-B14F-4D97-AF65-F5344CB8AC3E}">
        <p14:creationId xmlns:p14="http://schemas.microsoft.com/office/powerpoint/2010/main" val="2269853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081E9661-F860-3940-835C-E06907127E0F}" type="slidenum">
              <a:rPr lang="en-US"/>
              <a:pPr>
                <a:defRPr/>
              </a:pPr>
              <a:t>‹#›</a:t>
            </a:fld>
            <a:endParaRPr lang="en-US"/>
          </a:p>
        </p:txBody>
      </p:sp>
    </p:spTree>
    <p:extLst>
      <p:ext uri="{BB962C8B-B14F-4D97-AF65-F5344CB8AC3E}">
        <p14:creationId xmlns:p14="http://schemas.microsoft.com/office/powerpoint/2010/main" val="13421550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59913" y="328613"/>
            <a:ext cx="2962275" cy="8378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328613"/>
            <a:ext cx="8736013" cy="8378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sldNum" idx="10"/>
          </p:nvPr>
        </p:nvSpPr>
        <p:spPr>
          <a:ln/>
        </p:spPr>
        <p:txBody>
          <a:bodyPr/>
          <a:lstStyle>
            <a:lvl1pPr>
              <a:defRPr/>
            </a:lvl1pPr>
          </a:lstStyle>
          <a:p>
            <a:pPr>
              <a:defRPr/>
            </a:pPr>
            <a:fld id="{5C724554-936B-594D-AA13-DCF3599F31F6}" type="slidenum">
              <a:rPr lang="en-US"/>
              <a:pPr>
                <a:defRPr/>
              </a:pPr>
              <a:t>‹#›</a:t>
            </a:fld>
            <a:endParaRPr lang="en-US"/>
          </a:p>
        </p:txBody>
      </p:sp>
    </p:spTree>
    <p:extLst>
      <p:ext uri="{BB962C8B-B14F-4D97-AF65-F5344CB8AC3E}">
        <p14:creationId xmlns:p14="http://schemas.microsoft.com/office/powerpoint/2010/main" val="270057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body" idx="1"/>
          </p:nvPr>
        </p:nvSpPr>
        <p:spPr bwMode="auto">
          <a:xfrm>
            <a:off x="571500" y="5016500"/>
            <a:ext cx="118506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title"/>
          </p:nvPr>
        </p:nvSpPr>
        <p:spPr bwMode="auto">
          <a:xfrm>
            <a:off x="571500" y="1320800"/>
            <a:ext cx="118506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0242"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243"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F6931AB-6532-304C-A554-03C4E777D590}" type="slidenum">
              <a:rPr lang="en-US"/>
              <a:pPr>
                <a:defRPr/>
              </a:pPr>
              <a:t>‹#›</a:t>
            </a:fld>
            <a:endParaRPr lang="en-US"/>
          </a:p>
        </p:txBody>
      </p:sp>
      <p:sp>
        <p:nvSpPr>
          <p:cNvPr id="10244"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126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1267"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9E15170F-BF4F-F742-BA51-3C0C03EA7196}" type="slidenum">
              <a:rPr lang="en-US"/>
              <a:pPr>
                <a:defRPr/>
              </a:pPr>
              <a:t>‹#›</a:t>
            </a:fld>
            <a:endParaRPr lang="en-US"/>
          </a:p>
        </p:txBody>
      </p:sp>
      <p:sp>
        <p:nvSpPr>
          <p:cNvPr id="11268"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body" idx="1"/>
          </p:nvPr>
        </p:nvSpPr>
        <p:spPr bwMode="auto">
          <a:xfrm>
            <a:off x="8369300" y="2324100"/>
            <a:ext cx="4052888" cy="89027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2290"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2291"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body" idx="1"/>
          </p:nvPr>
        </p:nvSpPr>
        <p:spPr bwMode="auto">
          <a:xfrm>
            <a:off x="571500" y="863600"/>
            <a:ext cx="11850688" cy="83550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72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4338" name="Line 2"/>
          <p:cNvSpPr>
            <a:spLocks noChangeShapeType="1"/>
          </p:cNvSpPr>
          <p:nvPr/>
        </p:nvSpPr>
        <p:spPr bwMode="auto">
          <a:xfrm flipH="1">
            <a:off x="9055100" y="519113"/>
            <a:ext cx="23813" cy="79644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39" name="Line 3"/>
          <p:cNvSpPr>
            <a:spLocks noChangeShapeType="1"/>
          </p:cNvSpPr>
          <p:nvPr/>
        </p:nvSpPr>
        <p:spPr bwMode="auto">
          <a:xfrm>
            <a:off x="9066213" y="3092450"/>
            <a:ext cx="34305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4340" name="Line 4"/>
          <p:cNvSpPr>
            <a:spLocks noChangeShapeType="1"/>
          </p:cNvSpPr>
          <p:nvPr/>
        </p:nvSpPr>
        <p:spPr bwMode="auto">
          <a:xfrm>
            <a:off x="9066213" y="5873750"/>
            <a:ext cx="34305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536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1536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6386" name="Line 2"/>
          <p:cNvSpPr>
            <a:spLocks noChangeShapeType="1"/>
          </p:cNvSpPr>
          <p:nvPr/>
        </p:nvSpPr>
        <p:spPr bwMode="auto">
          <a:xfrm flipH="1">
            <a:off x="4419600" y="1778000"/>
            <a:ext cx="23813" cy="50546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571500" y="5016500"/>
            <a:ext cx="5068888" cy="3660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7410" name="Line 2"/>
          <p:cNvSpPr>
            <a:spLocks noChangeShapeType="1"/>
          </p:cNvSpPr>
          <p:nvPr/>
        </p:nvSpPr>
        <p:spPr bwMode="auto">
          <a:xfrm>
            <a:off x="647700" y="4749800"/>
            <a:ext cx="4881563"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7411" name="Rectangle 3"/>
          <p:cNvSpPr>
            <a:spLocks noGrp="1" noChangeArrowheads="1"/>
          </p:cNvSpPr>
          <p:nvPr>
            <p:ph type="title"/>
          </p:nvPr>
        </p:nvSpPr>
        <p:spPr bwMode="auto">
          <a:xfrm>
            <a:off x="571500" y="1320800"/>
            <a:ext cx="5068888" cy="31638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1409700" y="7785100"/>
            <a:ext cx="5780088" cy="1690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18434" name="Line 2"/>
          <p:cNvSpPr>
            <a:spLocks noChangeShapeType="1"/>
          </p:cNvSpPr>
          <p:nvPr/>
        </p:nvSpPr>
        <p:spPr bwMode="auto">
          <a:xfrm>
            <a:off x="7543800" y="7975600"/>
            <a:ext cx="1588" cy="1422400"/>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435" name="Rectangle 3"/>
          <p:cNvSpPr>
            <a:spLocks noGrp="1" noChangeArrowheads="1"/>
          </p:cNvSpPr>
          <p:nvPr>
            <p:ph type="body" idx="1"/>
          </p:nvPr>
        </p:nvSpPr>
        <p:spPr bwMode="auto">
          <a:xfrm>
            <a:off x="7848600" y="8470900"/>
            <a:ext cx="4941888" cy="3660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999999"/>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9458" name="Line 2"/>
          <p:cNvSpPr>
            <a:spLocks noChangeShapeType="1"/>
          </p:cNvSpPr>
          <p:nvPr/>
        </p:nvSpPr>
        <p:spPr bwMode="auto">
          <a:xfrm>
            <a:off x="6502400" y="1803400"/>
            <a:ext cx="1588" cy="43180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05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51"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0482" name="Line 2"/>
          <p:cNvSpPr>
            <a:spLocks noChangeShapeType="1"/>
          </p:cNvSpPr>
          <p:nvPr/>
        </p:nvSpPr>
        <p:spPr bwMode="auto">
          <a:xfrm flipH="1">
            <a:off x="6477000" y="508000"/>
            <a:ext cx="23813" cy="8013700"/>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1506" name="Line 2"/>
          <p:cNvSpPr>
            <a:spLocks noChangeShapeType="1"/>
          </p:cNvSpPr>
          <p:nvPr/>
        </p:nvSpPr>
        <p:spPr bwMode="auto">
          <a:xfrm flipH="1">
            <a:off x="4432300" y="1776413"/>
            <a:ext cx="23813" cy="50688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507" name="Line 3"/>
          <p:cNvSpPr>
            <a:spLocks noChangeShapeType="1"/>
          </p:cNvSpPr>
          <p:nvPr/>
        </p:nvSpPr>
        <p:spPr bwMode="auto">
          <a:xfrm flipH="1">
            <a:off x="8534400" y="1776413"/>
            <a:ext cx="23813" cy="50688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3554" name="Line 2"/>
          <p:cNvSpPr>
            <a:spLocks noChangeShapeType="1"/>
          </p:cNvSpPr>
          <p:nvPr/>
        </p:nvSpPr>
        <p:spPr bwMode="auto">
          <a:xfrm>
            <a:off x="647700" y="1968500"/>
            <a:ext cx="48768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555" name="Rectangle 3"/>
          <p:cNvSpPr>
            <a:spLocks noGrp="1" noChangeArrowheads="1"/>
          </p:cNvSpPr>
          <p:nvPr>
            <p:ph type="title"/>
          </p:nvPr>
        </p:nvSpPr>
        <p:spPr bwMode="auto">
          <a:xfrm>
            <a:off x="571500" y="328613"/>
            <a:ext cx="50688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body" idx="1"/>
          </p:nvPr>
        </p:nvSpPr>
        <p:spPr bwMode="auto">
          <a:xfrm>
            <a:off x="431800" y="8813800"/>
            <a:ext cx="8243888" cy="22320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4578" name="Line 2"/>
          <p:cNvSpPr>
            <a:spLocks noChangeShapeType="1"/>
          </p:cNvSpPr>
          <p:nvPr/>
        </p:nvSpPr>
        <p:spPr bwMode="auto">
          <a:xfrm flipH="1">
            <a:off x="6477000" y="519113"/>
            <a:ext cx="23813" cy="7964487"/>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579" name="Line 3"/>
          <p:cNvSpPr>
            <a:spLocks noChangeShapeType="1"/>
          </p:cNvSpPr>
          <p:nvPr/>
        </p:nvSpPr>
        <p:spPr bwMode="auto">
          <a:xfrm>
            <a:off x="6488113" y="4476750"/>
            <a:ext cx="5995987" cy="1588"/>
          </a:xfrm>
          <a:prstGeom prst="line">
            <a:avLst/>
          </a:prstGeom>
          <a:noFill/>
          <a:ln w="12600" cap="sq">
            <a:solidFill>
              <a:srgbClr val="9A9A9A"/>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hf hdr="0" ftr="0" dt="0"/>
  <p:txStyles>
    <p:titleStyle>
      <a:lvl1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mj-lt"/>
          <a:ea typeface="+mj-ea"/>
          <a:cs typeface="+mj-cs"/>
        </a:defRPr>
      </a:lvl1pPr>
      <a:lvl2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2pPr>
      <a:lvl3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3pPr>
      <a:lvl4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4pPr>
      <a:lvl5pPr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5pPr>
      <a:lvl6pPr marL="25146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6pPr>
      <a:lvl7pPr marL="29718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7pPr>
      <a:lvl8pPr marL="34290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8pPr>
      <a:lvl9pPr marL="3886200" indent="-228600" algn="r" defTabSz="358775" rtl="0" eaLnBrk="0" fontAlgn="base" hangingPunct="0">
        <a:spcBef>
          <a:spcPct val="0"/>
        </a:spcBef>
        <a:spcAft>
          <a:spcPct val="0"/>
        </a:spcAft>
        <a:buClr>
          <a:srgbClr val="000000"/>
        </a:buClr>
        <a:buSzPct val="100000"/>
        <a:buFont typeface="Times New Roman" charset="0"/>
        <a:defRPr sz="26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000">
          <a:solidFill>
            <a:srgbClr val="72727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body" idx="1"/>
          </p:nvPr>
        </p:nvSpPr>
        <p:spPr bwMode="auto">
          <a:xfrm>
            <a:off x="571500" y="2324100"/>
            <a:ext cx="5068888" cy="7318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5602" name="Rectangle 2"/>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5603" name="Line 3"/>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26626"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627"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6628"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C6198F5-EBB4-8446-B074-2C0AE5D5E2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649"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7650" name="Rectangle 2"/>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endParaRPr lang="en-US"/>
          </a:p>
        </p:txBody>
      </p:sp>
      <p:sp>
        <p:nvSpPr>
          <p:cNvPr id="27651" name="Text Box 3"/>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7652" name="Rectangle 4"/>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A4BBA098-45FA-4740-B54A-326D89CB41EC}" type="slidenum">
              <a:rPr lang="en-US"/>
              <a:pPr>
                <a:defRPr/>
              </a:pPr>
              <a:t>‹#›</a:t>
            </a:fld>
            <a:endParaRPr lang="en-US"/>
          </a:p>
        </p:txBody>
      </p:sp>
      <p:sp>
        <p:nvSpPr>
          <p:cNvPr id="27653" name="Rectangle 5"/>
          <p:cNvSpPr>
            <a:spLocks noGrp="1" noChangeArrowheads="1"/>
          </p:cNvSpPr>
          <p:nvPr>
            <p:ph type="title"/>
          </p:nvPr>
        </p:nvSpPr>
        <p:spPr bwMode="auto">
          <a:xfrm>
            <a:off x="650875" y="388938"/>
            <a:ext cx="11691938" cy="1616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7654" name="Rectangle 6"/>
          <p:cNvSpPr>
            <a:spLocks noGrp="1" noChangeArrowheads="1"/>
          </p:cNvSpPr>
          <p:nvPr>
            <p:ph type="body" idx="1"/>
          </p:nvPr>
        </p:nvSpPr>
        <p:spPr bwMode="auto">
          <a:xfrm>
            <a:off x="650875" y="2281238"/>
            <a:ext cx="11691938" cy="564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2988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hdr="0" ftr="0" dt="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67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84750" y="8777288"/>
            <a:ext cx="2889250" cy="8239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8674" name="Rectangle 2"/>
          <p:cNvSpPr>
            <a:spLocks noGrp="1" noChangeArrowheads="1"/>
          </p:cNvSpPr>
          <p:nvPr>
            <p:ph type="title"/>
          </p:nvPr>
        </p:nvSpPr>
        <p:spPr bwMode="auto">
          <a:xfrm>
            <a:off x="974725" y="866775"/>
            <a:ext cx="11041063" cy="963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8675" name="Rectangle 3"/>
          <p:cNvSpPr>
            <a:spLocks noGrp="1" noChangeArrowheads="1"/>
          </p:cNvSpPr>
          <p:nvPr>
            <p:ph type="body" idx="1"/>
          </p:nvPr>
        </p:nvSpPr>
        <p:spPr bwMode="auto">
          <a:xfrm>
            <a:off x="974725" y="2058988"/>
            <a:ext cx="11041063" cy="65992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8676" name="Rectangle 4"/>
          <p:cNvSpPr>
            <a:spLocks noGrp="1" noChangeArrowheads="1"/>
          </p:cNvSpPr>
          <p:nvPr>
            <p:ph type="dt"/>
          </p:nvPr>
        </p:nvSpPr>
        <p:spPr bwMode="auto">
          <a:xfrm>
            <a:off x="9747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endParaRPr lang="en-US"/>
          </a:p>
        </p:txBody>
      </p:sp>
      <p:sp>
        <p:nvSpPr>
          <p:cNvPr id="28677" name="Text Box 5"/>
          <p:cNvSpPr txBox="1">
            <a:spLocks noChangeArrowheads="1"/>
          </p:cNvSpPr>
          <p:nvPr/>
        </p:nvSpPr>
        <p:spPr bwMode="auto">
          <a:xfrm>
            <a:off x="4441825" y="8885238"/>
            <a:ext cx="4116388" cy="649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8678" name="Rectangle 6"/>
          <p:cNvSpPr>
            <a:spLocks noGrp="1" noChangeArrowheads="1"/>
          </p:cNvSpPr>
          <p:nvPr>
            <p:ph type="sldNum"/>
          </p:nvPr>
        </p:nvSpPr>
        <p:spPr bwMode="auto">
          <a:xfrm>
            <a:off x="9318625" y="8885238"/>
            <a:ext cx="2697163" cy="6381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lvl1pPr eaLnBrk="1">
              <a:buClrTx/>
              <a:buFontTx/>
              <a:buNone/>
              <a:tabLst>
                <a:tab pos="360363" algn="l"/>
                <a:tab pos="720725" algn="l"/>
                <a:tab pos="1081088" algn="l"/>
                <a:tab pos="1441450" algn="l"/>
                <a:tab pos="1801813" algn="l"/>
                <a:tab pos="2162175" algn="l"/>
                <a:tab pos="2522538" algn="l"/>
              </a:tabLst>
              <a:defRPr sz="2400">
                <a:solidFill>
                  <a:srgbClr val="0000FF"/>
                </a:solidFill>
                <a:latin typeface="+mn-lt"/>
                <a:cs typeface="Tahoma" charset="0"/>
              </a:defRPr>
            </a:lvl1pPr>
          </a:lstStyle>
          <a:p>
            <a:pPr>
              <a:defRPr/>
            </a:pPr>
            <a:fld id="{B55B6CC4-C500-8A48-94CD-4A9BC520D3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ftr="0" dt="0"/>
  <p:txStyles>
    <p:titleStyle>
      <a:lvl1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mj-lt"/>
          <a:ea typeface="+mj-ea"/>
          <a:cs typeface="+mj-cs"/>
        </a:defRPr>
      </a:lvl1pPr>
      <a:lvl2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2pPr>
      <a:lvl3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3pPr>
      <a:lvl4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4pPr>
      <a:lvl5pPr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5pPr>
      <a:lvl6pPr marL="25146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6pPr>
      <a:lvl7pPr marL="29718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7pPr>
      <a:lvl8pPr marL="34290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8pPr>
      <a:lvl9pPr marL="3886200" indent="-228600" algn="l" defTabSz="358775" rtl="0" eaLnBrk="0" fontAlgn="base" hangingPunct="0">
        <a:lnSpc>
          <a:spcPct val="93000"/>
        </a:lnSpc>
        <a:spcBef>
          <a:spcPct val="0"/>
        </a:spcBef>
        <a:spcAft>
          <a:spcPct val="0"/>
        </a:spcAft>
        <a:buClr>
          <a:srgbClr val="000000"/>
        </a:buClr>
        <a:buSzPct val="100000"/>
        <a:buFont typeface="Times New Roman" charset="0"/>
        <a:defRPr sz="3400">
          <a:solidFill>
            <a:srgbClr val="0000FF"/>
          </a:solidFill>
          <a:latin typeface="Arial" charset="0"/>
          <a:ea typeface="ＭＳ Ｐゴシック" charset="0"/>
          <a:cs typeface="Arial Unicode MS" charset="0"/>
        </a:defRPr>
      </a:lvl9pPr>
    </p:titleStyle>
    <p:bodyStyle>
      <a:lvl1pPr marL="342900" indent="-342900" algn="l" defTabSz="358775" rtl="0" eaLnBrk="0" fontAlgn="base" hangingPunct="0">
        <a:lnSpc>
          <a:spcPct val="93000"/>
        </a:lnSpc>
        <a:spcBef>
          <a:spcPct val="0"/>
        </a:spcBef>
        <a:spcAft>
          <a:spcPts val="2013"/>
        </a:spcAft>
        <a:buClr>
          <a:srgbClr val="000000"/>
        </a:buClr>
        <a:buSzPct val="100000"/>
        <a:buFont typeface="Times New Roman" charset="0"/>
        <a:defRPr sz="3400" i="1">
          <a:solidFill>
            <a:srgbClr val="0000FF"/>
          </a:solidFill>
          <a:latin typeface="+mn-lt"/>
          <a:ea typeface="+mn-ea"/>
          <a:cs typeface="+mn-cs"/>
        </a:defRPr>
      </a:lvl1pPr>
      <a:lvl2pPr marL="742950" indent="-285750" algn="l" defTabSz="358775" rtl="0" eaLnBrk="0" fontAlgn="base" hangingPunct="0">
        <a:lnSpc>
          <a:spcPct val="93000"/>
        </a:lnSpc>
        <a:spcBef>
          <a:spcPct val="0"/>
        </a:spcBef>
        <a:spcAft>
          <a:spcPts val="1613"/>
        </a:spcAft>
        <a:buClr>
          <a:srgbClr val="000000"/>
        </a:buClr>
        <a:buSzPct val="100000"/>
        <a:buFont typeface="Times New Roman" charset="0"/>
        <a:defRPr sz="2600" i="1">
          <a:solidFill>
            <a:srgbClr val="000000"/>
          </a:solidFill>
          <a:latin typeface="+mn-lt"/>
          <a:ea typeface="+mn-ea"/>
          <a:cs typeface="+mn-cs"/>
        </a:defRPr>
      </a:lvl2pPr>
      <a:lvl3pPr marL="1143000" indent="-228600" algn="l" defTabSz="358775" rtl="0" eaLnBrk="0" fontAlgn="base" hangingPunct="0">
        <a:lnSpc>
          <a:spcPct val="93000"/>
        </a:lnSpc>
        <a:spcBef>
          <a:spcPct val="0"/>
        </a:spcBef>
        <a:spcAft>
          <a:spcPts val="1213"/>
        </a:spcAft>
        <a:buClr>
          <a:srgbClr val="000000"/>
        </a:buClr>
        <a:buSzPct val="100000"/>
        <a:buFont typeface="Times New Roman" charset="0"/>
        <a:defRPr sz="2300" i="1">
          <a:solidFill>
            <a:srgbClr val="000000"/>
          </a:solidFill>
          <a:latin typeface="+mn-lt"/>
          <a:ea typeface="+mn-ea"/>
          <a:cs typeface="+mn-cs"/>
        </a:defRPr>
      </a:lvl3pPr>
      <a:lvl4pPr marL="1600200" indent="-228600" algn="l" defTabSz="358775" rtl="0" eaLnBrk="0" fontAlgn="base" hangingPunct="0">
        <a:lnSpc>
          <a:spcPct val="93000"/>
        </a:lnSpc>
        <a:spcBef>
          <a:spcPct val="0"/>
        </a:spcBef>
        <a:spcAft>
          <a:spcPts val="813"/>
        </a:spcAft>
        <a:buClr>
          <a:srgbClr val="000000"/>
        </a:buClr>
        <a:buSzPct val="100000"/>
        <a:buFont typeface="Times New Roman" charset="0"/>
        <a:defRPr sz="2000" i="1">
          <a:solidFill>
            <a:srgbClr val="000000"/>
          </a:solidFill>
          <a:latin typeface="+mn-lt"/>
          <a:ea typeface="+mn-ea"/>
          <a:cs typeface="+mn-cs"/>
        </a:defRPr>
      </a:lvl4pPr>
      <a:lvl5pPr marL="20574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5pPr>
      <a:lvl6pPr marL="25146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6pPr>
      <a:lvl7pPr marL="29718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7pPr>
      <a:lvl8pPr marL="34290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8pPr>
      <a:lvl9pPr marL="3886200" indent="-228600" algn="l" defTabSz="358775" rtl="0" eaLnBrk="0" fontAlgn="base" hangingPunct="0">
        <a:lnSpc>
          <a:spcPct val="93000"/>
        </a:lnSpc>
        <a:spcBef>
          <a:spcPct val="0"/>
        </a:spcBef>
        <a:spcAft>
          <a:spcPts val="400"/>
        </a:spcAft>
        <a:buClr>
          <a:srgbClr val="000000"/>
        </a:buClr>
        <a:buSzPct val="100000"/>
        <a:buFont typeface="Times New Roman" charset="0"/>
        <a:defRPr sz="2800" i="1">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307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75"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5" name="Slide Number Placeholder 1"/>
          <p:cNvSpPr>
            <a:spLocks noGrp="1"/>
          </p:cNvSpPr>
          <p:nvPr>
            <p:ph type="sldNum" sz="quarter" idx="4"/>
          </p:nvPr>
        </p:nvSpPr>
        <p:spPr>
          <a:xfrm>
            <a:off x="9318625" y="9039225"/>
            <a:ext cx="3033713" cy="519113"/>
          </a:xfrm>
          <a:prstGeom prst="rect">
            <a:avLst/>
          </a:prstGeom>
        </p:spPr>
        <p:txBody>
          <a:bodyPr vert="horz" lIns="91440" tIns="45720" rIns="91440" bIns="45720" rtlCol="0" anchor="ctr"/>
          <a:lstStyle>
            <a:lvl1pPr algn="r">
              <a:defRPr sz="1200">
                <a:solidFill>
                  <a:schemeClr val="tx1">
                    <a:tint val="75000"/>
                  </a:schemeClr>
                </a:solidFill>
              </a:defRPr>
            </a:lvl1pPr>
          </a:lstStyle>
          <a:p>
            <a:fld id="{7D854EC2-8F58-5C4F-8AEB-33CAAE66C4BD}"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571500" y="3708400"/>
            <a:ext cx="11850688" cy="23256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ctr" anchorCtr="0" compatLnSpc="1">
            <a:prstTxWarp prst="textNoShape">
              <a:avLst/>
            </a:prstTxWarp>
          </a:bodyPr>
          <a:lstStyle/>
          <a:p>
            <a:pPr lvl="0"/>
            <a:r>
              <a:rPr lang="en-GB"/>
              <a:t>Click to edit the title text format</a:t>
            </a:r>
          </a:p>
        </p:txBody>
      </p:sp>
      <p:sp>
        <p:nvSpPr>
          <p:cNvPr id="4098" name="Rectangle 2"/>
          <p:cNvSpPr>
            <a:spLocks noGrp="1" noChangeArrowheads="1"/>
          </p:cNvSpPr>
          <p:nvPr>
            <p:ph type="body" idx="1"/>
          </p:nvPr>
        </p:nvSpPr>
        <p:spPr bwMode="auto">
          <a:xfrm>
            <a:off x="650875" y="2282825"/>
            <a:ext cx="11691938" cy="5645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ct val="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5122" name="Rectangle 2"/>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FA926AD2-D67B-E04E-BF9D-5B4C5D9F892F}" type="slidenum">
              <a:rPr lang="en-US"/>
              <a:pPr>
                <a:defRPr/>
              </a:pPr>
              <a:t>‹#›</a:t>
            </a:fld>
            <a:endParaRPr lang="en-US"/>
          </a:p>
        </p:txBody>
      </p:sp>
      <p:sp>
        <p:nvSpPr>
          <p:cNvPr id="6146" name="Rectangle 2"/>
          <p:cNvSpPr>
            <a:spLocks noGrp="1" noChangeArrowheads="1"/>
          </p:cNvSpPr>
          <p:nvPr>
            <p:ph type="title"/>
          </p:nvPr>
        </p:nvSpPr>
        <p:spPr bwMode="auto">
          <a:xfrm>
            <a:off x="650875" y="388938"/>
            <a:ext cx="11691938" cy="16176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6147" name="Rectangle 3"/>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7170"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7171"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5AB99F3E-9034-EC4C-AB9F-1C4B53344E32}" type="slidenum">
              <a:rPr lang="en-US"/>
              <a:pPr>
                <a:defRPr/>
              </a:pPr>
              <a:t>‹#›</a:t>
            </a:fld>
            <a:endParaRPr lang="en-US"/>
          </a:p>
        </p:txBody>
      </p:sp>
      <p:sp>
        <p:nvSpPr>
          <p:cNvPr id="7172"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8194"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8195" name="Rectangle 3"/>
          <p:cNvSpPr>
            <a:spLocks noGrp="1" noChangeArrowheads="1"/>
          </p:cNvSpPr>
          <p:nvPr>
            <p:ph type="body" idx="1"/>
          </p:nvPr>
        </p:nvSpPr>
        <p:spPr bwMode="auto">
          <a:xfrm>
            <a:off x="571500" y="2324100"/>
            <a:ext cx="11850688" cy="65547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8196" name="Rectangle 4"/>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6C080CF3-D0AE-524D-A0B6-6695C259EA3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571500" y="328613"/>
            <a:ext cx="11850688" cy="1385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50760" tIns="50760" rIns="50760" bIns="50760" numCol="1" anchor="b" anchorCtr="0" compatLnSpc="1">
            <a:prstTxWarp prst="textNoShape">
              <a:avLst/>
            </a:prstTxWarp>
          </a:bodyPr>
          <a:lstStyle/>
          <a:p>
            <a:pPr lvl="0"/>
            <a:r>
              <a:rPr lang="en-GB"/>
              <a:t>Click to edit the title text format</a:t>
            </a:r>
          </a:p>
        </p:txBody>
      </p:sp>
      <p:sp>
        <p:nvSpPr>
          <p:cNvPr id="9218" name="Line 2"/>
          <p:cNvSpPr>
            <a:spLocks noChangeShapeType="1"/>
          </p:cNvSpPr>
          <p:nvPr/>
        </p:nvSpPr>
        <p:spPr bwMode="auto">
          <a:xfrm>
            <a:off x="647700" y="1968500"/>
            <a:ext cx="11709400" cy="1588"/>
          </a:xfrm>
          <a:prstGeom prst="line">
            <a:avLst/>
          </a:prstGeom>
          <a:noFill/>
          <a:ln w="12600" cap="sq">
            <a:solidFill>
              <a:srgbClr val="888888"/>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9219" name="Rectangle 3"/>
          <p:cNvSpPr>
            <a:spLocks noGrp="1" noChangeArrowheads="1"/>
          </p:cNvSpPr>
          <p:nvPr>
            <p:ph type="sldNum"/>
          </p:nvPr>
        </p:nvSpPr>
        <p:spPr bwMode="auto">
          <a:xfrm>
            <a:off x="12268200" y="9194800"/>
            <a:ext cx="300038" cy="301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1" compatLnSpc="1">
            <a:prstTxWarp prst="textNoShape">
              <a:avLst/>
            </a:prstTxWarp>
          </a:bodyPr>
          <a:lstStyle>
            <a:lvl1pPr algn="r" eaLnBrk="1">
              <a:buClrTx/>
              <a:buFontTx/>
              <a:buNone/>
              <a:defRPr sz="1400">
                <a:solidFill>
                  <a:srgbClr val="000000"/>
                </a:solidFill>
                <a:latin typeface="+mn-lt"/>
                <a:cs typeface="Tahoma" charset="0"/>
              </a:defRPr>
            </a:lvl1pPr>
          </a:lstStyle>
          <a:p>
            <a:pPr>
              <a:defRPr/>
            </a:pPr>
            <a:fld id="{B7E25456-F0F1-4445-A779-BF3123C5508F}" type="slidenum">
              <a:rPr lang="en-US"/>
              <a:pPr>
                <a:defRPr/>
              </a:pPr>
              <a:t>‹#›</a:t>
            </a:fld>
            <a:endParaRPr lang="en-US"/>
          </a:p>
        </p:txBody>
      </p:sp>
      <p:sp>
        <p:nvSpPr>
          <p:cNvPr id="9220" name="Rectangle 4"/>
          <p:cNvSpPr>
            <a:spLocks noGrp="1" noChangeArrowheads="1"/>
          </p:cNvSpPr>
          <p:nvPr>
            <p:ph type="body" idx="1"/>
          </p:nvPr>
        </p:nvSpPr>
        <p:spPr bwMode="auto">
          <a:xfrm>
            <a:off x="650875" y="2282825"/>
            <a:ext cx="11691938" cy="6424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hf hdr="0" ftr="0" dt="0"/>
  <p:txStyles>
    <p:titleStyle>
      <a:lvl1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mj-lt"/>
          <a:ea typeface="+mj-ea"/>
          <a:cs typeface="+mj-cs"/>
        </a:defRPr>
      </a:lvl1pPr>
      <a:lvl2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2pPr>
      <a:lvl3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3pPr>
      <a:lvl4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4pPr>
      <a:lvl5pPr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5pPr>
      <a:lvl6pPr marL="25146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6pPr>
      <a:lvl7pPr marL="29718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7pPr>
      <a:lvl8pPr marL="34290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8pPr>
      <a:lvl9pPr marL="3886200" indent="-228600" algn="l" defTabSz="358775" rtl="0" eaLnBrk="0" fontAlgn="base" hangingPunct="0">
        <a:spcBef>
          <a:spcPct val="0"/>
        </a:spcBef>
        <a:spcAft>
          <a:spcPct val="0"/>
        </a:spcAft>
        <a:buClr>
          <a:srgbClr val="000000"/>
        </a:buClr>
        <a:buSzPct val="100000"/>
        <a:buFont typeface="Times New Roman" charset="0"/>
        <a:defRPr sz="4200">
          <a:solidFill>
            <a:srgbClr val="000000"/>
          </a:solidFill>
          <a:latin typeface="Helvetica Neue Light" charset="0"/>
          <a:ea typeface="ヒラギノ角ゴ ProN W3" charset="0"/>
          <a:cs typeface="ヒラギノ角ゴ ProN W3" charset="0"/>
        </a:defRPr>
      </a:lvl9pPr>
    </p:titleStyle>
    <p:body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30.jp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40.jpg"/><Relationship Id="rId4" Type="http://schemas.openxmlformats.org/officeDocument/2006/relationships/image" Target="../media/image39.jp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1.jpe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36.jpg"/><Relationship Id="rId4" Type="http://schemas.openxmlformats.org/officeDocument/2006/relationships/image" Target="../media/image32.jpe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hyperlink" Target="https://www.phenix.bnl.gov/~purschke/rcdaq"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50.jp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60.gif"/></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5.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6.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gi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2.xml"/><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6.jpg"/><Relationship Id="rId1" Type="http://schemas.openxmlformats.org/officeDocument/2006/relationships/slideLayout" Target="../slideLayouts/slideLayout1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 Id="rId9" Type="http://schemas.openxmlformats.org/officeDocument/2006/relationships/image" Target="../media/image2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p:cNvSpPr txBox="1">
            <a:spLocks noChangeArrowheads="1"/>
          </p:cNvSpPr>
          <p:nvPr/>
        </p:nvSpPr>
        <p:spPr bwMode="auto">
          <a:xfrm>
            <a:off x="323453" y="0"/>
            <a:ext cx="12573000" cy="22598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algn="ctr" eaLnBrk="1" hangingPunct="1">
              <a:buClrTx/>
              <a:defRPr/>
            </a:pPr>
            <a:r>
              <a:rPr lang="en-US" sz="4200" dirty="0">
                <a:solidFill>
                  <a:srgbClr val="000000"/>
                </a:solidFill>
                <a:latin typeface="Arial Narrow" charset="0"/>
              </a:rPr>
              <a:t>The RCDAC Data Acquisition System</a:t>
            </a:r>
          </a:p>
        </p:txBody>
      </p:sp>
      <p:sp>
        <p:nvSpPr>
          <p:cNvPr id="30722" name="Text Box 2"/>
          <p:cNvSpPr txBox="1">
            <a:spLocks noChangeArrowheads="1"/>
          </p:cNvSpPr>
          <p:nvPr/>
        </p:nvSpPr>
        <p:spPr bwMode="auto">
          <a:xfrm>
            <a:off x="4870053" y="2564215"/>
            <a:ext cx="3034506" cy="85010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3200" dirty="0">
                <a:solidFill>
                  <a:srgbClr val="606060"/>
                </a:solidFill>
                <a:latin typeface="Arial Narrow" charset="0"/>
              </a:rPr>
              <a:t>Martin L. Purschke</a:t>
            </a:r>
          </a:p>
          <a:p>
            <a:pPr eaLnBrk="1" hangingPunct="1">
              <a:buClrTx/>
              <a:buFontTx/>
              <a:buNone/>
              <a:defRPr/>
            </a:pPr>
            <a:endParaRPr lang="en-US" sz="3200" dirty="0">
              <a:solidFill>
                <a:srgbClr val="606060"/>
              </a:solidFill>
              <a:latin typeface="Arial Narrow" charset="0"/>
            </a:endParaRPr>
          </a:p>
          <a:p>
            <a:pPr eaLnBrk="1" hangingPunct="1">
              <a:buClrTx/>
              <a:buFontTx/>
              <a:buNone/>
              <a:defRPr/>
            </a:pPr>
            <a:endParaRPr lang="en-US" sz="3200" dirty="0">
              <a:solidFill>
                <a:srgbClr val="606060"/>
              </a:solidFill>
              <a:latin typeface="Arial Narrow" charset="0"/>
            </a:endParaRPr>
          </a:p>
        </p:txBody>
      </p:sp>
      <p:pic>
        <p:nvPicPr>
          <p:cNvPr id="5" name="Picture 4">
            <a:extLst>
              <a:ext uri="{FF2B5EF4-FFF2-40B4-BE49-F238E27FC236}">
                <a16:creationId xmlns:a16="http://schemas.microsoft.com/office/drawing/2014/main" id="{AAE1EC35-EB1D-1FA9-5C4B-D23E828B7B33}"/>
              </a:ext>
            </a:extLst>
          </p:cNvPr>
          <p:cNvPicPr>
            <a:picLocks noChangeAspect="1"/>
          </p:cNvPicPr>
          <p:nvPr/>
        </p:nvPicPr>
        <p:blipFill>
          <a:blip r:embed="rId3"/>
          <a:stretch>
            <a:fillRect/>
          </a:stretch>
        </p:blipFill>
        <p:spPr>
          <a:xfrm>
            <a:off x="3910806" y="3380189"/>
            <a:ext cx="4572000" cy="1268784"/>
          </a:xfrm>
          <a:prstGeom prst="rect">
            <a:avLst/>
          </a:prstGeom>
        </p:spPr>
      </p:pic>
      <p:sp>
        <p:nvSpPr>
          <p:cNvPr id="2" name="Text Box 2">
            <a:extLst>
              <a:ext uri="{FF2B5EF4-FFF2-40B4-BE49-F238E27FC236}">
                <a16:creationId xmlns:a16="http://schemas.microsoft.com/office/drawing/2014/main" id="{E97865D6-CAB6-9342-3208-DC926D93868B}"/>
              </a:ext>
            </a:extLst>
          </p:cNvPr>
          <p:cNvSpPr txBox="1">
            <a:spLocks noChangeArrowheads="1"/>
          </p:cNvSpPr>
          <p:nvPr/>
        </p:nvSpPr>
        <p:spPr bwMode="auto">
          <a:xfrm>
            <a:off x="323453" y="4908549"/>
            <a:ext cx="5365353" cy="341191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363"/>
              </a:spcBef>
              <a:buClrTx/>
              <a:buFontTx/>
              <a:buNone/>
              <a:defRPr/>
            </a:pPr>
            <a:r>
              <a:rPr lang="en-US" sz="2400" dirty="0">
                <a:solidFill>
                  <a:srgbClr val="606060"/>
                </a:solidFill>
                <a:latin typeface="Arial Narrow" charset="0"/>
              </a:rPr>
              <a:t>DAQ manager of </a:t>
            </a:r>
            <a:r>
              <a:rPr lang="en-US" sz="2400" dirty="0" err="1">
                <a:solidFill>
                  <a:srgbClr val="606060"/>
                </a:solidFill>
                <a:latin typeface="Arial Narrow" charset="0"/>
              </a:rPr>
              <a:t>sPHENIX</a:t>
            </a:r>
            <a:endParaRPr lang="en-US" sz="2400" dirty="0">
              <a:solidFill>
                <a:srgbClr val="606060"/>
              </a:solidFill>
              <a:latin typeface="Arial Narrow" charset="0"/>
            </a:endParaRPr>
          </a:p>
          <a:p>
            <a:pPr marL="0" eaLnBrk="1" hangingPunct="1">
              <a:spcBef>
                <a:spcPts val="1363"/>
              </a:spcBef>
              <a:buClrTx/>
              <a:buFontTx/>
              <a:buNone/>
              <a:defRPr/>
            </a:pPr>
            <a:r>
              <a:rPr lang="en-US" sz="2400" dirty="0">
                <a:solidFill>
                  <a:srgbClr val="606060"/>
                </a:solidFill>
                <a:latin typeface="Arial Narrow" charset="0"/>
              </a:rPr>
              <a:t>Previous DAQ/Electronics WG co-convener for what is now </a:t>
            </a:r>
            <a:r>
              <a:rPr lang="en-US" sz="2400" dirty="0" err="1">
                <a:solidFill>
                  <a:srgbClr val="606060"/>
                </a:solidFill>
                <a:latin typeface="Arial Narrow" charset="0"/>
              </a:rPr>
              <a:t>ePIC</a:t>
            </a:r>
            <a:endParaRPr lang="en-US" sz="2400" dirty="0">
              <a:solidFill>
                <a:srgbClr val="606060"/>
              </a:solidFill>
              <a:latin typeface="Arial Narrow" charset="0"/>
            </a:endParaRPr>
          </a:p>
          <a:p>
            <a:pPr marL="0" eaLnBrk="1" hangingPunct="1">
              <a:spcBef>
                <a:spcPts val="1363"/>
              </a:spcBef>
              <a:buClrTx/>
              <a:buFontTx/>
              <a:buNone/>
              <a:defRPr/>
            </a:pPr>
            <a:r>
              <a:rPr lang="en-US" sz="2400" dirty="0">
                <a:solidFill>
                  <a:srgbClr val="606060"/>
                </a:solidFill>
                <a:latin typeface="Arial Narrow" charset="0"/>
              </a:rPr>
              <a:t>I have been a DAQ (and notably, a calorimeter) guy since my early days at CERN (1985-1996)</a:t>
            </a:r>
          </a:p>
          <a:p>
            <a:pPr marL="0" eaLnBrk="1" hangingPunct="1">
              <a:spcBef>
                <a:spcPts val="1363"/>
              </a:spcBef>
              <a:buClrTx/>
              <a:buFontTx/>
              <a:buNone/>
              <a:defRPr/>
            </a:pPr>
            <a:r>
              <a:rPr lang="en-US" sz="2400" dirty="0">
                <a:solidFill>
                  <a:srgbClr val="606060"/>
                </a:solidFill>
                <a:latin typeface="Arial Narrow" charset="0"/>
              </a:rPr>
              <a:t>Why do I have a soft spot for calorimeters? I helped design and build the original lead glass “SAPHIR” SF5 lead glass calo for WA80… played a big role in building the WA98 calos</a:t>
            </a:r>
          </a:p>
          <a:p>
            <a:pPr marL="0" eaLnBrk="1" hangingPunct="1">
              <a:spcBef>
                <a:spcPts val="1363"/>
              </a:spcBef>
              <a:buClrTx/>
              <a:buFontTx/>
              <a:buNone/>
              <a:defRPr/>
            </a:pPr>
            <a:endParaRPr lang="en-US" sz="2400" dirty="0">
              <a:solidFill>
                <a:srgbClr val="606060"/>
              </a:solidFill>
              <a:latin typeface="Arial Narrow" charset="0"/>
            </a:endParaRPr>
          </a:p>
        </p:txBody>
      </p:sp>
      <p:grpSp>
        <p:nvGrpSpPr>
          <p:cNvPr id="10" name="Group 9">
            <a:extLst>
              <a:ext uri="{FF2B5EF4-FFF2-40B4-BE49-F238E27FC236}">
                <a16:creationId xmlns:a16="http://schemas.microsoft.com/office/drawing/2014/main" id="{BE393C06-6921-21EE-278A-B65AE9BAFF8A}"/>
              </a:ext>
            </a:extLst>
          </p:cNvPr>
          <p:cNvGrpSpPr/>
          <p:nvPr/>
        </p:nvGrpSpPr>
        <p:grpSpPr>
          <a:xfrm>
            <a:off x="5358606" y="4945855"/>
            <a:ext cx="7391400" cy="4203019"/>
            <a:chOff x="5089921" y="4945855"/>
            <a:chExt cx="7391400" cy="4203019"/>
          </a:xfrm>
        </p:grpSpPr>
        <p:pic>
          <p:nvPicPr>
            <p:cNvPr id="3" name="Picture 2">
              <a:extLst>
                <a:ext uri="{FF2B5EF4-FFF2-40B4-BE49-F238E27FC236}">
                  <a16:creationId xmlns:a16="http://schemas.microsoft.com/office/drawing/2014/main" id="{65A30130-5F19-DE07-7A2C-EA89794B12FE}"/>
                </a:ext>
              </a:extLst>
            </p:cNvPr>
            <p:cNvPicPr>
              <a:picLocks noChangeAspect="1"/>
            </p:cNvPicPr>
            <p:nvPr/>
          </p:nvPicPr>
          <p:blipFill>
            <a:blip r:embed="rId4"/>
            <a:srcRect r="3485"/>
            <a:stretch>
              <a:fillRect/>
            </a:stretch>
          </p:blipFill>
          <p:spPr>
            <a:xfrm>
              <a:off x="6567653" y="4945855"/>
              <a:ext cx="5913668" cy="4203019"/>
            </a:xfrm>
            <a:prstGeom prst="rect">
              <a:avLst/>
            </a:prstGeom>
          </p:spPr>
        </p:pic>
        <p:cxnSp>
          <p:nvCxnSpPr>
            <p:cNvPr id="6" name="Straight Arrow Connector 5">
              <a:extLst>
                <a:ext uri="{FF2B5EF4-FFF2-40B4-BE49-F238E27FC236}">
                  <a16:creationId xmlns:a16="http://schemas.microsoft.com/office/drawing/2014/main" id="{829FB19B-5955-6223-A64D-F2362A957E42}"/>
                </a:ext>
              </a:extLst>
            </p:cNvPr>
            <p:cNvCxnSpPr>
              <a:cxnSpLocks/>
            </p:cNvCxnSpPr>
            <p:nvPr/>
          </p:nvCxnSpPr>
          <p:spPr bwMode="auto">
            <a:xfrm flipV="1">
              <a:off x="5089921" y="5874141"/>
              <a:ext cx="5136753" cy="2743200"/>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a:extLst>
                <a:ext uri="{FF2B5EF4-FFF2-40B4-BE49-F238E27FC236}">
                  <a16:creationId xmlns:a16="http://schemas.microsoft.com/office/drawing/2014/main" id="{42279C78-1BB3-9C26-44E3-4CBE196F0104}"/>
                </a:ext>
              </a:extLst>
            </p:cNvPr>
            <p:cNvCxnSpPr>
              <a:cxnSpLocks/>
            </p:cNvCxnSpPr>
            <p:nvPr/>
          </p:nvCxnSpPr>
          <p:spPr bwMode="auto">
            <a:xfrm flipV="1">
              <a:off x="5089921" y="6933406"/>
              <a:ext cx="5418932" cy="1683935"/>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Modularity and Extensibility</a:t>
            </a:r>
          </a:p>
        </p:txBody>
      </p:sp>
      <p:sp>
        <p:nvSpPr>
          <p:cNvPr id="6" name="Text Box 2"/>
          <p:cNvSpPr txBox="1">
            <a:spLocks noChangeArrowheads="1"/>
          </p:cNvSpPr>
          <p:nvPr/>
        </p:nvSpPr>
        <p:spPr bwMode="auto">
          <a:xfrm>
            <a:off x="571500" y="2209006"/>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No one can foresee and predict requirements of a data format 20 years into the future.</a:t>
            </a:r>
          </a:p>
          <a:p>
            <a:pPr eaLnBrk="1" hangingPunct="1">
              <a:spcBef>
                <a:spcPts val="1963"/>
              </a:spcBef>
              <a:buClrTx/>
              <a:buFontTx/>
              <a:buNone/>
              <a:defRPr/>
            </a:pPr>
            <a:r>
              <a:rPr lang="en-US" sz="2800" dirty="0">
                <a:solidFill>
                  <a:srgbClr val="606060"/>
                </a:solidFill>
                <a:latin typeface="Arial Narrow" charset="0"/>
              </a:rPr>
              <a:t>Must be able to grow, and be extensible</a:t>
            </a:r>
          </a:p>
          <a:p>
            <a:pPr eaLnBrk="1" hangingPunct="1">
              <a:spcBef>
                <a:spcPts val="1963"/>
              </a:spcBef>
              <a:buClrTx/>
              <a:buFontTx/>
              <a:buNone/>
              <a:defRPr/>
            </a:pPr>
            <a:r>
              <a:rPr lang="en-US" sz="2800" dirty="0">
                <a:solidFill>
                  <a:srgbClr val="606060"/>
                </a:solidFill>
                <a:latin typeface="Arial Narrow" charset="0"/>
              </a:rPr>
              <a:t>The way I like to look at this:</a:t>
            </a:r>
          </a:p>
          <a:p>
            <a:pPr eaLnBrk="1" hangingPunct="1">
              <a:spcBef>
                <a:spcPts val="1963"/>
              </a:spcBef>
              <a:buClrTx/>
              <a:buFontTx/>
              <a:buNone/>
              <a:defRPr/>
            </a:pPr>
            <a:r>
              <a:rPr lang="en-US" sz="2800" dirty="0">
                <a:solidFill>
                  <a:srgbClr val="606060"/>
                </a:solidFill>
                <a:latin typeface="Arial Narrow" charset="0"/>
              </a:rPr>
              <a:t>FedEx (and UPS) cannot possibly know how to </a:t>
            </a:r>
            <a:br>
              <a:rPr lang="en-US" sz="2800" dirty="0">
                <a:solidFill>
                  <a:srgbClr val="606060"/>
                </a:solidFill>
                <a:latin typeface="Arial Narrow" charset="0"/>
              </a:rPr>
            </a:br>
            <a:r>
              <a:rPr lang="en-US" sz="2800" dirty="0">
                <a:solidFill>
                  <a:srgbClr val="606060"/>
                </a:solidFill>
                <a:latin typeface="Arial Narrow" charset="0"/>
              </a:rPr>
              <a:t>ship every possible item under the sun</a:t>
            </a:r>
          </a:p>
          <a:p>
            <a:pPr eaLnBrk="1" hangingPunct="1">
              <a:spcBef>
                <a:spcPts val="1963"/>
              </a:spcBef>
              <a:buClrTx/>
              <a:buFontTx/>
              <a:buNone/>
              <a:defRPr/>
            </a:pPr>
            <a:r>
              <a:rPr lang="en-US" sz="2800" dirty="0">
                <a:solidFill>
                  <a:srgbClr val="606060"/>
                </a:solidFill>
                <a:latin typeface="Arial Narrow" charset="0"/>
              </a:rPr>
              <a:t>But they know how to ship a limited set of </a:t>
            </a:r>
            <a:br>
              <a:rPr lang="en-US" sz="2800" dirty="0">
                <a:solidFill>
                  <a:srgbClr val="606060"/>
                </a:solidFill>
                <a:latin typeface="Arial Narrow" charset="0"/>
              </a:rPr>
            </a:br>
            <a:r>
              <a:rPr lang="en-US" sz="2800" dirty="0">
                <a:solidFill>
                  <a:srgbClr val="606060"/>
                </a:solidFill>
                <a:latin typeface="Arial Narrow" charset="0"/>
              </a:rPr>
              <a:t>box formats and types, and assorted weight </a:t>
            </a:r>
            <a:br>
              <a:rPr lang="en-US" sz="2800" dirty="0">
                <a:solidFill>
                  <a:srgbClr val="606060"/>
                </a:solidFill>
                <a:latin typeface="Arial Narrow" charset="0"/>
              </a:rPr>
            </a:br>
            <a:r>
              <a:rPr lang="en-US" sz="2800" dirty="0">
                <a:solidFill>
                  <a:srgbClr val="606060"/>
                </a:solidFill>
                <a:latin typeface="Arial Narrow" charset="0"/>
              </a:rPr>
              <a:t>parameters and limits</a:t>
            </a:r>
          </a:p>
          <a:p>
            <a:pPr eaLnBrk="1" hangingPunct="1">
              <a:spcBef>
                <a:spcPts val="1963"/>
              </a:spcBef>
              <a:buClrTx/>
              <a:buFontTx/>
              <a:buNone/>
              <a:defRPr/>
            </a:pPr>
            <a:r>
              <a:rPr lang="en-US" sz="2800" dirty="0">
                <a:solidFill>
                  <a:srgbClr val="606060"/>
                </a:solidFill>
                <a:latin typeface="Arial Narrow" charset="0"/>
              </a:rPr>
              <a:t>Whatever fits into those boxes can be shipped</a:t>
            </a:r>
          </a:p>
          <a:p>
            <a:pPr eaLnBrk="1" hangingPunct="1">
              <a:spcBef>
                <a:spcPts val="1963"/>
              </a:spcBef>
              <a:buClrTx/>
              <a:buFontTx/>
              <a:buNone/>
              <a:defRPr/>
            </a:pPr>
            <a:r>
              <a:rPr lang="en-US" sz="2800" dirty="0">
                <a:solidFill>
                  <a:srgbClr val="606060"/>
                </a:solidFill>
                <a:latin typeface="Arial Narrow" charset="0"/>
              </a:rPr>
              <a:t>During transport, they only look at the label on the box, not at what’s inside </a:t>
            </a:r>
          </a:p>
          <a:p>
            <a:pPr eaLnBrk="1" hangingPunct="1">
              <a:spcBef>
                <a:spcPts val="1963"/>
              </a:spcBef>
              <a:buClrTx/>
              <a:buFontTx/>
              <a:buNone/>
              <a:defRPr/>
            </a:pPr>
            <a:r>
              <a:rPr lang="en-US" sz="2800" dirty="0">
                <a:solidFill>
                  <a:srgbClr val="606060"/>
                </a:solidFill>
                <a:latin typeface="Arial Narrow" charset="0"/>
              </a:rPr>
              <a:t>We will see a surprisingly large number of similarities with that approach in a minute</a:t>
            </a:r>
          </a:p>
        </p:txBody>
      </p:sp>
      <p:pic>
        <p:nvPicPr>
          <p:cNvPr id="2" name="Picture 1"/>
          <p:cNvPicPr>
            <a:picLocks noChangeAspect="1"/>
          </p:cNvPicPr>
          <p:nvPr/>
        </p:nvPicPr>
        <p:blipFill>
          <a:blip r:embed="rId3"/>
          <a:stretch>
            <a:fillRect/>
          </a:stretch>
        </p:blipFill>
        <p:spPr>
          <a:xfrm>
            <a:off x="6882606" y="2818606"/>
            <a:ext cx="6096000" cy="4064000"/>
          </a:xfrm>
          <a:prstGeom prst="rect">
            <a:avLst/>
          </a:prstGeom>
        </p:spPr>
      </p:pic>
      <p:sp>
        <p:nvSpPr>
          <p:cNvPr id="3" name="Rectangle 2"/>
          <p:cNvSpPr/>
          <p:nvPr/>
        </p:nvSpPr>
        <p:spPr>
          <a:xfrm>
            <a:off x="9348163" y="6471741"/>
            <a:ext cx="1496843" cy="461665"/>
          </a:xfrm>
          <a:prstGeom prst="rect">
            <a:avLst/>
          </a:prstGeom>
        </p:spPr>
        <p:txBody>
          <a:bodyPr wrap="square">
            <a:spAutoFit/>
          </a:bodyPr>
          <a:lstStyle/>
          <a:p>
            <a:r>
              <a:rPr lang="en-US" sz="2400" dirty="0">
                <a:solidFill>
                  <a:srgbClr val="606060"/>
                </a:solidFill>
                <a:latin typeface="Arial Narrow" charset="0"/>
              </a:rPr>
              <a:t>“packets”</a:t>
            </a:r>
            <a:endParaRPr lang="en-US" dirty="0"/>
          </a:p>
        </p:txBody>
      </p:sp>
      <p:cxnSp>
        <p:nvCxnSpPr>
          <p:cNvPr id="5" name="Straight Arrow Connector 4"/>
          <p:cNvCxnSpPr/>
          <p:nvPr/>
        </p:nvCxnSpPr>
        <p:spPr bwMode="auto">
          <a:xfrm flipH="1" flipV="1">
            <a:off x="9244806" y="6171406"/>
            <a:ext cx="533400" cy="3810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flipH="1" flipV="1">
            <a:off x="9397206" y="5104606"/>
            <a:ext cx="533400" cy="13716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flipV="1">
            <a:off x="10083006" y="5790406"/>
            <a:ext cx="457200" cy="685800"/>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Slide Number Placeholder 3"/>
          <p:cNvSpPr>
            <a:spLocks noGrp="1"/>
          </p:cNvSpPr>
          <p:nvPr>
            <p:ph type="sldNum" sz="quarter" idx="4"/>
          </p:nvPr>
        </p:nvSpPr>
        <p:spPr/>
        <p:txBody>
          <a:bodyPr/>
          <a:lstStyle/>
          <a:p>
            <a:fld id="{7D854EC2-8F58-5C4F-8AEB-33CAAE66C4BD}" type="slidenum">
              <a:rPr lang="en-US" smtClean="0"/>
              <a:t>10</a:t>
            </a:fld>
            <a:endParaRPr lang="en-US" dirty="0"/>
          </a:p>
        </p:txBody>
      </p:sp>
    </p:spTree>
    <p:extLst>
      <p:ext uri="{BB962C8B-B14F-4D97-AF65-F5344CB8AC3E}">
        <p14:creationId xmlns:p14="http://schemas.microsoft.com/office/powerpoint/2010/main" val="340940152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30199"/>
            <a:ext cx="11861800" cy="7358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Example: CAEN’s V1742/DT5743 format</a:t>
            </a:r>
          </a:p>
        </p:txBody>
      </p:sp>
      <p:pic>
        <p:nvPicPr>
          <p:cNvPr id="4" name="Picture 3"/>
          <p:cNvPicPr>
            <a:picLocks noChangeAspect="1"/>
          </p:cNvPicPr>
          <p:nvPr/>
        </p:nvPicPr>
        <p:blipFill>
          <a:blip r:embed="rId3"/>
          <a:stretch>
            <a:fillRect/>
          </a:stretch>
        </p:blipFill>
        <p:spPr>
          <a:xfrm>
            <a:off x="2996406" y="1294606"/>
            <a:ext cx="9893300" cy="8267700"/>
          </a:xfrm>
          <a:prstGeom prst="rect">
            <a:avLst/>
          </a:prstGeom>
          <a:ln>
            <a:solidFill>
              <a:srgbClr val="FF0000"/>
            </a:solidFill>
          </a:ln>
        </p:spPr>
      </p:pic>
      <p:sp>
        <p:nvSpPr>
          <p:cNvPr id="2" name="Rectangle 1"/>
          <p:cNvSpPr/>
          <p:nvPr/>
        </p:nvSpPr>
        <p:spPr>
          <a:xfrm>
            <a:off x="253206" y="2512242"/>
            <a:ext cx="2590800" cy="5335564"/>
          </a:xfrm>
          <a:prstGeom prst="rect">
            <a:avLst/>
          </a:prstGeom>
        </p:spPr>
        <p:txBody>
          <a:bodyPr wrap="square">
            <a:spAutoFit/>
          </a:bodyPr>
          <a:lstStyle/>
          <a:p>
            <a:pPr eaLnBrk="1" hangingPunct="1">
              <a:spcBef>
                <a:spcPts val="1963"/>
              </a:spcBef>
              <a:buClrTx/>
              <a:buFontTx/>
              <a:buNone/>
              <a:defRPr/>
            </a:pPr>
            <a:r>
              <a:rPr lang="en-US" sz="2800" dirty="0">
                <a:solidFill>
                  <a:srgbClr val="606060"/>
                </a:solidFill>
                <a:latin typeface="Arial Narrow" charset="0"/>
              </a:rPr>
              <a:t>We just take that blob of memory, “put it in a box”, done.</a:t>
            </a:r>
          </a:p>
          <a:p>
            <a:pPr eaLnBrk="1" hangingPunct="1">
              <a:spcBef>
                <a:spcPts val="1963"/>
              </a:spcBef>
              <a:buClrTx/>
              <a:buFontTx/>
              <a:buNone/>
              <a:defRPr/>
            </a:pPr>
            <a:r>
              <a:rPr lang="en-US" sz="2800" dirty="0">
                <a:solidFill>
                  <a:srgbClr val="606060"/>
                </a:solidFill>
                <a:latin typeface="Arial Narrow" charset="0"/>
              </a:rPr>
              <a:t>The analysis software takes care of the unpacking and interpretation later</a:t>
            </a:r>
          </a:p>
          <a:p>
            <a:pPr eaLnBrk="1" hangingPunct="1">
              <a:spcBef>
                <a:spcPts val="1963"/>
              </a:spcBef>
              <a:buClrTx/>
              <a:buFontTx/>
              <a:buNone/>
              <a:defRPr/>
            </a:pPr>
            <a:r>
              <a:rPr lang="en-US" sz="2800" dirty="0">
                <a:solidFill>
                  <a:srgbClr val="606060"/>
                </a:solidFill>
                <a:latin typeface="Arial Narrow" charset="0"/>
              </a:rPr>
              <a:t>Just grab it. Don’t waste time here. </a:t>
            </a:r>
          </a:p>
        </p:txBody>
      </p:sp>
      <p:sp>
        <p:nvSpPr>
          <p:cNvPr id="3" name="Slide Number Placeholder 2"/>
          <p:cNvSpPr>
            <a:spLocks noGrp="1"/>
          </p:cNvSpPr>
          <p:nvPr>
            <p:ph type="sldNum" sz="quarter" idx="4"/>
          </p:nvPr>
        </p:nvSpPr>
        <p:spPr/>
        <p:txBody>
          <a:bodyPr/>
          <a:lstStyle/>
          <a:p>
            <a:fld id="{7D854EC2-8F58-5C4F-8AEB-33CAAE66C4BD}" type="slidenum">
              <a:rPr lang="en-US" smtClean="0"/>
              <a:t>11</a:t>
            </a:fld>
            <a:endParaRPr lang="en-US" dirty="0"/>
          </a:p>
        </p:txBody>
      </p:sp>
      <p:pic>
        <p:nvPicPr>
          <p:cNvPr id="5" name="Picture 4"/>
          <p:cNvPicPr>
            <a:picLocks noChangeAspect="1"/>
          </p:cNvPicPr>
          <p:nvPr/>
        </p:nvPicPr>
        <p:blipFill>
          <a:blip r:embed="rId4"/>
          <a:stretch>
            <a:fillRect/>
          </a:stretch>
        </p:blipFill>
        <p:spPr>
          <a:xfrm>
            <a:off x="8801203" y="329405"/>
            <a:ext cx="4088503" cy="1307909"/>
          </a:xfrm>
          <a:prstGeom prst="rect">
            <a:avLst/>
          </a:prstGeom>
        </p:spPr>
      </p:pic>
      <p:sp>
        <p:nvSpPr>
          <p:cNvPr id="6" name="Rectangle 5">
            <a:extLst>
              <a:ext uri="{FF2B5EF4-FFF2-40B4-BE49-F238E27FC236}">
                <a16:creationId xmlns:a16="http://schemas.microsoft.com/office/drawing/2014/main" id="{942676F7-B42A-BD46-B58A-51891E2170D6}"/>
              </a:ext>
            </a:extLst>
          </p:cNvPr>
          <p:cNvSpPr/>
          <p:nvPr/>
        </p:nvSpPr>
        <p:spPr>
          <a:xfrm>
            <a:off x="9845870" y="4279544"/>
            <a:ext cx="2675536" cy="707886"/>
          </a:xfrm>
          <a:prstGeom prst="rect">
            <a:avLst/>
          </a:prstGeom>
          <a:solidFill>
            <a:srgbClr val="FFC000"/>
          </a:solidFill>
          <a:ln w="28575">
            <a:solidFill>
              <a:schemeClr val="tx1"/>
            </a:solidFill>
          </a:ln>
        </p:spPr>
        <p:txBody>
          <a:bodyPr wrap="square">
            <a:spAutoFit/>
          </a:bodyPr>
          <a:lstStyle/>
          <a:p>
            <a:pPr eaLnBrk="1" hangingPunct="1">
              <a:spcBef>
                <a:spcPts val="1963"/>
              </a:spcBef>
              <a:buClrTx/>
              <a:buFontTx/>
              <a:buNone/>
              <a:defRPr/>
            </a:pPr>
            <a:r>
              <a:rPr lang="en-US" sz="2000" dirty="0">
                <a:solidFill>
                  <a:srgbClr val="606060"/>
                </a:solidFill>
                <a:latin typeface="Arial Narrow" charset="0"/>
              </a:rPr>
              <a:t>This is really all I’m looking at for the readout</a:t>
            </a:r>
          </a:p>
        </p:txBody>
      </p:sp>
      <p:cxnSp>
        <p:nvCxnSpPr>
          <p:cNvPr id="7" name="Straight Arrow Connector 6">
            <a:extLst>
              <a:ext uri="{FF2B5EF4-FFF2-40B4-BE49-F238E27FC236}">
                <a16:creationId xmlns:a16="http://schemas.microsoft.com/office/drawing/2014/main" id="{03C90ED4-D651-74D8-74EC-82DBDF1AA4E0}"/>
              </a:ext>
            </a:extLst>
          </p:cNvPr>
          <p:cNvCxnSpPr>
            <a:cxnSpLocks/>
          </p:cNvCxnSpPr>
          <p:nvPr/>
        </p:nvCxnSpPr>
        <p:spPr bwMode="auto">
          <a:xfrm flipH="1" flipV="1">
            <a:off x="8482806" y="3504844"/>
            <a:ext cx="1363064" cy="913962"/>
          </a:xfrm>
          <a:prstGeom prst="straightConnector1">
            <a:avLst/>
          </a:prstGeom>
          <a:solidFill>
            <a:srgbClr val="00B8FF"/>
          </a:solidFill>
          <a:ln w="28575" cap="flat" cmpd="sng" algn="ctr">
            <a:solidFill>
              <a:srgbClr val="FF0000"/>
            </a:solidFill>
            <a:prstDash val="solid"/>
            <a:round/>
            <a:headEnd type="none" w="med" len="med"/>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68378478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RCDAQ - The High Points</a:t>
            </a:r>
          </a:p>
        </p:txBody>
      </p:sp>
      <p:sp>
        <p:nvSpPr>
          <p:cNvPr id="33794" name="Text Box 2"/>
          <p:cNvSpPr txBox="1">
            <a:spLocks noChangeArrowheads="1"/>
          </p:cNvSpPr>
          <p:nvPr/>
        </p:nvSpPr>
        <p:spPr bwMode="auto">
          <a:xfrm>
            <a:off x="481806" y="2132806"/>
            <a:ext cx="12230100" cy="7162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Each interaction with RCDAQ is a </a:t>
            </a:r>
            <a:r>
              <a:rPr lang="en-US" sz="2800" b="1" dirty="0">
                <a:solidFill>
                  <a:srgbClr val="606060"/>
                </a:solidFill>
                <a:latin typeface="Arial Narrow" charset="0"/>
              </a:rPr>
              <a:t>shell command</a:t>
            </a:r>
            <a:r>
              <a:rPr lang="en-US" sz="2800" dirty="0">
                <a:solidFill>
                  <a:srgbClr val="606060"/>
                </a:solidFill>
                <a:latin typeface="Arial Narrow" charset="0"/>
              </a:rPr>
              <a:t>. There is no such thing as “starting an application and issuing internal commands” (think of your interaction with, say, root) </a:t>
            </a:r>
          </a:p>
          <a:p>
            <a:pPr eaLnBrk="1" hangingPunct="1">
              <a:spcBef>
                <a:spcPts val="1963"/>
              </a:spcBef>
              <a:buClrTx/>
              <a:buFontTx/>
              <a:buNone/>
              <a:defRPr/>
            </a:pPr>
            <a:r>
              <a:rPr lang="en-US" sz="2800" dirty="0">
                <a:solidFill>
                  <a:srgbClr val="C00000"/>
                </a:solidFill>
                <a:latin typeface="Arial Narrow" charset="0"/>
              </a:rPr>
              <a:t>RCDAQ out of the box doesn’t know about any particular hardware. </a:t>
            </a:r>
            <a:r>
              <a:rPr lang="en-US" sz="2800" dirty="0">
                <a:solidFill>
                  <a:srgbClr val="606060"/>
                </a:solidFill>
                <a:latin typeface="Arial Narrow" charset="0"/>
              </a:rPr>
              <a:t>All knowledge how to read out something, say, a FELIX card, comes by way of a </a:t>
            </a:r>
            <a:r>
              <a:rPr lang="en-US" sz="2800" b="1" dirty="0">
                <a:solidFill>
                  <a:srgbClr val="606060"/>
                </a:solidFill>
                <a:latin typeface="Arial Narrow" charset="0"/>
              </a:rPr>
              <a:t>plugin</a:t>
            </a:r>
            <a:r>
              <a:rPr lang="en-US" sz="2800" dirty="0">
                <a:solidFill>
                  <a:srgbClr val="606060"/>
                </a:solidFill>
                <a:latin typeface="Arial Narrow" charset="0"/>
              </a:rPr>
              <a:t> that teaches RCDAQ how to do that.</a:t>
            </a:r>
          </a:p>
          <a:p>
            <a:pPr eaLnBrk="1" hangingPunct="1">
              <a:spcBef>
                <a:spcPts val="1963"/>
              </a:spcBef>
              <a:buClrTx/>
              <a:buFontTx/>
              <a:buNone/>
              <a:defRPr/>
            </a:pPr>
            <a:r>
              <a:rPr lang="en-US" sz="2800" dirty="0">
                <a:solidFill>
                  <a:srgbClr val="606060"/>
                </a:solidFill>
                <a:latin typeface="Arial Narrow" charset="0"/>
              </a:rPr>
              <a:t>That makes RCDAQ highly portable and also </a:t>
            </a:r>
            <a:r>
              <a:rPr lang="en-US" sz="2800" b="1" dirty="0">
                <a:solidFill>
                  <a:srgbClr val="606060"/>
                </a:solidFill>
                <a:latin typeface="Arial Narrow" charset="0"/>
              </a:rPr>
              <a:t>distributable</a:t>
            </a:r>
            <a:r>
              <a:rPr lang="en-US" sz="2800" dirty="0">
                <a:solidFill>
                  <a:srgbClr val="606060"/>
                </a:solidFill>
                <a:latin typeface="Arial Narrow" charset="0"/>
              </a:rPr>
              <a:t> – some </a:t>
            </a:r>
            <a:r>
              <a:rPr lang="en-US" sz="2800" dirty="0" err="1">
                <a:solidFill>
                  <a:srgbClr val="606060"/>
                </a:solidFill>
                <a:latin typeface="Arial Narrow" charset="0"/>
              </a:rPr>
              <a:t>sPHENIX</a:t>
            </a:r>
            <a:r>
              <a:rPr lang="en-US" sz="2800" dirty="0">
                <a:solidFill>
                  <a:srgbClr val="606060"/>
                </a:solidFill>
                <a:latin typeface="Arial Narrow" charset="0"/>
              </a:rPr>
              <a:t> FEMs use commercial drivers for the readout; I cannot re-distribute CAEN software, </a:t>
            </a:r>
            <a:r>
              <a:rPr lang="en-US" sz="2800" dirty="0" err="1">
                <a:solidFill>
                  <a:srgbClr val="606060"/>
                </a:solidFill>
                <a:latin typeface="Arial Narrow" charset="0"/>
              </a:rPr>
              <a:t>etc</a:t>
            </a:r>
            <a:r>
              <a:rPr lang="en-US" sz="2800" dirty="0">
                <a:solidFill>
                  <a:srgbClr val="606060"/>
                </a:solidFill>
                <a:latin typeface="Arial Narrow" charset="0"/>
              </a:rPr>
              <a:t> </a:t>
            </a:r>
            <a:r>
              <a:rPr lang="en-US" sz="2800" dirty="0" err="1">
                <a:solidFill>
                  <a:srgbClr val="606060"/>
                </a:solidFill>
                <a:latin typeface="Arial Narrow" charset="0"/>
              </a:rPr>
              <a:t>etc</a:t>
            </a:r>
            <a:r>
              <a:rPr lang="en-US" sz="2800" dirty="0">
                <a:solidFill>
                  <a:srgbClr val="606060"/>
                </a:solidFill>
                <a:latin typeface="Arial Narrow" charset="0"/>
              </a:rPr>
              <a:t> </a:t>
            </a:r>
          </a:p>
          <a:p>
            <a:pPr eaLnBrk="1" hangingPunct="1">
              <a:spcBef>
                <a:spcPts val="1963"/>
              </a:spcBef>
              <a:buClrTx/>
              <a:buFontTx/>
              <a:buNone/>
              <a:defRPr/>
            </a:pPr>
            <a:r>
              <a:rPr lang="en-US" sz="2800" dirty="0">
                <a:solidFill>
                  <a:srgbClr val="606060"/>
                </a:solidFill>
                <a:latin typeface="Arial Narrow" charset="0"/>
              </a:rPr>
              <a:t>RCDAQ has </a:t>
            </a:r>
            <a:r>
              <a:rPr lang="en-US" sz="2800" b="1" dirty="0">
                <a:solidFill>
                  <a:srgbClr val="606060"/>
                </a:solidFill>
                <a:latin typeface="Arial Narrow" charset="0"/>
              </a:rPr>
              <a:t>no proprietary-format configuration</a:t>
            </a:r>
            <a:r>
              <a:rPr lang="en-US" sz="2800" dirty="0">
                <a:solidFill>
                  <a:srgbClr val="606060"/>
                </a:solidFill>
                <a:latin typeface="Arial Narrow" charset="0"/>
              </a:rPr>
              <a:t> files. (huh? In a minute). </a:t>
            </a:r>
          </a:p>
          <a:p>
            <a:pPr eaLnBrk="1" hangingPunct="1">
              <a:spcBef>
                <a:spcPts val="1963"/>
              </a:spcBef>
              <a:buClrTx/>
              <a:buFontTx/>
              <a:buNone/>
              <a:defRPr/>
            </a:pPr>
            <a:r>
              <a:rPr lang="en-US" sz="2800" dirty="0">
                <a:solidFill>
                  <a:srgbClr val="606060"/>
                </a:solidFill>
                <a:latin typeface="Arial Narrow" charset="0"/>
              </a:rPr>
              <a:t>Support for different </a:t>
            </a:r>
            <a:r>
              <a:rPr lang="en-US" sz="2800" b="1" dirty="0">
                <a:solidFill>
                  <a:srgbClr val="606060"/>
                </a:solidFill>
                <a:latin typeface="Arial Narrow" charset="0"/>
              </a:rPr>
              <a:t>event types </a:t>
            </a: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Built-in support for standard </a:t>
            </a:r>
            <a:r>
              <a:rPr lang="en-US" sz="2800" b="1" dirty="0">
                <a:solidFill>
                  <a:srgbClr val="606060"/>
                </a:solidFill>
                <a:latin typeface="Arial Narrow" charset="0"/>
              </a:rPr>
              <a:t>online monitoring</a:t>
            </a:r>
          </a:p>
          <a:p>
            <a:pPr eaLnBrk="1" hangingPunct="1">
              <a:spcBef>
                <a:spcPts val="1963"/>
              </a:spcBef>
              <a:buClrTx/>
              <a:buFontTx/>
              <a:buNone/>
              <a:defRPr/>
            </a:pPr>
            <a:r>
              <a:rPr lang="en-US" sz="2800" dirty="0">
                <a:solidFill>
                  <a:srgbClr val="606060"/>
                </a:solidFill>
                <a:latin typeface="Arial Narrow" charset="0"/>
              </a:rPr>
              <a:t>Built-in support for  </a:t>
            </a:r>
            <a:r>
              <a:rPr lang="en-US" sz="2800" b="1" dirty="0">
                <a:solidFill>
                  <a:srgbClr val="606060"/>
                </a:solidFill>
                <a:latin typeface="Arial Narrow" charset="0"/>
              </a:rPr>
              <a:t>electronic logbooks</a:t>
            </a:r>
            <a:r>
              <a:rPr lang="en-US" sz="2800" dirty="0">
                <a:solidFill>
                  <a:srgbClr val="606060"/>
                </a:solidFill>
                <a:latin typeface="Arial Narrow" charset="0"/>
              </a:rPr>
              <a:t> (Stefan </a:t>
            </a:r>
            <a:r>
              <a:rPr lang="en-US" sz="2800" dirty="0" err="1">
                <a:solidFill>
                  <a:srgbClr val="606060"/>
                </a:solidFill>
                <a:latin typeface="Arial Narrow" charset="0"/>
              </a:rPr>
              <a:t>Ritt’s</a:t>
            </a:r>
            <a:r>
              <a:rPr lang="en-US" sz="2800" dirty="0">
                <a:solidFill>
                  <a:srgbClr val="606060"/>
                </a:solidFill>
                <a:latin typeface="Arial Narrow" charset="0"/>
              </a:rPr>
              <a:t> </a:t>
            </a:r>
            <a:r>
              <a:rPr lang="en-US" sz="2800" dirty="0" err="1">
                <a:solidFill>
                  <a:srgbClr val="606060"/>
                </a:solidFill>
                <a:latin typeface="Arial Narrow" charset="0"/>
              </a:rPr>
              <a:t>Elog</a:t>
            </a:r>
            <a:r>
              <a:rPr lang="en-US" sz="2800" dirty="0">
                <a:solidFill>
                  <a:srgbClr val="606060"/>
                </a:solidFill>
                <a:latin typeface="Arial Narrow" charset="0"/>
              </a:rPr>
              <a:t>)</a:t>
            </a:r>
          </a:p>
          <a:p>
            <a:pPr eaLnBrk="1" hangingPunct="1">
              <a:spcBef>
                <a:spcPts val="1963"/>
              </a:spcBef>
              <a:buClrTx/>
              <a:buFontTx/>
              <a:buNone/>
              <a:defRPr/>
            </a:pPr>
            <a:r>
              <a:rPr lang="en-US" sz="2800" b="1" dirty="0">
                <a:solidFill>
                  <a:srgbClr val="606060"/>
                </a:solidFill>
                <a:latin typeface="Arial Narrow" charset="0"/>
              </a:rPr>
              <a:t>Network-transparent </a:t>
            </a:r>
            <a:r>
              <a:rPr lang="en-US" sz="2800" dirty="0">
                <a:solidFill>
                  <a:srgbClr val="606060"/>
                </a:solidFill>
                <a:latin typeface="Arial Narrow" charset="0"/>
              </a:rPr>
              <a:t>control interfaces </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12</a:t>
            </a:fld>
            <a:endParaRPr lang="en-US" dirty="0"/>
          </a:p>
        </p:txBody>
      </p:sp>
    </p:spTree>
    <p:extLst>
      <p:ext uri="{BB962C8B-B14F-4D97-AF65-F5344CB8AC3E}">
        <p14:creationId xmlns:p14="http://schemas.microsoft.com/office/powerpoint/2010/main" val="316683533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i="1" dirty="0">
                <a:solidFill>
                  <a:srgbClr val="000000"/>
                </a:solidFill>
                <a:latin typeface="Arial Narrow" charset="0"/>
              </a:rPr>
              <a:t>Everything</a:t>
            </a:r>
            <a:r>
              <a:rPr lang="en-US" sz="4200" dirty="0">
                <a:solidFill>
                  <a:srgbClr val="000000"/>
                </a:solidFill>
                <a:latin typeface="Arial Narrow" charset="0"/>
              </a:rPr>
              <a:t> is a shell command…</a:t>
            </a:r>
          </a:p>
        </p:txBody>
      </p:sp>
      <p:sp>
        <p:nvSpPr>
          <p:cNvPr id="33794" name="Text Box 2"/>
          <p:cNvSpPr txBox="1">
            <a:spLocks noChangeArrowheads="1"/>
          </p:cNvSpPr>
          <p:nvPr/>
        </p:nvSpPr>
        <p:spPr bwMode="auto">
          <a:xfrm>
            <a:off x="405606" y="2056606"/>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One of the most important features. Any command is no different from “</a:t>
            </a:r>
            <a:r>
              <a:rPr lang="en-US" sz="2800" dirty="0" err="1">
                <a:solidFill>
                  <a:srgbClr val="606060"/>
                </a:solidFill>
                <a:latin typeface="Arial Narrow" charset="0"/>
              </a:rPr>
              <a:t>ls</a:t>
            </a:r>
            <a:r>
              <a:rPr lang="en-US" sz="2800" dirty="0">
                <a:solidFill>
                  <a:srgbClr val="606060"/>
                </a:solidFill>
                <a:latin typeface="Arial Narrow" charset="0"/>
              </a:rPr>
              <a:t> –l“ or “cat”</a:t>
            </a:r>
          </a:p>
          <a:p>
            <a:pPr eaLnBrk="1" hangingPunct="1">
              <a:spcBef>
                <a:spcPts val="1963"/>
              </a:spcBef>
              <a:buClrTx/>
              <a:buFontTx/>
              <a:buNone/>
              <a:defRPr/>
            </a:pPr>
            <a:r>
              <a:rPr lang="en-US" sz="2800" dirty="0">
                <a:solidFill>
                  <a:srgbClr val="606060"/>
                </a:solidFill>
                <a:latin typeface="Arial Narrow" charset="0"/>
              </a:rPr>
              <a:t>Everything is inherently scriptable</a:t>
            </a:r>
          </a:p>
          <a:p>
            <a:pPr eaLnBrk="1" hangingPunct="1">
              <a:spcBef>
                <a:spcPts val="1963"/>
              </a:spcBef>
              <a:buClrTx/>
              <a:buFontTx/>
              <a:buNone/>
              <a:defRPr/>
            </a:pPr>
            <a:r>
              <a:rPr lang="en-US" sz="2800" dirty="0">
                <a:solidFill>
                  <a:srgbClr val="606060"/>
                </a:solidFill>
                <a:latin typeface="Arial Narrow" charset="0"/>
              </a:rPr>
              <a:t>You have the full use of the shell’s capabilities for if-then constructs, error handling, loops, automation, </a:t>
            </a:r>
            <a:r>
              <a:rPr lang="en-US" sz="2800" dirty="0" err="1">
                <a:solidFill>
                  <a:srgbClr val="606060"/>
                </a:solidFill>
                <a:latin typeface="Arial Narrow" charset="0"/>
              </a:rPr>
              <a:t>cron</a:t>
            </a:r>
            <a:r>
              <a:rPr lang="en-US" sz="2800" dirty="0">
                <a:solidFill>
                  <a:srgbClr val="606060"/>
                </a:solidFill>
                <a:latin typeface="Arial Narrow" charset="0"/>
              </a:rPr>
              <a:t> scheduling, and a myriad of other ways to interact with the system</a:t>
            </a:r>
          </a:p>
          <a:p>
            <a:pPr eaLnBrk="1" hangingPunct="1">
              <a:spcBef>
                <a:spcPts val="1963"/>
              </a:spcBef>
              <a:buClrTx/>
              <a:buFontTx/>
              <a:buNone/>
              <a:defRPr/>
            </a:pPr>
            <a:r>
              <a:rPr lang="en-US" sz="2800" dirty="0">
                <a:solidFill>
                  <a:srgbClr val="606060"/>
                </a:solidFill>
                <a:latin typeface="Arial Narrow" charset="0"/>
              </a:rPr>
              <a:t>In that sense, there are no proprietary configuration files – only configuration </a:t>
            </a:r>
            <a:r>
              <a:rPr lang="en-US" sz="2800" i="1" dirty="0">
                <a:solidFill>
                  <a:srgbClr val="606060"/>
                </a:solidFill>
                <a:latin typeface="Arial Narrow" charset="0"/>
              </a:rPr>
              <a:t>scripts. </a:t>
            </a:r>
            <a:endParaRPr lang="en-US" sz="2800" dirty="0">
              <a:solidFill>
                <a:srgbClr val="606060"/>
              </a:solidFill>
              <a:latin typeface="Arial Narrow" charset="0"/>
            </a:endParaRPr>
          </a:p>
          <a:p>
            <a:pPr eaLnBrk="1" hangingPunct="1">
              <a:spcBef>
                <a:spcPts val="1963"/>
              </a:spcBef>
              <a:buClrTx/>
              <a:buFontTx/>
              <a:buNone/>
              <a:defRPr/>
            </a:pPr>
            <a:r>
              <a:rPr lang="en-US" sz="2800" dirty="0">
                <a:solidFill>
                  <a:srgbClr val="606060"/>
                </a:solidFill>
                <a:latin typeface="Arial Narrow" charset="0"/>
              </a:rPr>
              <a:t>This is quite different from “my DAQ supports scripts”!</a:t>
            </a:r>
          </a:p>
          <a:p>
            <a:pPr eaLnBrk="1" hangingPunct="1">
              <a:spcBef>
                <a:spcPts val="1963"/>
              </a:spcBef>
              <a:buClrTx/>
              <a:buFontTx/>
              <a:buNone/>
              <a:defRPr/>
            </a:pPr>
            <a:r>
              <a:rPr lang="en-US" sz="2800" dirty="0">
                <a:solidFill>
                  <a:srgbClr val="606060"/>
                </a:solidFill>
                <a:latin typeface="Arial Narrow" charset="0"/>
              </a:rPr>
              <a:t>I do not want to be trapped within the limited command set of any application!</a:t>
            </a:r>
          </a:p>
          <a:p>
            <a:pPr eaLnBrk="1" hangingPunct="1">
              <a:spcBef>
                <a:spcPts val="1963"/>
              </a:spcBef>
              <a:buClrTx/>
              <a:buFontTx/>
              <a:buNone/>
              <a:defRPr/>
            </a:pPr>
            <a:r>
              <a:rPr lang="en-US" sz="2800" b="1" dirty="0">
                <a:solidFill>
                  <a:srgbClr val="606060"/>
                </a:solidFill>
                <a:latin typeface="Arial Narrow" charset="0"/>
              </a:rPr>
              <a:t>With shell commands, the DAQ is fully integrated into your existing work environment</a:t>
            </a:r>
          </a:p>
          <a:p>
            <a:pPr eaLnBrk="1" hangingPunct="1">
              <a:spcBef>
                <a:spcPts val="1963"/>
              </a:spcBef>
              <a:buClrTx/>
              <a:buFontTx/>
              <a:buNone/>
              <a:defRPr/>
            </a:pPr>
            <a:r>
              <a:rPr lang="en-US" sz="2800" dirty="0">
                <a:solidFill>
                  <a:srgbClr val="606060"/>
                </a:solidFill>
                <a:latin typeface="Arial Narrow" charset="0"/>
              </a:rPr>
              <a:t>(And yes there are GUIs – many GUIs. They usually just trigger the appropriate command)</a:t>
            </a:r>
          </a:p>
        </p:txBody>
      </p:sp>
      <p:sp>
        <p:nvSpPr>
          <p:cNvPr id="2" name="Slide Number Placeholder 1"/>
          <p:cNvSpPr>
            <a:spLocks noGrp="1"/>
          </p:cNvSpPr>
          <p:nvPr>
            <p:ph type="sldNum" sz="quarter" idx="4"/>
          </p:nvPr>
        </p:nvSpPr>
        <p:spPr/>
        <p:txBody>
          <a:bodyPr/>
          <a:lstStyle/>
          <a:p>
            <a:fld id="{7D854EC2-8F58-5C4F-8AEB-33CAAE66C4BD}" type="slidenum">
              <a:rPr lang="en-US" smtClean="0"/>
              <a:t>13</a:t>
            </a:fld>
            <a:endParaRPr lang="en-US" dirty="0"/>
          </a:p>
        </p:txBody>
      </p:sp>
    </p:spTree>
    <p:extLst>
      <p:ext uri="{BB962C8B-B14F-4D97-AF65-F5344CB8AC3E}">
        <p14:creationId xmlns:p14="http://schemas.microsoft.com/office/powerpoint/2010/main" val="2034025863"/>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On Autopilot - Scripts at work</a:t>
            </a:r>
          </a:p>
        </p:txBody>
      </p:sp>
      <p:sp>
        <p:nvSpPr>
          <p:cNvPr id="33794" name="Text Box 2"/>
          <p:cNvSpPr txBox="1">
            <a:spLocks noChangeArrowheads="1"/>
          </p:cNvSpPr>
          <p:nvPr/>
        </p:nvSpPr>
        <p:spPr bwMode="auto">
          <a:xfrm>
            <a:off x="405606" y="2056606"/>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Very often – especially in your R&amp;D days – you want to step through a range of values of a configuration parameter and see what your detector prototype has to say</a:t>
            </a:r>
          </a:p>
          <a:p>
            <a:pPr marL="461962" indent="-457200" eaLnBrk="1" hangingPunct="1">
              <a:spcBef>
                <a:spcPts val="1963"/>
              </a:spcBef>
              <a:buClrTx/>
              <a:buFont typeface="Arial" panose="020B0604020202020204" pitchFamily="34" charset="0"/>
              <a:buChar char="•"/>
              <a:defRPr/>
            </a:pPr>
            <a:r>
              <a:rPr lang="en-US" sz="2800" dirty="0">
                <a:solidFill>
                  <a:srgbClr val="606060"/>
                </a:solidFill>
                <a:latin typeface="Arial Narrow" charset="0"/>
              </a:rPr>
              <a:t>Bias voltage scans (we characterized gazillions of </a:t>
            </a:r>
            <a:r>
              <a:rPr lang="en-US" sz="2800" dirty="0" err="1">
                <a:solidFill>
                  <a:srgbClr val="606060"/>
                </a:solidFill>
                <a:latin typeface="Arial Narrow" charset="0"/>
              </a:rPr>
              <a:t>SiPMs</a:t>
            </a:r>
            <a:r>
              <a:rPr lang="en-US" sz="2800" dirty="0">
                <a:solidFill>
                  <a:srgbClr val="606060"/>
                </a:solidFill>
                <a:latin typeface="Arial Narrow" charset="0"/>
              </a:rPr>
              <a:t>)</a:t>
            </a:r>
          </a:p>
          <a:p>
            <a:pPr marL="461962" indent="-457200" eaLnBrk="1" hangingPunct="1">
              <a:spcBef>
                <a:spcPts val="1963"/>
              </a:spcBef>
              <a:buClrTx/>
              <a:buFont typeface="Arial" panose="020B0604020202020204" pitchFamily="34" charset="0"/>
              <a:buChar char="•"/>
              <a:defRPr/>
            </a:pPr>
            <a:r>
              <a:rPr lang="en-US" sz="2800" dirty="0">
                <a:solidFill>
                  <a:srgbClr val="606060"/>
                </a:solidFill>
                <a:latin typeface="Arial Narrow" charset="0"/>
              </a:rPr>
              <a:t>Position scans</a:t>
            </a:r>
          </a:p>
          <a:p>
            <a:pPr marL="461962" indent="-457200" eaLnBrk="1" hangingPunct="1">
              <a:spcBef>
                <a:spcPts val="1963"/>
              </a:spcBef>
              <a:buClrTx/>
              <a:buFont typeface="Arial" panose="020B0604020202020204" pitchFamily="34" charset="0"/>
              <a:buChar char="•"/>
              <a:defRPr/>
            </a:pPr>
            <a:r>
              <a:rPr lang="en-US" sz="2800" dirty="0">
                <a:solidFill>
                  <a:srgbClr val="606060"/>
                </a:solidFill>
                <a:latin typeface="Arial Narrow" charset="0"/>
              </a:rPr>
              <a:t>Temperature scans</a:t>
            </a:r>
          </a:p>
          <a:p>
            <a:pPr marL="461962" indent="-457200" eaLnBrk="1" hangingPunct="1">
              <a:spcBef>
                <a:spcPts val="1963"/>
              </a:spcBef>
              <a:buClrTx/>
              <a:buFont typeface="Arial" panose="020B0604020202020204" pitchFamily="34" charset="0"/>
              <a:buChar char="•"/>
              <a:defRPr/>
            </a:pPr>
            <a:r>
              <a:rPr lang="en-US" sz="2800" dirty="0">
                <a:solidFill>
                  <a:srgbClr val="606060"/>
                </a:solidFill>
                <a:latin typeface="Arial Narrow" charset="0"/>
              </a:rPr>
              <a:t>And on and on</a:t>
            </a:r>
          </a:p>
          <a:p>
            <a:pPr marL="4762" indent="0" eaLnBrk="1" hangingPunct="1">
              <a:spcBef>
                <a:spcPts val="1963"/>
              </a:spcBef>
              <a:buClrTx/>
              <a:defRPr/>
            </a:pPr>
            <a:r>
              <a:rPr lang="en-US" sz="2800" dirty="0">
                <a:solidFill>
                  <a:srgbClr val="606060"/>
                </a:solidFill>
                <a:latin typeface="Arial Narrow" charset="0"/>
              </a:rPr>
              <a:t>Such a measurement is best done in a script that reads predetermined positions / voltage settings / what have you and performs the measurement </a:t>
            </a:r>
          </a:p>
          <a:p>
            <a:pPr marL="4762" indent="0" eaLnBrk="1" hangingPunct="1">
              <a:spcBef>
                <a:spcPts val="1963"/>
              </a:spcBef>
              <a:buClrTx/>
              <a:defRPr/>
            </a:pPr>
            <a:r>
              <a:rPr lang="en-US" sz="2800" dirty="0">
                <a:solidFill>
                  <a:srgbClr val="606060"/>
                </a:solidFill>
                <a:latin typeface="Arial Narrow" charset="0"/>
              </a:rPr>
              <a:t>I picked an example: What is the response uniformity of a calorimeter module when a shower develops in different places? (We were very worried about this)</a:t>
            </a:r>
          </a:p>
          <a:p>
            <a:pPr marL="4762" indent="0" eaLnBrk="1" hangingPunct="1">
              <a:spcBef>
                <a:spcPts val="1963"/>
              </a:spcBef>
              <a:buClrTx/>
              <a:defRPr/>
            </a:pPr>
            <a:r>
              <a:rPr lang="en-US" sz="2800" dirty="0">
                <a:solidFill>
                  <a:srgbClr val="606060"/>
                </a:solidFill>
                <a:latin typeface="Arial Narrow" charset="0"/>
              </a:rPr>
              <a:t>We were simulating different shower positions by “writing light with a light fiber” on the module front face</a:t>
            </a:r>
          </a:p>
        </p:txBody>
      </p:sp>
      <p:sp>
        <p:nvSpPr>
          <p:cNvPr id="2" name="Slide Number Placeholder 1"/>
          <p:cNvSpPr>
            <a:spLocks noGrp="1"/>
          </p:cNvSpPr>
          <p:nvPr>
            <p:ph type="sldNum" sz="quarter" idx="4"/>
          </p:nvPr>
        </p:nvSpPr>
        <p:spPr/>
        <p:txBody>
          <a:bodyPr/>
          <a:lstStyle/>
          <a:p>
            <a:fld id="{7D854EC2-8F58-5C4F-8AEB-33CAAE66C4BD}" type="slidenum">
              <a:rPr lang="en-US" smtClean="0"/>
              <a:t>14</a:t>
            </a:fld>
            <a:endParaRPr lang="en-US" dirty="0"/>
          </a:p>
        </p:txBody>
      </p:sp>
    </p:spTree>
    <p:extLst>
      <p:ext uri="{BB962C8B-B14F-4D97-AF65-F5344CB8AC3E}">
        <p14:creationId xmlns:p14="http://schemas.microsoft.com/office/powerpoint/2010/main" val="224522983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IMG_20161011_110010.jpg"/>
          <p:cNvPicPr>
            <a:picLocks noChangeAspect="1"/>
          </p:cNvPicPr>
          <p:nvPr/>
        </p:nvPicPr>
        <p:blipFill rotWithShape="1">
          <a:blip r:embed="rId3">
            <a:extLst>
              <a:ext uri="{28A0092B-C50C-407E-A947-70E740481C1C}">
                <a14:useLocalDpi xmlns:a14="http://schemas.microsoft.com/office/drawing/2010/main" val="0"/>
              </a:ext>
            </a:extLst>
          </a:blip>
          <a:srcRect l="-703" t="10481" r="6328" b="30967"/>
          <a:stretch/>
        </p:blipFill>
        <p:spPr>
          <a:xfrm>
            <a:off x="623146" y="4342606"/>
            <a:ext cx="11136260" cy="5181600"/>
          </a:xfrm>
          <a:prstGeom prst="rect">
            <a:avLst/>
          </a:prstGeom>
        </p:spPr>
      </p:pic>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Measurements on autopilot through scripting</a:t>
            </a:r>
          </a:p>
        </p:txBody>
      </p:sp>
      <p:sp>
        <p:nvSpPr>
          <p:cNvPr id="2" name="Slide Number Placeholder 1"/>
          <p:cNvSpPr>
            <a:spLocks noGrp="1"/>
          </p:cNvSpPr>
          <p:nvPr>
            <p:ph type="sldNum" sz="quarter" idx="4"/>
          </p:nvPr>
        </p:nvSpPr>
        <p:spPr>
          <a:xfrm>
            <a:off x="9318625" y="9233693"/>
            <a:ext cx="3033713" cy="519113"/>
          </a:xfrm>
        </p:spPr>
        <p:txBody>
          <a:bodyPr/>
          <a:lstStyle/>
          <a:p>
            <a:fld id="{7D854EC2-8F58-5C4F-8AEB-33CAAE66C4BD}" type="slidenum">
              <a:rPr lang="en-US" smtClean="0"/>
              <a:t>15</a:t>
            </a:fld>
            <a:endParaRPr lang="en-US" dirty="0"/>
          </a:p>
        </p:txBody>
      </p:sp>
      <p:sp>
        <p:nvSpPr>
          <p:cNvPr id="11" name="Rectangle 10"/>
          <p:cNvSpPr/>
          <p:nvPr/>
        </p:nvSpPr>
        <p:spPr>
          <a:xfrm>
            <a:off x="5623151" y="7771606"/>
            <a:ext cx="1610086" cy="707886"/>
          </a:xfrm>
          <a:prstGeom prst="rect">
            <a:avLst/>
          </a:prstGeom>
        </p:spPr>
        <p:txBody>
          <a:bodyPr wrap="none">
            <a:spAutoFit/>
          </a:bodyPr>
          <a:lstStyle/>
          <a:p>
            <a:r>
              <a:rPr lang="en-US" sz="2000" b="1" dirty="0">
                <a:solidFill>
                  <a:srgbClr val="FFFF00"/>
                </a:solidFill>
                <a:latin typeface="Arial"/>
                <a:cs typeface="Arial"/>
              </a:rPr>
              <a:t>Calorimeter</a:t>
            </a:r>
            <a:br>
              <a:rPr lang="en-US" sz="2000" b="1" dirty="0">
                <a:solidFill>
                  <a:srgbClr val="FFFF00"/>
                </a:solidFill>
                <a:latin typeface="Arial"/>
                <a:cs typeface="Arial"/>
              </a:rPr>
            </a:br>
            <a:r>
              <a:rPr lang="en-US" sz="2000" b="1" dirty="0">
                <a:solidFill>
                  <a:srgbClr val="FFFF00"/>
                </a:solidFill>
                <a:latin typeface="Arial"/>
                <a:cs typeface="Arial"/>
              </a:rPr>
              <a:t>Module</a:t>
            </a:r>
            <a:endParaRPr lang="en-US" sz="2000" b="1" dirty="0">
              <a:solidFill>
                <a:srgbClr val="FFFF00"/>
              </a:solidFill>
            </a:endParaRPr>
          </a:p>
        </p:txBody>
      </p:sp>
      <p:sp>
        <p:nvSpPr>
          <p:cNvPr id="12" name="Rectangle 11"/>
          <p:cNvSpPr/>
          <p:nvPr/>
        </p:nvSpPr>
        <p:spPr>
          <a:xfrm>
            <a:off x="8178006" y="8537843"/>
            <a:ext cx="1592103" cy="707886"/>
          </a:xfrm>
          <a:prstGeom prst="rect">
            <a:avLst/>
          </a:prstGeom>
        </p:spPr>
        <p:txBody>
          <a:bodyPr wrap="none">
            <a:spAutoFit/>
          </a:bodyPr>
          <a:lstStyle/>
          <a:p>
            <a:r>
              <a:rPr lang="en-US" sz="2000" b="1" dirty="0">
                <a:solidFill>
                  <a:srgbClr val="FFFF00"/>
                </a:solidFill>
                <a:latin typeface="Arial"/>
                <a:cs typeface="Arial"/>
              </a:rPr>
              <a:t>PMT</a:t>
            </a:r>
          </a:p>
          <a:p>
            <a:r>
              <a:rPr lang="en-US" sz="2000" b="1" dirty="0">
                <a:solidFill>
                  <a:srgbClr val="FFFF00"/>
                </a:solidFill>
                <a:latin typeface="Arial"/>
                <a:cs typeface="Arial"/>
              </a:rPr>
              <a:t>(later </a:t>
            </a:r>
            <a:r>
              <a:rPr lang="en-US" sz="2000" b="1" dirty="0" err="1">
                <a:solidFill>
                  <a:srgbClr val="FFFF00"/>
                </a:solidFill>
                <a:latin typeface="Arial"/>
                <a:cs typeface="Arial"/>
              </a:rPr>
              <a:t>SiPM</a:t>
            </a:r>
            <a:r>
              <a:rPr lang="en-US" sz="2000" b="1" dirty="0">
                <a:solidFill>
                  <a:srgbClr val="FFFF00"/>
                </a:solidFill>
                <a:latin typeface="Arial"/>
                <a:cs typeface="Arial"/>
              </a:rPr>
              <a:t>)</a:t>
            </a:r>
            <a:endParaRPr lang="en-US" sz="2000" b="1" dirty="0">
              <a:solidFill>
                <a:srgbClr val="FFFF00"/>
              </a:solidFill>
            </a:endParaRPr>
          </a:p>
        </p:txBody>
      </p:sp>
      <p:sp>
        <p:nvSpPr>
          <p:cNvPr id="13" name="Rectangle 12"/>
          <p:cNvSpPr/>
          <p:nvPr/>
        </p:nvSpPr>
        <p:spPr>
          <a:xfrm>
            <a:off x="3260951" y="6096174"/>
            <a:ext cx="2005677" cy="400110"/>
          </a:xfrm>
          <a:prstGeom prst="rect">
            <a:avLst/>
          </a:prstGeom>
        </p:spPr>
        <p:txBody>
          <a:bodyPr wrap="none">
            <a:spAutoFit/>
          </a:bodyPr>
          <a:lstStyle/>
          <a:p>
            <a:r>
              <a:rPr lang="en-US" sz="2000" b="1" dirty="0">
                <a:solidFill>
                  <a:srgbClr val="FFFF00"/>
                </a:solidFill>
                <a:latin typeface="Arial"/>
                <a:cs typeface="Arial"/>
              </a:rPr>
              <a:t>X-Y step motor</a:t>
            </a:r>
            <a:endParaRPr lang="en-US" sz="2000" b="1" dirty="0">
              <a:solidFill>
                <a:srgbClr val="FFFF00"/>
              </a:solidFill>
            </a:endParaRPr>
          </a:p>
        </p:txBody>
      </p:sp>
      <p:sp>
        <p:nvSpPr>
          <p:cNvPr id="14" name="Rectangle 13"/>
          <p:cNvSpPr/>
          <p:nvPr/>
        </p:nvSpPr>
        <p:spPr>
          <a:xfrm>
            <a:off x="2879951" y="8076406"/>
            <a:ext cx="1518364" cy="400110"/>
          </a:xfrm>
          <a:prstGeom prst="rect">
            <a:avLst/>
          </a:prstGeom>
        </p:spPr>
        <p:txBody>
          <a:bodyPr wrap="none">
            <a:spAutoFit/>
          </a:bodyPr>
          <a:lstStyle/>
          <a:p>
            <a:r>
              <a:rPr lang="en-US" sz="2000" b="1" dirty="0">
                <a:solidFill>
                  <a:srgbClr val="FFFF00"/>
                </a:solidFill>
                <a:latin typeface="Arial"/>
                <a:cs typeface="Arial"/>
              </a:rPr>
              <a:t>Light Fiber</a:t>
            </a:r>
            <a:endParaRPr lang="en-US" sz="2000" b="1" dirty="0">
              <a:solidFill>
                <a:srgbClr val="FFFF00"/>
              </a:solidFill>
            </a:endParaRPr>
          </a:p>
        </p:txBody>
      </p:sp>
      <p:sp>
        <p:nvSpPr>
          <p:cNvPr id="15" name="Content Placeholder 2"/>
          <p:cNvSpPr txBox="1">
            <a:spLocks/>
          </p:cNvSpPr>
          <p:nvPr/>
        </p:nvSpPr>
        <p:spPr>
          <a:xfrm>
            <a:off x="457199" y="2132806"/>
            <a:ext cx="12445207" cy="206256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800" dirty="0">
                <a:latin typeface="Arial Narrow"/>
              </a:rPr>
              <a:t>Simulate shower incidence positions by moving a light fiber in x and y</a:t>
            </a:r>
          </a:p>
          <a:p>
            <a:pPr marL="0" indent="0">
              <a:spcBef>
                <a:spcPts val="600"/>
              </a:spcBef>
            </a:pPr>
            <a:r>
              <a:rPr lang="en-US" sz="2800" dirty="0">
                <a:latin typeface="Arial Narrow"/>
              </a:rPr>
              <a:t>take a run for each position w/ 4000 events = 4000 LED pulses</a:t>
            </a:r>
          </a:p>
          <a:p>
            <a:pPr marL="0" indent="0">
              <a:spcBef>
                <a:spcPts val="600"/>
              </a:spcBef>
            </a:pPr>
            <a:r>
              <a:rPr lang="en-US" sz="2800" dirty="0">
                <a:latin typeface="Arial Narrow"/>
              </a:rPr>
              <a:t>50 x 25 = 1250 positions  (later we had 70x70, you really want to automate that)</a:t>
            </a:r>
          </a:p>
          <a:p>
            <a:pPr marL="0" indent="0">
              <a:spcBef>
                <a:spcPts val="600"/>
              </a:spcBef>
            </a:pPr>
            <a:r>
              <a:rPr lang="en-US" sz="2800" dirty="0">
                <a:latin typeface="Arial Narrow"/>
              </a:rPr>
              <a:t>Let it run overnight, come back in the morning, look at the data</a:t>
            </a:r>
          </a:p>
          <a:p>
            <a:pPr marL="0" indent="0">
              <a:spcBef>
                <a:spcPts val="600"/>
              </a:spcBef>
            </a:pPr>
            <a:endParaRPr lang="en-US" sz="2800" dirty="0">
              <a:latin typeface="Arial Narrow"/>
            </a:endParaRPr>
          </a:p>
          <a:p>
            <a:pPr marL="0" indent="0">
              <a:spcBef>
                <a:spcPts val="600"/>
              </a:spcBef>
            </a:pPr>
            <a:endParaRPr lang="en-US" sz="2800" dirty="0">
              <a:latin typeface="Arial Narrow"/>
            </a:endParaRPr>
          </a:p>
        </p:txBody>
      </p:sp>
      <p:sp>
        <p:nvSpPr>
          <p:cNvPr id="3" name="Rectangle 2">
            <a:extLst>
              <a:ext uri="{FF2B5EF4-FFF2-40B4-BE49-F238E27FC236}">
                <a16:creationId xmlns:a16="http://schemas.microsoft.com/office/drawing/2014/main" id="{0BA9F9EB-94A2-F5CD-E6A2-6E4DE371287B}"/>
              </a:ext>
            </a:extLst>
          </p:cNvPr>
          <p:cNvSpPr/>
          <p:nvPr/>
        </p:nvSpPr>
        <p:spPr>
          <a:xfrm>
            <a:off x="7720806" y="4473843"/>
            <a:ext cx="3910312" cy="1323439"/>
          </a:xfrm>
          <a:prstGeom prst="rect">
            <a:avLst/>
          </a:prstGeom>
          <a:solidFill>
            <a:schemeClr val="bg2">
              <a:lumMod val="75000"/>
            </a:schemeClr>
          </a:solidFill>
        </p:spPr>
        <p:txBody>
          <a:bodyPr wrap="square">
            <a:spAutoFit/>
          </a:bodyPr>
          <a:lstStyle/>
          <a:p>
            <a:r>
              <a:rPr lang="en-US" sz="2000" b="1" dirty="0">
                <a:solidFill>
                  <a:srgbClr val="FFFF00"/>
                </a:solidFill>
                <a:latin typeface="Arial"/>
                <a:cs typeface="Arial"/>
              </a:rPr>
              <a:t>This early picture shows a photomultiplier. We switched  to actual </a:t>
            </a:r>
            <a:r>
              <a:rPr lang="en-US" sz="2000" b="1" dirty="0" err="1">
                <a:solidFill>
                  <a:srgbClr val="FFFF00"/>
                </a:solidFill>
                <a:latin typeface="Arial"/>
                <a:cs typeface="Arial"/>
              </a:rPr>
              <a:t>sPHENIX</a:t>
            </a:r>
            <a:r>
              <a:rPr lang="en-US" sz="2000" b="1" dirty="0">
                <a:solidFill>
                  <a:srgbClr val="FFFF00"/>
                </a:solidFill>
                <a:latin typeface="Arial"/>
                <a:cs typeface="Arial"/>
              </a:rPr>
              <a:t> blocks and </a:t>
            </a:r>
            <a:r>
              <a:rPr lang="en-US" sz="2000" b="1" dirty="0" err="1">
                <a:solidFill>
                  <a:srgbClr val="FFFF00"/>
                </a:solidFill>
                <a:latin typeface="Arial"/>
                <a:cs typeface="Arial"/>
              </a:rPr>
              <a:t>SiPMs</a:t>
            </a:r>
            <a:r>
              <a:rPr lang="en-US" sz="2000" b="1" dirty="0">
                <a:solidFill>
                  <a:srgbClr val="FFFF00"/>
                </a:solidFill>
                <a:latin typeface="Arial"/>
                <a:cs typeface="Arial"/>
              </a:rPr>
              <a:t> soon after</a:t>
            </a:r>
            <a:endParaRPr lang="en-US" sz="2000" b="1" dirty="0">
              <a:solidFill>
                <a:srgbClr val="FFFF00"/>
              </a:solidFill>
            </a:endParaRPr>
          </a:p>
        </p:txBody>
      </p:sp>
    </p:spTree>
    <p:extLst>
      <p:ext uri="{BB962C8B-B14F-4D97-AF65-F5344CB8AC3E}">
        <p14:creationId xmlns:p14="http://schemas.microsoft.com/office/powerpoint/2010/main" val="1622603179"/>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Script</a:t>
            </a:r>
          </a:p>
        </p:txBody>
      </p:sp>
      <p:sp>
        <p:nvSpPr>
          <p:cNvPr id="2" name="Slide Number Placeholder 1"/>
          <p:cNvSpPr>
            <a:spLocks noGrp="1"/>
          </p:cNvSpPr>
          <p:nvPr>
            <p:ph type="sldNum" sz="quarter" idx="4"/>
          </p:nvPr>
        </p:nvSpPr>
        <p:spPr/>
        <p:txBody>
          <a:bodyPr/>
          <a:lstStyle/>
          <a:p>
            <a:fld id="{7D854EC2-8F58-5C4F-8AEB-33CAAE66C4BD}" type="slidenum">
              <a:rPr lang="en-US" smtClean="0"/>
              <a:t>16</a:t>
            </a:fld>
            <a:endParaRPr lang="en-US" dirty="0"/>
          </a:p>
        </p:txBody>
      </p:sp>
      <p:sp>
        <p:nvSpPr>
          <p:cNvPr id="15" name="Content Placeholder 2"/>
          <p:cNvSpPr txBox="1">
            <a:spLocks/>
          </p:cNvSpPr>
          <p:nvPr/>
        </p:nvSpPr>
        <p:spPr>
          <a:xfrm>
            <a:off x="405606" y="2437606"/>
            <a:ext cx="4038600" cy="4876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endParaRPr lang="en-US" sz="2400" dirty="0">
              <a:latin typeface="Arial Narrow"/>
            </a:endParaRPr>
          </a:p>
          <a:p>
            <a:pPr marL="0" indent="0">
              <a:spcBef>
                <a:spcPts val="600"/>
              </a:spcBef>
            </a:pPr>
            <a:endParaRPr lang="en-US" sz="2400" dirty="0">
              <a:latin typeface="Arial Narrow"/>
            </a:endParaRPr>
          </a:p>
          <a:p>
            <a:pPr marL="0" indent="0">
              <a:spcBef>
                <a:spcPts val="600"/>
              </a:spcBef>
            </a:pPr>
            <a:r>
              <a:rPr lang="en-US" sz="2400" dirty="0">
                <a:latin typeface="Arial Narrow"/>
              </a:rPr>
              <a:t>25 positions in y</a:t>
            </a:r>
          </a:p>
          <a:p>
            <a:pPr marL="0" indent="0">
              <a:spcBef>
                <a:spcPts val="600"/>
              </a:spcBef>
            </a:pPr>
            <a:endParaRPr lang="en-US" sz="2400" dirty="0">
              <a:latin typeface="Arial Narrow"/>
            </a:endParaRPr>
          </a:p>
          <a:p>
            <a:pPr marL="0" indent="0">
              <a:spcBef>
                <a:spcPts val="600"/>
              </a:spcBef>
            </a:pPr>
            <a:r>
              <a:rPr lang="en-US" sz="2400" dirty="0">
                <a:latin typeface="Arial Narrow"/>
              </a:rPr>
              <a:t>       move the Y motor</a:t>
            </a:r>
          </a:p>
          <a:p>
            <a:pPr marL="0" indent="0">
              <a:spcBef>
                <a:spcPts val="600"/>
              </a:spcBef>
            </a:pPr>
            <a:endParaRPr lang="en-US" sz="2400" dirty="0">
              <a:latin typeface="Arial Narrow"/>
            </a:endParaRPr>
          </a:p>
          <a:p>
            <a:pPr marL="0" indent="0">
              <a:spcBef>
                <a:spcPts val="600"/>
              </a:spcBef>
            </a:pPr>
            <a:r>
              <a:rPr lang="en-US" sz="2400" dirty="0">
                <a:latin typeface="Arial Narrow"/>
              </a:rPr>
              <a:t>	50 positions in x</a:t>
            </a:r>
          </a:p>
          <a:p>
            <a:pPr marL="0" indent="0">
              <a:spcBef>
                <a:spcPts val="600"/>
              </a:spcBef>
            </a:pPr>
            <a:endParaRPr lang="en-US" sz="2400" dirty="0">
              <a:latin typeface="Arial Narrow"/>
            </a:endParaRPr>
          </a:p>
          <a:p>
            <a:pPr marL="0" indent="0">
              <a:spcBef>
                <a:spcPts val="600"/>
              </a:spcBef>
            </a:pPr>
            <a:r>
              <a:rPr lang="en-US" sz="2400" dirty="0">
                <a:latin typeface="Arial Narrow"/>
              </a:rPr>
              <a:t>		move the x motor</a:t>
            </a:r>
          </a:p>
          <a:p>
            <a:pPr marL="0" indent="0">
              <a:spcBef>
                <a:spcPts val="600"/>
              </a:spcBef>
            </a:pPr>
            <a:endParaRPr lang="en-US" sz="2400" dirty="0">
              <a:latin typeface="Arial Narrow"/>
            </a:endParaRPr>
          </a:p>
          <a:p>
            <a:pPr marL="0" indent="0">
              <a:spcBef>
                <a:spcPts val="600"/>
              </a:spcBef>
            </a:pPr>
            <a:r>
              <a:rPr lang="en-US" sz="2400" dirty="0">
                <a:latin typeface="Arial Narrow"/>
              </a:rPr>
              <a:t>		</a:t>
            </a:r>
          </a:p>
          <a:p>
            <a:pPr marL="0" indent="0">
              <a:spcBef>
                <a:spcPts val="600"/>
              </a:spcBef>
            </a:pPr>
            <a:endParaRPr lang="en-US" sz="2400" dirty="0">
              <a:latin typeface="Arial Narrow"/>
            </a:endParaRPr>
          </a:p>
          <a:p>
            <a:pPr marL="0" indent="0">
              <a:spcBef>
                <a:spcPts val="600"/>
              </a:spcBef>
            </a:pPr>
            <a:r>
              <a:rPr lang="en-US" sz="2400" dirty="0">
                <a:latin typeface="Arial Narrow"/>
              </a:rPr>
              <a:t>	next x</a:t>
            </a:r>
          </a:p>
          <a:p>
            <a:pPr marL="0" indent="0">
              <a:spcBef>
                <a:spcPts val="600"/>
              </a:spcBef>
            </a:pPr>
            <a:r>
              <a:rPr lang="en-US" sz="2400" dirty="0">
                <a:latin typeface="Arial Narrow"/>
              </a:rPr>
              <a:t>next y</a:t>
            </a:r>
          </a:p>
          <a:p>
            <a:pPr marL="0" indent="0">
              <a:spcBef>
                <a:spcPts val="600"/>
              </a:spcBef>
            </a:pPr>
            <a:endParaRPr lang="en-US" sz="2400" dirty="0">
              <a:latin typeface="Arial Narrow"/>
            </a:endParaRPr>
          </a:p>
        </p:txBody>
      </p:sp>
      <p:sp>
        <p:nvSpPr>
          <p:cNvPr id="10" name="Rectangle 9"/>
          <p:cNvSpPr/>
          <p:nvPr/>
        </p:nvSpPr>
        <p:spPr>
          <a:xfrm>
            <a:off x="4977606" y="913606"/>
            <a:ext cx="7761591" cy="7848302"/>
          </a:xfrm>
          <a:prstGeom prst="rect">
            <a:avLst/>
          </a:prstGeom>
          <a:solidFill>
            <a:srgbClr val="F9FFD7"/>
          </a:solidFill>
        </p:spPr>
        <p:txBody>
          <a:bodyPr wrap="square">
            <a:spAutoFit/>
          </a:bodyPr>
          <a:lstStyle/>
          <a:p>
            <a:r>
              <a:rPr lang="en-US" sz="1800" b="1" dirty="0">
                <a:solidFill>
                  <a:srgbClr val="000090"/>
                </a:solidFill>
                <a:latin typeface="Courier New"/>
                <a:cs typeface="Courier New"/>
              </a:rPr>
              <a:t>#! /bin/</a:t>
            </a:r>
            <a:r>
              <a:rPr lang="en-US" sz="1800" b="1" dirty="0" err="1">
                <a:solidFill>
                  <a:srgbClr val="000090"/>
                </a:solidFill>
                <a:latin typeface="Courier New"/>
                <a:cs typeface="Courier New"/>
              </a:rPr>
              <a:t>sh</a:t>
            </a:r>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STARTPOSX=0</a:t>
            </a:r>
          </a:p>
          <a:p>
            <a:r>
              <a:rPr lang="en-US" sz="1800" b="1" dirty="0">
                <a:solidFill>
                  <a:srgbClr val="000090"/>
                </a:solidFill>
                <a:latin typeface="Courier New"/>
                <a:cs typeface="Courier New"/>
              </a:rPr>
              <a:t>STARTPOSY=9900</a:t>
            </a:r>
          </a:p>
          <a:p>
            <a:r>
              <a:rPr lang="en-US" sz="1800" b="1" dirty="0">
                <a:solidFill>
                  <a:srgbClr val="000090"/>
                </a:solidFill>
                <a:latin typeface="Courier New"/>
                <a:cs typeface="Courier New"/>
              </a:rPr>
              <a:t>INCREMENTX=200</a:t>
            </a:r>
          </a:p>
          <a:p>
            <a:r>
              <a:rPr lang="en-US" sz="1800" b="1" dirty="0">
                <a:solidFill>
                  <a:srgbClr val="000090"/>
                </a:solidFill>
                <a:latin typeface="Courier New"/>
                <a:cs typeface="Courier New"/>
              </a:rPr>
              <a:t>INCREMENTY=-200</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CURRENTPOSY=$STARTPOSY</a:t>
            </a:r>
          </a:p>
          <a:p>
            <a:endParaRPr lang="en-US" sz="1800" b="1" dirty="0">
              <a:solidFill>
                <a:srgbClr val="800000"/>
              </a:solidFill>
              <a:latin typeface="Courier New"/>
              <a:cs typeface="Courier New"/>
            </a:endParaRP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for posy in $(seq 25) ; do</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r>
              <a:rPr lang="en-US" sz="1800" b="1" dirty="0" err="1">
                <a:solidFill>
                  <a:srgbClr val="000090"/>
                </a:solidFill>
                <a:latin typeface="Courier New"/>
                <a:cs typeface="Courier New"/>
              </a:rPr>
              <a:t>quickmove.sh</a:t>
            </a:r>
            <a:r>
              <a:rPr lang="en-US" sz="1800" b="1" dirty="0">
                <a:solidFill>
                  <a:srgbClr val="000090"/>
                </a:solidFill>
                <a:latin typeface="Courier New"/>
                <a:cs typeface="Courier New"/>
              </a:rPr>
              <a:t> $CURRENTPOSY 2</a:t>
            </a:r>
          </a:p>
          <a:p>
            <a:r>
              <a:rPr lang="en-US" sz="1800" b="1" dirty="0">
                <a:solidFill>
                  <a:srgbClr val="000090"/>
                </a:solidFill>
                <a:latin typeface="Courier New"/>
                <a:cs typeface="Courier New"/>
              </a:rPr>
              <a:t>    sleep 5</a:t>
            </a:r>
          </a:p>
          <a:p>
            <a:r>
              <a:rPr lang="en-US" sz="1800" b="1" dirty="0">
                <a:solidFill>
                  <a:srgbClr val="000090"/>
                </a:solidFill>
                <a:latin typeface="Courier New"/>
                <a:cs typeface="Courier New"/>
              </a:rPr>
              <a:t>    CURRENTPOSY=$( </a:t>
            </a:r>
            <a:r>
              <a:rPr lang="en-US" sz="1800" b="1" dirty="0" err="1">
                <a:solidFill>
                  <a:srgbClr val="000090"/>
                </a:solidFill>
                <a:latin typeface="Courier New"/>
                <a:cs typeface="Courier New"/>
              </a:rPr>
              <a:t>expr</a:t>
            </a:r>
            <a:r>
              <a:rPr lang="en-US" sz="1800" b="1" dirty="0">
                <a:solidFill>
                  <a:srgbClr val="000090"/>
                </a:solidFill>
                <a:latin typeface="Courier New"/>
                <a:cs typeface="Courier New"/>
              </a:rPr>
              <a:t> $CURRENTPOSY + $INCREMENTY)</a:t>
            </a:r>
          </a:p>
          <a:p>
            <a:r>
              <a:rPr lang="en-US" sz="1800" b="1" dirty="0">
                <a:solidFill>
                  <a:srgbClr val="000090"/>
                </a:solidFill>
                <a:latin typeface="Courier New"/>
                <a:cs typeface="Courier New"/>
              </a:rPr>
              <a:t>    CURRENTPOSX=$STARTPOSX</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for </a:t>
            </a:r>
            <a:r>
              <a:rPr lang="en-US" sz="1800" b="1" dirty="0" err="1">
                <a:solidFill>
                  <a:srgbClr val="000090"/>
                </a:solidFill>
                <a:latin typeface="Courier New"/>
                <a:cs typeface="Courier New"/>
              </a:rPr>
              <a:t>posx</a:t>
            </a:r>
            <a:r>
              <a:rPr lang="en-US" sz="1800" b="1" dirty="0">
                <a:solidFill>
                  <a:srgbClr val="000090"/>
                </a:solidFill>
                <a:latin typeface="Courier New"/>
                <a:cs typeface="Courier New"/>
              </a:rPr>
              <a:t> in $(</a:t>
            </a:r>
            <a:r>
              <a:rPr lang="en-US" sz="1800" b="1" dirty="0" err="1">
                <a:solidFill>
                  <a:srgbClr val="000090"/>
                </a:solidFill>
                <a:latin typeface="Courier New"/>
                <a:cs typeface="Courier New"/>
              </a:rPr>
              <a:t>seq</a:t>
            </a:r>
            <a:r>
              <a:rPr lang="en-US" sz="1800" b="1" dirty="0">
                <a:solidFill>
                  <a:srgbClr val="000090"/>
                </a:solidFill>
                <a:latin typeface="Courier New"/>
                <a:cs typeface="Courier New"/>
              </a:rPr>
              <a:t> 50) ; do</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echo "moving to $CURRENTPOSX"</a:t>
            </a:r>
          </a:p>
          <a:p>
            <a:r>
              <a:rPr lang="en-US" sz="1800" b="1" dirty="0">
                <a:solidFill>
                  <a:srgbClr val="000090"/>
                </a:solidFill>
                <a:latin typeface="Courier New"/>
                <a:cs typeface="Courier New"/>
              </a:rPr>
              <a:t>   	</a:t>
            </a:r>
            <a:r>
              <a:rPr lang="en-US" sz="1800" b="1" dirty="0" err="1">
                <a:solidFill>
                  <a:srgbClr val="000090"/>
                </a:solidFill>
                <a:latin typeface="Courier New"/>
                <a:cs typeface="Courier New"/>
              </a:rPr>
              <a:t>quickmove.sh</a:t>
            </a:r>
            <a:r>
              <a:rPr lang="en-US" sz="1800" b="1" dirty="0">
                <a:solidFill>
                  <a:srgbClr val="000090"/>
                </a:solidFill>
                <a:latin typeface="Courier New"/>
                <a:cs typeface="Courier New"/>
              </a:rPr>
              <a:t> $CURRENTPOSX 1</a:t>
            </a:r>
          </a:p>
          <a:p>
            <a:r>
              <a:rPr lang="en-US" sz="1800" b="1" dirty="0">
                <a:solidFill>
                  <a:srgbClr val="000090"/>
                </a:solidFill>
                <a:latin typeface="Courier New"/>
                <a:cs typeface="Courier New"/>
              </a:rPr>
              <a:t>   	sleep 5</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endParaRPr lang="en-US" sz="1800" b="1" dirty="0">
              <a:solidFill>
                <a:srgbClr val="800000"/>
              </a:solidFill>
              <a:latin typeface="Courier New"/>
              <a:cs typeface="Courier New"/>
            </a:endParaRPr>
          </a:p>
          <a:p>
            <a:r>
              <a:rPr lang="en-US" sz="1800" b="1" dirty="0">
                <a:solidFill>
                  <a:srgbClr val="800000"/>
                </a:solidFill>
                <a:latin typeface="Courier New"/>
                <a:cs typeface="Courier New"/>
              </a:rPr>
              <a:t>   	</a:t>
            </a: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CURRENTPOSX=$( </a:t>
            </a:r>
            <a:r>
              <a:rPr lang="en-US" sz="1800" b="1" dirty="0" err="1">
                <a:solidFill>
                  <a:srgbClr val="000090"/>
                </a:solidFill>
                <a:latin typeface="Courier New"/>
                <a:cs typeface="Courier New"/>
              </a:rPr>
              <a:t>expr</a:t>
            </a:r>
            <a:r>
              <a:rPr lang="en-US" sz="1800" b="1" dirty="0">
                <a:solidFill>
                  <a:srgbClr val="000090"/>
                </a:solidFill>
                <a:latin typeface="Courier New"/>
                <a:cs typeface="Courier New"/>
              </a:rPr>
              <a:t> $CURRENTPOSX + $INCREMENTX)</a:t>
            </a:r>
          </a:p>
          <a:p>
            <a:r>
              <a:rPr lang="en-US" sz="1800" b="1" dirty="0">
                <a:solidFill>
                  <a:srgbClr val="000090"/>
                </a:solidFill>
                <a:latin typeface="Courier New"/>
                <a:cs typeface="Courier New"/>
              </a:rPr>
              <a:t>    done</a:t>
            </a:r>
          </a:p>
          <a:p>
            <a:r>
              <a:rPr lang="en-US" sz="1800" b="1" dirty="0">
                <a:solidFill>
                  <a:srgbClr val="000090"/>
                </a:solidFill>
                <a:latin typeface="Courier New"/>
                <a:cs typeface="Courier New"/>
              </a:rPr>
              <a:t>done</a:t>
            </a:r>
          </a:p>
        </p:txBody>
      </p:sp>
      <p:cxnSp>
        <p:nvCxnSpPr>
          <p:cNvPr id="16" name="Straight Arrow Connector 15"/>
          <p:cNvCxnSpPr/>
          <p:nvPr/>
        </p:nvCxnSpPr>
        <p:spPr bwMode="auto">
          <a:xfrm>
            <a:off x="2386806" y="3580606"/>
            <a:ext cx="2590800" cy="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V="1">
            <a:off x="3072606" y="4190206"/>
            <a:ext cx="2438400" cy="3048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p:cNvCxnSpPr/>
          <p:nvPr/>
        </p:nvCxnSpPr>
        <p:spPr bwMode="auto">
          <a:xfrm>
            <a:off x="2844006" y="5409406"/>
            <a:ext cx="2590800" cy="762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p:cNvCxnSpPr/>
          <p:nvPr/>
        </p:nvCxnSpPr>
        <p:spPr bwMode="auto">
          <a:xfrm>
            <a:off x="3225006" y="6247606"/>
            <a:ext cx="2514600" cy="1524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a:off x="1853406" y="8000206"/>
            <a:ext cx="3581400" cy="2286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Arrow Connector 24"/>
          <p:cNvCxnSpPr/>
          <p:nvPr/>
        </p:nvCxnSpPr>
        <p:spPr bwMode="auto">
          <a:xfrm>
            <a:off x="1320006" y="8457406"/>
            <a:ext cx="3657600" cy="76200"/>
          </a:xfrm>
          <a:prstGeom prst="straightConnector1">
            <a:avLst/>
          </a:prstGeom>
          <a:solidFill>
            <a:srgbClr val="00B8FF"/>
          </a:solidFill>
          <a:ln w="38100" cap="flat" cmpd="sng" algn="ctr">
            <a:solidFill>
              <a:srgbClr val="009973"/>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7" name="Group 6"/>
          <p:cNvGrpSpPr/>
          <p:nvPr/>
        </p:nvGrpSpPr>
        <p:grpSpPr>
          <a:xfrm>
            <a:off x="405606" y="1066006"/>
            <a:ext cx="12344400" cy="6630115"/>
            <a:chOff x="405606" y="1218406"/>
            <a:chExt cx="12344400" cy="6630115"/>
          </a:xfrm>
        </p:grpSpPr>
        <p:sp>
          <p:nvSpPr>
            <p:cNvPr id="27" name="Text Box 2"/>
            <p:cNvSpPr txBox="1">
              <a:spLocks noChangeArrowheads="1"/>
            </p:cNvSpPr>
            <p:nvPr/>
          </p:nvSpPr>
          <p:spPr bwMode="auto">
            <a:xfrm>
              <a:off x="8101806" y="1218406"/>
              <a:ext cx="4419600" cy="914400"/>
            </a:xfrm>
            <a:prstGeom prst="rect">
              <a:avLst/>
            </a:prstGeom>
            <a:solidFill>
              <a:schemeClr val="accent1">
                <a:lumMod val="20000"/>
                <a:lumOff val="80000"/>
              </a:schemeClr>
            </a:solidFill>
            <a:ln w="9525" cap="flat">
              <a:solidFill>
                <a:schemeClr val="accent1">
                  <a:lumMod val="20000"/>
                  <a:lumOff val="80000"/>
                </a:schemeClr>
              </a:solidFill>
              <a:round/>
              <a:headEnd/>
              <a:tailEnd/>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4763" eaLnBrk="1" hangingPunct="1">
                <a:spcBef>
                  <a:spcPts val="19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606060"/>
                  </a:solidFill>
                  <a:latin typeface="Arial Narrow" charset="0"/>
                </a:rPr>
                <a:t>The DAQ operation becomes an integral part of your shell environment</a:t>
              </a:r>
            </a:p>
          </p:txBody>
        </p:sp>
        <p:grpSp>
          <p:nvGrpSpPr>
            <p:cNvPr id="6" name="Group 5"/>
            <p:cNvGrpSpPr/>
            <p:nvPr/>
          </p:nvGrpSpPr>
          <p:grpSpPr>
            <a:xfrm>
              <a:off x="405606" y="2590006"/>
              <a:ext cx="12344400" cy="5258515"/>
              <a:chOff x="405606" y="2590006"/>
              <a:chExt cx="12344400" cy="5258515"/>
            </a:xfrm>
          </p:grpSpPr>
          <p:grpSp>
            <p:nvGrpSpPr>
              <p:cNvPr id="5" name="Group 4"/>
              <p:cNvGrpSpPr/>
              <p:nvPr/>
            </p:nvGrpSpPr>
            <p:grpSpPr>
              <a:xfrm>
                <a:off x="405606" y="2590006"/>
                <a:ext cx="5257800" cy="4876800"/>
                <a:chOff x="405606" y="2590006"/>
                <a:chExt cx="5257800" cy="4876800"/>
              </a:xfrm>
            </p:grpSpPr>
            <p:grpSp>
              <p:nvGrpSpPr>
                <p:cNvPr id="3" name="Group 2"/>
                <p:cNvGrpSpPr/>
                <p:nvPr/>
              </p:nvGrpSpPr>
              <p:grpSpPr>
                <a:xfrm>
                  <a:off x="2996406" y="2894806"/>
                  <a:ext cx="2667000" cy="4495800"/>
                  <a:chOff x="2844006" y="2894806"/>
                  <a:chExt cx="2667000" cy="4495800"/>
                </a:xfrm>
              </p:grpSpPr>
              <p:cxnSp>
                <p:nvCxnSpPr>
                  <p:cNvPr id="4" name="Straight Arrow Connector 3"/>
                  <p:cNvCxnSpPr/>
                  <p:nvPr/>
                </p:nvCxnSpPr>
                <p:spPr bwMode="auto">
                  <a:xfrm>
                    <a:off x="4215606" y="2894806"/>
                    <a:ext cx="685800" cy="3048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2844006" y="7314406"/>
                    <a:ext cx="2667000" cy="76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0" name="Content Placeholder 2"/>
                <p:cNvSpPr txBox="1">
                  <a:spLocks/>
                </p:cNvSpPr>
                <p:nvPr/>
              </p:nvSpPr>
              <p:spPr>
                <a:xfrm>
                  <a:off x="405606" y="2590006"/>
                  <a:ext cx="4038600" cy="48768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400" b="1" dirty="0">
                      <a:solidFill>
                        <a:srgbClr val="800000"/>
                      </a:solidFill>
                      <a:latin typeface="Arial Narrow"/>
                    </a:rPr>
                    <a:t>Automatic end after 4000 events</a:t>
                  </a:r>
                </a:p>
                <a:p>
                  <a:pPr marL="0" indent="0">
                    <a:spcBef>
                      <a:spcPts val="600"/>
                    </a:spcBef>
                  </a:pPr>
                  <a:endParaRPr lang="en-US" sz="2400" b="1" dirty="0">
                    <a:solidFill>
                      <a:srgbClr val="800000"/>
                    </a:solidFill>
                    <a:latin typeface="Arial Narrow"/>
                  </a:endParaRPr>
                </a:p>
                <a:p>
                  <a:pPr marL="0" indent="0">
                    <a:spcBef>
                      <a:spcPts val="600"/>
                    </a:spcBef>
                  </a:pPr>
                  <a:endParaRPr lang="en-US" sz="2400" b="1" dirty="0">
                    <a:solidFill>
                      <a:srgbClr val="800000"/>
                    </a:solidFill>
                    <a:latin typeface="Arial Narrow"/>
                  </a:endParaRP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a:t>
                  </a:r>
                </a:p>
                <a:p>
                  <a:pPr marL="0" indent="0">
                    <a:spcBef>
                      <a:spcPts val="600"/>
                    </a:spcBef>
                  </a:pPr>
                  <a:endParaRPr lang="en-US" sz="2400" b="1" dirty="0">
                    <a:solidFill>
                      <a:srgbClr val="800000"/>
                    </a:solidFill>
                    <a:latin typeface="Arial Narrow"/>
                  </a:endParaRPr>
                </a:p>
                <a:p>
                  <a:pPr marL="0" indent="0">
                    <a:spcBef>
                      <a:spcPts val="600"/>
                    </a:spcBef>
                  </a:pPr>
                  <a:r>
                    <a:rPr lang="en-US" sz="2400" b="1" dirty="0">
                      <a:solidFill>
                        <a:srgbClr val="800000"/>
                      </a:solidFill>
                      <a:latin typeface="Arial Narrow"/>
                    </a:rPr>
                    <a:t>		start the DAQ</a:t>
                  </a:r>
                </a:p>
                <a:p>
                  <a:pPr marL="0" indent="0">
                    <a:spcBef>
                      <a:spcPts val="600"/>
                    </a:spcBef>
                  </a:pPr>
                  <a:endParaRPr lang="en-US" sz="2400" b="1" dirty="0">
                    <a:solidFill>
                      <a:srgbClr val="800000"/>
                    </a:solidFill>
                    <a:latin typeface="Arial Narrow"/>
                  </a:endParaRPr>
                </a:p>
              </p:txBody>
            </p:sp>
          </p:grpSp>
          <p:sp>
            <p:nvSpPr>
              <p:cNvPr id="22" name="Rectangle 21"/>
              <p:cNvSpPr/>
              <p:nvPr/>
            </p:nvSpPr>
            <p:spPr>
              <a:xfrm>
                <a:off x="4988415" y="3047206"/>
                <a:ext cx="7761591" cy="4801315"/>
              </a:xfrm>
              <a:prstGeom prst="rect">
                <a:avLst/>
              </a:prstGeom>
              <a:noFill/>
            </p:spPr>
            <p:txBody>
              <a:bodyPr wrap="square">
                <a:spAutoFit/>
              </a:bodyPr>
              <a:lstStyle/>
              <a:p>
                <a:r>
                  <a:rPr lang="en-US" sz="1800" b="1" dirty="0" err="1">
                    <a:solidFill>
                      <a:srgbClr val="800000"/>
                    </a:solidFill>
                    <a:latin typeface="Courier New"/>
                    <a:cs typeface="Courier New"/>
                  </a:rPr>
                  <a:t>rcdaq_client</a:t>
                </a:r>
                <a:r>
                  <a:rPr lang="en-US" sz="1800" b="1" dirty="0">
                    <a:solidFill>
                      <a:srgbClr val="800000"/>
                    </a:solidFill>
                    <a:latin typeface="Courier New"/>
                    <a:cs typeface="Courier New"/>
                  </a:rPr>
                  <a:t> </a:t>
                </a:r>
                <a:r>
                  <a:rPr lang="en-US" sz="1800" b="1" dirty="0" err="1">
                    <a:solidFill>
                      <a:srgbClr val="800000"/>
                    </a:solidFill>
                    <a:latin typeface="Courier New"/>
                    <a:cs typeface="Courier New"/>
                  </a:rPr>
                  <a:t>daq_set_maxevents</a:t>
                </a:r>
                <a:r>
                  <a:rPr lang="en-US" sz="1800" b="1" dirty="0">
                    <a:solidFill>
                      <a:srgbClr val="800000"/>
                    </a:solidFill>
                    <a:latin typeface="Courier New"/>
                    <a:cs typeface="Courier New"/>
                  </a:rPr>
                  <a:t> 4000</a:t>
                </a: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800000"/>
                  </a:solidFill>
                  <a:latin typeface="Courier New"/>
                  <a:cs typeface="Courier New"/>
                </a:endParaRPr>
              </a:p>
              <a:p>
                <a:endParaRPr lang="en-US" sz="1800" b="1" dirty="0">
                  <a:solidFill>
                    <a:srgbClr val="000090"/>
                  </a:solidFill>
                  <a:latin typeface="Courier New"/>
                  <a:cs typeface="Courier New"/>
                </a:endParaRPr>
              </a:p>
              <a:p>
                <a:endParaRPr lang="en-US" sz="1800" b="1" dirty="0">
                  <a:solidFill>
                    <a:srgbClr val="000090"/>
                  </a:solidFill>
                  <a:latin typeface="Courier New"/>
                  <a:cs typeface="Courier New"/>
                </a:endParaRPr>
              </a:p>
              <a:p>
                <a:r>
                  <a:rPr lang="en-US" sz="1800" b="1" dirty="0">
                    <a:solidFill>
                      <a:srgbClr val="000090"/>
                    </a:solidFill>
                    <a:latin typeface="Courier New"/>
                    <a:cs typeface="Courier New"/>
                  </a:rPr>
                  <a:t>   	</a:t>
                </a:r>
              </a:p>
              <a:p>
                <a:r>
                  <a:rPr lang="en-US" sz="1800" b="1" dirty="0">
                    <a:solidFill>
                      <a:srgbClr val="000090"/>
                    </a:solidFill>
                    <a:latin typeface="Courier New"/>
                    <a:cs typeface="Courier New"/>
                  </a:rPr>
                  <a:t>     </a:t>
                </a:r>
                <a:r>
                  <a:rPr lang="en-US" sz="1800" b="1" dirty="0" err="1">
                    <a:solidFill>
                      <a:srgbClr val="800000"/>
                    </a:solidFill>
                    <a:latin typeface="Courier New"/>
                    <a:cs typeface="Courier New"/>
                  </a:rPr>
                  <a:t>rcdaq_client</a:t>
                </a:r>
                <a:r>
                  <a:rPr lang="en-US" sz="1800" b="1" dirty="0">
                    <a:solidFill>
                      <a:srgbClr val="800000"/>
                    </a:solidFill>
                    <a:latin typeface="Courier New"/>
                    <a:cs typeface="Courier New"/>
                  </a:rPr>
                  <a:t> </a:t>
                </a:r>
                <a:r>
                  <a:rPr lang="en-US" sz="1800" b="1" dirty="0" err="1">
                    <a:solidFill>
                      <a:srgbClr val="800000"/>
                    </a:solidFill>
                    <a:latin typeface="Courier New"/>
                    <a:cs typeface="Courier New"/>
                  </a:rPr>
                  <a:t>daq_begin</a:t>
                </a:r>
                <a:endParaRPr lang="en-US" sz="1800" b="1" dirty="0">
                  <a:solidFill>
                    <a:srgbClr val="800000"/>
                  </a:solidFill>
                  <a:latin typeface="Courier New"/>
                  <a:cs typeface="Courier New"/>
                </a:endParaRPr>
              </a:p>
              <a:p>
                <a:r>
                  <a:rPr lang="en-US" sz="1800" b="1" dirty="0">
                    <a:solidFill>
                      <a:srgbClr val="800000"/>
                    </a:solidFill>
                    <a:latin typeface="Courier New"/>
                    <a:cs typeface="Courier New"/>
                  </a:rPr>
                  <a:t>   	</a:t>
                </a:r>
                <a:r>
                  <a:rPr lang="en-US" sz="1800" b="1" dirty="0" err="1">
                    <a:solidFill>
                      <a:srgbClr val="800000"/>
                    </a:solidFill>
                    <a:latin typeface="Courier New"/>
                    <a:cs typeface="Courier New"/>
                  </a:rPr>
                  <a:t>wait_for_run_end.sh</a:t>
                </a:r>
                <a:endParaRPr lang="en-US" sz="1800" b="1" dirty="0">
                  <a:solidFill>
                    <a:srgbClr val="800000"/>
                  </a:solidFill>
                  <a:latin typeface="Courier New"/>
                  <a:cs typeface="Courier New"/>
                </a:endParaRPr>
              </a:p>
            </p:txBody>
          </p:sp>
        </p:grpSp>
      </p:grpSp>
    </p:spTree>
    <p:extLst>
      <p:ext uri="{BB962C8B-B14F-4D97-AF65-F5344CB8AC3E}">
        <p14:creationId xmlns:p14="http://schemas.microsoft.com/office/powerpoint/2010/main" val="2989267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There’s a lot more to this…</a:t>
            </a:r>
          </a:p>
        </p:txBody>
      </p:sp>
      <p:sp>
        <p:nvSpPr>
          <p:cNvPr id="2" name="Slide Number Placeholder 1"/>
          <p:cNvSpPr>
            <a:spLocks noGrp="1"/>
          </p:cNvSpPr>
          <p:nvPr>
            <p:ph type="sldNum" sz="quarter" idx="4"/>
          </p:nvPr>
        </p:nvSpPr>
        <p:spPr/>
        <p:txBody>
          <a:bodyPr/>
          <a:lstStyle/>
          <a:p>
            <a:fld id="{7D854EC2-8F58-5C4F-8AEB-33CAAE66C4BD}" type="slidenum">
              <a:rPr lang="en-US" smtClean="0"/>
              <a:t>17</a:t>
            </a:fld>
            <a:endParaRPr lang="en-US" dirty="0"/>
          </a:p>
        </p:txBody>
      </p:sp>
      <p:sp>
        <p:nvSpPr>
          <p:cNvPr id="8" name="Content Placeholder 2">
            <a:extLst>
              <a:ext uri="{FF2B5EF4-FFF2-40B4-BE49-F238E27FC236}">
                <a16:creationId xmlns:a16="http://schemas.microsoft.com/office/drawing/2014/main" id="{DD8EA6B0-3A84-EE4B-BDD0-465D3A164E47}"/>
              </a:ext>
            </a:extLst>
          </p:cNvPr>
          <p:cNvSpPr txBox="1">
            <a:spLocks/>
          </p:cNvSpPr>
          <p:nvPr/>
        </p:nvSpPr>
        <p:spPr>
          <a:xfrm>
            <a:off x="279002" y="2259210"/>
            <a:ext cx="12445207" cy="206256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800" dirty="0">
                <a:latin typeface="Arial Narrow"/>
              </a:rPr>
              <a:t>We also added more things to this RCDAQ setup to make the next-day analysis super-easy.</a:t>
            </a:r>
          </a:p>
          <a:p>
            <a:pPr marL="0" indent="0">
              <a:spcBef>
                <a:spcPts val="600"/>
              </a:spcBef>
            </a:pPr>
            <a:r>
              <a:rPr lang="en-US" sz="2800" dirty="0">
                <a:latin typeface="Arial Narrow"/>
              </a:rPr>
              <a:t>I first need to explain a few things; we get back to this later.  </a:t>
            </a:r>
          </a:p>
          <a:p>
            <a:pPr marL="0" indent="0">
              <a:spcBef>
                <a:spcPts val="600"/>
              </a:spcBef>
            </a:pPr>
            <a:r>
              <a:rPr lang="en-US" sz="2800" dirty="0">
                <a:latin typeface="Arial Narrow"/>
              </a:rPr>
              <a:t>This is the outcome of a later 70x70 position scan of a “real” calorimeter module</a:t>
            </a:r>
          </a:p>
          <a:p>
            <a:pPr marL="0" indent="0">
              <a:spcBef>
                <a:spcPts val="600"/>
              </a:spcBef>
            </a:pPr>
            <a:endParaRPr lang="en-US" sz="2800" dirty="0">
              <a:latin typeface="Arial Narrow"/>
            </a:endParaRPr>
          </a:p>
        </p:txBody>
      </p:sp>
      <p:pic>
        <p:nvPicPr>
          <p:cNvPr id="3" name="Picture 2">
            <a:extLst>
              <a:ext uri="{FF2B5EF4-FFF2-40B4-BE49-F238E27FC236}">
                <a16:creationId xmlns:a16="http://schemas.microsoft.com/office/drawing/2014/main" id="{B233D13E-A4E8-9406-C944-04176DC98E73}"/>
              </a:ext>
            </a:extLst>
          </p:cNvPr>
          <p:cNvPicPr>
            <a:picLocks noChangeAspect="1"/>
          </p:cNvPicPr>
          <p:nvPr/>
        </p:nvPicPr>
        <p:blipFill>
          <a:blip r:embed="rId3"/>
          <a:stretch>
            <a:fillRect/>
          </a:stretch>
        </p:blipFill>
        <p:spPr>
          <a:xfrm>
            <a:off x="5306020" y="4652566"/>
            <a:ext cx="6781800" cy="4848944"/>
          </a:xfrm>
          <a:prstGeom prst="rect">
            <a:avLst/>
          </a:prstGeom>
        </p:spPr>
      </p:pic>
      <p:pic>
        <p:nvPicPr>
          <p:cNvPr id="5" name="Picture 4">
            <a:extLst>
              <a:ext uri="{FF2B5EF4-FFF2-40B4-BE49-F238E27FC236}">
                <a16:creationId xmlns:a16="http://schemas.microsoft.com/office/drawing/2014/main" id="{56CFBF56-61B9-87D0-07B7-A5B0A58C05E3}"/>
              </a:ext>
            </a:extLst>
          </p:cNvPr>
          <p:cNvPicPr>
            <a:picLocks noChangeAspect="1"/>
          </p:cNvPicPr>
          <p:nvPr/>
        </p:nvPicPr>
        <p:blipFill>
          <a:blip r:embed="rId4"/>
          <a:stretch>
            <a:fillRect/>
          </a:stretch>
        </p:blipFill>
        <p:spPr>
          <a:xfrm>
            <a:off x="1091394" y="8031821"/>
            <a:ext cx="3110978" cy="1537712"/>
          </a:xfrm>
          <a:prstGeom prst="rect">
            <a:avLst/>
          </a:prstGeom>
        </p:spPr>
      </p:pic>
      <p:pic>
        <p:nvPicPr>
          <p:cNvPr id="7" name="Picture 6">
            <a:extLst>
              <a:ext uri="{FF2B5EF4-FFF2-40B4-BE49-F238E27FC236}">
                <a16:creationId xmlns:a16="http://schemas.microsoft.com/office/drawing/2014/main" id="{18301058-1FBA-2965-C4DE-67226577EA73}"/>
              </a:ext>
            </a:extLst>
          </p:cNvPr>
          <p:cNvPicPr>
            <a:picLocks noChangeAspect="1"/>
          </p:cNvPicPr>
          <p:nvPr/>
        </p:nvPicPr>
        <p:blipFill>
          <a:blip r:embed="rId5"/>
          <a:srcRect l="15951" t="11703" r="45023" b="28717"/>
          <a:stretch>
            <a:fillRect/>
          </a:stretch>
        </p:blipFill>
        <p:spPr>
          <a:xfrm rot="5400000">
            <a:off x="752003" y="4011799"/>
            <a:ext cx="3726807" cy="4267201"/>
          </a:xfrm>
          <a:prstGeom prst="rect">
            <a:avLst/>
          </a:prstGeom>
        </p:spPr>
      </p:pic>
      <p:sp>
        <p:nvSpPr>
          <p:cNvPr id="9" name="Rectangle 8">
            <a:extLst>
              <a:ext uri="{FF2B5EF4-FFF2-40B4-BE49-F238E27FC236}">
                <a16:creationId xmlns:a16="http://schemas.microsoft.com/office/drawing/2014/main" id="{56F4DD7B-B02E-0F16-3FAB-AAB250F8B29F}"/>
              </a:ext>
            </a:extLst>
          </p:cNvPr>
          <p:cNvSpPr/>
          <p:nvPr/>
        </p:nvSpPr>
        <p:spPr>
          <a:xfrm>
            <a:off x="1243806" y="8031821"/>
            <a:ext cx="1452642" cy="400110"/>
          </a:xfrm>
          <a:prstGeom prst="rect">
            <a:avLst/>
          </a:prstGeom>
        </p:spPr>
        <p:txBody>
          <a:bodyPr wrap="none">
            <a:spAutoFit/>
          </a:bodyPr>
          <a:lstStyle/>
          <a:p>
            <a:r>
              <a:rPr lang="en-US" sz="2000" b="1" dirty="0">
                <a:solidFill>
                  <a:srgbClr val="FFFF00"/>
                </a:solidFill>
                <a:latin typeface="Arial"/>
                <a:cs typeface="Arial"/>
              </a:rPr>
              <a:t>4x4 </a:t>
            </a:r>
            <a:r>
              <a:rPr lang="en-US" sz="2000" b="1" dirty="0" err="1">
                <a:solidFill>
                  <a:srgbClr val="FFFF00"/>
                </a:solidFill>
                <a:latin typeface="Arial"/>
                <a:cs typeface="Arial"/>
              </a:rPr>
              <a:t>SiPMs</a:t>
            </a:r>
            <a:endParaRPr lang="en-US" sz="2000" b="1" dirty="0">
              <a:solidFill>
                <a:srgbClr val="FFFF00"/>
              </a:solidFill>
            </a:endParaRPr>
          </a:p>
        </p:txBody>
      </p:sp>
    </p:spTree>
    <p:extLst>
      <p:ext uri="{BB962C8B-B14F-4D97-AF65-F5344CB8AC3E}">
        <p14:creationId xmlns:p14="http://schemas.microsoft.com/office/powerpoint/2010/main" val="389962947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The RCDAQ client-server concept</a:t>
            </a:r>
          </a:p>
        </p:txBody>
      </p:sp>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1481" y="5618956"/>
            <a:ext cx="771525" cy="11572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144" y="5852319"/>
            <a:ext cx="749300" cy="11572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6994" y="5874543"/>
            <a:ext cx="933450" cy="124936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Rectangle 6"/>
          <p:cNvSpPr>
            <a:spLocks noChangeArrowheads="1"/>
          </p:cNvSpPr>
          <p:nvPr/>
        </p:nvSpPr>
        <p:spPr bwMode="auto">
          <a:xfrm>
            <a:off x="5066506" y="4409281"/>
            <a:ext cx="4033838" cy="1430338"/>
          </a:xfrm>
          <a:prstGeom prst="rect">
            <a:avLst/>
          </a:prstGeom>
          <a:solidFill>
            <a:srgbClr val="99CCFF"/>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RCDAQ server</a:t>
            </a:r>
          </a:p>
        </p:txBody>
      </p:sp>
      <p:sp>
        <p:nvSpPr>
          <p:cNvPr id="11" name="Text Box 7"/>
          <p:cNvSpPr txBox="1">
            <a:spLocks noChangeArrowheads="1"/>
          </p:cNvSpPr>
          <p:nvPr/>
        </p:nvSpPr>
        <p:spPr bwMode="auto">
          <a:xfrm>
            <a:off x="5358606" y="5536406"/>
            <a:ext cx="3057523" cy="3159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r>
              <a:rPr lang="en-US" sz="1500" b="1" dirty="0"/>
              <a:t>PCIe                     Network                 USB </a:t>
            </a:r>
          </a:p>
        </p:txBody>
      </p:sp>
      <p:sp>
        <p:nvSpPr>
          <p:cNvPr id="12" name="Rectangle 8"/>
          <p:cNvSpPr>
            <a:spLocks noChangeArrowheads="1"/>
          </p:cNvSpPr>
          <p:nvPr/>
        </p:nvSpPr>
        <p:spPr bwMode="auto">
          <a:xfrm>
            <a:off x="7898606"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sp>
        <p:nvSpPr>
          <p:cNvPr id="13" name="Rectangle 9"/>
          <p:cNvSpPr>
            <a:spLocks noChangeArrowheads="1"/>
          </p:cNvSpPr>
          <p:nvPr/>
        </p:nvSpPr>
        <p:spPr bwMode="auto">
          <a:xfrm>
            <a:off x="6679406" y="6747669"/>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sp>
        <p:nvSpPr>
          <p:cNvPr id="14" name="Rectangle 10"/>
          <p:cNvSpPr>
            <a:spLocks noChangeArrowheads="1"/>
          </p:cNvSpPr>
          <p:nvPr/>
        </p:nvSpPr>
        <p:spPr bwMode="auto">
          <a:xfrm>
            <a:off x="5231606" y="6857206"/>
            <a:ext cx="965200" cy="914400"/>
          </a:xfrm>
          <a:prstGeom prst="rect">
            <a:avLst/>
          </a:prstGeom>
          <a:solidFill>
            <a:srgbClr val="355E00"/>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a:solidFill>
                  <a:srgbClr val="FFFF00"/>
                </a:solidFill>
              </a:rPr>
              <a:t>Hardware</a:t>
            </a:r>
          </a:p>
        </p:txBody>
      </p:sp>
      <p:grpSp>
        <p:nvGrpSpPr>
          <p:cNvPr id="15" name="Group 11"/>
          <p:cNvGrpSpPr>
            <a:grpSpLocks/>
          </p:cNvGrpSpPr>
          <p:nvPr/>
        </p:nvGrpSpPr>
        <p:grpSpPr bwMode="auto">
          <a:xfrm>
            <a:off x="8131969" y="2567781"/>
            <a:ext cx="2170112" cy="1089025"/>
            <a:chOff x="3541" y="934"/>
            <a:chExt cx="1367" cy="686"/>
          </a:xfrm>
        </p:grpSpPr>
        <p:sp>
          <p:nvSpPr>
            <p:cNvPr id="16" name="Rectangle 12"/>
            <p:cNvSpPr>
              <a:spLocks noChangeArrowheads="1"/>
            </p:cNvSpPr>
            <p:nvPr/>
          </p:nvSpPr>
          <p:spPr bwMode="auto">
            <a:xfrm>
              <a:off x="3541" y="934"/>
              <a:ext cx="1367" cy="686"/>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17" name="Text Box 13"/>
            <p:cNvSpPr txBox="1">
              <a:spLocks noChangeArrowheads="1"/>
            </p:cNvSpPr>
            <p:nvPr/>
          </p:nvSpPr>
          <p:spPr bwMode="auto">
            <a:xfrm>
              <a:off x="3811" y="1289"/>
              <a:ext cx="841" cy="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a:p>
            <a:p>
              <a:pPr>
                <a:buClrTx/>
                <a:buFontTx/>
                <a:buNone/>
              </a:pPr>
              <a:r>
                <a:rPr lang="en-US" sz="1500" b="1"/>
                <a:t>Command line</a:t>
              </a:r>
            </a:p>
          </p:txBody>
        </p:sp>
      </p:grpSp>
      <p:pic>
        <p:nvPicPr>
          <p:cNvPr id="18"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6406" y="3360407"/>
            <a:ext cx="1800225" cy="1704512"/>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19" name="Group 15"/>
          <p:cNvGrpSpPr>
            <a:grpSpLocks/>
          </p:cNvGrpSpPr>
          <p:nvPr/>
        </p:nvGrpSpPr>
        <p:grpSpPr bwMode="auto">
          <a:xfrm>
            <a:off x="9284494" y="3467894"/>
            <a:ext cx="2170112" cy="1089025"/>
            <a:chOff x="4267" y="1501"/>
            <a:chExt cx="1367" cy="686"/>
          </a:xfrm>
        </p:grpSpPr>
        <p:sp>
          <p:nvSpPr>
            <p:cNvPr id="20" name="Rectangle 16"/>
            <p:cNvSpPr>
              <a:spLocks noChangeArrowheads="1"/>
            </p:cNvSpPr>
            <p:nvPr/>
          </p:nvSpPr>
          <p:spPr bwMode="auto">
            <a:xfrm>
              <a:off x="4267" y="1501"/>
              <a:ext cx="1367" cy="686"/>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21" name="Text Box 17"/>
            <p:cNvSpPr txBox="1">
              <a:spLocks noChangeArrowheads="1"/>
            </p:cNvSpPr>
            <p:nvPr/>
          </p:nvSpPr>
          <p:spPr bwMode="auto">
            <a:xfrm>
              <a:off x="4537" y="1855"/>
              <a:ext cx="841" cy="2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dirty="0"/>
            </a:p>
            <a:p>
              <a:pPr>
                <a:buClrTx/>
                <a:buFontTx/>
                <a:buNone/>
              </a:pPr>
              <a:r>
                <a:rPr lang="en-US" sz="1500" b="1" dirty="0"/>
                <a:t>Command line</a:t>
              </a:r>
            </a:p>
          </p:txBody>
        </p:sp>
      </p:grpSp>
      <p:sp>
        <p:nvSpPr>
          <p:cNvPr id="22" name="Rectangle 18"/>
          <p:cNvSpPr>
            <a:spLocks noChangeArrowheads="1"/>
          </p:cNvSpPr>
          <p:nvPr/>
        </p:nvSpPr>
        <p:spPr bwMode="auto">
          <a:xfrm>
            <a:off x="5809456" y="2531269"/>
            <a:ext cx="2178050" cy="1096962"/>
          </a:xfrm>
          <a:prstGeom prst="rect">
            <a:avLst/>
          </a:prstGeom>
          <a:solidFill>
            <a:srgbClr val="EB613D"/>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800" dirty="0">
                <a:solidFill>
                  <a:srgbClr val="000000"/>
                </a:solidFill>
              </a:rPr>
              <a:t>RCDAQ Client</a:t>
            </a:r>
          </a:p>
        </p:txBody>
      </p:sp>
      <p:sp>
        <p:nvSpPr>
          <p:cNvPr id="23" name="Text Box 19"/>
          <p:cNvSpPr txBox="1">
            <a:spLocks noChangeArrowheads="1"/>
          </p:cNvSpPr>
          <p:nvPr/>
        </p:nvSpPr>
        <p:spPr bwMode="auto">
          <a:xfrm>
            <a:off x="6561931" y="3094831"/>
            <a:ext cx="1343025"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buClrTx/>
              <a:buFontTx/>
              <a:buNone/>
            </a:pPr>
            <a:endParaRPr lang="en-US" sz="1500" b="1" dirty="0"/>
          </a:p>
          <a:p>
            <a:pPr>
              <a:buClrTx/>
              <a:buFontTx/>
              <a:buNone/>
            </a:pPr>
            <a:r>
              <a:rPr lang="en-US" sz="1500" b="1" dirty="0"/>
              <a:t>scripts</a:t>
            </a:r>
          </a:p>
        </p:txBody>
      </p:sp>
      <p:pic>
        <p:nvPicPr>
          <p:cNvPr id="24"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82206" y="2210974"/>
            <a:ext cx="1798638" cy="170300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5" name="Line 21"/>
          <p:cNvSpPr>
            <a:spLocks noChangeShapeType="1"/>
          </p:cNvSpPr>
          <p:nvPr/>
        </p:nvSpPr>
        <p:spPr bwMode="auto">
          <a:xfrm>
            <a:off x="6807994" y="3628231"/>
            <a:ext cx="1587" cy="7810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2"/>
          <p:cNvSpPr>
            <a:spLocks noChangeShapeType="1"/>
          </p:cNvSpPr>
          <p:nvPr/>
        </p:nvSpPr>
        <p:spPr bwMode="auto">
          <a:xfrm flipH="1">
            <a:off x="7165181" y="3628231"/>
            <a:ext cx="1198563" cy="7810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3"/>
          <p:cNvSpPr>
            <a:spLocks noChangeShapeType="1"/>
          </p:cNvSpPr>
          <p:nvPr/>
        </p:nvSpPr>
        <p:spPr bwMode="auto">
          <a:xfrm>
            <a:off x="5453856" y="3579019"/>
            <a:ext cx="896938" cy="8318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4"/>
          <p:cNvSpPr>
            <a:spLocks noChangeShapeType="1"/>
          </p:cNvSpPr>
          <p:nvPr/>
        </p:nvSpPr>
        <p:spPr bwMode="auto">
          <a:xfrm flipH="1">
            <a:off x="7806531" y="3844131"/>
            <a:ext cx="1530350" cy="5651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5"/>
          <p:cNvSpPr>
            <a:spLocks noChangeShapeType="1"/>
          </p:cNvSpPr>
          <p:nvPr/>
        </p:nvSpPr>
        <p:spPr bwMode="auto">
          <a:xfrm>
            <a:off x="4791869" y="4060031"/>
            <a:ext cx="1009650" cy="349250"/>
          </a:xfrm>
          <a:prstGeom prst="line">
            <a:avLst/>
          </a:prstGeom>
          <a:noFill/>
          <a:ln w="36720" cap="sq">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0" name="Text Box 26"/>
          <p:cNvSpPr txBox="1">
            <a:spLocks noChangeArrowheads="1"/>
          </p:cNvSpPr>
          <p:nvPr/>
        </p:nvSpPr>
        <p:spPr bwMode="auto">
          <a:xfrm>
            <a:off x="6661944" y="3596481"/>
            <a:ext cx="1196975" cy="6937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1800" b="1" dirty="0">
                <a:solidFill>
                  <a:srgbClr val="0000FF"/>
                </a:solidFill>
                <a:latin typeface="Arial Narrow" charset="0"/>
              </a:rPr>
              <a:t>RPC Protocol</a:t>
            </a:r>
          </a:p>
        </p:txBody>
      </p:sp>
      <p:sp>
        <p:nvSpPr>
          <p:cNvPr id="31" name="Rectangle 30"/>
          <p:cNvSpPr/>
          <p:nvPr/>
        </p:nvSpPr>
        <p:spPr>
          <a:xfrm>
            <a:off x="245269" y="5382960"/>
            <a:ext cx="4648199" cy="1384995"/>
          </a:xfrm>
          <a:prstGeom prst="rect">
            <a:avLst/>
          </a:prstGeom>
          <a:ln>
            <a:solidFill>
              <a:srgbClr val="FF0000"/>
            </a:solidFill>
          </a:ln>
        </p:spPr>
        <p:txBody>
          <a:bodyPr wrap="square">
            <a:spAutoFit/>
          </a:bodyPr>
          <a:lstStyle/>
          <a:p>
            <a:r>
              <a:rPr lang="en-US" sz="2800" dirty="0">
                <a:solidFill>
                  <a:schemeClr val="tx1"/>
                </a:solidFill>
                <a:latin typeface="Arial Narrow" charset="0"/>
              </a:rPr>
              <a:t>This allows an arbitrary number of processes to interact with RCDAQ concurrently</a:t>
            </a:r>
          </a:p>
        </p:txBody>
      </p:sp>
      <p:sp>
        <p:nvSpPr>
          <p:cNvPr id="2" name="Slide Number Placeholder 1"/>
          <p:cNvSpPr>
            <a:spLocks noGrp="1"/>
          </p:cNvSpPr>
          <p:nvPr>
            <p:ph type="sldNum" sz="quarter" idx="4"/>
          </p:nvPr>
        </p:nvSpPr>
        <p:spPr/>
        <p:txBody>
          <a:bodyPr/>
          <a:lstStyle/>
          <a:p>
            <a:fld id="{7D854EC2-8F58-5C4F-8AEB-33CAAE66C4BD}" type="slidenum">
              <a:rPr lang="en-US" smtClean="0"/>
              <a:t>18</a:t>
            </a:fld>
            <a:endParaRPr lang="en-US" dirty="0"/>
          </a:p>
        </p:txBody>
      </p:sp>
      <p:sp>
        <p:nvSpPr>
          <p:cNvPr id="4" name="Rectangle 3">
            <a:extLst>
              <a:ext uri="{FF2B5EF4-FFF2-40B4-BE49-F238E27FC236}">
                <a16:creationId xmlns:a16="http://schemas.microsoft.com/office/drawing/2014/main" id="{DBE0B096-E733-A5B4-C350-925884C56AE7}"/>
              </a:ext>
            </a:extLst>
          </p:cNvPr>
          <p:cNvSpPr/>
          <p:nvPr/>
        </p:nvSpPr>
        <p:spPr>
          <a:xfrm>
            <a:off x="3148807" y="7823858"/>
            <a:ext cx="8729662" cy="1631216"/>
          </a:xfrm>
          <a:prstGeom prst="rect">
            <a:avLst/>
          </a:prstGeom>
          <a:ln>
            <a:solidFill>
              <a:srgbClr val="FF0000"/>
            </a:solidFill>
          </a:ln>
        </p:spPr>
        <p:txBody>
          <a:bodyPr wrap="square">
            <a:spAutoFit/>
          </a:bodyPr>
          <a:lstStyle/>
          <a:p>
            <a:r>
              <a:rPr lang="en-US" sz="2800" dirty="0">
                <a:solidFill>
                  <a:schemeClr val="tx1"/>
                </a:solidFill>
                <a:latin typeface="Arial Narrow" charset="0"/>
              </a:rPr>
              <a:t>These are the 3 fundamental ways for data to get into a PC –</a:t>
            </a:r>
          </a:p>
          <a:p>
            <a:pPr marL="457200" indent="-457200">
              <a:buFont typeface="Arial" panose="020B0604020202020204" pitchFamily="34" charset="0"/>
              <a:buChar char="•"/>
            </a:pPr>
            <a:r>
              <a:rPr lang="en-US" sz="2400" dirty="0" err="1">
                <a:solidFill>
                  <a:schemeClr val="tx1"/>
                </a:solidFill>
                <a:latin typeface="Arial Narrow" charset="0"/>
              </a:rPr>
              <a:t>PCIExpress</a:t>
            </a:r>
            <a:endParaRPr lang="en-US" sz="2400" dirty="0">
              <a:solidFill>
                <a:schemeClr val="tx1"/>
              </a:solidFill>
              <a:latin typeface="Arial Narrow" charset="0"/>
            </a:endParaRPr>
          </a:p>
          <a:p>
            <a:pPr marL="457200" indent="-457200">
              <a:buFont typeface="Arial" panose="020B0604020202020204" pitchFamily="34" charset="0"/>
              <a:buChar char="•"/>
            </a:pPr>
            <a:r>
              <a:rPr lang="en-US" sz="2400" dirty="0">
                <a:solidFill>
                  <a:schemeClr val="tx1"/>
                </a:solidFill>
                <a:latin typeface="Arial Narrow" charset="0"/>
              </a:rPr>
              <a:t>Network</a:t>
            </a:r>
          </a:p>
          <a:p>
            <a:pPr marL="457200" indent="-457200">
              <a:buFont typeface="Arial" panose="020B0604020202020204" pitchFamily="34" charset="0"/>
              <a:buChar char="•"/>
            </a:pPr>
            <a:r>
              <a:rPr lang="en-US" sz="2400" dirty="0">
                <a:solidFill>
                  <a:schemeClr val="tx1"/>
                </a:solidFill>
                <a:latin typeface="Arial Narrow" charset="0"/>
              </a:rPr>
              <a:t>USB </a:t>
            </a:r>
            <a:endParaRPr lang="en-US" sz="2800" dirty="0">
              <a:solidFill>
                <a:schemeClr val="tx1"/>
              </a:solidFill>
              <a:latin typeface="Arial Narrow" charset="0"/>
            </a:endParaRPr>
          </a:p>
        </p:txBody>
      </p:sp>
    </p:spTree>
    <p:extLst>
      <p:ext uri="{BB962C8B-B14F-4D97-AF65-F5344CB8AC3E}">
        <p14:creationId xmlns:p14="http://schemas.microsoft.com/office/powerpoint/2010/main" val="291565377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F30C9942-7373-7B6E-A58C-F41C872BBD49}"/>
            </a:ext>
          </a:extLst>
        </p:cNvPr>
        <p:cNvGrpSpPr/>
        <p:nvPr/>
      </p:nvGrpSpPr>
      <p:grpSpPr>
        <a:xfrm>
          <a:off x="0" y="0"/>
          <a:ext cx="0" cy="0"/>
          <a:chOff x="0" y="0"/>
          <a:chExt cx="0" cy="0"/>
        </a:xfrm>
      </p:grpSpPr>
      <p:sp>
        <p:nvSpPr>
          <p:cNvPr id="33793" name="Text Box 1">
            <a:extLst>
              <a:ext uri="{FF2B5EF4-FFF2-40B4-BE49-F238E27FC236}">
                <a16:creationId xmlns:a16="http://schemas.microsoft.com/office/drawing/2014/main" id="{EE40D753-08CC-871D-00AB-3CD24B078014}"/>
              </a:ext>
            </a:extLst>
          </p:cNvPr>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Multiple RCDAQs – almost always with streaming readout</a:t>
            </a:r>
          </a:p>
        </p:txBody>
      </p:sp>
      <p:sp>
        <p:nvSpPr>
          <p:cNvPr id="10" name="Rectangle 6">
            <a:extLst>
              <a:ext uri="{FF2B5EF4-FFF2-40B4-BE49-F238E27FC236}">
                <a16:creationId xmlns:a16="http://schemas.microsoft.com/office/drawing/2014/main" id="{020A54EE-7B70-5429-713D-218D379B01BA}"/>
              </a:ext>
            </a:extLst>
          </p:cNvPr>
          <p:cNvSpPr>
            <a:spLocks noChangeArrowheads="1"/>
          </p:cNvSpPr>
          <p:nvPr/>
        </p:nvSpPr>
        <p:spPr bwMode="auto">
          <a:xfrm>
            <a:off x="5511006" y="6733381"/>
            <a:ext cx="2882900" cy="847725"/>
          </a:xfrm>
          <a:prstGeom prst="rect">
            <a:avLst/>
          </a:prstGeom>
          <a:solidFill>
            <a:srgbClr val="99CCFF"/>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RCDAQ server</a:t>
            </a:r>
          </a:p>
        </p:txBody>
      </p:sp>
      <p:sp>
        <p:nvSpPr>
          <p:cNvPr id="2" name="Slide Number Placeholder 1">
            <a:extLst>
              <a:ext uri="{FF2B5EF4-FFF2-40B4-BE49-F238E27FC236}">
                <a16:creationId xmlns:a16="http://schemas.microsoft.com/office/drawing/2014/main" id="{3CA011AE-5571-ED97-134B-D73E25A4225E}"/>
              </a:ext>
            </a:extLst>
          </p:cNvPr>
          <p:cNvSpPr>
            <a:spLocks noGrp="1"/>
          </p:cNvSpPr>
          <p:nvPr>
            <p:ph type="sldNum" sz="quarter" idx="4"/>
          </p:nvPr>
        </p:nvSpPr>
        <p:spPr/>
        <p:txBody>
          <a:bodyPr/>
          <a:lstStyle/>
          <a:p>
            <a:fld id="{7D854EC2-8F58-5C4F-8AEB-33CAAE66C4BD}" type="slidenum">
              <a:rPr lang="en-US" smtClean="0"/>
              <a:t>19</a:t>
            </a:fld>
            <a:endParaRPr lang="en-US" dirty="0"/>
          </a:p>
        </p:txBody>
      </p:sp>
      <p:sp>
        <p:nvSpPr>
          <p:cNvPr id="3" name="Content Placeholder 2">
            <a:extLst>
              <a:ext uri="{FF2B5EF4-FFF2-40B4-BE49-F238E27FC236}">
                <a16:creationId xmlns:a16="http://schemas.microsoft.com/office/drawing/2014/main" id="{AAF0D57F-4D70-0440-D282-943DAE432102}"/>
              </a:ext>
            </a:extLst>
          </p:cNvPr>
          <p:cNvSpPr txBox="1">
            <a:spLocks/>
          </p:cNvSpPr>
          <p:nvPr/>
        </p:nvSpPr>
        <p:spPr>
          <a:xfrm>
            <a:off x="279002" y="2209006"/>
            <a:ext cx="12445207" cy="206256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r>
              <a:rPr lang="en-US" sz="2800" dirty="0">
                <a:latin typeface="Arial Narrow"/>
              </a:rPr>
              <a:t>Here you have multiple RCDAQ Servers, each of them reading out their part of your streaming detector(s)</a:t>
            </a:r>
          </a:p>
          <a:p>
            <a:pPr marL="0" indent="0">
              <a:spcBef>
                <a:spcPts val="600"/>
              </a:spcBef>
            </a:pPr>
            <a:r>
              <a:rPr lang="en-US" sz="2800" dirty="0">
                <a:latin typeface="Arial Narrow"/>
              </a:rPr>
              <a:t>Instead of individually controlling one RCDAQ instance, we have “Run Control” that controls your “cohort” of </a:t>
            </a:r>
            <a:r>
              <a:rPr lang="en-US" sz="2800" dirty="0" err="1">
                <a:latin typeface="Arial Narrow"/>
              </a:rPr>
              <a:t>rcdaq</a:t>
            </a:r>
            <a:r>
              <a:rPr lang="en-US" sz="2800" dirty="0">
                <a:latin typeface="Arial Narrow"/>
              </a:rPr>
              <a:t> servers.</a:t>
            </a:r>
          </a:p>
          <a:p>
            <a:pPr marL="0" indent="0">
              <a:spcBef>
                <a:spcPts val="600"/>
              </a:spcBef>
            </a:pPr>
            <a:r>
              <a:rPr lang="en-US" sz="2800" dirty="0">
                <a:latin typeface="Arial Narrow"/>
              </a:rPr>
              <a:t>Here I’m showing 2 RCDAQ instances from the </a:t>
            </a:r>
            <a:r>
              <a:rPr lang="en-US" sz="2800" dirty="0" err="1">
                <a:latin typeface="Arial Narrow"/>
              </a:rPr>
              <a:t>BHCal</a:t>
            </a:r>
            <a:r>
              <a:rPr lang="en-US" sz="2800" dirty="0">
                <a:latin typeface="Arial Narrow"/>
              </a:rPr>
              <a:t> setup</a:t>
            </a:r>
          </a:p>
          <a:p>
            <a:pPr marL="0" indent="0">
              <a:spcBef>
                <a:spcPts val="600"/>
              </a:spcBef>
            </a:pPr>
            <a:r>
              <a:rPr lang="en-US" sz="2800" dirty="0">
                <a:latin typeface="Arial Narrow"/>
              </a:rPr>
              <a:t>One is reading out the H2GCROC</a:t>
            </a:r>
          </a:p>
          <a:p>
            <a:pPr marL="0" indent="0">
              <a:spcBef>
                <a:spcPts val="600"/>
              </a:spcBef>
            </a:pPr>
            <a:r>
              <a:rPr lang="en-US" sz="2800" dirty="0">
                <a:latin typeface="Arial Narrow"/>
              </a:rPr>
              <a:t>One is reading a CAEN DT5743 waveform sampler (which we will use at </a:t>
            </a:r>
            <a:r>
              <a:rPr lang="en-US" sz="2800" dirty="0" err="1">
                <a:latin typeface="Arial Narrow"/>
              </a:rPr>
              <a:t>Jlab</a:t>
            </a:r>
            <a:r>
              <a:rPr lang="en-US" sz="2800" dirty="0">
                <a:latin typeface="Arial Narrow"/>
              </a:rPr>
              <a:t> – yes?)</a:t>
            </a:r>
          </a:p>
          <a:p>
            <a:pPr marL="0" indent="0">
              <a:spcBef>
                <a:spcPts val="600"/>
              </a:spcBef>
            </a:pPr>
            <a:endParaRPr lang="en-US" sz="2800" dirty="0">
              <a:latin typeface="Arial Narrow"/>
            </a:endParaRPr>
          </a:p>
        </p:txBody>
      </p:sp>
      <p:pic>
        <p:nvPicPr>
          <p:cNvPr id="5" name="Picture 4">
            <a:extLst>
              <a:ext uri="{FF2B5EF4-FFF2-40B4-BE49-F238E27FC236}">
                <a16:creationId xmlns:a16="http://schemas.microsoft.com/office/drawing/2014/main" id="{D31417C2-F1EF-91B5-473D-31389AEE892E}"/>
              </a:ext>
            </a:extLst>
          </p:cNvPr>
          <p:cNvPicPr>
            <a:picLocks noChangeAspect="1"/>
          </p:cNvPicPr>
          <p:nvPr/>
        </p:nvPicPr>
        <p:blipFill>
          <a:blip r:embed="rId3"/>
          <a:stretch>
            <a:fillRect/>
          </a:stretch>
        </p:blipFill>
        <p:spPr>
          <a:xfrm>
            <a:off x="1320006" y="6019006"/>
            <a:ext cx="3022600" cy="3124200"/>
          </a:xfrm>
          <a:prstGeom prst="rect">
            <a:avLst/>
          </a:prstGeom>
        </p:spPr>
      </p:pic>
      <p:sp>
        <p:nvSpPr>
          <p:cNvPr id="9" name="Rectangle 6">
            <a:extLst>
              <a:ext uri="{FF2B5EF4-FFF2-40B4-BE49-F238E27FC236}">
                <a16:creationId xmlns:a16="http://schemas.microsoft.com/office/drawing/2014/main" id="{01A9D97D-1239-8CFE-48C6-4347D4748D9D}"/>
              </a:ext>
            </a:extLst>
          </p:cNvPr>
          <p:cNvSpPr>
            <a:spLocks noChangeArrowheads="1"/>
          </p:cNvSpPr>
          <p:nvPr/>
        </p:nvSpPr>
        <p:spPr bwMode="auto">
          <a:xfrm>
            <a:off x="5511006" y="7820026"/>
            <a:ext cx="2882900" cy="847725"/>
          </a:xfrm>
          <a:prstGeom prst="rect">
            <a:avLst/>
          </a:prstGeom>
          <a:solidFill>
            <a:srgbClr val="99CCFF"/>
          </a:solidFill>
          <a:ln w="9360" cap="sq">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dirty="0">
                <a:solidFill>
                  <a:srgbClr val="000000"/>
                </a:solidFill>
              </a:rPr>
              <a:t>RCDAQ server</a:t>
            </a:r>
          </a:p>
        </p:txBody>
      </p:sp>
      <p:pic>
        <p:nvPicPr>
          <p:cNvPr id="32" name="Picture 31" descr="A close-up of a computer board&#10;&#10;Description automatically generated">
            <a:extLst>
              <a:ext uri="{FF2B5EF4-FFF2-40B4-BE49-F238E27FC236}">
                <a16:creationId xmlns:a16="http://schemas.microsoft.com/office/drawing/2014/main" id="{24BBE6FA-AC56-00CC-A2A0-B426B7B38B9A}"/>
              </a:ext>
            </a:extLst>
          </p:cNvPr>
          <p:cNvPicPr>
            <a:picLocks noChangeAspect="1"/>
          </p:cNvPicPr>
          <p:nvPr/>
        </p:nvPicPr>
        <p:blipFill rotWithShape="1">
          <a:blip r:embed="rId4"/>
          <a:srcRect l="13000" t="10552" r="24476" b="42073"/>
          <a:stretch/>
        </p:blipFill>
        <p:spPr>
          <a:xfrm>
            <a:off x="9295606" y="6503590"/>
            <a:ext cx="2299970" cy="1307305"/>
          </a:xfrm>
          <a:prstGeom prst="rect">
            <a:avLst/>
          </a:prstGeom>
          <a:effectLst>
            <a:outerShdw blurRad="88900" dist="114300" dir="2700000" algn="tl" rotWithShape="0">
              <a:prstClr val="black">
                <a:alpha val="40000"/>
              </a:prstClr>
            </a:outerShdw>
          </a:effectLst>
        </p:spPr>
      </p:pic>
      <p:pic>
        <p:nvPicPr>
          <p:cNvPr id="33" name="Picture 32">
            <a:extLst>
              <a:ext uri="{FF2B5EF4-FFF2-40B4-BE49-F238E27FC236}">
                <a16:creationId xmlns:a16="http://schemas.microsoft.com/office/drawing/2014/main" id="{EBCF38D4-48DD-EA6F-2A67-9EF15A53E9BD}"/>
              </a:ext>
            </a:extLst>
          </p:cNvPr>
          <p:cNvPicPr>
            <a:picLocks noChangeAspect="1"/>
          </p:cNvPicPr>
          <p:nvPr/>
        </p:nvPicPr>
        <p:blipFill>
          <a:blip r:embed="rId5"/>
          <a:stretch>
            <a:fillRect/>
          </a:stretch>
        </p:blipFill>
        <p:spPr>
          <a:xfrm>
            <a:off x="9318625" y="7972425"/>
            <a:ext cx="1681777" cy="847725"/>
          </a:xfrm>
          <a:prstGeom prst="rect">
            <a:avLst/>
          </a:prstGeom>
        </p:spPr>
      </p:pic>
      <p:sp>
        <p:nvSpPr>
          <p:cNvPr id="34" name="Left Arrow 33">
            <a:extLst>
              <a:ext uri="{FF2B5EF4-FFF2-40B4-BE49-F238E27FC236}">
                <a16:creationId xmlns:a16="http://schemas.microsoft.com/office/drawing/2014/main" id="{8D0EF312-B66F-82D7-590D-98395135B7BF}"/>
              </a:ext>
            </a:extLst>
          </p:cNvPr>
          <p:cNvSpPr/>
          <p:nvPr/>
        </p:nvSpPr>
        <p:spPr bwMode="auto">
          <a:xfrm>
            <a:off x="8559006" y="7157242"/>
            <a:ext cx="609600" cy="166690"/>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5" name="Left Arrow 34">
            <a:extLst>
              <a:ext uri="{FF2B5EF4-FFF2-40B4-BE49-F238E27FC236}">
                <a16:creationId xmlns:a16="http://schemas.microsoft.com/office/drawing/2014/main" id="{EAD40FBE-1D2B-7BE6-C032-5E386F59CB49}"/>
              </a:ext>
            </a:extLst>
          </p:cNvPr>
          <p:cNvSpPr/>
          <p:nvPr/>
        </p:nvSpPr>
        <p:spPr bwMode="auto">
          <a:xfrm>
            <a:off x="8635206" y="8186735"/>
            <a:ext cx="609600" cy="166690"/>
          </a:xfrm>
          <a:prstGeom prst="lef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cxnSp>
        <p:nvCxnSpPr>
          <p:cNvPr id="37" name="Straight Arrow Connector 36">
            <a:extLst>
              <a:ext uri="{FF2B5EF4-FFF2-40B4-BE49-F238E27FC236}">
                <a16:creationId xmlns:a16="http://schemas.microsoft.com/office/drawing/2014/main" id="{85E29653-18D6-9A4F-65AB-37231F62DF29}"/>
              </a:ext>
            </a:extLst>
          </p:cNvPr>
          <p:cNvCxnSpPr/>
          <p:nvPr/>
        </p:nvCxnSpPr>
        <p:spPr bwMode="auto">
          <a:xfrm flipV="1">
            <a:off x="3251597" y="8334376"/>
            <a:ext cx="2209800" cy="658019"/>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8" name="Straight Arrow Connector 37">
            <a:extLst>
              <a:ext uri="{FF2B5EF4-FFF2-40B4-BE49-F238E27FC236}">
                <a16:creationId xmlns:a16="http://schemas.microsoft.com/office/drawing/2014/main" id="{E6FA95D0-92F0-84BE-0C4D-2C76BE6D410F}"/>
              </a:ext>
            </a:extLst>
          </p:cNvPr>
          <p:cNvCxnSpPr>
            <a:cxnSpLocks/>
          </p:cNvCxnSpPr>
          <p:nvPr/>
        </p:nvCxnSpPr>
        <p:spPr bwMode="auto">
          <a:xfrm flipV="1">
            <a:off x="2477492" y="7390606"/>
            <a:ext cx="3136305" cy="1543051"/>
          </a:xfrm>
          <a:prstGeom prst="straightConnector1">
            <a:avLst/>
          </a:prstGeom>
          <a:solidFill>
            <a:srgbClr val="00B8FF"/>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00306363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F37D313-16DD-42D5-BC52-5ACBD57BA895}"/>
            </a:ext>
          </a:extLst>
        </p:cNvPr>
        <p:cNvGrpSpPr/>
        <p:nvPr/>
      </p:nvGrpSpPr>
      <p:grpSpPr>
        <a:xfrm>
          <a:off x="0" y="0"/>
          <a:ext cx="0" cy="0"/>
          <a:chOff x="0" y="0"/>
          <a:chExt cx="0" cy="0"/>
        </a:xfrm>
      </p:grpSpPr>
      <p:sp>
        <p:nvSpPr>
          <p:cNvPr id="31745" name="Text Box 1">
            <a:extLst>
              <a:ext uri="{FF2B5EF4-FFF2-40B4-BE49-F238E27FC236}">
                <a16:creationId xmlns:a16="http://schemas.microsoft.com/office/drawing/2014/main" id="{80CBE18F-9AFB-1D66-8676-A6192E8532D9}"/>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What I’ll be talking about today  </a:t>
            </a:r>
          </a:p>
        </p:txBody>
      </p:sp>
      <p:sp>
        <p:nvSpPr>
          <p:cNvPr id="31746" name="Text Box 2">
            <a:extLst>
              <a:ext uri="{FF2B5EF4-FFF2-40B4-BE49-F238E27FC236}">
                <a16:creationId xmlns:a16="http://schemas.microsoft.com/office/drawing/2014/main" id="{4752B838-83ED-11E6-51B5-B3728F0F963E}"/>
              </a:ext>
            </a:extLst>
          </p:cNvPr>
          <p:cNvSpPr txBox="1">
            <a:spLocks noChangeArrowheads="1"/>
          </p:cNvSpPr>
          <p:nvPr/>
        </p:nvSpPr>
        <p:spPr bwMode="auto">
          <a:xfrm>
            <a:off x="571500" y="2099469"/>
            <a:ext cx="12230100" cy="296518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363"/>
              </a:spcBef>
              <a:buClrTx/>
              <a:buFontTx/>
              <a:buNone/>
              <a:defRPr/>
            </a:pPr>
            <a:r>
              <a:rPr lang="en-US" sz="2600" b="1" dirty="0">
                <a:solidFill>
                  <a:srgbClr val="606060"/>
                </a:solidFill>
                <a:latin typeface="Arial Narrow" charset="0"/>
              </a:rPr>
              <a:t>First, a more generic overview of RCDAQ / monitoring / analysis </a:t>
            </a:r>
          </a:p>
          <a:p>
            <a:pPr marL="0" eaLnBrk="1" hangingPunct="1">
              <a:spcBef>
                <a:spcPts val="1363"/>
              </a:spcBef>
              <a:buClrTx/>
              <a:buFontTx/>
              <a:buNone/>
              <a:defRPr/>
            </a:pPr>
            <a:r>
              <a:rPr lang="en-US" sz="2600" b="1" dirty="0">
                <a:solidFill>
                  <a:srgbClr val="606060"/>
                </a:solidFill>
                <a:latin typeface="Arial Narrow" charset="0"/>
              </a:rPr>
              <a:t>Then, some demo targeted towards what we will do</a:t>
            </a:r>
          </a:p>
          <a:p>
            <a:pPr marL="0" eaLnBrk="1" hangingPunct="1">
              <a:spcBef>
                <a:spcPts val="1363"/>
              </a:spcBef>
              <a:buClrTx/>
              <a:buFontTx/>
              <a:buNone/>
              <a:defRPr/>
            </a:pPr>
            <a:r>
              <a:rPr lang="en-US" sz="2600" dirty="0">
                <a:solidFill>
                  <a:srgbClr val="606060"/>
                </a:solidFill>
                <a:latin typeface="Arial Narrow" charset="0"/>
              </a:rPr>
              <a:t>Please interrupt me any time for questions. A lot of it is an actual live demo.</a:t>
            </a:r>
          </a:p>
        </p:txBody>
      </p:sp>
      <p:sp>
        <p:nvSpPr>
          <p:cNvPr id="2" name="Slide Number Placeholder 1">
            <a:extLst>
              <a:ext uri="{FF2B5EF4-FFF2-40B4-BE49-F238E27FC236}">
                <a16:creationId xmlns:a16="http://schemas.microsoft.com/office/drawing/2014/main" id="{32A6D1A9-ACCE-A705-8DAA-70B9813873F9}"/>
              </a:ext>
            </a:extLst>
          </p:cNvPr>
          <p:cNvSpPr>
            <a:spLocks noGrp="1"/>
          </p:cNvSpPr>
          <p:nvPr>
            <p:ph type="sldNum" sz="quarter" idx="4"/>
          </p:nvPr>
        </p:nvSpPr>
        <p:spPr/>
        <p:txBody>
          <a:bodyPr/>
          <a:lstStyle/>
          <a:p>
            <a:fld id="{7D854EC2-8F58-5C4F-8AEB-33CAAE66C4BD}" type="slidenum">
              <a:rPr lang="en-US" smtClean="0"/>
              <a:t>2</a:t>
            </a:fld>
            <a:endParaRPr lang="en-US" dirty="0"/>
          </a:p>
        </p:txBody>
      </p:sp>
      <p:pic>
        <p:nvPicPr>
          <p:cNvPr id="3" name="Picture 2" descr="A picture containing indoor, messy, clothes, cluttered&#10;&#10;AI-generated content may be incorrect.">
            <a:extLst>
              <a:ext uri="{FF2B5EF4-FFF2-40B4-BE49-F238E27FC236}">
                <a16:creationId xmlns:a16="http://schemas.microsoft.com/office/drawing/2014/main" id="{3F20B43D-3B40-4021-9C68-753AAAAA5D12}"/>
              </a:ext>
            </a:extLst>
          </p:cNvPr>
          <p:cNvPicPr>
            <a:picLocks noChangeAspect="1"/>
          </p:cNvPicPr>
          <p:nvPr/>
        </p:nvPicPr>
        <p:blipFill>
          <a:blip r:embed="rId3"/>
          <a:stretch>
            <a:fillRect/>
          </a:stretch>
        </p:blipFill>
        <p:spPr>
          <a:xfrm rot="5400000">
            <a:off x="7369179" y="4937124"/>
            <a:ext cx="4756145" cy="3567109"/>
          </a:xfrm>
          <a:prstGeom prst="rect">
            <a:avLst/>
          </a:prstGeom>
        </p:spPr>
      </p:pic>
      <p:pic>
        <p:nvPicPr>
          <p:cNvPr id="5" name="Picture 4" descr="A room with a large metal cabinet and electronics&#10;&#10;Description automatically generated with medium confidence">
            <a:extLst>
              <a:ext uri="{FF2B5EF4-FFF2-40B4-BE49-F238E27FC236}">
                <a16:creationId xmlns:a16="http://schemas.microsoft.com/office/drawing/2014/main" id="{D135A938-E119-CCC1-1FAF-EE2AB21759F2}"/>
              </a:ext>
            </a:extLst>
          </p:cNvPr>
          <p:cNvPicPr>
            <a:picLocks noChangeAspect="1"/>
          </p:cNvPicPr>
          <p:nvPr/>
        </p:nvPicPr>
        <p:blipFill>
          <a:blip r:embed="rId4"/>
          <a:stretch>
            <a:fillRect/>
          </a:stretch>
        </p:blipFill>
        <p:spPr>
          <a:xfrm>
            <a:off x="339963" y="4374351"/>
            <a:ext cx="6009243" cy="4506932"/>
          </a:xfrm>
          <a:prstGeom prst="rect">
            <a:avLst/>
          </a:prstGeom>
        </p:spPr>
      </p:pic>
      <p:sp>
        <p:nvSpPr>
          <p:cNvPr id="7" name="TextBox 6">
            <a:extLst>
              <a:ext uri="{FF2B5EF4-FFF2-40B4-BE49-F238E27FC236}">
                <a16:creationId xmlns:a16="http://schemas.microsoft.com/office/drawing/2014/main" id="{446BD563-0493-1F9A-A8FF-046E1E719B39}"/>
              </a:ext>
            </a:extLst>
          </p:cNvPr>
          <p:cNvSpPr txBox="1"/>
          <p:nvPr/>
        </p:nvSpPr>
        <p:spPr>
          <a:xfrm>
            <a:off x="833969" y="8262125"/>
            <a:ext cx="4996128" cy="523220"/>
          </a:xfrm>
          <a:prstGeom prst="rect">
            <a:avLst/>
          </a:prstGeom>
          <a:noFill/>
        </p:spPr>
        <p:txBody>
          <a:bodyPr wrap="square">
            <a:spAutoFit/>
          </a:bodyPr>
          <a:lstStyle/>
          <a:p>
            <a:r>
              <a:rPr lang="en-US" sz="2800" b="1" dirty="0">
                <a:solidFill>
                  <a:srgbClr val="FFFF00"/>
                </a:solidFill>
                <a:latin typeface="Arial Narrow" charset="0"/>
              </a:rPr>
              <a:t>The Barrel </a:t>
            </a:r>
            <a:r>
              <a:rPr lang="en-US" sz="2800" b="1" dirty="0" err="1">
                <a:solidFill>
                  <a:srgbClr val="FFFF00"/>
                </a:solidFill>
                <a:latin typeface="Arial Narrow" charset="0"/>
              </a:rPr>
              <a:t>HCal</a:t>
            </a:r>
            <a:r>
              <a:rPr lang="en-US" sz="2800" b="1" dirty="0">
                <a:solidFill>
                  <a:srgbClr val="FFFF00"/>
                </a:solidFill>
                <a:latin typeface="Arial Narrow" charset="0"/>
              </a:rPr>
              <a:t> prototype setup</a:t>
            </a:r>
            <a:endParaRPr lang="en-US" sz="2800" dirty="0">
              <a:solidFill>
                <a:srgbClr val="FFFF00"/>
              </a:solidFill>
            </a:endParaRPr>
          </a:p>
        </p:txBody>
      </p:sp>
      <p:sp>
        <p:nvSpPr>
          <p:cNvPr id="8" name="TextBox 7">
            <a:extLst>
              <a:ext uri="{FF2B5EF4-FFF2-40B4-BE49-F238E27FC236}">
                <a16:creationId xmlns:a16="http://schemas.microsoft.com/office/drawing/2014/main" id="{11841C64-0235-A993-497B-8BD6D7595D24}"/>
              </a:ext>
            </a:extLst>
          </p:cNvPr>
          <p:cNvSpPr txBox="1"/>
          <p:nvPr/>
        </p:nvSpPr>
        <p:spPr>
          <a:xfrm>
            <a:off x="8330406" y="4417603"/>
            <a:ext cx="3200400" cy="523220"/>
          </a:xfrm>
          <a:prstGeom prst="rect">
            <a:avLst/>
          </a:prstGeom>
          <a:noFill/>
        </p:spPr>
        <p:txBody>
          <a:bodyPr wrap="square">
            <a:spAutoFit/>
          </a:bodyPr>
          <a:lstStyle/>
          <a:p>
            <a:r>
              <a:rPr lang="en-US" sz="2800" b="1" dirty="0">
                <a:solidFill>
                  <a:srgbClr val="FFFF00"/>
                </a:solidFill>
                <a:latin typeface="Arial Narrow" charset="0"/>
              </a:rPr>
              <a:t>Pic from Friday</a:t>
            </a:r>
            <a:endParaRPr lang="en-US" sz="2800" dirty="0">
              <a:solidFill>
                <a:srgbClr val="FFFF00"/>
              </a:solidFill>
            </a:endParaRPr>
          </a:p>
        </p:txBody>
      </p:sp>
    </p:spTree>
    <p:extLst>
      <p:ext uri="{BB962C8B-B14F-4D97-AF65-F5344CB8AC3E}">
        <p14:creationId xmlns:p14="http://schemas.microsoft.com/office/powerpoint/2010/main" val="139867786"/>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88EBC09C-C68B-32F3-9414-DC68BB0F1A37}"/>
              </a:ext>
            </a:extLst>
          </p:cNvPr>
          <p:cNvPicPr>
            <a:picLocks noChangeAspect="1"/>
          </p:cNvPicPr>
          <p:nvPr/>
        </p:nvPicPr>
        <p:blipFill>
          <a:blip r:embed="rId3"/>
          <a:stretch>
            <a:fillRect/>
          </a:stretch>
        </p:blipFill>
        <p:spPr>
          <a:xfrm>
            <a:off x="8512160" y="2392934"/>
            <a:ext cx="4289741" cy="5561663"/>
          </a:xfrm>
          <a:prstGeom prst="rect">
            <a:avLst/>
          </a:prstGeom>
        </p:spPr>
      </p:pic>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Here is the </a:t>
            </a:r>
            <a:r>
              <a:rPr lang="en-US" sz="4200" dirty="0" err="1">
                <a:solidFill>
                  <a:srgbClr val="000000"/>
                </a:solidFill>
                <a:latin typeface="Arial Narrow" charset="0"/>
              </a:rPr>
              <a:t>sPHENIX</a:t>
            </a:r>
            <a:r>
              <a:rPr lang="en-US" sz="4200" dirty="0">
                <a:solidFill>
                  <a:srgbClr val="000000"/>
                </a:solidFill>
                <a:latin typeface="Arial Narrow" charset="0"/>
              </a:rPr>
              <a:t> setup</a:t>
            </a:r>
          </a:p>
        </p:txBody>
      </p:sp>
      <p:sp>
        <p:nvSpPr>
          <p:cNvPr id="2" name="Slide Number Placeholder 1"/>
          <p:cNvSpPr>
            <a:spLocks noGrp="1"/>
          </p:cNvSpPr>
          <p:nvPr>
            <p:ph type="sldNum" sz="quarter" idx="4"/>
          </p:nvPr>
        </p:nvSpPr>
        <p:spPr/>
        <p:txBody>
          <a:bodyPr/>
          <a:lstStyle/>
          <a:p>
            <a:fld id="{7D854EC2-8F58-5C4F-8AEB-33CAAE66C4BD}" type="slidenum">
              <a:rPr lang="en-US" smtClean="0"/>
              <a:t>20</a:t>
            </a:fld>
            <a:endParaRPr lang="en-US" dirty="0"/>
          </a:p>
        </p:txBody>
      </p:sp>
      <p:grpSp>
        <p:nvGrpSpPr>
          <p:cNvPr id="5" name="Group 4">
            <a:extLst>
              <a:ext uri="{FF2B5EF4-FFF2-40B4-BE49-F238E27FC236}">
                <a16:creationId xmlns:a16="http://schemas.microsoft.com/office/drawing/2014/main" id="{80189E8A-DE85-F84B-D66A-12DBE61A4F24}"/>
              </a:ext>
            </a:extLst>
          </p:cNvPr>
          <p:cNvGrpSpPr/>
          <p:nvPr/>
        </p:nvGrpSpPr>
        <p:grpSpPr>
          <a:xfrm>
            <a:off x="253206" y="2049807"/>
            <a:ext cx="5229119" cy="5209157"/>
            <a:chOff x="440589" y="2049807"/>
            <a:chExt cx="6049694" cy="6026599"/>
          </a:xfrm>
        </p:grpSpPr>
        <p:sp>
          <p:nvSpPr>
            <p:cNvPr id="109" name="Line 133">
              <a:extLst>
                <a:ext uri="{FF2B5EF4-FFF2-40B4-BE49-F238E27FC236}">
                  <a16:creationId xmlns:a16="http://schemas.microsoft.com/office/drawing/2014/main" id="{147D7F40-7D43-BF96-E07E-C5E167906BC2}"/>
                </a:ext>
              </a:extLst>
            </p:cNvPr>
            <p:cNvSpPr>
              <a:spLocks noChangeShapeType="1"/>
            </p:cNvSpPr>
            <p:nvPr/>
          </p:nvSpPr>
          <p:spPr bwMode="auto">
            <a:xfrm flipH="1">
              <a:off x="5529080" y="2250589"/>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10" name="Group 109">
              <a:extLst>
                <a:ext uri="{FF2B5EF4-FFF2-40B4-BE49-F238E27FC236}">
                  <a16:creationId xmlns:a16="http://schemas.microsoft.com/office/drawing/2014/main" id="{CE5792E4-F2A5-8B93-A8FA-EC512C211031}"/>
                </a:ext>
              </a:extLst>
            </p:cNvPr>
            <p:cNvGrpSpPr/>
            <p:nvPr/>
          </p:nvGrpSpPr>
          <p:grpSpPr>
            <a:xfrm>
              <a:off x="5929100" y="2160239"/>
              <a:ext cx="555908" cy="189514"/>
              <a:chOff x="3232149" y="4995863"/>
              <a:chExt cx="1117602" cy="381000"/>
            </a:xfrm>
          </p:grpSpPr>
          <p:sp>
            <p:nvSpPr>
              <p:cNvPr id="323" name="Rectangle 28">
                <a:extLst>
                  <a:ext uri="{FF2B5EF4-FFF2-40B4-BE49-F238E27FC236}">
                    <a16:creationId xmlns:a16="http://schemas.microsoft.com/office/drawing/2014/main" id="{4D9CCE52-1142-75F2-8612-735F6CB99279}"/>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324" name="Rectangle 28">
                <a:extLst>
                  <a:ext uri="{FF2B5EF4-FFF2-40B4-BE49-F238E27FC236}">
                    <a16:creationId xmlns:a16="http://schemas.microsoft.com/office/drawing/2014/main" id="{31ACD7AB-DCAC-8003-D5F8-F4F93E468B3E}"/>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11" name="Line 133">
              <a:extLst>
                <a:ext uri="{FF2B5EF4-FFF2-40B4-BE49-F238E27FC236}">
                  <a16:creationId xmlns:a16="http://schemas.microsoft.com/office/drawing/2014/main" id="{9601E396-44C7-730B-D5EE-817DAC801470}"/>
                </a:ext>
              </a:extLst>
            </p:cNvPr>
            <p:cNvSpPr>
              <a:spLocks noChangeShapeType="1"/>
            </p:cNvSpPr>
            <p:nvPr/>
          </p:nvSpPr>
          <p:spPr bwMode="auto">
            <a:xfrm flipH="1">
              <a:off x="5529080" y="2471688"/>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12" name="Group 111">
              <a:extLst>
                <a:ext uri="{FF2B5EF4-FFF2-40B4-BE49-F238E27FC236}">
                  <a16:creationId xmlns:a16="http://schemas.microsoft.com/office/drawing/2014/main" id="{4C81A3B7-1A5D-C408-5CB5-F014C8471C9D}"/>
                </a:ext>
              </a:extLst>
            </p:cNvPr>
            <p:cNvGrpSpPr/>
            <p:nvPr/>
          </p:nvGrpSpPr>
          <p:grpSpPr>
            <a:xfrm>
              <a:off x="5929100" y="2381338"/>
              <a:ext cx="555908" cy="189514"/>
              <a:chOff x="3232149" y="4995863"/>
              <a:chExt cx="1117602" cy="381000"/>
            </a:xfrm>
          </p:grpSpPr>
          <p:sp>
            <p:nvSpPr>
              <p:cNvPr id="321" name="Rectangle 28">
                <a:extLst>
                  <a:ext uri="{FF2B5EF4-FFF2-40B4-BE49-F238E27FC236}">
                    <a16:creationId xmlns:a16="http://schemas.microsoft.com/office/drawing/2014/main" id="{8BB1E699-444A-BC23-5816-E428CC4AC36F}"/>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322" name="Rectangle 28">
                <a:extLst>
                  <a:ext uri="{FF2B5EF4-FFF2-40B4-BE49-F238E27FC236}">
                    <a16:creationId xmlns:a16="http://schemas.microsoft.com/office/drawing/2014/main" id="{D5BDB865-3002-7DE9-DF0F-6C448912FA1F}"/>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13" name="Line 133">
              <a:extLst>
                <a:ext uri="{FF2B5EF4-FFF2-40B4-BE49-F238E27FC236}">
                  <a16:creationId xmlns:a16="http://schemas.microsoft.com/office/drawing/2014/main" id="{80B4BEAC-E17E-F80E-37D4-B8642F0D9022}"/>
                </a:ext>
              </a:extLst>
            </p:cNvPr>
            <p:cNvSpPr>
              <a:spLocks noChangeShapeType="1"/>
            </p:cNvSpPr>
            <p:nvPr/>
          </p:nvSpPr>
          <p:spPr bwMode="auto">
            <a:xfrm flipH="1">
              <a:off x="5529080" y="2696999"/>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14" name="Group 113">
              <a:extLst>
                <a:ext uri="{FF2B5EF4-FFF2-40B4-BE49-F238E27FC236}">
                  <a16:creationId xmlns:a16="http://schemas.microsoft.com/office/drawing/2014/main" id="{4E7ADA12-30DE-F51A-BC1E-85B4B151F229}"/>
                </a:ext>
              </a:extLst>
            </p:cNvPr>
            <p:cNvGrpSpPr/>
            <p:nvPr/>
          </p:nvGrpSpPr>
          <p:grpSpPr>
            <a:xfrm>
              <a:off x="5929100" y="2606649"/>
              <a:ext cx="555908" cy="189514"/>
              <a:chOff x="3232149" y="4995863"/>
              <a:chExt cx="1117602" cy="381000"/>
            </a:xfrm>
          </p:grpSpPr>
          <p:sp>
            <p:nvSpPr>
              <p:cNvPr id="319" name="Rectangle 28">
                <a:extLst>
                  <a:ext uri="{FF2B5EF4-FFF2-40B4-BE49-F238E27FC236}">
                    <a16:creationId xmlns:a16="http://schemas.microsoft.com/office/drawing/2014/main" id="{AE1F2A8A-5B49-71A0-1749-268655692CEE}"/>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320" name="Rectangle 28">
                <a:extLst>
                  <a:ext uri="{FF2B5EF4-FFF2-40B4-BE49-F238E27FC236}">
                    <a16:creationId xmlns:a16="http://schemas.microsoft.com/office/drawing/2014/main" id="{C20D80BB-AFD3-7CC3-546E-5CB7B4BAB780}"/>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115" name="Group 126">
              <a:extLst>
                <a:ext uri="{FF2B5EF4-FFF2-40B4-BE49-F238E27FC236}">
                  <a16:creationId xmlns:a16="http://schemas.microsoft.com/office/drawing/2014/main" id="{2C8AFBBF-6819-FA32-E198-6F52EFA1E755}"/>
                </a:ext>
              </a:extLst>
            </p:cNvPr>
            <p:cNvGrpSpPr>
              <a:grpSpLocks/>
            </p:cNvGrpSpPr>
            <p:nvPr/>
          </p:nvGrpSpPr>
          <p:grpSpPr bwMode="auto">
            <a:xfrm>
              <a:off x="5119456" y="2074715"/>
              <a:ext cx="411404" cy="296906"/>
              <a:chOff x="1236" y="3274"/>
              <a:chExt cx="521" cy="376"/>
            </a:xfrm>
            <a:solidFill>
              <a:srgbClr val="008000"/>
            </a:solidFill>
          </p:grpSpPr>
          <p:sp>
            <p:nvSpPr>
              <p:cNvPr id="315" name="Rectangle 127">
                <a:extLst>
                  <a:ext uri="{FF2B5EF4-FFF2-40B4-BE49-F238E27FC236}">
                    <a16:creationId xmlns:a16="http://schemas.microsoft.com/office/drawing/2014/main" id="{747ED481-EA91-6DD4-676F-3DA4D77FF133}"/>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16" name="Rectangle 128">
                <a:extLst>
                  <a:ext uri="{FF2B5EF4-FFF2-40B4-BE49-F238E27FC236}">
                    <a16:creationId xmlns:a16="http://schemas.microsoft.com/office/drawing/2014/main" id="{1F140DD5-4B5D-DEF6-2842-09B7D24FC1BB}"/>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17" name="Rectangle 129">
                <a:extLst>
                  <a:ext uri="{FF2B5EF4-FFF2-40B4-BE49-F238E27FC236}">
                    <a16:creationId xmlns:a16="http://schemas.microsoft.com/office/drawing/2014/main" id="{316627E8-CF0C-E4BB-97AD-980FC6C8E7F7}"/>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18" name="Rectangle 130">
                <a:extLst>
                  <a:ext uri="{FF2B5EF4-FFF2-40B4-BE49-F238E27FC236}">
                    <a16:creationId xmlns:a16="http://schemas.microsoft.com/office/drawing/2014/main" id="{C0F82F0C-02CD-AFEA-7FB8-32CF4787357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16" name="Group 126">
              <a:extLst>
                <a:ext uri="{FF2B5EF4-FFF2-40B4-BE49-F238E27FC236}">
                  <a16:creationId xmlns:a16="http://schemas.microsoft.com/office/drawing/2014/main" id="{76BD5163-68FF-207E-3CE5-CEC2114F3B1F}"/>
                </a:ext>
              </a:extLst>
            </p:cNvPr>
            <p:cNvGrpSpPr>
              <a:grpSpLocks/>
            </p:cNvGrpSpPr>
            <p:nvPr/>
          </p:nvGrpSpPr>
          <p:grpSpPr bwMode="auto">
            <a:xfrm>
              <a:off x="5119456" y="2306348"/>
              <a:ext cx="411404" cy="296906"/>
              <a:chOff x="1236" y="3274"/>
              <a:chExt cx="521" cy="376"/>
            </a:xfrm>
            <a:solidFill>
              <a:srgbClr val="008000"/>
            </a:solidFill>
          </p:grpSpPr>
          <p:sp>
            <p:nvSpPr>
              <p:cNvPr id="311" name="Rectangle 127">
                <a:extLst>
                  <a:ext uri="{FF2B5EF4-FFF2-40B4-BE49-F238E27FC236}">
                    <a16:creationId xmlns:a16="http://schemas.microsoft.com/office/drawing/2014/main" id="{CFF74E1C-CED0-1238-6208-7EAF47FEBACD}"/>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12" name="Rectangle 128">
                <a:extLst>
                  <a:ext uri="{FF2B5EF4-FFF2-40B4-BE49-F238E27FC236}">
                    <a16:creationId xmlns:a16="http://schemas.microsoft.com/office/drawing/2014/main" id="{1761AC14-8D2F-3A6C-A6D8-6D2CBF15DE94}"/>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13" name="Rectangle 129">
                <a:extLst>
                  <a:ext uri="{FF2B5EF4-FFF2-40B4-BE49-F238E27FC236}">
                    <a16:creationId xmlns:a16="http://schemas.microsoft.com/office/drawing/2014/main" id="{B25EDB00-CD58-3D26-3AF9-80117CE0FB05}"/>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14" name="Rectangle 130">
                <a:extLst>
                  <a:ext uri="{FF2B5EF4-FFF2-40B4-BE49-F238E27FC236}">
                    <a16:creationId xmlns:a16="http://schemas.microsoft.com/office/drawing/2014/main" id="{6704684D-B155-8C88-1B22-10561365596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17" name="Group 126">
              <a:extLst>
                <a:ext uri="{FF2B5EF4-FFF2-40B4-BE49-F238E27FC236}">
                  <a16:creationId xmlns:a16="http://schemas.microsoft.com/office/drawing/2014/main" id="{5F819E0D-8AF0-08B7-D062-357AA1DEA960}"/>
                </a:ext>
              </a:extLst>
            </p:cNvPr>
            <p:cNvGrpSpPr>
              <a:grpSpLocks/>
            </p:cNvGrpSpPr>
            <p:nvPr/>
          </p:nvGrpSpPr>
          <p:grpSpPr bwMode="auto">
            <a:xfrm>
              <a:off x="5119456" y="2537983"/>
              <a:ext cx="411404" cy="296906"/>
              <a:chOff x="1236" y="3274"/>
              <a:chExt cx="521" cy="376"/>
            </a:xfrm>
            <a:solidFill>
              <a:srgbClr val="008000"/>
            </a:solidFill>
          </p:grpSpPr>
          <p:sp>
            <p:nvSpPr>
              <p:cNvPr id="307" name="Rectangle 127">
                <a:extLst>
                  <a:ext uri="{FF2B5EF4-FFF2-40B4-BE49-F238E27FC236}">
                    <a16:creationId xmlns:a16="http://schemas.microsoft.com/office/drawing/2014/main" id="{4EA663F5-8D3B-F954-8938-FCCAB5D65AC9}"/>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08" name="Rectangle 128">
                <a:extLst>
                  <a:ext uri="{FF2B5EF4-FFF2-40B4-BE49-F238E27FC236}">
                    <a16:creationId xmlns:a16="http://schemas.microsoft.com/office/drawing/2014/main" id="{3C643A3A-E357-0EF2-E0FA-8FA681C40199}"/>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09" name="Rectangle 129">
                <a:extLst>
                  <a:ext uri="{FF2B5EF4-FFF2-40B4-BE49-F238E27FC236}">
                    <a16:creationId xmlns:a16="http://schemas.microsoft.com/office/drawing/2014/main" id="{83142596-8776-BC99-BC71-B79272ACC2ED}"/>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10" name="Rectangle 130">
                <a:extLst>
                  <a:ext uri="{FF2B5EF4-FFF2-40B4-BE49-F238E27FC236}">
                    <a16:creationId xmlns:a16="http://schemas.microsoft.com/office/drawing/2014/main" id="{54CC7356-40CB-B0FC-6EAC-1971C59D1575}"/>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118" name="Line 133">
              <a:extLst>
                <a:ext uri="{FF2B5EF4-FFF2-40B4-BE49-F238E27FC236}">
                  <a16:creationId xmlns:a16="http://schemas.microsoft.com/office/drawing/2014/main" id="{4F318645-E99C-3025-5FF8-7C85AC5176F1}"/>
                </a:ext>
              </a:extLst>
            </p:cNvPr>
            <p:cNvSpPr>
              <a:spLocks noChangeShapeType="1"/>
            </p:cNvSpPr>
            <p:nvPr/>
          </p:nvSpPr>
          <p:spPr bwMode="auto">
            <a:xfrm flipH="1">
              <a:off x="5529080" y="2974661"/>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19" name="Group 118">
              <a:extLst>
                <a:ext uri="{FF2B5EF4-FFF2-40B4-BE49-F238E27FC236}">
                  <a16:creationId xmlns:a16="http://schemas.microsoft.com/office/drawing/2014/main" id="{B7B574B7-E2FD-9B9C-73B7-1C77CC1D779F}"/>
                </a:ext>
              </a:extLst>
            </p:cNvPr>
            <p:cNvGrpSpPr/>
            <p:nvPr/>
          </p:nvGrpSpPr>
          <p:grpSpPr>
            <a:xfrm>
              <a:off x="5929100" y="2884311"/>
              <a:ext cx="555908" cy="189514"/>
              <a:chOff x="3232149" y="4995863"/>
              <a:chExt cx="1117602" cy="381000"/>
            </a:xfrm>
          </p:grpSpPr>
          <p:sp>
            <p:nvSpPr>
              <p:cNvPr id="305" name="Rectangle 28">
                <a:extLst>
                  <a:ext uri="{FF2B5EF4-FFF2-40B4-BE49-F238E27FC236}">
                    <a16:creationId xmlns:a16="http://schemas.microsoft.com/office/drawing/2014/main" id="{EE519375-6CF3-8D52-AED8-EF8D12382529}"/>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306" name="Rectangle 28">
                <a:extLst>
                  <a:ext uri="{FF2B5EF4-FFF2-40B4-BE49-F238E27FC236}">
                    <a16:creationId xmlns:a16="http://schemas.microsoft.com/office/drawing/2014/main" id="{193E142A-BE44-10CA-6BD9-1ACCDDD3710C}"/>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20" name="Line 133">
              <a:extLst>
                <a:ext uri="{FF2B5EF4-FFF2-40B4-BE49-F238E27FC236}">
                  <a16:creationId xmlns:a16="http://schemas.microsoft.com/office/drawing/2014/main" id="{C9EFC5E8-3C23-5F8A-CFF3-97E1ABFC3E80}"/>
                </a:ext>
              </a:extLst>
            </p:cNvPr>
            <p:cNvSpPr>
              <a:spLocks noChangeShapeType="1"/>
            </p:cNvSpPr>
            <p:nvPr/>
          </p:nvSpPr>
          <p:spPr bwMode="auto">
            <a:xfrm flipH="1">
              <a:off x="5529080" y="3195760"/>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21" name="Group 120">
              <a:extLst>
                <a:ext uri="{FF2B5EF4-FFF2-40B4-BE49-F238E27FC236}">
                  <a16:creationId xmlns:a16="http://schemas.microsoft.com/office/drawing/2014/main" id="{3D9BFBAD-6B77-9132-E786-2379D917008A}"/>
                </a:ext>
              </a:extLst>
            </p:cNvPr>
            <p:cNvGrpSpPr/>
            <p:nvPr/>
          </p:nvGrpSpPr>
          <p:grpSpPr>
            <a:xfrm>
              <a:off x="5929100" y="3105410"/>
              <a:ext cx="555908" cy="189514"/>
              <a:chOff x="3232149" y="4995863"/>
              <a:chExt cx="1117602" cy="381000"/>
            </a:xfrm>
          </p:grpSpPr>
          <p:sp>
            <p:nvSpPr>
              <p:cNvPr id="303" name="Rectangle 28">
                <a:extLst>
                  <a:ext uri="{FF2B5EF4-FFF2-40B4-BE49-F238E27FC236}">
                    <a16:creationId xmlns:a16="http://schemas.microsoft.com/office/drawing/2014/main" id="{E86AC57A-D514-C5D9-C392-E894FACF1DB9}"/>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304" name="Rectangle 28">
                <a:extLst>
                  <a:ext uri="{FF2B5EF4-FFF2-40B4-BE49-F238E27FC236}">
                    <a16:creationId xmlns:a16="http://schemas.microsoft.com/office/drawing/2014/main" id="{A7A49E7E-A2F6-88FD-863D-F2ADCC308FD2}"/>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22" name="Line 133">
              <a:extLst>
                <a:ext uri="{FF2B5EF4-FFF2-40B4-BE49-F238E27FC236}">
                  <a16:creationId xmlns:a16="http://schemas.microsoft.com/office/drawing/2014/main" id="{B681DC53-B3AD-232D-FEE1-2037D380C9EF}"/>
                </a:ext>
              </a:extLst>
            </p:cNvPr>
            <p:cNvSpPr>
              <a:spLocks noChangeShapeType="1"/>
            </p:cNvSpPr>
            <p:nvPr/>
          </p:nvSpPr>
          <p:spPr bwMode="auto">
            <a:xfrm flipH="1">
              <a:off x="5529080" y="3421071"/>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23" name="Group 122">
              <a:extLst>
                <a:ext uri="{FF2B5EF4-FFF2-40B4-BE49-F238E27FC236}">
                  <a16:creationId xmlns:a16="http://schemas.microsoft.com/office/drawing/2014/main" id="{BFA3FEE5-B7A1-AB75-E3D1-1D23CB24B5D0}"/>
                </a:ext>
              </a:extLst>
            </p:cNvPr>
            <p:cNvGrpSpPr/>
            <p:nvPr/>
          </p:nvGrpSpPr>
          <p:grpSpPr>
            <a:xfrm>
              <a:off x="5929100" y="3330721"/>
              <a:ext cx="555908" cy="189514"/>
              <a:chOff x="3232149" y="4995863"/>
              <a:chExt cx="1117602" cy="381000"/>
            </a:xfrm>
          </p:grpSpPr>
          <p:sp>
            <p:nvSpPr>
              <p:cNvPr id="301" name="Rectangle 28">
                <a:extLst>
                  <a:ext uri="{FF2B5EF4-FFF2-40B4-BE49-F238E27FC236}">
                    <a16:creationId xmlns:a16="http://schemas.microsoft.com/office/drawing/2014/main" id="{FFB27836-C69D-7880-D22F-6B1C58A78309}"/>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302" name="Rectangle 28">
                <a:extLst>
                  <a:ext uri="{FF2B5EF4-FFF2-40B4-BE49-F238E27FC236}">
                    <a16:creationId xmlns:a16="http://schemas.microsoft.com/office/drawing/2014/main" id="{BBD130AC-E81C-C067-CA40-4EDF1601D76A}"/>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124" name="Group 126">
              <a:extLst>
                <a:ext uri="{FF2B5EF4-FFF2-40B4-BE49-F238E27FC236}">
                  <a16:creationId xmlns:a16="http://schemas.microsoft.com/office/drawing/2014/main" id="{E5692F40-11D8-6F47-49F5-F5A65D01D1EC}"/>
                </a:ext>
              </a:extLst>
            </p:cNvPr>
            <p:cNvGrpSpPr>
              <a:grpSpLocks/>
            </p:cNvGrpSpPr>
            <p:nvPr/>
          </p:nvGrpSpPr>
          <p:grpSpPr bwMode="auto">
            <a:xfrm>
              <a:off x="5119456" y="2798787"/>
              <a:ext cx="411404" cy="296906"/>
              <a:chOff x="1236" y="3274"/>
              <a:chExt cx="521" cy="376"/>
            </a:xfrm>
            <a:solidFill>
              <a:srgbClr val="008000"/>
            </a:solidFill>
          </p:grpSpPr>
          <p:sp>
            <p:nvSpPr>
              <p:cNvPr id="297" name="Rectangle 127">
                <a:extLst>
                  <a:ext uri="{FF2B5EF4-FFF2-40B4-BE49-F238E27FC236}">
                    <a16:creationId xmlns:a16="http://schemas.microsoft.com/office/drawing/2014/main" id="{FF50DAB0-38C0-4A19-FCBF-27C0D5614AB7}"/>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98" name="Rectangle 128">
                <a:extLst>
                  <a:ext uri="{FF2B5EF4-FFF2-40B4-BE49-F238E27FC236}">
                    <a16:creationId xmlns:a16="http://schemas.microsoft.com/office/drawing/2014/main" id="{97C68CE9-DD51-B22A-4244-6B0ED0DEF15B}"/>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99" name="Rectangle 129">
                <a:extLst>
                  <a:ext uri="{FF2B5EF4-FFF2-40B4-BE49-F238E27FC236}">
                    <a16:creationId xmlns:a16="http://schemas.microsoft.com/office/drawing/2014/main" id="{A3E85239-279D-AAEC-18C9-090579031FC2}"/>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300" name="Rectangle 130">
                <a:extLst>
                  <a:ext uri="{FF2B5EF4-FFF2-40B4-BE49-F238E27FC236}">
                    <a16:creationId xmlns:a16="http://schemas.microsoft.com/office/drawing/2014/main" id="{F097CC4E-045C-0E3A-24EC-8C10AA19BA1F}"/>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25" name="Group 126">
              <a:extLst>
                <a:ext uri="{FF2B5EF4-FFF2-40B4-BE49-F238E27FC236}">
                  <a16:creationId xmlns:a16="http://schemas.microsoft.com/office/drawing/2014/main" id="{7E1EB535-AC32-2322-2FCF-8A57D4C0A2B4}"/>
                </a:ext>
              </a:extLst>
            </p:cNvPr>
            <p:cNvGrpSpPr>
              <a:grpSpLocks/>
            </p:cNvGrpSpPr>
            <p:nvPr/>
          </p:nvGrpSpPr>
          <p:grpSpPr bwMode="auto">
            <a:xfrm>
              <a:off x="5119456" y="3030420"/>
              <a:ext cx="411404" cy="296906"/>
              <a:chOff x="1236" y="3274"/>
              <a:chExt cx="521" cy="376"/>
            </a:xfrm>
            <a:solidFill>
              <a:srgbClr val="008000"/>
            </a:solidFill>
          </p:grpSpPr>
          <p:sp>
            <p:nvSpPr>
              <p:cNvPr id="293" name="Rectangle 127">
                <a:extLst>
                  <a:ext uri="{FF2B5EF4-FFF2-40B4-BE49-F238E27FC236}">
                    <a16:creationId xmlns:a16="http://schemas.microsoft.com/office/drawing/2014/main" id="{39D68322-6890-A7DF-E56D-0AE04A9306D9}"/>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94" name="Rectangle 128">
                <a:extLst>
                  <a:ext uri="{FF2B5EF4-FFF2-40B4-BE49-F238E27FC236}">
                    <a16:creationId xmlns:a16="http://schemas.microsoft.com/office/drawing/2014/main" id="{0D9AD5E6-D20B-9E0F-36C6-24AAED01CDCB}"/>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95" name="Rectangle 129">
                <a:extLst>
                  <a:ext uri="{FF2B5EF4-FFF2-40B4-BE49-F238E27FC236}">
                    <a16:creationId xmlns:a16="http://schemas.microsoft.com/office/drawing/2014/main" id="{8FA5C15A-EF69-891D-6DEA-236B3F713272}"/>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96" name="Rectangle 130">
                <a:extLst>
                  <a:ext uri="{FF2B5EF4-FFF2-40B4-BE49-F238E27FC236}">
                    <a16:creationId xmlns:a16="http://schemas.microsoft.com/office/drawing/2014/main" id="{195E6E16-91F0-4240-55E0-213B350B86A1}"/>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26" name="Group 126">
              <a:extLst>
                <a:ext uri="{FF2B5EF4-FFF2-40B4-BE49-F238E27FC236}">
                  <a16:creationId xmlns:a16="http://schemas.microsoft.com/office/drawing/2014/main" id="{D945C229-F213-7A58-0050-A054DD67E6C4}"/>
                </a:ext>
              </a:extLst>
            </p:cNvPr>
            <p:cNvGrpSpPr>
              <a:grpSpLocks/>
            </p:cNvGrpSpPr>
            <p:nvPr/>
          </p:nvGrpSpPr>
          <p:grpSpPr bwMode="auto">
            <a:xfrm>
              <a:off x="5119456" y="3262055"/>
              <a:ext cx="411404" cy="296906"/>
              <a:chOff x="1236" y="3274"/>
              <a:chExt cx="521" cy="376"/>
            </a:xfrm>
            <a:solidFill>
              <a:srgbClr val="008000"/>
            </a:solidFill>
          </p:grpSpPr>
          <p:sp>
            <p:nvSpPr>
              <p:cNvPr id="289" name="Rectangle 127">
                <a:extLst>
                  <a:ext uri="{FF2B5EF4-FFF2-40B4-BE49-F238E27FC236}">
                    <a16:creationId xmlns:a16="http://schemas.microsoft.com/office/drawing/2014/main" id="{66305330-3325-C012-58D6-CC9EBCF732C9}"/>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90" name="Rectangle 128">
                <a:extLst>
                  <a:ext uri="{FF2B5EF4-FFF2-40B4-BE49-F238E27FC236}">
                    <a16:creationId xmlns:a16="http://schemas.microsoft.com/office/drawing/2014/main" id="{D9B52370-72C9-9524-8A0D-19F78664CA63}"/>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91" name="Rectangle 129">
                <a:extLst>
                  <a:ext uri="{FF2B5EF4-FFF2-40B4-BE49-F238E27FC236}">
                    <a16:creationId xmlns:a16="http://schemas.microsoft.com/office/drawing/2014/main" id="{7F8798E0-E480-A937-2C37-B9202CCE74E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92" name="Rectangle 130">
                <a:extLst>
                  <a:ext uri="{FF2B5EF4-FFF2-40B4-BE49-F238E27FC236}">
                    <a16:creationId xmlns:a16="http://schemas.microsoft.com/office/drawing/2014/main" id="{D1B26A09-8C20-D5EB-DEEE-84B26D9ADBBF}"/>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127" name="Line 133">
              <a:extLst>
                <a:ext uri="{FF2B5EF4-FFF2-40B4-BE49-F238E27FC236}">
                  <a16:creationId xmlns:a16="http://schemas.microsoft.com/office/drawing/2014/main" id="{CE0A0428-B50F-DD5C-7533-1D309BAF798E}"/>
                </a:ext>
              </a:extLst>
            </p:cNvPr>
            <p:cNvSpPr>
              <a:spLocks noChangeShapeType="1"/>
            </p:cNvSpPr>
            <p:nvPr/>
          </p:nvSpPr>
          <p:spPr bwMode="auto">
            <a:xfrm flipH="1">
              <a:off x="5529080" y="3698733"/>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28" name="Group 127">
              <a:extLst>
                <a:ext uri="{FF2B5EF4-FFF2-40B4-BE49-F238E27FC236}">
                  <a16:creationId xmlns:a16="http://schemas.microsoft.com/office/drawing/2014/main" id="{7D04F470-9E81-4BB3-86E5-3F717836D261}"/>
                </a:ext>
              </a:extLst>
            </p:cNvPr>
            <p:cNvGrpSpPr/>
            <p:nvPr/>
          </p:nvGrpSpPr>
          <p:grpSpPr>
            <a:xfrm>
              <a:off x="5929100" y="3608383"/>
              <a:ext cx="555908" cy="189514"/>
              <a:chOff x="3232149" y="4995863"/>
              <a:chExt cx="1117602" cy="381000"/>
            </a:xfrm>
          </p:grpSpPr>
          <p:sp>
            <p:nvSpPr>
              <p:cNvPr id="287" name="Rectangle 28">
                <a:extLst>
                  <a:ext uri="{FF2B5EF4-FFF2-40B4-BE49-F238E27FC236}">
                    <a16:creationId xmlns:a16="http://schemas.microsoft.com/office/drawing/2014/main" id="{179EC66A-0046-ED7C-A729-DAAD81697160}"/>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88" name="Rectangle 28">
                <a:extLst>
                  <a:ext uri="{FF2B5EF4-FFF2-40B4-BE49-F238E27FC236}">
                    <a16:creationId xmlns:a16="http://schemas.microsoft.com/office/drawing/2014/main" id="{8CFAD5CE-8C6B-D773-DF51-41767D690D40}"/>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29" name="Line 133">
              <a:extLst>
                <a:ext uri="{FF2B5EF4-FFF2-40B4-BE49-F238E27FC236}">
                  <a16:creationId xmlns:a16="http://schemas.microsoft.com/office/drawing/2014/main" id="{D84137E5-346B-4406-8DD0-8BF97F528522}"/>
                </a:ext>
              </a:extLst>
            </p:cNvPr>
            <p:cNvSpPr>
              <a:spLocks noChangeShapeType="1"/>
            </p:cNvSpPr>
            <p:nvPr/>
          </p:nvSpPr>
          <p:spPr bwMode="auto">
            <a:xfrm flipH="1">
              <a:off x="5529080" y="3919832"/>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30" name="Group 129">
              <a:extLst>
                <a:ext uri="{FF2B5EF4-FFF2-40B4-BE49-F238E27FC236}">
                  <a16:creationId xmlns:a16="http://schemas.microsoft.com/office/drawing/2014/main" id="{A9E193C4-0855-AC1E-E667-5100CC79D298}"/>
                </a:ext>
              </a:extLst>
            </p:cNvPr>
            <p:cNvGrpSpPr/>
            <p:nvPr/>
          </p:nvGrpSpPr>
          <p:grpSpPr>
            <a:xfrm>
              <a:off x="5929100" y="3829482"/>
              <a:ext cx="555908" cy="189514"/>
              <a:chOff x="3232149" y="4995863"/>
              <a:chExt cx="1117602" cy="381000"/>
            </a:xfrm>
          </p:grpSpPr>
          <p:sp>
            <p:nvSpPr>
              <p:cNvPr id="285" name="Rectangle 28">
                <a:extLst>
                  <a:ext uri="{FF2B5EF4-FFF2-40B4-BE49-F238E27FC236}">
                    <a16:creationId xmlns:a16="http://schemas.microsoft.com/office/drawing/2014/main" id="{BC1310F2-4669-1A84-F7E8-6693C5F37FDE}"/>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86" name="Rectangle 28">
                <a:extLst>
                  <a:ext uri="{FF2B5EF4-FFF2-40B4-BE49-F238E27FC236}">
                    <a16:creationId xmlns:a16="http://schemas.microsoft.com/office/drawing/2014/main" id="{205048F4-432A-447C-9AB1-D8FA6D2C58FA}"/>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31" name="Line 133">
              <a:extLst>
                <a:ext uri="{FF2B5EF4-FFF2-40B4-BE49-F238E27FC236}">
                  <a16:creationId xmlns:a16="http://schemas.microsoft.com/office/drawing/2014/main" id="{5395444F-FA8F-1DB5-865A-3BC7D0340C8F}"/>
                </a:ext>
              </a:extLst>
            </p:cNvPr>
            <p:cNvSpPr>
              <a:spLocks noChangeShapeType="1"/>
            </p:cNvSpPr>
            <p:nvPr/>
          </p:nvSpPr>
          <p:spPr bwMode="auto">
            <a:xfrm flipH="1">
              <a:off x="5529080" y="4145143"/>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32" name="Group 131">
              <a:extLst>
                <a:ext uri="{FF2B5EF4-FFF2-40B4-BE49-F238E27FC236}">
                  <a16:creationId xmlns:a16="http://schemas.microsoft.com/office/drawing/2014/main" id="{09D2C847-EF8B-84D2-2FC1-F3FBDD712395}"/>
                </a:ext>
              </a:extLst>
            </p:cNvPr>
            <p:cNvGrpSpPr/>
            <p:nvPr/>
          </p:nvGrpSpPr>
          <p:grpSpPr>
            <a:xfrm>
              <a:off x="5929100" y="4054793"/>
              <a:ext cx="555908" cy="189514"/>
              <a:chOff x="3232149" y="4995863"/>
              <a:chExt cx="1117602" cy="381000"/>
            </a:xfrm>
          </p:grpSpPr>
          <p:sp>
            <p:nvSpPr>
              <p:cNvPr id="283" name="Rectangle 28">
                <a:extLst>
                  <a:ext uri="{FF2B5EF4-FFF2-40B4-BE49-F238E27FC236}">
                    <a16:creationId xmlns:a16="http://schemas.microsoft.com/office/drawing/2014/main" id="{5494603F-1680-09D8-AE53-10CF2DF6CD11}"/>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84" name="Rectangle 28">
                <a:extLst>
                  <a:ext uri="{FF2B5EF4-FFF2-40B4-BE49-F238E27FC236}">
                    <a16:creationId xmlns:a16="http://schemas.microsoft.com/office/drawing/2014/main" id="{6F28A8AC-9B5A-B0F2-0077-3F2C4507154D}"/>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133" name="Group 126">
              <a:extLst>
                <a:ext uri="{FF2B5EF4-FFF2-40B4-BE49-F238E27FC236}">
                  <a16:creationId xmlns:a16="http://schemas.microsoft.com/office/drawing/2014/main" id="{51035D15-CF69-2F78-65EE-FB99F8214505}"/>
                </a:ext>
              </a:extLst>
            </p:cNvPr>
            <p:cNvGrpSpPr>
              <a:grpSpLocks/>
            </p:cNvGrpSpPr>
            <p:nvPr/>
          </p:nvGrpSpPr>
          <p:grpSpPr bwMode="auto">
            <a:xfrm>
              <a:off x="5119456" y="3522859"/>
              <a:ext cx="411404" cy="296906"/>
              <a:chOff x="1236" y="3274"/>
              <a:chExt cx="521" cy="376"/>
            </a:xfrm>
            <a:solidFill>
              <a:srgbClr val="008000"/>
            </a:solidFill>
          </p:grpSpPr>
          <p:sp>
            <p:nvSpPr>
              <p:cNvPr id="279" name="Rectangle 127">
                <a:extLst>
                  <a:ext uri="{FF2B5EF4-FFF2-40B4-BE49-F238E27FC236}">
                    <a16:creationId xmlns:a16="http://schemas.microsoft.com/office/drawing/2014/main" id="{B57AF381-3206-B313-D570-926C33D2576B}"/>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80" name="Rectangle 128">
                <a:extLst>
                  <a:ext uri="{FF2B5EF4-FFF2-40B4-BE49-F238E27FC236}">
                    <a16:creationId xmlns:a16="http://schemas.microsoft.com/office/drawing/2014/main" id="{881DE1DC-D709-0937-1E41-AAE53D804AF6}"/>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81" name="Rectangle 129">
                <a:extLst>
                  <a:ext uri="{FF2B5EF4-FFF2-40B4-BE49-F238E27FC236}">
                    <a16:creationId xmlns:a16="http://schemas.microsoft.com/office/drawing/2014/main" id="{2101D5FE-52B3-75A2-BD0D-5A698C5DEDA1}"/>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82" name="Rectangle 130">
                <a:extLst>
                  <a:ext uri="{FF2B5EF4-FFF2-40B4-BE49-F238E27FC236}">
                    <a16:creationId xmlns:a16="http://schemas.microsoft.com/office/drawing/2014/main" id="{0350308E-DC50-B830-D415-13580F7DF1E3}"/>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34" name="Group 126">
              <a:extLst>
                <a:ext uri="{FF2B5EF4-FFF2-40B4-BE49-F238E27FC236}">
                  <a16:creationId xmlns:a16="http://schemas.microsoft.com/office/drawing/2014/main" id="{DB863EAD-D3A2-B5D6-A2C9-7EB672F1E617}"/>
                </a:ext>
              </a:extLst>
            </p:cNvPr>
            <p:cNvGrpSpPr>
              <a:grpSpLocks/>
            </p:cNvGrpSpPr>
            <p:nvPr/>
          </p:nvGrpSpPr>
          <p:grpSpPr bwMode="auto">
            <a:xfrm>
              <a:off x="5119456" y="3754492"/>
              <a:ext cx="411404" cy="296906"/>
              <a:chOff x="1236" y="3274"/>
              <a:chExt cx="521" cy="376"/>
            </a:xfrm>
            <a:solidFill>
              <a:srgbClr val="008000"/>
            </a:solidFill>
          </p:grpSpPr>
          <p:sp>
            <p:nvSpPr>
              <p:cNvPr id="275" name="Rectangle 127">
                <a:extLst>
                  <a:ext uri="{FF2B5EF4-FFF2-40B4-BE49-F238E27FC236}">
                    <a16:creationId xmlns:a16="http://schemas.microsoft.com/office/drawing/2014/main" id="{84FAD68A-9D8C-D28E-1A56-445EA47B6E1A}"/>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76" name="Rectangle 128">
                <a:extLst>
                  <a:ext uri="{FF2B5EF4-FFF2-40B4-BE49-F238E27FC236}">
                    <a16:creationId xmlns:a16="http://schemas.microsoft.com/office/drawing/2014/main" id="{0F6DD0FA-9F07-1331-5FEA-F07EB1AD5EF4}"/>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77" name="Rectangle 129">
                <a:extLst>
                  <a:ext uri="{FF2B5EF4-FFF2-40B4-BE49-F238E27FC236}">
                    <a16:creationId xmlns:a16="http://schemas.microsoft.com/office/drawing/2014/main" id="{F4C52B70-A55C-C9C9-6139-7E2E6B3EED74}"/>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78" name="Rectangle 130">
                <a:extLst>
                  <a:ext uri="{FF2B5EF4-FFF2-40B4-BE49-F238E27FC236}">
                    <a16:creationId xmlns:a16="http://schemas.microsoft.com/office/drawing/2014/main" id="{BA70E45C-4532-1640-AD83-DDAF9078FC78}"/>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35" name="Group 126">
              <a:extLst>
                <a:ext uri="{FF2B5EF4-FFF2-40B4-BE49-F238E27FC236}">
                  <a16:creationId xmlns:a16="http://schemas.microsoft.com/office/drawing/2014/main" id="{F0452F37-EC37-5A8A-D329-648B897B6F76}"/>
                </a:ext>
              </a:extLst>
            </p:cNvPr>
            <p:cNvGrpSpPr>
              <a:grpSpLocks/>
            </p:cNvGrpSpPr>
            <p:nvPr/>
          </p:nvGrpSpPr>
          <p:grpSpPr bwMode="auto">
            <a:xfrm>
              <a:off x="5119456" y="3986127"/>
              <a:ext cx="411404" cy="296906"/>
              <a:chOff x="1236" y="3274"/>
              <a:chExt cx="521" cy="376"/>
            </a:xfrm>
            <a:solidFill>
              <a:srgbClr val="008000"/>
            </a:solidFill>
          </p:grpSpPr>
          <p:sp>
            <p:nvSpPr>
              <p:cNvPr id="271" name="Rectangle 127">
                <a:extLst>
                  <a:ext uri="{FF2B5EF4-FFF2-40B4-BE49-F238E27FC236}">
                    <a16:creationId xmlns:a16="http://schemas.microsoft.com/office/drawing/2014/main" id="{293ED307-84C2-2A86-60F4-B3F0DA63449B}"/>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72" name="Rectangle 128">
                <a:extLst>
                  <a:ext uri="{FF2B5EF4-FFF2-40B4-BE49-F238E27FC236}">
                    <a16:creationId xmlns:a16="http://schemas.microsoft.com/office/drawing/2014/main" id="{2D33A28C-9214-7DB2-C994-F214F1A83BA8}"/>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73" name="Rectangle 129">
                <a:extLst>
                  <a:ext uri="{FF2B5EF4-FFF2-40B4-BE49-F238E27FC236}">
                    <a16:creationId xmlns:a16="http://schemas.microsoft.com/office/drawing/2014/main" id="{C92717BB-60BD-B311-EDB3-0ACCFCA3FC1C}"/>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74" name="Rectangle 130">
                <a:extLst>
                  <a:ext uri="{FF2B5EF4-FFF2-40B4-BE49-F238E27FC236}">
                    <a16:creationId xmlns:a16="http://schemas.microsoft.com/office/drawing/2014/main" id="{901B80E0-87C0-BC21-C1E7-355DE80CFB13}"/>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136" name="Line 133">
              <a:extLst>
                <a:ext uri="{FF2B5EF4-FFF2-40B4-BE49-F238E27FC236}">
                  <a16:creationId xmlns:a16="http://schemas.microsoft.com/office/drawing/2014/main" id="{83B74E27-5382-1D75-79BE-D6179B688330}"/>
                </a:ext>
              </a:extLst>
            </p:cNvPr>
            <p:cNvSpPr>
              <a:spLocks noChangeShapeType="1"/>
            </p:cNvSpPr>
            <p:nvPr/>
          </p:nvSpPr>
          <p:spPr bwMode="auto">
            <a:xfrm flipH="1">
              <a:off x="5529080" y="4422805"/>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37" name="Group 136">
              <a:extLst>
                <a:ext uri="{FF2B5EF4-FFF2-40B4-BE49-F238E27FC236}">
                  <a16:creationId xmlns:a16="http://schemas.microsoft.com/office/drawing/2014/main" id="{9D7D8B51-A1B2-3E8E-BCDA-5B3DE4FFF1B4}"/>
                </a:ext>
              </a:extLst>
            </p:cNvPr>
            <p:cNvGrpSpPr/>
            <p:nvPr/>
          </p:nvGrpSpPr>
          <p:grpSpPr>
            <a:xfrm>
              <a:off x="5929100" y="4332455"/>
              <a:ext cx="555908" cy="189514"/>
              <a:chOff x="3232149" y="4995863"/>
              <a:chExt cx="1117602" cy="381000"/>
            </a:xfrm>
          </p:grpSpPr>
          <p:sp>
            <p:nvSpPr>
              <p:cNvPr id="269" name="Rectangle 28">
                <a:extLst>
                  <a:ext uri="{FF2B5EF4-FFF2-40B4-BE49-F238E27FC236}">
                    <a16:creationId xmlns:a16="http://schemas.microsoft.com/office/drawing/2014/main" id="{69B26B11-9445-B514-AE81-0BC24AA765C0}"/>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70" name="Rectangle 28">
                <a:extLst>
                  <a:ext uri="{FF2B5EF4-FFF2-40B4-BE49-F238E27FC236}">
                    <a16:creationId xmlns:a16="http://schemas.microsoft.com/office/drawing/2014/main" id="{34F45E11-D417-2333-973F-567C63823FF5}"/>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38" name="Line 133">
              <a:extLst>
                <a:ext uri="{FF2B5EF4-FFF2-40B4-BE49-F238E27FC236}">
                  <a16:creationId xmlns:a16="http://schemas.microsoft.com/office/drawing/2014/main" id="{992EEF31-982D-DB81-7C0F-6616D460A408}"/>
                </a:ext>
              </a:extLst>
            </p:cNvPr>
            <p:cNvSpPr>
              <a:spLocks noChangeShapeType="1"/>
            </p:cNvSpPr>
            <p:nvPr/>
          </p:nvSpPr>
          <p:spPr bwMode="auto">
            <a:xfrm flipH="1">
              <a:off x="5529080" y="4643904"/>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39" name="Group 138">
              <a:extLst>
                <a:ext uri="{FF2B5EF4-FFF2-40B4-BE49-F238E27FC236}">
                  <a16:creationId xmlns:a16="http://schemas.microsoft.com/office/drawing/2014/main" id="{DF1D7735-BE9D-1BD8-00A4-A8A28C461ADE}"/>
                </a:ext>
              </a:extLst>
            </p:cNvPr>
            <p:cNvGrpSpPr/>
            <p:nvPr/>
          </p:nvGrpSpPr>
          <p:grpSpPr>
            <a:xfrm>
              <a:off x="5929100" y="4553554"/>
              <a:ext cx="555908" cy="189514"/>
              <a:chOff x="3232149" y="4995863"/>
              <a:chExt cx="1117602" cy="381000"/>
            </a:xfrm>
          </p:grpSpPr>
          <p:sp>
            <p:nvSpPr>
              <p:cNvPr id="267" name="Rectangle 28">
                <a:extLst>
                  <a:ext uri="{FF2B5EF4-FFF2-40B4-BE49-F238E27FC236}">
                    <a16:creationId xmlns:a16="http://schemas.microsoft.com/office/drawing/2014/main" id="{194EB7E1-47E5-0AA4-23E3-2FEFD832E219}"/>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68" name="Rectangle 28">
                <a:extLst>
                  <a:ext uri="{FF2B5EF4-FFF2-40B4-BE49-F238E27FC236}">
                    <a16:creationId xmlns:a16="http://schemas.microsoft.com/office/drawing/2014/main" id="{88DEA907-6C06-A78E-7CC2-D752F2562E8F}"/>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40" name="Line 133">
              <a:extLst>
                <a:ext uri="{FF2B5EF4-FFF2-40B4-BE49-F238E27FC236}">
                  <a16:creationId xmlns:a16="http://schemas.microsoft.com/office/drawing/2014/main" id="{4852FB36-A7A6-209C-444F-A089EC546DA8}"/>
                </a:ext>
              </a:extLst>
            </p:cNvPr>
            <p:cNvSpPr>
              <a:spLocks noChangeShapeType="1"/>
            </p:cNvSpPr>
            <p:nvPr/>
          </p:nvSpPr>
          <p:spPr bwMode="auto">
            <a:xfrm flipH="1">
              <a:off x="5529080" y="4869215"/>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41" name="Group 140">
              <a:extLst>
                <a:ext uri="{FF2B5EF4-FFF2-40B4-BE49-F238E27FC236}">
                  <a16:creationId xmlns:a16="http://schemas.microsoft.com/office/drawing/2014/main" id="{DF4156FC-21A0-AFC9-1251-3A0896C6DC84}"/>
                </a:ext>
              </a:extLst>
            </p:cNvPr>
            <p:cNvGrpSpPr/>
            <p:nvPr/>
          </p:nvGrpSpPr>
          <p:grpSpPr>
            <a:xfrm>
              <a:off x="5929100" y="4778865"/>
              <a:ext cx="555908" cy="189514"/>
              <a:chOff x="3232149" y="4995863"/>
              <a:chExt cx="1117602" cy="381000"/>
            </a:xfrm>
          </p:grpSpPr>
          <p:sp>
            <p:nvSpPr>
              <p:cNvPr id="265" name="Rectangle 28">
                <a:extLst>
                  <a:ext uri="{FF2B5EF4-FFF2-40B4-BE49-F238E27FC236}">
                    <a16:creationId xmlns:a16="http://schemas.microsoft.com/office/drawing/2014/main" id="{5A1776DF-5D16-1D87-4184-D9C92D164189}"/>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66" name="Rectangle 28">
                <a:extLst>
                  <a:ext uri="{FF2B5EF4-FFF2-40B4-BE49-F238E27FC236}">
                    <a16:creationId xmlns:a16="http://schemas.microsoft.com/office/drawing/2014/main" id="{E79F806F-A897-6A89-0FE3-6F3156FD6079}"/>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142" name="Group 126">
              <a:extLst>
                <a:ext uri="{FF2B5EF4-FFF2-40B4-BE49-F238E27FC236}">
                  <a16:creationId xmlns:a16="http://schemas.microsoft.com/office/drawing/2014/main" id="{B563CA12-3DE4-7C1D-518B-D0BE0F405E15}"/>
                </a:ext>
              </a:extLst>
            </p:cNvPr>
            <p:cNvGrpSpPr>
              <a:grpSpLocks/>
            </p:cNvGrpSpPr>
            <p:nvPr/>
          </p:nvGrpSpPr>
          <p:grpSpPr bwMode="auto">
            <a:xfrm>
              <a:off x="5119456" y="4246931"/>
              <a:ext cx="411404" cy="296906"/>
              <a:chOff x="1236" y="3274"/>
              <a:chExt cx="521" cy="376"/>
            </a:xfrm>
            <a:solidFill>
              <a:srgbClr val="008000"/>
            </a:solidFill>
          </p:grpSpPr>
          <p:sp>
            <p:nvSpPr>
              <p:cNvPr id="261" name="Rectangle 127">
                <a:extLst>
                  <a:ext uri="{FF2B5EF4-FFF2-40B4-BE49-F238E27FC236}">
                    <a16:creationId xmlns:a16="http://schemas.microsoft.com/office/drawing/2014/main" id="{2DCE382C-4DF5-45D9-42A4-3F3B74D982D3}"/>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62" name="Rectangle 128">
                <a:extLst>
                  <a:ext uri="{FF2B5EF4-FFF2-40B4-BE49-F238E27FC236}">
                    <a16:creationId xmlns:a16="http://schemas.microsoft.com/office/drawing/2014/main" id="{BFA69BB4-6474-7E40-6740-011223E4AE77}"/>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63" name="Rectangle 129">
                <a:extLst>
                  <a:ext uri="{FF2B5EF4-FFF2-40B4-BE49-F238E27FC236}">
                    <a16:creationId xmlns:a16="http://schemas.microsoft.com/office/drawing/2014/main" id="{809561D7-0178-7AF4-C8B1-1CA3502E89D1}"/>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64" name="Rectangle 130">
                <a:extLst>
                  <a:ext uri="{FF2B5EF4-FFF2-40B4-BE49-F238E27FC236}">
                    <a16:creationId xmlns:a16="http://schemas.microsoft.com/office/drawing/2014/main" id="{E237DD1B-2BE0-DC6A-D099-46CBC9889362}"/>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43" name="Group 126">
              <a:extLst>
                <a:ext uri="{FF2B5EF4-FFF2-40B4-BE49-F238E27FC236}">
                  <a16:creationId xmlns:a16="http://schemas.microsoft.com/office/drawing/2014/main" id="{936251F9-0AB1-AE9D-A195-8A453CD4D659}"/>
                </a:ext>
              </a:extLst>
            </p:cNvPr>
            <p:cNvGrpSpPr>
              <a:grpSpLocks/>
            </p:cNvGrpSpPr>
            <p:nvPr/>
          </p:nvGrpSpPr>
          <p:grpSpPr bwMode="auto">
            <a:xfrm>
              <a:off x="5119456" y="4478564"/>
              <a:ext cx="411404" cy="296906"/>
              <a:chOff x="1236" y="3274"/>
              <a:chExt cx="521" cy="376"/>
            </a:xfrm>
            <a:solidFill>
              <a:srgbClr val="008000"/>
            </a:solidFill>
          </p:grpSpPr>
          <p:sp>
            <p:nvSpPr>
              <p:cNvPr id="257" name="Rectangle 127">
                <a:extLst>
                  <a:ext uri="{FF2B5EF4-FFF2-40B4-BE49-F238E27FC236}">
                    <a16:creationId xmlns:a16="http://schemas.microsoft.com/office/drawing/2014/main" id="{70E11C2A-2951-7133-1960-D23C4F680852}"/>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58" name="Rectangle 128">
                <a:extLst>
                  <a:ext uri="{FF2B5EF4-FFF2-40B4-BE49-F238E27FC236}">
                    <a16:creationId xmlns:a16="http://schemas.microsoft.com/office/drawing/2014/main" id="{F74D7CB6-2ABA-FA51-A9AC-8BBB25A8A789}"/>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59" name="Rectangle 129">
                <a:extLst>
                  <a:ext uri="{FF2B5EF4-FFF2-40B4-BE49-F238E27FC236}">
                    <a16:creationId xmlns:a16="http://schemas.microsoft.com/office/drawing/2014/main" id="{286E49DD-9026-4780-3216-AD25D64DAB7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60" name="Rectangle 130">
                <a:extLst>
                  <a:ext uri="{FF2B5EF4-FFF2-40B4-BE49-F238E27FC236}">
                    <a16:creationId xmlns:a16="http://schemas.microsoft.com/office/drawing/2014/main" id="{6EEA0CD2-C3F9-E545-8DE2-993A9D89692D}"/>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44" name="Group 126">
              <a:extLst>
                <a:ext uri="{FF2B5EF4-FFF2-40B4-BE49-F238E27FC236}">
                  <a16:creationId xmlns:a16="http://schemas.microsoft.com/office/drawing/2014/main" id="{601B0E2B-3804-B5D6-02E1-45AAF5DB473D}"/>
                </a:ext>
              </a:extLst>
            </p:cNvPr>
            <p:cNvGrpSpPr>
              <a:grpSpLocks/>
            </p:cNvGrpSpPr>
            <p:nvPr/>
          </p:nvGrpSpPr>
          <p:grpSpPr bwMode="auto">
            <a:xfrm>
              <a:off x="5119456" y="4710199"/>
              <a:ext cx="411404" cy="296906"/>
              <a:chOff x="1236" y="3274"/>
              <a:chExt cx="521" cy="376"/>
            </a:xfrm>
            <a:solidFill>
              <a:srgbClr val="008000"/>
            </a:solidFill>
          </p:grpSpPr>
          <p:sp>
            <p:nvSpPr>
              <p:cNvPr id="253" name="Rectangle 127">
                <a:extLst>
                  <a:ext uri="{FF2B5EF4-FFF2-40B4-BE49-F238E27FC236}">
                    <a16:creationId xmlns:a16="http://schemas.microsoft.com/office/drawing/2014/main" id="{079DE53E-EDB7-27D4-3D52-6600471A96C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54" name="Rectangle 128">
                <a:extLst>
                  <a:ext uri="{FF2B5EF4-FFF2-40B4-BE49-F238E27FC236}">
                    <a16:creationId xmlns:a16="http://schemas.microsoft.com/office/drawing/2014/main" id="{17D34FFB-4B03-8949-723E-D48058A052A5}"/>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55" name="Rectangle 129">
                <a:extLst>
                  <a:ext uri="{FF2B5EF4-FFF2-40B4-BE49-F238E27FC236}">
                    <a16:creationId xmlns:a16="http://schemas.microsoft.com/office/drawing/2014/main" id="{3240E161-367A-DF5E-4AC2-7DB0B3477848}"/>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56" name="Rectangle 130">
                <a:extLst>
                  <a:ext uri="{FF2B5EF4-FFF2-40B4-BE49-F238E27FC236}">
                    <a16:creationId xmlns:a16="http://schemas.microsoft.com/office/drawing/2014/main" id="{2DBD7F45-1F15-9F92-D86C-679D913CE9F4}"/>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145" name="Line 133">
              <a:extLst>
                <a:ext uri="{FF2B5EF4-FFF2-40B4-BE49-F238E27FC236}">
                  <a16:creationId xmlns:a16="http://schemas.microsoft.com/office/drawing/2014/main" id="{6B841ADE-5078-86B4-F299-96B7732397DA}"/>
                </a:ext>
              </a:extLst>
            </p:cNvPr>
            <p:cNvSpPr>
              <a:spLocks noChangeShapeType="1"/>
            </p:cNvSpPr>
            <p:nvPr/>
          </p:nvSpPr>
          <p:spPr bwMode="auto">
            <a:xfrm flipH="1">
              <a:off x="5529080" y="5146877"/>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46" name="Group 145">
              <a:extLst>
                <a:ext uri="{FF2B5EF4-FFF2-40B4-BE49-F238E27FC236}">
                  <a16:creationId xmlns:a16="http://schemas.microsoft.com/office/drawing/2014/main" id="{93C624C4-B3B3-74C5-B1EF-A19EE4738D20}"/>
                </a:ext>
              </a:extLst>
            </p:cNvPr>
            <p:cNvGrpSpPr/>
            <p:nvPr/>
          </p:nvGrpSpPr>
          <p:grpSpPr>
            <a:xfrm>
              <a:off x="5929100" y="5056527"/>
              <a:ext cx="555908" cy="189514"/>
              <a:chOff x="3232149" y="4995863"/>
              <a:chExt cx="1117602" cy="381000"/>
            </a:xfrm>
          </p:grpSpPr>
          <p:sp>
            <p:nvSpPr>
              <p:cNvPr id="251" name="Rectangle 28">
                <a:extLst>
                  <a:ext uri="{FF2B5EF4-FFF2-40B4-BE49-F238E27FC236}">
                    <a16:creationId xmlns:a16="http://schemas.microsoft.com/office/drawing/2014/main" id="{6920B543-D036-147A-BC88-F829ECB58FBB}"/>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52" name="Rectangle 28">
                <a:extLst>
                  <a:ext uri="{FF2B5EF4-FFF2-40B4-BE49-F238E27FC236}">
                    <a16:creationId xmlns:a16="http://schemas.microsoft.com/office/drawing/2014/main" id="{9B00E68D-CEE1-5D87-F072-F0EC6067E6F1}"/>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47" name="Line 133">
              <a:extLst>
                <a:ext uri="{FF2B5EF4-FFF2-40B4-BE49-F238E27FC236}">
                  <a16:creationId xmlns:a16="http://schemas.microsoft.com/office/drawing/2014/main" id="{95ABE1AA-8B01-1648-E0CA-AA66AEC1B3D8}"/>
                </a:ext>
              </a:extLst>
            </p:cNvPr>
            <p:cNvSpPr>
              <a:spLocks noChangeShapeType="1"/>
            </p:cNvSpPr>
            <p:nvPr/>
          </p:nvSpPr>
          <p:spPr bwMode="auto">
            <a:xfrm flipH="1">
              <a:off x="5529080" y="5367976"/>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48" name="Group 147">
              <a:extLst>
                <a:ext uri="{FF2B5EF4-FFF2-40B4-BE49-F238E27FC236}">
                  <a16:creationId xmlns:a16="http://schemas.microsoft.com/office/drawing/2014/main" id="{23F7F54E-C68E-B0CF-321E-784B2C90D0DB}"/>
                </a:ext>
              </a:extLst>
            </p:cNvPr>
            <p:cNvGrpSpPr/>
            <p:nvPr/>
          </p:nvGrpSpPr>
          <p:grpSpPr>
            <a:xfrm>
              <a:off x="5929100" y="5277626"/>
              <a:ext cx="555908" cy="189514"/>
              <a:chOff x="3232149" y="4995863"/>
              <a:chExt cx="1117602" cy="381000"/>
            </a:xfrm>
          </p:grpSpPr>
          <p:sp>
            <p:nvSpPr>
              <p:cNvPr id="249" name="Rectangle 28">
                <a:extLst>
                  <a:ext uri="{FF2B5EF4-FFF2-40B4-BE49-F238E27FC236}">
                    <a16:creationId xmlns:a16="http://schemas.microsoft.com/office/drawing/2014/main" id="{C475EEDA-4F3D-8DEB-0111-0E0D4FC6C0DB}"/>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50" name="Rectangle 28">
                <a:extLst>
                  <a:ext uri="{FF2B5EF4-FFF2-40B4-BE49-F238E27FC236}">
                    <a16:creationId xmlns:a16="http://schemas.microsoft.com/office/drawing/2014/main" id="{9174A357-4369-6CE9-CF02-ABEADD6810E4}"/>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49" name="Line 133">
              <a:extLst>
                <a:ext uri="{FF2B5EF4-FFF2-40B4-BE49-F238E27FC236}">
                  <a16:creationId xmlns:a16="http://schemas.microsoft.com/office/drawing/2014/main" id="{BE5382EA-3547-BA42-70A8-E491D33E1AF3}"/>
                </a:ext>
              </a:extLst>
            </p:cNvPr>
            <p:cNvSpPr>
              <a:spLocks noChangeShapeType="1"/>
            </p:cNvSpPr>
            <p:nvPr/>
          </p:nvSpPr>
          <p:spPr bwMode="auto">
            <a:xfrm flipH="1">
              <a:off x="5529080" y="5593287"/>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50" name="Group 149">
              <a:extLst>
                <a:ext uri="{FF2B5EF4-FFF2-40B4-BE49-F238E27FC236}">
                  <a16:creationId xmlns:a16="http://schemas.microsoft.com/office/drawing/2014/main" id="{71A2BAA3-BD9E-9473-A9ED-09B4B921EA52}"/>
                </a:ext>
              </a:extLst>
            </p:cNvPr>
            <p:cNvGrpSpPr/>
            <p:nvPr/>
          </p:nvGrpSpPr>
          <p:grpSpPr>
            <a:xfrm>
              <a:off x="5929100" y="5502937"/>
              <a:ext cx="555908" cy="189514"/>
              <a:chOff x="3232149" y="4995863"/>
              <a:chExt cx="1117602" cy="381000"/>
            </a:xfrm>
          </p:grpSpPr>
          <p:sp>
            <p:nvSpPr>
              <p:cNvPr id="247" name="Rectangle 28">
                <a:extLst>
                  <a:ext uri="{FF2B5EF4-FFF2-40B4-BE49-F238E27FC236}">
                    <a16:creationId xmlns:a16="http://schemas.microsoft.com/office/drawing/2014/main" id="{2FAAB082-BDD6-8C4B-E9C2-CDCC5066312F}"/>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48" name="Rectangle 28">
                <a:extLst>
                  <a:ext uri="{FF2B5EF4-FFF2-40B4-BE49-F238E27FC236}">
                    <a16:creationId xmlns:a16="http://schemas.microsoft.com/office/drawing/2014/main" id="{60951AA8-30EA-0941-91A2-ECA9C07F5490}"/>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151" name="Group 126">
              <a:extLst>
                <a:ext uri="{FF2B5EF4-FFF2-40B4-BE49-F238E27FC236}">
                  <a16:creationId xmlns:a16="http://schemas.microsoft.com/office/drawing/2014/main" id="{4C40E8D5-DCC8-95B1-028C-11ADC46DC839}"/>
                </a:ext>
              </a:extLst>
            </p:cNvPr>
            <p:cNvGrpSpPr>
              <a:grpSpLocks/>
            </p:cNvGrpSpPr>
            <p:nvPr/>
          </p:nvGrpSpPr>
          <p:grpSpPr bwMode="auto">
            <a:xfrm>
              <a:off x="5119456" y="4971003"/>
              <a:ext cx="411404" cy="296906"/>
              <a:chOff x="1236" y="3274"/>
              <a:chExt cx="521" cy="376"/>
            </a:xfrm>
            <a:solidFill>
              <a:srgbClr val="008000"/>
            </a:solidFill>
          </p:grpSpPr>
          <p:sp>
            <p:nvSpPr>
              <p:cNvPr id="243" name="Rectangle 127">
                <a:extLst>
                  <a:ext uri="{FF2B5EF4-FFF2-40B4-BE49-F238E27FC236}">
                    <a16:creationId xmlns:a16="http://schemas.microsoft.com/office/drawing/2014/main" id="{0251E674-090F-3D66-B400-DF2289ACFDFF}"/>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44" name="Rectangle 128">
                <a:extLst>
                  <a:ext uri="{FF2B5EF4-FFF2-40B4-BE49-F238E27FC236}">
                    <a16:creationId xmlns:a16="http://schemas.microsoft.com/office/drawing/2014/main" id="{37EE3515-62C1-3E01-91A2-A1454227454A}"/>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45" name="Rectangle 129">
                <a:extLst>
                  <a:ext uri="{FF2B5EF4-FFF2-40B4-BE49-F238E27FC236}">
                    <a16:creationId xmlns:a16="http://schemas.microsoft.com/office/drawing/2014/main" id="{108E114D-9A40-2574-7267-7D09975E354E}"/>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46" name="Rectangle 130">
                <a:extLst>
                  <a:ext uri="{FF2B5EF4-FFF2-40B4-BE49-F238E27FC236}">
                    <a16:creationId xmlns:a16="http://schemas.microsoft.com/office/drawing/2014/main" id="{55B28650-988B-7B5C-53CD-69B2F8507663}"/>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52" name="Group 126">
              <a:extLst>
                <a:ext uri="{FF2B5EF4-FFF2-40B4-BE49-F238E27FC236}">
                  <a16:creationId xmlns:a16="http://schemas.microsoft.com/office/drawing/2014/main" id="{5B2486D0-9E44-5D55-1748-4B5BE451AB91}"/>
                </a:ext>
              </a:extLst>
            </p:cNvPr>
            <p:cNvGrpSpPr>
              <a:grpSpLocks/>
            </p:cNvGrpSpPr>
            <p:nvPr/>
          </p:nvGrpSpPr>
          <p:grpSpPr bwMode="auto">
            <a:xfrm>
              <a:off x="5119456" y="5202636"/>
              <a:ext cx="411404" cy="296906"/>
              <a:chOff x="1236" y="3274"/>
              <a:chExt cx="521" cy="376"/>
            </a:xfrm>
            <a:solidFill>
              <a:srgbClr val="008000"/>
            </a:solidFill>
          </p:grpSpPr>
          <p:sp>
            <p:nvSpPr>
              <p:cNvPr id="239" name="Rectangle 127">
                <a:extLst>
                  <a:ext uri="{FF2B5EF4-FFF2-40B4-BE49-F238E27FC236}">
                    <a16:creationId xmlns:a16="http://schemas.microsoft.com/office/drawing/2014/main" id="{C7DF1971-946E-C56D-1266-4B7B909E1850}"/>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40" name="Rectangle 128">
                <a:extLst>
                  <a:ext uri="{FF2B5EF4-FFF2-40B4-BE49-F238E27FC236}">
                    <a16:creationId xmlns:a16="http://schemas.microsoft.com/office/drawing/2014/main" id="{B88AEF20-3DB7-F123-B0DB-FF6989A8C6F6}"/>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41" name="Rectangle 129">
                <a:extLst>
                  <a:ext uri="{FF2B5EF4-FFF2-40B4-BE49-F238E27FC236}">
                    <a16:creationId xmlns:a16="http://schemas.microsoft.com/office/drawing/2014/main" id="{39F633DB-9C6F-3B80-DDC8-827D953D0E43}"/>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42" name="Rectangle 130">
                <a:extLst>
                  <a:ext uri="{FF2B5EF4-FFF2-40B4-BE49-F238E27FC236}">
                    <a16:creationId xmlns:a16="http://schemas.microsoft.com/office/drawing/2014/main" id="{A5EA2D1E-566B-65CF-CBC2-792ABD9DACF0}"/>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53" name="Group 126">
              <a:extLst>
                <a:ext uri="{FF2B5EF4-FFF2-40B4-BE49-F238E27FC236}">
                  <a16:creationId xmlns:a16="http://schemas.microsoft.com/office/drawing/2014/main" id="{35FAC35A-E81E-34F1-0A53-66D32A786EC2}"/>
                </a:ext>
              </a:extLst>
            </p:cNvPr>
            <p:cNvGrpSpPr>
              <a:grpSpLocks/>
            </p:cNvGrpSpPr>
            <p:nvPr/>
          </p:nvGrpSpPr>
          <p:grpSpPr bwMode="auto">
            <a:xfrm>
              <a:off x="5119456" y="5434271"/>
              <a:ext cx="411404" cy="296906"/>
              <a:chOff x="1236" y="3274"/>
              <a:chExt cx="521" cy="376"/>
            </a:xfrm>
            <a:solidFill>
              <a:srgbClr val="008000"/>
            </a:solidFill>
          </p:grpSpPr>
          <p:sp>
            <p:nvSpPr>
              <p:cNvPr id="235" name="Rectangle 127">
                <a:extLst>
                  <a:ext uri="{FF2B5EF4-FFF2-40B4-BE49-F238E27FC236}">
                    <a16:creationId xmlns:a16="http://schemas.microsoft.com/office/drawing/2014/main" id="{3318C48B-B0AA-928A-C5C1-0DB0B86BE0D3}"/>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36" name="Rectangle 128">
                <a:extLst>
                  <a:ext uri="{FF2B5EF4-FFF2-40B4-BE49-F238E27FC236}">
                    <a16:creationId xmlns:a16="http://schemas.microsoft.com/office/drawing/2014/main" id="{5094CABF-BB50-489E-E6B6-4CF74EB77A55}"/>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37" name="Rectangle 129">
                <a:extLst>
                  <a:ext uri="{FF2B5EF4-FFF2-40B4-BE49-F238E27FC236}">
                    <a16:creationId xmlns:a16="http://schemas.microsoft.com/office/drawing/2014/main" id="{21550013-44D5-1683-AFF8-6745B61AA99E}"/>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38" name="Rectangle 130">
                <a:extLst>
                  <a:ext uri="{FF2B5EF4-FFF2-40B4-BE49-F238E27FC236}">
                    <a16:creationId xmlns:a16="http://schemas.microsoft.com/office/drawing/2014/main" id="{A98212A4-77DF-28D3-3E42-2AA0EDCA622A}"/>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154" name="Line 133">
              <a:extLst>
                <a:ext uri="{FF2B5EF4-FFF2-40B4-BE49-F238E27FC236}">
                  <a16:creationId xmlns:a16="http://schemas.microsoft.com/office/drawing/2014/main" id="{CACAF01F-99D8-F2D1-66B3-EAA627C01457}"/>
                </a:ext>
              </a:extLst>
            </p:cNvPr>
            <p:cNvSpPr>
              <a:spLocks noChangeShapeType="1"/>
            </p:cNvSpPr>
            <p:nvPr/>
          </p:nvSpPr>
          <p:spPr bwMode="auto">
            <a:xfrm flipH="1">
              <a:off x="5529080" y="5870949"/>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55" name="Group 154">
              <a:extLst>
                <a:ext uri="{FF2B5EF4-FFF2-40B4-BE49-F238E27FC236}">
                  <a16:creationId xmlns:a16="http://schemas.microsoft.com/office/drawing/2014/main" id="{60BB9C3E-EAC7-A405-FA59-B38CE05A1CA5}"/>
                </a:ext>
              </a:extLst>
            </p:cNvPr>
            <p:cNvGrpSpPr/>
            <p:nvPr/>
          </p:nvGrpSpPr>
          <p:grpSpPr>
            <a:xfrm>
              <a:off x="5929100" y="5780599"/>
              <a:ext cx="555908" cy="189514"/>
              <a:chOff x="3232149" y="4995863"/>
              <a:chExt cx="1117602" cy="381000"/>
            </a:xfrm>
          </p:grpSpPr>
          <p:sp>
            <p:nvSpPr>
              <p:cNvPr id="233" name="Rectangle 28">
                <a:extLst>
                  <a:ext uri="{FF2B5EF4-FFF2-40B4-BE49-F238E27FC236}">
                    <a16:creationId xmlns:a16="http://schemas.microsoft.com/office/drawing/2014/main" id="{4BDB8235-AC1E-F187-C2DC-357F4295235E}"/>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34" name="Rectangle 28">
                <a:extLst>
                  <a:ext uri="{FF2B5EF4-FFF2-40B4-BE49-F238E27FC236}">
                    <a16:creationId xmlns:a16="http://schemas.microsoft.com/office/drawing/2014/main" id="{C5552ACE-C0B3-126D-AD55-186F696B8785}"/>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56" name="Line 133">
              <a:extLst>
                <a:ext uri="{FF2B5EF4-FFF2-40B4-BE49-F238E27FC236}">
                  <a16:creationId xmlns:a16="http://schemas.microsoft.com/office/drawing/2014/main" id="{5D4CEDDA-D38C-46BD-D11A-645B82CEA4CE}"/>
                </a:ext>
              </a:extLst>
            </p:cNvPr>
            <p:cNvSpPr>
              <a:spLocks noChangeShapeType="1"/>
            </p:cNvSpPr>
            <p:nvPr/>
          </p:nvSpPr>
          <p:spPr bwMode="auto">
            <a:xfrm flipH="1">
              <a:off x="5529080" y="6092048"/>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57" name="Group 156">
              <a:extLst>
                <a:ext uri="{FF2B5EF4-FFF2-40B4-BE49-F238E27FC236}">
                  <a16:creationId xmlns:a16="http://schemas.microsoft.com/office/drawing/2014/main" id="{BC15B98D-2355-AC2C-5F39-76EC257F3131}"/>
                </a:ext>
              </a:extLst>
            </p:cNvPr>
            <p:cNvGrpSpPr/>
            <p:nvPr/>
          </p:nvGrpSpPr>
          <p:grpSpPr>
            <a:xfrm>
              <a:off x="5929100" y="6001698"/>
              <a:ext cx="555908" cy="189514"/>
              <a:chOff x="3232149" y="4995863"/>
              <a:chExt cx="1117602" cy="381000"/>
            </a:xfrm>
          </p:grpSpPr>
          <p:sp>
            <p:nvSpPr>
              <p:cNvPr id="231" name="Rectangle 28">
                <a:extLst>
                  <a:ext uri="{FF2B5EF4-FFF2-40B4-BE49-F238E27FC236}">
                    <a16:creationId xmlns:a16="http://schemas.microsoft.com/office/drawing/2014/main" id="{F0D29A17-A089-B4A6-BEFC-ED98D6E9684D}"/>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32" name="Rectangle 28">
                <a:extLst>
                  <a:ext uri="{FF2B5EF4-FFF2-40B4-BE49-F238E27FC236}">
                    <a16:creationId xmlns:a16="http://schemas.microsoft.com/office/drawing/2014/main" id="{EA1BCED9-BB73-2A8A-494D-C1C0EB8DB94C}"/>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58" name="Line 133">
              <a:extLst>
                <a:ext uri="{FF2B5EF4-FFF2-40B4-BE49-F238E27FC236}">
                  <a16:creationId xmlns:a16="http://schemas.microsoft.com/office/drawing/2014/main" id="{C8B07934-AA1A-94AF-39E2-C5310DD6433C}"/>
                </a:ext>
              </a:extLst>
            </p:cNvPr>
            <p:cNvSpPr>
              <a:spLocks noChangeShapeType="1"/>
            </p:cNvSpPr>
            <p:nvPr/>
          </p:nvSpPr>
          <p:spPr bwMode="auto">
            <a:xfrm flipH="1">
              <a:off x="5529080" y="6317359"/>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59" name="Group 158">
              <a:extLst>
                <a:ext uri="{FF2B5EF4-FFF2-40B4-BE49-F238E27FC236}">
                  <a16:creationId xmlns:a16="http://schemas.microsoft.com/office/drawing/2014/main" id="{CA5F9E69-C9C4-B2D5-F759-B67CA2B47B77}"/>
                </a:ext>
              </a:extLst>
            </p:cNvPr>
            <p:cNvGrpSpPr/>
            <p:nvPr/>
          </p:nvGrpSpPr>
          <p:grpSpPr>
            <a:xfrm>
              <a:off x="5929100" y="6227009"/>
              <a:ext cx="555908" cy="189514"/>
              <a:chOff x="3232149" y="4995863"/>
              <a:chExt cx="1117602" cy="381000"/>
            </a:xfrm>
          </p:grpSpPr>
          <p:sp>
            <p:nvSpPr>
              <p:cNvPr id="229" name="Rectangle 28">
                <a:extLst>
                  <a:ext uri="{FF2B5EF4-FFF2-40B4-BE49-F238E27FC236}">
                    <a16:creationId xmlns:a16="http://schemas.microsoft.com/office/drawing/2014/main" id="{5DC688FA-6A79-64DD-CCBF-9866F276B0D3}"/>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30" name="Rectangle 28">
                <a:extLst>
                  <a:ext uri="{FF2B5EF4-FFF2-40B4-BE49-F238E27FC236}">
                    <a16:creationId xmlns:a16="http://schemas.microsoft.com/office/drawing/2014/main" id="{CD89D92A-5DE0-178E-DD5D-F058A6325B26}"/>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160" name="Group 126">
              <a:extLst>
                <a:ext uri="{FF2B5EF4-FFF2-40B4-BE49-F238E27FC236}">
                  <a16:creationId xmlns:a16="http://schemas.microsoft.com/office/drawing/2014/main" id="{87B5FC07-E15F-172A-7632-2ECBBA164F92}"/>
                </a:ext>
              </a:extLst>
            </p:cNvPr>
            <p:cNvGrpSpPr>
              <a:grpSpLocks/>
            </p:cNvGrpSpPr>
            <p:nvPr/>
          </p:nvGrpSpPr>
          <p:grpSpPr bwMode="auto">
            <a:xfrm>
              <a:off x="5119456" y="5695075"/>
              <a:ext cx="411404" cy="296906"/>
              <a:chOff x="1236" y="3274"/>
              <a:chExt cx="521" cy="376"/>
            </a:xfrm>
            <a:solidFill>
              <a:srgbClr val="008000"/>
            </a:solidFill>
          </p:grpSpPr>
          <p:sp>
            <p:nvSpPr>
              <p:cNvPr id="225" name="Rectangle 127">
                <a:extLst>
                  <a:ext uri="{FF2B5EF4-FFF2-40B4-BE49-F238E27FC236}">
                    <a16:creationId xmlns:a16="http://schemas.microsoft.com/office/drawing/2014/main" id="{7D1F4BEF-3440-5FF7-EC92-AC0186DFA8AD}"/>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26" name="Rectangle 128">
                <a:extLst>
                  <a:ext uri="{FF2B5EF4-FFF2-40B4-BE49-F238E27FC236}">
                    <a16:creationId xmlns:a16="http://schemas.microsoft.com/office/drawing/2014/main" id="{A57FD2D0-CF00-B1CE-9EAD-61FDDF2C441A}"/>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27" name="Rectangle 129">
                <a:extLst>
                  <a:ext uri="{FF2B5EF4-FFF2-40B4-BE49-F238E27FC236}">
                    <a16:creationId xmlns:a16="http://schemas.microsoft.com/office/drawing/2014/main" id="{4D0E163A-1AF2-D361-763D-A2FE6639460A}"/>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28" name="Rectangle 130">
                <a:extLst>
                  <a:ext uri="{FF2B5EF4-FFF2-40B4-BE49-F238E27FC236}">
                    <a16:creationId xmlns:a16="http://schemas.microsoft.com/office/drawing/2014/main" id="{B90FA381-71AD-9BF1-BB0A-EC01FF2A536D}"/>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61" name="Group 126">
              <a:extLst>
                <a:ext uri="{FF2B5EF4-FFF2-40B4-BE49-F238E27FC236}">
                  <a16:creationId xmlns:a16="http://schemas.microsoft.com/office/drawing/2014/main" id="{A15767E3-4F13-99C0-28BC-05899624D0A6}"/>
                </a:ext>
              </a:extLst>
            </p:cNvPr>
            <p:cNvGrpSpPr>
              <a:grpSpLocks/>
            </p:cNvGrpSpPr>
            <p:nvPr/>
          </p:nvGrpSpPr>
          <p:grpSpPr bwMode="auto">
            <a:xfrm>
              <a:off x="5119456" y="5926708"/>
              <a:ext cx="411404" cy="296906"/>
              <a:chOff x="1236" y="3274"/>
              <a:chExt cx="521" cy="376"/>
            </a:xfrm>
            <a:solidFill>
              <a:srgbClr val="008000"/>
            </a:solidFill>
          </p:grpSpPr>
          <p:sp>
            <p:nvSpPr>
              <p:cNvPr id="221" name="Rectangle 127">
                <a:extLst>
                  <a:ext uri="{FF2B5EF4-FFF2-40B4-BE49-F238E27FC236}">
                    <a16:creationId xmlns:a16="http://schemas.microsoft.com/office/drawing/2014/main" id="{540E4008-0FFB-72E4-4588-296908CB435A}"/>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22" name="Rectangle 128">
                <a:extLst>
                  <a:ext uri="{FF2B5EF4-FFF2-40B4-BE49-F238E27FC236}">
                    <a16:creationId xmlns:a16="http://schemas.microsoft.com/office/drawing/2014/main" id="{62A7CE58-367B-AF4E-82BE-4F8859C9136A}"/>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23" name="Rectangle 129">
                <a:extLst>
                  <a:ext uri="{FF2B5EF4-FFF2-40B4-BE49-F238E27FC236}">
                    <a16:creationId xmlns:a16="http://schemas.microsoft.com/office/drawing/2014/main" id="{A13901E8-EB58-54E4-E4CF-0915DCC08D43}"/>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24" name="Rectangle 130">
                <a:extLst>
                  <a:ext uri="{FF2B5EF4-FFF2-40B4-BE49-F238E27FC236}">
                    <a16:creationId xmlns:a16="http://schemas.microsoft.com/office/drawing/2014/main" id="{F455EC3D-6BFC-11D2-0FBE-4BAB83AABEF6}"/>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62" name="Group 126">
              <a:extLst>
                <a:ext uri="{FF2B5EF4-FFF2-40B4-BE49-F238E27FC236}">
                  <a16:creationId xmlns:a16="http://schemas.microsoft.com/office/drawing/2014/main" id="{3FC191A6-CECE-0482-0476-4891CA5F8E62}"/>
                </a:ext>
              </a:extLst>
            </p:cNvPr>
            <p:cNvGrpSpPr>
              <a:grpSpLocks/>
            </p:cNvGrpSpPr>
            <p:nvPr/>
          </p:nvGrpSpPr>
          <p:grpSpPr bwMode="auto">
            <a:xfrm>
              <a:off x="5119456" y="6158343"/>
              <a:ext cx="411404" cy="296906"/>
              <a:chOff x="1236" y="3274"/>
              <a:chExt cx="521" cy="376"/>
            </a:xfrm>
            <a:solidFill>
              <a:srgbClr val="008000"/>
            </a:solidFill>
          </p:grpSpPr>
          <p:sp>
            <p:nvSpPr>
              <p:cNvPr id="217" name="Rectangle 127">
                <a:extLst>
                  <a:ext uri="{FF2B5EF4-FFF2-40B4-BE49-F238E27FC236}">
                    <a16:creationId xmlns:a16="http://schemas.microsoft.com/office/drawing/2014/main" id="{A6BA1AC8-7114-F104-6E31-BB1CA3E38DE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18" name="Rectangle 128">
                <a:extLst>
                  <a:ext uri="{FF2B5EF4-FFF2-40B4-BE49-F238E27FC236}">
                    <a16:creationId xmlns:a16="http://schemas.microsoft.com/office/drawing/2014/main" id="{A8BF159F-72E8-B6B0-36D6-42541F2CA52F}"/>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19" name="Rectangle 129">
                <a:extLst>
                  <a:ext uri="{FF2B5EF4-FFF2-40B4-BE49-F238E27FC236}">
                    <a16:creationId xmlns:a16="http://schemas.microsoft.com/office/drawing/2014/main" id="{9B2C8945-7E24-AF23-2F82-EFEA98231190}"/>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20" name="Rectangle 130">
                <a:extLst>
                  <a:ext uri="{FF2B5EF4-FFF2-40B4-BE49-F238E27FC236}">
                    <a16:creationId xmlns:a16="http://schemas.microsoft.com/office/drawing/2014/main" id="{B3B00663-A754-A29A-2A98-45928F33B0A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163" name="Line 133">
              <a:extLst>
                <a:ext uri="{FF2B5EF4-FFF2-40B4-BE49-F238E27FC236}">
                  <a16:creationId xmlns:a16="http://schemas.microsoft.com/office/drawing/2014/main" id="{3A7FD52B-7702-6FD9-240A-E4088DE4095C}"/>
                </a:ext>
              </a:extLst>
            </p:cNvPr>
            <p:cNvSpPr>
              <a:spLocks noChangeShapeType="1"/>
            </p:cNvSpPr>
            <p:nvPr/>
          </p:nvSpPr>
          <p:spPr bwMode="auto">
            <a:xfrm flipH="1">
              <a:off x="5529080" y="6595021"/>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64" name="Group 163">
              <a:extLst>
                <a:ext uri="{FF2B5EF4-FFF2-40B4-BE49-F238E27FC236}">
                  <a16:creationId xmlns:a16="http://schemas.microsoft.com/office/drawing/2014/main" id="{41380151-A4F1-69A7-C543-B2075EB19FEF}"/>
                </a:ext>
              </a:extLst>
            </p:cNvPr>
            <p:cNvGrpSpPr/>
            <p:nvPr/>
          </p:nvGrpSpPr>
          <p:grpSpPr>
            <a:xfrm>
              <a:off x="5929100" y="6504671"/>
              <a:ext cx="555908" cy="189514"/>
              <a:chOff x="3232149" y="4995863"/>
              <a:chExt cx="1117602" cy="381000"/>
            </a:xfrm>
          </p:grpSpPr>
          <p:sp>
            <p:nvSpPr>
              <p:cNvPr id="215" name="Rectangle 28">
                <a:extLst>
                  <a:ext uri="{FF2B5EF4-FFF2-40B4-BE49-F238E27FC236}">
                    <a16:creationId xmlns:a16="http://schemas.microsoft.com/office/drawing/2014/main" id="{4B21A55B-6D91-7544-EE60-EF9D39B8F7E9}"/>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16" name="Rectangle 28">
                <a:extLst>
                  <a:ext uri="{FF2B5EF4-FFF2-40B4-BE49-F238E27FC236}">
                    <a16:creationId xmlns:a16="http://schemas.microsoft.com/office/drawing/2014/main" id="{A3FB01DD-03E8-EC17-225E-B14CB818191F}"/>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65" name="Line 133">
              <a:extLst>
                <a:ext uri="{FF2B5EF4-FFF2-40B4-BE49-F238E27FC236}">
                  <a16:creationId xmlns:a16="http://schemas.microsoft.com/office/drawing/2014/main" id="{C2FDC29F-3620-7D26-438E-39AD17B926CF}"/>
                </a:ext>
              </a:extLst>
            </p:cNvPr>
            <p:cNvSpPr>
              <a:spLocks noChangeShapeType="1"/>
            </p:cNvSpPr>
            <p:nvPr/>
          </p:nvSpPr>
          <p:spPr bwMode="auto">
            <a:xfrm flipH="1">
              <a:off x="5529080" y="6816120"/>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66" name="Group 165">
              <a:extLst>
                <a:ext uri="{FF2B5EF4-FFF2-40B4-BE49-F238E27FC236}">
                  <a16:creationId xmlns:a16="http://schemas.microsoft.com/office/drawing/2014/main" id="{557E8BDC-CAEC-566E-E11A-9DC27C62DC47}"/>
                </a:ext>
              </a:extLst>
            </p:cNvPr>
            <p:cNvGrpSpPr/>
            <p:nvPr/>
          </p:nvGrpSpPr>
          <p:grpSpPr>
            <a:xfrm>
              <a:off x="5929100" y="6725770"/>
              <a:ext cx="555908" cy="189514"/>
              <a:chOff x="3232149" y="4995863"/>
              <a:chExt cx="1117602" cy="381000"/>
            </a:xfrm>
          </p:grpSpPr>
          <p:sp>
            <p:nvSpPr>
              <p:cNvPr id="213" name="Rectangle 28">
                <a:extLst>
                  <a:ext uri="{FF2B5EF4-FFF2-40B4-BE49-F238E27FC236}">
                    <a16:creationId xmlns:a16="http://schemas.microsoft.com/office/drawing/2014/main" id="{F90C0AB1-B62F-1228-BF00-6606234D0876}"/>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14" name="Rectangle 28">
                <a:extLst>
                  <a:ext uri="{FF2B5EF4-FFF2-40B4-BE49-F238E27FC236}">
                    <a16:creationId xmlns:a16="http://schemas.microsoft.com/office/drawing/2014/main" id="{A5700FA0-BB25-ADDA-BAB7-E1F0064513B7}"/>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67" name="Line 133">
              <a:extLst>
                <a:ext uri="{FF2B5EF4-FFF2-40B4-BE49-F238E27FC236}">
                  <a16:creationId xmlns:a16="http://schemas.microsoft.com/office/drawing/2014/main" id="{964137F6-0E57-99BF-BC29-6E1DB02F5BBF}"/>
                </a:ext>
              </a:extLst>
            </p:cNvPr>
            <p:cNvSpPr>
              <a:spLocks noChangeShapeType="1"/>
            </p:cNvSpPr>
            <p:nvPr/>
          </p:nvSpPr>
          <p:spPr bwMode="auto">
            <a:xfrm flipH="1">
              <a:off x="5529080" y="7041431"/>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68" name="Group 167">
              <a:extLst>
                <a:ext uri="{FF2B5EF4-FFF2-40B4-BE49-F238E27FC236}">
                  <a16:creationId xmlns:a16="http://schemas.microsoft.com/office/drawing/2014/main" id="{F9E2F132-9FB6-38E2-5AF9-F84FE0D7F723}"/>
                </a:ext>
              </a:extLst>
            </p:cNvPr>
            <p:cNvGrpSpPr/>
            <p:nvPr/>
          </p:nvGrpSpPr>
          <p:grpSpPr>
            <a:xfrm>
              <a:off x="5929100" y="6951081"/>
              <a:ext cx="555908" cy="189514"/>
              <a:chOff x="3232149" y="4995863"/>
              <a:chExt cx="1117602" cy="381000"/>
            </a:xfrm>
          </p:grpSpPr>
          <p:sp>
            <p:nvSpPr>
              <p:cNvPr id="211" name="Rectangle 28">
                <a:extLst>
                  <a:ext uri="{FF2B5EF4-FFF2-40B4-BE49-F238E27FC236}">
                    <a16:creationId xmlns:a16="http://schemas.microsoft.com/office/drawing/2014/main" id="{52FD808E-C0AA-C527-098A-65FDE75533AA}"/>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212" name="Rectangle 28">
                <a:extLst>
                  <a:ext uri="{FF2B5EF4-FFF2-40B4-BE49-F238E27FC236}">
                    <a16:creationId xmlns:a16="http://schemas.microsoft.com/office/drawing/2014/main" id="{AC54028B-28FE-3F5A-BD77-02231F7BAF33}"/>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169" name="Group 126">
              <a:extLst>
                <a:ext uri="{FF2B5EF4-FFF2-40B4-BE49-F238E27FC236}">
                  <a16:creationId xmlns:a16="http://schemas.microsoft.com/office/drawing/2014/main" id="{D86F0F8D-6A67-777A-5BBA-0576C7C19BAA}"/>
                </a:ext>
              </a:extLst>
            </p:cNvPr>
            <p:cNvGrpSpPr>
              <a:grpSpLocks/>
            </p:cNvGrpSpPr>
            <p:nvPr/>
          </p:nvGrpSpPr>
          <p:grpSpPr bwMode="auto">
            <a:xfrm>
              <a:off x="5119456" y="6419147"/>
              <a:ext cx="411404" cy="296906"/>
              <a:chOff x="1236" y="3274"/>
              <a:chExt cx="521" cy="376"/>
            </a:xfrm>
            <a:solidFill>
              <a:srgbClr val="008000"/>
            </a:solidFill>
          </p:grpSpPr>
          <p:sp>
            <p:nvSpPr>
              <p:cNvPr id="207" name="Rectangle 127">
                <a:extLst>
                  <a:ext uri="{FF2B5EF4-FFF2-40B4-BE49-F238E27FC236}">
                    <a16:creationId xmlns:a16="http://schemas.microsoft.com/office/drawing/2014/main" id="{3D6AB160-53E5-10FD-4096-C8C0CE5F60A1}"/>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08" name="Rectangle 128">
                <a:extLst>
                  <a:ext uri="{FF2B5EF4-FFF2-40B4-BE49-F238E27FC236}">
                    <a16:creationId xmlns:a16="http://schemas.microsoft.com/office/drawing/2014/main" id="{B71C2945-4739-FAEF-8D02-4096AE39DD32}"/>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09" name="Rectangle 129">
                <a:extLst>
                  <a:ext uri="{FF2B5EF4-FFF2-40B4-BE49-F238E27FC236}">
                    <a16:creationId xmlns:a16="http://schemas.microsoft.com/office/drawing/2014/main" id="{BCEDF73F-C45A-952F-3455-BCD58E11A7D7}"/>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10" name="Rectangle 130">
                <a:extLst>
                  <a:ext uri="{FF2B5EF4-FFF2-40B4-BE49-F238E27FC236}">
                    <a16:creationId xmlns:a16="http://schemas.microsoft.com/office/drawing/2014/main" id="{5C120C60-8559-D9D7-FC89-ABB822A78FF2}"/>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70" name="Group 126">
              <a:extLst>
                <a:ext uri="{FF2B5EF4-FFF2-40B4-BE49-F238E27FC236}">
                  <a16:creationId xmlns:a16="http://schemas.microsoft.com/office/drawing/2014/main" id="{0B660D51-4957-2AE5-6828-B5C1A8574B91}"/>
                </a:ext>
              </a:extLst>
            </p:cNvPr>
            <p:cNvGrpSpPr>
              <a:grpSpLocks/>
            </p:cNvGrpSpPr>
            <p:nvPr/>
          </p:nvGrpSpPr>
          <p:grpSpPr bwMode="auto">
            <a:xfrm>
              <a:off x="5119456" y="6650780"/>
              <a:ext cx="411404" cy="296906"/>
              <a:chOff x="1236" y="3274"/>
              <a:chExt cx="521" cy="376"/>
            </a:xfrm>
            <a:solidFill>
              <a:srgbClr val="008000"/>
            </a:solidFill>
          </p:grpSpPr>
          <p:sp>
            <p:nvSpPr>
              <p:cNvPr id="203" name="Rectangle 127">
                <a:extLst>
                  <a:ext uri="{FF2B5EF4-FFF2-40B4-BE49-F238E27FC236}">
                    <a16:creationId xmlns:a16="http://schemas.microsoft.com/office/drawing/2014/main" id="{3280DDF0-E5BF-3755-A8E5-1BCDBA9565D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04" name="Rectangle 128">
                <a:extLst>
                  <a:ext uri="{FF2B5EF4-FFF2-40B4-BE49-F238E27FC236}">
                    <a16:creationId xmlns:a16="http://schemas.microsoft.com/office/drawing/2014/main" id="{25325D63-3152-3A40-05BA-8D60E502F3CE}"/>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05" name="Rectangle 129">
                <a:extLst>
                  <a:ext uri="{FF2B5EF4-FFF2-40B4-BE49-F238E27FC236}">
                    <a16:creationId xmlns:a16="http://schemas.microsoft.com/office/drawing/2014/main" id="{9ECC2408-7118-5C39-E9A8-62DF8025AAF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06" name="Rectangle 130">
                <a:extLst>
                  <a:ext uri="{FF2B5EF4-FFF2-40B4-BE49-F238E27FC236}">
                    <a16:creationId xmlns:a16="http://schemas.microsoft.com/office/drawing/2014/main" id="{9D700802-D1F0-BCCD-1DEE-B9BB5A7CAA51}"/>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71" name="Group 126">
              <a:extLst>
                <a:ext uri="{FF2B5EF4-FFF2-40B4-BE49-F238E27FC236}">
                  <a16:creationId xmlns:a16="http://schemas.microsoft.com/office/drawing/2014/main" id="{84B960C0-98BA-FAD9-09C9-21626B15FC7D}"/>
                </a:ext>
              </a:extLst>
            </p:cNvPr>
            <p:cNvGrpSpPr>
              <a:grpSpLocks/>
            </p:cNvGrpSpPr>
            <p:nvPr/>
          </p:nvGrpSpPr>
          <p:grpSpPr bwMode="auto">
            <a:xfrm>
              <a:off x="5119456" y="6882415"/>
              <a:ext cx="411404" cy="296906"/>
              <a:chOff x="1236" y="3274"/>
              <a:chExt cx="521" cy="376"/>
            </a:xfrm>
            <a:solidFill>
              <a:srgbClr val="008000"/>
            </a:solidFill>
          </p:grpSpPr>
          <p:sp>
            <p:nvSpPr>
              <p:cNvPr id="199" name="Rectangle 127">
                <a:extLst>
                  <a:ext uri="{FF2B5EF4-FFF2-40B4-BE49-F238E27FC236}">
                    <a16:creationId xmlns:a16="http://schemas.microsoft.com/office/drawing/2014/main" id="{71B9489F-B21D-7B8C-203C-B9EAE5C7AB57}"/>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00" name="Rectangle 128">
                <a:extLst>
                  <a:ext uri="{FF2B5EF4-FFF2-40B4-BE49-F238E27FC236}">
                    <a16:creationId xmlns:a16="http://schemas.microsoft.com/office/drawing/2014/main" id="{CA450D76-FD10-C33A-8AB6-B6BBB9C19467}"/>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01" name="Rectangle 129">
                <a:extLst>
                  <a:ext uri="{FF2B5EF4-FFF2-40B4-BE49-F238E27FC236}">
                    <a16:creationId xmlns:a16="http://schemas.microsoft.com/office/drawing/2014/main" id="{B42A4777-C99A-761F-DC36-3415C8FC182F}"/>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202" name="Rectangle 130">
                <a:extLst>
                  <a:ext uri="{FF2B5EF4-FFF2-40B4-BE49-F238E27FC236}">
                    <a16:creationId xmlns:a16="http://schemas.microsoft.com/office/drawing/2014/main" id="{454862BD-C97F-82B0-8DE6-AD60EDB00704}"/>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172" name="Line 133">
              <a:extLst>
                <a:ext uri="{FF2B5EF4-FFF2-40B4-BE49-F238E27FC236}">
                  <a16:creationId xmlns:a16="http://schemas.microsoft.com/office/drawing/2014/main" id="{DD3321B7-E992-102B-825E-469686AAEB42}"/>
                </a:ext>
              </a:extLst>
            </p:cNvPr>
            <p:cNvSpPr>
              <a:spLocks noChangeShapeType="1"/>
            </p:cNvSpPr>
            <p:nvPr/>
          </p:nvSpPr>
          <p:spPr bwMode="auto">
            <a:xfrm flipH="1">
              <a:off x="5534355" y="7306523"/>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73" name="Group 172">
              <a:extLst>
                <a:ext uri="{FF2B5EF4-FFF2-40B4-BE49-F238E27FC236}">
                  <a16:creationId xmlns:a16="http://schemas.microsoft.com/office/drawing/2014/main" id="{43E638A1-D492-2238-AD48-77869846F5EF}"/>
                </a:ext>
              </a:extLst>
            </p:cNvPr>
            <p:cNvGrpSpPr/>
            <p:nvPr/>
          </p:nvGrpSpPr>
          <p:grpSpPr>
            <a:xfrm>
              <a:off x="5934375" y="7216173"/>
              <a:ext cx="555908" cy="189514"/>
              <a:chOff x="3232149" y="4995863"/>
              <a:chExt cx="1117602" cy="381000"/>
            </a:xfrm>
          </p:grpSpPr>
          <p:sp>
            <p:nvSpPr>
              <p:cNvPr id="197" name="Rectangle 28">
                <a:extLst>
                  <a:ext uri="{FF2B5EF4-FFF2-40B4-BE49-F238E27FC236}">
                    <a16:creationId xmlns:a16="http://schemas.microsoft.com/office/drawing/2014/main" id="{BD9919DF-0244-06FE-6CC4-CD5D82C34588}"/>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198" name="Rectangle 28">
                <a:extLst>
                  <a:ext uri="{FF2B5EF4-FFF2-40B4-BE49-F238E27FC236}">
                    <a16:creationId xmlns:a16="http://schemas.microsoft.com/office/drawing/2014/main" id="{1A90091F-70E3-6BC6-79AF-2097038DAFC2}"/>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74" name="Line 133">
              <a:extLst>
                <a:ext uri="{FF2B5EF4-FFF2-40B4-BE49-F238E27FC236}">
                  <a16:creationId xmlns:a16="http://schemas.microsoft.com/office/drawing/2014/main" id="{5AB2844C-744A-2E07-B273-41F28AB8CE3B}"/>
                </a:ext>
              </a:extLst>
            </p:cNvPr>
            <p:cNvSpPr>
              <a:spLocks noChangeShapeType="1"/>
            </p:cNvSpPr>
            <p:nvPr/>
          </p:nvSpPr>
          <p:spPr bwMode="auto">
            <a:xfrm flipH="1">
              <a:off x="5534355" y="7527622"/>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75" name="Group 174">
              <a:extLst>
                <a:ext uri="{FF2B5EF4-FFF2-40B4-BE49-F238E27FC236}">
                  <a16:creationId xmlns:a16="http://schemas.microsoft.com/office/drawing/2014/main" id="{EEAE2E4C-5572-0950-D7AD-11801139769B}"/>
                </a:ext>
              </a:extLst>
            </p:cNvPr>
            <p:cNvGrpSpPr/>
            <p:nvPr/>
          </p:nvGrpSpPr>
          <p:grpSpPr>
            <a:xfrm>
              <a:off x="5934375" y="7437272"/>
              <a:ext cx="555908" cy="189514"/>
              <a:chOff x="3232149" y="4995863"/>
              <a:chExt cx="1117602" cy="381000"/>
            </a:xfrm>
          </p:grpSpPr>
          <p:sp>
            <p:nvSpPr>
              <p:cNvPr id="195" name="Rectangle 28">
                <a:extLst>
                  <a:ext uri="{FF2B5EF4-FFF2-40B4-BE49-F238E27FC236}">
                    <a16:creationId xmlns:a16="http://schemas.microsoft.com/office/drawing/2014/main" id="{832C85F1-939F-8FE2-C75B-5FC43856D10E}"/>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196" name="Rectangle 28">
                <a:extLst>
                  <a:ext uri="{FF2B5EF4-FFF2-40B4-BE49-F238E27FC236}">
                    <a16:creationId xmlns:a16="http://schemas.microsoft.com/office/drawing/2014/main" id="{5B3FAD5B-5C74-7294-DFE5-7B5994414780}"/>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176" name="Line 133">
              <a:extLst>
                <a:ext uri="{FF2B5EF4-FFF2-40B4-BE49-F238E27FC236}">
                  <a16:creationId xmlns:a16="http://schemas.microsoft.com/office/drawing/2014/main" id="{ADA4A5A7-6743-05A0-583B-AE69A9F8FF62}"/>
                </a:ext>
              </a:extLst>
            </p:cNvPr>
            <p:cNvSpPr>
              <a:spLocks noChangeShapeType="1"/>
            </p:cNvSpPr>
            <p:nvPr/>
          </p:nvSpPr>
          <p:spPr bwMode="auto">
            <a:xfrm flipH="1">
              <a:off x="5534355" y="7752933"/>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177" name="Group 176">
              <a:extLst>
                <a:ext uri="{FF2B5EF4-FFF2-40B4-BE49-F238E27FC236}">
                  <a16:creationId xmlns:a16="http://schemas.microsoft.com/office/drawing/2014/main" id="{D432733B-9E8E-F792-1898-DB83B731EFD1}"/>
                </a:ext>
              </a:extLst>
            </p:cNvPr>
            <p:cNvGrpSpPr/>
            <p:nvPr/>
          </p:nvGrpSpPr>
          <p:grpSpPr>
            <a:xfrm>
              <a:off x="5934375" y="7662583"/>
              <a:ext cx="555908" cy="189514"/>
              <a:chOff x="3232149" y="4995863"/>
              <a:chExt cx="1117602" cy="381000"/>
            </a:xfrm>
          </p:grpSpPr>
          <p:sp>
            <p:nvSpPr>
              <p:cNvPr id="193" name="Rectangle 28">
                <a:extLst>
                  <a:ext uri="{FF2B5EF4-FFF2-40B4-BE49-F238E27FC236}">
                    <a16:creationId xmlns:a16="http://schemas.microsoft.com/office/drawing/2014/main" id="{79D7619D-B677-3A15-0958-A8262EF92643}"/>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194" name="Rectangle 28">
                <a:extLst>
                  <a:ext uri="{FF2B5EF4-FFF2-40B4-BE49-F238E27FC236}">
                    <a16:creationId xmlns:a16="http://schemas.microsoft.com/office/drawing/2014/main" id="{59E8C566-6933-01ED-48EE-3DBC5CC32F8E}"/>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178" name="Group 126">
              <a:extLst>
                <a:ext uri="{FF2B5EF4-FFF2-40B4-BE49-F238E27FC236}">
                  <a16:creationId xmlns:a16="http://schemas.microsoft.com/office/drawing/2014/main" id="{D61670C0-B27C-046E-4819-155EB3079496}"/>
                </a:ext>
              </a:extLst>
            </p:cNvPr>
            <p:cNvGrpSpPr>
              <a:grpSpLocks/>
            </p:cNvGrpSpPr>
            <p:nvPr/>
          </p:nvGrpSpPr>
          <p:grpSpPr bwMode="auto">
            <a:xfrm>
              <a:off x="5124731" y="7130649"/>
              <a:ext cx="411404" cy="296906"/>
              <a:chOff x="1236" y="3274"/>
              <a:chExt cx="521" cy="376"/>
            </a:xfrm>
            <a:solidFill>
              <a:srgbClr val="008000"/>
            </a:solidFill>
          </p:grpSpPr>
          <p:sp>
            <p:nvSpPr>
              <p:cNvPr id="189" name="Rectangle 127">
                <a:extLst>
                  <a:ext uri="{FF2B5EF4-FFF2-40B4-BE49-F238E27FC236}">
                    <a16:creationId xmlns:a16="http://schemas.microsoft.com/office/drawing/2014/main" id="{2695C041-B62B-219A-239F-06B5DCFD3B85}"/>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90" name="Rectangle 128">
                <a:extLst>
                  <a:ext uri="{FF2B5EF4-FFF2-40B4-BE49-F238E27FC236}">
                    <a16:creationId xmlns:a16="http://schemas.microsoft.com/office/drawing/2014/main" id="{FA716DCE-48BD-091E-53EA-8F0B280219D7}"/>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91" name="Rectangle 129">
                <a:extLst>
                  <a:ext uri="{FF2B5EF4-FFF2-40B4-BE49-F238E27FC236}">
                    <a16:creationId xmlns:a16="http://schemas.microsoft.com/office/drawing/2014/main" id="{51557E1B-1011-E1FD-01DE-18C47308FBAA}"/>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92" name="Rectangle 130">
                <a:extLst>
                  <a:ext uri="{FF2B5EF4-FFF2-40B4-BE49-F238E27FC236}">
                    <a16:creationId xmlns:a16="http://schemas.microsoft.com/office/drawing/2014/main" id="{C931139B-7B07-7CB5-9EE2-1500CB9779AC}"/>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79" name="Group 126">
              <a:extLst>
                <a:ext uri="{FF2B5EF4-FFF2-40B4-BE49-F238E27FC236}">
                  <a16:creationId xmlns:a16="http://schemas.microsoft.com/office/drawing/2014/main" id="{722B109C-41F4-F044-8062-A0CD4FA443F1}"/>
                </a:ext>
              </a:extLst>
            </p:cNvPr>
            <p:cNvGrpSpPr>
              <a:grpSpLocks/>
            </p:cNvGrpSpPr>
            <p:nvPr/>
          </p:nvGrpSpPr>
          <p:grpSpPr bwMode="auto">
            <a:xfrm>
              <a:off x="5124731" y="7362282"/>
              <a:ext cx="411404" cy="296906"/>
              <a:chOff x="1236" y="3274"/>
              <a:chExt cx="521" cy="376"/>
            </a:xfrm>
            <a:solidFill>
              <a:srgbClr val="008000"/>
            </a:solidFill>
          </p:grpSpPr>
          <p:sp>
            <p:nvSpPr>
              <p:cNvPr id="185" name="Rectangle 127">
                <a:extLst>
                  <a:ext uri="{FF2B5EF4-FFF2-40B4-BE49-F238E27FC236}">
                    <a16:creationId xmlns:a16="http://schemas.microsoft.com/office/drawing/2014/main" id="{D617893F-0EA9-4066-0CDC-1C97E775B4C2}"/>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86" name="Rectangle 128">
                <a:extLst>
                  <a:ext uri="{FF2B5EF4-FFF2-40B4-BE49-F238E27FC236}">
                    <a16:creationId xmlns:a16="http://schemas.microsoft.com/office/drawing/2014/main" id="{4B5D8A51-D123-E4CF-C6BF-561CC2BC8935}"/>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87" name="Rectangle 129">
                <a:extLst>
                  <a:ext uri="{FF2B5EF4-FFF2-40B4-BE49-F238E27FC236}">
                    <a16:creationId xmlns:a16="http://schemas.microsoft.com/office/drawing/2014/main" id="{0AEA20C8-5D98-667B-CAE7-CAFA5DCFFEC7}"/>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88" name="Rectangle 130">
                <a:extLst>
                  <a:ext uri="{FF2B5EF4-FFF2-40B4-BE49-F238E27FC236}">
                    <a16:creationId xmlns:a16="http://schemas.microsoft.com/office/drawing/2014/main" id="{5387CF05-8EE9-65AA-82E2-2873444E0354}"/>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180" name="Group 126">
              <a:extLst>
                <a:ext uri="{FF2B5EF4-FFF2-40B4-BE49-F238E27FC236}">
                  <a16:creationId xmlns:a16="http://schemas.microsoft.com/office/drawing/2014/main" id="{A5FA6D42-13B5-7C67-6BBF-6B935731140C}"/>
                </a:ext>
              </a:extLst>
            </p:cNvPr>
            <p:cNvGrpSpPr>
              <a:grpSpLocks/>
            </p:cNvGrpSpPr>
            <p:nvPr/>
          </p:nvGrpSpPr>
          <p:grpSpPr bwMode="auto">
            <a:xfrm>
              <a:off x="5124731" y="7593917"/>
              <a:ext cx="411404" cy="296906"/>
              <a:chOff x="1236" y="3274"/>
              <a:chExt cx="521" cy="376"/>
            </a:xfrm>
            <a:solidFill>
              <a:srgbClr val="008000"/>
            </a:solidFill>
          </p:grpSpPr>
          <p:sp>
            <p:nvSpPr>
              <p:cNvPr id="181" name="Rectangle 127">
                <a:extLst>
                  <a:ext uri="{FF2B5EF4-FFF2-40B4-BE49-F238E27FC236}">
                    <a16:creationId xmlns:a16="http://schemas.microsoft.com/office/drawing/2014/main" id="{BE2BD37C-7F94-06B2-4EE1-16DFACF3A97F}"/>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82" name="Rectangle 128">
                <a:extLst>
                  <a:ext uri="{FF2B5EF4-FFF2-40B4-BE49-F238E27FC236}">
                    <a16:creationId xmlns:a16="http://schemas.microsoft.com/office/drawing/2014/main" id="{28AB22A1-F532-7D68-AF58-8EDA68E354CA}"/>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83" name="Rectangle 129">
                <a:extLst>
                  <a:ext uri="{FF2B5EF4-FFF2-40B4-BE49-F238E27FC236}">
                    <a16:creationId xmlns:a16="http://schemas.microsoft.com/office/drawing/2014/main" id="{CB1BD381-B5A0-078C-80B5-DC9FB632BAC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184" name="Rectangle 130">
                <a:extLst>
                  <a:ext uri="{FF2B5EF4-FFF2-40B4-BE49-F238E27FC236}">
                    <a16:creationId xmlns:a16="http://schemas.microsoft.com/office/drawing/2014/main" id="{513BDE0C-0C49-3CEA-A2D4-7C58E7B5CD11}"/>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328" name="Line 133">
              <a:extLst>
                <a:ext uri="{FF2B5EF4-FFF2-40B4-BE49-F238E27FC236}">
                  <a16:creationId xmlns:a16="http://schemas.microsoft.com/office/drawing/2014/main" id="{5A924D10-8617-0EE3-772C-4961BFA74F0F}"/>
                </a:ext>
              </a:extLst>
            </p:cNvPr>
            <p:cNvSpPr>
              <a:spLocks noChangeShapeType="1"/>
            </p:cNvSpPr>
            <p:nvPr/>
          </p:nvSpPr>
          <p:spPr bwMode="auto">
            <a:xfrm flipH="1">
              <a:off x="3329830" y="2225681"/>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29" name="Group 328">
              <a:extLst>
                <a:ext uri="{FF2B5EF4-FFF2-40B4-BE49-F238E27FC236}">
                  <a16:creationId xmlns:a16="http://schemas.microsoft.com/office/drawing/2014/main" id="{BD3C5DFE-A919-1A06-1869-93C4872C8F93}"/>
                </a:ext>
              </a:extLst>
            </p:cNvPr>
            <p:cNvGrpSpPr/>
            <p:nvPr/>
          </p:nvGrpSpPr>
          <p:grpSpPr>
            <a:xfrm>
              <a:off x="3729850" y="2135331"/>
              <a:ext cx="555908" cy="189514"/>
              <a:chOff x="3232149" y="4995863"/>
              <a:chExt cx="1117602" cy="381000"/>
            </a:xfrm>
          </p:grpSpPr>
          <p:sp>
            <p:nvSpPr>
              <p:cNvPr id="542" name="Rectangle 28">
                <a:extLst>
                  <a:ext uri="{FF2B5EF4-FFF2-40B4-BE49-F238E27FC236}">
                    <a16:creationId xmlns:a16="http://schemas.microsoft.com/office/drawing/2014/main" id="{E057CB83-1E11-D0E4-3A52-F5CBAF842207}"/>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43" name="Rectangle 28">
                <a:extLst>
                  <a:ext uri="{FF2B5EF4-FFF2-40B4-BE49-F238E27FC236}">
                    <a16:creationId xmlns:a16="http://schemas.microsoft.com/office/drawing/2014/main" id="{DCB65649-0360-D7CC-0687-3EF6FBE1E900}"/>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30" name="Line 133">
              <a:extLst>
                <a:ext uri="{FF2B5EF4-FFF2-40B4-BE49-F238E27FC236}">
                  <a16:creationId xmlns:a16="http://schemas.microsoft.com/office/drawing/2014/main" id="{1E1F2E74-5C95-4DF1-3DF9-1C91D8CCA7A1}"/>
                </a:ext>
              </a:extLst>
            </p:cNvPr>
            <p:cNvSpPr>
              <a:spLocks noChangeShapeType="1"/>
            </p:cNvSpPr>
            <p:nvPr/>
          </p:nvSpPr>
          <p:spPr bwMode="auto">
            <a:xfrm flipH="1">
              <a:off x="3329830" y="2446780"/>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31" name="Group 330">
              <a:extLst>
                <a:ext uri="{FF2B5EF4-FFF2-40B4-BE49-F238E27FC236}">
                  <a16:creationId xmlns:a16="http://schemas.microsoft.com/office/drawing/2014/main" id="{BF8E344F-7806-42A6-2F17-F65A8758772B}"/>
                </a:ext>
              </a:extLst>
            </p:cNvPr>
            <p:cNvGrpSpPr/>
            <p:nvPr/>
          </p:nvGrpSpPr>
          <p:grpSpPr>
            <a:xfrm>
              <a:off x="3729850" y="2356430"/>
              <a:ext cx="555908" cy="189514"/>
              <a:chOff x="3232149" y="4995863"/>
              <a:chExt cx="1117602" cy="381000"/>
            </a:xfrm>
          </p:grpSpPr>
          <p:sp>
            <p:nvSpPr>
              <p:cNvPr id="540" name="Rectangle 28">
                <a:extLst>
                  <a:ext uri="{FF2B5EF4-FFF2-40B4-BE49-F238E27FC236}">
                    <a16:creationId xmlns:a16="http://schemas.microsoft.com/office/drawing/2014/main" id="{5CDC3798-05F9-D7B9-92AE-B62E44B5BCE6}"/>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41" name="Rectangle 28">
                <a:extLst>
                  <a:ext uri="{FF2B5EF4-FFF2-40B4-BE49-F238E27FC236}">
                    <a16:creationId xmlns:a16="http://schemas.microsoft.com/office/drawing/2014/main" id="{2818E860-04F5-1BD2-B898-EE4477937A5D}"/>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32" name="Line 133">
              <a:extLst>
                <a:ext uri="{FF2B5EF4-FFF2-40B4-BE49-F238E27FC236}">
                  <a16:creationId xmlns:a16="http://schemas.microsoft.com/office/drawing/2014/main" id="{4D509D02-D6BA-3EBF-EA18-0A3C87748BD7}"/>
                </a:ext>
              </a:extLst>
            </p:cNvPr>
            <p:cNvSpPr>
              <a:spLocks noChangeShapeType="1"/>
            </p:cNvSpPr>
            <p:nvPr/>
          </p:nvSpPr>
          <p:spPr bwMode="auto">
            <a:xfrm flipH="1">
              <a:off x="3329830" y="2672091"/>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33" name="Group 332">
              <a:extLst>
                <a:ext uri="{FF2B5EF4-FFF2-40B4-BE49-F238E27FC236}">
                  <a16:creationId xmlns:a16="http://schemas.microsoft.com/office/drawing/2014/main" id="{5962619F-5E4E-4BF4-3555-FEB5A338BE99}"/>
                </a:ext>
              </a:extLst>
            </p:cNvPr>
            <p:cNvGrpSpPr/>
            <p:nvPr/>
          </p:nvGrpSpPr>
          <p:grpSpPr>
            <a:xfrm>
              <a:off x="3729850" y="2581741"/>
              <a:ext cx="555908" cy="189514"/>
              <a:chOff x="3232149" y="4995863"/>
              <a:chExt cx="1117602" cy="381000"/>
            </a:xfrm>
          </p:grpSpPr>
          <p:sp>
            <p:nvSpPr>
              <p:cNvPr id="538" name="Rectangle 28">
                <a:extLst>
                  <a:ext uri="{FF2B5EF4-FFF2-40B4-BE49-F238E27FC236}">
                    <a16:creationId xmlns:a16="http://schemas.microsoft.com/office/drawing/2014/main" id="{E040ACC6-8E60-7C2F-9D87-8EAC736BE10E}"/>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39" name="Rectangle 28">
                <a:extLst>
                  <a:ext uri="{FF2B5EF4-FFF2-40B4-BE49-F238E27FC236}">
                    <a16:creationId xmlns:a16="http://schemas.microsoft.com/office/drawing/2014/main" id="{03A563E7-91FA-22C2-EFFA-6CEFE44741BB}"/>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334" name="Group 126">
              <a:extLst>
                <a:ext uri="{FF2B5EF4-FFF2-40B4-BE49-F238E27FC236}">
                  <a16:creationId xmlns:a16="http://schemas.microsoft.com/office/drawing/2014/main" id="{E5F4DD15-281F-40F9-BAE1-95D1946BDCB3}"/>
                </a:ext>
              </a:extLst>
            </p:cNvPr>
            <p:cNvGrpSpPr>
              <a:grpSpLocks/>
            </p:cNvGrpSpPr>
            <p:nvPr/>
          </p:nvGrpSpPr>
          <p:grpSpPr bwMode="auto">
            <a:xfrm>
              <a:off x="2920206" y="2049807"/>
              <a:ext cx="411404" cy="296906"/>
              <a:chOff x="1236" y="3274"/>
              <a:chExt cx="521" cy="376"/>
            </a:xfrm>
            <a:solidFill>
              <a:srgbClr val="008000"/>
            </a:solidFill>
          </p:grpSpPr>
          <p:sp>
            <p:nvSpPr>
              <p:cNvPr id="534" name="Rectangle 127">
                <a:extLst>
                  <a:ext uri="{FF2B5EF4-FFF2-40B4-BE49-F238E27FC236}">
                    <a16:creationId xmlns:a16="http://schemas.microsoft.com/office/drawing/2014/main" id="{34D9CDAE-56D0-3F3D-546B-DF63AB84970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35" name="Rectangle 128">
                <a:extLst>
                  <a:ext uri="{FF2B5EF4-FFF2-40B4-BE49-F238E27FC236}">
                    <a16:creationId xmlns:a16="http://schemas.microsoft.com/office/drawing/2014/main" id="{11F2D926-3316-3CCC-D6B6-C56BD6C857A8}"/>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36" name="Rectangle 129">
                <a:extLst>
                  <a:ext uri="{FF2B5EF4-FFF2-40B4-BE49-F238E27FC236}">
                    <a16:creationId xmlns:a16="http://schemas.microsoft.com/office/drawing/2014/main" id="{A2C170DA-D4EB-A92F-871F-24B5C6A269A0}"/>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37" name="Rectangle 130">
                <a:extLst>
                  <a:ext uri="{FF2B5EF4-FFF2-40B4-BE49-F238E27FC236}">
                    <a16:creationId xmlns:a16="http://schemas.microsoft.com/office/drawing/2014/main" id="{F9C37C2C-4444-15A4-3490-696B1998DE14}"/>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35" name="Group 126">
              <a:extLst>
                <a:ext uri="{FF2B5EF4-FFF2-40B4-BE49-F238E27FC236}">
                  <a16:creationId xmlns:a16="http://schemas.microsoft.com/office/drawing/2014/main" id="{2BEFCC65-57AC-7289-6AB9-649EB42D2BD3}"/>
                </a:ext>
              </a:extLst>
            </p:cNvPr>
            <p:cNvGrpSpPr>
              <a:grpSpLocks/>
            </p:cNvGrpSpPr>
            <p:nvPr/>
          </p:nvGrpSpPr>
          <p:grpSpPr bwMode="auto">
            <a:xfrm>
              <a:off x="2920206" y="2281440"/>
              <a:ext cx="411404" cy="296906"/>
              <a:chOff x="1236" y="3274"/>
              <a:chExt cx="521" cy="376"/>
            </a:xfrm>
            <a:solidFill>
              <a:srgbClr val="008000"/>
            </a:solidFill>
          </p:grpSpPr>
          <p:sp>
            <p:nvSpPr>
              <p:cNvPr id="530" name="Rectangle 127">
                <a:extLst>
                  <a:ext uri="{FF2B5EF4-FFF2-40B4-BE49-F238E27FC236}">
                    <a16:creationId xmlns:a16="http://schemas.microsoft.com/office/drawing/2014/main" id="{7AA1D441-4EA5-1B6C-D4D1-74F415F79D87}"/>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31" name="Rectangle 128">
                <a:extLst>
                  <a:ext uri="{FF2B5EF4-FFF2-40B4-BE49-F238E27FC236}">
                    <a16:creationId xmlns:a16="http://schemas.microsoft.com/office/drawing/2014/main" id="{938ECFDE-7680-5DA9-687A-CB8672776765}"/>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32" name="Rectangle 129">
                <a:extLst>
                  <a:ext uri="{FF2B5EF4-FFF2-40B4-BE49-F238E27FC236}">
                    <a16:creationId xmlns:a16="http://schemas.microsoft.com/office/drawing/2014/main" id="{DEFEA385-BB54-F839-AF31-92C251325583}"/>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33" name="Rectangle 130">
                <a:extLst>
                  <a:ext uri="{FF2B5EF4-FFF2-40B4-BE49-F238E27FC236}">
                    <a16:creationId xmlns:a16="http://schemas.microsoft.com/office/drawing/2014/main" id="{12B25806-665F-78C1-9ABE-9C8F1266B821}"/>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36" name="Group 126">
              <a:extLst>
                <a:ext uri="{FF2B5EF4-FFF2-40B4-BE49-F238E27FC236}">
                  <a16:creationId xmlns:a16="http://schemas.microsoft.com/office/drawing/2014/main" id="{2479E2C0-5F15-F39E-2BC3-297B822A87FA}"/>
                </a:ext>
              </a:extLst>
            </p:cNvPr>
            <p:cNvGrpSpPr>
              <a:grpSpLocks/>
            </p:cNvGrpSpPr>
            <p:nvPr/>
          </p:nvGrpSpPr>
          <p:grpSpPr bwMode="auto">
            <a:xfrm>
              <a:off x="2920206" y="2513075"/>
              <a:ext cx="411404" cy="296906"/>
              <a:chOff x="1236" y="3274"/>
              <a:chExt cx="521" cy="376"/>
            </a:xfrm>
            <a:solidFill>
              <a:srgbClr val="008000"/>
            </a:solidFill>
          </p:grpSpPr>
          <p:sp>
            <p:nvSpPr>
              <p:cNvPr id="526" name="Rectangle 127">
                <a:extLst>
                  <a:ext uri="{FF2B5EF4-FFF2-40B4-BE49-F238E27FC236}">
                    <a16:creationId xmlns:a16="http://schemas.microsoft.com/office/drawing/2014/main" id="{C4D567DE-E90C-5F10-08D4-17392D79C948}"/>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27" name="Rectangle 128">
                <a:extLst>
                  <a:ext uri="{FF2B5EF4-FFF2-40B4-BE49-F238E27FC236}">
                    <a16:creationId xmlns:a16="http://schemas.microsoft.com/office/drawing/2014/main" id="{97991618-FB72-B373-27B2-3ACB8C1924DB}"/>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28" name="Rectangle 129">
                <a:extLst>
                  <a:ext uri="{FF2B5EF4-FFF2-40B4-BE49-F238E27FC236}">
                    <a16:creationId xmlns:a16="http://schemas.microsoft.com/office/drawing/2014/main" id="{1ADAE6E7-AA02-4EE3-44BD-5B32E11B56CE}"/>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29" name="Rectangle 130">
                <a:extLst>
                  <a:ext uri="{FF2B5EF4-FFF2-40B4-BE49-F238E27FC236}">
                    <a16:creationId xmlns:a16="http://schemas.microsoft.com/office/drawing/2014/main" id="{6033DC0D-24C7-6300-CCBE-0F303C5A1869}"/>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337" name="Line 133">
              <a:extLst>
                <a:ext uri="{FF2B5EF4-FFF2-40B4-BE49-F238E27FC236}">
                  <a16:creationId xmlns:a16="http://schemas.microsoft.com/office/drawing/2014/main" id="{BD15B121-34FC-D992-5570-6EE9B0816A1F}"/>
                </a:ext>
              </a:extLst>
            </p:cNvPr>
            <p:cNvSpPr>
              <a:spLocks noChangeShapeType="1"/>
            </p:cNvSpPr>
            <p:nvPr/>
          </p:nvSpPr>
          <p:spPr bwMode="auto">
            <a:xfrm flipH="1">
              <a:off x="3329830" y="2949753"/>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38" name="Group 337">
              <a:extLst>
                <a:ext uri="{FF2B5EF4-FFF2-40B4-BE49-F238E27FC236}">
                  <a16:creationId xmlns:a16="http://schemas.microsoft.com/office/drawing/2014/main" id="{3558AE88-4DD0-9FB0-880D-638987D06B56}"/>
                </a:ext>
              </a:extLst>
            </p:cNvPr>
            <p:cNvGrpSpPr/>
            <p:nvPr/>
          </p:nvGrpSpPr>
          <p:grpSpPr>
            <a:xfrm>
              <a:off x="3729850" y="2859403"/>
              <a:ext cx="555908" cy="189514"/>
              <a:chOff x="3232149" y="4995863"/>
              <a:chExt cx="1117602" cy="381000"/>
            </a:xfrm>
          </p:grpSpPr>
          <p:sp>
            <p:nvSpPr>
              <p:cNvPr id="524" name="Rectangle 28">
                <a:extLst>
                  <a:ext uri="{FF2B5EF4-FFF2-40B4-BE49-F238E27FC236}">
                    <a16:creationId xmlns:a16="http://schemas.microsoft.com/office/drawing/2014/main" id="{1AA62500-A3A8-D4D5-2ACD-994E5EAA3D30}"/>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25" name="Rectangle 28">
                <a:extLst>
                  <a:ext uri="{FF2B5EF4-FFF2-40B4-BE49-F238E27FC236}">
                    <a16:creationId xmlns:a16="http://schemas.microsoft.com/office/drawing/2014/main" id="{637DEFD9-530B-A473-FB54-D72C67813D77}"/>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39" name="Line 133">
              <a:extLst>
                <a:ext uri="{FF2B5EF4-FFF2-40B4-BE49-F238E27FC236}">
                  <a16:creationId xmlns:a16="http://schemas.microsoft.com/office/drawing/2014/main" id="{07276743-AD3D-946D-814B-2D8FAF16BE2F}"/>
                </a:ext>
              </a:extLst>
            </p:cNvPr>
            <p:cNvSpPr>
              <a:spLocks noChangeShapeType="1"/>
            </p:cNvSpPr>
            <p:nvPr/>
          </p:nvSpPr>
          <p:spPr bwMode="auto">
            <a:xfrm flipH="1">
              <a:off x="3329830" y="3170852"/>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40" name="Group 339">
              <a:extLst>
                <a:ext uri="{FF2B5EF4-FFF2-40B4-BE49-F238E27FC236}">
                  <a16:creationId xmlns:a16="http://schemas.microsoft.com/office/drawing/2014/main" id="{626BEF18-7192-2AB0-4496-3A8D39531E4F}"/>
                </a:ext>
              </a:extLst>
            </p:cNvPr>
            <p:cNvGrpSpPr/>
            <p:nvPr/>
          </p:nvGrpSpPr>
          <p:grpSpPr>
            <a:xfrm>
              <a:off x="3729850" y="3080502"/>
              <a:ext cx="555908" cy="189514"/>
              <a:chOff x="3232149" y="4995863"/>
              <a:chExt cx="1117602" cy="381000"/>
            </a:xfrm>
          </p:grpSpPr>
          <p:sp>
            <p:nvSpPr>
              <p:cNvPr id="522" name="Rectangle 28">
                <a:extLst>
                  <a:ext uri="{FF2B5EF4-FFF2-40B4-BE49-F238E27FC236}">
                    <a16:creationId xmlns:a16="http://schemas.microsoft.com/office/drawing/2014/main" id="{9AFD566C-4166-844E-2F35-DBD5D53FB002}"/>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23" name="Rectangle 28">
                <a:extLst>
                  <a:ext uri="{FF2B5EF4-FFF2-40B4-BE49-F238E27FC236}">
                    <a16:creationId xmlns:a16="http://schemas.microsoft.com/office/drawing/2014/main" id="{91141003-8265-04F9-88C1-50D3D6AAF671}"/>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41" name="Line 133">
              <a:extLst>
                <a:ext uri="{FF2B5EF4-FFF2-40B4-BE49-F238E27FC236}">
                  <a16:creationId xmlns:a16="http://schemas.microsoft.com/office/drawing/2014/main" id="{276FEE65-41B7-5125-53C6-C3FF19272F7F}"/>
                </a:ext>
              </a:extLst>
            </p:cNvPr>
            <p:cNvSpPr>
              <a:spLocks noChangeShapeType="1"/>
            </p:cNvSpPr>
            <p:nvPr/>
          </p:nvSpPr>
          <p:spPr bwMode="auto">
            <a:xfrm flipH="1">
              <a:off x="3329830" y="3396163"/>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42" name="Group 341">
              <a:extLst>
                <a:ext uri="{FF2B5EF4-FFF2-40B4-BE49-F238E27FC236}">
                  <a16:creationId xmlns:a16="http://schemas.microsoft.com/office/drawing/2014/main" id="{AC0DACE5-8BD0-BFA0-2243-D3CC06F502CA}"/>
                </a:ext>
              </a:extLst>
            </p:cNvPr>
            <p:cNvGrpSpPr/>
            <p:nvPr/>
          </p:nvGrpSpPr>
          <p:grpSpPr>
            <a:xfrm>
              <a:off x="3729850" y="3305813"/>
              <a:ext cx="555908" cy="189514"/>
              <a:chOff x="3232149" y="4995863"/>
              <a:chExt cx="1117602" cy="381000"/>
            </a:xfrm>
          </p:grpSpPr>
          <p:sp>
            <p:nvSpPr>
              <p:cNvPr id="520" name="Rectangle 28">
                <a:extLst>
                  <a:ext uri="{FF2B5EF4-FFF2-40B4-BE49-F238E27FC236}">
                    <a16:creationId xmlns:a16="http://schemas.microsoft.com/office/drawing/2014/main" id="{96EDEA1F-C516-2736-A5A0-B779566E3B37}"/>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21" name="Rectangle 28">
                <a:extLst>
                  <a:ext uri="{FF2B5EF4-FFF2-40B4-BE49-F238E27FC236}">
                    <a16:creationId xmlns:a16="http://schemas.microsoft.com/office/drawing/2014/main" id="{D8AA91CB-D477-663C-CBA5-24ACCCA23B77}"/>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343" name="Group 126">
              <a:extLst>
                <a:ext uri="{FF2B5EF4-FFF2-40B4-BE49-F238E27FC236}">
                  <a16:creationId xmlns:a16="http://schemas.microsoft.com/office/drawing/2014/main" id="{F6B307B5-4CF7-8DC5-39CD-A2CA75D74CFB}"/>
                </a:ext>
              </a:extLst>
            </p:cNvPr>
            <p:cNvGrpSpPr>
              <a:grpSpLocks/>
            </p:cNvGrpSpPr>
            <p:nvPr/>
          </p:nvGrpSpPr>
          <p:grpSpPr bwMode="auto">
            <a:xfrm>
              <a:off x="2920206" y="2773879"/>
              <a:ext cx="411404" cy="296906"/>
              <a:chOff x="1236" y="3274"/>
              <a:chExt cx="521" cy="376"/>
            </a:xfrm>
            <a:solidFill>
              <a:srgbClr val="008000"/>
            </a:solidFill>
          </p:grpSpPr>
          <p:sp>
            <p:nvSpPr>
              <p:cNvPr id="516" name="Rectangle 127">
                <a:extLst>
                  <a:ext uri="{FF2B5EF4-FFF2-40B4-BE49-F238E27FC236}">
                    <a16:creationId xmlns:a16="http://schemas.microsoft.com/office/drawing/2014/main" id="{7E6ABFCD-C093-A6DA-DD5C-825F30BF0C9C}"/>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17" name="Rectangle 128">
                <a:extLst>
                  <a:ext uri="{FF2B5EF4-FFF2-40B4-BE49-F238E27FC236}">
                    <a16:creationId xmlns:a16="http://schemas.microsoft.com/office/drawing/2014/main" id="{1A8A6C38-ADFF-6CDB-5780-1169FDEDDE96}"/>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18" name="Rectangle 129">
                <a:extLst>
                  <a:ext uri="{FF2B5EF4-FFF2-40B4-BE49-F238E27FC236}">
                    <a16:creationId xmlns:a16="http://schemas.microsoft.com/office/drawing/2014/main" id="{E2DF71C3-3E22-C1AC-EF30-DD0B2FFF15DD}"/>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19" name="Rectangle 130">
                <a:extLst>
                  <a:ext uri="{FF2B5EF4-FFF2-40B4-BE49-F238E27FC236}">
                    <a16:creationId xmlns:a16="http://schemas.microsoft.com/office/drawing/2014/main" id="{570C20B2-4E02-8E96-9113-E05E05FD9B7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44" name="Group 126">
              <a:extLst>
                <a:ext uri="{FF2B5EF4-FFF2-40B4-BE49-F238E27FC236}">
                  <a16:creationId xmlns:a16="http://schemas.microsoft.com/office/drawing/2014/main" id="{017D1E88-0F88-36A0-AC41-6777D1B56604}"/>
                </a:ext>
              </a:extLst>
            </p:cNvPr>
            <p:cNvGrpSpPr>
              <a:grpSpLocks/>
            </p:cNvGrpSpPr>
            <p:nvPr/>
          </p:nvGrpSpPr>
          <p:grpSpPr bwMode="auto">
            <a:xfrm>
              <a:off x="2920206" y="3005512"/>
              <a:ext cx="411404" cy="296906"/>
              <a:chOff x="1236" y="3274"/>
              <a:chExt cx="521" cy="376"/>
            </a:xfrm>
            <a:solidFill>
              <a:srgbClr val="008000"/>
            </a:solidFill>
          </p:grpSpPr>
          <p:sp>
            <p:nvSpPr>
              <p:cNvPr id="512" name="Rectangle 127">
                <a:extLst>
                  <a:ext uri="{FF2B5EF4-FFF2-40B4-BE49-F238E27FC236}">
                    <a16:creationId xmlns:a16="http://schemas.microsoft.com/office/drawing/2014/main" id="{B980E8CB-FF6A-4F18-BA01-36F42EE99297}"/>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13" name="Rectangle 128">
                <a:extLst>
                  <a:ext uri="{FF2B5EF4-FFF2-40B4-BE49-F238E27FC236}">
                    <a16:creationId xmlns:a16="http://schemas.microsoft.com/office/drawing/2014/main" id="{454980B3-5A2C-DBEA-EB54-DA74B12713B9}"/>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14" name="Rectangle 129">
                <a:extLst>
                  <a:ext uri="{FF2B5EF4-FFF2-40B4-BE49-F238E27FC236}">
                    <a16:creationId xmlns:a16="http://schemas.microsoft.com/office/drawing/2014/main" id="{90A42CB7-529A-7F2A-22A5-3E1AADD4449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15" name="Rectangle 130">
                <a:extLst>
                  <a:ext uri="{FF2B5EF4-FFF2-40B4-BE49-F238E27FC236}">
                    <a16:creationId xmlns:a16="http://schemas.microsoft.com/office/drawing/2014/main" id="{00C647B5-5F6F-BBB6-A8AF-AEC69CFA4388}"/>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45" name="Group 126">
              <a:extLst>
                <a:ext uri="{FF2B5EF4-FFF2-40B4-BE49-F238E27FC236}">
                  <a16:creationId xmlns:a16="http://schemas.microsoft.com/office/drawing/2014/main" id="{B10D8E3D-D106-712A-6706-59B9D12EEC1C}"/>
                </a:ext>
              </a:extLst>
            </p:cNvPr>
            <p:cNvGrpSpPr>
              <a:grpSpLocks/>
            </p:cNvGrpSpPr>
            <p:nvPr/>
          </p:nvGrpSpPr>
          <p:grpSpPr bwMode="auto">
            <a:xfrm>
              <a:off x="2920206" y="3237147"/>
              <a:ext cx="411404" cy="296906"/>
              <a:chOff x="1236" y="3274"/>
              <a:chExt cx="521" cy="376"/>
            </a:xfrm>
            <a:solidFill>
              <a:srgbClr val="008000"/>
            </a:solidFill>
          </p:grpSpPr>
          <p:sp>
            <p:nvSpPr>
              <p:cNvPr id="508" name="Rectangle 127">
                <a:extLst>
                  <a:ext uri="{FF2B5EF4-FFF2-40B4-BE49-F238E27FC236}">
                    <a16:creationId xmlns:a16="http://schemas.microsoft.com/office/drawing/2014/main" id="{44B5312A-A9FA-F10C-4BAC-47CBAB70A5F0}"/>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09" name="Rectangle 128">
                <a:extLst>
                  <a:ext uri="{FF2B5EF4-FFF2-40B4-BE49-F238E27FC236}">
                    <a16:creationId xmlns:a16="http://schemas.microsoft.com/office/drawing/2014/main" id="{C8D971DE-5091-FAA8-2255-EDAC2DF8D2FE}"/>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10" name="Rectangle 129">
                <a:extLst>
                  <a:ext uri="{FF2B5EF4-FFF2-40B4-BE49-F238E27FC236}">
                    <a16:creationId xmlns:a16="http://schemas.microsoft.com/office/drawing/2014/main" id="{18D2E7C3-C68E-65C0-3E2E-45EBCE1BEB00}"/>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11" name="Rectangle 130">
                <a:extLst>
                  <a:ext uri="{FF2B5EF4-FFF2-40B4-BE49-F238E27FC236}">
                    <a16:creationId xmlns:a16="http://schemas.microsoft.com/office/drawing/2014/main" id="{44286FEF-F345-FA58-7CA4-D3FAF8851091}"/>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346" name="Line 133">
              <a:extLst>
                <a:ext uri="{FF2B5EF4-FFF2-40B4-BE49-F238E27FC236}">
                  <a16:creationId xmlns:a16="http://schemas.microsoft.com/office/drawing/2014/main" id="{0EBA2F7B-B5F3-33F9-26AB-510DDF8E37FE}"/>
                </a:ext>
              </a:extLst>
            </p:cNvPr>
            <p:cNvSpPr>
              <a:spLocks noChangeShapeType="1"/>
            </p:cNvSpPr>
            <p:nvPr/>
          </p:nvSpPr>
          <p:spPr bwMode="auto">
            <a:xfrm flipH="1">
              <a:off x="3329830" y="3673825"/>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47" name="Group 346">
              <a:extLst>
                <a:ext uri="{FF2B5EF4-FFF2-40B4-BE49-F238E27FC236}">
                  <a16:creationId xmlns:a16="http://schemas.microsoft.com/office/drawing/2014/main" id="{328C7FE5-52EE-C3B3-B8DE-8C721EBCAE24}"/>
                </a:ext>
              </a:extLst>
            </p:cNvPr>
            <p:cNvGrpSpPr/>
            <p:nvPr/>
          </p:nvGrpSpPr>
          <p:grpSpPr>
            <a:xfrm>
              <a:off x="3729850" y="3583475"/>
              <a:ext cx="555908" cy="189514"/>
              <a:chOff x="3232149" y="4995863"/>
              <a:chExt cx="1117602" cy="381000"/>
            </a:xfrm>
          </p:grpSpPr>
          <p:sp>
            <p:nvSpPr>
              <p:cNvPr id="506" name="Rectangle 28">
                <a:extLst>
                  <a:ext uri="{FF2B5EF4-FFF2-40B4-BE49-F238E27FC236}">
                    <a16:creationId xmlns:a16="http://schemas.microsoft.com/office/drawing/2014/main" id="{2415A880-2C3F-B36A-3D88-563EE3846B24}"/>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07" name="Rectangle 28">
                <a:extLst>
                  <a:ext uri="{FF2B5EF4-FFF2-40B4-BE49-F238E27FC236}">
                    <a16:creationId xmlns:a16="http://schemas.microsoft.com/office/drawing/2014/main" id="{87E1B14A-51BF-53A2-82F1-B3308CE068CC}"/>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48" name="Line 133">
              <a:extLst>
                <a:ext uri="{FF2B5EF4-FFF2-40B4-BE49-F238E27FC236}">
                  <a16:creationId xmlns:a16="http://schemas.microsoft.com/office/drawing/2014/main" id="{4CD5908A-DD2A-46D5-ECE6-EF951962C6CC}"/>
                </a:ext>
              </a:extLst>
            </p:cNvPr>
            <p:cNvSpPr>
              <a:spLocks noChangeShapeType="1"/>
            </p:cNvSpPr>
            <p:nvPr/>
          </p:nvSpPr>
          <p:spPr bwMode="auto">
            <a:xfrm flipH="1">
              <a:off x="3329830" y="3894924"/>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49" name="Group 348">
              <a:extLst>
                <a:ext uri="{FF2B5EF4-FFF2-40B4-BE49-F238E27FC236}">
                  <a16:creationId xmlns:a16="http://schemas.microsoft.com/office/drawing/2014/main" id="{3FA79C3D-37E2-2D54-DBD5-7BB051734BEF}"/>
                </a:ext>
              </a:extLst>
            </p:cNvPr>
            <p:cNvGrpSpPr/>
            <p:nvPr/>
          </p:nvGrpSpPr>
          <p:grpSpPr>
            <a:xfrm>
              <a:off x="3729850" y="3804574"/>
              <a:ext cx="555908" cy="189514"/>
              <a:chOff x="3232149" y="4995863"/>
              <a:chExt cx="1117602" cy="381000"/>
            </a:xfrm>
          </p:grpSpPr>
          <p:sp>
            <p:nvSpPr>
              <p:cNvPr id="504" name="Rectangle 28">
                <a:extLst>
                  <a:ext uri="{FF2B5EF4-FFF2-40B4-BE49-F238E27FC236}">
                    <a16:creationId xmlns:a16="http://schemas.microsoft.com/office/drawing/2014/main" id="{FE041CB6-22DB-A543-3E64-0294638D8DBC}"/>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05" name="Rectangle 28">
                <a:extLst>
                  <a:ext uri="{FF2B5EF4-FFF2-40B4-BE49-F238E27FC236}">
                    <a16:creationId xmlns:a16="http://schemas.microsoft.com/office/drawing/2014/main" id="{9A8B0ED1-D2D8-C13F-72A0-C5C3927F1D03}"/>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50" name="Line 133">
              <a:extLst>
                <a:ext uri="{FF2B5EF4-FFF2-40B4-BE49-F238E27FC236}">
                  <a16:creationId xmlns:a16="http://schemas.microsoft.com/office/drawing/2014/main" id="{8EEA0DCF-DEAF-D234-6DCA-8CE1EE7FF7ED}"/>
                </a:ext>
              </a:extLst>
            </p:cNvPr>
            <p:cNvSpPr>
              <a:spLocks noChangeShapeType="1"/>
            </p:cNvSpPr>
            <p:nvPr/>
          </p:nvSpPr>
          <p:spPr bwMode="auto">
            <a:xfrm flipH="1">
              <a:off x="3329830" y="4120235"/>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51" name="Group 350">
              <a:extLst>
                <a:ext uri="{FF2B5EF4-FFF2-40B4-BE49-F238E27FC236}">
                  <a16:creationId xmlns:a16="http://schemas.microsoft.com/office/drawing/2014/main" id="{7266CF67-131A-D419-B6BC-3A9D1536E79A}"/>
                </a:ext>
              </a:extLst>
            </p:cNvPr>
            <p:cNvGrpSpPr/>
            <p:nvPr/>
          </p:nvGrpSpPr>
          <p:grpSpPr>
            <a:xfrm>
              <a:off x="3729850" y="4029885"/>
              <a:ext cx="555908" cy="189514"/>
              <a:chOff x="3232149" y="4995863"/>
              <a:chExt cx="1117602" cy="381000"/>
            </a:xfrm>
          </p:grpSpPr>
          <p:sp>
            <p:nvSpPr>
              <p:cNvPr id="502" name="Rectangle 28">
                <a:extLst>
                  <a:ext uri="{FF2B5EF4-FFF2-40B4-BE49-F238E27FC236}">
                    <a16:creationId xmlns:a16="http://schemas.microsoft.com/office/drawing/2014/main" id="{6486D897-14DD-8A5C-3687-AD3F5A3C3076}"/>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503" name="Rectangle 28">
                <a:extLst>
                  <a:ext uri="{FF2B5EF4-FFF2-40B4-BE49-F238E27FC236}">
                    <a16:creationId xmlns:a16="http://schemas.microsoft.com/office/drawing/2014/main" id="{C64D1FDF-C021-8F58-B77B-8495EE08B138}"/>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352" name="Group 126">
              <a:extLst>
                <a:ext uri="{FF2B5EF4-FFF2-40B4-BE49-F238E27FC236}">
                  <a16:creationId xmlns:a16="http://schemas.microsoft.com/office/drawing/2014/main" id="{3201D7ED-0D75-DEAF-E8F7-EEE5320194D6}"/>
                </a:ext>
              </a:extLst>
            </p:cNvPr>
            <p:cNvGrpSpPr>
              <a:grpSpLocks/>
            </p:cNvGrpSpPr>
            <p:nvPr/>
          </p:nvGrpSpPr>
          <p:grpSpPr bwMode="auto">
            <a:xfrm>
              <a:off x="2920206" y="3497951"/>
              <a:ext cx="411404" cy="296906"/>
              <a:chOff x="1236" y="3274"/>
              <a:chExt cx="521" cy="376"/>
            </a:xfrm>
            <a:solidFill>
              <a:srgbClr val="008000"/>
            </a:solidFill>
          </p:grpSpPr>
          <p:sp>
            <p:nvSpPr>
              <p:cNvPr id="498" name="Rectangle 127">
                <a:extLst>
                  <a:ext uri="{FF2B5EF4-FFF2-40B4-BE49-F238E27FC236}">
                    <a16:creationId xmlns:a16="http://schemas.microsoft.com/office/drawing/2014/main" id="{0552A593-5001-7B13-D87E-9AECF64C579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99" name="Rectangle 128">
                <a:extLst>
                  <a:ext uri="{FF2B5EF4-FFF2-40B4-BE49-F238E27FC236}">
                    <a16:creationId xmlns:a16="http://schemas.microsoft.com/office/drawing/2014/main" id="{2BDB45E5-A9F6-1146-CD00-8FF71E3D4DFD}"/>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00" name="Rectangle 129">
                <a:extLst>
                  <a:ext uri="{FF2B5EF4-FFF2-40B4-BE49-F238E27FC236}">
                    <a16:creationId xmlns:a16="http://schemas.microsoft.com/office/drawing/2014/main" id="{DDD7D719-F4D5-E38D-681E-9B6426F5A48B}"/>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501" name="Rectangle 130">
                <a:extLst>
                  <a:ext uri="{FF2B5EF4-FFF2-40B4-BE49-F238E27FC236}">
                    <a16:creationId xmlns:a16="http://schemas.microsoft.com/office/drawing/2014/main" id="{1205F5D7-A805-FC36-FA8B-A551961292D8}"/>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53" name="Group 126">
              <a:extLst>
                <a:ext uri="{FF2B5EF4-FFF2-40B4-BE49-F238E27FC236}">
                  <a16:creationId xmlns:a16="http://schemas.microsoft.com/office/drawing/2014/main" id="{F56F82A4-BB9E-60FD-E81D-6CFED0B30FDC}"/>
                </a:ext>
              </a:extLst>
            </p:cNvPr>
            <p:cNvGrpSpPr>
              <a:grpSpLocks/>
            </p:cNvGrpSpPr>
            <p:nvPr/>
          </p:nvGrpSpPr>
          <p:grpSpPr bwMode="auto">
            <a:xfrm>
              <a:off x="2920206" y="3729584"/>
              <a:ext cx="411404" cy="296906"/>
              <a:chOff x="1236" y="3274"/>
              <a:chExt cx="521" cy="376"/>
            </a:xfrm>
            <a:solidFill>
              <a:srgbClr val="008000"/>
            </a:solidFill>
          </p:grpSpPr>
          <p:sp>
            <p:nvSpPr>
              <p:cNvPr id="494" name="Rectangle 127">
                <a:extLst>
                  <a:ext uri="{FF2B5EF4-FFF2-40B4-BE49-F238E27FC236}">
                    <a16:creationId xmlns:a16="http://schemas.microsoft.com/office/drawing/2014/main" id="{493E8FCE-9442-2FA0-46EE-DA83976F6CC8}"/>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95" name="Rectangle 128">
                <a:extLst>
                  <a:ext uri="{FF2B5EF4-FFF2-40B4-BE49-F238E27FC236}">
                    <a16:creationId xmlns:a16="http://schemas.microsoft.com/office/drawing/2014/main" id="{E069884B-4AF8-F3B6-BBEB-42C3C5CF5ACC}"/>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96" name="Rectangle 129">
                <a:extLst>
                  <a:ext uri="{FF2B5EF4-FFF2-40B4-BE49-F238E27FC236}">
                    <a16:creationId xmlns:a16="http://schemas.microsoft.com/office/drawing/2014/main" id="{948F7E15-7CA8-EADC-6005-B238BC8012F8}"/>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97" name="Rectangle 130">
                <a:extLst>
                  <a:ext uri="{FF2B5EF4-FFF2-40B4-BE49-F238E27FC236}">
                    <a16:creationId xmlns:a16="http://schemas.microsoft.com/office/drawing/2014/main" id="{5FDE8604-2412-A18E-D49A-A858FB73404E}"/>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54" name="Group 126">
              <a:extLst>
                <a:ext uri="{FF2B5EF4-FFF2-40B4-BE49-F238E27FC236}">
                  <a16:creationId xmlns:a16="http://schemas.microsoft.com/office/drawing/2014/main" id="{7ADFB387-A3F8-D29C-20FE-6B813F90E6D7}"/>
                </a:ext>
              </a:extLst>
            </p:cNvPr>
            <p:cNvGrpSpPr>
              <a:grpSpLocks/>
            </p:cNvGrpSpPr>
            <p:nvPr/>
          </p:nvGrpSpPr>
          <p:grpSpPr bwMode="auto">
            <a:xfrm>
              <a:off x="2920206" y="3961219"/>
              <a:ext cx="411404" cy="296906"/>
              <a:chOff x="1236" y="3274"/>
              <a:chExt cx="521" cy="376"/>
            </a:xfrm>
            <a:solidFill>
              <a:srgbClr val="008000"/>
            </a:solidFill>
          </p:grpSpPr>
          <p:sp>
            <p:nvSpPr>
              <p:cNvPr id="490" name="Rectangle 127">
                <a:extLst>
                  <a:ext uri="{FF2B5EF4-FFF2-40B4-BE49-F238E27FC236}">
                    <a16:creationId xmlns:a16="http://schemas.microsoft.com/office/drawing/2014/main" id="{D172DCCD-3738-2068-258A-34FF5BE63194}"/>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91" name="Rectangle 128">
                <a:extLst>
                  <a:ext uri="{FF2B5EF4-FFF2-40B4-BE49-F238E27FC236}">
                    <a16:creationId xmlns:a16="http://schemas.microsoft.com/office/drawing/2014/main" id="{DADDF711-113E-EB6F-E31F-4794AAA131AD}"/>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92" name="Rectangle 129">
                <a:extLst>
                  <a:ext uri="{FF2B5EF4-FFF2-40B4-BE49-F238E27FC236}">
                    <a16:creationId xmlns:a16="http://schemas.microsoft.com/office/drawing/2014/main" id="{B01AE1FC-9E4D-476F-8570-26334D8D86C2}"/>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93" name="Rectangle 130">
                <a:extLst>
                  <a:ext uri="{FF2B5EF4-FFF2-40B4-BE49-F238E27FC236}">
                    <a16:creationId xmlns:a16="http://schemas.microsoft.com/office/drawing/2014/main" id="{4576AB03-3E62-38B9-8DBD-CADA74071549}"/>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355" name="Line 133">
              <a:extLst>
                <a:ext uri="{FF2B5EF4-FFF2-40B4-BE49-F238E27FC236}">
                  <a16:creationId xmlns:a16="http://schemas.microsoft.com/office/drawing/2014/main" id="{103323CC-11D8-D63F-D457-0C1B29D7CD3A}"/>
                </a:ext>
              </a:extLst>
            </p:cNvPr>
            <p:cNvSpPr>
              <a:spLocks noChangeShapeType="1"/>
            </p:cNvSpPr>
            <p:nvPr/>
          </p:nvSpPr>
          <p:spPr bwMode="auto">
            <a:xfrm flipH="1">
              <a:off x="3329830" y="4397897"/>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56" name="Group 355">
              <a:extLst>
                <a:ext uri="{FF2B5EF4-FFF2-40B4-BE49-F238E27FC236}">
                  <a16:creationId xmlns:a16="http://schemas.microsoft.com/office/drawing/2014/main" id="{46CD812B-F120-1D60-0EEC-F0EE8BBE2F87}"/>
                </a:ext>
              </a:extLst>
            </p:cNvPr>
            <p:cNvGrpSpPr/>
            <p:nvPr/>
          </p:nvGrpSpPr>
          <p:grpSpPr>
            <a:xfrm>
              <a:off x="3729850" y="4307547"/>
              <a:ext cx="555908" cy="189514"/>
              <a:chOff x="3232149" y="4995863"/>
              <a:chExt cx="1117602" cy="381000"/>
            </a:xfrm>
          </p:grpSpPr>
          <p:sp>
            <p:nvSpPr>
              <p:cNvPr id="488" name="Rectangle 28">
                <a:extLst>
                  <a:ext uri="{FF2B5EF4-FFF2-40B4-BE49-F238E27FC236}">
                    <a16:creationId xmlns:a16="http://schemas.microsoft.com/office/drawing/2014/main" id="{8F6EDECC-0780-BC90-6ED0-AB95742B3A18}"/>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89" name="Rectangle 28">
                <a:extLst>
                  <a:ext uri="{FF2B5EF4-FFF2-40B4-BE49-F238E27FC236}">
                    <a16:creationId xmlns:a16="http://schemas.microsoft.com/office/drawing/2014/main" id="{32B7AE26-444D-E9F0-C088-FCAE9583BEBB}"/>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57" name="Line 133">
              <a:extLst>
                <a:ext uri="{FF2B5EF4-FFF2-40B4-BE49-F238E27FC236}">
                  <a16:creationId xmlns:a16="http://schemas.microsoft.com/office/drawing/2014/main" id="{7DB0194F-6909-C19A-001D-31BD07F73F24}"/>
                </a:ext>
              </a:extLst>
            </p:cNvPr>
            <p:cNvSpPr>
              <a:spLocks noChangeShapeType="1"/>
            </p:cNvSpPr>
            <p:nvPr/>
          </p:nvSpPr>
          <p:spPr bwMode="auto">
            <a:xfrm flipH="1">
              <a:off x="3329830" y="4618996"/>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58" name="Group 357">
              <a:extLst>
                <a:ext uri="{FF2B5EF4-FFF2-40B4-BE49-F238E27FC236}">
                  <a16:creationId xmlns:a16="http://schemas.microsoft.com/office/drawing/2014/main" id="{C950AD8F-AFAE-0E72-6304-69795FBC0217}"/>
                </a:ext>
              </a:extLst>
            </p:cNvPr>
            <p:cNvGrpSpPr/>
            <p:nvPr/>
          </p:nvGrpSpPr>
          <p:grpSpPr>
            <a:xfrm>
              <a:off x="3729850" y="4528646"/>
              <a:ext cx="555908" cy="189514"/>
              <a:chOff x="3232149" y="4995863"/>
              <a:chExt cx="1117602" cy="381000"/>
            </a:xfrm>
          </p:grpSpPr>
          <p:sp>
            <p:nvSpPr>
              <p:cNvPr id="486" name="Rectangle 28">
                <a:extLst>
                  <a:ext uri="{FF2B5EF4-FFF2-40B4-BE49-F238E27FC236}">
                    <a16:creationId xmlns:a16="http://schemas.microsoft.com/office/drawing/2014/main" id="{A4B1A729-A43A-97BD-70A5-24EF4BAF593F}"/>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87" name="Rectangle 28">
                <a:extLst>
                  <a:ext uri="{FF2B5EF4-FFF2-40B4-BE49-F238E27FC236}">
                    <a16:creationId xmlns:a16="http://schemas.microsoft.com/office/drawing/2014/main" id="{89659228-2408-2708-A413-5557F749C2E8}"/>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59" name="Line 133">
              <a:extLst>
                <a:ext uri="{FF2B5EF4-FFF2-40B4-BE49-F238E27FC236}">
                  <a16:creationId xmlns:a16="http://schemas.microsoft.com/office/drawing/2014/main" id="{25B88A84-7D50-FC23-2137-66A5A65E8D37}"/>
                </a:ext>
              </a:extLst>
            </p:cNvPr>
            <p:cNvSpPr>
              <a:spLocks noChangeShapeType="1"/>
            </p:cNvSpPr>
            <p:nvPr/>
          </p:nvSpPr>
          <p:spPr bwMode="auto">
            <a:xfrm flipH="1">
              <a:off x="3329830" y="4844307"/>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60" name="Group 359">
              <a:extLst>
                <a:ext uri="{FF2B5EF4-FFF2-40B4-BE49-F238E27FC236}">
                  <a16:creationId xmlns:a16="http://schemas.microsoft.com/office/drawing/2014/main" id="{CFEEAD84-2DE1-E6F1-8B77-27231079DE23}"/>
                </a:ext>
              </a:extLst>
            </p:cNvPr>
            <p:cNvGrpSpPr/>
            <p:nvPr/>
          </p:nvGrpSpPr>
          <p:grpSpPr>
            <a:xfrm>
              <a:off x="3729850" y="4753957"/>
              <a:ext cx="555908" cy="189514"/>
              <a:chOff x="3232149" y="4995863"/>
              <a:chExt cx="1117602" cy="381000"/>
            </a:xfrm>
          </p:grpSpPr>
          <p:sp>
            <p:nvSpPr>
              <p:cNvPr id="484" name="Rectangle 28">
                <a:extLst>
                  <a:ext uri="{FF2B5EF4-FFF2-40B4-BE49-F238E27FC236}">
                    <a16:creationId xmlns:a16="http://schemas.microsoft.com/office/drawing/2014/main" id="{902A68BB-F364-AF71-8530-8693460B4794}"/>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85" name="Rectangle 28">
                <a:extLst>
                  <a:ext uri="{FF2B5EF4-FFF2-40B4-BE49-F238E27FC236}">
                    <a16:creationId xmlns:a16="http://schemas.microsoft.com/office/drawing/2014/main" id="{A488D5B3-9380-EDB9-F9F9-BFFF31FF85D0}"/>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361" name="Group 126">
              <a:extLst>
                <a:ext uri="{FF2B5EF4-FFF2-40B4-BE49-F238E27FC236}">
                  <a16:creationId xmlns:a16="http://schemas.microsoft.com/office/drawing/2014/main" id="{7DF6137F-133F-E4E2-81CB-F9B3A04DC982}"/>
                </a:ext>
              </a:extLst>
            </p:cNvPr>
            <p:cNvGrpSpPr>
              <a:grpSpLocks/>
            </p:cNvGrpSpPr>
            <p:nvPr/>
          </p:nvGrpSpPr>
          <p:grpSpPr bwMode="auto">
            <a:xfrm>
              <a:off x="2920206" y="4222023"/>
              <a:ext cx="411404" cy="296906"/>
              <a:chOff x="1236" y="3274"/>
              <a:chExt cx="521" cy="376"/>
            </a:xfrm>
            <a:solidFill>
              <a:srgbClr val="008000"/>
            </a:solidFill>
          </p:grpSpPr>
          <p:sp>
            <p:nvSpPr>
              <p:cNvPr id="480" name="Rectangle 127">
                <a:extLst>
                  <a:ext uri="{FF2B5EF4-FFF2-40B4-BE49-F238E27FC236}">
                    <a16:creationId xmlns:a16="http://schemas.microsoft.com/office/drawing/2014/main" id="{DBFAA79D-4401-3D33-D8E3-44894315107A}"/>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81" name="Rectangle 128">
                <a:extLst>
                  <a:ext uri="{FF2B5EF4-FFF2-40B4-BE49-F238E27FC236}">
                    <a16:creationId xmlns:a16="http://schemas.microsoft.com/office/drawing/2014/main" id="{D7683B43-E72F-5302-2B6D-818D87CB3339}"/>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82" name="Rectangle 129">
                <a:extLst>
                  <a:ext uri="{FF2B5EF4-FFF2-40B4-BE49-F238E27FC236}">
                    <a16:creationId xmlns:a16="http://schemas.microsoft.com/office/drawing/2014/main" id="{C561A82B-6885-8C84-FE48-DD679B5A43F4}"/>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83" name="Rectangle 130">
                <a:extLst>
                  <a:ext uri="{FF2B5EF4-FFF2-40B4-BE49-F238E27FC236}">
                    <a16:creationId xmlns:a16="http://schemas.microsoft.com/office/drawing/2014/main" id="{4FDC3325-0A1D-1094-923F-5715BDAF62CF}"/>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62" name="Group 126">
              <a:extLst>
                <a:ext uri="{FF2B5EF4-FFF2-40B4-BE49-F238E27FC236}">
                  <a16:creationId xmlns:a16="http://schemas.microsoft.com/office/drawing/2014/main" id="{00FF9A44-CAA5-B43D-7FC3-DCBAC76E65FF}"/>
                </a:ext>
              </a:extLst>
            </p:cNvPr>
            <p:cNvGrpSpPr>
              <a:grpSpLocks/>
            </p:cNvGrpSpPr>
            <p:nvPr/>
          </p:nvGrpSpPr>
          <p:grpSpPr bwMode="auto">
            <a:xfrm>
              <a:off x="2920206" y="4453656"/>
              <a:ext cx="411404" cy="296906"/>
              <a:chOff x="1236" y="3274"/>
              <a:chExt cx="521" cy="376"/>
            </a:xfrm>
            <a:solidFill>
              <a:srgbClr val="008000"/>
            </a:solidFill>
          </p:grpSpPr>
          <p:sp>
            <p:nvSpPr>
              <p:cNvPr id="476" name="Rectangle 127">
                <a:extLst>
                  <a:ext uri="{FF2B5EF4-FFF2-40B4-BE49-F238E27FC236}">
                    <a16:creationId xmlns:a16="http://schemas.microsoft.com/office/drawing/2014/main" id="{35033899-5AB6-638E-8FFC-C43D0376D520}"/>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77" name="Rectangle 128">
                <a:extLst>
                  <a:ext uri="{FF2B5EF4-FFF2-40B4-BE49-F238E27FC236}">
                    <a16:creationId xmlns:a16="http://schemas.microsoft.com/office/drawing/2014/main" id="{91994F46-8888-BEF3-22CC-ECEAE03AFAE7}"/>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78" name="Rectangle 129">
                <a:extLst>
                  <a:ext uri="{FF2B5EF4-FFF2-40B4-BE49-F238E27FC236}">
                    <a16:creationId xmlns:a16="http://schemas.microsoft.com/office/drawing/2014/main" id="{4F488570-3535-1587-A6D3-F3C720CF88A9}"/>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79" name="Rectangle 130">
                <a:extLst>
                  <a:ext uri="{FF2B5EF4-FFF2-40B4-BE49-F238E27FC236}">
                    <a16:creationId xmlns:a16="http://schemas.microsoft.com/office/drawing/2014/main" id="{46729F34-647E-8FFA-7825-91626E078D8E}"/>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63" name="Group 126">
              <a:extLst>
                <a:ext uri="{FF2B5EF4-FFF2-40B4-BE49-F238E27FC236}">
                  <a16:creationId xmlns:a16="http://schemas.microsoft.com/office/drawing/2014/main" id="{3253470E-A655-EFA3-EB0F-7BF84E634445}"/>
                </a:ext>
              </a:extLst>
            </p:cNvPr>
            <p:cNvGrpSpPr>
              <a:grpSpLocks/>
            </p:cNvGrpSpPr>
            <p:nvPr/>
          </p:nvGrpSpPr>
          <p:grpSpPr bwMode="auto">
            <a:xfrm>
              <a:off x="2920206" y="4685291"/>
              <a:ext cx="411404" cy="296906"/>
              <a:chOff x="1236" y="3274"/>
              <a:chExt cx="521" cy="376"/>
            </a:xfrm>
            <a:solidFill>
              <a:srgbClr val="008000"/>
            </a:solidFill>
          </p:grpSpPr>
          <p:sp>
            <p:nvSpPr>
              <p:cNvPr id="472" name="Rectangle 127">
                <a:extLst>
                  <a:ext uri="{FF2B5EF4-FFF2-40B4-BE49-F238E27FC236}">
                    <a16:creationId xmlns:a16="http://schemas.microsoft.com/office/drawing/2014/main" id="{1399FB13-B97F-A074-0B6E-6CA052B3FAA2}"/>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73" name="Rectangle 128">
                <a:extLst>
                  <a:ext uri="{FF2B5EF4-FFF2-40B4-BE49-F238E27FC236}">
                    <a16:creationId xmlns:a16="http://schemas.microsoft.com/office/drawing/2014/main" id="{C057DE93-237A-C26E-1D1F-14FB6AF1D769}"/>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74" name="Rectangle 129">
                <a:extLst>
                  <a:ext uri="{FF2B5EF4-FFF2-40B4-BE49-F238E27FC236}">
                    <a16:creationId xmlns:a16="http://schemas.microsoft.com/office/drawing/2014/main" id="{5362DBB2-3B16-581C-811A-97FBA387D22D}"/>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75" name="Rectangle 130">
                <a:extLst>
                  <a:ext uri="{FF2B5EF4-FFF2-40B4-BE49-F238E27FC236}">
                    <a16:creationId xmlns:a16="http://schemas.microsoft.com/office/drawing/2014/main" id="{012334B9-DC9A-B891-15A1-5C0C8F19EBED}"/>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364" name="Line 133">
              <a:extLst>
                <a:ext uri="{FF2B5EF4-FFF2-40B4-BE49-F238E27FC236}">
                  <a16:creationId xmlns:a16="http://schemas.microsoft.com/office/drawing/2014/main" id="{B2DDDB47-180D-0567-2723-74D17C154671}"/>
                </a:ext>
              </a:extLst>
            </p:cNvPr>
            <p:cNvSpPr>
              <a:spLocks noChangeShapeType="1"/>
            </p:cNvSpPr>
            <p:nvPr/>
          </p:nvSpPr>
          <p:spPr bwMode="auto">
            <a:xfrm flipH="1">
              <a:off x="3329830" y="5121969"/>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65" name="Group 364">
              <a:extLst>
                <a:ext uri="{FF2B5EF4-FFF2-40B4-BE49-F238E27FC236}">
                  <a16:creationId xmlns:a16="http://schemas.microsoft.com/office/drawing/2014/main" id="{BE1D82AB-8966-7A18-78E1-1A3BA4A4587A}"/>
                </a:ext>
              </a:extLst>
            </p:cNvPr>
            <p:cNvGrpSpPr/>
            <p:nvPr/>
          </p:nvGrpSpPr>
          <p:grpSpPr>
            <a:xfrm>
              <a:off x="3729850" y="5031619"/>
              <a:ext cx="555908" cy="189514"/>
              <a:chOff x="3232149" y="4995863"/>
              <a:chExt cx="1117602" cy="381000"/>
            </a:xfrm>
          </p:grpSpPr>
          <p:sp>
            <p:nvSpPr>
              <p:cNvPr id="470" name="Rectangle 28">
                <a:extLst>
                  <a:ext uri="{FF2B5EF4-FFF2-40B4-BE49-F238E27FC236}">
                    <a16:creationId xmlns:a16="http://schemas.microsoft.com/office/drawing/2014/main" id="{0B472ADC-030D-521C-46C3-A103CFD05F5D}"/>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71" name="Rectangle 28">
                <a:extLst>
                  <a:ext uri="{FF2B5EF4-FFF2-40B4-BE49-F238E27FC236}">
                    <a16:creationId xmlns:a16="http://schemas.microsoft.com/office/drawing/2014/main" id="{4C978CE1-640D-6004-8575-8C7395777638}"/>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66" name="Line 133">
              <a:extLst>
                <a:ext uri="{FF2B5EF4-FFF2-40B4-BE49-F238E27FC236}">
                  <a16:creationId xmlns:a16="http://schemas.microsoft.com/office/drawing/2014/main" id="{FC6472BC-5235-66EB-0823-6C7725EC3051}"/>
                </a:ext>
              </a:extLst>
            </p:cNvPr>
            <p:cNvSpPr>
              <a:spLocks noChangeShapeType="1"/>
            </p:cNvSpPr>
            <p:nvPr/>
          </p:nvSpPr>
          <p:spPr bwMode="auto">
            <a:xfrm flipH="1">
              <a:off x="3329830" y="5343068"/>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67" name="Group 366">
              <a:extLst>
                <a:ext uri="{FF2B5EF4-FFF2-40B4-BE49-F238E27FC236}">
                  <a16:creationId xmlns:a16="http://schemas.microsoft.com/office/drawing/2014/main" id="{CE4D7C7A-9167-C813-A2C5-F35E0520F03D}"/>
                </a:ext>
              </a:extLst>
            </p:cNvPr>
            <p:cNvGrpSpPr/>
            <p:nvPr/>
          </p:nvGrpSpPr>
          <p:grpSpPr>
            <a:xfrm>
              <a:off x="3729850" y="5252718"/>
              <a:ext cx="555908" cy="189514"/>
              <a:chOff x="3232149" y="4995863"/>
              <a:chExt cx="1117602" cy="381000"/>
            </a:xfrm>
          </p:grpSpPr>
          <p:sp>
            <p:nvSpPr>
              <p:cNvPr id="468" name="Rectangle 28">
                <a:extLst>
                  <a:ext uri="{FF2B5EF4-FFF2-40B4-BE49-F238E27FC236}">
                    <a16:creationId xmlns:a16="http://schemas.microsoft.com/office/drawing/2014/main" id="{D83CFF4A-62A5-7D8B-91FE-452D4761B1E5}"/>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69" name="Rectangle 28">
                <a:extLst>
                  <a:ext uri="{FF2B5EF4-FFF2-40B4-BE49-F238E27FC236}">
                    <a16:creationId xmlns:a16="http://schemas.microsoft.com/office/drawing/2014/main" id="{C61A7E01-D8F4-20BF-87DA-A912ACD05B8F}"/>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68" name="Line 133">
              <a:extLst>
                <a:ext uri="{FF2B5EF4-FFF2-40B4-BE49-F238E27FC236}">
                  <a16:creationId xmlns:a16="http://schemas.microsoft.com/office/drawing/2014/main" id="{8DF3ED2B-B4A9-8135-CE7A-10AD5B54A3F9}"/>
                </a:ext>
              </a:extLst>
            </p:cNvPr>
            <p:cNvSpPr>
              <a:spLocks noChangeShapeType="1"/>
            </p:cNvSpPr>
            <p:nvPr/>
          </p:nvSpPr>
          <p:spPr bwMode="auto">
            <a:xfrm flipH="1">
              <a:off x="3329830" y="5568379"/>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69" name="Group 368">
              <a:extLst>
                <a:ext uri="{FF2B5EF4-FFF2-40B4-BE49-F238E27FC236}">
                  <a16:creationId xmlns:a16="http://schemas.microsoft.com/office/drawing/2014/main" id="{76980D3B-242F-7F5A-515C-DB7C72457A4E}"/>
                </a:ext>
              </a:extLst>
            </p:cNvPr>
            <p:cNvGrpSpPr/>
            <p:nvPr/>
          </p:nvGrpSpPr>
          <p:grpSpPr>
            <a:xfrm>
              <a:off x="3729850" y="5478029"/>
              <a:ext cx="555908" cy="189514"/>
              <a:chOff x="3232149" y="4995863"/>
              <a:chExt cx="1117602" cy="381000"/>
            </a:xfrm>
          </p:grpSpPr>
          <p:sp>
            <p:nvSpPr>
              <p:cNvPr id="466" name="Rectangle 28">
                <a:extLst>
                  <a:ext uri="{FF2B5EF4-FFF2-40B4-BE49-F238E27FC236}">
                    <a16:creationId xmlns:a16="http://schemas.microsoft.com/office/drawing/2014/main" id="{C25B23B8-436A-C5D3-A9D1-994476CF135B}"/>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67" name="Rectangle 28">
                <a:extLst>
                  <a:ext uri="{FF2B5EF4-FFF2-40B4-BE49-F238E27FC236}">
                    <a16:creationId xmlns:a16="http://schemas.microsoft.com/office/drawing/2014/main" id="{03CB7898-8769-047B-10FF-80BBD75AA461}"/>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370" name="Group 126">
              <a:extLst>
                <a:ext uri="{FF2B5EF4-FFF2-40B4-BE49-F238E27FC236}">
                  <a16:creationId xmlns:a16="http://schemas.microsoft.com/office/drawing/2014/main" id="{5B39142A-A724-EC16-D5D5-17435E2F9F98}"/>
                </a:ext>
              </a:extLst>
            </p:cNvPr>
            <p:cNvGrpSpPr>
              <a:grpSpLocks/>
            </p:cNvGrpSpPr>
            <p:nvPr/>
          </p:nvGrpSpPr>
          <p:grpSpPr bwMode="auto">
            <a:xfrm>
              <a:off x="2920206" y="4946095"/>
              <a:ext cx="411404" cy="296906"/>
              <a:chOff x="1236" y="3274"/>
              <a:chExt cx="521" cy="376"/>
            </a:xfrm>
            <a:solidFill>
              <a:srgbClr val="008000"/>
            </a:solidFill>
          </p:grpSpPr>
          <p:sp>
            <p:nvSpPr>
              <p:cNvPr id="462" name="Rectangle 127">
                <a:extLst>
                  <a:ext uri="{FF2B5EF4-FFF2-40B4-BE49-F238E27FC236}">
                    <a16:creationId xmlns:a16="http://schemas.microsoft.com/office/drawing/2014/main" id="{9536ECE6-4303-4B6C-6D7D-CB591A05D8BC}"/>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63" name="Rectangle 128">
                <a:extLst>
                  <a:ext uri="{FF2B5EF4-FFF2-40B4-BE49-F238E27FC236}">
                    <a16:creationId xmlns:a16="http://schemas.microsoft.com/office/drawing/2014/main" id="{3A3A7031-3123-0A89-D0B9-687FF96F4DD6}"/>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64" name="Rectangle 129">
                <a:extLst>
                  <a:ext uri="{FF2B5EF4-FFF2-40B4-BE49-F238E27FC236}">
                    <a16:creationId xmlns:a16="http://schemas.microsoft.com/office/drawing/2014/main" id="{CDFD31F9-ACDB-2822-EC40-5BEC8F529B88}"/>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65" name="Rectangle 130">
                <a:extLst>
                  <a:ext uri="{FF2B5EF4-FFF2-40B4-BE49-F238E27FC236}">
                    <a16:creationId xmlns:a16="http://schemas.microsoft.com/office/drawing/2014/main" id="{AA4AE4EE-D68B-C167-686D-FF3F07E34001}"/>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71" name="Group 126">
              <a:extLst>
                <a:ext uri="{FF2B5EF4-FFF2-40B4-BE49-F238E27FC236}">
                  <a16:creationId xmlns:a16="http://schemas.microsoft.com/office/drawing/2014/main" id="{62081329-6ABA-9091-11E5-DEBADE5EAD03}"/>
                </a:ext>
              </a:extLst>
            </p:cNvPr>
            <p:cNvGrpSpPr>
              <a:grpSpLocks/>
            </p:cNvGrpSpPr>
            <p:nvPr/>
          </p:nvGrpSpPr>
          <p:grpSpPr bwMode="auto">
            <a:xfrm>
              <a:off x="2920206" y="5177728"/>
              <a:ext cx="411404" cy="296906"/>
              <a:chOff x="1236" y="3274"/>
              <a:chExt cx="521" cy="376"/>
            </a:xfrm>
            <a:solidFill>
              <a:srgbClr val="008000"/>
            </a:solidFill>
          </p:grpSpPr>
          <p:sp>
            <p:nvSpPr>
              <p:cNvPr id="458" name="Rectangle 127">
                <a:extLst>
                  <a:ext uri="{FF2B5EF4-FFF2-40B4-BE49-F238E27FC236}">
                    <a16:creationId xmlns:a16="http://schemas.microsoft.com/office/drawing/2014/main" id="{98019D0F-7D4E-5A86-3583-269DD3E8992B}"/>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59" name="Rectangle 128">
                <a:extLst>
                  <a:ext uri="{FF2B5EF4-FFF2-40B4-BE49-F238E27FC236}">
                    <a16:creationId xmlns:a16="http://schemas.microsoft.com/office/drawing/2014/main" id="{A0253A4B-0E18-3212-57DE-DD829CD6BAF8}"/>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60" name="Rectangle 129">
                <a:extLst>
                  <a:ext uri="{FF2B5EF4-FFF2-40B4-BE49-F238E27FC236}">
                    <a16:creationId xmlns:a16="http://schemas.microsoft.com/office/drawing/2014/main" id="{1DD418AB-CBA7-3D9C-38B6-4377982EA849}"/>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61" name="Rectangle 130">
                <a:extLst>
                  <a:ext uri="{FF2B5EF4-FFF2-40B4-BE49-F238E27FC236}">
                    <a16:creationId xmlns:a16="http://schemas.microsoft.com/office/drawing/2014/main" id="{3E15EA55-983C-C623-0B3A-3BA292A77591}"/>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72" name="Group 126">
              <a:extLst>
                <a:ext uri="{FF2B5EF4-FFF2-40B4-BE49-F238E27FC236}">
                  <a16:creationId xmlns:a16="http://schemas.microsoft.com/office/drawing/2014/main" id="{9BFA5DD0-C6B1-DB0B-02A8-EEB0971CBF7A}"/>
                </a:ext>
              </a:extLst>
            </p:cNvPr>
            <p:cNvGrpSpPr>
              <a:grpSpLocks/>
            </p:cNvGrpSpPr>
            <p:nvPr/>
          </p:nvGrpSpPr>
          <p:grpSpPr bwMode="auto">
            <a:xfrm>
              <a:off x="2920206" y="5409363"/>
              <a:ext cx="411404" cy="296906"/>
              <a:chOff x="1236" y="3274"/>
              <a:chExt cx="521" cy="376"/>
            </a:xfrm>
            <a:solidFill>
              <a:srgbClr val="008000"/>
            </a:solidFill>
          </p:grpSpPr>
          <p:sp>
            <p:nvSpPr>
              <p:cNvPr id="454" name="Rectangle 127">
                <a:extLst>
                  <a:ext uri="{FF2B5EF4-FFF2-40B4-BE49-F238E27FC236}">
                    <a16:creationId xmlns:a16="http://schemas.microsoft.com/office/drawing/2014/main" id="{58DC3D67-E959-14C1-0679-3BE3A5C6AB5A}"/>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55" name="Rectangle 128">
                <a:extLst>
                  <a:ext uri="{FF2B5EF4-FFF2-40B4-BE49-F238E27FC236}">
                    <a16:creationId xmlns:a16="http://schemas.microsoft.com/office/drawing/2014/main" id="{D0501988-CAA3-5F09-A81D-5539A6632D2E}"/>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56" name="Rectangle 129">
                <a:extLst>
                  <a:ext uri="{FF2B5EF4-FFF2-40B4-BE49-F238E27FC236}">
                    <a16:creationId xmlns:a16="http://schemas.microsoft.com/office/drawing/2014/main" id="{6038C21E-CA43-E8B5-7934-673B416FD80A}"/>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57" name="Rectangle 130">
                <a:extLst>
                  <a:ext uri="{FF2B5EF4-FFF2-40B4-BE49-F238E27FC236}">
                    <a16:creationId xmlns:a16="http://schemas.microsoft.com/office/drawing/2014/main" id="{821CF611-F553-537A-DA1E-760892F310A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373" name="Line 133">
              <a:extLst>
                <a:ext uri="{FF2B5EF4-FFF2-40B4-BE49-F238E27FC236}">
                  <a16:creationId xmlns:a16="http://schemas.microsoft.com/office/drawing/2014/main" id="{4D181C8C-7545-D094-30E8-1B8F78060B3E}"/>
                </a:ext>
              </a:extLst>
            </p:cNvPr>
            <p:cNvSpPr>
              <a:spLocks noChangeShapeType="1"/>
            </p:cNvSpPr>
            <p:nvPr/>
          </p:nvSpPr>
          <p:spPr bwMode="auto">
            <a:xfrm flipH="1">
              <a:off x="3329830" y="5846041"/>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74" name="Group 373">
              <a:extLst>
                <a:ext uri="{FF2B5EF4-FFF2-40B4-BE49-F238E27FC236}">
                  <a16:creationId xmlns:a16="http://schemas.microsoft.com/office/drawing/2014/main" id="{38609F5E-D1BA-9EE2-7E96-445896A6E3CF}"/>
                </a:ext>
              </a:extLst>
            </p:cNvPr>
            <p:cNvGrpSpPr/>
            <p:nvPr/>
          </p:nvGrpSpPr>
          <p:grpSpPr>
            <a:xfrm>
              <a:off x="3729850" y="5755691"/>
              <a:ext cx="555908" cy="189514"/>
              <a:chOff x="3232149" y="4995863"/>
              <a:chExt cx="1117602" cy="381000"/>
            </a:xfrm>
          </p:grpSpPr>
          <p:sp>
            <p:nvSpPr>
              <p:cNvPr id="452" name="Rectangle 28">
                <a:extLst>
                  <a:ext uri="{FF2B5EF4-FFF2-40B4-BE49-F238E27FC236}">
                    <a16:creationId xmlns:a16="http://schemas.microsoft.com/office/drawing/2014/main" id="{B21D83EC-CA69-9B6D-7BC9-9BF8718F91C2}"/>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53" name="Rectangle 28">
                <a:extLst>
                  <a:ext uri="{FF2B5EF4-FFF2-40B4-BE49-F238E27FC236}">
                    <a16:creationId xmlns:a16="http://schemas.microsoft.com/office/drawing/2014/main" id="{599B5E0B-516F-7EB6-D440-90915286ABCF}"/>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75" name="Line 133">
              <a:extLst>
                <a:ext uri="{FF2B5EF4-FFF2-40B4-BE49-F238E27FC236}">
                  <a16:creationId xmlns:a16="http://schemas.microsoft.com/office/drawing/2014/main" id="{8AFD8A35-CBD5-5140-FEFC-B6E567C9892E}"/>
                </a:ext>
              </a:extLst>
            </p:cNvPr>
            <p:cNvSpPr>
              <a:spLocks noChangeShapeType="1"/>
            </p:cNvSpPr>
            <p:nvPr/>
          </p:nvSpPr>
          <p:spPr bwMode="auto">
            <a:xfrm flipH="1">
              <a:off x="3329830" y="6067140"/>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76" name="Group 375">
              <a:extLst>
                <a:ext uri="{FF2B5EF4-FFF2-40B4-BE49-F238E27FC236}">
                  <a16:creationId xmlns:a16="http://schemas.microsoft.com/office/drawing/2014/main" id="{369F3B81-0A84-C315-E345-69B5B31064BC}"/>
                </a:ext>
              </a:extLst>
            </p:cNvPr>
            <p:cNvGrpSpPr/>
            <p:nvPr/>
          </p:nvGrpSpPr>
          <p:grpSpPr>
            <a:xfrm>
              <a:off x="3729850" y="5976790"/>
              <a:ext cx="555908" cy="189514"/>
              <a:chOff x="3232149" y="4995863"/>
              <a:chExt cx="1117602" cy="381000"/>
            </a:xfrm>
          </p:grpSpPr>
          <p:sp>
            <p:nvSpPr>
              <p:cNvPr id="450" name="Rectangle 28">
                <a:extLst>
                  <a:ext uri="{FF2B5EF4-FFF2-40B4-BE49-F238E27FC236}">
                    <a16:creationId xmlns:a16="http://schemas.microsoft.com/office/drawing/2014/main" id="{42D6AB34-249A-22CD-DCF0-6E9E80B3F5BC}"/>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51" name="Rectangle 28">
                <a:extLst>
                  <a:ext uri="{FF2B5EF4-FFF2-40B4-BE49-F238E27FC236}">
                    <a16:creationId xmlns:a16="http://schemas.microsoft.com/office/drawing/2014/main" id="{201852C6-6A2C-345C-9964-06C1E56C47AC}"/>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77" name="Line 133">
              <a:extLst>
                <a:ext uri="{FF2B5EF4-FFF2-40B4-BE49-F238E27FC236}">
                  <a16:creationId xmlns:a16="http://schemas.microsoft.com/office/drawing/2014/main" id="{326069B8-5986-197E-DD60-D6B2EF0E78D8}"/>
                </a:ext>
              </a:extLst>
            </p:cNvPr>
            <p:cNvSpPr>
              <a:spLocks noChangeShapeType="1"/>
            </p:cNvSpPr>
            <p:nvPr/>
          </p:nvSpPr>
          <p:spPr bwMode="auto">
            <a:xfrm flipH="1">
              <a:off x="3329830" y="6292451"/>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78" name="Group 377">
              <a:extLst>
                <a:ext uri="{FF2B5EF4-FFF2-40B4-BE49-F238E27FC236}">
                  <a16:creationId xmlns:a16="http://schemas.microsoft.com/office/drawing/2014/main" id="{E84C240F-C74C-0744-464A-EF9C8D93AE26}"/>
                </a:ext>
              </a:extLst>
            </p:cNvPr>
            <p:cNvGrpSpPr/>
            <p:nvPr/>
          </p:nvGrpSpPr>
          <p:grpSpPr>
            <a:xfrm>
              <a:off x="3729850" y="6202101"/>
              <a:ext cx="555908" cy="189514"/>
              <a:chOff x="3232149" y="4995863"/>
              <a:chExt cx="1117602" cy="381000"/>
            </a:xfrm>
          </p:grpSpPr>
          <p:sp>
            <p:nvSpPr>
              <p:cNvPr id="448" name="Rectangle 28">
                <a:extLst>
                  <a:ext uri="{FF2B5EF4-FFF2-40B4-BE49-F238E27FC236}">
                    <a16:creationId xmlns:a16="http://schemas.microsoft.com/office/drawing/2014/main" id="{CD8C7A76-51AD-8E7D-8519-F494024341A0}"/>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49" name="Rectangle 28">
                <a:extLst>
                  <a:ext uri="{FF2B5EF4-FFF2-40B4-BE49-F238E27FC236}">
                    <a16:creationId xmlns:a16="http://schemas.microsoft.com/office/drawing/2014/main" id="{5A035DC5-A9DD-5103-45CB-7B7B31353D13}"/>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379" name="Group 126">
              <a:extLst>
                <a:ext uri="{FF2B5EF4-FFF2-40B4-BE49-F238E27FC236}">
                  <a16:creationId xmlns:a16="http://schemas.microsoft.com/office/drawing/2014/main" id="{BF5B0E4C-E574-D40F-1874-62F79D77DDC5}"/>
                </a:ext>
              </a:extLst>
            </p:cNvPr>
            <p:cNvGrpSpPr>
              <a:grpSpLocks/>
            </p:cNvGrpSpPr>
            <p:nvPr/>
          </p:nvGrpSpPr>
          <p:grpSpPr bwMode="auto">
            <a:xfrm>
              <a:off x="2920206" y="5670167"/>
              <a:ext cx="411404" cy="296906"/>
              <a:chOff x="1236" y="3274"/>
              <a:chExt cx="521" cy="376"/>
            </a:xfrm>
            <a:solidFill>
              <a:srgbClr val="008000"/>
            </a:solidFill>
          </p:grpSpPr>
          <p:sp>
            <p:nvSpPr>
              <p:cNvPr id="444" name="Rectangle 127">
                <a:extLst>
                  <a:ext uri="{FF2B5EF4-FFF2-40B4-BE49-F238E27FC236}">
                    <a16:creationId xmlns:a16="http://schemas.microsoft.com/office/drawing/2014/main" id="{22C50017-0598-5465-99F9-8A97DEF56A2B}"/>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45" name="Rectangle 128">
                <a:extLst>
                  <a:ext uri="{FF2B5EF4-FFF2-40B4-BE49-F238E27FC236}">
                    <a16:creationId xmlns:a16="http://schemas.microsoft.com/office/drawing/2014/main" id="{D9453AA8-803D-D275-8050-A1C4B1DC363F}"/>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46" name="Rectangle 129">
                <a:extLst>
                  <a:ext uri="{FF2B5EF4-FFF2-40B4-BE49-F238E27FC236}">
                    <a16:creationId xmlns:a16="http://schemas.microsoft.com/office/drawing/2014/main" id="{506B7FE5-3CE6-9F91-0ACC-B04036ACD1DC}"/>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47" name="Rectangle 130">
                <a:extLst>
                  <a:ext uri="{FF2B5EF4-FFF2-40B4-BE49-F238E27FC236}">
                    <a16:creationId xmlns:a16="http://schemas.microsoft.com/office/drawing/2014/main" id="{B0E408DD-D845-5FD4-D1DF-D5CE29DB07FF}"/>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80" name="Group 126">
              <a:extLst>
                <a:ext uri="{FF2B5EF4-FFF2-40B4-BE49-F238E27FC236}">
                  <a16:creationId xmlns:a16="http://schemas.microsoft.com/office/drawing/2014/main" id="{141E665B-A4B3-61F7-9477-38965A966396}"/>
                </a:ext>
              </a:extLst>
            </p:cNvPr>
            <p:cNvGrpSpPr>
              <a:grpSpLocks/>
            </p:cNvGrpSpPr>
            <p:nvPr/>
          </p:nvGrpSpPr>
          <p:grpSpPr bwMode="auto">
            <a:xfrm>
              <a:off x="2920206" y="5901800"/>
              <a:ext cx="411404" cy="296906"/>
              <a:chOff x="1236" y="3274"/>
              <a:chExt cx="521" cy="376"/>
            </a:xfrm>
            <a:solidFill>
              <a:srgbClr val="008000"/>
            </a:solidFill>
          </p:grpSpPr>
          <p:sp>
            <p:nvSpPr>
              <p:cNvPr id="440" name="Rectangle 127">
                <a:extLst>
                  <a:ext uri="{FF2B5EF4-FFF2-40B4-BE49-F238E27FC236}">
                    <a16:creationId xmlns:a16="http://schemas.microsoft.com/office/drawing/2014/main" id="{7C390CA5-4851-48FB-DB8D-29858BD3F85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41" name="Rectangle 128">
                <a:extLst>
                  <a:ext uri="{FF2B5EF4-FFF2-40B4-BE49-F238E27FC236}">
                    <a16:creationId xmlns:a16="http://schemas.microsoft.com/office/drawing/2014/main" id="{8D732965-885A-00EF-F671-CB82A858AB35}"/>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42" name="Rectangle 129">
                <a:extLst>
                  <a:ext uri="{FF2B5EF4-FFF2-40B4-BE49-F238E27FC236}">
                    <a16:creationId xmlns:a16="http://schemas.microsoft.com/office/drawing/2014/main" id="{EF007332-C8EB-E974-DF37-657106673317}"/>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43" name="Rectangle 130">
                <a:extLst>
                  <a:ext uri="{FF2B5EF4-FFF2-40B4-BE49-F238E27FC236}">
                    <a16:creationId xmlns:a16="http://schemas.microsoft.com/office/drawing/2014/main" id="{905322A3-7C6D-9C7E-2B94-B6323FE7A08E}"/>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81" name="Group 126">
              <a:extLst>
                <a:ext uri="{FF2B5EF4-FFF2-40B4-BE49-F238E27FC236}">
                  <a16:creationId xmlns:a16="http://schemas.microsoft.com/office/drawing/2014/main" id="{6C6356DC-E4BE-E908-A73E-0417AF1EEDA3}"/>
                </a:ext>
              </a:extLst>
            </p:cNvPr>
            <p:cNvGrpSpPr>
              <a:grpSpLocks/>
            </p:cNvGrpSpPr>
            <p:nvPr/>
          </p:nvGrpSpPr>
          <p:grpSpPr bwMode="auto">
            <a:xfrm>
              <a:off x="2920206" y="6133435"/>
              <a:ext cx="411404" cy="296906"/>
              <a:chOff x="1236" y="3274"/>
              <a:chExt cx="521" cy="376"/>
            </a:xfrm>
            <a:solidFill>
              <a:srgbClr val="008000"/>
            </a:solidFill>
          </p:grpSpPr>
          <p:sp>
            <p:nvSpPr>
              <p:cNvPr id="436" name="Rectangle 127">
                <a:extLst>
                  <a:ext uri="{FF2B5EF4-FFF2-40B4-BE49-F238E27FC236}">
                    <a16:creationId xmlns:a16="http://schemas.microsoft.com/office/drawing/2014/main" id="{BA898AD3-8E83-4656-6B66-B54AAD9A69B5}"/>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37" name="Rectangle 128">
                <a:extLst>
                  <a:ext uri="{FF2B5EF4-FFF2-40B4-BE49-F238E27FC236}">
                    <a16:creationId xmlns:a16="http://schemas.microsoft.com/office/drawing/2014/main" id="{7141AD3E-1A1E-70F7-D80D-7DE4C445641B}"/>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38" name="Rectangle 129">
                <a:extLst>
                  <a:ext uri="{FF2B5EF4-FFF2-40B4-BE49-F238E27FC236}">
                    <a16:creationId xmlns:a16="http://schemas.microsoft.com/office/drawing/2014/main" id="{45D9ED3D-EC31-2637-3A5F-DC1416114A2A}"/>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39" name="Rectangle 130">
                <a:extLst>
                  <a:ext uri="{FF2B5EF4-FFF2-40B4-BE49-F238E27FC236}">
                    <a16:creationId xmlns:a16="http://schemas.microsoft.com/office/drawing/2014/main" id="{A633187D-FE9C-CEDF-30DF-00E25A4FE475}"/>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382" name="Line 133">
              <a:extLst>
                <a:ext uri="{FF2B5EF4-FFF2-40B4-BE49-F238E27FC236}">
                  <a16:creationId xmlns:a16="http://schemas.microsoft.com/office/drawing/2014/main" id="{B04DEACD-EA5E-6528-8A6D-EE1BD43AE61B}"/>
                </a:ext>
              </a:extLst>
            </p:cNvPr>
            <p:cNvSpPr>
              <a:spLocks noChangeShapeType="1"/>
            </p:cNvSpPr>
            <p:nvPr/>
          </p:nvSpPr>
          <p:spPr bwMode="auto">
            <a:xfrm flipH="1">
              <a:off x="3329830" y="6570113"/>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83" name="Group 382">
              <a:extLst>
                <a:ext uri="{FF2B5EF4-FFF2-40B4-BE49-F238E27FC236}">
                  <a16:creationId xmlns:a16="http://schemas.microsoft.com/office/drawing/2014/main" id="{4EC5E5C1-1AAE-00A6-699C-5C1CABF42458}"/>
                </a:ext>
              </a:extLst>
            </p:cNvPr>
            <p:cNvGrpSpPr/>
            <p:nvPr/>
          </p:nvGrpSpPr>
          <p:grpSpPr>
            <a:xfrm>
              <a:off x="3729850" y="6479763"/>
              <a:ext cx="555908" cy="189514"/>
              <a:chOff x="3232149" y="4995863"/>
              <a:chExt cx="1117602" cy="381000"/>
            </a:xfrm>
          </p:grpSpPr>
          <p:sp>
            <p:nvSpPr>
              <p:cNvPr id="434" name="Rectangle 28">
                <a:extLst>
                  <a:ext uri="{FF2B5EF4-FFF2-40B4-BE49-F238E27FC236}">
                    <a16:creationId xmlns:a16="http://schemas.microsoft.com/office/drawing/2014/main" id="{981DC6C7-B2C8-CEF1-4709-ADBB0B7F3F16}"/>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35" name="Rectangle 28">
                <a:extLst>
                  <a:ext uri="{FF2B5EF4-FFF2-40B4-BE49-F238E27FC236}">
                    <a16:creationId xmlns:a16="http://schemas.microsoft.com/office/drawing/2014/main" id="{BFD8902E-CE5E-19E9-15B4-F717E9EB177B}"/>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84" name="Line 133">
              <a:extLst>
                <a:ext uri="{FF2B5EF4-FFF2-40B4-BE49-F238E27FC236}">
                  <a16:creationId xmlns:a16="http://schemas.microsoft.com/office/drawing/2014/main" id="{4F33BDAD-BB72-FEDB-CDBC-79827DD1695D}"/>
                </a:ext>
              </a:extLst>
            </p:cNvPr>
            <p:cNvSpPr>
              <a:spLocks noChangeShapeType="1"/>
            </p:cNvSpPr>
            <p:nvPr/>
          </p:nvSpPr>
          <p:spPr bwMode="auto">
            <a:xfrm flipH="1">
              <a:off x="3329830" y="6791212"/>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85" name="Group 384">
              <a:extLst>
                <a:ext uri="{FF2B5EF4-FFF2-40B4-BE49-F238E27FC236}">
                  <a16:creationId xmlns:a16="http://schemas.microsoft.com/office/drawing/2014/main" id="{D95D7DAE-7181-2D73-751E-C890DD2061E7}"/>
                </a:ext>
              </a:extLst>
            </p:cNvPr>
            <p:cNvGrpSpPr/>
            <p:nvPr/>
          </p:nvGrpSpPr>
          <p:grpSpPr>
            <a:xfrm>
              <a:off x="3729850" y="6700862"/>
              <a:ext cx="555908" cy="189514"/>
              <a:chOff x="3232149" y="4995863"/>
              <a:chExt cx="1117602" cy="381000"/>
            </a:xfrm>
          </p:grpSpPr>
          <p:sp>
            <p:nvSpPr>
              <p:cNvPr id="432" name="Rectangle 28">
                <a:extLst>
                  <a:ext uri="{FF2B5EF4-FFF2-40B4-BE49-F238E27FC236}">
                    <a16:creationId xmlns:a16="http://schemas.microsoft.com/office/drawing/2014/main" id="{4EAC3936-ED9D-207B-D77C-4EE28D81AE4F}"/>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33" name="Rectangle 28">
                <a:extLst>
                  <a:ext uri="{FF2B5EF4-FFF2-40B4-BE49-F238E27FC236}">
                    <a16:creationId xmlns:a16="http://schemas.microsoft.com/office/drawing/2014/main" id="{3397D238-9A7B-168B-4FA0-5FCE7AEFFC7A}"/>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86" name="Line 133">
              <a:extLst>
                <a:ext uri="{FF2B5EF4-FFF2-40B4-BE49-F238E27FC236}">
                  <a16:creationId xmlns:a16="http://schemas.microsoft.com/office/drawing/2014/main" id="{32EB24CF-FF11-2E14-CD73-8EB18925B1D8}"/>
                </a:ext>
              </a:extLst>
            </p:cNvPr>
            <p:cNvSpPr>
              <a:spLocks noChangeShapeType="1"/>
            </p:cNvSpPr>
            <p:nvPr/>
          </p:nvSpPr>
          <p:spPr bwMode="auto">
            <a:xfrm flipH="1">
              <a:off x="3329830" y="7016523"/>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87" name="Group 386">
              <a:extLst>
                <a:ext uri="{FF2B5EF4-FFF2-40B4-BE49-F238E27FC236}">
                  <a16:creationId xmlns:a16="http://schemas.microsoft.com/office/drawing/2014/main" id="{56F44799-6FA9-C293-B705-528A1B76D32A}"/>
                </a:ext>
              </a:extLst>
            </p:cNvPr>
            <p:cNvGrpSpPr/>
            <p:nvPr/>
          </p:nvGrpSpPr>
          <p:grpSpPr>
            <a:xfrm>
              <a:off x="3729850" y="6926173"/>
              <a:ext cx="555908" cy="189514"/>
              <a:chOff x="3232149" y="4995863"/>
              <a:chExt cx="1117602" cy="381000"/>
            </a:xfrm>
          </p:grpSpPr>
          <p:sp>
            <p:nvSpPr>
              <p:cNvPr id="430" name="Rectangle 28">
                <a:extLst>
                  <a:ext uri="{FF2B5EF4-FFF2-40B4-BE49-F238E27FC236}">
                    <a16:creationId xmlns:a16="http://schemas.microsoft.com/office/drawing/2014/main" id="{CD08F044-04D4-8431-2F45-28EF30CEC788}"/>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31" name="Rectangle 28">
                <a:extLst>
                  <a:ext uri="{FF2B5EF4-FFF2-40B4-BE49-F238E27FC236}">
                    <a16:creationId xmlns:a16="http://schemas.microsoft.com/office/drawing/2014/main" id="{F69B9CA2-A060-10F8-1B37-24EFAD201B24}"/>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388" name="Group 126">
              <a:extLst>
                <a:ext uri="{FF2B5EF4-FFF2-40B4-BE49-F238E27FC236}">
                  <a16:creationId xmlns:a16="http://schemas.microsoft.com/office/drawing/2014/main" id="{8651443A-557D-195C-2BA0-A9779E052D85}"/>
                </a:ext>
              </a:extLst>
            </p:cNvPr>
            <p:cNvGrpSpPr>
              <a:grpSpLocks/>
            </p:cNvGrpSpPr>
            <p:nvPr/>
          </p:nvGrpSpPr>
          <p:grpSpPr bwMode="auto">
            <a:xfrm>
              <a:off x="2920206" y="6394239"/>
              <a:ext cx="411404" cy="296906"/>
              <a:chOff x="1236" y="3274"/>
              <a:chExt cx="521" cy="376"/>
            </a:xfrm>
            <a:solidFill>
              <a:srgbClr val="008000"/>
            </a:solidFill>
          </p:grpSpPr>
          <p:sp>
            <p:nvSpPr>
              <p:cNvPr id="426" name="Rectangle 127">
                <a:extLst>
                  <a:ext uri="{FF2B5EF4-FFF2-40B4-BE49-F238E27FC236}">
                    <a16:creationId xmlns:a16="http://schemas.microsoft.com/office/drawing/2014/main" id="{51063D02-2E85-494E-A0D5-E1295C891CC8}"/>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27" name="Rectangle 128">
                <a:extLst>
                  <a:ext uri="{FF2B5EF4-FFF2-40B4-BE49-F238E27FC236}">
                    <a16:creationId xmlns:a16="http://schemas.microsoft.com/office/drawing/2014/main" id="{4F5DAC25-8A5D-372C-D7E7-314B61D3988D}"/>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28" name="Rectangle 129">
                <a:extLst>
                  <a:ext uri="{FF2B5EF4-FFF2-40B4-BE49-F238E27FC236}">
                    <a16:creationId xmlns:a16="http://schemas.microsoft.com/office/drawing/2014/main" id="{CDD38775-F964-BC96-7AEC-32FEEFC33687}"/>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29" name="Rectangle 130">
                <a:extLst>
                  <a:ext uri="{FF2B5EF4-FFF2-40B4-BE49-F238E27FC236}">
                    <a16:creationId xmlns:a16="http://schemas.microsoft.com/office/drawing/2014/main" id="{698BA58D-1D46-0C02-55A6-4FEA370E0F6C}"/>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89" name="Group 126">
              <a:extLst>
                <a:ext uri="{FF2B5EF4-FFF2-40B4-BE49-F238E27FC236}">
                  <a16:creationId xmlns:a16="http://schemas.microsoft.com/office/drawing/2014/main" id="{E77306F4-E1F6-1D59-ACE3-AB40FA3CBB96}"/>
                </a:ext>
              </a:extLst>
            </p:cNvPr>
            <p:cNvGrpSpPr>
              <a:grpSpLocks/>
            </p:cNvGrpSpPr>
            <p:nvPr/>
          </p:nvGrpSpPr>
          <p:grpSpPr bwMode="auto">
            <a:xfrm>
              <a:off x="2920206" y="6625872"/>
              <a:ext cx="411404" cy="296906"/>
              <a:chOff x="1236" y="3274"/>
              <a:chExt cx="521" cy="376"/>
            </a:xfrm>
            <a:solidFill>
              <a:srgbClr val="008000"/>
            </a:solidFill>
          </p:grpSpPr>
          <p:sp>
            <p:nvSpPr>
              <p:cNvPr id="422" name="Rectangle 127">
                <a:extLst>
                  <a:ext uri="{FF2B5EF4-FFF2-40B4-BE49-F238E27FC236}">
                    <a16:creationId xmlns:a16="http://schemas.microsoft.com/office/drawing/2014/main" id="{FE26E9A5-90D8-3F5C-95E0-B6DCC2A4E1B8}"/>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23" name="Rectangle 128">
                <a:extLst>
                  <a:ext uri="{FF2B5EF4-FFF2-40B4-BE49-F238E27FC236}">
                    <a16:creationId xmlns:a16="http://schemas.microsoft.com/office/drawing/2014/main" id="{37BA02CE-823A-AC55-D63B-724B31C12A9F}"/>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24" name="Rectangle 129">
                <a:extLst>
                  <a:ext uri="{FF2B5EF4-FFF2-40B4-BE49-F238E27FC236}">
                    <a16:creationId xmlns:a16="http://schemas.microsoft.com/office/drawing/2014/main" id="{EB3408DE-7996-3011-FF22-0FA0081EEC1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25" name="Rectangle 130">
                <a:extLst>
                  <a:ext uri="{FF2B5EF4-FFF2-40B4-BE49-F238E27FC236}">
                    <a16:creationId xmlns:a16="http://schemas.microsoft.com/office/drawing/2014/main" id="{DB09D45C-CA83-C477-B089-F9C57A5F8324}"/>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90" name="Group 126">
              <a:extLst>
                <a:ext uri="{FF2B5EF4-FFF2-40B4-BE49-F238E27FC236}">
                  <a16:creationId xmlns:a16="http://schemas.microsoft.com/office/drawing/2014/main" id="{377C3E07-548F-5FFF-C638-6D5EDAB030B9}"/>
                </a:ext>
              </a:extLst>
            </p:cNvPr>
            <p:cNvGrpSpPr>
              <a:grpSpLocks/>
            </p:cNvGrpSpPr>
            <p:nvPr/>
          </p:nvGrpSpPr>
          <p:grpSpPr bwMode="auto">
            <a:xfrm>
              <a:off x="2920206" y="6857507"/>
              <a:ext cx="411404" cy="296906"/>
              <a:chOff x="1236" y="3274"/>
              <a:chExt cx="521" cy="376"/>
            </a:xfrm>
            <a:solidFill>
              <a:srgbClr val="008000"/>
            </a:solidFill>
          </p:grpSpPr>
          <p:sp>
            <p:nvSpPr>
              <p:cNvPr id="418" name="Rectangle 127">
                <a:extLst>
                  <a:ext uri="{FF2B5EF4-FFF2-40B4-BE49-F238E27FC236}">
                    <a16:creationId xmlns:a16="http://schemas.microsoft.com/office/drawing/2014/main" id="{84167FDC-57A7-10DB-5ED8-40966E306C51}"/>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19" name="Rectangle 128">
                <a:extLst>
                  <a:ext uri="{FF2B5EF4-FFF2-40B4-BE49-F238E27FC236}">
                    <a16:creationId xmlns:a16="http://schemas.microsoft.com/office/drawing/2014/main" id="{B3D37635-D5E7-B90A-114B-DC82A1FC0A1E}"/>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20" name="Rectangle 129">
                <a:extLst>
                  <a:ext uri="{FF2B5EF4-FFF2-40B4-BE49-F238E27FC236}">
                    <a16:creationId xmlns:a16="http://schemas.microsoft.com/office/drawing/2014/main" id="{A7B4CC3C-07D1-12FE-1D32-181730DF4C18}"/>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21" name="Rectangle 130">
                <a:extLst>
                  <a:ext uri="{FF2B5EF4-FFF2-40B4-BE49-F238E27FC236}">
                    <a16:creationId xmlns:a16="http://schemas.microsoft.com/office/drawing/2014/main" id="{32C49BDE-2EF9-9C36-8D39-8EA966E64874}"/>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sp>
          <p:nvSpPr>
            <p:cNvPr id="391" name="Line 133">
              <a:extLst>
                <a:ext uri="{FF2B5EF4-FFF2-40B4-BE49-F238E27FC236}">
                  <a16:creationId xmlns:a16="http://schemas.microsoft.com/office/drawing/2014/main" id="{1C9596CF-DCBC-4C7E-4968-AFA281515170}"/>
                </a:ext>
              </a:extLst>
            </p:cNvPr>
            <p:cNvSpPr>
              <a:spLocks noChangeShapeType="1"/>
            </p:cNvSpPr>
            <p:nvPr/>
          </p:nvSpPr>
          <p:spPr bwMode="auto">
            <a:xfrm flipH="1">
              <a:off x="3335105" y="7281615"/>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92" name="Group 391">
              <a:extLst>
                <a:ext uri="{FF2B5EF4-FFF2-40B4-BE49-F238E27FC236}">
                  <a16:creationId xmlns:a16="http://schemas.microsoft.com/office/drawing/2014/main" id="{7DE00D95-1348-EAF4-DC36-441B953AD126}"/>
                </a:ext>
              </a:extLst>
            </p:cNvPr>
            <p:cNvGrpSpPr/>
            <p:nvPr/>
          </p:nvGrpSpPr>
          <p:grpSpPr>
            <a:xfrm>
              <a:off x="3735125" y="7191265"/>
              <a:ext cx="555908" cy="189514"/>
              <a:chOff x="3232149" y="4995863"/>
              <a:chExt cx="1117602" cy="381000"/>
            </a:xfrm>
          </p:grpSpPr>
          <p:sp>
            <p:nvSpPr>
              <p:cNvPr id="416" name="Rectangle 28">
                <a:extLst>
                  <a:ext uri="{FF2B5EF4-FFF2-40B4-BE49-F238E27FC236}">
                    <a16:creationId xmlns:a16="http://schemas.microsoft.com/office/drawing/2014/main" id="{38B09B93-E758-278C-BCB6-99FC31F0D11F}"/>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17" name="Rectangle 28">
                <a:extLst>
                  <a:ext uri="{FF2B5EF4-FFF2-40B4-BE49-F238E27FC236}">
                    <a16:creationId xmlns:a16="http://schemas.microsoft.com/office/drawing/2014/main" id="{92B7C5C0-BA3E-8964-3D57-DC2C186A6151}"/>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93" name="Line 133">
              <a:extLst>
                <a:ext uri="{FF2B5EF4-FFF2-40B4-BE49-F238E27FC236}">
                  <a16:creationId xmlns:a16="http://schemas.microsoft.com/office/drawing/2014/main" id="{4564255D-CA24-E18E-BF86-248F93C9B9F0}"/>
                </a:ext>
              </a:extLst>
            </p:cNvPr>
            <p:cNvSpPr>
              <a:spLocks noChangeShapeType="1"/>
            </p:cNvSpPr>
            <p:nvPr/>
          </p:nvSpPr>
          <p:spPr bwMode="auto">
            <a:xfrm flipH="1">
              <a:off x="3335105" y="7502714"/>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94" name="Group 393">
              <a:extLst>
                <a:ext uri="{FF2B5EF4-FFF2-40B4-BE49-F238E27FC236}">
                  <a16:creationId xmlns:a16="http://schemas.microsoft.com/office/drawing/2014/main" id="{10582A90-08C8-BE2A-040F-EE541480B4A9}"/>
                </a:ext>
              </a:extLst>
            </p:cNvPr>
            <p:cNvGrpSpPr/>
            <p:nvPr/>
          </p:nvGrpSpPr>
          <p:grpSpPr>
            <a:xfrm>
              <a:off x="3735125" y="7412364"/>
              <a:ext cx="555908" cy="189514"/>
              <a:chOff x="3232149" y="4995863"/>
              <a:chExt cx="1117602" cy="381000"/>
            </a:xfrm>
          </p:grpSpPr>
          <p:sp>
            <p:nvSpPr>
              <p:cNvPr id="414" name="Rectangle 28">
                <a:extLst>
                  <a:ext uri="{FF2B5EF4-FFF2-40B4-BE49-F238E27FC236}">
                    <a16:creationId xmlns:a16="http://schemas.microsoft.com/office/drawing/2014/main" id="{F7035E68-9AFF-963A-D5B5-8BD503DE5056}"/>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15" name="Rectangle 28">
                <a:extLst>
                  <a:ext uri="{FF2B5EF4-FFF2-40B4-BE49-F238E27FC236}">
                    <a16:creationId xmlns:a16="http://schemas.microsoft.com/office/drawing/2014/main" id="{4E02E09E-3B2A-0465-4135-3C211F713092}"/>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sp>
          <p:nvSpPr>
            <p:cNvPr id="395" name="Line 133">
              <a:extLst>
                <a:ext uri="{FF2B5EF4-FFF2-40B4-BE49-F238E27FC236}">
                  <a16:creationId xmlns:a16="http://schemas.microsoft.com/office/drawing/2014/main" id="{9B92BCDD-8337-3BEA-FD16-DCD9619DC079}"/>
                </a:ext>
              </a:extLst>
            </p:cNvPr>
            <p:cNvSpPr>
              <a:spLocks noChangeShapeType="1"/>
            </p:cNvSpPr>
            <p:nvPr/>
          </p:nvSpPr>
          <p:spPr bwMode="auto">
            <a:xfrm flipH="1">
              <a:off x="3335105" y="7728025"/>
              <a:ext cx="396055" cy="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30028" tIns="65014" rIns="130028" bIns="65014"/>
            <a:lstStyle/>
            <a:p>
              <a:pPr>
                <a:defRPr/>
              </a:pPr>
              <a:endParaRPr lang="en-US" sz="800" dirty="0">
                <a:latin typeface="+mn-lt"/>
                <a:cs typeface="Arial" charset="0"/>
              </a:endParaRPr>
            </a:p>
          </p:txBody>
        </p:sp>
        <p:grpSp>
          <p:nvGrpSpPr>
            <p:cNvPr id="396" name="Group 395">
              <a:extLst>
                <a:ext uri="{FF2B5EF4-FFF2-40B4-BE49-F238E27FC236}">
                  <a16:creationId xmlns:a16="http://schemas.microsoft.com/office/drawing/2014/main" id="{273BF51E-1D54-367E-954B-EF6D50024D42}"/>
                </a:ext>
              </a:extLst>
            </p:cNvPr>
            <p:cNvGrpSpPr/>
            <p:nvPr/>
          </p:nvGrpSpPr>
          <p:grpSpPr>
            <a:xfrm>
              <a:off x="3735125" y="7637675"/>
              <a:ext cx="555908" cy="189514"/>
              <a:chOff x="3232149" y="4995863"/>
              <a:chExt cx="1117602" cy="381000"/>
            </a:xfrm>
          </p:grpSpPr>
          <p:sp>
            <p:nvSpPr>
              <p:cNvPr id="412" name="Rectangle 28">
                <a:extLst>
                  <a:ext uri="{FF2B5EF4-FFF2-40B4-BE49-F238E27FC236}">
                    <a16:creationId xmlns:a16="http://schemas.microsoft.com/office/drawing/2014/main" id="{90398713-EF61-033B-B721-30883A5D435B}"/>
                  </a:ext>
                </a:extLst>
              </p:cNvPr>
              <p:cNvSpPr>
                <a:spLocks noChangeArrowheads="1"/>
              </p:cNvSpPr>
              <p:nvPr/>
            </p:nvSpPr>
            <p:spPr bwMode="auto">
              <a:xfrm>
                <a:off x="3738563" y="4995863"/>
                <a:ext cx="611188" cy="381000"/>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000000"/>
                    </a:solidFill>
                    <a:latin typeface="+mn-lt"/>
                    <a:cs typeface="Arial" charset="0"/>
                  </a:rPr>
                  <a:t>EBDC</a:t>
                </a:r>
              </a:p>
            </p:txBody>
          </p:sp>
          <p:sp>
            <p:nvSpPr>
              <p:cNvPr id="413" name="Rectangle 28">
                <a:extLst>
                  <a:ext uri="{FF2B5EF4-FFF2-40B4-BE49-F238E27FC236}">
                    <a16:creationId xmlns:a16="http://schemas.microsoft.com/office/drawing/2014/main" id="{3F51C7D9-ECA9-86EC-604C-5340E5CD9733}"/>
                  </a:ext>
                </a:extLst>
              </p:cNvPr>
              <p:cNvSpPr>
                <a:spLocks noChangeArrowheads="1"/>
              </p:cNvSpPr>
              <p:nvPr/>
            </p:nvSpPr>
            <p:spPr bwMode="auto">
              <a:xfrm>
                <a:off x="3232149" y="4995863"/>
                <a:ext cx="508001" cy="381000"/>
              </a:xfrm>
              <a:prstGeom prst="rect">
                <a:avLst/>
              </a:prstGeom>
              <a:solidFill>
                <a:srgbClr val="48CC66"/>
              </a:solidFill>
              <a:ln w="9360">
                <a:solidFill>
                  <a:srgbClr val="000000"/>
                </a:solidFill>
                <a:miter lim="800000"/>
                <a:headEnd/>
                <a:tailEnd/>
              </a:ln>
              <a:effec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chemeClr val="bg1">
                        <a:lumMod val="95000"/>
                      </a:schemeClr>
                    </a:solidFill>
                    <a:latin typeface="+mn-lt"/>
                    <a:cs typeface="Arial" charset="0"/>
                  </a:rPr>
                  <a:t>FELIX</a:t>
                </a:r>
              </a:p>
            </p:txBody>
          </p:sp>
        </p:grpSp>
        <p:grpSp>
          <p:nvGrpSpPr>
            <p:cNvPr id="397" name="Group 126">
              <a:extLst>
                <a:ext uri="{FF2B5EF4-FFF2-40B4-BE49-F238E27FC236}">
                  <a16:creationId xmlns:a16="http://schemas.microsoft.com/office/drawing/2014/main" id="{CB041580-AD36-A42D-D60B-8147BEE40DF8}"/>
                </a:ext>
              </a:extLst>
            </p:cNvPr>
            <p:cNvGrpSpPr>
              <a:grpSpLocks/>
            </p:cNvGrpSpPr>
            <p:nvPr/>
          </p:nvGrpSpPr>
          <p:grpSpPr bwMode="auto">
            <a:xfrm>
              <a:off x="2925481" y="7105741"/>
              <a:ext cx="411404" cy="296906"/>
              <a:chOff x="1236" y="3274"/>
              <a:chExt cx="521" cy="376"/>
            </a:xfrm>
            <a:solidFill>
              <a:srgbClr val="008000"/>
            </a:solidFill>
          </p:grpSpPr>
          <p:sp>
            <p:nvSpPr>
              <p:cNvPr id="408" name="Rectangle 127">
                <a:extLst>
                  <a:ext uri="{FF2B5EF4-FFF2-40B4-BE49-F238E27FC236}">
                    <a16:creationId xmlns:a16="http://schemas.microsoft.com/office/drawing/2014/main" id="{87E910C5-4996-E508-B906-5845D9125B44}"/>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09" name="Rectangle 128">
                <a:extLst>
                  <a:ext uri="{FF2B5EF4-FFF2-40B4-BE49-F238E27FC236}">
                    <a16:creationId xmlns:a16="http://schemas.microsoft.com/office/drawing/2014/main" id="{275705F4-3F20-BEAB-55BF-6712F4041FFC}"/>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10" name="Rectangle 129">
                <a:extLst>
                  <a:ext uri="{FF2B5EF4-FFF2-40B4-BE49-F238E27FC236}">
                    <a16:creationId xmlns:a16="http://schemas.microsoft.com/office/drawing/2014/main" id="{5ED84A8E-A9E7-B7E3-4D24-E1A7EC545635}"/>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11" name="Rectangle 130">
                <a:extLst>
                  <a:ext uri="{FF2B5EF4-FFF2-40B4-BE49-F238E27FC236}">
                    <a16:creationId xmlns:a16="http://schemas.microsoft.com/office/drawing/2014/main" id="{92CAFE0D-DC5F-DEFC-F7F0-B424F10A4DC5}"/>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98" name="Group 126">
              <a:extLst>
                <a:ext uri="{FF2B5EF4-FFF2-40B4-BE49-F238E27FC236}">
                  <a16:creationId xmlns:a16="http://schemas.microsoft.com/office/drawing/2014/main" id="{FD2BA686-D009-1E77-5082-A1028739B81B}"/>
                </a:ext>
              </a:extLst>
            </p:cNvPr>
            <p:cNvGrpSpPr>
              <a:grpSpLocks/>
            </p:cNvGrpSpPr>
            <p:nvPr/>
          </p:nvGrpSpPr>
          <p:grpSpPr bwMode="auto">
            <a:xfrm>
              <a:off x="2925481" y="7337374"/>
              <a:ext cx="411404" cy="296906"/>
              <a:chOff x="1236" y="3274"/>
              <a:chExt cx="521" cy="376"/>
            </a:xfrm>
            <a:solidFill>
              <a:srgbClr val="008000"/>
            </a:solidFill>
          </p:grpSpPr>
          <p:sp>
            <p:nvSpPr>
              <p:cNvPr id="404" name="Rectangle 127">
                <a:extLst>
                  <a:ext uri="{FF2B5EF4-FFF2-40B4-BE49-F238E27FC236}">
                    <a16:creationId xmlns:a16="http://schemas.microsoft.com/office/drawing/2014/main" id="{E503BB4A-7668-4BDD-A534-513B94774C67}"/>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05" name="Rectangle 128">
                <a:extLst>
                  <a:ext uri="{FF2B5EF4-FFF2-40B4-BE49-F238E27FC236}">
                    <a16:creationId xmlns:a16="http://schemas.microsoft.com/office/drawing/2014/main" id="{36087F66-CFA2-7753-4ACD-CBB4463506E2}"/>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06" name="Rectangle 129">
                <a:extLst>
                  <a:ext uri="{FF2B5EF4-FFF2-40B4-BE49-F238E27FC236}">
                    <a16:creationId xmlns:a16="http://schemas.microsoft.com/office/drawing/2014/main" id="{45C73092-8C42-74C3-E915-96DB4A4B3A95}"/>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07" name="Rectangle 130">
                <a:extLst>
                  <a:ext uri="{FF2B5EF4-FFF2-40B4-BE49-F238E27FC236}">
                    <a16:creationId xmlns:a16="http://schemas.microsoft.com/office/drawing/2014/main" id="{1A56CD5C-1331-6E59-E8D0-4C7AAD21F3EC}"/>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399" name="Group 126">
              <a:extLst>
                <a:ext uri="{FF2B5EF4-FFF2-40B4-BE49-F238E27FC236}">
                  <a16:creationId xmlns:a16="http://schemas.microsoft.com/office/drawing/2014/main" id="{55B542D6-1E01-3ED3-37CF-B9ECF3434001}"/>
                </a:ext>
              </a:extLst>
            </p:cNvPr>
            <p:cNvGrpSpPr>
              <a:grpSpLocks/>
            </p:cNvGrpSpPr>
            <p:nvPr/>
          </p:nvGrpSpPr>
          <p:grpSpPr bwMode="auto">
            <a:xfrm>
              <a:off x="2925481" y="7569009"/>
              <a:ext cx="411404" cy="296906"/>
              <a:chOff x="1236" y="3274"/>
              <a:chExt cx="521" cy="376"/>
            </a:xfrm>
            <a:solidFill>
              <a:srgbClr val="008000"/>
            </a:solidFill>
          </p:grpSpPr>
          <p:sp>
            <p:nvSpPr>
              <p:cNvPr id="400" name="Rectangle 127">
                <a:extLst>
                  <a:ext uri="{FF2B5EF4-FFF2-40B4-BE49-F238E27FC236}">
                    <a16:creationId xmlns:a16="http://schemas.microsoft.com/office/drawing/2014/main" id="{CD29BCFA-3372-652F-7CE4-07C493115FA1}"/>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01" name="Rectangle 128">
                <a:extLst>
                  <a:ext uri="{FF2B5EF4-FFF2-40B4-BE49-F238E27FC236}">
                    <a16:creationId xmlns:a16="http://schemas.microsoft.com/office/drawing/2014/main" id="{7315BDCB-037E-0614-A02F-6695E6369C8E}"/>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02" name="Rectangle 129">
                <a:extLst>
                  <a:ext uri="{FF2B5EF4-FFF2-40B4-BE49-F238E27FC236}">
                    <a16:creationId xmlns:a16="http://schemas.microsoft.com/office/drawing/2014/main" id="{AC273D45-E970-C29D-9033-D34B44FBAA9B}"/>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DCM</a:t>
                </a:r>
              </a:p>
            </p:txBody>
          </p:sp>
          <p:sp>
            <p:nvSpPr>
              <p:cNvPr id="403" name="Rectangle 130">
                <a:extLst>
                  <a:ext uri="{FF2B5EF4-FFF2-40B4-BE49-F238E27FC236}">
                    <a16:creationId xmlns:a16="http://schemas.microsoft.com/office/drawing/2014/main" id="{96F6371F-9D61-C457-8E53-4B5CAEF8B798}"/>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800" dirty="0">
                    <a:solidFill>
                      <a:srgbClr val="FFFFFF"/>
                    </a:solidFill>
                    <a:latin typeface="+mn-lt"/>
                    <a:cs typeface="Arial" charset="0"/>
                  </a:rPr>
                  <a:t>FEE</a:t>
                </a:r>
              </a:p>
            </p:txBody>
          </p:sp>
        </p:grpSp>
        <p:grpSp>
          <p:nvGrpSpPr>
            <p:cNvPr id="545" name="Group 544">
              <a:extLst>
                <a:ext uri="{FF2B5EF4-FFF2-40B4-BE49-F238E27FC236}">
                  <a16:creationId xmlns:a16="http://schemas.microsoft.com/office/drawing/2014/main" id="{C6449499-BE08-A5EC-F1E1-5E6F8D0FD2B0}"/>
                </a:ext>
              </a:extLst>
            </p:cNvPr>
            <p:cNvGrpSpPr/>
            <p:nvPr/>
          </p:nvGrpSpPr>
          <p:grpSpPr>
            <a:xfrm flipV="1">
              <a:off x="440589" y="2066811"/>
              <a:ext cx="1378507" cy="6009595"/>
              <a:chOff x="440589" y="2438710"/>
              <a:chExt cx="1378507" cy="6009595"/>
            </a:xfrm>
          </p:grpSpPr>
          <p:grpSp>
            <p:nvGrpSpPr>
              <p:cNvPr id="546" name="Group 545">
                <a:extLst>
                  <a:ext uri="{FF2B5EF4-FFF2-40B4-BE49-F238E27FC236}">
                    <a16:creationId xmlns:a16="http://schemas.microsoft.com/office/drawing/2014/main" id="{170B6434-2728-0FD0-7845-035E84B40E85}"/>
                  </a:ext>
                </a:extLst>
              </p:cNvPr>
              <p:cNvGrpSpPr/>
              <p:nvPr/>
            </p:nvGrpSpPr>
            <p:grpSpPr>
              <a:xfrm flipV="1">
                <a:off x="440589" y="2438710"/>
                <a:ext cx="1378507" cy="853069"/>
                <a:chOff x="2289980" y="2500325"/>
                <a:chExt cx="3427377" cy="2120984"/>
              </a:xfrm>
            </p:grpSpPr>
            <p:sp>
              <p:nvSpPr>
                <p:cNvPr id="787" name="Line 84">
                  <a:extLst>
                    <a:ext uri="{FF2B5EF4-FFF2-40B4-BE49-F238E27FC236}">
                      <a16:creationId xmlns:a16="http://schemas.microsoft.com/office/drawing/2014/main" id="{44759C35-880F-737C-2595-34A15EDE447F}"/>
                    </a:ext>
                  </a:extLst>
                </p:cNvPr>
                <p:cNvSpPr>
                  <a:spLocks noChangeShapeType="1"/>
                </p:cNvSpPr>
                <p:nvPr/>
              </p:nvSpPr>
              <p:spPr bwMode="auto">
                <a:xfrm>
                  <a:off x="4445535" y="31304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788" name="Group 126">
                  <a:extLst>
                    <a:ext uri="{FF2B5EF4-FFF2-40B4-BE49-F238E27FC236}">
                      <a16:creationId xmlns:a16="http://schemas.microsoft.com/office/drawing/2014/main" id="{1B692C0B-225A-62C9-8D14-C67E4966A9A3}"/>
                    </a:ext>
                  </a:extLst>
                </p:cNvPr>
                <p:cNvGrpSpPr>
                  <a:grpSpLocks/>
                </p:cNvGrpSpPr>
                <p:nvPr/>
              </p:nvGrpSpPr>
              <p:grpSpPr bwMode="auto">
                <a:xfrm>
                  <a:off x="3678723" y="2632967"/>
                  <a:ext cx="1000930" cy="722366"/>
                  <a:chOff x="1236" y="3274"/>
                  <a:chExt cx="521" cy="376"/>
                </a:xfrm>
              </p:grpSpPr>
              <p:sp>
                <p:nvSpPr>
                  <p:cNvPr id="822" name="Rectangle 127">
                    <a:extLst>
                      <a:ext uri="{FF2B5EF4-FFF2-40B4-BE49-F238E27FC236}">
                        <a16:creationId xmlns:a16="http://schemas.microsoft.com/office/drawing/2014/main" id="{210DE63D-7C91-67BF-8E61-B7D54C896B44}"/>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23" name="Rectangle 128">
                    <a:extLst>
                      <a:ext uri="{FF2B5EF4-FFF2-40B4-BE49-F238E27FC236}">
                        <a16:creationId xmlns:a16="http://schemas.microsoft.com/office/drawing/2014/main" id="{06B8F5F7-2080-D01A-A116-487C0E5AE738}"/>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24" name="Rectangle 129">
                    <a:extLst>
                      <a:ext uri="{FF2B5EF4-FFF2-40B4-BE49-F238E27FC236}">
                        <a16:creationId xmlns:a16="http://schemas.microsoft.com/office/drawing/2014/main" id="{4C99C438-DD84-8324-E1EC-0DB8EBD2C486}"/>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25" name="Rectangle 130">
                    <a:extLst>
                      <a:ext uri="{FF2B5EF4-FFF2-40B4-BE49-F238E27FC236}">
                        <a16:creationId xmlns:a16="http://schemas.microsoft.com/office/drawing/2014/main" id="{52E557F7-25D7-7056-ABFF-499D81A64CBF}"/>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sp>
              <p:nvSpPr>
                <p:cNvPr id="789" name="Line 90">
                  <a:extLst>
                    <a:ext uri="{FF2B5EF4-FFF2-40B4-BE49-F238E27FC236}">
                      <a16:creationId xmlns:a16="http://schemas.microsoft.com/office/drawing/2014/main" id="{E49F9905-F770-7D97-135C-68012D622FB7}"/>
                    </a:ext>
                  </a:extLst>
                </p:cNvPr>
                <p:cNvSpPr>
                  <a:spLocks noChangeShapeType="1"/>
                </p:cNvSpPr>
                <p:nvPr/>
              </p:nvSpPr>
              <p:spPr bwMode="auto">
                <a:xfrm>
                  <a:off x="4543387" y="4271155"/>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90" name="Rectangle 26">
                  <a:extLst>
                    <a:ext uri="{FF2B5EF4-FFF2-40B4-BE49-F238E27FC236}">
                      <a16:creationId xmlns:a16="http://schemas.microsoft.com/office/drawing/2014/main" id="{1D16F8C0-518B-5CFA-01F7-E2837B505FF7}"/>
                    </a:ext>
                  </a:extLst>
                </p:cNvPr>
                <p:cNvSpPr>
                  <a:spLocks noChangeArrowheads="1"/>
                </p:cNvSpPr>
                <p:nvPr/>
              </p:nvSpPr>
              <p:spPr bwMode="auto">
                <a:xfrm>
                  <a:off x="4977703" y="294794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791" name="Rectangle 28">
                  <a:extLst>
                    <a:ext uri="{FF2B5EF4-FFF2-40B4-BE49-F238E27FC236}">
                      <a16:creationId xmlns:a16="http://schemas.microsoft.com/office/drawing/2014/main" id="{254379F7-7096-90BF-C089-F1080C16C791}"/>
                    </a:ext>
                  </a:extLst>
                </p:cNvPr>
                <p:cNvSpPr>
                  <a:spLocks noChangeArrowheads="1"/>
                </p:cNvSpPr>
                <p:nvPr/>
              </p:nvSpPr>
              <p:spPr bwMode="auto">
                <a:xfrm>
                  <a:off x="4977703" y="4058381"/>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792" name="Line 90">
                  <a:extLst>
                    <a:ext uri="{FF2B5EF4-FFF2-40B4-BE49-F238E27FC236}">
                      <a16:creationId xmlns:a16="http://schemas.microsoft.com/office/drawing/2014/main" id="{AAB56318-37B6-BED7-8823-B266B0C1C85E}"/>
                    </a:ext>
                  </a:extLst>
                </p:cNvPr>
                <p:cNvSpPr>
                  <a:spLocks noChangeShapeType="1"/>
                </p:cNvSpPr>
                <p:nvPr/>
              </p:nvSpPr>
              <p:spPr bwMode="auto">
                <a:xfrm>
                  <a:off x="4445535" y="37836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93" name="Line 105">
                  <a:extLst>
                    <a:ext uri="{FF2B5EF4-FFF2-40B4-BE49-F238E27FC236}">
                      <a16:creationId xmlns:a16="http://schemas.microsoft.com/office/drawing/2014/main" id="{363C147F-2283-3052-0054-EB75114A3DFA}"/>
                    </a:ext>
                  </a:extLst>
                </p:cNvPr>
                <p:cNvSpPr>
                  <a:spLocks noChangeShapeType="1"/>
                </p:cNvSpPr>
                <p:nvPr/>
              </p:nvSpPr>
              <p:spPr bwMode="auto">
                <a:xfrm flipH="1">
                  <a:off x="3173716" y="2947940"/>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94" name="Line 106">
                  <a:extLst>
                    <a:ext uri="{FF2B5EF4-FFF2-40B4-BE49-F238E27FC236}">
                      <a16:creationId xmlns:a16="http://schemas.microsoft.com/office/drawing/2014/main" id="{7D438453-E00B-F121-88F1-869B19E8A3B3}"/>
                    </a:ext>
                  </a:extLst>
                </p:cNvPr>
                <p:cNvSpPr>
                  <a:spLocks noChangeShapeType="1"/>
                </p:cNvSpPr>
                <p:nvPr/>
              </p:nvSpPr>
              <p:spPr bwMode="auto">
                <a:xfrm flipH="1">
                  <a:off x="3271696" y="3458972"/>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95" name="Line 107">
                  <a:extLst>
                    <a:ext uri="{FF2B5EF4-FFF2-40B4-BE49-F238E27FC236}">
                      <a16:creationId xmlns:a16="http://schemas.microsoft.com/office/drawing/2014/main" id="{0207B224-130E-67F4-60CC-EB2618D259F6}"/>
                    </a:ext>
                  </a:extLst>
                </p:cNvPr>
                <p:cNvSpPr>
                  <a:spLocks noChangeShapeType="1"/>
                </p:cNvSpPr>
                <p:nvPr/>
              </p:nvSpPr>
              <p:spPr bwMode="auto">
                <a:xfrm flipH="1">
                  <a:off x="3173716" y="4117936"/>
                  <a:ext cx="499507" cy="1922"/>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796" name="Group 126">
                  <a:extLst>
                    <a:ext uri="{FF2B5EF4-FFF2-40B4-BE49-F238E27FC236}">
                      <a16:creationId xmlns:a16="http://schemas.microsoft.com/office/drawing/2014/main" id="{5539945C-4A45-9547-AC12-76C853D49E91}"/>
                    </a:ext>
                  </a:extLst>
                </p:cNvPr>
                <p:cNvGrpSpPr>
                  <a:grpSpLocks/>
                </p:cNvGrpSpPr>
                <p:nvPr/>
              </p:nvGrpSpPr>
              <p:grpSpPr bwMode="auto">
                <a:xfrm>
                  <a:off x="3675138" y="3238057"/>
                  <a:ext cx="1000930" cy="722366"/>
                  <a:chOff x="1236" y="3274"/>
                  <a:chExt cx="521" cy="376"/>
                </a:xfrm>
              </p:grpSpPr>
              <p:sp>
                <p:nvSpPr>
                  <p:cNvPr id="818" name="Rectangle 127">
                    <a:extLst>
                      <a:ext uri="{FF2B5EF4-FFF2-40B4-BE49-F238E27FC236}">
                        <a16:creationId xmlns:a16="http://schemas.microsoft.com/office/drawing/2014/main" id="{917F19C8-59FD-B6EA-FCA7-FB2B2BB2C7D0}"/>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19" name="Rectangle 128">
                    <a:extLst>
                      <a:ext uri="{FF2B5EF4-FFF2-40B4-BE49-F238E27FC236}">
                        <a16:creationId xmlns:a16="http://schemas.microsoft.com/office/drawing/2014/main" id="{E284F2E4-8D00-4ECD-6743-8903274FC87A}"/>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20" name="Rectangle 129">
                    <a:extLst>
                      <a:ext uri="{FF2B5EF4-FFF2-40B4-BE49-F238E27FC236}">
                        <a16:creationId xmlns:a16="http://schemas.microsoft.com/office/drawing/2014/main" id="{142E6C75-188E-E5C9-B644-471E78D7135E}"/>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21" name="Rectangle 130">
                    <a:extLst>
                      <a:ext uri="{FF2B5EF4-FFF2-40B4-BE49-F238E27FC236}">
                        <a16:creationId xmlns:a16="http://schemas.microsoft.com/office/drawing/2014/main" id="{25113DA4-2FAB-F8A1-E64E-D13810557A64}"/>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797" name="Group 126">
                  <a:extLst>
                    <a:ext uri="{FF2B5EF4-FFF2-40B4-BE49-F238E27FC236}">
                      <a16:creationId xmlns:a16="http://schemas.microsoft.com/office/drawing/2014/main" id="{F6D9A510-7E28-F28A-661B-70D36FF03086}"/>
                    </a:ext>
                  </a:extLst>
                </p:cNvPr>
                <p:cNvGrpSpPr>
                  <a:grpSpLocks/>
                </p:cNvGrpSpPr>
                <p:nvPr/>
              </p:nvGrpSpPr>
              <p:grpSpPr bwMode="auto">
                <a:xfrm>
                  <a:off x="3675138" y="3898943"/>
                  <a:ext cx="1000930" cy="722366"/>
                  <a:chOff x="1236" y="3274"/>
                  <a:chExt cx="521" cy="376"/>
                </a:xfrm>
              </p:grpSpPr>
              <p:sp>
                <p:nvSpPr>
                  <p:cNvPr id="814" name="Rectangle 127">
                    <a:extLst>
                      <a:ext uri="{FF2B5EF4-FFF2-40B4-BE49-F238E27FC236}">
                        <a16:creationId xmlns:a16="http://schemas.microsoft.com/office/drawing/2014/main" id="{F82D62BC-F981-DE84-6B60-A217776DBB3D}"/>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15" name="Rectangle 128">
                    <a:extLst>
                      <a:ext uri="{FF2B5EF4-FFF2-40B4-BE49-F238E27FC236}">
                        <a16:creationId xmlns:a16="http://schemas.microsoft.com/office/drawing/2014/main" id="{13315F9E-1A06-CBF9-B037-184D04C43B4E}"/>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16" name="Rectangle 129">
                    <a:extLst>
                      <a:ext uri="{FF2B5EF4-FFF2-40B4-BE49-F238E27FC236}">
                        <a16:creationId xmlns:a16="http://schemas.microsoft.com/office/drawing/2014/main" id="{324FC63D-9144-76BB-AF99-6E4A8949329E}"/>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17" name="Rectangle 130">
                    <a:extLst>
                      <a:ext uri="{FF2B5EF4-FFF2-40B4-BE49-F238E27FC236}">
                        <a16:creationId xmlns:a16="http://schemas.microsoft.com/office/drawing/2014/main" id="{4287F5D7-0A13-2375-F9F9-5EC71273C01E}"/>
                      </a:ext>
                    </a:extLst>
                  </p:cNvPr>
                  <p:cNvSpPr>
                    <a:spLocks noChangeArrowheads="1"/>
                  </p:cNvSpPr>
                  <p:nvPr/>
                </p:nvSpPr>
                <p:spPr bwMode="auto">
                  <a:xfrm>
                    <a:off x="1236" y="3274"/>
                    <a:ext cx="385" cy="240"/>
                  </a:xfrm>
                  <a:prstGeom prst="rect">
                    <a:avLst/>
                  </a:prstGeom>
                  <a:solidFill>
                    <a:srgbClr val="48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798" name="Group 126">
                  <a:extLst>
                    <a:ext uri="{FF2B5EF4-FFF2-40B4-BE49-F238E27FC236}">
                      <a16:creationId xmlns:a16="http://schemas.microsoft.com/office/drawing/2014/main" id="{91696142-6822-4362-F4D3-EF1F57ADC9D1}"/>
                    </a:ext>
                  </a:extLst>
                </p:cNvPr>
                <p:cNvGrpSpPr>
                  <a:grpSpLocks/>
                </p:cNvGrpSpPr>
                <p:nvPr/>
              </p:nvGrpSpPr>
              <p:grpSpPr bwMode="auto">
                <a:xfrm>
                  <a:off x="2289980" y="2500325"/>
                  <a:ext cx="1000937" cy="722366"/>
                  <a:chOff x="1236" y="3274"/>
                  <a:chExt cx="521" cy="376"/>
                </a:xfrm>
                <a:solidFill>
                  <a:srgbClr val="008000"/>
                </a:solidFill>
              </p:grpSpPr>
              <p:sp>
                <p:nvSpPr>
                  <p:cNvPr id="810" name="Rectangle 127">
                    <a:extLst>
                      <a:ext uri="{FF2B5EF4-FFF2-40B4-BE49-F238E27FC236}">
                        <a16:creationId xmlns:a16="http://schemas.microsoft.com/office/drawing/2014/main" id="{24FD6D28-8409-5900-7419-C474D008595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11" name="Rectangle 128">
                    <a:extLst>
                      <a:ext uri="{FF2B5EF4-FFF2-40B4-BE49-F238E27FC236}">
                        <a16:creationId xmlns:a16="http://schemas.microsoft.com/office/drawing/2014/main" id="{CA9E5F3D-4A7D-5049-5575-082D440DADD8}"/>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12" name="Rectangle 129">
                    <a:extLst>
                      <a:ext uri="{FF2B5EF4-FFF2-40B4-BE49-F238E27FC236}">
                        <a16:creationId xmlns:a16="http://schemas.microsoft.com/office/drawing/2014/main" id="{0E45EBA2-CAB8-D5A9-0525-C141343950EF}"/>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13" name="Rectangle 130">
                    <a:extLst>
                      <a:ext uri="{FF2B5EF4-FFF2-40B4-BE49-F238E27FC236}">
                        <a16:creationId xmlns:a16="http://schemas.microsoft.com/office/drawing/2014/main" id="{AE2890BE-9259-B43D-A4AC-29FA2F26FEE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799" name="Group 126">
                  <a:extLst>
                    <a:ext uri="{FF2B5EF4-FFF2-40B4-BE49-F238E27FC236}">
                      <a16:creationId xmlns:a16="http://schemas.microsoft.com/office/drawing/2014/main" id="{B340AC35-683B-95A6-5094-69CDB71022CA}"/>
                    </a:ext>
                  </a:extLst>
                </p:cNvPr>
                <p:cNvGrpSpPr>
                  <a:grpSpLocks/>
                </p:cNvGrpSpPr>
                <p:nvPr/>
              </p:nvGrpSpPr>
              <p:grpSpPr bwMode="auto">
                <a:xfrm>
                  <a:off x="2289980" y="3038254"/>
                  <a:ext cx="1000937" cy="722366"/>
                  <a:chOff x="1236" y="3274"/>
                  <a:chExt cx="521" cy="376"/>
                </a:xfrm>
                <a:solidFill>
                  <a:srgbClr val="008000"/>
                </a:solidFill>
              </p:grpSpPr>
              <p:sp>
                <p:nvSpPr>
                  <p:cNvPr id="806" name="Rectangle 127">
                    <a:extLst>
                      <a:ext uri="{FF2B5EF4-FFF2-40B4-BE49-F238E27FC236}">
                        <a16:creationId xmlns:a16="http://schemas.microsoft.com/office/drawing/2014/main" id="{924BDD21-8B6C-7661-4AB0-163E75BF1C97}"/>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07" name="Rectangle 128">
                    <a:extLst>
                      <a:ext uri="{FF2B5EF4-FFF2-40B4-BE49-F238E27FC236}">
                        <a16:creationId xmlns:a16="http://schemas.microsoft.com/office/drawing/2014/main" id="{2CB9DA53-8F9D-853B-B60D-A4830F459AC7}"/>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08" name="Rectangle 129">
                    <a:extLst>
                      <a:ext uri="{FF2B5EF4-FFF2-40B4-BE49-F238E27FC236}">
                        <a16:creationId xmlns:a16="http://schemas.microsoft.com/office/drawing/2014/main" id="{B3288A20-666D-8448-F70F-9802C9B9DD38}"/>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09" name="Rectangle 130">
                    <a:extLst>
                      <a:ext uri="{FF2B5EF4-FFF2-40B4-BE49-F238E27FC236}">
                        <a16:creationId xmlns:a16="http://schemas.microsoft.com/office/drawing/2014/main" id="{3DBEC23B-518B-AC05-AC15-B64805CC7CE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800" name="Group 126">
                  <a:extLst>
                    <a:ext uri="{FF2B5EF4-FFF2-40B4-BE49-F238E27FC236}">
                      <a16:creationId xmlns:a16="http://schemas.microsoft.com/office/drawing/2014/main" id="{244329C6-E190-79F7-62C5-C2B51F976B78}"/>
                    </a:ext>
                  </a:extLst>
                </p:cNvPr>
                <p:cNvGrpSpPr>
                  <a:grpSpLocks/>
                </p:cNvGrpSpPr>
                <p:nvPr/>
              </p:nvGrpSpPr>
              <p:grpSpPr bwMode="auto">
                <a:xfrm>
                  <a:off x="2289980" y="3576185"/>
                  <a:ext cx="1000937" cy="722366"/>
                  <a:chOff x="1236" y="3274"/>
                  <a:chExt cx="521" cy="376"/>
                </a:xfrm>
                <a:solidFill>
                  <a:srgbClr val="008000"/>
                </a:solidFill>
              </p:grpSpPr>
              <p:sp>
                <p:nvSpPr>
                  <p:cNvPr id="802" name="Rectangle 127">
                    <a:extLst>
                      <a:ext uri="{FF2B5EF4-FFF2-40B4-BE49-F238E27FC236}">
                        <a16:creationId xmlns:a16="http://schemas.microsoft.com/office/drawing/2014/main" id="{21A56005-DA52-A824-EA2D-BFB206FB7781}"/>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03" name="Rectangle 128">
                    <a:extLst>
                      <a:ext uri="{FF2B5EF4-FFF2-40B4-BE49-F238E27FC236}">
                        <a16:creationId xmlns:a16="http://schemas.microsoft.com/office/drawing/2014/main" id="{D810A00E-6D56-4375-4B54-490E1F2EB96B}"/>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04" name="Rectangle 129">
                    <a:extLst>
                      <a:ext uri="{FF2B5EF4-FFF2-40B4-BE49-F238E27FC236}">
                        <a16:creationId xmlns:a16="http://schemas.microsoft.com/office/drawing/2014/main" id="{DB3A54FD-80BD-B089-09DB-11B097C4D367}"/>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805" name="Rectangle 130">
                    <a:extLst>
                      <a:ext uri="{FF2B5EF4-FFF2-40B4-BE49-F238E27FC236}">
                        <a16:creationId xmlns:a16="http://schemas.microsoft.com/office/drawing/2014/main" id="{EC269CE7-EAEC-2E0E-448D-FC2D5BACD2D2}"/>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sp>
              <p:nvSpPr>
                <p:cNvPr id="801" name="Rectangle 27">
                  <a:extLst>
                    <a:ext uri="{FF2B5EF4-FFF2-40B4-BE49-F238E27FC236}">
                      <a16:creationId xmlns:a16="http://schemas.microsoft.com/office/drawing/2014/main" id="{FFA34F8E-41F7-F6DA-1910-E24976495ED5}"/>
                    </a:ext>
                  </a:extLst>
                </p:cNvPr>
                <p:cNvSpPr>
                  <a:spLocks noChangeArrowheads="1"/>
                </p:cNvSpPr>
                <p:nvPr/>
              </p:nvSpPr>
              <p:spPr bwMode="auto">
                <a:xfrm>
                  <a:off x="4977703" y="350316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grpSp>
          <p:grpSp>
            <p:nvGrpSpPr>
              <p:cNvPr id="547" name="Group 546">
                <a:extLst>
                  <a:ext uri="{FF2B5EF4-FFF2-40B4-BE49-F238E27FC236}">
                    <a16:creationId xmlns:a16="http://schemas.microsoft.com/office/drawing/2014/main" id="{03AEF25C-B5E7-B671-4232-8EE1846C6DF4}"/>
                  </a:ext>
                </a:extLst>
              </p:cNvPr>
              <p:cNvGrpSpPr/>
              <p:nvPr/>
            </p:nvGrpSpPr>
            <p:grpSpPr>
              <a:xfrm flipV="1">
                <a:off x="440589" y="3298131"/>
                <a:ext cx="1378507" cy="853069"/>
                <a:chOff x="2289980" y="2500325"/>
                <a:chExt cx="3427377" cy="2120984"/>
              </a:xfrm>
            </p:grpSpPr>
            <p:sp>
              <p:nvSpPr>
                <p:cNvPr id="748" name="Line 84">
                  <a:extLst>
                    <a:ext uri="{FF2B5EF4-FFF2-40B4-BE49-F238E27FC236}">
                      <a16:creationId xmlns:a16="http://schemas.microsoft.com/office/drawing/2014/main" id="{3B69091F-D56B-2069-D37D-B7A13B48DC9B}"/>
                    </a:ext>
                  </a:extLst>
                </p:cNvPr>
                <p:cNvSpPr>
                  <a:spLocks noChangeShapeType="1"/>
                </p:cNvSpPr>
                <p:nvPr/>
              </p:nvSpPr>
              <p:spPr bwMode="auto">
                <a:xfrm>
                  <a:off x="4445535" y="31304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749" name="Group 126">
                  <a:extLst>
                    <a:ext uri="{FF2B5EF4-FFF2-40B4-BE49-F238E27FC236}">
                      <a16:creationId xmlns:a16="http://schemas.microsoft.com/office/drawing/2014/main" id="{52CC9ACF-4922-A025-D165-ADA74CA9AC67}"/>
                    </a:ext>
                  </a:extLst>
                </p:cNvPr>
                <p:cNvGrpSpPr>
                  <a:grpSpLocks/>
                </p:cNvGrpSpPr>
                <p:nvPr/>
              </p:nvGrpSpPr>
              <p:grpSpPr bwMode="auto">
                <a:xfrm>
                  <a:off x="3678723" y="2632967"/>
                  <a:ext cx="1000930" cy="722366"/>
                  <a:chOff x="1236" y="3274"/>
                  <a:chExt cx="521" cy="376"/>
                </a:xfrm>
              </p:grpSpPr>
              <p:sp>
                <p:nvSpPr>
                  <p:cNvPr id="783" name="Rectangle 127">
                    <a:extLst>
                      <a:ext uri="{FF2B5EF4-FFF2-40B4-BE49-F238E27FC236}">
                        <a16:creationId xmlns:a16="http://schemas.microsoft.com/office/drawing/2014/main" id="{8DEA15E6-DDFC-2640-D84C-31D58AC3047F}"/>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84" name="Rectangle 128">
                    <a:extLst>
                      <a:ext uri="{FF2B5EF4-FFF2-40B4-BE49-F238E27FC236}">
                        <a16:creationId xmlns:a16="http://schemas.microsoft.com/office/drawing/2014/main" id="{96C69025-BA72-16DA-7BB6-9B0E9DAD9A3C}"/>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85" name="Rectangle 129">
                    <a:extLst>
                      <a:ext uri="{FF2B5EF4-FFF2-40B4-BE49-F238E27FC236}">
                        <a16:creationId xmlns:a16="http://schemas.microsoft.com/office/drawing/2014/main" id="{741BDFF9-4058-4222-5846-0E9AFD39397A}"/>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86" name="Rectangle 130">
                    <a:extLst>
                      <a:ext uri="{FF2B5EF4-FFF2-40B4-BE49-F238E27FC236}">
                        <a16:creationId xmlns:a16="http://schemas.microsoft.com/office/drawing/2014/main" id="{5CC2F555-52FA-FFF1-AA96-8FE7CC738BB4}"/>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sp>
              <p:nvSpPr>
                <p:cNvPr id="750" name="Line 90">
                  <a:extLst>
                    <a:ext uri="{FF2B5EF4-FFF2-40B4-BE49-F238E27FC236}">
                      <a16:creationId xmlns:a16="http://schemas.microsoft.com/office/drawing/2014/main" id="{7931025A-97BC-7B7E-A102-1120E42BDFCA}"/>
                    </a:ext>
                  </a:extLst>
                </p:cNvPr>
                <p:cNvSpPr>
                  <a:spLocks noChangeShapeType="1"/>
                </p:cNvSpPr>
                <p:nvPr/>
              </p:nvSpPr>
              <p:spPr bwMode="auto">
                <a:xfrm>
                  <a:off x="4543387" y="4271155"/>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51" name="Rectangle 26">
                  <a:extLst>
                    <a:ext uri="{FF2B5EF4-FFF2-40B4-BE49-F238E27FC236}">
                      <a16:creationId xmlns:a16="http://schemas.microsoft.com/office/drawing/2014/main" id="{8BA5468B-36CF-4643-E205-5BCC7FA9940A}"/>
                    </a:ext>
                  </a:extLst>
                </p:cNvPr>
                <p:cNvSpPr>
                  <a:spLocks noChangeArrowheads="1"/>
                </p:cNvSpPr>
                <p:nvPr/>
              </p:nvSpPr>
              <p:spPr bwMode="auto">
                <a:xfrm>
                  <a:off x="4977703" y="294794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752" name="Rectangle 28">
                  <a:extLst>
                    <a:ext uri="{FF2B5EF4-FFF2-40B4-BE49-F238E27FC236}">
                      <a16:creationId xmlns:a16="http://schemas.microsoft.com/office/drawing/2014/main" id="{EE28A2C1-47FC-A849-819D-E3BBBA8CC27F}"/>
                    </a:ext>
                  </a:extLst>
                </p:cNvPr>
                <p:cNvSpPr>
                  <a:spLocks noChangeArrowheads="1"/>
                </p:cNvSpPr>
                <p:nvPr/>
              </p:nvSpPr>
              <p:spPr bwMode="auto">
                <a:xfrm>
                  <a:off x="4977703" y="4058381"/>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753" name="Line 90">
                  <a:extLst>
                    <a:ext uri="{FF2B5EF4-FFF2-40B4-BE49-F238E27FC236}">
                      <a16:creationId xmlns:a16="http://schemas.microsoft.com/office/drawing/2014/main" id="{53E35A17-FF62-4B2A-9CEC-929D6396F722}"/>
                    </a:ext>
                  </a:extLst>
                </p:cNvPr>
                <p:cNvSpPr>
                  <a:spLocks noChangeShapeType="1"/>
                </p:cNvSpPr>
                <p:nvPr/>
              </p:nvSpPr>
              <p:spPr bwMode="auto">
                <a:xfrm>
                  <a:off x="4445535" y="37836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54" name="Line 105">
                  <a:extLst>
                    <a:ext uri="{FF2B5EF4-FFF2-40B4-BE49-F238E27FC236}">
                      <a16:creationId xmlns:a16="http://schemas.microsoft.com/office/drawing/2014/main" id="{A4BA6C69-A005-5797-5451-1A1432AA9843}"/>
                    </a:ext>
                  </a:extLst>
                </p:cNvPr>
                <p:cNvSpPr>
                  <a:spLocks noChangeShapeType="1"/>
                </p:cNvSpPr>
                <p:nvPr/>
              </p:nvSpPr>
              <p:spPr bwMode="auto">
                <a:xfrm flipH="1">
                  <a:off x="3173716" y="2947940"/>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55" name="Line 106">
                  <a:extLst>
                    <a:ext uri="{FF2B5EF4-FFF2-40B4-BE49-F238E27FC236}">
                      <a16:creationId xmlns:a16="http://schemas.microsoft.com/office/drawing/2014/main" id="{87F5F045-FFB6-1B43-0710-936F057738F0}"/>
                    </a:ext>
                  </a:extLst>
                </p:cNvPr>
                <p:cNvSpPr>
                  <a:spLocks noChangeShapeType="1"/>
                </p:cNvSpPr>
                <p:nvPr/>
              </p:nvSpPr>
              <p:spPr bwMode="auto">
                <a:xfrm flipH="1">
                  <a:off x="3271696" y="3458972"/>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56" name="Line 107">
                  <a:extLst>
                    <a:ext uri="{FF2B5EF4-FFF2-40B4-BE49-F238E27FC236}">
                      <a16:creationId xmlns:a16="http://schemas.microsoft.com/office/drawing/2014/main" id="{9894D835-5324-A6AC-1DD9-AE24496F6CBC}"/>
                    </a:ext>
                  </a:extLst>
                </p:cNvPr>
                <p:cNvSpPr>
                  <a:spLocks noChangeShapeType="1"/>
                </p:cNvSpPr>
                <p:nvPr/>
              </p:nvSpPr>
              <p:spPr bwMode="auto">
                <a:xfrm flipH="1">
                  <a:off x="3173716" y="4117936"/>
                  <a:ext cx="499507" cy="1922"/>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757" name="Group 126">
                  <a:extLst>
                    <a:ext uri="{FF2B5EF4-FFF2-40B4-BE49-F238E27FC236}">
                      <a16:creationId xmlns:a16="http://schemas.microsoft.com/office/drawing/2014/main" id="{A6A8A940-8ADB-CD28-B9C4-54A9ECEC4181}"/>
                    </a:ext>
                  </a:extLst>
                </p:cNvPr>
                <p:cNvGrpSpPr>
                  <a:grpSpLocks/>
                </p:cNvGrpSpPr>
                <p:nvPr/>
              </p:nvGrpSpPr>
              <p:grpSpPr bwMode="auto">
                <a:xfrm>
                  <a:off x="3675138" y="3238057"/>
                  <a:ext cx="1000930" cy="722366"/>
                  <a:chOff x="1236" y="3274"/>
                  <a:chExt cx="521" cy="376"/>
                </a:xfrm>
              </p:grpSpPr>
              <p:sp>
                <p:nvSpPr>
                  <p:cNvPr id="779" name="Rectangle 127">
                    <a:extLst>
                      <a:ext uri="{FF2B5EF4-FFF2-40B4-BE49-F238E27FC236}">
                        <a16:creationId xmlns:a16="http://schemas.microsoft.com/office/drawing/2014/main" id="{1681E8F3-3EB3-8FE5-7E29-2AAA77D56452}"/>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80" name="Rectangle 128">
                    <a:extLst>
                      <a:ext uri="{FF2B5EF4-FFF2-40B4-BE49-F238E27FC236}">
                        <a16:creationId xmlns:a16="http://schemas.microsoft.com/office/drawing/2014/main" id="{EF01C43C-D17F-FEDA-73A3-E7408033B192}"/>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81" name="Rectangle 129">
                    <a:extLst>
                      <a:ext uri="{FF2B5EF4-FFF2-40B4-BE49-F238E27FC236}">
                        <a16:creationId xmlns:a16="http://schemas.microsoft.com/office/drawing/2014/main" id="{0408DEB9-3F1D-D823-AE5B-8E9A7735D6F7}"/>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82" name="Rectangle 130">
                    <a:extLst>
                      <a:ext uri="{FF2B5EF4-FFF2-40B4-BE49-F238E27FC236}">
                        <a16:creationId xmlns:a16="http://schemas.microsoft.com/office/drawing/2014/main" id="{26B0A6C9-5A47-F6CE-0094-AC0BE81E3F3B}"/>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758" name="Group 126">
                  <a:extLst>
                    <a:ext uri="{FF2B5EF4-FFF2-40B4-BE49-F238E27FC236}">
                      <a16:creationId xmlns:a16="http://schemas.microsoft.com/office/drawing/2014/main" id="{30478C09-A1F4-CB07-BD5D-1F2E53300B5F}"/>
                    </a:ext>
                  </a:extLst>
                </p:cNvPr>
                <p:cNvGrpSpPr>
                  <a:grpSpLocks/>
                </p:cNvGrpSpPr>
                <p:nvPr/>
              </p:nvGrpSpPr>
              <p:grpSpPr bwMode="auto">
                <a:xfrm>
                  <a:off x="3675138" y="3898943"/>
                  <a:ext cx="1000930" cy="722366"/>
                  <a:chOff x="1236" y="3274"/>
                  <a:chExt cx="521" cy="376"/>
                </a:xfrm>
              </p:grpSpPr>
              <p:sp>
                <p:nvSpPr>
                  <p:cNvPr id="775" name="Rectangle 127">
                    <a:extLst>
                      <a:ext uri="{FF2B5EF4-FFF2-40B4-BE49-F238E27FC236}">
                        <a16:creationId xmlns:a16="http://schemas.microsoft.com/office/drawing/2014/main" id="{AB549656-73BD-A993-3C7E-253A9710F9F1}"/>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76" name="Rectangle 128">
                    <a:extLst>
                      <a:ext uri="{FF2B5EF4-FFF2-40B4-BE49-F238E27FC236}">
                        <a16:creationId xmlns:a16="http://schemas.microsoft.com/office/drawing/2014/main" id="{7EC14876-7C41-70F4-AC4E-3315F9390AC7}"/>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77" name="Rectangle 129">
                    <a:extLst>
                      <a:ext uri="{FF2B5EF4-FFF2-40B4-BE49-F238E27FC236}">
                        <a16:creationId xmlns:a16="http://schemas.microsoft.com/office/drawing/2014/main" id="{84ECC18D-85FB-6366-F42D-AA0C53F89A00}"/>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78" name="Rectangle 130">
                    <a:extLst>
                      <a:ext uri="{FF2B5EF4-FFF2-40B4-BE49-F238E27FC236}">
                        <a16:creationId xmlns:a16="http://schemas.microsoft.com/office/drawing/2014/main" id="{564D045D-C46F-FCA6-544A-1B74052E679F}"/>
                      </a:ext>
                    </a:extLst>
                  </p:cNvPr>
                  <p:cNvSpPr>
                    <a:spLocks noChangeArrowheads="1"/>
                  </p:cNvSpPr>
                  <p:nvPr/>
                </p:nvSpPr>
                <p:spPr bwMode="auto">
                  <a:xfrm>
                    <a:off x="1236" y="3274"/>
                    <a:ext cx="385" cy="240"/>
                  </a:xfrm>
                  <a:prstGeom prst="rect">
                    <a:avLst/>
                  </a:prstGeom>
                  <a:solidFill>
                    <a:srgbClr val="48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759" name="Group 126">
                  <a:extLst>
                    <a:ext uri="{FF2B5EF4-FFF2-40B4-BE49-F238E27FC236}">
                      <a16:creationId xmlns:a16="http://schemas.microsoft.com/office/drawing/2014/main" id="{45F13452-EBE2-0073-9596-7E5372EFDF56}"/>
                    </a:ext>
                  </a:extLst>
                </p:cNvPr>
                <p:cNvGrpSpPr>
                  <a:grpSpLocks/>
                </p:cNvGrpSpPr>
                <p:nvPr/>
              </p:nvGrpSpPr>
              <p:grpSpPr bwMode="auto">
                <a:xfrm>
                  <a:off x="2289980" y="2500325"/>
                  <a:ext cx="1000937" cy="722366"/>
                  <a:chOff x="1236" y="3274"/>
                  <a:chExt cx="521" cy="376"/>
                </a:xfrm>
                <a:solidFill>
                  <a:srgbClr val="008000"/>
                </a:solidFill>
              </p:grpSpPr>
              <p:sp>
                <p:nvSpPr>
                  <p:cNvPr id="771" name="Rectangle 127">
                    <a:extLst>
                      <a:ext uri="{FF2B5EF4-FFF2-40B4-BE49-F238E27FC236}">
                        <a16:creationId xmlns:a16="http://schemas.microsoft.com/office/drawing/2014/main" id="{210A7424-DCE8-D316-D1ED-F35D550D9BCC}"/>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72" name="Rectangle 128">
                    <a:extLst>
                      <a:ext uri="{FF2B5EF4-FFF2-40B4-BE49-F238E27FC236}">
                        <a16:creationId xmlns:a16="http://schemas.microsoft.com/office/drawing/2014/main" id="{2D2BA1CE-BE99-5594-F8FA-D39A120091A5}"/>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73" name="Rectangle 129">
                    <a:extLst>
                      <a:ext uri="{FF2B5EF4-FFF2-40B4-BE49-F238E27FC236}">
                        <a16:creationId xmlns:a16="http://schemas.microsoft.com/office/drawing/2014/main" id="{5789A29F-8490-4CE5-9181-95804B17F0CF}"/>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74" name="Rectangle 130">
                    <a:extLst>
                      <a:ext uri="{FF2B5EF4-FFF2-40B4-BE49-F238E27FC236}">
                        <a16:creationId xmlns:a16="http://schemas.microsoft.com/office/drawing/2014/main" id="{A08F54F3-15CA-0E28-28EA-D5C4DD6BED59}"/>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760" name="Group 126">
                  <a:extLst>
                    <a:ext uri="{FF2B5EF4-FFF2-40B4-BE49-F238E27FC236}">
                      <a16:creationId xmlns:a16="http://schemas.microsoft.com/office/drawing/2014/main" id="{6755A5B6-FA8E-D508-6371-DAF4F072E11C}"/>
                    </a:ext>
                  </a:extLst>
                </p:cNvPr>
                <p:cNvGrpSpPr>
                  <a:grpSpLocks/>
                </p:cNvGrpSpPr>
                <p:nvPr/>
              </p:nvGrpSpPr>
              <p:grpSpPr bwMode="auto">
                <a:xfrm>
                  <a:off x="2289980" y="3038254"/>
                  <a:ext cx="1000937" cy="722366"/>
                  <a:chOff x="1236" y="3274"/>
                  <a:chExt cx="521" cy="376"/>
                </a:xfrm>
                <a:solidFill>
                  <a:srgbClr val="008000"/>
                </a:solidFill>
              </p:grpSpPr>
              <p:sp>
                <p:nvSpPr>
                  <p:cNvPr id="767" name="Rectangle 127">
                    <a:extLst>
                      <a:ext uri="{FF2B5EF4-FFF2-40B4-BE49-F238E27FC236}">
                        <a16:creationId xmlns:a16="http://schemas.microsoft.com/office/drawing/2014/main" id="{875829CA-BCA1-621B-F743-3316995D79BD}"/>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68" name="Rectangle 128">
                    <a:extLst>
                      <a:ext uri="{FF2B5EF4-FFF2-40B4-BE49-F238E27FC236}">
                        <a16:creationId xmlns:a16="http://schemas.microsoft.com/office/drawing/2014/main" id="{6D6CE4BD-C0FA-04B3-D1E8-EEBA115ACCE9}"/>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69" name="Rectangle 129">
                    <a:extLst>
                      <a:ext uri="{FF2B5EF4-FFF2-40B4-BE49-F238E27FC236}">
                        <a16:creationId xmlns:a16="http://schemas.microsoft.com/office/drawing/2014/main" id="{C0E1BA63-6196-4AE5-E69E-8F9B2116A39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70" name="Rectangle 130">
                    <a:extLst>
                      <a:ext uri="{FF2B5EF4-FFF2-40B4-BE49-F238E27FC236}">
                        <a16:creationId xmlns:a16="http://schemas.microsoft.com/office/drawing/2014/main" id="{B0FE4393-E166-DFB6-0CEA-DFDCDC1CE7D9}"/>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761" name="Group 126">
                  <a:extLst>
                    <a:ext uri="{FF2B5EF4-FFF2-40B4-BE49-F238E27FC236}">
                      <a16:creationId xmlns:a16="http://schemas.microsoft.com/office/drawing/2014/main" id="{7AB15B8E-8063-2042-BE98-56E59F7D6EFE}"/>
                    </a:ext>
                  </a:extLst>
                </p:cNvPr>
                <p:cNvGrpSpPr>
                  <a:grpSpLocks/>
                </p:cNvGrpSpPr>
                <p:nvPr/>
              </p:nvGrpSpPr>
              <p:grpSpPr bwMode="auto">
                <a:xfrm>
                  <a:off x="2289980" y="3576185"/>
                  <a:ext cx="1000937" cy="722366"/>
                  <a:chOff x="1236" y="3274"/>
                  <a:chExt cx="521" cy="376"/>
                </a:xfrm>
                <a:solidFill>
                  <a:srgbClr val="008000"/>
                </a:solidFill>
              </p:grpSpPr>
              <p:sp>
                <p:nvSpPr>
                  <p:cNvPr id="763" name="Rectangle 127">
                    <a:extLst>
                      <a:ext uri="{FF2B5EF4-FFF2-40B4-BE49-F238E27FC236}">
                        <a16:creationId xmlns:a16="http://schemas.microsoft.com/office/drawing/2014/main" id="{FB4904C4-D1BD-DE7B-E1DF-93E0BD7D2220}"/>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64" name="Rectangle 128">
                    <a:extLst>
                      <a:ext uri="{FF2B5EF4-FFF2-40B4-BE49-F238E27FC236}">
                        <a16:creationId xmlns:a16="http://schemas.microsoft.com/office/drawing/2014/main" id="{70495A96-752E-B80C-7A6A-636600328511}"/>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65" name="Rectangle 129">
                    <a:extLst>
                      <a:ext uri="{FF2B5EF4-FFF2-40B4-BE49-F238E27FC236}">
                        <a16:creationId xmlns:a16="http://schemas.microsoft.com/office/drawing/2014/main" id="{E7FF3F61-01F7-84D9-E645-E125909BF728}"/>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66" name="Rectangle 130">
                    <a:extLst>
                      <a:ext uri="{FF2B5EF4-FFF2-40B4-BE49-F238E27FC236}">
                        <a16:creationId xmlns:a16="http://schemas.microsoft.com/office/drawing/2014/main" id="{D8B9D4D6-FB1F-A906-386F-286E1F27A02F}"/>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sp>
              <p:nvSpPr>
                <p:cNvPr id="762" name="Rectangle 27">
                  <a:extLst>
                    <a:ext uri="{FF2B5EF4-FFF2-40B4-BE49-F238E27FC236}">
                      <a16:creationId xmlns:a16="http://schemas.microsoft.com/office/drawing/2014/main" id="{AEFFC582-211B-3A1A-3A87-3232697E71DC}"/>
                    </a:ext>
                  </a:extLst>
                </p:cNvPr>
                <p:cNvSpPr>
                  <a:spLocks noChangeArrowheads="1"/>
                </p:cNvSpPr>
                <p:nvPr/>
              </p:nvSpPr>
              <p:spPr bwMode="auto">
                <a:xfrm>
                  <a:off x="4977703" y="350316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grpSp>
          <p:grpSp>
            <p:nvGrpSpPr>
              <p:cNvPr id="548" name="Group 547">
                <a:extLst>
                  <a:ext uri="{FF2B5EF4-FFF2-40B4-BE49-F238E27FC236}">
                    <a16:creationId xmlns:a16="http://schemas.microsoft.com/office/drawing/2014/main" id="{A1C07E1C-CAB0-B1D0-7D20-AD6A814BEDE7}"/>
                  </a:ext>
                </a:extLst>
              </p:cNvPr>
              <p:cNvGrpSpPr/>
              <p:nvPr/>
            </p:nvGrpSpPr>
            <p:grpSpPr>
              <a:xfrm flipV="1">
                <a:off x="440589" y="4157552"/>
                <a:ext cx="1378507" cy="853069"/>
                <a:chOff x="2289980" y="2500325"/>
                <a:chExt cx="3427377" cy="2120984"/>
              </a:xfrm>
            </p:grpSpPr>
            <p:sp>
              <p:nvSpPr>
                <p:cNvPr id="709" name="Line 84">
                  <a:extLst>
                    <a:ext uri="{FF2B5EF4-FFF2-40B4-BE49-F238E27FC236}">
                      <a16:creationId xmlns:a16="http://schemas.microsoft.com/office/drawing/2014/main" id="{247464CA-23BB-25CA-BDEC-05917130AECB}"/>
                    </a:ext>
                  </a:extLst>
                </p:cNvPr>
                <p:cNvSpPr>
                  <a:spLocks noChangeShapeType="1"/>
                </p:cNvSpPr>
                <p:nvPr/>
              </p:nvSpPr>
              <p:spPr bwMode="auto">
                <a:xfrm>
                  <a:off x="4445535" y="31304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710" name="Group 126">
                  <a:extLst>
                    <a:ext uri="{FF2B5EF4-FFF2-40B4-BE49-F238E27FC236}">
                      <a16:creationId xmlns:a16="http://schemas.microsoft.com/office/drawing/2014/main" id="{063B2A53-62BF-5CD2-8698-0BFD130105A7}"/>
                    </a:ext>
                  </a:extLst>
                </p:cNvPr>
                <p:cNvGrpSpPr>
                  <a:grpSpLocks/>
                </p:cNvGrpSpPr>
                <p:nvPr/>
              </p:nvGrpSpPr>
              <p:grpSpPr bwMode="auto">
                <a:xfrm>
                  <a:off x="3678723" y="2632967"/>
                  <a:ext cx="1000930" cy="722366"/>
                  <a:chOff x="1236" y="3274"/>
                  <a:chExt cx="521" cy="376"/>
                </a:xfrm>
              </p:grpSpPr>
              <p:sp>
                <p:nvSpPr>
                  <p:cNvPr id="744" name="Rectangle 127">
                    <a:extLst>
                      <a:ext uri="{FF2B5EF4-FFF2-40B4-BE49-F238E27FC236}">
                        <a16:creationId xmlns:a16="http://schemas.microsoft.com/office/drawing/2014/main" id="{814380DC-2601-8D57-C672-D5D2B1CD2835}"/>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45" name="Rectangle 128">
                    <a:extLst>
                      <a:ext uri="{FF2B5EF4-FFF2-40B4-BE49-F238E27FC236}">
                        <a16:creationId xmlns:a16="http://schemas.microsoft.com/office/drawing/2014/main" id="{CFC3137F-3BFC-054F-DBF5-A40216E6445A}"/>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46" name="Rectangle 129">
                    <a:extLst>
                      <a:ext uri="{FF2B5EF4-FFF2-40B4-BE49-F238E27FC236}">
                        <a16:creationId xmlns:a16="http://schemas.microsoft.com/office/drawing/2014/main" id="{1C11C999-89B4-8C3A-B189-52C9AEB0B331}"/>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47" name="Rectangle 130">
                    <a:extLst>
                      <a:ext uri="{FF2B5EF4-FFF2-40B4-BE49-F238E27FC236}">
                        <a16:creationId xmlns:a16="http://schemas.microsoft.com/office/drawing/2014/main" id="{34D7BC50-953E-23C3-6015-1F94F77501A1}"/>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sp>
              <p:nvSpPr>
                <p:cNvPr id="711" name="Line 90">
                  <a:extLst>
                    <a:ext uri="{FF2B5EF4-FFF2-40B4-BE49-F238E27FC236}">
                      <a16:creationId xmlns:a16="http://schemas.microsoft.com/office/drawing/2014/main" id="{FBE9730D-1644-DEB0-7A88-8819939B88F8}"/>
                    </a:ext>
                  </a:extLst>
                </p:cNvPr>
                <p:cNvSpPr>
                  <a:spLocks noChangeShapeType="1"/>
                </p:cNvSpPr>
                <p:nvPr/>
              </p:nvSpPr>
              <p:spPr bwMode="auto">
                <a:xfrm>
                  <a:off x="4543387" y="4271155"/>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12" name="Rectangle 26">
                  <a:extLst>
                    <a:ext uri="{FF2B5EF4-FFF2-40B4-BE49-F238E27FC236}">
                      <a16:creationId xmlns:a16="http://schemas.microsoft.com/office/drawing/2014/main" id="{99A98452-E926-8E19-5161-351899BBA705}"/>
                    </a:ext>
                  </a:extLst>
                </p:cNvPr>
                <p:cNvSpPr>
                  <a:spLocks noChangeArrowheads="1"/>
                </p:cNvSpPr>
                <p:nvPr/>
              </p:nvSpPr>
              <p:spPr bwMode="auto">
                <a:xfrm>
                  <a:off x="4977703" y="294794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713" name="Rectangle 28">
                  <a:extLst>
                    <a:ext uri="{FF2B5EF4-FFF2-40B4-BE49-F238E27FC236}">
                      <a16:creationId xmlns:a16="http://schemas.microsoft.com/office/drawing/2014/main" id="{0CA13A58-762E-1C42-97A0-5AD9297108F0}"/>
                    </a:ext>
                  </a:extLst>
                </p:cNvPr>
                <p:cNvSpPr>
                  <a:spLocks noChangeArrowheads="1"/>
                </p:cNvSpPr>
                <p:nvPr/>
              </p:nvSpPr>
              <p:spPr bwMode="auto">
                <a:xfrm>
                  <a:off x="4977703" y="4058381"/>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714" name="Line 90">
                  <a:extLst>
                    <a:ext uri="{FF2B5EF4-FFF2-40B4-BE49-F238E27FC236}">
                      <a16:creationId xmlns:a16="http://schemas.microsoft.com/office/drawing/2014/main" id="{5CE04EFD-7E40-CE16-C158-BED842C0AEEF}"/>
                    </a:ext>
                  </a:extLst>
                </p:cNvPr>
                <p:cNvSpPr>
                  <a:spLocks noChangeShapeType="1"/>
                </p:cNvSpPr>
                <p:nvPr/>
              </p:nvSpPr>
              <p:spPr bwMode="auto">
                <a:xfrm>
                  <a:off x="4445535" y="37836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15" name="Line 105">
                  <a:extLst>
                    <a:ext uri="{FF2B5EF4-FFF2-40B4-BE49-F238E27FC236}">
                      <a16:creationId xmlns:a16="http://schemas.microsoft.com/office/drawing/2014/main" id="{2B46DC6C-6CA4-9FCC-769E-3B2D44BA2927}"/>
                    </a:ext>
                  </a:extLst>
                </p:cNvPr>
                <p:cNvSpPr>
                  <a:spLocks noChangeShapeType="1"/>
                </p:cNvSpPr>
                <p:nvPr/>
              </p:nvSpPr>
              <p:spPr bwMode="auto">
                <a:xfrm flipH="1">
                  <a:off x="3173716" y="2947940"/>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16" name="Line 106">
                  <a:extLst>
                    <a:ext uri="{FF2B5EF4-FFF2-40B4-BE49-F238E27FC236}">
                      <a16:creationId xmlns:a16="http://schemas.microsoft.com/office/drawing/2014/main" id="{DDC0C95D-ECF9-42EE-640F-BE7B59EC61CA}"/>
                    </a:ext>
                  </a:extLst>
                </p:cNvPr>
                <p:cNvSpPr>
                  <a:spLocks noChangeShapeType="1"/>
                </p:cNvSpPr>
                <p:nvPr/>
              </p:nvSpPr>
              <p:spPr bwMode="auto">
                <a:xfrm flipH="1">
                  <a:off x="3271696" y="3458972"/>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717" name="Line 107">
                  <a:extLst>
                    <a:ext uri="{FF2B5EF4-FFF2-40B4-BE49-F238E27FC236}">
                      <a16:creationId xmlns:a16="http://schemas.microsoft.com/office/drawing/2014/main" id="{BA25593A-64CB-D0B1-DEA2-ACE95EEE6E93}"/>
                    </a:ext>
                  </a:extLst>
                </p:cNvPr>
                <p:cNvSpPr>
                  <a:spLocks noChangeShapeType="1"/>
                </p:cNvSpPr>
                <p:nvPr/>
              </p:nvSpPr>
              <p:spPr bwMode="auto">
                <a:xfrm flipH="1">
                  <a:off x="3173716" y="4117936"/>
                  <a:ext cx="499507" cy="1922"/>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718" name="Group 126">
                  <a:extLst>
                    <a:ext uri="{FF2B5EF4-FFF2-40B4-BE49-F238E27FC236}">
                      <a16:creationId xmlns:a16="http://schemas.microsoft.com/office/drawing/2014/main" id="{3E733D8E-ADDC-1C5F-9623-2B2058BA05D8}"/>
                    </a:ext>
                  </a:extLst>
                </p:cNvPr>
                <p:cNvGrpSpPr>
                  <a:grpSpLocks/>
                </p:cNvGrpSpPr>
                <p:nvPr/>
              </p:nvGrpSpPr>
              <p:grpSpPr bwMode="auto">
                <a:xfrm>
                  <a:off x="3675138" y="3238057"/>
                  <a:ext cx="1000930" cy="722366"/>
                  <a:chOff x="1236" y="3274"/>
                  <a:chExt cx="521" cy="376"/>
                </a:xfrm>
              </p:grpSpPr>
              <p:sp>
                <p:nvSpPr>
                  <p:cNvPr id="740" name="Rectangle 127">
                    <a:extLst>
                      <a:ext uri="{FF2B5EF4-FFF2-40B4-BE49-F238E27FC236}">
                        <a16:creationId xmlns:a16="http://schemas.microsoft.com/office/drawing/2014/main" id="{ADA08764-2148-F636-76A7-7EDB8ADBA240}"/>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41" name="Rectangle 128">
                    <a:extLst>
                      <a:ext uri="{FF2B5EF4-FFF2-40B4-BE49-F238E27FC236}">
                        <a16:creationId xmlns:a16="http://schemas.microsoft.com/office/drawing/2014/main" id="{577B27CF-33F5-EC82-C073-D907527D7088}"/>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42" name="Rectangle 129">
                    <a:extLst>
                      <a:ext uri="{FF2B5EF4-FFF2-40B4-BE49-F238E27FC236}">
                        <a16:creationId xmlns:a16="http://schemas.microsoft.com/office/drawing/2014/main" id="{24C945A7-B33C-0908-8429-F24F5A2E0497}"/>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43" name="Rectangle 130">
                    <a:extLst>
                      <a:ext uri="{FF2B5EF4-FFF2-40B4-BE49-F238E27FC236}">
                        <a16:creationId xmlns:a16="http://schemas.microsoft.com/office/drawing/2014/main" id="{794E07BD-0758-0E12-DD51-0DEA7A118B24}"/>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719" name="Group 126">
                  <a:extLst>
                    <a:ext uri="{FF2B5EF4-FFF2-40B4-BE49-F238E27FC236}">
                      <a16:creationId xmlns:a16="http://schemas.microsoft.com/office/drawing/2014/main" id="{0F45AD77-0542-5CB2-FA25-E089B4BC229A}"/>
                    </a:ext>
                  </a:extLst>
                </p:cNvPr>
                <p:cNvGrpSpPr>
                  <a:grpSpLocks/>
                </p:cNvGrpSpPr>
                <p:nvPr/>
              </p:nvGrpSpPr>
              <p:grpSpPr bwMode="auto">
                <a:xfrm>
                  <a:off x="3675138" y="3898943"/>
                  <a:ext cx="1000930" cy="722366"/>
                  <a:chOff x="1236" y="3274"/>
                  <a:chExt cx="521" cy="376"/>
                </a:xfrm>
              </p:grpSpPr>
              <p:sp>
                <p:nvSpPr>
                  <p:cNvPr id="736" name="Rectangle 127">
                    <a:extLst>
                      <a:ext uri="{FF2B5EF4-FFF2-40B4-BE49-F238E27FC236}">
                        <a16:creationId xmlns:a16="http://schemas.microsoft.com/office/drawing/2014/main" id="{626AC9EE-881A-BED8-FB9A-B924C72DD9A1}"/>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37" name="Rectangle 128">
                    <a:extLst>
                      <a:ext uri="{FF2B5EF4-FFF2-40B4-BE49-F238E27FC236}">
                        <a16:creationId xmlns:a16="http://schemas.microsoft.com/office/drawing/2014/main" id="{DE14AC20-41FC-B95A-D083-E2065DFD0805}"/>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38" name="Rectangle 129">
                    <a:extLst>
                      <a:ext uri="{FF2B5EF4-FFF2-40B4-BE49-F238E27FC236}">
                        <a16:creationId xmlns:a16="http://schemas.microsoft.com/office/drawing/2014/main" id="{5D45853C-C617-4F1A-849A-2BF34C09626F}"/>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39" name="Rectangle 130">
                    <a:extLst>
                      <a:ext uri="{FF2B5EF4-FFF2-40B4-BE49-F238E27FC236}">
                        <a16:creationId xmlns:a16="http://schemas.microsoft.com/office/drawing/2014/main" id="{69114590-9D34-DA21-48B9-5EF8E875CB83}"/>
                      </a:ext>
                    </a:extLst>
                  </p:cNvPr>
                  <p:cNvSpPr>
                    <a:spLocks noChangeArrowheads="1"/>
                  </p:cNvSpPr>
                  <p:nvPr/>
                </p:nvSpPr>
                <p:spPr bwMode="auto">
                  <a:xfrm>
                    <a:off x="1236" y="3274"/>
                    <a:ext cx="385" cy="240"/>
                  </a:xfrm>
                  <a:prstGeom prst="rect">
                    <a:avLst/>
                  </a:prstGeom>
                  <a:solidFill>
                    <a:srgbClr val="48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720" name="Group 126">
                  <a:extLst>
                    <a:ext uri="{FF2B5EF4-FFF2-40B4-BE49-F238E27FC236}">
                      <a16:creationId xmlns:a16="http://schemas.microsoft.com/office/drawing/2014/main" id="{2BF17E42-8FEE-3546-C068-02174863E697}"/>
                    </a:ext>
                  </a:extLst>
                </p:cNvPr>
                <p:cNvGrpSpPr>
                  <a:grpSpLocks/>
                </p:cNvGrpSpPr>
                <p:nvPr/>
              </p:nvGrpSpPr>
              <p:grpSpPr bwMode="auto">
                <a:xfrm>
                  <a:off x="2289980" y="2500325"/>
                  <a:ext cx="1000937" cy="722366"/>
                  <a:chOff x="1236" y="3274"/>
                  <a:chExt cx="521" cy="376"/>
                </a:xfrm>
                <a:solidFill>
                  <a:srgbClr val="008000"/>
                </a:solidFill>
              </p:grpSpPr>
              <p:sp>
                <p:nvSpPr>
                  <p:cNvPr id="732" name="Rectangle 127">
                    <a:extLst>
                      <a:ext uri="{FF2B5EF4-FFF2-40B4-BE49-F238E27FC236}">
                        <a16:creationId xmlns:a16="http://schemas.microsoft.com/office/drawing/2014/main" id="{39B10861-A987-1316-D412-0FEED621E578}"/>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33" name="Rectangle 128">
                    <a:extLst>
                      <a:ext uri="{FF2B5EF4-FFF2-40B4-BE49-F238E27FC236}">
                        <a16:creationId xmlns:a16="http://schemas.microsoft.com/office/drawing/2014/main" id="{D5309577-6850-EB65-6CAA-9A1DA9E010B0}"/>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34" name="Rectangle 129">
                    <a:extLst>
                      <a:ext uri="{FF2B5EF4-FFF2-40B4-BE49-F238E27FC236}">
                        <a16:creationId xmlns:a16="http://schemas.microsoft.com/office/drawing/2014/main" id="{51A0DFFE-5C0D-DB9E-D262-4B88CFECC4AF}"/>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35" name="Rectangle 130">
                    <a:extLst>
                      <a:ext uri="{FF2B5EF4-FFF2-40B4-BE49-F238E27FC236}">
                        <a16:creationId xmlns:a16="http://schemas.microsoft.com/office/drawing/2014/main" id="{555827D6-0537-35F2-65AF-0861602CD82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721" name="Group 126">
                  <a:extLst>
                    <a:ext uri="{FF2B5EF4-FFF2-40B4-BE49-F238E27FC236}">
                      <a16:creationId xmlns:a16="http://schemas.microsoft.com/office/drawing/2014/main" id="{39DABD35-56F1-3567-E538-2B65DD1013CF}"/>
                    </a:ext>
                  </a:extLst>
                </p:cNvPr>
                <p:cNvGrpSpPr>
                  <a:grpSpLocks/>
                </p:cNvGrpSpPr>
                <p:nvPr/>
              </p:nvGrpSpPr>
              <p:grpSpPr bwMode="auto">
                <a:xfrm>
                  <a:off x="2289980" y="3038254"/>
                  <a:ext cx="1000937" cy="722366"/>
                  <a:chOff x="1236" y="3274"/>
                  <a:chExt cx="521" cy="376"/>
                </a:xfrm>
                <a:solidFill>
                  <a:srgbClr val="008000"/>
                </a:solidFill>
              </p:grpSpPr>
              <p:sp>
                <p:nvSpPr>
                  <p:cNvPr id="728" name="Rectangle 127">
                    <a:extLst>
                      <a:ext uri="{FF2B5EF4-FFF2-40B4-BE49-F238E27FC236}">
                        <a16:creationId xmlns:a16="http://schemas.microsoft.com/office/drawing/2014/main" id="{B2FCB797-F5B8-00E2-F137-93B775627CC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29" name="Rectangle 128">
                    <a:extLst>
                      <a:ext uri="{FF2B5EF4-FFF2-40B4-BE49-F238E27FC236}">
                        <a16:creationId xmlns:a16="http://schemas.microsoft.com/office/drawing/2014/main" id="{59DB0FD4-5ABE-853A-B084-9AB87B8A7E6F}"/>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30" name="Rectangle 129">
                    <a:extLst>
                      <a:ext uri="{FF2B5EF4-FFF2-40B4-BE49-F238E27FC236}">
                        <a16:creationId xmlns:a16="http://schemas.microsoft.com/office/drawing/2014/main" id="{A3E434A5-A6A0-46E6-691E-660FB4415C57}"/>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31" name="Rectangle 130">
                    <a:extLst>
                      <a:ext uri="{FF2B5EF4-FFF2-40B4-BE49-F238E27FC236}">
                        <a16:creationId xmlns:a16="http://schemas.microsoft.com/office/drawing/2014/main" id="{2CAC1CE8-6B8E-27A4-2D04-0EEF97C0D8F5}"/>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722" name="Group 126">
                  <a:extLst>
                    <a:ext uri="{FF2B5EF4-FFF2-40B4-BE49-F238E27FC236}">
                      <a16:creationId xmlns:a16="http://schemas.microsoft.com/office/drawing/2014/main" id="{DCDFF520-183D-8ACB-58B9-4BD4C9803130}"/>
                    </a:ext>
                  </a:extLst>
                </p:cNvPr>
                <p:cNvGrpSpPr>
                  <a:grpSpLocks/>
                </p:cNvGrpSpPr>
                <p:nvPr/>
              </p:nvGrpSpPr>
              <p:grpSpPr bwMode="auto">
                <a:xfrm>
                  <a:off x="2289980" y="3576185"/>
                  <a:ext cx="1000937" cy="722366"/>
                  <a:chOff x="1236" y="3274"/>
                  <a:chExt cx="521" cy="376"/>
                </a:xfrm>
                <a:solidFill>
                  <a:srgbClr val="008000"/>
                </a:solidFill>
              </p:grpSpPr>
              <p:sp>
                <p:nvSpPr>
                  <p:cNvPr id="724" name="Rectangle 127">
                    <a:extLst>
                      <a:ext uri="{FF2B5EF4-FFF2-40B4-BE49-F238E27FC236}">
                        <a16:creationId xmlns:a16="http://schemas.microsoft.com/office/drawing/2014/main" id="{8231CDA3-1293-FEC5-B786-E69624339643}"/>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25" name="Rectangle 128">
                    <a:extLst>
                      <a:ext uri="{FF2B5EF4-FFF2-40B4-BE49-F238E27FC236}">
                        <a16:creationId xmlns:a16="http://schemas.microsoft.com/office/drawing/2014/main" id="{EBFCFD15-B397-2F67-7C14-4B776EC8CE57}"/>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26" name="Rectangle 129">
                    <a:extLst>
                      <a:ext uri="{FF2B5EF4-FFF2-40B4-BE49-F238E27FC236}">
                        <a16:creationId xmlns:a16="http://schemas.microsoft.com/office/drawing/2014/main" id="{07374C54-7C2C-1D86-A472-227F60C7200D}"/>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27" name="Rectangle 130">
                    <a:extLst>
                      <a:ext uri="{FF2B5EF4-FFF2-40B4-BE49-F238E27FC236}">
                        <a16:creationId xmlns:a16="http://schemas.microsoft.com/office/drawing/2014/main" id="{09E17AC3-4D84-4588-845F-3A46303180F8}"/>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sp>
              <p:nvSpPr>
                <p:cNvPr id="723" name="Rectangle 27">
                  <a:extLst>
                    <a:ext uri="{FF2B5EF4-FFF2-40B4-BE49-F238E27FC236}">
                      <a16:creationId xmlns:a16="http://schemas.microsoft.com/office/drawing/2014/main" id="{313AC8A0-9E01-BF1B-AABF-90FC39BF3326}"/>
                    </a:ext>
                  </a:extLst>
                </p:cNvPr>
                <p:cNvSpPr>
                  <a:spLocks noChangeArrowheads="1"/>
                </p:cNvSpPr>
                <p:nvPr/>
              </p:nvSpPr>
              <p:spPr bwMode="auto">
                <a:xfrm>
                  <a:off x="4977703" y="350316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grpSp>
          <p:grpSp>
            <p:nvGrpSpPr>
              <p:cNvPr id="549" name="Group 548">
                <a:extLst>
                  <a:ext uri="{FF2B5EF4-FFF2-40B4-BE49-F238E27FC236}">
                    <a16:creationId xmlns:a16="http://schemas.microsoft.com/office/drawing/2014/main" id="{E1201D43-D058-16C5-2629-81ABFC7E4D42}"/>
                  </a:ext>
                </a:extLst>
              </p:cNvPr>
              <p:cNvGrpSpPr/>
              <p:nvPr/>
            </p:nvGrpSpPr>
            <p:grpSpPr>
              <a:xfrm flipV="1">
                <a:off x="440589" y="5016973"/>
                <a:ext cx="1378507" cy="853069"/>
                <a:chOff x="2289980" y="2500325"/>
                <a:chExt cx="3427377" cy="2120984"/>
              </a:xfrm>
            </p:grpSpPr>
            <p:sp>
              <p:nvSpPr>
                <p:cNvPr id="670" name="Line 84">
                  <a:extLst>
                    <a:ext uri="{FF2B5EF4-FFF2-40B4-BE49-F238E27FC236}">
                      <a16:creationId xmlns:a16="http://schemas.microsoft.com/office/drawing/2014/main" id="{7A4C60E5-1C75-C6F5-3871-3E77A3959460}"/>
                    </a:ext>
                  </a:extLst>
                </p:cNvPr>
                <p:cNvSpPr>
                  <a:spLocks noChangeShapeType="1"/>
                </p:cNvSpPr>
                <p:nvPr/>
              </p:nvSpPr>
              <p:spPr bwMode="auto">
                <a:xfrm>
                  <a:off x="4445535" y="31304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671" name="Group 126">
                  <a:extLst>
                    <a:ext uri="{FF2B5EF4-FFF2-40B4-BE49-F238E27FC236}">
                      <a16:creationId xmlns:a16="http://schemas.microsoft.com/office/drawing/2014/main" id="{B77EAC66-4508-8E35-6A4F-9EF02A363576}"/>
                    </a:ext>
                  </a:extLst>
                </p:cNvPr>
                <p:cNvGrpSpPr>
                  <a:grpSpLocks/>
                </p:cNvGrpSpPr>
                <p:nvPr/>
              </p:nvGrpSpPr>
              <p:grpSpPr bwMode="auto">
                <a:xfrm>
                  <a:off x="3678723" y="2632967"/>
                  <a:ext cx="1000930" cy="722366"/>
                  <a:chOff x="1236" y="3274"/>
                  <a:chExt cx="521" cy="376"/>
                </a:xfrm>
              </p:grpSpPr>
              <p:sp>
                <p:nvSpPr>
                  <p:cNvPr id="705" name="Rectangle 127">
                    <a:extLst>
                      <a:ext uri="{FF2B5EF4-FFF2-40B4-BE49-F238E27FC236}">
                        <a16:creationId xmlns:a16="http://schemas.microsoft.com/office/drawing/2014/main" id="{9221AEFF-1672-1151-E367-D47F6331021C}"/>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06" name="Rectangle 128">
                    <a:extLst>
                      <a:ext uri="{FF2B5EF4-FFF2-40B4-BE49-F238E27FC236}">
                        <a16:creationId xmlns:a16="http://schemas.microsoft.com/office/drawing/2014/main" id="{E9FB610D-3AB0-A013-6D36-D5E1938363FE}"/>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07" name="Rectangle 129">
                    <a:extLst>
                      <a:ext uri="{FF2B5EF4-FFF2-40B4-BE49-F238E27FC236}">
                        <a16:creationId xmlns:a16="http://schemas.microsoft.com/office/drawing/2014/main" id="{E6FC890F-14AB-7BD8-461F-CB42DFE148AB}"/>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08" name="Rectangle 130">
                    <a:extLst>
                      <a:ext uri="{FF2B5EF4-FFF2-40B4-BE49-F238E27FC236}">
                        <a16:creationId xmlns:a16="http://schemas.microsoft.com/office/drawing/2014/main" id="{638D5149-6FE1-FB0E-CD5C-7370F1E994C5}"/>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sp>
              <p:nvSpPr>
                <p:cNvPr id="672" name="Line 90">
                  <a:extLst>
                    <a:ext uri="{FF2B5EF4-FFF2-40B4-BE49-F238E27FC236}">
                      <a16:creationId xmlns:a16="http://schemas.microsoft.com/office/drawing/2014/main" id="{505390D5-E4F5-2CAB-748E-D5B407657559}"/>
                    </a:ext>
                  </a:extLst>
                </p:cNvPr>
                <p:cNvSpPr>
                  <a:spLocks noChangeShapeType="1"/>
                </p:cNvSpPr>
                <p:nvPr/>
              </p:nvSpPr>
              <p:spPr bwMode="auto">
                <a:xfrm>
                  <a:off x="4543387" y="4271155"/>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73" name="Rectangle 26">
                  <a:extLst>
                    <a:ext uri="{FF2B5EF4-FFF2-40B4-BE49-F238E27FC236}">
                      <a16:creationId xmlns:a16="http://schemas.microsoft.com/office/drawing/2014/main" id="{99F79BBB-3FAC-3AA0-BDA2-846CFA531588}"/>
                    </a:ext>
                  </a:extLst>
                </p:cNvPr>
                <p:cNvSpPr>
                  <a:spLocks noChangeArrowheads="1"/>
                </p:cNvSpPr>
                <p:nvPr/>
              </p:nvSpPr>
              <p:spPr bwMode="auto">
                <a:xfrm>
                  <a:off x="4977703" y="294794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674" name="Rectangle 28">
                  <a:extLst>
                    <a:ext uri="{FF2B5EF4-FFF2-40B4-BE49-F238E27FC236}">
                      <a16:creationId xmlns:a16="http://schemas.microsoft.com/office/drawing/2014/main" id="{3AC5EF58-E2CC-15C2-5CCA-FAD8FDC51338}"/>
                    </a:ext>
                  </a:extLst>
                </p:cNvPr>
                <p:cNvSpPr>
                  <a:spLocks noChangeArrowheads="1"/>
                </p:cNvSpPr>
                <p:nvPr/>
              </p:nvSpPr>
              <p:spPr bwMode="auto">
                <a:xfrm>
                  <a:off x="4977703" y="4058381"/>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675" name="Line 90">
                  <a:extLst>
                    <a:ext uri="{FF2B5EF4-FFF2-40B4-BE49-F238E27FC236}">
                      <a16:creationId xmlns:a16="http://schemas.microsoft.com/office/drawing/2014/main" id="{4603A774-4A70-55F8-F10E-D4BDB86B2565}"/>
                    </a:ext>
                  </a:extLst>
                </p:cNvPr>
                <p:cNvSpPr>
                  <a:spLocks noChangeShapeType="1"/>
                </p:cNvSpPr>
                <p:nvPr/>
              </p:nvSpPr>
              <p:spPr bwMode="auto">
                <a:xfrm>
                  <a:off x="4445535" y="37836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76" name="Line 105">
                  <a:extLst>
                    <a:ext uri="{FF2B5EF4-FFF2-40B4-BE49-F238E27FC236}">
                      <a16:creationId xmlns:a16="http://schemas.microsoft.com/office/drawing/2014/main" id="{C32728C9-B0D4-3E4E-C723-BE88E1B8A580}"/>
                    </a:ext>
                  </a:extLst>
                </p:cNvPr>
                <p:cNvSpPr>
                  <a:spLocks noChangeShapeType="1"/>
                </p:cNvSpPr>
                <p:nvPr/>
              </p:nvSpPr>
              <p:spPr bwMode="auto">
                <a:xfrm flipH="1">
                  <a:off x="3173716" y="2947940"/>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77" name="Line 106">
                  <a:extLst>
                    <a:ext uri="{FF2B5EF4-FFF2-40B4-BE49-F238E27FC236}">
                      <a16:creationId xmlns:a16="http://schemas.microsoft.com/office/drawing/2014/main" id="{073766B3-CCD0-FFD1-142F-7E1023D558D8}"/>
                    </a:ext>
                  </a:extLst>
                </p:cNvPr>
                <p:cNvSpPr>
                  <a:spLocks noChangeShapeType="1"/>
                </p:cNvSpPr>
                <p:nvPr/>
              </p:nvSpPr>
              <p:spPr bwMode="auto">
                <a:xfrm flipH="1">
                  <a:off x="3271696" y="3458972"/>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78" name="Line 107">
                  <a:extLst>
                    <a:ext uri="{FF2B5EF4-FFF2-40B4-BE49-F238E27FC236}">
                      <a16:creationId xmlns:a16="http://schemas.microsoft.com/office/drawing/2014/main" id="{046F345F-16F7-1760-BD75-2C7FA4CB97DE}"/>
                    </a:ext>
                  </a:extLst>
                </p:cNvPr>
                <p:cNvSpPr>
                  <a:spLocks noChangeShapeType="1"/>
                </p:cNvSpPr>
                <p:nvPr/>
              </p:nvSpPr>
              <p:spPr bwMode="auto">
                <a:xfrm flipH="1">
                  <a:off x="3173716" y="4117936"/>
                  <a:ext cx="499507" cy="1922"/>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679" name="Group 126">
                  <a:extLst>
                    <a:ext uri="{FF2B5EF4-FFF2-40B4-BE49-F238E27FC236}">
                      <a16:creationId xmlns:a16="http://schemas.microsoft.com/office/drawing/2014/main" id="{6DF303A4-823E-4405-E5AD-AC30345B3484}"/>
                    </a:ext>
                  </a:extLst>
                </p:cNvPr>
                <p:cNvGrpSpPr>
                  <a:grpSpLocks/>
                </p:cNvGrpSpPr>
                <p:nvPr/>
              </p:nvGrpSpPr>
              <p:grpSpPr bwMode="auto">
                <a:xfrm>
                  <a:off x="3675138" y="3238057"/>
                  <a:ext cx="1000930" cy="722366"/>
                  <a:chOff x="1236" y="3274"/>
                  <a:chExt cx="521" cy="376"/>
                </a:xfrm>
              </p:grpSpPr>
              <p:sp>
                <p:nvSpPr>
                  <p:cNvPr id="701" name="Rectangle 127">
                    <a:extLst>
                      <a:ext uri="{FF2B5EF4-FFF2-40B4-BE49-F238E27FC236}">
                        <a16:creationId xmlns:a16="http://schemas.microsoft.com/office/drawing/2014/main" id="{71F07411-BBF6-C133-1D86-DAC503D69633}"/>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02" name="Rectangle 128">
                    <a:extLst>
                      <a:ext uri="{FF2B5EF4-FFF2-40B4-BE49-F238E27FC236}">
                        <a16:creationId xmlns:a16="http://schemas.microsoft.com/office/drawing/2014/main" id="{AE502C52-1E3F-1010-C87E-5638F608065C}"/>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03" name="Rectangle 129">
                    <a:extLst>
                      <a:ext uri="{FF2B5EF4-FFF2-40B4-BE49-F238E27FC236}">
                        <a16:creationId xmlns:a16="http://schemas.microsoft.com/office/drawing/2014/main" id="{28E00A89-779F-13C3-3BBE-BC60CC163A99}"/>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04" name="Rectangle 130">
                    <a:extLst>
                      <a:ext uri="{FF2B5EF4-FFF2-40B4-BE49-F238E27FC236}">
                        <a16:creationId xmlns:a16="http://schemas.microsoft.com/office/drawing/2014/main" id="{4C16970B-7C06-9FAC-1696-1508519F64FE}"/>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680" name="Group 126">
                  <a:extLst>
                    <a:ext uri="{FF2B5EF4-FFF2-40B4-BE49-F238E27FC236}">
                      <a16:creationId xmlns:a16="http://schemas.microsoft.com/office/drawing/2014/main" id="{B772E1F9-CE00-420E-3E1C-914732FD20EE}"/>
                    </a:ext>
                  </a:extLst>
                </p:cNvPr>
                <p:cNvGrpSpPr>
                  <a:grpSpLocks/>
                </p:cNvGrpSpPr>
                <p:nvPr/>
              </p:nvGrpSpPr>
              <p:grpSpPr bwMode="auto">
                <a:xfrm>
                  <a:off x="3675138" y="3898943"/>
                  <a:ext cx="1000930" cy="722366"/>
                  <a:chOff x="1236" y="3274"/>
                  <a:chExt cx="521" cy="376"/>
                </a:xfrm>
              </p:grpSpPr>
              <p:sp>
                <p:nvSpPr>
                  <p:cNvPr id="697" name="Rectangle 127">
                    <a:extLst>
                      <a:ext uri="{FF2B5EF4-FFF2-40B4-BE49-F238E27FC236}">
                        <a16:creationId xmlns:a16="http://schemas.microsoft.com/office/drawing/2014/main" id="{39B29E0F-C46E-A3DE-6B2E-48F914A1082D}"/>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98" name="Rectangle 128">
                    <a:extLst>
                      <a:ext uri="{FF2B5EF4-FFF2-40B4-BE49-F238E27FC236}">
                        <a16:creationId xmlns:a16="http://schemas.microsoft.com/office/drawing/2014/main" id="{8299DD7E-0139-1D86-40E8-1E95EAFD6D39}"/>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99" name="Rectangle 129">
                    <a:extLst>
                      <a:ext uri="{FF2B5EF4-FFF2-40B4-BE49-F238E27FC236}">
                        <a16:creationId xmlns:a16="http://schemas.microsoft.com/office/drawing/2014/main" id="{F44E427C-54CF-44A3-6004-364F5F4E6289}"/>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700" name="Rectangle 130">
                    <a:extLst>
                      <a:ext uri="{FF2B5EF4-FFF2-40B4-BE49-F238E27FC236}">
                        <a16:creationId xmlns:a16="http://schemas.microsoft.com/office/drawing/2014/main" id="{B864B391-BCBC-DBAE-4E60-8659E2FE46EC}"/>
                      </a:ext>
                    </a:extLst>
                  </p:cNvPr>
                  <p:cNvSpPr>
                    <a:spLocks noChangeArrowheads="1"/>
                  </p:cNvSpPr>
                  <p:nvPr/>
                </p:nvSpPr>
                <p:spPr bwMode="auto">
                  <a:xfrm>
                    <a:off x="1236" y="3274"/>
                    <a:ext cx="385" cy="240"/>
                  </a:xfrm>
                  <a:prstGeom prst="rect">
                    <a:avLst/>
                  </a:prstGeom>
                  <a:solidFill>
                    <a:srgbClr val="48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681" name="Group 126">
                  <a:extLst>
                    <a:ext uri="{FF2B5EF4-FFF2-40B4-BE49-F238E27FC236}">
                      <a16:creationId xmlns:a16="http://schemas.microsoft.com/office/drawing/2014/main" id="{389D33AF-A58E-8C2B-3737-9E8A418634E2}"/>
                    </a:ext>
                  </a:extLst>
                </p:cNvPr>
                <p:cNvGrpSpPr>
                  <a:grpSpLocks/>
                </p:cNvGrpSpPr>
                <p:nvPr/>
              </p:nvGrpSpPr>
              <p:grpSpPr bwMode="auto">
                <a:xfrm>
                  <a:off x="2289980" y="2500325"/>
                  <a:ext cx="1000937" cy="722366"/>
                  <a:chOff x="1236" y="3274"/>
                  <a:chExt cx="521" cy="376"/>
                </a:xfrm>
                <a:solidFill>
                  <a:srgbClr val="008000"/>
                </a:solidFill>
              </p:grpSpPr>
              <p:sp>
                <p:nvSpPr>
                  <p:cNvPr id="693" name="Rectangle 127">
                    <a:extLst>
                      <a:ext uri="{FF2B5EF4-FFF2-40B4-BE49-F238E27FC236}">
                        <a16:creationId xmlns:a16="http://schemas.microsoft.com/office/drawing/2014/main" id="{BBFABF5B-E00E-B5C4-B070-467E1DBC0593}"/>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94" name="Rectangle 128">
                    <a:extLst>
                      <a:ext uri="{FF2B5EF4-FFF2-40B4-BE49-F238E27FC236}">
                        <a16:creationId xmlns:a16="http://schemas.microsoft.com/office/drawing/2014/main" id="{31BF172E-1C99-D7D2-56D7-39E892A78785}"/>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95" name="Rectangle 129">
                    <a:extLst>
                      <a:ext uri="{FF2B5EF4-FFF2-40B4-BE49-F238E27FC236}">
                        <a16:creationId xmlns:a16="http://schemas.microsoft.com/office/drawing/2014/main" id="{58B6EE4F-2514-5CE6-53BA-83802EC856C8}"/>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96" name="Rectangle 130">
                    <a:extLst>
                      <a:ext uri="{FF2B5EF4-FFF2-40B4-BE49-F238E27FC236}">
                        <a16:creationId xmlns:a16="http://schemas.microsoft.com/office/drawing/2014/main" id="{98563B8C-BF3B-228E-2C8C-1EA74D88484F}"/>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682" name="Group 126">
                  <a:extLst>
                    <a:ext uri="{FF2B5EF4-FFF2-40B4-BE49-F238E27FC236}">
                      <a16:creationId xmlns:a16="http://schemas.microsoft.com/office/drawing/2014/main" id="{D979BD6B-D8BB-B48E-AA2A-48F5516F48C0}"/>
                    </a:ext>
                  </a:extLst>
                </p:cNvPr>
                <p:cNvGrpSpPr>
                  <a:grpSpLocks/>
                </p:cNvGrpSpPr>
                <p:nvPr/>
              </p:nvGrpSpPr>
              <p:grpSpPr bwMode="auto">
                <a:xfrm>
                  <a:off x="2289980" y="3038254"/>
                  <a:ext cx="1000937" cy="722366"/>
                  <a:chOff x="1236" y="3274"/>
                  <a:chExt cx="521" cy="376"/>
                </a:xfrm>
                <a:solidFill>
                  <a:srgbClr val="008000"/>
                </a:solidFill>
              </p:grpSpPr>
              <p:sp>
                <p:nvSpPr>
                  <p:cNvPr id="689" name="Rectangle 127">
                    <a:extLst>
                      <a:ext uri="{FF2B5EF4-FFF2-40B4-BE49-F238E27FC236}">
                        <a16:creationId xmlns:a16="http://schemas.microsoft.com/office/drawing/2014/main" id="{74F25523-8BF9-C8CC-CA6B-AAAF57C58FA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90" name="Rectangle 128">
                    <a:extLst>
                      <a:ext uri="{FF2B5EF4-FFF2-40B4-BE49-F238E27FC236}">
                        <a16:creationId xmlns:a16="http://schemas.microsoft.com/office/drawing/2014/main" id="{9A87EBAE-EDBF-D6CE-42B8-E13406F01DCB}"/>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91" name="Rectangle 129">
                    <a:extLst>
                      <a:ext uri="{FF2B5EF4-FFF2-40B4-BE49-F238E27FC236}">
                        <a16:creationId xmlns:a16="http://schemas.microsoft.com/office/drawing/2014/main" id="{0960F614-6F8F-313C-0D37-857C0575C059}"/>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92" name="Rectangle 130">
                    <a:extLst>
                      <a:ext uri="{FF2B5EF4-FFF2-40B4-BE49-F238E27FC236}">
                        <a16:creationId xmlns:a16="http://schemas.microsoft.com/office/drawing/2014/main" id="{BC17AC98-10F9-8C1D-E3E4-939FA097CBA0}"/>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683" name="Group 126">
                  <a:extLst>
                    <a:ext uri="{FF2B5EF4-FFF2-40B4-BE49-F238E27FC236}">
                      <a16:creationId xmlns:a16="http://schemas.microsoft.com/office/drawing/2014/main" id="{E4F14109-B7D8-2309-8BF8-E423686C48C1}"/>
                    </a:ext>
                  </a:extLst>
                </p:cNvPr>
                <p:cNvGrpSpPr>
                  <a:grpSpLocks/>
                </p:cNvGrpSpPr>
                <p:nvPr/>
              </p:nvGrpSpPr>
              <p:grpSpPr bwMode="auto">
                <a:xfrm>
                  <a:off x="2289980" y="3576185"/>
                  <a:ext cx="1000937" cy="722366"/>
                  <a:chOff x="1236" y="3274"/>
                  <a:chExt cx="521" cy="376"/>
                </a:xfrm>
                <a:solidFill>
                  <a:srgbClr val="008000"/>
                </a:solidFill>
              </p:grpSpPr>
              <p:sp>
                <p:nvSpPr>
                  <p:cNvPr id="685" name="Rectangle 127">
                    <a:extLst>
                      <a:ext uri="{FF2B5EF4-FFF2-40B4-BE49-F238E27FC236}">
                        <a16:creationId xmlns:a16="http://schemas.microsoft.com/office/drawing/2014/main" id="{29DB633E-6B4F-9CA2-701C-AD9262D2B735}"/>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86" name="Rectangle 128">
                    <a:extLst>
                      <a:ext uri="{FF2B5EF4-FFF2-40B4-BE49-F238E27FC236}">
                        <a16:creationId xmlns:a16="http://schemas.microsoft.com/office/drawing/2014/main" id="{2E49428E-6214-DAE2-1C02-00EAA5509FE0}"/>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87" name="Rectangle 129">
                    <a:extLst>
                      <a:ext uri="{FF2B5EF4-FFF2-40B4-BE49-F238E27FC236}">
                        <a16:creationId xmlns:a16="http://schemas.microsoft.com/office/drawing/2014/main" id="{76054A01-A271-74A4-B1AC-E4E52751CB8B}"/>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88" name="Rectangle 130">
                    <a:extLst>
                      <a:ext uri="{FF2B5EF4-FFF2-40B4-BE49-F238E27FC236}">
                        <a16:creationId xmlns:a16="http://schemas.microsoft.com/office/drawing/2014/main" id="{234F1432-DFD6-1079-CC5B-FF93AE3C80AA}"/>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sp>
              <p:nvSpPr>
                <p:cNvPr id="684" name="Rectangle 27">
                  <a:extLst>
                    <a:ext uri="{FF2B5EF4-FFF2-40B4-BE49-F238E27FC236}">
                      <a16:creationId xmlns:a16="http://schemas.microsoft.com/office/drawing/2014/main" id="{A95ED435-AA1F-54F6-9F0F-7F7558B651D2}"/>
                    </a:ext>
                  </a:extLst>
                </p:cNvPr>
                <p:cNvSpPr>
                  <a:spLocks noChangeArrowheads="1"/>
                </p:cNvSpPr>
                <p:nvPr/>
              </p:nvSpPr>
              <p:spPr bwMode="auto">
                <a:xfrm>
                  <a:off x="4977703" y="350316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grpSp>
          <p:grpSp>
            <p:nvGrpSpPr>
              <p:cNvPr id="550" name="Group 549">
                <a:extLst>
                  <a:ext uri="{FF2B5EF4-FFF2-40B4-BE49-F238E27FC236}">
                    <a16:creationId xmlns:a16="http://schemas.microsoft.com/office/drawing/2014/main" id="{0B2A36B3-62A4-AE2C-4C23-74C1D6CFCB67}"/>
                  </a:ext>
                </a:extLst>
              </p:cNvPr>
              <p:cNvGrpSpPr/>
              <p:nvPr/>
            </p:nvGrpSpPr>
            <p:grpSpPr>
              <a:xfrm flipV="1">
                <a:off x="440589" y="5876394"/>
                <a:ext cx="1378507" cy="853069"/>
                <a:chOff x="2289980" y="2500325"/>
                <a:chExt cx="3427377" cy="2120984"/>
              </a:xfrm>
            </p:grpSpPr>
            <p:sp>
              <p:nvSpPr>
                <p:cNvPr id="631" name="Line 84">
                  <a:extLst>
                    <a:ext uri="{FF2B5EF4-FFF2-40B4-BE49-F238E27FC236}">
                      <a16:creationId xmlns:a16="http://schemas.microsoft.com/office/drawing/2014/main" id="{D96B309C-1621-E4CC-DA46-FC7F3FFA5153}"/>
                    </a:ext>
                  </a:extLst>
                </p:cNvPr>
                <p:cNvSpPr>
                  <a:spLocks noChangeShapeType="1"/>
                </p:cNvSpPr>
                <p:nvPr/>
              </p:nvSpPr>
              <p:spPr bwMode="auto">
                <a:xfrm>
                  <a:off x="4445535" y="31304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632" name="Group 126">
                  <a:extLst>
                    <a:ext uri="{FF2B5EF4-FFF2-40B4-BE49-F238E27FC236}">
                      <a16:creationId xmlns:a16="http://schemas.microsoft.com/office/drawing/2014/main" id="{A8E1E9BB-B191-B089-E018-8D2678FE30D1}"/>
                    </a:ext>
                  </a:extLst>
                </p:cNvPr>
                <p:cNvGrpSpPr>
                  <a:grpSpLocks/>
                </p:cNvGrpSpPr>
                <p:nvPr/>
              </p:nvGrpSpPr>
              <p:grpSpPr bwMode="auto">
                <a:xfrm>
                  <a:off x="3678723" y="2632967"/>
                  <a:ext cx="1000930" cy="722366"/>
                  <a:chOff x="1236" y="3274"/>
                  <a:chExt cx="521" cy="376"/>
                </a:xfrm>
              </p:grpSpPr>
              <p:sp>
                <p:nvSpPr>
                  <p:cNvPr id="666" name="Rectangle 127">
                    <a:extLst>
                      <a:ext uri="{FF2B5EF4-FFF2-40B4-BE49-F238E27FC236}">
                        <a16:creationId xmlns:a16="http://schemas.microsoft.com/office/drawing/2014/main" id="{40AED9B9-14B6-3E8E-4C98-AF89E03A2AEA}"/>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67" name="Rectangle 128">
                    <a:extLst>
                      <a:ext uri="{FF2B5EF4-FFF2-40B4-BE49-F238E27FC236}">
                        <a16:creationId xmlns:a16="http://schemas.microsoft.com/office/drawing/2014/main" id="{CE79390E-2278-EA08-07E1-176924085C08}"/>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68" name="Rectangle 129">
                    <a:extLst>
                      <a:ext uri="{FF2B5EF4-FFF2-40B4-BE49-F238E27FC236}">
                        <a16:creationId xmlns:a16="http://schemas.microsoft.com/office/drawing/2014/main" id="{4D5EF66A-3058-F1E7-A161-05FF42B5C577}"/>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69" name="Rectangle 130">
                    <a:extLst>
                      <a:ext uri="{FF2B5EF4-FFF2-40B4-BE49-F238E27FC236}">
                        <a16:creationId xmlns:a16="http://schemas.microsoft.com/office/drawing/2014/main" id="{88BB298D-37AA-C139-543E-F0BD25749D87}"/>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sp>
              <p:nvSpPr>
                <p:cNvPr id="633" name="Line 90">
                  <a:extLst>
                    <a:ext uri="{FF2B5EF4-FFF2-40B4-BE49-F238E27FC236}">
                      <a16:creationId xmlns:a16="http://schemas.microsoft.com/office/drawing/2014/main" id="{7285A8D3-8BBC-4DBE-59E4-C3AF42E73B71}"/>
                    </a:ext>
                  </a:extLst>
                </p:cNvPr>
                <p:cNvSpPr>
                  <a:spLocks noChangeShapeType="1"/>
                </p:cNvSpPr>
                <p:nvPr/>
              </p:nvSpPr>
              <p:spPr bwMode="auto">
                <a:xfrm>
                  <a:off x="4543387" y="4271155"/>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34" name="Rectangle 26">
                  <a:extLst>
                    <a:ext uri="{FF2B5EF4-FFF2-40B4-BE49-F238E27FC236}">
                      <a16:creationId xmlns:a16="http://schemas.microsoft.com/office/drawing/2014/main" id="{8F649E26-D4E9-7741-9DB8-194DC11DBBC0}"/>
                    </a:ext>
                  </a:extLst>
                </p:cNvPr>
                <p:cNvSpPr>
                  <a:spLocks noChangeArrowheads="1"/>
                </p:cNvSpPr>
                <p:nvPr/>
              </p:nvSpPr>
              <p:spPr bwMode="auto">
                <a:xfrm>
                  <a:off x="4977703" y="294794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635" name="Rectangle 28">
                  <a:extLst>
                    <a:ext uri="{FF2B5EF4-FFF2-40B4-BE49-F238E27FC236}">
                      <a16:creationId xmlns:a16="http://schemas.microsoft.com/office/drawing/2014/main" id="{42273B1D-2E1F-017D-9823-2AD0B917D91B}"/>
                    </a:ext>
                  </a:extLst>
                </p:cNvPr>
                <p:cNvSpPr>
                  <a:spLocks noChangeArrowheads="1"/>
                </p:cNvSpPr>
                <p:nvPr/>
              </p:nvSpPr>
              <p:spPr bwMode="auto">
                <a:xfrm>
                  <a:off x="4977703" y="4058381"/>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636" name="Line 90">
                  <a:extLst>
                    <a:ext uri="{FF2B5EF4-FFF2-40B4-BE49-F238E27FC236}">
                      <a16:creationId xmlns:a16="http://schemas.microsoft.com/office/drawing/2014/main" id="{11D01435-05A9-3815-BD78-A97D8BA4A7CF}"/>
                    </a:ext>
                  </a:extLst>
                </p:cNvPr>
                <p:cNvSpPr>
                  <a:spLocks noChangeShapeType="1"/>
                </p:cNvSpPr>
                <p:nvPr/>
              </p:nvSpPr>
              <p:spPr bwMode="auto">
                <a:xfrm>
                  <a:off x="4445535" y="37836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37" name="Line 105">
                  <a:extLst>
                    <a:ext uri="{FF2B5EF4-FFF2-40B4-BE49-F238E27FC236}">
                      <a16:creationId xmlns:a16="http://schemas.microsoft.com/office/drawing/2014/main" id="{A90EBEA3-0AA7-C722-CCDA-9BA7367F013C}"/>
                    </a:ext>
                  </a:extLst>
                </p:cNvPr>
                <p:cNvSpPr>
                  <a:spLocks noChangeShapeType="1"/>
                </p:cNvSpPr>
                <p:nvPr/>
              </p:nvSpPr>
              <p:spPr bwMode="auto">
                <a:xfrm flipH="1">
                  <a:off x="3173716" y="2947940"/>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38" name="Line 106">
                  <a:extLst>
                    <a:ext uri="{FF2B5EF4-FFF2-40B4-BE49-F238E27FC236}">
                      <a16:creationId xmlns:a16="http://schemas.microsoft.com/office/drawing/2014/main" id="{FF2F3801-2267-B0C6-9F65-BE50B77BF927}"/>
                    </a:ext>
                  </a:extLst>
                </p:cNvPr>
                <p:cNvSpPr>
                  <a:spLocks noChangeShapeType="1"/>
                </p:cNvSpPr>
                <p:nvPr/>
              </p:nvSpPr>
              <p:spPr bwMode="auto">
                <a:xfrm flipH="1">
                  <a:off x="3271696" y="3458972"/>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39" name="Line 107">
                  <a:extLst>
                    <a:ext uri="{FF2B5EF4-FFF2-40B4-BE49-F238E27FC236}">
                      <a16:creationId xmlns:a16="http://schemas.microsoft.com/office/drawing/2014/main" id="{93962967-E5AE-A5B7-D0AB-9192D056674C}"/>
                    </a:ext>
                  </a:extLst>
                </p:cNvPr>
                <p:cNvSpPr>
                  <a:spLocks noChangeShapeType="1"/>
                </p:cNvSpPr>
                <p:nvPr/>
              </p:nvSpPr>
              <p:spPr bwMode="auto">
                <a:xfrm flipH="1">
                  <a:off x="3173716" y="4117936"/>
                  <a:ext cx="499507" cy="1922"/>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640" name="Group 126">
                  <a:extLst>
                    <a:ext uri="{FF2B5EF4-FFF2-40B4-BE49-F238E27FC236}">
                      <a16:creationId xmlns:a16="http://schemas.microsoft.com/office/drawing/2014/main" id="{7F13485F-7EF0-152E-B427-3A9F737B161C}"/>
                    </a:ext>
                  </a:extLst>
                </p:cNvPr>
                <p:cNvGrpSpPr>
                  <a:grpSpLocks/>
                </p:cNvGrpSpPr>
                <p:nvPr/>
              </p:nvGrpSpPr>
              <p:grpSpPr bwMode="auto">
                <a:xfrm>
                  <a:off x="3675138" y="3238057"/>
                  <a:ext cx="1000930" cy="722366"/>
                  <a:chOff x="1236" y="3274"/>
                  <a:chExt cx="521" cy="376"/>
                </a:xfrm>
              </p:grpSpPr>
              <p:sp>
                <p:nvSpPr>
                  <p:cNvPr id="662" name="Rectangle 127">
                    <a:extLst>
                      <a:ext uri="{FF2B5EF4-FFF2-40B4-BE49-F238E27FC236}">
                        <a16:creationId xmlns:a16="http://schemas.microsoft.com/office/drawing/2014/main" id="{8FDC969D-31CA-E9E5-E24B-39278F015F8A}"/>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63" name="Rectangle 128">
                    <a:extLst>
                      <a:ext uri="{FF2B5EF4-FFF2-40B4-BE49-F238E27FC236}">
                        <a16:creationId xmlns:a16="http://schemas.microsoft.com/office/drawing/2014/main" id="{92944846-EBA8-2A55-153A-2450D86C7FBF}"/>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64" name="Rectangle 129">
                    <a:extLst>
                      <a:ext uri="{FF2B5EF4-FFF2-40B4-BE49-F238E27FC236}">
                        <a16:creationId xmlns:a16="http://schemas.microsoft.com/office/drawing/2014/main" id="{C69D6DA3-C054-B3E0-C98B-2D5A5C00CA96}"/>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65" name="Rectangle 130">
                    <a:extLst>
                      <a:ext uri="{FF2B5EF4-FFF2-40B4-BE49-F238E27FC236}">
                        <a16:creationId xmlns:a16="http://schemas.microsoft.com/office/drawing/2014/main" id="{A2500818-F5CC-DC30-CD40-5727E5FB6DF4}"/>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641" name="Group 126">
                  <a:extLst>
                    <a:ext uri="{FF2B5EF4-FFF2-40B4-BE49-F238E27FC236}">
                      <a16:creationId xmlns:a16="http://schemas.microsoft.com/office/drawing/2014/main" id="{FD4A91B5-60AA-C928-6296-C4761BFA6092}"/>
                    </a:ext>
                  </a:extLst>
                </p:cNvPr>
                <p:cNvGrpSpPr>
                  <a:grpSpLocks/>
                </p:cNvGrpSpPr>
                <p:nvPr/>
              </p:nvGrpSpPr>
              <p:grpSpPr bwMode="auto">
                <a:xfrm>
                  <a:off x="3675138" y="3898943"/>
                  <a:ext cx="1000930" cy="722366"/>
                  <a:chOff x="1236" y="3274"/>
                  <a:chExt cx="521" cy="376"/>
                </a:xfrm>
              </p:grpSpPr>
              <p:sp>
                <p:nvSpPr>
                  <p:cNvPr id="658" name="Rectangle 127">
                    <a:extLst>
                      <a:ext uri="{FF2B5EF4-FFF2-40B4-BE49-F238E27FC236}">
                        <a16:creationId xmlns:a16="http://schemas.microsoft.com/office/drawing/2014/main" id="{5D1A3CBB-DD38-B640-815C-750010FCC734}"/>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59" name="Rectangle 128">
                    <a:extLst>
                      <a:ext uri="{FF2B5EF4-FFF2-40B4-BE49-F238E27FC236}">
                        <a16:creationId xmlns:a16="http://schemas.microsoft.com/office/drawing/2014/main" id="{DCA50A7C-1A9B-1E55-6535-8FCAC481DE1F}"/>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60" name="Rectangle 129">
                    <a:extLst>
                      <a:ext uri="{FF2B5EF4-FFF2-40B4-BE49-F238E27FC236}">
                        <a16:creationId xmlns:a16="http://schemas.microsoft.com/office/drawing/2014/main" id="{9004F42D-A6D5-A724-2D52-95C2557D39CD}"/>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61" name="Rectangle 130">
                    <a:extLst>
                      <a:ext uri="{FF2B5EF4-FFF2-40B4-BE49-F238E27FC236}">
                        <a16:creationId xmlns:a16="http://schemas.microsoft.com/office/drawing/2014/main" id="{44795367-3A5D-BA16-7B82-32D6911864E7}"/>
                      </a:ext>
                    </a:extLst>
                  </p:cNvPr>
                  <p:cNvSpPr>
                    <a:spLocks noChangeArrowheads="1"/>
                  </p:cNvSpPr>
                  <p:nvPr/>
                </p:nvSpPr>
                <p:spPr bwMode="auto">
                  <a:xfrm>
                    <a:off x="1236" y="3274"/>
                    <a:ext cx="385" cy="240"/>
                  </a:xfrm>
                  <a:prstGeom prst="rect">
                    <a:avLst/>
                  </a:prstGeom>
                  <a:solidFill>
                    <a:srgbClr val="48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642" name="Group 126">
                  <a:extLst>
                    <a:ext uri="{FF2B5EF4-FFF2-40B4-BE49-F238E27FC236}">
                      <a16:creationId xmlns:a16="http://schemas.microsoft.com/office/drawing/2014/main" id="{DFC6E757-1F59-427A-2FA9-F8A4B19B17E5}"/>
                    </a:ext>
                  </a:extLst>
                </p:cNvPr>
                <p:cNvGrpSpPr>
                  <a:grpSpLocks/>
                </p:cNvGrpSpPr>
                <p:nvPr/>
              </p:nvGrpSpPr>
              <p:grpSpPr bwMode="auto">
                <a:xfrm>
                  <a:off x="2289980" y="2500325"/>
                  <a:ext cx="1000937" cy="722366"/>
                  <a:chOff x="1236" y="3274"/>
                  <a:chExt cx="521" cy="376"/>
                </a:xfrm>
                <a:solidFill>
                  <a:srgbClr val="008000"/>
                </a:solidFill>
              </p:grpSpPr>
              <p:sp>
                <p:nvSpPr>
                  <p:cNvPr id="654" name="Rectangle 127">
                    <a:extLst>
                      <a:ext uri="{FF2B5EF4-FFF2-40B4-BE49-F238E27FC236}">
                        <a16:creationId xmlns:a16="http://schemas.microsoft.com/office/drawing/2014/main" id="{628FC08F-D535-DEEA-D954-4AABF308A2DD}"/>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55" name="Rectangle 128">
                    <a:extLst>
                      <a:ext uri="{FF2B5EF4-FFF2-40B4-BE49-F238E27FC236}">
                        <a16:creationId xmlns:a16="http://schemas.microsoft.com/office/drawing/2014/main" id="{4194FA2B-F095-6441-EF12-85DC3716B0BB}"/>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56" name="Rectangle 129">
                    <a:extLst>
                      <a:ext uri="{FF2B5EF4-FFF2-40B4-BE49-F238E27FC236}">
                        <a16:creationId xmlns:a16="http://schemas.microsoft.com/office/drawing/2014/main" id="{C37CBDC5-274D-D26A-8B70-984A899AE7CD}"/>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57" name="Rectangle 130">
                    <a:extLst>
                      <a:ext uri="{FF2B5EF4-FFF2-40B4-BE49-F238E27FC236}">
                        <a16:creationId xmlns:a16="http://schemas.microsoft.com/office/drawing/2014/main" id="{2040B8A1-9166-D1A0-212B-42795F9BA0E4}"/>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643" name="Group 126">
                  <a:extLst>
                    <a:ext uri="{FF2B5EF4-FFF2-40B4-BE49-F238E27FC236}">
                      <a16:creationId xmlns:a16="http://schemas.microsoft.com/office/drawing/2014/main" id="{4D259EA3-CEFE-5964-657E-D4A9FFACA6E0}"/>
                    </a:ext>
                  </a:extLst>
                </p:cNvPr>
                <p:cNvGrpSpPr>
                  <a:grpSpLocks/>
                </p:cNvGrpSpPr>
                <p:nvPr/>
              </p:nvGrpSpPr>
              <p:grpSpPr bwMode="auto">
                <a:xfrm>
                  <a:off x="2289980" y="3038254"/>
                  <a:ext cx="1000937" cy="722366"/>
                  <a:chOff x="1236" y="3274"/>
                  <a:chExt cx="521" cy="376"/>
                </a:xfrm>
                <a:solidFill>
                  <a:srgbClr val="008000"/>
                </a:solidFill>
              </p:grpSpPr>
              <p:sp>
                <p:nvSpPr>
                  <p:cNvPr id="650" name="Rectangle 127">
                    <a:extLst>
                      <a:ext uri="{FF2B5EF4-FFF2-40B4-BE49-F238E27FC236}">
                        <a16:creationId xmlns:a16="http://schemas.microsoft.com/office/drawing/2014/main" id="{A8675359-809D-506B-4B3A-DC1151562191}"/>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51" name="Rectangle 128">
                    <a:extLst>
                      <a:ext uri="{FF2B5EF4-FFF2-40B4-BE49-F238E27FC236}">
                        <a16:creationId xmlns:a16="http://schemas.microsoft.com/office/drawing/2014/main" id="{0D09E40F-BA23-873B-984D-37D8B716B564}"/>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52" name="Rectangle 129">
                    <a:extLst>
                      <a:ext uri="{FF2B5EF4-FFF2-40B4-BE49-F238E27FC236}">
                        <a16:creationId xmlns:a16="http://schemas.microsoft.com/office/drawing/2014/main" id="{D2265F66-C5A0-1EDD-F45D-04824946A75A}"/>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53" name="Rectangle 130">
                    <a:extLst>
                      <a:ext uri="{FF2B5EF4-FFF2-40B4-BE49-F238E27FC236}">
                        <a16:creationId xmlns:a16="http://schemas.microsoft.com/office/drawing/2014/main" id="{A47A24D2-0D74-BCF0-1C95-82680A102C7C}"/>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644" name="Group 126">
                  <a:extLst>
                    <a:ext uri="{FF2B5EF4-FFF2-40B4-BE49-F238E27FC236}">
                      <a16:creationId xmlns:a16="http://schemas.microsoft.com/office/drawing/2014/main" id="{D889A4BA-A113-7829-6B89-3EC84F98E608}"/>
                    </a:ext>
                  </a:extLst>
                </p:cNvPr>
                <p:cNvGrpSpPr>
                  <a:grpSpLocks/>
                </p:cNvGrpSpPr>
                <p:nvPr/>
              </p:nvGrpSpPr>
              <p:grpSpPr bwMode="auto">
                <a:xfrm>
                  <a:off x="2289980" y="3576185"/>
                  <a:ext cx="1000937" cy="722366"/>
                  <a:chOff x="1236" y="3274"/>
                  <a:chExt cx="521" cy="376"/>
                </a:xfrm>
                <a:solidFill>
                  <a:srgbClr val="008000"/>
                </a:solidFill>
              </p:grpSpPr>
              <p:sp>
                <p:nvSpPr>
                  <p:cNvPr id="646" name="Rectangle 127">
                    <a:extLst>
                      <a:ext uri="{FF2B5EF4-FFF2-40B4-BE49-F238E27FC236}">
                        <a16:creationId xmlns:a16="http://schemas.microsoft.com/office/drawing/2014/main" id="{4D442DBC-9438-AA1D-4F70-25267680BB06}"/>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47" name="Rectangle 128">
                    <a:extLst>
                      <a:ext uri="{FF2B5EF4-FFF2-40B4-BE49-F238E27FC236}">
                        <a16:creationId xmlns:a16="http://schemas.microsoft.com/office/drawing/2014/main" id="{2427E195-1F41-9796-BD3B-2626CFCEFEBE}"/>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48" name="Rectangle 129">
                    <a:extLst>
                      <a:ext uri="{FF2B5EF4-FFF2-40B4-BE49-F238E27FC236}">
                        <a16:creationId xmlns:a16="http://schemas.microsoft.com/office/drawing/2014/main" id="{041B8C3E-6049-1F1E-900B-7DBEA78A3EA3}"/>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49" name="Rectangle 130">
                    <a:extLst>
                      <a:ext uri="{FF2B5EF4-FFF2-40B4-BE49-F238E27FC236}">
                        <a16:creationId xmlns:a16="http://schemas.microsoft.com/office/drawing/2014/main" id="{D5DB9A37-CC6E-0154-210E-7007D525AC05}"/>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sp>
              <p:nvSpPr>
                <p:cNvPr id="645" name="Rectangle 27">
                  <a:extLst>
                    <a:ext uri="{FF2B5EF4-FFF2-40B4-BE49-F238E27FC236}">
                      <a16:creationId xmlns:a16="http://schemas.microsoft.com/office/drawing/2014/main" id="{556E7DFE-DCF6-7766-4018-DADEACD56404}"/>
                    </a:ext>
                  </a:extLst>
                </p:cNvPr>
                <p:cNvSpPr>
                  <a:spLocks noChangeArrowheads="1"/>
                </p:cNvSpPr>
                <p:nvPr/>
              </p:nvSpPr>
              <p:spPr bwMode="auto">
                <a:xfrm>
                  <a:off x="4977703" y="350316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grpSp>
          <p:grpSp>
            <p:nvGrpSpPr>
              <p:cNvPr id="551" name="Group 550">
                <a:extLst>
                  <a:ext uri="{FF2B5EF4-FFF2-40B4-BE49-F238E27FC236}">
                    <a16:creationId xmlns:a16="http://schemas.microsoft.com/office/drawing/2014/main" id="{41D7DEB8-CEF3-DF06-657D-A5F2DB2C44F9}"/>
                  </a:ext>
                </a:extLst>
              </p:cNvPr>
              <p:cNvGrpSpPr/>
              <p:nvPr/>
            </p:nvGrpSpPr>
            <p:grpSpPr>
              <a:xfrm flipV="1">
                <a:off x="440589" y="6735815"/>
                <a:ext cx="1378507" cy="853069"/>
                <a:chOff x="2289980" y="2500325"/>
                <a:chExt cx="3427377" cy="2120984"/>
              </a:xfrm>
            </p:grpSpPr>
            <p:sp>
              <p:nvSpPr>
                <p:cNvPr id="592" name="Line 84">
                  <a:extLst>
                    <a:ext uri="{FF2B5EF4-FFF2-40B4-BE49-F238E27FC236}">
                      <a16:creationId xmlns:a16="http://schemas.microsoft.com/office/drawing/2014/main" id="{466461E9-37C0-4C76-D076-77BE7C1400A7}"/>
                    </a:ext>
                  </a:extLst>
                </p:cNvPr>
                <p:cNvSpPr>
                  <a:spLocks noChangeShapeType="1"/>
                </p:cNvSpPr>
                <p:nvPr/>
              </p:nvSpPr>
              <p:spPr bwMode="auto">
                <a:xfrm>
                  <a:off x="4445535" y="31304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593" name="Group 126">
                  <a:extLst>
                    <a:ext uri="{FF2B5EF4-FFF2-40B4-BE49-F238E27FC236}">
                      <a16:creationId xmlns:a16="http://schemas.microsoft.com/office/drawing/2014/main" id="{F02F03BB-0BD3-82BB-ABFE-638C4A65CD37}"/>
                    </a:ext>
                  </a:extLst>
                </p:cNvPr>
                <p:cNvGrpSpPr>
                  <a:grpSpLocks/>
                </p:cNvGrpSpPr>
                <p:nvPr/>
              </p:nvGrpSpPr>
              <p:grpSpPr bwMode="auto">
                <a:xfrm>
                  <a:off x="3678723" y="2632967"/>
                  <a:ext cx="1000930" cy="722366"/>
                  <a:chOff x="1236" y="3274"/>
                  <a:chExt cx="521" cy="376"/>
                </a:xfrm>
              </p:grpSpPr>
              <p:sp>
                <p:nvSpPr>
                  <p:cNvPr id="627" name="Rectangle 127">
                    <a:extLst>
                      <a:ext uri="{FF2B5EF4-FFF2-40B4-BE49-F238E27FC236}">
                        <a16:creationId xmlns:a16="http://schemas.microsoft.com/office/drawing/2014/main" id="{D943B0ED-6ABB-6255-DA48-9B5E2930279E}"/>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28" name="Rectangle 128">
                    <a:extLst>
                      <a:ext uri="{FF2B5EF4-FFF2-40B4-BE49-F238E27FC236}">
                        <a16:creationId xmlns:a16="http://schemas.microsoft.com/office/drawing/2014/main" id="{AB6A45BB-8901-0CE7-8B90-3A17314746E0}"/>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29" name="Rectangle 129">
                    <a:extLst>
                      <a:ext uri="{FF2B5EF4-FFF2-40B4-BE49-F238E27FC236}">
                        <a16:creationId xmlns:a16="http://schemas.microsoft.com/office/drawing/2014/main" id="{7D4F72CF-D514-36BC-E26B-02687849C1DE}"/>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30" name="Rectangle 130">
                    <a:extLst>
                      <a:ext uri="{FF2B5EF4-FFF2-40B4-BE49-F238E27FC236}">
                        <a16:creationId xmlns:a16="http://schemas.microsoft.com/office/drawing/2014/main" id="{138EF8E0-C956-131E-47F1-9D58FA134FB5}"/>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sp>
              <p:nvSpPr>
                <p:cNvPr id="594" name="Line 90">
                  <a:extLst>
                    <a:ext uri="{FF2B5EF4-FFF2-40B4-BE49-F238E27FC236}">
                      <a16:creationId xmlns:a16="http://schemas.microsoft.com/office/drawing/2014/main" id="{520576D3-776D-0925-1162-63028430711A}"/>
                    </a:ext>
                  </a:extLst>
                </p:cNvPr>
                <p:cNvSpPr>
                  <a:spLocks noChangeShapeType="1"/>
                </p:cNvSpPr>
                <p:nvPr/>
              </p:nvSpPr>
              <p:spPr bwMode="auto">
                <a:xfrm>
                  <a:off x="4543387" y="4271155"/>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595" name="Rectangle 26">
                  <a:extLst>
                    <a:ext uri="{FF2B5EF4-FFF2-40B4-BE49-F238E27FC236}">
                      <a16:creationId xmlns:a16="http://schemas.microsoft.com/office/drawing/2014/main" id="{EB95689E-46E9-A47D-47B3-00CE35566404}"/>
                    </a:ext>
                  </a:extLst>
                </p:cNvPr>
                <p:cNvSpPr>
                  <a:spLocks noChangeArrowheads="1"/>
                </p:cNvSpPr>
                <p:nvPr/>
              </p:nvSpPr>
              <p:spPr bwMode="auto">
                <a:xfrm>
                  <a:off x="4977703" y="294794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596" name="Rectangle 28">
                  <a:extLst>
                    <a:ext uri="{FF2B5EF4-FFF2-40B4-BE49-F238E27FC236}">
                      <a16:creationId xmlns:a16="http://schemas.microsoft.com/office/drawing/2014/main" id="{AA5681E8-0794-4CE0-40DF-488431C20712}"/>
                    </a:ext>
                  </a:extLst>
                </p:cNvPr>
                <p:cNvSpPr>
                  <a:spLocks noChangeArrowheads="1"/>
                </p:cNvSpPr>
                <p:nvPr/>
              </p:nvSpPr>
              <p:spPr bwMode="auto">
                <a:xfrm>
                  <a:off x="4977703" y="4058381"/>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597" name="Line 90">
                  <a:extLst>
                    <a:ext uri="{FF2B5EF4-FFF2-40B4-BE49-F238E27FC236}">
                      <a16:creationId xmlns:a16="http://schemas.microsoft.com/office/drawing/2014/main" id="{B44322A6-EBD1-367F-800E-6A2A966A173A}"/>
                    </a:ext>
                  </a:extLst>
                </p:cNvPr>
                <p:cNvSpPr>
                  <a:spLocks noChangeShapeType="1"/>
                </p:cNvSpPr>
                <p:nvPr/>
              </p:nvSpPr>
              <p:spPr bwMode="auto">
                <a:xfrm>
                  <a:off x="4445535" y="37836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598" name="Line 105">
                  <a:extLst>
                    <a:ext uri="{FF2B5EF4-FFF2-40B4-BE49-F238E27FC236}">
                      <a16:creationId xmlns:a16="http://schemas.microsoft.com/office/drawing/2014/main" id="{1D342B6D-CF34-D3B3-0ED1-4E42E0140CE2}"/>
                    </a:ext>
                  </a:extLst>
                </p:cNvPr>
                <p:cNvSpPr>
                  <a:spLocks noChangeShapeType="1"/>
                </p:cNvSpPr>
                <p:nvPr/>
              </p:nvSpPr>
              <p:spPr bwMode="auto">
                <a:xfrm flipH="1">
                  <a:off x="3173716" y="2947940"/>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599" name="Line 106">
                  <a:extLst>
                    <a:ext uri="{FF2B5EF4-FFF2-40B4-BE49-F238E27FC236}">
                      <a16:creationId xmlns:a16="http://schemas.microsoft.com/office/drawing/2014/main" id="{AD552A6B-7B0F-9CA4-6096-5A5CDE0BE748}"/>
                    </a:ext>
                  </a:extLst>
                </p:cNvPr>
                <p:cNvSpPr>
                  <a:spLocks noChangeShapeType="1"/>
                </p:cNvSpPr>
                <p:nvPr/>
              </p:nvSpPr>
              <p:spPr bwMode="auto">
                <a:xfrm flipH="1">
                  <a:off x="3271696" y="3458972"/>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600" name="Line 107">
                  <a:extLst>
                    <a:ext uri="{FF2B5EF4-FFF2-40B4-BE49-F238E27FC236}">
                      <a16:creationId xmlns:a16="http://schemas.microsoft.com/office/drawing/2014/main" id="{D28AE663-2F45-9754-573D-D117F101E8E7}"/>
                    </a:ext>
                  </a:extLst>
                </p:cNvPr>
                <p:cNvSpPr>
                  <a:spLocks noChangeShapeType="1"/>
                </p:cNvSpPr>
                <p:nvPr/>
              </p:nvSpPr>
              <p:spPr bwMode="auto">
                <a:xfrm flipH="1">
                  <a:off x="3173716" y="4117936"/>
                  <a:ext cx="499507" cy="1922"/>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601" name="Group 126">
                  <a:extLst>
                    <a:ext uri="{FF2B5EF4-FFF2-40B4-BE49-F238E27FC236}">
                      <a16:creationId xmlns:a16="http://schemas.microsoft.com/office/drawing/2014/main" id="{4F378C63-C93D-C8B3-75CF-BBB136DF0645}"/>
                    </a:ext>
                  </a:extLst>
                </p:cNvPr>
                <p:cNvGrpSpPr>
                  <a:grpSpLocks/>
                </p:cNvGrpSpPr>
                <p:nvPr/>
              </p:nvGrpSpPr>
              <p:grpSpPr bwMode="auto">
                <a:xfrm>
                  <a:off x="3675138" y="3238057"/>
                  <a:ext cx="1000930" cy="722366"/>
                  <a:chOff x="1236" y="3274"/>
                  <a:chExt cx="521" cy="376"/>
                </a:xfrm>
              </p:grpSpPr>
              <p:sp>
                <p:nvSpPr>
                  <p:cNvPr id="623" name="Rectangle 127">
                    <a:extLst>
                      <a:ext uri="{FF2B5EF4-FFF2-40B4-BE49-F238E27FC236}">
                        <a16:creationId xmlns:a16="http://schemas.microsoft.com/office/drawing/2014/main" id="{2FE7DFBA-6C9B-FC74-938D-5753CD68904B}"/>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24" name="Rectangle 128">
                    <a:extLst>
                      <a:ext uri="{FF2B5EF4-FFF2-40B4-BE49-F238E27FC236}">
                        <a16:creationId xmlns:a16="http://schemas.microsoft.com/office/drawing/2014/main" id="{3220426A-2CF8-68BE-46A8-A480D0F64D23}"/>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25" name="Rectangle 129">
                    <a:extLst>
                      <a:ext uri="{FF2B5EF4-FFF2-40B4-BE49-F238E27FC236}">
                        <a16:creationId xmlns:a16="http://schemas.microsoft.com/office/drawing/2014/main" id="{8E225E73-CBF6-428B-8CD0-3338F865B378}"/>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26" name="Rectangle 130">
                    <a:extLst>
                      <a:ext uri="{FF2B5EF4-FFF2-40B4-BE49-F238E27FC236}">
                        <a16:creationId xmlns:a16="http://schemas.microsoft.com/office/drawing/2014/main" id="{9E289E9A-F9E5-4578-24FE-2376EFF83048}"/>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602" name="Group 126">
                  <a:extLst>
                    <a:ext uri="{FF2B5EF4-FFF2-40B4-BE49-F238E27FC236}">
                      <a16:creationId xmlns:a16="http://schemas.microsoft.com/office/drawing/2014/main" id="{11D49391-E50D-676C-DD5A-A5612E2E5F3C}"/>
                    </a:ext>
                  </a:extLst>
                </p:cNvPr>
                <p:cNvGrpSpPr>
                  <a:grpSpLocks/>
                </p:cNvGrpSpPr>
                <p:nvPr/>
              </p:nvGrpSpPr>
              <p:grpSpPr bwMode="auto">
                <a:xfrm>
                  <a:off x="3675138" y="3898943"/>
                  <a:ext cx="1000930" cy="722366"/>
                  <a:chOff x="1236" y="3274"/>
                  <a:chExt cx="521" cy="376"/>
                </a:xfrm>
              </p:grpSpPr>
              <p:sp>
                <p:nvSpPr>
                  <p:cNvPr id="619" name="Rectangle 127">
                    <a:extLst>
                      <a:ext uri="{FF2B5EF4-FFF2-40B4-BE49-F238E27FC236}">
                        <a16:creationId xmlns:a16="http://schemas.microsoft.com/office/drawing/2014/main" id="{A659252A-FD4E-AC30-1227-FF47330B2B32}"/>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20" name="Rectangle 128">
                    <a:extLst>
                      <a:ext uri="{FF2B5EF4-FFF2-40B4-BE49-F238E27FC236}">
                        <a16:creationId xmlns:a16="http://schemas.microsoft.com/office/drawing/2014/main" id="{7B49CD33-3D7B-978E-CB5C-709373246694}"/>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21" name="Rectangle 129">
                    <a:extLst>
                      <a:ext uri="{FF2B5EF4-FFF2-40B4-BE49-F238E27FC236}">
                        <a16:creationId xmlns:a16="http://schemas.microsoft.com/office/drawing/2014/main" id="{4A41C1AD-56E1-118B-F71A-8C79A53607F7}"/>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22" name="Rectangle 130">
                    <a:extLst>
                      <a:ext uri="{FF2B5EF4-FFF2-40B4-BE49-F238E27FC236}">
                        <a16:creationId xmlns:a16="http://schemas.microsoft.com/office/drawing/2014/main" id="{5CBF8DBA-0F24-4FB2-2FA0-F95BB1850811}"/>
                      </a:ext>
                    </a:extLst>
                  </p:cNvPr>
                  <p:cNvSpPr>
                    <a:spLocks noChangeArrowheads="1"/>
                  </p:cNvSpPr>
                  <p:nvPr/>
                </p:nvSpPr>
                <p:spPr bwMode="auto">
                  <a:xfrm>
                    <a:off x="1236" y="3274"/>
                    <a:ext cx="385" cy="240"/>
                  </a:xfrm>
                  <a:prstGeom prst="rect">
                    <a:avLst/>
                  </a:prstGeom>
                  <a:solidFill>
                    <a:srgbClr val="48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603" name="Group 126">
                  <a:extLst>
                    <a:ext uri="{FF2B5EF4-FFF2-40B4-BE49-F238E27FC236}">
                      <a16:creationId xmlns:a16="http://schemas.microsoft.com/office/drawing/2014/main" id="{E71D986C-0594-6112-8701-F266371CC554}"/>
                    </a:ext>
                  </a:extLst>
                </p:cNvPr>
                <p:cNvGrpSpPr>
                  <a:grpSpLocks/>
                </p:cNvGrpSpPr>
                <p:nvPr/>
              </p:nvGrpSpPr>
              <p:grpSpPr bwMode="auto">
                <a:xfrm>
                  <a:off x="2289980" y="2500325"/>
                  <a:ext cx="1000937" cy="722366"/>
                  <a:chOff x="1236" y="3274"/>
                  <a:chExt cx="521" cy="376"/>
                </a:xfrm>
                <a:solidFill>
                  <a:srgbClr val="008000"/>
                </a:solidFill>
              </p:grpSpPr>
              <p:sp>
                <p:nvSpPr>
                  <p:cNvPr id="615" name="Rectangle 127">
                    <a:extLst>
                      <a:ext uri="{FF2B5EF4-FFF2-40B4-BE49-F238E27FC236}">
                        <a16:creationId xmlns:a16="http://schemas.microsoft.com/office/drawing/2014/main" id="{3A645437-04E7-762F-A9E8-477B5696405E}"/>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16" name="Rectangle 128">
                    <a:extLst>
                      <a:ext uri="{FF2B5EF4-FFF2-40B4-BE49-F238E27FC236}">
                        <a16:creationId xmlns:a16="http://schemas.microsoft.com/office/drawing/2014/main" id="{ED99D2D1-0A67-41AD-DCF5-7ADD541D28ED}"/>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17" name="Rectangle 129">
                    <a:extLst>
                      <a:ext uri="{FF2B5EF4-FFF2-40B4-BE49-F238E27FC236}">
                        <a16:creationId xmlns:a16="http://schemas.microsoft.com/office/drawing/2014/main" id="{2465C6DD-9791-B0A3-3B8E-CC1270616E1C}"/>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18" name="Rectangle 130">
                    <a:extLst>
                      <a:ext uri="{FF2B5EF4-FFF2-40B4-BE49-F238E27FC236}">
                        <a16:creationId xmlns:a16="http://schemas.microsoft.com/office/drawing/2014/main" id="{7E6637AB-8AEB-027D-6965-E7A25432AB3C}"/>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604" name="Group 126">
                  <a:extLst>
                    <a:ext uri="{FF2B5EF4-FFF2-40B4-BE49-F238E27FC236}">
                      <a16:creationId xmlns:a16="http://schemas.microsoft.com/office/drawing/2014/main" id="{A8E5B2C2-4319-FFA3-EB50-DA3218EE71E9}"/>
                    </a:ext>
                  </a:extLst>
                </p:cNvPr>
                <p:cNvGrpSpPr>
                  <a:grpSpLocks/>
                </p:cNvGrpSpPr>
                <p:nvPr/>
              </p:nvGrpSpPr>
              <p:grpSpPr bwMode="auto">
                <a:xfrm>
                  <a:off x="2289980" y="3038254"/>
                  <a:ext cx="1000937" cy="722366"/>
                  <a:chOff x="1236" y="3274"/>
                  <a:chExt cx="521" cy="376"/>
                </a:xfrm>
                <a:solidFill>
                  <a:srgbClr val="008000"/>
                </a:solidFill>
              </p:grpSpPr>
              <p:sp>
                <p:nvSpPr>
                  <p:cNvPr id="611" name="Rectangle 127">
                    <a:extLst>
                      <a:ext uri="{FF2B5EF4-FFF2-40B4-BE49-F238E27FC236}">
                        <a16:creationId xmlns:a16="http://schemas.microsoft.com/office/drawing/2014/main" id="{6E22239A-13C0-0121-A2A3-3A0D93211594}"/>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12" name="Rectangle 128">
                    <a:extLst>
                      <a:ext uri="{FF2B5EF4-FFF2-40B4-BE49-F238E27FC236}">
                        <a16:creationId xmlns:a16="http://schemas.microsoft.com/office/drawing/2014/main" id="{ACC96E9F-E496-796F-B423-DCA05A8A0E99}"/>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13" name="Rectangle 129">
                    <a:extLst>
                      <a:ext uri="{FF2B5EF4-FFF2-40B4-BE49-F238E27FC236}">
                        <a16:creationId xmlns:a16="http://schemas.microsoft.com/office/drawing/2014/main" id="{46D9EB1E-F9DD-5988-72EE-4FD9C8E7BEE4}"/>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14" name="Rectangle 130">
                    <a:extLst>
                      <a:ext uri="{FF2B5EF4-FFF2-40B4-BE49-F238E27FC236}">
                        <a16:creationId xmlns:a16="http://schemas.microsoft.com/office/drawing/2014/main" id="{BFD0ADC9-3EBD-8B2D-FF4B-0B4EE79D4A2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605" name="Group 126">
                  <a:extLst>
                    <a:ext uri="{FF2B5EF4-FFF2-40B4-BE49-F238E27FC236}">
                      <a16:creationId xmlns:a16="http://schemas.microsoft.com/office/drawing/2014/main" id="{7F2B55D5-AF55-A85C-8105-232F3E074472}"/>
                    </a:ext>
                  </a:extLst>
                </p:cNvPr>
                <p:cNvGrpSpPr>
                  <a:grpSpLocks/>
                </p:cNvGrpSpPr>
                <p:nvPr/>
              </p:nvGrpSpPr>
              <p:grpSpPr bwMode="auto">
                <a:xfrm>
                  <a:off x="2289980" y="3576185"/>
                  <a:ext cx="1000937" cy="722366"/>
                  <a:chOff x="1236" y="3274"/>
                  <a:chExt cx="521" cy="376"/>
                </a:xfrm>
                <a:solidFill>
                  <a:srgbClr val="008000"/>
                </a:solidFill>
              </p:grpSpPr>
              <p:sp>
                <p:nvSpPr>
                  <p:cNvPr id="607" name="Rectangle 127">
                    <a:extLst>
                      <a:ext uri="{FF2B5EF4-FFF2-40B4-BE49-F238E27FC236}">
                        <a16:creationId xmlns:a16="http://schemas.microsoft.com/office/drawing/2014/main" id="{8C3791C4-88C8-EFAB-E5EB-65C1381B32C9}"/>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08" name="Rectangle 128">
                    <a:extLst>
                      <a:ext uri="{FF2B5EF4-FFF2-40B4-BE49-F238E27FC236}">
                        <a16:creationId xmlns:a16="http://schemas.microsoft.com/office/drawing/2014/main" id="{A0A7FE90-2205-6983-45C8-0E5F4DEBE7BD}"/>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09" name="Rectangle 129">
                    <a:extLst>
                      <a:ext uri="{FF2B5EF4-FFF2-40B4-BE49-F238E27FC236}">
                        <a16:creationId xmlns:a16="http://schemas.microsoft.com/office/drawing/2014/main" id="{252969CF-7B4D-01EC-65C5-00297477EAEB}"/>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610" name="Rectangle 130">
                    <a:extLst>
                      <a:ext uri="{FF2B5EF4-FFF2-40B4-BE49-F238E27FC236}">
                        <a16:creationId xmlns:a16="http://schemas.microsoft.com/office/drawing/2014/main" id="{CACB8429-3607-D257-5EF1-26834EE418BB}"/>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sp>
              <p:nvSpPr>
                <p:cNvPr id="606" name="Rectangle 27">
                  <a:extLst>
                    <a:ext uri="{FF2B5EF4-FFF2-40B4-BE49-F238E27FC236}">
                      <a16:creationId xmlns:a16="http://schemas.microsoft.com/office/drawing/2014/main" id="{1F99FCB4-1EFE-2D82-7936-CBBB3A8C52E1}"/>
                    </a:ext>
                  </a:extLst>
                </p:cNvPr>
                <p:cNvSpPr>
                  <a:spLocks noChangeArrowheads="1"/>
                </p:cNvSpPr>
                <p:nvPr/>
              </p:nvSpPr>
              <p:spPr bwMode="auto">
                <a:xfrm>
                  <a:off x="4977703" y="350316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grpSp>
          <p:grpSp>
            <p:nvGrpSpPr>
              <p:cNvPr id="552" name="Group 551">
                <a:extLst>
                  <a:ext uri="{FF2B5EF4-FFF2-40B4-BE49-F238E27FC236}">
                    <a16:creationId xmlns:a16="http://schemas.microsoft.com/office/drawing/2014/main" id="{DF7D0E18-8528-7AD2-FE73-03026C506183}"/>
                  </a:ext>
                </a:extLst>
              </p:cNvPr>
              <p:cNvGrpSpPr/>
              <p:nvPr/>
            </p:nvGrpSpPr>
            <p:grpSpPr>
              <a:xfrm flipV="1">
                <a:off x="440589" y="7595236"/>
                <a:ext cx="1378507" cy="853069"/>
                <a:chOff x="2289980" y="2500325"/>
                <a:chExt cx="3427377" cy="2120984"/>
              </a:xfrm>
            </p:grpSpPr>
            <p:sp>
              <p:nvSpPr>
                <p:cNvPr id="553" name="Line 84">
                  <a:extLst>
                    <a:ext uri="{FF2B5EF4-FFF2-40B4-BE49-F238E27FC236}">
                      <a16:creationId xmlns:a16="http://schemas.microsoft.com/office/drawing/2014/main" id="{C1E8DB5B-5A62-28C3-0308-E9BB9A2E6B30}"/>
                    </a:ext>
                  </a:extLst>
                </p:cNvPr>
                <p:cNvSpPr>
                  <a:spLocks noChangeShapeType="1"/>
                </p:cNvSpPr>
                <p:nvPr/>
              </p:nvSpPr>
              <p:spPr bwMode="auto">
                <a:xfrm>
                  <a:off x="4445535" y="31304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554" name="Group 126">
                  <a:extLst>
                    <a:ext uri="{FF2B5EF4-FFF2-40B4-BE49-F238E27FC236}">
                      <a16:creationId xmlns:a16="http://schemas.microsoft.com/office/drawing/2014/main" id="{E45FA676-561E-1749-3111-A2F1B04A7B58}"/>
                    </a:ext>
                  </a:extLst>
                </p:cNvPr>
                <p:cNvGrpSpPr>
                  <a:grpSpLocks/>
                </p:cNvGrpSpPr>
                <p:nvPr/>
              </p:nvGrpSpPr>
              <p:grpSpPr bwMode="auto">
                <a:xfrm>
                  <a:off x="3678723" y="2632967"/>
                  <a:ext cx="1000930" cy="722366"/>
                  <a:chOff x="1236" y="3274"/>
                  <a:chExt cx="521" cy="376"/>
                </a:xfrm>
              </p:grpSpPr>
              <p:sp>
                <p:nvSpPr>
                  <p:cNvPr id="588" name="Rectangle 127">
                    <a:extLst>
                      <a:ext uri="{FF2B5EF4-FFF2-40B4-BE49-F238E27FC236}">
                        <a16:creationId xmlns:a16="http://schemas.microsoft.com/office/drawing/2014/main" id="{4D526862-61F1-F39B-9E84-B1B612030467}"/>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89" name="Rectangle 128">
                    <a:extLst>
                      <a:ext uri="{FF2B5EF4-FFF2-40B4-BE49-F238E27FC236}">
                        <a16:creationId xmlns:a16="http://schemas.microsoft.com/office/drawing/2014/main" id="{2C8C3642-E930-AA1B-976C-C9AFBD5CEB22}"/>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90" name="Rectangle 129">
                    <a:extLst>
                      <a:ext uri="{FF2B5EF4-FFF2-40B4-BE49-F238E27FC236}">
                        <a16:creationId xmlns:a16="http://schemas.microsoft.com/office/drawing/2014/main" id="{20F078B1-6863-E632-956B-CCF8ED4923BD}"/>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91" name="Rectangle 130">
                    <a:extLst>
                      <a:ext uri="{FF2B5EF4-FFF2-40B4-BE49-F238E27FC236}">
                        <a16:creationId xmlns:a16="http://schemas.microsoft.com/office/drawing/2014/main" id="{C1859392-AF99-5FBA-4D9E-122FF86B418C}"/>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sp>
              <p:nvSpPr>
                <p:cNvPr id="555" name="Line 90">
                  <a:extLst>
                    <a:ext uri="{FF2B5EF4-FFF2-40B4-BE49-F238E27FC236}">
                      <a16:creationId xmlns:a16="http://schemas.microsoft.com/office/drawing/2014/main" id="{4E293ECE-4E26-F2F7-8C8D-46AE6E7D3AF6}"/>
                    </a:ext>
                  </a:extLst>
                </p:cNvPr>
                <p:cNvSpPr>
                  <a:spLocks noChangeShapeType="1"/>
                </p:cNvSpPr>
                <p:nvPr/>
              </p:nvSpPr>
              <p:spPr bwMode="auto">
                <a:xfrm>
                  <a:off x="4543387" y="4271155"/>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556" name="Rectangle 26">
                  <a:extLst>
                    <a:ext uri="{FF2B5EF4-FFF2-40B4-BE49-F238E27FC236}">
                      <a16:creationId xmlns:a16="http://schemas.microsoft.com/office/drawing/2014/main" id="{54B62A56-B02C-242B-81D4-4055E4210F33}"/>
                    </a:ext>
                  </a:extLst>
                </p:cNvPr>
                <p:cNvSpPr>
                  <a:spLocks noChangeArrowheads="1"/>
                </p:cNvSpPr>
                <p:nvPr/>
              </p:nvSpPr>
              <p:spPr bwMode="auto">
                <a:xfrm>
                  <a:off x="4977703" y="294794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557" name="Rectangle 28">
                  <a:extLst>
                    <a:ext uri="{FF2B5EF4-FFF2-40B4-BE49-F238E27FC236}">
                      <a16:creationId xmlns:a16="http://schemas.microsoft.com/office/drawing/2014/main" id="{3EDCC4E1-1408-F424-9BD9-93D1F032C91B}"/>
                    </a:ext>
                  </a:extLst>
                </p:cNvPr>
                <p:cNvSpPr>
                  <a:spLocks noChangeArrowheads="1"/>
                </p:cNvSpPr>
                <p:nvPr/>
              </p:nvSpPr>
              <p:spPr bwMode="auto">
                <a:xfrm>
                  <a:off x="4977703" y="4058381"/>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sp>
              <p:nvSpPr>
                <p:cNvPr id="558" name="Line 90">
                  <a:extLst>
                    <a:ext uri="{FF2B5EF4-FFF2-40B4-BE49-F238E27FC236}">
                      <a16:creationId xmlns:a16="http://schemas.microsoft.com/office/drawing/2014/main" id="{D2E4B01D-4A76-6F8C-324A-ED1E444BF31F}"/>
                    </a:ext>
                  </a:extLst>
                </p:cNvPr>
                <p:cNvSpPr>
                  <a:spLocks noChangeShapeType="1"/>
                </p:cNvSpPr>
                <p:nvPr/>
              </p:nvSpPr>
              <p:spPr bwMode="auto">
                <a:xfrm>
                  <a:off x="4445535" y="3783651"/>
                  <a:ext cx="553299" cy="1922"/>
                </a:xfrm>
                <a:prstGeom prst="line">
                  <a:avLst/>
                </a:prstGeom>
                <a:noFill/>
                <a:ln w="183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559" name="Line 105">
                  <a:extLst>
                    <a:ext uri="{FF2B5EF4-FFF2-40B4-BE49-F238E27FC236}">
                      <a16:creationId xmlns:a16="http://schemas.microsoft.com/office/drawing/2014/main" id="{B09FB256-E935-ECDE-71BB-F871E34B9C9D}"/>
                    </a:ext>
                  </a:extLst>
                </p:cNvPr>
                <p:cNvSpPr>
                  <a:spLocks noChangeShapeType="1"/>
                </p:cNvSpPr>
                <p:nvPr/>
              </p:nvSpPr>
              <p:spPr bwMode="auto">
                <a:xfrm flipH="1">
                  <a:off x="3173716" y="2947940"/>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560" name="Line 106">
                  <a:extLst>
                    <a:ext uri="{FF2B5EF4-FFF2-40B4-BE49-F238E27FC236}">
                      <a16:creationId xmlns:a16="http://schemas.microsoft.com/office/drawing/2014/main" id="{FCF30AE7-FD0D-9D1D-EA70-D68605A2F21E}"/>
                    </a:ext>
                  </a:extLst>
                </p:cNvPr>
                <p:cNvSpPr>
                  <a:spLocks noChangeShapeType="1"/>
                </p:cNvSpPr>
                <p:nvPr/>
              </p:nvSpPr>
              <p:spPr bwMode="auto">
                <a:xfrm flipH="1">
                  <a:off x="3271696" y="3458972"/>
                  <a:ext cx="499507" cy="1920"/>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sp>
              <p:nvSpPr>
                <p:cNvPr id="561" name="Line 107">
                  <a:extLst>
                    <a:ext uri="{FF2B5EF4-FFF2-40B4-BE49-F238E27FC236}">
                      <a16:creationId xmlns:a16="http://schemas.microsoft.com/office/drawing/2014/main" id="{E979BB9B-EEF9-3386-B682-F6A47E3FF179}"/>
                    </a:ext>
                  </a:extLst>
                </p:cNvPr>
                <p:cNvSpPr>
                  <a:spLocks noChangeShapeType="1"/>
                </p:cNvSpPr>
                <p:nvPr/>
              </p:nvSpPr>
              <p:spPr bwMode="auto">
                <a:xfrm flipH="1">
                  <a:off x="3173716" y="4117936"/>
                  <a:ext cx="499507" cy="1922"/>
                </a:xfrm>
                <a:prstGeom prst="line">
                  <a:avLst/>
                </a:prstGeom>
                <a:noFill/>
                <a:ln w="19080">
                  <a:solidFill>
                    <a:srgbClr val="8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sz="900" dirty="0">
                    <a:latin typeface="+mn-lt"/>
                    <a:cs typeface="Arial" charset="0"/>
                  </a:endParaRPr>
                </a:p>
              </p:txBody>
            </p:sp>
            <p:grpSp>
              <p:nvGrpSpPr>
                <p:cNvPr id="562" name="Group 126">
                  <a:extLst>
                    <a:ext uri="{FF2B5EF4-FFF2-40B4-BE49-F238E27FC236}">
                      <a16:creationId xmlns:a16="http://schemas.microsoft.com/office/drawing/2014/main" id="{1CF3D9B3-F77A-C229-C257-A3188D23F495}"/>
                    </a:ext>
                  </a:extLst>
                </p:cNvPr>
                <p:cNvGrpSpPr>
                  <a:grpSpLocks/>
                </p:cNvGrpSpPr>
                <p:nvPr/>
              </p:nvGrpSpPr>
              <p:grpSpPr bwMode="auto">
                <a:xfrm>
                  <a:off x="3675138" y="3238057"/>
                  <a:ext cx="1000930" cy="722366"/>
                  <a:chOff x="1236" y="3274"/>
                  <a:chExt cx="521" cy="376"/>
                </a:xfrm>
              </p:grpSpPr>
              <p:sp>
                <p:nvSpPr>
                  <p:cNvPr id="584" name="Rectangle 127">
                    <a:extLst>
                      <a:ext uri="{FF2B5EF4-FFF2-40B4-BE49-F238E27FC236}">
                        <a16:creationId xmlns:a16="http://schemas.microsoft.com/office/drawing/2014/main" id="{F6C1DBB6-5778-A41C-BB3D-F961007CA965}"/>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85" name="Rectangle 128">
                    <a:extLst>
                      <a:ext uri="{FF2B5EF4-FFF2-40B4-BE49-F238E27FC236}">
                        <a16:creationId xmlns:a16="http://schemas.microsoft.com/office/drawing/2014/main" id="{2072E5B9-67C7-0061-0FAE-D3898716D0F5}"/>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86" name="Rectangle 129">
                    <a:extLst>
                      <a:ext uri="{FF2B5EF4-FFF2-40B4-BE49-F238E27FC236}">
                        <a16:creationId xmlns:a16="http://schemas.microsoft.com/office/drawing/2014/main" id="{6F164C78-66D2-3391-6150-863D8CB2DA10}"/>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87" name="Rectangle 130">
                    <a:extLst>
                      <a:ext uri="{FF2B5EF4-FFF2-40B4-BE49-F238E27FC236}">
                        <a16:creationId xmlns:a16="http://schemas.microsoft.com/office/drawing/2014/main" id="{11FAE3C2-BCEF-4164-7FD2-B792FCB1F035}"/>
                      </a:ext>
                    </a:extLst>
                  </p:cNvPr>
                  <p:cNvSpPr>
                    <a:spLocks noChangeArrowheads="1"/>
                  </p:cNvSpPr>
                  <p:nvPr/>
                </p:nvSpPr>
                <p:spPr bwMode="auto">
                  <a:xfrm>
                    <a:off x="1236" y="3274"/>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563" name="Group 126">
                  <a:extLst>
                    <a:ext uri="{FF2B5EF4-FFF2-40B4-BE49-F238E27FC236}">
                      <a16:creationId xmlns:a16="http://schemas.microsoft.com/office/drawing/2014/main" id="{5E94591F-0DF9-35F4-A76E-2B952694F144}"/>
                    </a:ext>
                  </a:extLst>
                </p:cNvPr>
                <p:cNvGrpSpPr>
                  <a:grpSpLocks/>
                </p:cNvGrpSpPr>
                <p:nvPr/>
              </p:nvGrpSpPr>
              <p:grpSpPr bwMode="auto">
                <a:xfrm>
                  <a:off x="3675138" y="3898943"/>
                  <a:ext cx="1000930" cy="722366"/>
                  <a:chOff x="1236" y="3274"/>
                  <a:chExt cx="521" cy="376"/>
                </a:xfrm>
              </p:grpSpPr>
              <p:sp>
                <p:nvSpPr>
                  <p:cNvPr id="580" name="Rectangle 127">
                    <a:extLst>
                      <a:ext uri="{FF2B5EF4-FFF2-40B4-BE49-F238E27FC236}">
                        <a16:creationId xmlns:a16="http://schemas.microsoft.com/office/drawing/2014/main" id="{952F4B9F-2850-4548-E837-D7A2CBE52613}"/>
                      </a:ext>
                    </a:extLst>
                  </p:cNvPr>
                  <p:cNvSpPr>
                    <a:spLocks noChangeArrowheads="1"/>
                  </p:cNvSpPr>
                  <p:nvPr/>
                </p:nvSpPr>
                <p:spPr bwMode="auto">
                  <a:xfrm>
                    <a:off x="1372" y="3410"/>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81" name="Rectangle 128">
                    <a:extLst>
                      <a:ext uri="{FF2B5EF4-FFF2-40B4-BE49-F238E27FC236}">
                        <a16:creationId xmlns:a16="http://schemas.microsoft.com/office/drawing/2014/main" id="{6FF720D9-1CF9-47E1-A123-25915F5E601B}"/>
                      </a:ext>
                    </a:extLst>
                  </p:cNvPr>
                  <p:cNvSpPr>
                    <a:spLocks noChangeArrowheads="1"/>
                  </p:cNvSpPr>
                  <p:nvPr/>
                </p:nvSpPr>
                <p:spPr bwMode="auto">
                  <a:xfrm>
                    <a:off x="1327" y="3365"/>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82" name="Rectangle 129">
                    <a:extLst>
                      <a:ext uri="{FF2B5EF4-FFF2-40B4-BE49-F238E27FC236}">
                        <a16:creationId xmlns:a16="http://schemas.microsoft.com/office/drawing/2014/main" id="{EC3E06DC-98AA-92F5-B2F7-3D5B96271D22}"/>
                      </a:ext>
                    </a:extLst>
                  </p:cNvPr>
                  <p:cNvSpPr>
                    <a:spLocks noChangeArrowheads="1"/>
                  </p:cNvSpPr>
                  <p:nvPr/>
                </p:nvSpPr>
                <p:spPr bwMode="auto">
                  <a:xfrm>
                    <a:off x="1281" y="3319"/>
                    <a:ext cx="385" cy="240"/>
                  </a:xfrm>
                  <a:prstGeom prst="rect">
                    <a:avLst/>
                  </a:prstGeom>
                  <a:solidFill>
                    <a:srgbClr val="33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83" name="Rectangle 130">
                    <a:extLst>
                      <a:ext uri="{FF2B5EF4-FFF2-40B4-BE49-F238E27FC236}">
                        <a16:creationId xmlns:a16="http://schemas.microsoft.com/office/drawing/2014/main" id="{E8EB4C7E-1790-2140-9DBA-D3FC1A2EC41E}"/>
                      </a:ext>
                    </a:extLst>
                  </p:cNvPr>
                  <p:cNvSpPr>
                    <a:spLocks noChangeArrowheads="1"/>
                  </p:cNvSpPr>
                  <p:nvPr/>
                </p:nvSpPr>
                <p:spPr bwMode="auto">
                  <a:xfrm>
                    <a:off x="1236" y="3274"/>
                    <a:ext cx="385" cy="240"/>
                  </a:xfrm>
                  <a:prstGeom prst="rect">
                    <a:avLst/>
                  </a:prstGeom>
                  <a:solidFill>
                    <a:srgbClr val="48CC66"/>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DCM2</a:t>
                    </a:r>
                  </a:p>
                </p:txBody>
              </p:sp>
            </p:grpSp>
            <p:grpSp>
              <p:nvGrpSpPr>
                <p:cNvPr id="564" name="Group 126">
                  <a:extLst>
                    <a:ext uri="{FF2B5EF4-FFF2-40B4-BE49-F238E27FC236}">
                      <a16:creationId xmlns:a16="http://schemas.microsoft.com/office/drawing/2014/main" id="{3CD8D965-0499-7E02-B906-78373192D8FC}"/>
                    </a:ext>
                  </a:extLst>
                </p:cNvPr>
                <p:cNvGrpSpPr>
                  <a:grpSpLocks/>
                </p:cNvGrpSpPr>
                <p:nvPr/>
              </p:nvGrpSpPr>
              <p:grpSpPr bwMode="auto">
                <a:xfrm>
                  <a:off x="2289980" y="2500325"/>
                  <a:ext cx="1000937" cy="722366"/>
                  <a:chOff x="1236" y="3274"/>
                  <a:chExt cx="521" cy="376"/>
                </a:xfrm>
                <a:solidFill>
                  <a:srgbClr val="008000"/>
                </a:solidFill>
              </p:grpSpPr>
              <p:sp>
                <p:nvSpPr>
                  <p:cNvPr id="576" name="Rectangle 127">
                    <a:extLst>
                      <a:ext uri="{FF2B5EF4-FFF2-40B4-BE49-F238E27FC236}">
                        <a16:creationId xmlns:a16="http://schemas.microsoft.com/office/drawing/2014/main" id="{54126F23-49DC-CD5E-0FA3-D14584DC5DDD}"/>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77" name="Rectangle 128">
                    <a:extLst>
                      <a:ext uri="{FF2B5EF4-FFF2-40B4-BE49-F238E27FC236}">
                        <a16:creationId xmlns:a16="http://schemas.microsoft.com/office/drawing/2014/main" id="{84E6681B-9B90-3241-EDFF-B0C17E564DCD}"/>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78" name="Rectangle 129">
                    <a:extLst>
                      <a:ext uri="{FF2B5EF4-FFF2-40B4-BE49-F238E27FC236}">
                        <a16:creationId xmlns:a16="http://schemas.microsoft.com/office/drawing/2014/main" id="{7E650DBD-8B1F-FE2D-15B7-5BD21EAD3006}"/>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79" name="Rectangle 130">
                    <a:extLst>
                      <a:ext uri="{FF2B5EF4-FFF2-40B4-BE49-F238E27FC236}">
                        <a16:creationId xmlns:a16="http://schemas.microsoft.com/office/drawing/2014/main" id="{11A90033-FD8E-A977-02D5-2139F872AB6C}"/>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565" name="Group 126">
                  <a:extLst>
                    <a:ext uri="{FF2B5EF4-FFF2-40B4-BE49-F238E27FC236}">
                      <a16:creationId xmlns:a16="http://schemas.microsoft.com/office/drawing/2014/main" id="{70C9F044-4C76-EC2E-153B-C1F36E13A07B}"/>
                    </a:ext>
                  </a:extLst>
                </p:cNvPr>
                <p:cNvGrpSpPr>
                  <a:grpSpLocks/>
                </p:cNvGrpSpPr>
                <p:nvPr/>
              </p:nvGrpSpPr>
              <p:grpSpPr bwMode="auto">
                <a:xfrm>
                  <a:off x="2289980" y="3038254"/>
                  <a:ext cx="1000937" cy="722366"/>
                  <a:chOff x="1236" y="3274"/>
                  <a:chExt cx="521" cy="376"/>
                </a:xfrm>
                <a:solidFill>
                  <a:srgbClr val="008000"/>
                </a:solidFill>
              </p:grpSpPr>
              <p:sp>
                <p:nvSpPr>
                  <p:cNvPr id="572" name="Rectangle 127">
                    <a:extLst>
                      <a:ext uri="{FF2B5EF4-FFF2-40B4-BE49-F238E27FC236}">
                        <a16:creationId xmlns:a16="http://schemas.microsoft.com/office/drawing/2014/main" id="{F009E622-4016-66DE-DED6-E7940A692050}"/>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73" name="Rectangle 128">
                    <a:extLst>
                      <a:ext uri="{FF2B5EF4-FFF2-40B4-BE49-F238E27FC236}">
                        <a16:creationId xmlns:a16="http://schemas.microsoft.com/office/drawing/2014/main" id="{590F7C9C-7D28-E4FB-E96D-BB00019E4D94}"/>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74" name="Rectangle 129">
                    <a:extLst>
                      <a:ext uri="{FF2B5EF4-FFF2-40B4-BE49-F238E27FC236}">
                        <a16:creationId xmlns:a16="http://schemas.microsoft.com/office/drawing/2014/main" id="{1943C297-7170-7C91-8693-45FA7E25ACE8}"/>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75" name="Rectangle 130">
                    <a:extLst>
                      <a:ext uri="{FF2B5EF4-FFF2-40B4-BE49-F238E27FC236}">
                        <a16:creationId xmlns:a16="http://schemas.microsoft.com/office/drawing/2014/main" id="{494A3CBA-E2B3-67C8-88C1-FA5E2CAFD9DC}"/>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grpSp>
              <p:nvGrpSpPr>
                <p:cNvPr id="566" name="Group 126">
                  <a:extLst>
                    <a:ext uri="{FF2B5EF4-FFF2-40B4-BE49-F238E27FC236}">
                      <a16:creationId xmlns:a16="http://schemas.microsoft.com/office/drawing/2014/main" id="{8430E76F-32FD-81D8-C154-A4EB5A754B42}"/>
                    </a:ext>
                  </a:extLst>
                </p:cNvPr>
                <p:cNvGrpSpPr>
                  <a:grpSpLocks/>
                </p:cNvGrpSpPr>
                <p:nvPr/>
              </p:nvGrpSpPr>
              <p:grpSpPr bwMode="auto">
                <a:xfrm>
                  <a:off x="2289980" y="3576185"/>
                  <a:ext cx="1000937" cy="722366"/>
                  <a:chOff x="1236" y="3274"/>
                  <a:chExt cx="521" cy="376"/>
                </a:xfrm>
                <a:solidFill>
                  <a:srgbClr val="008000"/>
                </a:solidFill>
              </p:grpSpPr>
              <p:sp>
                <p:nvSpPr>
                  <p:cNvPr id="568" name="Rectangle 127">
                    <a:extLst>
                      <a:ext uri="{FF2B5EF4-FFF2-40B4-BE49-F238E27FC236}">
                        <a16:creationId xmlns:a16="http://schemas.microsoft.com/office/drawing/2014/main" id="{D2D27473-E3BB-1175-1BB4-9931710490C7}"/>
                      </a:ext>
                    </a:extLst>
                  </p:cNvPr>
                  <p:cNvSpPr>
                    <a:spLocks noChangeArrowheads="1"/>
                  </p:cNvSpPr>
                  <p:nvPr/>
                </p:nvSpPr>
                <p:spPr bwMode="auto">
                  <a:xfrm>
                    <a:off x="1372" y="3410"/>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69" name="Rectangle 128">
                    <a:extLst>
                      <a:ext uri="{FF2B5EF4-FFF2-40B4-BE49-F238E27FC236}">
                        <a16:creationId xmlns:a16="http://schemas.microsoft.com/office/drawing/2014/main" id="{9158DF34-CBD3-459E-B2CA-50DF07746A81}"/>
                      </a:ext>
                    </a:extLst>
                  </p:cNvPr>
                  <p:cNvSpPr>
                    <a:spLocks noChangeArrowheads="1"/>
                  </p:cNvSpPr>
                  <p:nvPr/>
                </p:nvSpPr>
                <p:spPr bwMode="auto">
                  <a:xfrm>
                    <a:off x="1327" y="3365"/>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70" name="Rectangle 129">
                    <a:extLst>
                      <a:ext uri="{FF2B5EF4-FFF2-40B4-BE49-F238E27FC236}">
                        <a16:creationId xmlns:a16="http://schemas.microsoft.com/office/drawing/2014/main" id="{3665658F-76B9-C506-58CA-11609B460B00}"/>
                      </a:ext>
                    </a:extLst>
                  </p:cNvPr>
                  <p:cNvSpPr>
                    <a:spLocks noChangeArrowheads="1"/>
                  </p:cNvSpPr>
                  <p:nvPr/>
                </p:nvSpPr>
                <p:spPr bwMode="auto">
                  <a:xfrm>
                    <a:off x="1281" y="3319"/>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DCM</a:t>
                    </a:r>
                  </a:p>
                </p:txBody>
              </p:sp>
              <p:sp>
                <p:nvSpPr>
                  <p:cNvPr id="571" name="Rectangle 130">
                    <a:extLst>
                      <a:ext uri="{FF2B5EF4-FFF2-40B4-BE49-F238E27FC236}">
                        <a16:creationId xmlns:a16="http://schemas.microsoft.com/office/drawing/2014/main" id="{5C3065B0-8E4D-9EC9-780C-36200AFD40EC}"/>
                      </a:ext>
                    </a:extLst>
                  </p:cNvPr>
                  <p:cNvSpPr>
                    <a:spLocks noChangeArrowheads="1"/>
                  </p:cNvSpPr>
                  <p:nvPr/>
                </p:nvSpPr>
                <p:spPr bwMode="auto">
                  <a:xfrm>
                    <a:off x="1236" y="3274"/>
                    <a:ext cx="385" cy="240"/>
                  </a:xfrm>
                  <a:prstGeom prst="rect">
                    <a:avLst/>
                  </a:prstGeom>
                  <a:grp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FFFFFF"/>
                        </a:solidFill>
                        <a:latin typeface="+mn-lt"/>
                        <a:cs typeface="Arial" charset="0"/>
                      </a:rPr>
                      <a:t>FEM</a:t>
                    </a:r>
                  </a:p>
                </p:txBody>
              </p:sp>
            </p:grpSp>
            <p:sp>
              <p:nvSpPr>
                <p:cNvPr id="567" name="Rectangle 27">
                  <a:extLst>
                    <a:ext uri="{FF2B5EF4-FFF2-40B4-BE49-F238E27FC236}">
                      <a16:creationId xmlns:a16="http://schemas.microsoft.com/office/drawing/2014/main" id="{49BDAF3C-7E2D-53F9-4CB8-A89E28D48D21}"/>
                    </a:ext>
                  </a:extLst>
                </p:cNvPr>
                <p:cNvSpPr>
                  <a:spLocks noChangeArrowheads="1"/>
                </p:cNvSpPr>
                <p:nvPr/>
              </p:nvSpPr>
              <p:spPr bwMode="auto">
                <a:xfrm>
                  <a:off x="4977703" y="3503160"/>
                  <a:ext cx="739654" cy="461083"/>
                </a:xfrm>
                <a:prstGeom prst="rect">
                  <a:avLst/>
                </a:prstGeom>
                <a:solidFill>
                  <a:srgbClr val="FFFFCC"/>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ctr"/>
                <a:lstStyle/>
                <a:p>
                  <a:pPr algn="ctr">
                    <a:lnSpc>
                      <a:spcPct val="12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900" dirty="0">
                      <a:solidFill>
                        <a:srgbClr val="000000"/>
                      </a:solidFill>
                      <a:latin typeface="+mn-lt"/>
                      <a:cs typeface="Arial" charset="0"/>
                    </a:rPr>
                    <a:t>SEB</a:t>
                  </a:r>
                </a:p>
              </p:txBody>
            </p:sp>
          </p:grpSp>
        </p:grpSp>
      </p:grpSp>
      <p:pic>
        <p:nvPicPr>
          <p:cNvPr id="4" name="Picture 3">
            <a:extLst>
              <a:ext uri="{FF2B5EF4-FFF2-40B4-BE49-F238E27FC236}">
                <a16:creationId xmlns:a16="http://schemas.microsoft.com/office/drawing/2014/main" id="{139DA024-DB77-9BC4-94C2-3DD40F5C3D5F}"/>
              </a:ext>
            </a:extLst>
          </p:cNvPr>
          <p:cNvPicPr>
            <a:picLocks noChangeAspect="1"/>
          </p:cNvPicPr>
          <p:nvPr/>
        </p:nvPicPr>
        <p:blipFill rotWithShape="1">
          <a:blip r:embed="rId4"/>
          <a:srcRect l="16258" r="14702"/>
          <a:stretch/>
        </p:blipFill>
        <p:spPr>
          <a:xfrm>
            <a:off x="5739606" y="2056606"/>
            <a:ext cx="2512996" cy="2729944"/>
          </a:xfrm>
          <a:prstGeom prst="rect">
            <a:avLst/>
          </a:prstGeom>
        </p:spPr>
      </p:pic>
      <p:pic>
        <p:nvPicPr>
          <p:cNvPr id="828" name="Picture 827">
            <a:extLst>
              <a:ext uri="{FF2B5EF4-FFF2-40B4-BE49-F238E27FC236}">
                <a16:creationId xmlns:a16="http://schemas.microsoft.com/office/drawing/2014/main" id="{23E39CFD-9345-562F-6576-0414FF0A86F1}"/>
              </a:ext>
            </a:extLst>
          </p:cNvPr>
          <p:cNvPicPr>
            <a:picLocks noChangeAspect="1"/>
          </p:cNvPicPr>
          <p:nvPr/>
        </p:nvPicPr>
        <p:blipFill>
          <a:blip r:embed="rId5"/>
          <a:stretch>
            <a:fillRect/>
          </a:stretch>
        </p:blipFill>
        <p:spPr>
          <a:xfrm rot="5400000">
            <a:off x="5289783" y="5097229"/>
            <a:ext cx="2773816" cy="1874170"/>
          </a:xfrm>
          <a:prstGeom prst="rect">
            <a:avLst/>
          </a:prstGeom>
        </p:spPr>
      </p:pic>
      <p:sp>
        <p:nvSpPr>
          <p:cNvPr id="832" name="TextBox 831">
            <a:extLst>
              <a:ext uri="{FF2B5EF4-FFF2-40B4-BE49-F238E27FC236}">
                <a16:creationId xmlns:a16="http://schemas.microsoft.com/office/drawing/2014/main" id="{1E478BED-C0E8-F453-EA74-1DD682E44DF0}"/>
              </a:ext>
            </a:extLst>
          </p:cNvPr>
          <p:cNvSpPr txBox="1"/>
          <p:nvPr/>
        </p:nvSpPr>
        <p:spPr>
          <a:xfrm>
            <a:off x="6162197" y="3383141"/>
            <a:ext cx="1263186" cy="830997"/>
          </a:xfrm>
          <a:prstGeom prst="rect">
            <a:avLst/>
          </a:prstGeom>
          <a:noFill/>
        </p:spPr>
        <p:txBody>
          <a:bodyPr wrap="square">
            <a:spAutoFit/>
          </a:bodyPr>
          <a:lstStyle/>
          <a:p>
            <a:r>
              <a:rPr lang="en-US" sz="2400" dirty="0">
                <a:solidFill>
                  <a:srgbClr val="FFFF00"/>
                </a:solidFill>
                <a:latin typeface="Arial Narrow" charset="0"/>
              </a:rPr>
              <a:t>DAQ machines</a:t>
            </a:r>
            <a:endParaRPr lang="en-US" sz="1600" dirty="0">
              <a:solidFill>
                <a:srgbClr val="FFFF00"/>
              </a:solidFill>
            </a:endParaRPr>
          </a:p>
        </p:txBody>
      </p:sp>
      <p:sp>
        <p:nvSpPr>
          <p:cNvPr id="833" name="TextBox 832">
            <a:extLst>
              <a:ext uri="{FF2B5EF4-FFF2-40B4-BE49-F238E27FC236}">
                <a16:creationId xmlns:a16="http://schemas.microsoft.com/office/drawing/2014/main" id="{0FD9001B-374D-6AD0-01DD-511F73456801}"/>
              </a:ext>
            </a:extLst>
          </p:cNvPr>
          <p:cNvSpPr txBox="1"/>
          <p:nvPr/>
        </p:nvSpPr>
        <p:spPr>
          <a:xfrm>
            <a:off x="6337284" y="6128857"/>
            <a:ext cx="1263186" cy="830997"/>
          </a:xfrm>
          <a:prstGeom prst="rect">
            <a:avLst/>
          </a:prstGeom>
          <a:noFill/>
        </p:spPr>
        <p:txBody>
          <a:bodyPr wrap="square">
            <a:spAutoFit/>
          </a:bodyPr>
          <a:lstStyle/>
          <a:p>
            <a:r>
              <a:rPr lang="en-US" sz="2400" dirty="0">
                <a:solidFill>
                  <a:srgbClr val="FFFF00"/>
                </a:solidFill>
                <a:latin typeface="Arial Narrow" charset="0"/>
              </a:rPr>
              <a:t>DAQ Machines</a:t>
            </a:r>
            <a:endParaRPr lang="en-US" sz="1600" dirty="0">
              <a:solidFill>
                <a:srgbClr val="FFFF00"/>
              </a:solidFill>
            </a:endParaRPr>
          </a:p>
        </p:txBody>
      </p:sp>
      <p:sp>
        <p:nvSpPr>
          <p:cNvPr id="11" name="Text Box 2">
            <a:extLst>
              <a:ext uri="{FF2B5EF4-FFF2-40B4-BE49-F238E27FC236}">
                <a16:creationId xmlns:a16="http://schemas.microsoft.com/office/drawing/2014/main" id="{A6426421-5334-4090-8B18-A1E7F227C3B6}"/>
              </a:ext>
            </a:extLst>
          </p:cNvPr>
          <p:cNvSpPr txBox="1">
            <a:spLocks noChangeArrowheads="1"/>
          </p:cNvSpPr>
          <p:nvPr/>
        </p:nvSpPr>
        <p:spPr bwMode="auto">
          <a:xfrm>
            <a:off x="397108" y="7714848"/>
            <a:ext cx="7633487" cy="159540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763"/>
              </a:spcBef>
              <a:buClrTx/>
              <a:buFontTx/>
              <a:buNone/>
              <a:defRPr/>
            </a:pPr>
            <a:r>
              <a:rPr lang="en-US" sz="2000" dirty="0">
                <a:solidFill>
                  <a:srgbClr val="606060"/>
                </a:solidFill>
                <a:latin typeface="Arial Narrow" charset="0"/>
              </a:rPr>
              <a:t>It uses a synchronized “cohort” of 84 individual RCDAQ instances, each reading a particular part of the detector</a:t>
            </a:r>
          </a:p>
          <a:p>
            <a:pPr marL="0" eaLnBrk="1" hangingPunct="1">
              <a:spcBef>
                <a:spcPts val="763"/>
              </a:spcBef>
              <a:buClrTx/>
              <a:buFontTx/>
              <a:buNone/>
              <a:defRPr/>
            </a:pPr>
            <a:r>
              <a:rPr lang="en-US" sz="2000" dirty="0">
                <a:solidFill>
                  <a:srgbClr val="606060"/>
                </a:solidFill>
                <a:latin typeface="Arial Narrow" charset="0"/>
              </a:rPr>
              <a:t>Held together by “Run Control”, like a conductor keeping everyone in line</a:t>
            </a:r>
          </a:p>
        </p:txBody>
      </p:sp>
      <p:sp>
        <p:nvSpPr>
          <p:cNvPr id="27" name="TextBox 26">
            <a:extLst>
              <a:ext uri="{FF2B5EF4-FFF2-40B4-BE49-F238E27FC236}">
                <a16:creationId xmlns:a16="http://schemas.microsoft.com/office/drawing/2014/main" id="{FF0233B9-B62F-0D43-7915-F4E72EDBCE9F}"/>
              </a:ext>
            </a:extLst>
          </p:cNvPr>
          <p:cNvSpPr txBox="1"/>
          <p:nvPr/>
        </p:nvSpPr>
        <p:spPr>
          <a:xfrm>
            <a:off x="9986893" y="6364372"/>
            <a:ext cx="1697175" cy="461665"/>
          </a:xfrm>
          <a:prstGeom prst="rect">
            <a:avLst/>
          </a:prstGeom>
          <a:noFill/>
        </p:spPr>
        <p:txBody>
          <a:bodyPr wrap="square">
            <a:spAutoFit/>
          </a:bodyPr>
          <a:lstStyle/>
          <a:p>
            <a:r>
              <a:rPr lang="en-US" sz="2400" dirty="0">
                <a:solidFill>
                  <a:srgbClr val="C00000"/>
                </a:solidFill>
                <a:latin typeface="Arial Narrow" charset="0"/>
              </a:rPr>
              <a:t>84 RCDAQs</a:t>
            </a:r>
            <a:endParaRPr lang="en-US" sz="1600" dirty="0">
              <a:solidFill>
                <a:srgbClr val="C00000"/>
              </a:solidFill>
            </a:endParaRPr>
          </a:p>
        </p:txBody>
      </p:sp>
    </p:spTree>
    <p:extLst>
      <p:ext uri="{BB962C8B-B14F-4D97-AF65-F5344CB8AC3E}">
        <p14:creationId xmlns:p14="http://schemas.microsoft.com/office/powerpoint/2010/main" val="47389328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5E063341-DF5D-EA83-1543-1887F208A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11281" y="2818606"/>
            <a:ext cx="771525" cy="11572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Some workhorse devices implemented in RCDAQ</a:t>
            </a:r>
          </a:p>
        </p:txBody>
      </p:sp>
      <p:sp>
        <p:nvSpPr>
          <p:cNvPr id="22" name="Rectangle 21"/>
          <p:cNvSpPr/>
          <p:nvPr/>
        </p:nvSpPr>
        <p:spPr>
          <a:xfrm>
            <a:off x="754063" y="7935265"/>
            <a:ext cx="11310143" cy="954107"/>
          </a:xfrm>
          <a:prstGeom prst="rect">
            <a:avLst/>
          </a:prstGeom>
        </p:spPr>
        <p:txBody>
          <a:bodyPr wrap="square">
            <a:spAutoFit/>
          </a:bodyPr>
          <a:lstStyle/>
          <a:p>
            <a:r>
              <a:rPr lang="en-US" sz="2800" dirty="0">
                <a:solidFill>
                  <a:schemeClr val="tx1"/>
                </a:solidFill>
                <a:latin typeface="Arial Narrow" charset="0"/>
              </a:rPr>
              <a:t>There are </a:t>
            </a:r>
            <a:r>
              <a:rPr lang="en-US" sz="2800" i="1" dirty="0">
                <a:solidFill>
                  <a:schemeClr val="tx1"/>
                </a:solidFill>
                <a:latin typeface="Arial Narrow" charset="0"/>
              </a:rPr>
              <a:t>many</a:t>
            </a:r>
            <a:r>
              <a:rPr lang="en-US" sz="2800" dirty="0">
                <a:solidFill>
                  <a:schemeClr val="tx1"/>
                </a:solidFill>
                <a:latin typeface="Arial Narrow" charset="0"/>
              </a:rPr>
              <a:t> more not shown (all told, there are plugins for about 60)</a:t>
            </a:r>
          </a:p>
          <a:p>
            <a:r>
              <a:rPr lang="en-US" sz="2800" dirty="0">
                <a:solidFill>
                  <a:schemeClr val="tx1"/>
                </a:solidFill>
                <a:latin typeface="Arial Narrow" charset="0"/>
              </a:rPr>
              <a:t>Many devices that you can often find in your institute already, or in the CAEN catalog</a:t>
            </a:r>
            <a:endParaRPr lang="en-US" sz="2800" dirty="0"/>
          </a:p>
        </p:txBody>
      </p:sp>
      <p:sp>
        <p:nvSpPr>
          <p:cNvPr id="2" name="Slide Number Placeholder 1"/>
          <p:cNvSpPr>
            <a:spLocks noGrp="1"/>
          </p:cNvSpPr>
          <p:nvPr>
            <p:ph type="sldNum" sz="quarter" idx="4"/>
          </p:nvPr>
        </p:nvSpPr>
        <p:spPr/>
        <p:txBody>
          <a:bodyPr/>
          <a:lstStyle/>
          <a:p>
            <a:fld id="{7D854EC2-8F58-5C4F-8AEB-33CAAE66C4BD}" type="slidenum">
              <a:rPr lang="en-US" smtClean="0"/>
              <a:t>21</a:t>
            </a:fld>
            <a:endParaRPr lang="en-US" dirty="0"/>
          </a:p>
        </p:txBody>
      </p:sp>
      <p:pic>
        <p:nvPicPr>
          <p:cNvPr id="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069" y="2805906"/>
            <a:ext cx="771525" cy="115728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5581" y="3004343"/>
            <a:ext cx="749300" cy="115728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8" name="Rectangle 6"/>
          <p:cNvSpPr>
            <a:spLocks noChangeArrowheads="1"/>
          </p:cNvSpPr>
          <p:nvPr/>
        </p:nvSpPr>
        <p:spPr bwMode="auto">
          <a:xfrm>
            <a:off x="786606" y="2261393"/>
            <a:ext cx="10591792" cy="730250"/>
          </a:xfrm>
          <a:prstGeom prst="rect">
            <a:avLst/>
          </a:prstGeom>
          <a:solidFill>
            <a:srgbClr val="99CCFF"/>
          </a:solidFill>
          <a:ln w="9360" cap="sq">
            <a:solidFill>
              <a:srgbClr val="00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90000" tIns="45000" rIns="90000" bIns="45000" anchor="ct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dirty="0">
                <a:solidFill>
                  <a:srgbClr val="000000"/>
                </a:solidFill>
              </a:rPr>
              <a:t>RCDAQ</a:t>
            </a:r>
          </a:p>
        </p:txBody>
      </p:sp>
      <p:sp>
        <p:nvSpPr>
          <p:cNvPr id="49" name="Text Box 12"/>
          <p:cNvSpPr txBox="1">
            <a:spLocks noChangeArrowheads="1"/>
          </p:cNvSpPr>
          <p:nvPr/>
        </p:nvSpPr>
        <p:spPr bwMode="auto">
          <a:xfrm>
            <a:off x="329406" y="7162006"/>
            <a:ext cx="2362200" cy="990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solidFill>
                  <a:schemeClr val="tx1"/>
                </a:solidFill>
                <a:latin typeface="Arial Narrow" charset="0"/>
              </a:rPr>
              <a:t>FELIX Card</a:t>
            </a:r>
          </a:p>
        </p:txBody>
      </p:sp>
      <p:pic>
        <p:nvPicPr>
          <p:cNvPr id="50"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3627" y="3974306"/>
            <a:ext cx="2090235" cy="12508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1"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2514" y="5180806"/>
            <a:ext cx="2113092" cy="93707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2" name="Text Box 15"/>
          <p:cNvSpPr txBox="1">
            <a:spLocks noChangeArrowheads="1"/>
          </p:cNvSpPr>
          <p:nvPr/>
        </p:nvSpPr>
        <p:spPr bwMode="auto">
          <a:xfrm>
            <a:off x="9702006" y="6247606"/>
            <a:ext cx="2362200" cy="1062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gn="ctr">
              <a:lnSpc>
                <a:spcPct val="110000"/>
              </a:lnSpc>
              <a:spcBef>
                <a:spcPts val="750"/>
              </a:spcBef>
              <a:buClrTx/>
              <a:buFontTx/>
              <a:buNone/>
            </a:pPr>
            <a:r>
              <a:rPr lang="en-GB" sz="2000" b="1" dirty="0">
                <a:latin typeface="Arial Narrow" charset="0"/>
              </a:rPr>
              <a:t>DRS4 </a:t>
            </a:r>
            <a:r>
              <a:rPr lang="en-GB" sz="2000" b="1" dirty="0" err="1">
                <a:latin typeface="Arial Narrow" charset="0"/>
              </a:rPr>
              <a:t>Eval</a:t>
            </a:r>
            <a:r>
              <a:rPr lang="en-GB" sz="2000" b="1" dirty="0">
                <a:latin typeface="Arial Narrow" charset="0"/>
              </a:rPr>
              <a:t> board</a:t>
            </a:r>
          </a:p>
          <a:p>
            <a:pPr algn="ctr">
              <a:lnSpc>
                <a:spcPct val="110000"/>
              </a:lnSpc>
              <a:spcBef>
                <a:spcPts val="750"/>
              </a:spcBef>
              <a:buClrTx/>
              <a:buFontTx/>
              <a:buNone/>
            </a:pPr>
            <a:r>
              <a:rPr lang="en-GB" sz="2000" b="1" dirty="0">
                <a:latin typeface="Arial Narrow" charset="0"/>
              </a:rPr>
              <a:t>“USB Oscilloscope”</a:t>
            </a:r>
          </a:p>
        </p:txBody>
      </p:sp>
      <p:pic>
        <p:nvPicPr>
          <p:cNvPr id="53" name="Picture 16"/>
          <p:cNvPicPr>
            <a:picLocks noChangeAspect="1" noChangeArrowheads="1"/>
          </p:cNvPicPr>
          <p:nvPr/>
        </p:nvPicPr>
        <p:blipFill>
          <a:blip r:embed="rId7">
            <a:extLst>
              <a:ext uri="{28A0092B-C50C-407E-A947-70E740481C1C}">
                <a14:useLocalDpi xmlns:a14="http://schemas.microsoft.com/office/drawing/2010/main" val="0"/>
              </a:ext>
            </a:extLst>
          </a:blip>
          <a:srcRect l="10013" t="14989" r="25032"/>
          <a:stretch>
            <a:fillRect/>
          </a:stretch>
        </p:blipFill>
        <p:spPr bwMode="auto">
          <a:xfrm>
            <a:off x="4368007" y="3907630"/>
            <a:ext cx="2202712" cy="1395765"/>
          </a:xfrm>
          <a:prstGeom prst="rect">
            <a:avLst/>
          </a:prstGeom>
          <a:noFill/>
          <a:ln>
            <a:noFill/>
          </a:ln>
          <a:effectLst/>
          <a:extLst>
            <a:ext uri="{909E8E84-426E-40dd-AFC4-6F175D3DCCD1}">
              <a14:hiddenFill xmlns:a14="http://schemas.microsoft.com/office/drawing/2010/main" xmlns="">
                <a:blipFill dpi="0" rotWithShape="0">
                  <a:blip/>
                  <a:srcRect l="10013" t="14989" r="25032"/>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4" name="Text Box 17"/>
          <p:cNvSpPr txBox="1">
            <a:spLocks noChangeArrowheads="1"/>
          </p:cNvSpPr>
          <p:nvPr/>
        </p:nvSpPr>
        <p:spPr bwMode="auto">
          <a:xfrm>
            <a:off x="4519612" y="5623513"/>
            <a:ext cx="2011362" cy="1090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The CERN RD51 SRS System</a:t>
            </a:r>
          </a:p>
        </p:txBody>
      </p:sp>
      <p:pic>
        <p:nvPicPr>
          <p:cNvPr id="55" name="Picture 54"/>
          <p:cNvPicPr>
            <a:picLocks noChangeAspect="1"/>
          </p:cNvPicPr>
          <p:nvPr/>
        </p:nvPicPr>
        <p:blipFill rotWithShape="1">
          <a:blip r:embed="rId8"/>
          <a:srcRect l="33341" r="31994"/>
          <a:stretch/>
        </p:blipFill>
        <p:spPr>
          <a:xfrm>
            <a:off x="2774918" y="3556793"/>
            <a:ext cx="1135888" cy="3276600"/>
          </a:xfrm>
          <a:prstGeom prst="rect">
            <a:avLst/>
          </a:prstGeom>
        </p:spPr>
      </p:pic>
      <p:cxnSp>
        <p:nvCxnSpPr>
          <p:cNvPr id="56" name="Straight Connector 55"/>
          <p:cNvCxnSpPr/>
          <p:nvPr/>
        </p:nvCxnSpPr>
        <p:spPr bwMode="auto">
          <a:xfrm flipV="1">
            <a:off x="3377406" y="3023393"/>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7" name="Rectangle 56"/>
          <p:cNvSpPr/>
          <p:nvPr/>
        </p:nvSpPr>
        <p:spPr>
          <a:xfrm>
            <a:off x="3393739" y="3175793"/>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sp>
        <p:nvSpPr>
          <p:cNvPr id="58" name="Text Box 17"/>
          <p:cNvSpPr txBox="1">
            <a:spLocks noChangeArrowheads="1"/>
          </p:cNvSpPr>
          <p:nvPr/>
        </p:nvSpPr>
        <p:spPr bwMode="auto">
          <a:xfrm>
            <a:off x="2432844" y="6909593"/>
            <a:ext cx="2011362" cy="1090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The CAEN V1742 waveform digitizer</a:t>
            </a:r>
          </a:p>
        </p:txBody>
      </p:sp>
      <p:cxnSp>
        <p:nvCxnSpPr>
          <p:cNvPr id="60" name="Straight Connector 59"/>
          <p:cNvCxnSpPr/>
          <p:nvPr/>
        </p:nvCxnSpPr>
        <p:spPr bwMode="auto">
          <a:xfrm flipV="1">
            <a:off x="1320006" y="3023393"/>
            <a:ext cx="0" cy="762000"/>
          </a:xfrm>
          <a:prstGeom prst="line">
            <a:avLst/>
          </a:prstGeom>
          <a:solidFill>
            <a:srgbClr val="00B8FF"/>
          </a:solidFill>
          <a:ln w="762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1" name="Rectangle 60"/>
          <p:cNvSpPr/>
          <p:nvPr/>
        </p:nvSpPr>
        <p:spPr>
          <a:xfrm>
            <a:off x="1336339" y="3175793"/>
            <a:ext cx="745667" cy="461665"/>
          </a:xfrm>
          <a:prstGeom prst="rect">
            <a:avLst/>
          </a:prstGeom>
        </p:spPr>
        <p:txBody>
          <a:bodyPr wrap="none">
            <a:spAutoFit/>
          </a:bodyPr>
          <a:lstStyle/>
          <a:p>
            <a:r>
              <a:rPr lang="en-US" sz="2400" dirty="0" err="1">
                <a:solidFill>
                  <a:schemeClr val="tx1"/>
                </a:solidFill>
                <a:latin typeface="Arial Narrow" charset="0"/>
              </a:rPr>
              <a:t>PCIe</a:t>
            </a:r>
            <a:endParaRPr lang="en-US" sz="2400" dirty="0"/>
          </a:p>
        </p:txBody>
      </p:sp>
      <p:pic>
        <p:nvPicPr>
          <p:cNvPr id="3" name="Picture 2">
            <a:extLst>
              <a:ext uri="{FF2B5EF4-FFF2-40B4-BE49-F238E27FC236}">
                <a16:creationId xmlns:a16="http://schemas.microsoft.com/office/drawing/2014/main" id="{BA0722EA-E9D1-4A00-CDAA-69ECD279CC06}"/>
              </a:ext>
            </a:extLst>
          </p:cNvPr>
          <p:cNvPicPr>
            <a:picLocks noChangeAspect="1"/>
          </p:cNvPicPr>
          <p:nvPr/>
        </p:nvPicPr>
        <p:blipFill>
          <a:blip r:embed="rId9"/>
          <a:stretch>
            <a:fillRect/>
          </a:stretch>
        </p:blipFill>
        <p:spPr>
          <a:xfrm rot="5400000">
            <a:off x="-278490" y="4530785"/>
            <a:ext cx="3391517" cy="1870925"/>
          </a:xfrm>
          <a:prstGeom prst="rect">
            <a:avLst/>
          </a:prstGeom>
        </p:spPr>
      </p:pic>
      <p:pic>
        <p:nvPicPr>
          <p:cNvPr id="4" name="Picture 3" descr="A close-up of a computer board&#10;&#10;Description automatically generated">
            <a:extLst>
              <a:ext uri="{FF2B5EF4-FFF2-40B4-BE49-F238E27FC236}">
                <a16:creationId xmlns:a16="http://schemas.microsoft.com/office/drawing/2014/main" id="{C392BE14-F00E-9F38-49AF-781366A763E8}"/>
              </a:ext>
            </a:extLst>
          </p:cNvPr>
          <p:cNvPicPr>
            <a:picLocks noChangeAspect="1"/>
          </p:cNvPicPr>
          <p:nvPr/>
        </p:nvPicPr>
        <p:blipFill rotWithShape="1">
          <a:blip r:embed="rId10"/>
          <a:srcRect l="13000" t="10552" r="24476" b="42073"/>
          <a:stretch/>
        </p:blipFill>
        <p:spPr>
          <a:xfrm>
            <a:off x="7025567" y="4154488"/>
            <a:ext cx="2299970" cy="1307305"/>
          </a:xfrm>
          <a:prstGeom prst="rect">
            <a:avLst/>
          </a:prstGeom>
          <a:effectLst>
            <a:outerShdw blurRad="88900" dist="114300" dir="2700000" algn="tl" rotWithShape="0">
              <a:prstClr val="black">
                <a:alpha val="40000"/>
              </a:prstClr>
            </a:outerShdw>
          </a:effectLst>
        </p:spPr>
      </p:pic>
      <p:sp>
        <p:nvSpPr>
          <p:cNvPr id="6" name="Text Box 17">
            <a:extLst>
              <a:ext uri="{FF2B5EF4-FFF2-40B4-BE49-F238E27FC236}">
                <a16:creationId xmlns:a16="http://schemas.microsoft.com/office/drawing/2014/main" id="{1F8D31E2-1A6E-3CF4-5BBB-2695D2686657}"/>
              </a:ext>
            </a:extLst>
          </p:cNvPr>
          <p:cNvSpPr txBox="1">
            <a:spLocks noChangeArrowheads="1"/>
          </p:cNvSpPr>
          <p:nvPr/>
        </p:nvSpPr>
        <p:spPr bwMode="auto">
          <a:xfrm>
            <a:off x="7314175" y="5942158"/>
            <a:ext cx="2011362" cy="10906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H2GCROC readout</a:t>
            </a:r>
          </a:p>
        </p:txBody>
      </p:sp>
    </p:spTree>
    <p:extLst>
      <p:ext uri="{BB962C8B-B14F-4D97-AF65-F5344CB8AC3E}">
        <p14:creationId xmlns:p14="http://schemas.microsoft.com/office/powerpoint/2010/main" val="321350903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58006" y="4310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Setting up and reading out a DRS4 </a:t>
            </a:r>
            <a:r>
              <a:rPr lang="en-US" sz="4200" dirty="0" err="1">
                <a:solidFill>
                  <a:srgbClr val="000000"/>
                </a:solidFill>
                <a:latin typeface="Arial Narrow" charset="0"/>
              </a:rPr>
              <a:t>Eval</a:t>
            </a:r>
            <a:r>
              <a:rPr lang="en-US" sz="4200" dirty="0">
                <a:solidFill>
                  <a:srgbClr val="000000"/>
                </a:solidFill>
                <a:latin typeface="Arial Narrow" charset="0"/>
              </a:rPr>
              <a:t> board</a:t>
            </a:r>
          </a:p>
        </p:txBody>
      </p:sp>
      <p:sp>
        <p:nvSpPr>
          <p:cNvPr id="33794" name="Text Box 2"/>
          <p:cNvSpPr txBox="1">
            <a:spLocks noChangeArrowheads="1"/>
          </p:cNvSpPr>
          <p:nvPr/>
        </p:nvSpPr>
        <p:spPr bwMode="auto">
          <a:xfrm>
            <a:off x="253206" y="3047206"/>
            <a:ext cx="12573000" cy="3670300"/>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120 3</a:t>
            </a: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daq_open</a:t>
            </a: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daq_begin</a:t>
            </a: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 wait a while…</a:t>
            </a: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daq_end</a:t>
            </a:r>
            <a:endParaRPr lang="en-US" sz="2200" dirty="0">
              <a:solidFill>
                <a:srgbClr val="0000FF"/>
              </a:solidFill>
              <a:latin typeface="Courier"/>
              <a:cs typeface="Courier"/>
            </a:endParaRPr>
          </a:p>
          <a:p>
            <a:pPr eaLnBrk="1" hangingPunct="1">
              <a:spcBef>
                <a:spcPts val="1963"/>
              </a:spcBef>
              <a:buClrTx/>
              <a:buFontTx/>
              <a:buNone/>
              <a:defRPr/>
            </a:pPr>
            <a:endParaRPr lang="en-US" sz="2200" dirty="0">
              <a:solidFill>
                <a:srgbClr val="606060"/>
              </a:solidFill>
              <a:latin typeface="Courier"/>
              <a:cs typeface="Courier"/>
            </a:endParaRPr>
          </a:p>
        </p:txBody>
      </p:sp>
      <p:sp>
        <p:nvSpPr>
          <p:cNvPr id="4" name="Text Box 2"/>
          <p:cNvSpPr txBox="1">
            <a:spLocks noChangeArrowheads="1"/>
          </p:cNvSpPr>
          <p:nvPr/>
        </p:nvSpPr>
        <p:spPr bwMode="auto">
          <a:xfrm>
            <a:off x="253206" y="7386637"/>
            <a:ext cx="12230100" cy="1295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This is a super-simple device, so all the setup can be done on the “create” command line</a:t>
            </a:r>
          </a:p>
          <a:p>
            <a:pPr eaLnBrk="1" hangingPunct="1">
              <a:spcBef>
                <a:spcPts val="1963"/>
              </a:spcBef>
              <a:buClrTx/>
              <a:buFontTx/>
              <a:buNone/>
              <a:defRPr/>
            </a:pPr>
            <a:r>
              <a:rPr lang="en-US" sz="2800" dirty="0">
                <a:solidFill>
                  <a:srgbClr val="606060"/>
                </a:solidFill>
                <a:latin typeface="Arial Narrow" charset="0"/>
              </a:rPr>
              <a:t>Not normally the case. In short: we are reding out a data event (1) with the DRS going to packet 1001, triggering (like a scope) on </a:t>
            </a:r>
            <a:r>
              <a:rPr lang="en-US" sz="2800" dirty="0" err="1">
                <a:solidFill>
                  <a:srgbClr val="606060"/>
                </a:solidFill>
                <a:latin typeface="Arial Narrow" charset="0"/>
              </a:rPr>
              <a:t>ch</a:t>
            </a:r>
            <a:r>
              <a:rPr lang="en-US" sz="2800" dirty="0">
                <a:solidFill>
                  <a:srgbClr val="606060"/>
                </a:solidFill>
                <a:latin typeface="Arial Narrow" charset="0"/>
              </a:rPr>
              <a:t> 1, -150 threshold, negative slope, move the pulse on the x-axis by 120 samples “right”, and setup 5GS/s </a:t>
            </a:r>
          </a:p>
        </p:txBody>
      </p:sp>
      <p:sp>
        <p:nvSpPr>
          <p:cNvPr id="2" name="Slide Number Placeholder 1"/>
          <p:cNvSpPr>
            <a:spLocks noGrp="1"/>
          </p:cNvSpPr>
          <p:nvPr>
            <p:ph type="sldNum" sz="quarter" idx="4"/>
          </p:nvPr>
        </p:nvSpPr>
        <p:spPr/>
        <p:txBody>
          <a:bodyPr/>
          <a:lstStyle/>
          <a:p>
            <a:fld id="{7D854EC2-8F58-5C4F-8AEB-33CAAE66C4BD}" type="slidenum">
              <a:rPr lang="en-US" smtClean="0"/>
              <a:t>22</a:t>
            </a:fld>
            <a:endParaRPr lang="en-US" dirty="0"/>
          </a:p>
        </p:txBody>
      </p:sp>
      <p:grpSp>
        <p:nvGrpSpPr>
          <p:cNvPr id="13" name="Group 12"/>
          <p:cNvGrpSpPr/>
          <p:nvPr/>
        </p:nvGrpSpPr>
        <p:grpSpPr>
          <a:xfrm>
            <a:off x="5797189" y="4050506"/>
            <a:ext cx="6800417" cy="3200400"/>
            <a:chOff x="5797189" y="3199606"/>
            <a:chExt cx="6800417" cy="3200400"/>
          </a:xfrm>
        </p:grpSpPr>
        <p:sp>
          <p:nvSpPr>
            <p:cNvPr id="7" name="Text Box 2"/>
            <p:cNvSpPr txBox="1">
              <a:spLocks noChangeArrowheads="1"/>
            </p:cNvSpPr>
            <p:nvPr/>
          </p:nvSpPr>
          <p:spPr bwMode="auto">
            <a:xfrm>
              <a:off x="5797189" y="3885406"/>
              <a:ext cx="6800417" cy="2514600"/>
            </a:xfrm>
            <a:prstGeom prst="rect">
              <a:avLst/>
            </a:prstGeom>
            <a:solidFill>
              <a:srgbClr val="FAFFE5"/>
            </a:solidFill>
            <a:ln w="9525" cap="flat">
              <a:noFill/>
              <a:round/>
              <a:headEnd/>
              <a:tailEnd/>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400" dirty="0">
                  <a:solidFill>
                    <a:srgbClr val="606060"/>
                  </a:solidFill>
                  <a:latin typeface="Arial Narrow" charset="0"/>
                </a:rPr>
                <a:t>BTW, this double-dash is shell standard for “stop processing command line options”</a:t>
              </a:r>
            </a:p>
            <a:p>
              <a:pPr eaLnBrk="1" hangingPunct="1">
                <a:spcBef>
                  <a:spcPts val="1963"/>
                </a:spcBef>
                <a:buClrTx/>
                <a:buFontTx/>
                <a:buNone/>
                <a:defRPr/>
              </a:pPr>
              <a:r>
                <a:rPr lang="en-US" sz="2400" dirty="0">
                  <a:solidFill>
                    <a:srgbClr val="606060"/>
                  </a:solidFill>
                  <a:latin typeface="Arial Narrow" charset="0"/>
                </a:rPr>
                <a:t>Else the later “-150” would be interpreted as -1 -5 -0 options like “</a:t>
              </a:r>
              <a:r>
                <a:rPr lang="en-US" sz="2400" dirty="0" err="1">
                  <a:solidFill>
                    <a:srgbClr val="606060"/>
                  </a:solidFill>
                  <a:latin typeface="Arial Narrow" charset="0"/>
                </a:rPr>
                <a:t>ls</a:t>
              </a:r>
              <a:r>
                <a:rPr lang="en-US" sz="2400" dirty="0">
                  <a:solidFill>
                    <a:srgbClr val="606060"/>
                  </a:solidFill>
                  <a:latin typeface="Arial Narrow" charset="0"/>
                </a:rPr>
                <a:t> –</a:t>
              </a:r>
              <a:r>
                <a:rPr lang="en-US" sz="2400" dirty="0" err="1">
                  <a:solidFill>
                    <a:srgbClr val="606060"/>
                  </a:solidFill>
                  <a:latin typeface="Arial Narrow" charset="0"/>
                </a:rPr>
                <a:t>ltr</a:t>
              </a:r>
              <a:r>
                <a:rPr lang="en-US" sz="2400" dirty="0">
                  <a:solidFill>
                    <a:srgbClr val="606060"/>
                  </a:solidFill>
                  <a:latin typeface="Arial Narrow" charset="0"/>
                </a:rPr>
                <a:t>”.</a:t>
              </a:r>
            </a:p>
            <a:p>
              <a:pPr eaLnBrk="1" hangingPunct="1">
                <a:spcBef>
                  <a:spcPts val="1963"/>
                </a:spcBef>
                <a:buClrTx/>
                <a:buFontTx/>
                <a:buNone/>
                <a:defRPr/>
              </a:pPr>
              <a:r>
                <a:rPr lang="en-US" sz="2400" dirty="0">
                  <a:solidFill>
                    <a:srgbClr val="606060"/>
                  </a:solidFill>
                  <a:latin typeface="Arial Narrow" charset="0"/>
                </a:rPr>
                <a:t>Try to delete a file named “-I”…</a:t>
              </a:r>
            </a:p>
          </p:txBody>
        </p:sp>
        <p:cxnSp>
          <p:nvCxnSpPr>
            <p:cNvPr id="6" name="Straight Arrow Connector 5"/>
            <p:cNvCxnSpPr/>
            <p:nvPr/>
          </p:nvCxnSpPr>
          <p:spPr bwMode="auto">
            <a:xfrm flipH="1" flipV="1">
              <a:off x="7187406" y="3199606"/>
              <a:ext cx="304800" cy="7620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H="1" flipV="1">
              <a:off x="9625806" y="3199606"/>
              <a:ext cx="1447800" cy="838200"/>
            </a:xfrm>
            <a:prstGeom prst="straightConnector1">
              <a:avLst/>
            </a:prstGeom>
            <a:solidFill>
              <a:srgbClr val="00B8FF"/>
            </a:solidFill>
            <a:ln w="381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16"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319" y="355938"/>
            <a:ext cx="1884395" cy="112763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7"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9206" y="1440412"/>
            <a:ext cx="1905000" cy="84479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2">
            <a:extLst>
              <a:ext uri="{FF2B5EF4-FFF2-40B4-BE49-F238E27FC236}">
                <a16:creationId xmlns:a16="http://schemas.microsoft.com/office/drawing/2014/main" id="{1FAFAD2E-8229-DB2C-B54B-2715B5248FC5}"/>
              </a:ext>
            </a:extLst>
          </p:cNvPr>
          <p:cNvSpPr txBox="1">
            <a:spLocks noChangeArrowheads="1"/>
          </p:cNvSpPr>
          <p:nvPr/>
        </p:nvSpPr>
        <p:spPr bwMode="auto">
          <a:xfrm>
            <a:off x="405606" y="2348706"/>
            <a:ext cx="12230100" cy="698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Do you remember me saying that each RCDAQ interaction is a shell command?</a:t>
            </a:r>
          </a:p>
        </p:txBody>
      </p:sp>
    </p:spTree>
    <p:extLst>
      <p:ext uri="{BB962C8B-B14F-4D97-AF65-F5344CB8AC3E}">
        <p14:creationId xmlns:p14="http://schemas.microsoft.com/office/powerpoint/2010/main" val="3458633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a16="http://schemas.microsoft.com/office/drawing/2014/main" id="{C4FF8A33-E629-7543-A30D-FFC02F0764D7}"/>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What’s the significance of that “1001”?</a:t>
            </a:r>
          </a:p>
        </p:txBody>
      </p:sp>
      <p:sp>
        <p:nvSpPr>
          <p:cNvPr id="4" name="Content Placeholder 1">
            <a:extLst>
              <a:ext uri="{FF2B5EF4-FFF2-40B4-BE49-F238E27FC236}">
                <a16:creationId xmlns:a16="http://schemas.microsoft.com/office/drawing/2014/main" id="{E12E4A22-7C5B-4A48-8AC2-45AF91953F43}"/>
              </a:ext>
            </a:extLst>
          </p:cNvPr>
          <p:cNvSpPr txBox="1">
            <a:spLocks/>
          </p:cNvSpPr>
          <p:nvPr/>
        </p:nvSpPr>
        <p:spPr>
          <a:xfrm>
            <a:off x="537870" y="2285205"/>
            <a:ext cx="11811000" cy="6754019"/>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1200"/>
              </a:spcAft>
              <a:buNone/>
            </a:pPr>
            <a:endParaRPr lang="en-US" dirty="0"/>
          </a:p>
        </p:txBody>
      </p:sp>
      <p:sp>
        <p:nvSpPr>
          <p:cNvPr id="6" name="TextBox 5">
            <a:extLst>
              <a:ext uri="{FF2B5EF4-FFF2-40B4-BE49-F238E27FC236}">
                <a16:creationId xmlns:a16="http://schemas.microsoft.com/office/drawing/2014/main" id="{F79BF851-11B4-24C2-C7F5-BC93E0E33580}"/>
              </a:ext>
            </a:extLst>
          </p:cNvPr>
          <p:cNvSpPr txBox="1"/>
          <p:nvPr/>
        </p:nvSpPr>
        <p:spPr>
          <a:xfrm>
            <a:off x="203852" y="2132806"/>
            <a:ext cx="12632528" cy="5909310"/>
          </a:xfrm>
          <a:prstGeom prst="rect">
            <a:avLst/>
          </a:prstGeom>
          <a:noFill/>
        </p:spPr>
        <p:txBody>
          <a:bodyPr wrap="square">
            <a:spAutoFit/>
          </a:bodyPr>
          <a:lstStyle/>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It is literally just a packet ID number that you are free to pick.</a:t>
            </a:r>
          </a:p>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As a convention (nothing more) we pick numbers above 1000 </a:t>
            </a:r>
          </a:p>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Here we are just playing around, so 1001 is as good as any</a:t>
            </a:r>
          </a:p>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That packet number identifies a particular readout unit (say, a FELIX card/ ROC card, what have you) and so it identifies a particular piece of real estate of your detector</a:t>
            </a:r>
          </a:p>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Once assigned, one should never change that assignment</a:t>
            </a:r>
          </a:p>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They are still just numbers… in both PHENIX and </a:t>
            </a:r>
            <a:r>
              <a:rPr lang="en-US" sz="2800" dirty="0" err="1">
                <a:solidFill>
                  <a:schemeClr val="tx1"/>
                </a:solidFill>
                <a:latin typeface="Arial Narrow" panose="020B0604020202020204" pitchFamily="34" charset="0"/>
                <a:cs typeface="Arial Narrow" panose="020B0604020202020204" pitchFamily="34" charset="0"/>
              </a:rPr>
              <a:t>sPHENIX</a:t>
            </a:r>
            <a:r>
              <a:rPr lang="en-US" sz="2800" dirty="0">
                <a:solidFill>
                  <a:schemeClr val="tx1"/>
                </a:solidFill>
                <a:latin typeface="Arial Narrow" panose="020B0604020202020204" pitchFamily="34" charset="0"/>
                <a:cs typeface="Arial Narrow" panose="020B0604020202020204" pitchFamily="34" charset="0"/>
              </a:rPr>
              <a:t> we imposed a numbering scheme where each detector system was enumerated (MBD 1, MVTX 2, INTT 3, TPC 4, …. and so on… outer </a:t>
            </a:r>
            <a:r>
              <a:rPr lang="en-US" sz="2800" dirty="0" err="1">
                <a:solidFill>
                  <a:schemeClr val="tx1"/>
                </a:solidFill>
                <a:latin typeface="Arial Narrow" panose="020B0604020202020204" pitchFamily="34" charset="0"/>
                <a:cs typeface="Arial Narrow" panose="020B0604020202020204" pitchFamily="34" charset="0"/>
              </a:rPr>
              <a:t>HCal</a:t>
            </a:r>
            <a:r>
              <a:rPr lang="en-US" sz="2800" dirty="0">
                <a:solidFill>
                  <a:schemeClr val="tx1"/>
                </a:solidFill>
                <a:latin typeface="Arial Narrow" panose="020B0604020202020204" pitchFamily="34" charset="0"/>
                <a:cs typeface="Arial Narrow" panose="020B0604020202020204" pitchFamily="34" charset="0"/>
              </a:rPr>
              <a:t> = 8)</a:t>
            </a:r>
          </a:p>
          <a:p>
            <a:pPr>
              <a:spcBef>
                <a:spcPts val="0"/>
              </a:spcBef>
              <a:spcAft>
                <a:spcPts val="1200"/>
              </a:spcAft>
            </a:pPr>
            <a:r>
              <a:rPr lang="en-US" sz="2800" dirty="0" err="1">
                <a:solidFill>
                  <a:schemeClr val="tx1"/>
                </a:solidFill>
                <a:latin typeface="Arial Narrow" panose="020B0604020202020204" pitchFamily="34" charset="0"/>
                <a:cs typeface="Arial Narrow" panose="020B0604020202020204" pitchFamily="34" charset="0"/>
              </a:rPr>
              <a:t>sPHENIX</a:t>
            </a:r>
            <a:r>
              <a:rPr lang="en-US" sz="2800" dirty="0">
                <a:solidFill>
                  <a:schemeClr val="tx1"/>
                </a:solidFill>
                <a:latin typeface="Arial Narrow" panose="020B0604020202020204" pitchFamily="34" charset="0"/>
                <a:cs typeface="Arial Narrow" panose="020B0604020202020204" pitchFamily="34" charset="0"/>
              </a:rPr>
              <a:t> has o(250) packets in total</a:t>
            </a:r>
          </a:p>
          <a:p>
            <a:pPr>
              <a:spcBef>
                <a:spcPts val="0"/>
              </a:spcBef>
              <a:spcAft>
                <a:spcPts val="1200"/>
              </a:spcAft>
            </a:pPr>
            <a:endParaRPr lang="en-US" sz="2800" dirty="0">
              <a:solidFill>
                <a:schemeClr val="tx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3327033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51616-7BA5-4F1D-127D-D5D2E59245C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BCC8AA-0430-B857-4A2C-4EA8CF96C1D9}"/>
              </a:ext>
            </a:extLst>
          </p:cNvPr>
          <p:cNvSpPr>
            <a:spLocks noGrp="1"/>
          </p:cNvSpPr>
          <p:nvPr>
            <p:ph type="sldNum" sz="quarter" idx="4"/>
          </p:nvPr>
        </p:nvSpPr>
        <p:spPr/>
        <p:txBody>
          <a:bodyPr/>
          <a:lstStyle/>
          <a:p>
            <a:fld id="{7D854EC2-8F58-5C4F-8AEB-33CAAE66C4BD}" type="slidenum">
              <a:rPr lang="en-US" smtClean="0"/>
              <a:t>24</a:t>
            </a:fld>
            <a:endParaRPr lang="en-US" dirty="0"/>
          </a:p>
        </p:txBody>
      </p:sp>
      <p:sp>
        <p:nvSpPr>
          <p:cNvPr id="3" name="Text Box 1">
            <a:extLst>
              <a:ext uri="{FF2B5EF4-FFF2-40B4-BE49-F238E27FC236}">
                <a16:creationId xmlns:a16="http://schemas.microsoft.com/office/drawing/2014/main" id="{2FCFDF27-B6E0-C44A-04A3-E91199777266}"/>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err="1">
                <a:solidFill>
                  <a:srgbClr val="000000"/>
                </a:solidFill>
                <a:latin typeface="Arial Narrow" charset="0"/>
              </a:rPr>
              <a:t>PacketID</a:t>
            </a:r>
            <a:r>
              <a:rPr lang="en-US" sz="4200" dirty="0">
                <a:solidFill>
                  <a:srgbClr val="000000"/>
                </a:solidFill>
                <a:latin typeface="Arial Narrow" charset="0"/>
              </a:rPr>
              <a:t> assignment Example (</a:t>
            </a:r>
            <a:r>
              <a:rPr lang="en-US" sz="4200" dirty="0" err="1">
                <a:solidFill>
                  <a:srgbClr val="000000"/>
                </a:solidFill>
                <a:latin typeface="Arial Narrow" charset="0"/>
              </a:rPr>
              <a:t>BHCal</a:t>
            </a:r>
            <a:r>
              <a:rPr lang="en-US" sz="4200" dirty="0">
                <a:solidFill>
                  <a:srgbClr val="000000"/>
                </a:solidFill>
                <a:latin typeface="Arial Narrow" charset="0"/>
              </a:rPr>
              <a:t>)</a:t>
            </a:r>
          </a:p>
        </p:txBody>
      </p:sp>
      <p:sp>
        <p:nvSpPr>
          <p:cNvPr id="4" name="Content Placeholder 1">
            <a:extLst>
              <a:ext uri="{FF2B5EF4-FFF2-40B4-BE49-F238E27FC236}">
                <a16:creationId xmlns:a16="http://schemas.microsoft.com/office/drawing/2014/main" id="{C492EA63-F49E-EDE3-FA3C-2C4A29328E86}"/>
              </a:ext>
            </a:extLst>
          </p:cNvPr>
          <p:cNvSpPr txBox="1">
            <a:spLocks/>
          </p:cNvSpPr>
          <p:nvPr/>
        </p:nvSpPr>
        <p:spPr>
          <a:xfrm>
            <a:off x="537870" y="2285205"/>
            <a:ext cx="11811000" cy="6754019"/>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spcAft>
                <a:spcPts val="1200"/>
              </a:spcAft>
              <a:buNone/>
            </a:pPr>
            <a:endParaRPr lang="en-US" dirty="0"/>
          </a:p>
        </p:txBody>
      </p:sp>
      <p:sp>
        <p:nvSpPr>
          <p:cNvPr id="6" name="TextBox 5">
            <a:extLst>
              <a:ext uri="{FF2B5EF4-FFF2-40B4-BE49-F238E27FC236}">
                <a16:creationId xmlns:a16="http://schemas.microsoft.com/office/drawing/2014/main" id="{0E81ABF6-9C93-1AD1-472E-469DDE7C25CD}"/>
              </a:ext>
            </a:extLst>
          </p:cNvPr>
          <p:cNvSpPr txBox="1"/>
          <p:nvPr/>
        </p:nvSpPr>
        <p:spPr>
          <a:xfrm>
            <a:off x="203852" y="2132806"/>
            <a:ext cx="12632528" cy="2123658"/>
          </a:xfrm>
          <a:prstGeom prst="rect">
            <a:avLst/>
          </a:prstGeom>
          <a:noFill/>
        </p:spPr>
        <p:txBody>
          <a:bodyPr wrap="square">
            <a:spAutoFit/>
          </a:bodyPr>
          <a:lstStyle/>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Each detector then can assign packet IDs in the </a:t>
            </a:r>
            <a:r>
              <a:rPr lang="en-US" sz="2800" dirty="0" err="1">
                <a:solidFill>
                  <a:schemeClr val="tx1"/>
                </a:solidFill>
                <a:latin typeface="Arial Narrow" panose="020B0604020202020204" pitchFamily="34" charset="0"/>
                <a:cs typeface="Arial Narrow" panose="020B0604020202020204" pitchFamily="34" charset="0"/>
              </a:rPr>
              <a:t>detector_nr</a:t>
            </a:r>
            <a:r>
              <a:rPr lang="en-US" sz="2800" dirty="0">
                <a:solidFill>
                  <a:schemeClr val="tx1"/>
                </a:solidFill>
                <a:latin typeface="Arial Narrow" panose="020B0604020202020204" pitchFamily="34" charset="0"/>
                <a:cs typeface="Arial Narrow" panose="020B0604020202020204" pitchFamily="34" charset="0"/>
              </a:rPr>
              <a:t> * 1000 +1 …. </a:t>
            </a:r>
            <a:r>
              <a:rPr lang="en-US" sz="2800" dirty="0" err="1">
                <a:solidFill>
                  <a:schemeClr val="tx1"/>
                </a:solidFill>
                <a:latin typeface="Arial Narrow" panose="020B0604020202020204" pitchFamily="34" charset="0"/>
                <a:cs typeface="Arial Narrow" panose="020B0604020202020204" pitchFamily="34" charset="0"/>
              </a:rPr>
              <a:t>d_nr</a:t>
            </a:r>
            <a:r>
              <a:rPr lang="en-US" sz="2800" dirty="0">
                <a:solidFill>
                  <a:schemeClr val="tx1"/>
                </a:solidFill>
                <a:latin typeface="Arial Narrow" panose="020B0604020202020204" pitchFamily="34" charset="0"/>
                <a:cs typeface="Arial Narrow" panose="020B0604020202020204" pitchFamily="34" charset="0"/>
              </a:rPr>
              <a:t> * 1000 +999 range</a:t>
            </a:r>
          </a:p>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8001… 8999 for the </a:t>
            </a:r>
            <a:r>
              <a:rPr lang="en-US" sz="2800" dirty="0" err="1">
                <a:solidFill>
                  <a:schemeClr val="tx1"/>
                </a:solidFill>
                <a:latin typeface="Arial Narrow" panose="020B0604020202020204" pitchFamily="34" charset="0"/>
                <a:cs typeface="Arial Narrow" panose="020B0604020202020204" pitchFamily="34" charset="0"/>
              </a:rPr>
              <a:t>Hcal</a:t>
            </a:r>
            <a:r>
              <a:rPr lang="en-US" sz="2800" dirty="0">
                <a:solidFill>
                  <a:schemeClr val="tx1"/>
                </a:solidFill>
                <a:latin typeface="Arial Narrow" panose="020B0604020202020204" pitchFamily="34" charset="0"/>
                <a:cs typeface="Arial Narrow" panose="020B0604020202020204" pitchFamily="34" charset="0"/>
              </a:rPr>
              <a:t> (the “even 1000” is reserved). Much more than we need</a:t>
            </a:r>
          </a:p>
          <a:p>
            <a:pPr>
              <a:spcBef>
                <a:spcPts val="0"/>
              </a:spcBef>
              <a:spcAft>
                <a:spcPts val="1200"/>
              </a:spcAft>
            </a:pPr>
            <a:endParaRPr lang="en-US" sz="2800" dirty="0">
              <a:solidFill>
                <a:schemeClr val="tx1"/>
              </a:solidFill>
              <a:latin typeface="Arial Narrow" panose="020B0604020202020204" pitchFamily="34" charset="0"/>
              <a:cs typeface="Arial Narrow" panose="020B0604020202020204" pitchFamily="34" charset="0"/>
            </a:endParaRPr>
          </a:p>
        </p:txBody>
      </p:sp>
      <p:grpSp>
        <p:nvGrpSpPr>
          <p:cNvPr id="8" name="Group 7">
            <a:extLst>
              <a:ext uri="{FF2B5EF4-FFF2-40B4-BE49-F238E27FC236}">
                <a16:creationId xmlns:a16="http://schemas.microsoft.com/office/drawing/2014/main" id="{7ADD4B9D-E088-2552-FA99-B8E3E7EBAB51}"/>
              </a:ext>
            </a:extLst>
          </p:cNvPr>
          <p:cNvGrpSpPr/>
          <p:nvPr/>
        </p:nvGrpSpPr>
        <p:grpSpPr>
          <a:xfrm>
            <a:off x="24606" y="4190206"/>
            <a:ext cx="5283820" cy="3810000"/>
            <a:chOff x="202096" y="4190206"/>
            <a:chExt cx="5283820" cy="3810000"/>
          </a:xfrm>
        </p:grpSpPr>
        <p:sp>
          <p:nvSpPr>
            <p:cNvPr id="5" name="Donut 4">
              <a:extLst>
                <a:ext uri="{FF2B5EF4-FFF2-40B4-BE49-F238E27FC236}">
                  <a16:creationId xmlns:a16="http://schemas.microsoft.com/office/drawing/2014/main" id="{F33954BB-F8F2-6BA0-A520-E887A5E0FF47}"/>
                </a:ext>
              </a:extLst>
            </p:cNvPr>
            <p:cNvSpPr/>
            <p:nvPr/>
          </p:nvSpPr>
          <p:spPr bwMode="auto">
            <a:xfrm>
              <a:off x="1015206" y="4190206"/>
              <a:ext cx="3810000" cy="3810000"/>
            </a:xfrm>
            <a:prstGeom prst="donut">
              <a:avLst>
                <a:gd name="adj" fmla="val 14427"/>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9" name="TextBox 8">
              <a:extLst>
                <a:ext uri="{FF2B5EF4-FFF2-40B4-BE49-F238E27FC236}">
                  <a16:creationId xmlns:a16="http://schemas.microsoft.com/office/drawing/2014/main" id="{FF6A6824-2792-AE58-3DEC-46A5F0F2E8E1}"/>
                </a:ext>
              </a:extLst>
            </p:cNvPr>
            <p:cNvSpPr txBox="1"/>
            <p:nvPr/>
          </p:nvSpPr>
          <p:spPr>
            <a:xfrm>
              <a:off x="5053806" y="5638006"/>
              <a:ext cx="432110" cy="1015663"/>
            </a:xfrm>
            <a:prstGeom prst="rect">
              <a:avLst/>
            </a:prstGeom>
            <a:noFill/>
          </p:spPr>
          <p:txBody>
            <a:bodyPr wrap="square">
              <a:spAutoFit/>
            </a:bodyPr>
            <a:lstStyle/>
            <a:p>
              <a:r>
                <a:rPr lang="en-US" sz="6000" dirty="0">
                  <a:solidFill>
                    <a:schemeClr val="tx1"/>
                  </a:solidFill>
                  <a:latin typeface="Arial Narrow" panose="020B0604020202020204" pitchFamily="34" charset="0"/>
                  <a:cs typeface="Arial Narrow" panose="020B0604020202020204" pitchFamily="34" charset="0"/>
                </a:rPr>
                <a:t>W</a:t>
              </a:r>
              <a:endParaRPr lang="en-US" sz="6000" dirty="0"/>
            </a:p>
          </p:txBody>
        </p:sp>
        <p:sp>
          <p:nvSpPr>
            <p:cNvPr id="10" name="TextBox 9">
              <a:extLst>
                <a:ext uri="{FF2B5EF4-FFF2-40B4-BE49-F238E27FC236}">
                  <a16:creationId xmlns:a16="http://schemas.microsoft.com/office/drawing/2014/main" id="{2C032A13-AF11-181E-E7E9-2B560FCF9229}"/>
                </a:ext>
              </a:extLst>
            </p:cNvPr>
            <p:cNvSpPr txBox="1"/>
            <p:nvPr/>
          </p:nvSpPr>
          <p:spPr>
            <a:xfrm>
              <a:off x="202096" y="5638006"/>
              <a:ext cx="432110" cy="1015663"/>
            </a:xfrm>
            <a:prstGeom prst="rect">
              <a:avLst/>
            </a:prstGeom>
            <a:noFill/>
          </p:spPr>
          <p:txBody>
            <a:bodyPr wrap="square">
              <a:spAutoFit/>
            </a:bodyPr>
            <a:lstStyle/>
            <a:p>
              <a:r>
                <a:rPr lang="en-US" sz="6000" dirty="0">
                  <a:solidFill>
                    <a:schemeClr val="tx1"/>
                  </a:solidFill>
                  <a:latin typeface="Arial Narrow" panose="020B0604020202020204" pitchFamily="34" charset="0"/>
                  <a:cs typeface="Arial Narrow" panose="020B0604020202020204" pitchFamily="34" charset="0"/>
                </a:rPr>
                <a:t>E</a:t>
              </a:r>
              <a:endParaRPr lang="en-US" sz="6000" dirty="0"/>
            </a:p>
          </p:txBody>
        </p:sp>
        <p:grpSp>
          <p:nvGrpSpPr>
            <p:cNvPr id="18" name="Group 17">
              <a:extLst>
                <a:ext uri="{FF2B5EF4-FFF2-40B4-BE49-F238E27FC236}">
                  <a16:creationId xmlns:a16="http://schemas.microsoft.com/office/drawing/2014/main" id="{4A4B4ECD-377A-F7A5-7CC7-D98E33F379D8}"/>
                </a:ext>
              </a:extLst>
            </p:cNvPr>
            <p:cNvGrpSpPr/>
            <p:nvPr/>
          </p:nvGrpSpPr>
          <p:grpSpPr>
            <a:xfrm>
              <a:off x="1015206" y="4190206"/>
              <a:ext cx="3810000" cy="3810000"/>
              <a:chOff x="1320006" y="2971006"/>
              <a:chExt cx="3810000" cy="3810000"/>
            </a:xfrm>
          </p:grpSpPr>
          <p:cxnSp>
            <p:nvCxnSpPr>
              <p:cNvPr id="12" name="Straight Connector 11">
                <a:extLst>
                  <a:ext uri="{FF2B5EF4-FFF2-40B4-BE49-F238E27FC236}">
                    <a16:creationId xmlns:a16="http://schemas.microsoft.com/office/drawing/2014/main" id="{FF327C81-8A29-5092-8EF3-CD7AC86D0583}"/>
                  </a:ext>
                </a:extLst>
              </p:cNvPr>
              <p:cNvCxnSpPr>
                <a:cxnSpLocks/>
                <a:stCxn id="5" idx="4"/>
              </p:cNvCxnSpPr>
              <p:nvPr/>
            </p:nvCxnSpPr>
            <p:spPr bwMode="auto">
              <a:xfrm flipV="1">
                <a:off x="3225006" y="2971006"/>
                <a:ext cx="0" cy="3810000"/>
              </a:xfrm>
              <a:prstGeom prst="line">
                <a:avLst/>
              </a:prstGeom>
              <a:solidFill>
                <a:srgbClr val="00B8FF"/>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a:extLst>
                  <a:ext uri="{FF2B5EF4-FFF2-40B4-BE49-F238E27FC236}">
                    <a16:creationId xmlns:a16="http://schemas.microsoft.com/office/drawing/2014/main" id="{EC2D40CA-B815-9A41-A79F-A19458F86770}"/>
                  </a:ext>
                </a:extLst>
              </p:cNvPr>
              <p:cNvCxnSpPr>
                <a:cxnSpLocks/>
                <a:stCxn id="5" idx="6"/>
                <a:endCxn id="5" idx="2"/>
              </p:cNvCxnSpPr>
              <p:nvPr/>
            </p:nvCxnSpPr>
            <p:spPr bwMode="auto">
              <a:xfrm flipH="1">
                <a:off x="1320006" y="4876006"/>
                <a:ext cx="3810000" cy="0"/>
              </a:xfrm>
              <a:prstGeom prst="line">
                <a:avLst/>
              </a:prstGeom>
              <a:solidFill>
                <a:srgbClr val="00B8FF"/>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9" name="Group 18">
              <a:extLst>
                <a:ext uri="{FF2B5EF4-FFF2-40B4-BE49-F238E27FC236}">
                  <a16:creationId xmlns:a16="http://schemas.microsoft.com/office/drawing/2014/main" id="{4A5BBA58-0D38-8EA6-F3F3-8107D5A67C30}"/>
                </a:ext>
              </a:extLst>
            </p:cNvPr>
            <p:cNvGrpSpPr/>
            <p:nvPr/>
          </p:nvGrpSpPr>
          <p:grpSpPr>
            <a:xfrm rot="18900000">
              <a:off x="1573597" y="4747990"/>
              <a:ext cx="2694076" cy="2695288"/>
              <a:chOff x="1877969" y="3520692"/>
              <a:chExt cx="2694076" cy="2695288"/>
            </a:xfrm>
          </p:grpSpPr>
          <p:cxnSp>
            <p:nvCxnSpPr>
              <p:cNvPr id="20" name="Straight Connector 19">
                <a:extLst>
                  <a:ext uri="{FF2B5EF4-FFF2-40B4-BE49-F238E27FC236}">
                    <a16:creationId xmlns:a16="http://schemas.microsoft.com/office/drawing/2014/main" id="{1657968A-C2F4-6368-95F6-FB42AC42A6FB}"/>
                  </a:ext>
                </a:extLst>
              </p:cNvPr>
              <p:cNvCxnSpPr>
                <a:cxnSpLocks/>
                <a:stCxn id="5" idx="5"/>
              </p:cNvCxnSpPr>
              <p:nvPr/>
            </p:nvCxnSpPr>
            <p:spPr bwMode="auto">
              <a:xfrm rot="2700000" flipH="1" flipV="1">
                <a:off x="1880893" y="3527755"/>
                <a:ext cx="2688225" cy="2688225"/>
              </a:xfrm>
              <a:prstGeom prst="line">
                <a:avLst/>
              </a:prstGeom>
              <a:solidFill>
                <a:srgbClr val="00B8FF"/>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67BAA073-A058-569C-AE1B-82FF3C7A25DC}"/>
                  </a:ext>
                </a:extLst>
              </p:cNvPr>
              <p:cNvCxnSpPr>
                <a:cxnSpLocks/>
                <a:stCxn id="5" idx="7"/>
                <a:endCxn id="5" idx="3"/>
              </p:cNvCxnSpPr>
              <p:nvPr/>
            </p:nvCxnSpPr>
            <p:spPr bwMode="auto">
              <a:xfrm rot="2700000" flipH="1">
                <a:off x="1877969" y="3520692"/>
                <a:ext cx="2694076" cy="2694076"/>
              </a:xfrm>
              <a:prstGeom prst="line">
                <a:avLst/>
              </a:prstGeom>
              <a:solidFill>
                <a:srgbClr val="00B8FF"/>
              </a:solid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3" name="TextBox 22">
              <a:extLst>
                <a:ext uri="{FF2B5EF4-FFF2-40B4-BE49-F238E27FC236}">
                  <a16:creationId xmlns:a16="http://schemas.microsoft.com/office/drawing/2014/main" id="{82DBF1F3-FA3A-2B89-BDDD-9E571B5F4457}"/>
                </a:ext>
              </a:extLst>
            </p:cNvPr>
            <p:cNvSpPr txBox="1"/>
            <p:nvPr/>
          </p:nvSpPr>
          <p:spPr>
            <a:xfrm>
              <a:off x="3614298" y="5495581"/>
              <a:ext cx="790064" cy="461665"/>
            </a:xfrm>
            <a:prstGeom prst="rect">
              <a:avLst/>
            </a:prstGeom>
            <a:noFill/>
          </p:spPr>
          <p:txBody>
            <a:bodyPr wrap="square">
              <a:spAutoFit/>
            </a:bodyPr>
            <a:lstStyle/>
            <a:p>
              <a:r>
                <a:rPr lang="en-US" sz="2400" dirty="0">
                  <a:solidFill>
                    <a:schemeClr val="tx1"/>
                  </a:solidFill>
                  <a:latin typeface="Arial Narrow" panose="020B0604020202020204" pitchFamily="34" charset="0"/>
                  <a:cs typeface="Arial Narrow" panose="020B0604020202020204" pitchFamily="34" charset="0"/>
                </a:rPr>
                <a:t>8001</a:t>
              </a:r>
              <a:endParaRPr lang="en-US" sz="2400" dirty="0"/>
            </a:p>
          </p:txBody>
        </p:sp>
        <p:sp>
          <p:nvSpPr>
            <p:cNvPr id="24" name="TextBox 23">
              <a:extLst>
                <a:ext uri="{FF2B5EF4-FFF2-40B4-BE49-F238E27FC236}">
                  <a16:creationId xmlns:a16="http://schemas.microsoft.com/office/drawing/2014/main" id="{AC649D5C-24AA-9F74-EFF5-6F9F649E8F5E}"/>
                </a:ext>
              </a:extLst>
            </p:cNvPr>
            <p:cNvSpPr txBox="1"/>
            <p:nvPr/>
          </p:nvSpPr>
          <p:spPr>
            <a:xfrm>
              <a:off x="2996406" y="4871541"/>
              <a:ext cx="790064" cy="461665"/>
            </a:xfrm>
            <a:prstGeom prst="rect">
              <a:avLst/>
            </a:prstGeom>
            <a:noFill/>
          </p:spPr>
          <p:txBody>
            <a:bodyPr wrap="square">
              <a:spAutoFit/>
            </a:bodyPr>
            <a:lstStyle/>
            <a:p>
              <a:r>
                <a:rPr lang="en-US" sz="2400" dirty="0">
                  <a:solidFill>
                    <a:schemeClr val="tx1"/>
                  </a:solidFill>
                  <a:latin typeface="Arial Narrow" panose="020B0604020202020204" pitchFamily="34" charset="0"/>
                  <a:cs typeface="Arial Narrow" panose="020B0604020202020204" pitchFamily="34" charset="0"/>
                </a:rPr>
                <a:t>8002</a:t>
              </a:r>
              <a:endParaRPr lang="en-US" sz="2400" dirty="0"/>
            </a:p>
          </p:txBody>
        </p:sp>
        <p:sp>
          <p:nvSpPr>
            <p:cNvPr id="25" name="TextBox 24">
              <a:extLst>
                <a:ext uri="{FF2B5EF4-FFF2-40B4-BE49-F238E27FC236}">
                  <a16:creationId xmlns:a16="http://schemas.microsoft.com/office/drawing/2014/main" id="{BDCCCF93-45F2-FAE1-FB1F-A1C0E36C94D0}"/>
                </a:ext>
              </a:extLst>
            </p:cNvPr>
            <p:cNvSpPr txBox="1"/>
            <p:nvPr/>
          </p:nvSpPr>
          <p:spPr>
            <a:xfrm>
              <a:off x="2082006" y="4871541"/>
              <a:ext cx="790064" cy="461665"/>
            </a:xfrm>
            <a:prstGeom prst="rect">
              <a:avLst/>
            </a:prstGeom>
            <a:noFill/>
          </p:spPr>
          <p:txBody>
            <a:bodyPr wrap="square">
              <a:spAutoFit/>
            </a:bodyPr>
            <a:lstStyle/>
            <a:p>
              <a:r>
                <a:rPr lang="en-US" sz="2400" dirty="0">
                  <a:solidFill>
                    <a:schemeClr val="tx1"/>
                  </a:solidFill>
                  <a:latin typeface="Arial Narrow" panose="020B0604020202020204" pitchFamily="34" charset="0"/>
                  <a:cs typeface="Arial Narrow" panose="020B0604020202020204" pitchFamily="34" charset="0"/>
                </a:rPr>
                <a:t>8003</a:t>
              </a:r>
              <a:endParaRPr lang="en-US" sz="2400" dirty="0">
                <a:solidFill>
                  <a:schemeClr val="tx1"/>
                </a:solidFill>
              </a:endParaRPr>
            </a:p>
          </p:txBody>
        </p:sp>
        <p:sp>
          <p:nvSpPr>
            <p:cNvPr id="26" name="TextBox 25">
              <a:extLst>
                <a:ext uri="{FF2B5EF4-FFF2-40B4-BE49-F238E27FC236}">
                  <a16:creationId xmlns:a16="http://schemas.microsoft.com/office/drawing/2014/main" id="{82CAE055-8821-55B5-FBC9-33886DC40197}"/>
                </a:ext>
              </a:extLst>
            </p:cNvPr>
            <p:cNvSpPr txBox="1"/>
            <p:nvPr/>
          </p:nvSpPr>
          <p:spPr>
            <a:xfrm>
              <a:off x="1596742" y="5488468"/>
              <a:ext cx="790064" cy="461665"/>
            </a:xfrm>
            <a:prstGeom prst="rect">
              <a:avLst/>
            </a:prstGeom>
            <a:noFill/>
          </p:spPr>
          <p:txBody>
            <a:bodyPr wrap="square">
              <a:spAutoFit/>
            </a:bodyPr>
            <a:lstStyle/>
            <a:p>
              <a:r>
                <a:rPr lang="en-US" sz="2400" dirty="0">
                  <a:solidFill>
                    <a:schemeClr val="tx1"/>
                  </a:solidFill>
                  <a:latin typeface="Arial Narrow" panose="020B0604020202020204" pitchFamily="34" charset="0"/>
                  <a:cs typeface="Arial Narrow" panose="020B0604020202020204" pitchFamily="34" charset="0"/>
                </a:rPr>
                <a:t>8004</a:t>
              </a:r>
              <a:endParaRPr lang="en-US" sz="2400" dirty="0">
                <a:solidFill>
                  <a:schemeClr val="tx1"/>
                </a:solidFill>
              </a:endParaRPr>
            </a:p>
          </p:txBody>
        </p:sp>
        <p:sp>
          <p:nvSpPr>
            <p:cNvPr id="27" name="TextBox 26">
              <a:extLst>
                <a:ext uri="{FF2B5EF4-FFF2-40B4-BE49-F238E27FC236}">
                  <a16:creationId xmlns:a16="http://schemas.microsoft.com/office/drawing/2014/main" id="{28802DED-F7E2-87DB-8442-7A75D6A3CFCE}"/>
                </a:ext>
              </a:extLst>
            </p:cNvPr>
            <p:cNvSpPr txBox="1"/>
            <p:nvPr/>
          </p:nvSpPr>
          <p:spPr>
            <a:xfrm>
              <a:off x="1572674" y="6266724"/>
              <a:ext cx="790064" cy="461665"/>
            </a:xfrm>
            <a:prstGeom prst="rect">
              <a:avLst/>
            </a:prstGeom>
            <a:noFill/>
          </p:spPr>
          <p:txBody>
            <a:bodyPr wrap="square">
              <a:spAutoFit/>
            </a:bodyPr>
            <a:lstStyle/>
            <a:p>
              <a:r>
                <a:rPr lang="en-US" sz="2400" dirty="0">
                  <a:solidFill>
                    <a:schemeClr val="tx1"/>
                  </a:solidFill>
                  <a:latin typeface="Arial Narrow" panose="020B0604020202020204" pitchFamily="34" charset="0"/>
                  <a:cs typeface="Arial Narrow" panose="020B0604020202020204" pitchFamily="34" charset="0"/>
                </a:rPr>
                <a:t>8005</a:t>
              </a:r>
              <a:endParaRPr lang="en-US" sz="2400" dirty="0">
                <a:solidFill>
                  <a:schemeClr val="tx1"/>
                </a:solidFill>
              </a:endParaRPr>
            </a:p>
          </p:txBody>
        </p:sp>
        <p:sp>
          <p:nvSpPr>
            <p:cNvPr id="28" name="TextBox 27">
              <a:extLst>
                <a:ext uri="{FF2B5EF4-FFF2-40B4-BE49-F238E27FC236}">
                  <a16:creationId xmlns:a16="http://schemas.microsoft.com/office/drawing/2014/main" id="{D88F46E5-15D8-A11F-F936-3DE239F765C7}"/>
                </a:ext>
              </a:extLst>
            </p:cNvPr>
            <p:cNvSpPr txBox="1"/>
            <p:nvPr/>
          </p:nvSpPr>
          <p:spPr>
            <a:xfrm>
              <a:off x="2130142" y="6817034"/>
              <a:ext cx="790064" cy="461665"/>
            </a:xfrm>
            <a:prstGeom prst="rect">
              <a:avLst/>
            </a:prstGeom>
            <a:noFill/>
          </p:spPr>
          <p:txBody>
            <a:bodyPr wrap="square">
              <a:spAutoFit/>
            </a:bodyPr>
            <a:lstStyle/>
            <a:p>
              <a:r>
                <a:rPr lang="en-US" sz="2400" dirty="0">
                  <a:solidFill>
                    <a:schemeClr val="tx1"/>
                  </a:solidFill>
                  <a:latin typeface="Arial Narrow" panose="020B0604020202020204" pitchFamily="34" charset="0"/>
                  <a:cs typeface="Arial Narrow" panose="020B0604020202020204" pitchFamily="34" charset="0"/>
                </a:rPr>
                <a:t>8006</a:t>
              </a:r>
              <a:endParaRPr lang="en-US" sz="2400" dirty="0">
                <a:solidFill>
                  <a:schemeClr val="tx1"/>
                </a:solidFill>
              </a:endParaRPr>
            </a:p>
          </p:txBody>
        </p:sp>
        <p:sp>
          <p:nvSpPr>
            <p:cNvPr id="29" name="TextBox 28">
              <a:extLst>
                <a:ext uri="{FF2B5EF4-FFF2-40B4-BE49-F238E27FC236}">
                  <a16:creationId xmlns:a16="http://schemas.microsoft.com/office/drawing/2014/main" id="{AC0BD5D2-2866-D6EB-1DDA-3D58657D3A4B}"/>
                </a:ext>
              </a:extLst>
            </p:cNvPr>
            <p:cNvSpPr txBox="1"/>
            <p:nvPr/>
          </p:nvSpPr>
          <p:spPr>
            <a:xfrm>
              <a:off x="2920206" y="6801286"/>
              <a:ext cx="790064" cy="461665"/>
            </a:xfrm>
            <a:prstGeom prst="rect">
              <a:avLst/>
            </a:prstGeom>
            <a:noFill/>
          </p:spPr>
          <p:txBody>
            <a:bodyPr wrap="square">
              <a:spAutoFit/>
            </a:bodyPr>
            <a:lstStyle/>
            <a:p>
              <a:r>
                <a:rPr lang="en-US" sz="2400" dirty="0">
                  <a:solidFill>
                    <a:schemeClr val="tx1"/>
                  </a:solidFill>
                  <a:latin typeface="Arial Narrow" panose="020B0604020202020204" pitchFamily="34" charset="0"/>
                  <a:cs typeface="Arial Narrow" panose="020B0604020202020204" pitchFamily="34" charset="0"/>
                </a:rPr>
                <a:t>8007</a:t>
              </a:r>
              <a:endParaRPr lang="en-US" sz="2400" dirty="0"/>
            </a:p>
          </p:txBody>
        </p:sp>
        <p:sp>
          <p:nvSpPr>
            <p:cNvPr id="30" name="TextBox 29">
              <a:extLst>
                <a:ext uri="{FF2B5EF4-FFF2-40B4-BE49-F238E27FC236}">
                  <a16:creationId xmlns:a16="http://schemas.microsoft.com/office/drawing/2014/main" id="{91802D01-3A93-906A-B5DE-8BB768AB77CD}"/>
                </a:ext>
              </a:extLst>
            </p:cNvPr>
            <p:cNvSpPr txBox="1"/>
            <p:nvPr/>
          </p:nvSpPr>
          <p:spPr>
            <a:xfrm>
              <a:off x="3529806" y="6247606"/>
              <a:ext cx="790064" cy="461665"/>
            </a:xfrm>
            <a:prstGeom prst="rect">
              <a:avLst/>
            </a:prstGeom>
            <a:noFill/>
          </p:spPr>
          <p:txBody>
            <a:bodyPr wrap="square">
              <a:spAutoFit/>
            </a:bodyPr>
            <a:lstStyle/>
            <a:p>
              <a:r>
                <a:rPr lang="en-US" sz="2400" dirty="0">
                  <a:solidFill>
                    <a:schemeClr val="tx1"/>
                  </a:solidFill>
                  <a:latin typeface="Arial Narrow" panose="020B0604020202020204" pitchFamily="34" charset="0"/>
                  <a:cs typeface="Arial Narrow" panose="020B0604020202020204" pitchFamily="34" charset="0"/>
                </a:rPr>
                <a:t>8008</a:t>
              </a:r>
              <a:endParaRPr lang="en-US" sz="2400" dirty="0"/>
            </a:p>
          </p:txBody>
        </p:sp>
      </p:grpSp>
      <p:sp>
        <p:nvSpPr>
          <p:cNvPr id="31" name="TextBox 30">
            <a:extLst>
              <a:ext uri="{FF2B5EF4-FFF2-40B4-BE49-F238E27FC236}">
                <a16:creationId xmlns:a16="http://schemas.microsoft.com/office/drawing/2014/main" id="{7CBF5D2B-A298-F1B9-57C8-859A154D07F5}"/>
              </a:ext>
            </a:extLst>
          </p:cNvPr>
          <p:cNvSpPr txBox="1"/>
          <p:nvPr/>
        </p:nvSpPr>
        <p:spPr>
          <a:xfrm>
            <a:off x="5206206" y="3996610"/>
            <a:ext cx="7672777" cy="1692771"/>
          </a:xfrm>
          <a:prstGeom prst="rect">
            <a:avLst/>
          </a:prstGeom>
          <a:noFill/>
        </p:spPr>
        <p:txBody>
          <a:bodyPr wrap="square">
            <a:spAutoFit/>
          </a:bodyPr>
          <a:lstStyle/>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So we have 8001, 8002, 8007 and 8008 on the west side. </a:t>
            </a:r>
          </a:p>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8003, 8004, 8005, 8006 on the east side</a:t>
            </a:r>
          </a:p>
          <a:p>
            <a:pPr>
              <a:spcBef>
                <a:spcPts val="0"/>
              </a:spcBef>
              <a:spcAft>
                <a:spcPts val="1200"/>
              </a:spcAft>
            </a:pPr>
            <a:r>
              <a:rPr lang="en-US" sz="2800" dirty="0">
                <a:solidFill>
                  <a:schemeClr val="tx1"/>
                </a:solidFill>
                <a:latin typeface="Arial Narrow" panose="020B0604020202020204" pitchFamily="34" charset="0"/>
                <a:cs typeface="Arial Narrow" panose="020B0604020202020204" pitchFamily="34" charset="0"/>
              </a:rPr>
              <a:t>All 8 together constitute the data of the entire outer </a:t>
            </a:r>
            <a:r>
              <a:rPr lang="en-US" sz="2800" dirty="0" err="1">
                <a:solidFill>
                  <a:schemeClr val="tx1"/>
                </a:solidFill>
                <a:latin typeface="Arial Narrow" panose="020B0604020202020204" pitchFamily="34" charset="0"/>
                <a:cs typeface="Arial Narrow" panose="020B0604020202020204" pitchFamily="34" charset="0"/>
              </a:rPr>
              <a:t>HCal</a:t>
            </a:r>
            <a:endParaRPr lang="en-US" sz="2800" dirty="0">
              <a:solidFill>
                <a:schemeClr val="tx1"/>
              </a:solidFill>
              <a:latin typeface="Arial Narrow" panose="020B0604020202020204" pitchFamily="34" charset="0"/>
              <a:cs typeface="Arial Narrow" panose="020B0604020202020204" pitchFamily="34" charset="0"/>
            </a:endParaRPr>
          </a:p>
        </p:txBody>
      </p:sp>
      <p:sp>
        <p:nvSpPr>
          <p:cNvPr id="35" name="TextBox 34">
            <a:extLst>
              <a:ext uri="{FF2B5EF4-FFF2-40B4-BE49-F238E27FC236}">
                <a16:creationId xmlns:a16="http://schemas.microsoft.com/office/drawing/2014/main" id="{BE0F8AC5-407B-1851-A69B-F3A5E88F5AA6}"/>
              </a:ext>
            </a:extLst>
          </p:cNvPr>
          <p:cNvSpPr txBox="1"/>
          <p:nvPr/>
        </p:nvSpPr>
        <p:spPr>
          <a:xfrm>
            <a:off x="4531259" y="6676767"/>
            <a:ext cx="8347724" cy="1323439"/>
          </a:xfrm>
          <a:prstGeom prst="rect">
            <a:avLst/>
          </a:prstGeom>
          <a:solidFill>
            <a:srgbClr val="FAFFB7"/>
          </a:solidFill>
        </p:spPr>
        <p:txBody>
          <a:bodyPr wrap="square">
            <a:spAutoFit/>
          </a:bodyPr>
          <a:lstStyle/>
          <a:p>
            <a:r>
              <a:rPr lang="en-US" sz="1600" b="1" dirty="0">
                <a:solidFill>
                  <a:srgbClr val="C00000"/>
                </a:solidFill>
                <a:latin typeface="Courier New" panose="02070309020205020404" pitchFamily="49" charset="0"/>
                <a:cs typeface="Courier New" panose="02070309020205020404" pitchFamily="49" charset="0"/>
              </a:rPr>
              <a:t>$ </a:t>
            </a:r>
            <a:r>
              <a:rPr lang="en-US" sz="1600" b="1" dirty="0" err="1">
                <a:solidFill>
                  <a:srgbClr val="C00000"/>
                </a:solidFill>
                <a:latin typeface="Courier New" panose="02070309020205020404" pitchFamily="49" charset="0"/>
                <a:cs typeface="Courier New" panose="02070309020205020404" pitchFamily="49" charset="0"/>
              </a:rPr>
              <a:t>dlist</a:t>
            </a:r>
            <a:r>
              <a:rPr lang="en-US" sz="1600" b="1" dirty="0">
                <a:solidFill>
                  <a:srgbClr val="C00000"/>
                </a:solidFill>
                <a:latin typeface="Courier New" panose="02070309020205020404" pitchFamily="49" charset="0"/>
                <a:cs typeface="Courier New" panose="02070309020205020404" pitchFamily="49" charset="0"/>
              </a:rPr>
              <a:t> /</a:t>
            </a:r>
            <a:r>
              <a:rPr lang="en-US" sz="1600" b="1" dirty="0" err="1">
                <a:solidFill>
                  <a:srgbClr val="C00000"/>
                </a:solidFill>
                <a:latin typeface="Courier New" panose="02070309020205020404" pitchFamily="49" charset="0"/>
                <a:cs typeface="Courier New" panose="02070309020205020404" pitchFamily="49" charset="0"/>
              </a:rPr>
              <a:t>bbox</a:t>
            </a:r>
            <a:r>
              <a:rPr lang="en-US" sz="1600" b="1" dirty="0">
                <a:solidFill>
                  <a:srgbClr val="C00000"/>
                </a:solidFill>
                <a:latin typeface="Courier New" panose="02070309020205020404" pitchFamily="49" charset="0"/>
                <a:cs typeface="Courier New" panose="02070309020205020404" pitchFamily="49" charset="0"/>
              </a:rPr>
              <a:t>/bbox6/W/</a:t>
            </a:r>
            <a:r>
              <a:rPr lang="en-US" sz="1600" b="1" dirty="0" err="1">
                <a:solidFill>
                  <a:srgbClr val="C00000"/>
                </a:solidFill>
                <a:latin typeface="Courier New" panose="02070309020205020404" pitchFamily="49" charset="0"/>
                <a:cs typeface="Courier New" panose="02070309020205020404" pitchFamily="49" charset="0"/>
              </a:rPr>
              <a:t>HCal</a:t>
            </a:r>
            <a:r>
              <a:rPr lang="en-US" sz="1600" b="1" dirty="0">
                <a:solidFill>
                  <a:srgbClr val="C00000"/>
                </a:solidFill>
                <a:latin typeface="Courier New" panose="02070309020205020404" pitchFamily="49" charset="0"/>
                <a:cs typeface="Courier New" panose="02070309020205020404" pitchFamily="49" charset="0"/>
              </a:rPr>
              <a:t>/</a:t>
            </a:r>
            <a:r>
              <a:rPr lang="en-US" sz="1600" b="1" dirty="0" err="1">
                <a:solidFill>
                  <a:srgbClr val="C00000"/>
                </a:solidFill>
                <a:latin typeface="Courier New" panose="02070309020205020404" pitchFamily="49" charset="0"/>
                <a:cs typeface="Courier New" panose="02070309020205020404" pitchFamily="49" charset="0"/>
              </a:rPr>
              <a:t>cosmics</a:t>
            </a:r>
            <a:r>
              <a:rPr lang="en-US" sz="1600" b="1" dirty="0">
                <a:solidFill>
                  <a:srgbClr val="C00000"/>
                </a:solidFill>
                <a:latin typeface="Courier New" panose="02070309020205020404" pitchFamily="49" charset="0"/>
                <a:cs typeface="Courier New" panose="02070309020205020404" pitchFamily="49" charset="0"/>
              </a:rPr>
              <a:t>/cosmics_seb16-064906-0000.prdf</a:t>
            </a:r>
          </a:p>
          <a:p>
            <a:r>
              <a:rPr lang="en-US" sz="1600" b="1" dirty="0">
                <a:solidFill>
                  <a:srgbClr val="C00000"/>
                </a:solidFill>
                <a:latin typeface="Courier New" panose="02070309020205020404" pitchFamily="49" charset="0"/>
                <a:cs typeface="Courier New" panose="02070309020205020404" pitchFamily="49" charset="0"/>
              </a:rPr>
              <a:t>Packet   8001   788  0 (Unformatted)   172 (IDDIGITIZERV3_12S)</a:t>
            </a:r>
          </a:p>
          <a:p>
            <a:r>
              <a:rPr lang="en-US" sz="1600" b="1" dirty="0">
                <a:solidFill>
                  <a:srgbClr val="C00000"/>
                </a:solidFill>
                <a:latin typeface="Courier New" panose="02070309020205020404" pitchFamily="49" charset="0"/>
                <a:cs typeface="Courier New" panose="02070309020205020404" pitchFamily="49" charset="0"/>
              </a:rPr>
              <a:t>Packet   8002   676  0 (Unformatted)   172 (IDDIGITIZERV3_12S)</a:t>
            </a:r>
          </a:p>
          <a:p>
            <a:r>
              <a:rPr lang="en-US" sz="1600" b="1" dirty="0">
                <a:solidFill>
                  <a:srgbClr val="C00000"/>
                </a:solidFill>
                <a:latin typeface="Courier New" panose="02070309020205020404" pitchFamily="49" charset="0"/>
                <a:cs typeface="Courier New" panose="02070309020205020404" pitchFamily="49" charset="0"/>
              </a:rPr>
              <a:t>Packet   8007   753  0 (Unformatted)   172 (IDDIGITIZERV3_12S)</a:t>
            </a:r>
          </a:p>
          <a:p>
            <a:r>
              <a:rPr lang="en-US" sz="1600" b="1" dirty="0">
                <a:solidFill>
                  <a:srgbClr val="C00000"/>
                </a:solidFill>
                <a:latin typeface="Courier New" panose="02070309020205020404" pitchFamily="49" charset="0"/>
                <a:cs typeface="Courier New" panose="02070309020205020404" pitchFamily="49" charset="0"/>
              </a:rPr>
              <a:t>Packet   8008   753  0 (Unformatted)   172 (IDDIGITIZERV3_12S)</a:t>
            </a:r>
          </a:p>
        </p:txBody>
      </p:sp>
      <p:sp>
        <p:nvSpPr>
          <p:cNvPr id="7" name="TextBox 6">
            <a:extLst>
              <a:ext uri="{FF2B5EF4-FFF2-40B4-BE49-F238E27FC236}">
                <a16:creationId xmlns:a16="http://schemas.microsoft.com/office/drawing/2014/main" id="{31796DB0-7662-1037-8BEE-323460EBE993}"/>
              </a:ext>
            </a:extLst>
          </p:cNvPr>
          <p:cNvSpPr txBox="1"/>
          <p:nvPr/>
        </p:nvSpPr>
        <p:spPr>
          <a:xfrm>
            <a:off x="4520406" y="8200767"/>
            <a:ext cx="8347724" cy="1323439"/>
          </a:xfrm>
          <a:prstGeom prst="rect">
            <a:avLst/>
          </a:prstGeom>
          <a:solidFill>
            <a:srgbClr val="FAFFB7"/>
          </a:solidFill>
        </p:spPr>
        <p:txBody>
          <a:bodyPr wrap="square">
            <a:spAutoFit/>
          </a:bodyPr>
          <a:lstStyle/>
          <a:p>
            <a:r>
              <a:rPr lang="en-US" sz="1600" b="1" dirty="0">
                <a:solidFill>
                  <a:srgbClr val="C00000"/>
                </a:solidFill>
                <a:latin typeface="Courier New" panose="02070309020205020404" pitchFamily="49" charset="0"/>
                <a:cs typeface="Courier New" panose="02070309020205020404" pitchFamily="49" charset="0"/>
              </a:rPr>
              <a:t>$ </a:t>
            </a:r>
            <a:r>
              <a:rPr lang="en-US" sz="1600" b="1" dirty="0" err="1">
                <a:solidFill>
                  <a:srgbClr val="C00000"/>
                </a:solidFill>
                <a:latin typeface="Courier New" panose="02070309020205020404" pitchFamily="49" charset="0"/>
                <a:cs typeface="Courier New" panose="02070309020205020404" pitchFamily="49" charset="0"/>
              </a:rPr>
              <a:t>dlist</a:t>
            </a:r>
            <a:r>
              <a:rPr lang="en-US" sz="1600" b="1" dirty="0">
                <a:solidFill>
                  <a:srgbClr val="C00000"/>
                </a:solidFill>
                <a:latin typeface="Courier New" panose="02070309020205020404" pitchFamily="49" charset="0"/>
                <a:cs typeface="Courier New" panose="02070309020205020404" pitchFamily="49" charset="0"/>
              </a:rPr>
              <a:t>  /</a:t>
            </a:r>
            <a:r>
              <a:rPr lang="en-US" sz="1600" b="1" dirty="0" err="1">
                <a:solidFill>
                  <a:srgbClr val="C00000"/>
                </a:solidFill>
                <a:latin typeface="Courier New" panose="02070309020205020404" pitchFamily="49" charset="0"/>
                <a:cs typeface="Courier New" panose="02070309020205020404" pitchFamily="49" charset="0"/>
              </a:rPr>
              <a:t>bbox</a:t>
            </a:r>
            <a:r>
              <a:rPr lang="en-US" sz="1600" b="1" dirty="0">
                <a:solidFill>
                  <a:srgbClr val="C00000"/>
                </a:solidFill>
                <a:latin typeface="Courier New" panose="02070309020205020404" pitchFamily="49" charset="0"/>
                <a:cs typeface="Courier New" panose="02070309020205020404" pitchFamily="49" charset="0"/>
              </a:rPr>
              <a:t>/bbox7/W/</a:t>
            </a:r>
            <a:r>
              <a:rPr lang="en-US" sz="1600" b="1" dirty="0" err="1">
                <a:solidFill>
                  <a:srgbClr val="C00000"/>
                </a:solidFill>
                <a:latin typeface="Courier New" panose="02070309020205020404" pitchFamily="49" charset="0"/>
                <a:cs typeface="Courier New" panose="02070309020205020404" pitchFamily="49" charset="0"/>
              </a:rPr>
              <a:t>HCal</a:t>
            </a:r>
            <a:r>
              <a:rPr lang="en-US" sz="1600" b="1" dirty="0">
                <a:solidFill>
                  <a:srgbClr val="C00000"/>
                </a:solidFill>
                <a:latin typeface="Courier New" panose="02070309020205020404" pitchFamily="49" charset="0"/>
                <a:cs typeface="Courier New" panose="02070309020205020404" pitchFamily="49" charset="0"/>
              </a:rPr>
              <a:t>/</a:t>
            </a:r>
            <a:r>
              <a:rPr lang="en-US" sz="1600" b="1" dirty="0" err="1">
                <a:solidFill>
                  <a:srgbClr val="C00000"/>
                </a:solidFill>
                <a:latin typeface="Courier New" panose="02070309020205020404" pitchFamily="49" charset="0"/>
                <a:cs typeface="Courier New" panose="02070309020205020404" pitchFamily="49" charset="0"/>
              </a:rPr>
              <a:t>cosmics</a:t>
            </a:r>
            <a:r>
              <a:rPr lang="en-US" sz="1600" b="1" dirty="0">
                <a:solidFill>
                  <a:srgbClr val="C00000"/>
                </a:solidFill>
                <a:latin typeface="Courier New" panose="02070309020205020404" pitchFamily="49" charset="0"/>
                <a:cs typeface="Courier New" panose="02070309020205020404" pitchFamily="49" charset="0"/>
              </a:rPr>
              <a:t>/cosmics_seb17-064906-0000.prdf</a:t>
            </a:r>
          </a:p>
          <a:p>
            <a:r>
              <a:rPr lang="en-US" sz="1600" b="1" dirty="0">
                <a:solidFill>
                  <a:srgbClr val="C00000"/>
                </a:solidFill>
                <a:latin typeface="Courier New" panose="02070309020205020404" pitchFamily="49" charset="0"/>
                <a:cs typeface="Courier New" panose="02070309020205020404" pitchFamily="49" charset="0"/>
              </a:rPr>
              <a:t>Packet   8003   746  0 (Unformatted)   172 (IDDIGITIZERV3_12S)</a:t>
            </a:r>
          </a:p>
          <a:p>
            <a:r>
              <a:rPr lang="en-US" sz="1600" b="1" dirty="0">
                <a:solidFill>
                  <a:srgbClr val="C00000"/>
                </a:solidFill>
                <a:latin typeface="Courier New" panose="02070309020205020404" pitchFamily="49" charset="0"/>
                <a:cs typeface="Courier New" panose="02070309020205020404" pitchFamily="49" charset="0"/>
              </a:rPr>
              <a:t>Packet   8004   732  0 (Unformatted)   172 (IDDIGITIZERV3_12S)</a:t>
            </a:r>
          </a:p>
          <a:p>
            <a:r>
              <a:rPr lang="en-US" sz="1600" b="1" dirty="0">
                <a:solidFill>
                  <a:srgbClr val="C00000"/>
                </a:solidFill>
                <a:latin typeface="Courier New" panose="02070309020205020404" pitchFamily="49" charset="0"/>
                <a:cs typeface="Courier New" panose="02070309020205020404" pitchFamily="49" charset="0"/>
              </a:rPr>
              <a:t>Packet   8005   662  0 (Unformatted)   172 (IDDIGITIZERV3_12S)</a:t>
            </a:r>
          </a:p>
          <a:p>
            <a:r>
              <a:rPr lang="en-US" sz="1600" b="1" dirty="0">
                <a:solidFill>
                  <a:srgbClr val="C00000"/>
                </a:solidFill>
                <a:latin typeface="Courier New" panose="02070309020205020404" pitchFamily="49" charset="0"/>
                <a:cs typeface="Courier New" panose="02070309020205020404" pitchFamily="49" charset="0"/>
              </a:rPr>
              <a:t>Packet   8006   690  0 (Unformatted)   172 (IDDIGITIZERV3_12S))</a:t>
            </a:r>
          </a:p>
        </p:txBody>
      </p:sp>
      <p:sp>
        <p:nvSpPr>
          <p:cNvPr id="11" name="TextBox 10">
            <a:extLst>
              <a:ext uri="{FF2B5EF4-FFF2-40B4-BE49-F238E27FC236}">
                <a16:creationId xmlns:a16="http://schemas.microsoft.com/office/drawing/2014/main" id="{12B670ED-026E-2228-4555-97D413864415}"/>
              </a:ext>
            </a:extLst>
          </p:cNvPr>
          <p:cNvSpPr txBox="1"/>
          <p:nvPr/>
        </p:nvSpPr>
        <p:spPr>
          <a:xfrm>
            <a:off x="320941" y="8384474"/>
            <a:ext cx="3775399" cy="1015663"/>
          </a:xfrm>
          <a:prstGeom prst="rect">
            <a:avLst/>
          </a:prstGeom>
          <a:noFill/>
        </p:spPr>
        <p:txBody>
          <a:bodyPr wrap="square">
            <a:spAutoFit/>
          </a:bodyPr>
          <a:lstStyle/>
          <a:p>
            <a:pPr>
              <a:spcBef>
                <a:spcPts val="0"/>
              </a:spcBef>
              <a:spcAft>
                <a:spcPts val="1200"/>
              </a:spcAft>
            </a:pPr>
            <a:r>
              <a:rPr lang="en-US" sz="2000" dirty="0">
                <a:solidFill>
                  <a:schemeClr val="tx1"/>
                </a:solidFill>
                <a:latin typeface="Arial Narrow" panose="020B0604020202020204" pitchFamily="34" charset="0"/>
                <a:cs typeface="Arial Narrow" panose="020B0604020202020204" pitchFamily="34" charset="0"/>
              </a:rPr>
              <a:t>The channel mapping for one device /packet repeats for each packet – super-easy to deal with</a:t>
            </a:r>
          </a:p>
        </p:txBody>
      </p:sp>
    </p:spTree>
    <p:extLst>
      <p:ext uri="{BB962C8B-B14F-4D97-AF65-F5344CB8AC3E}">
        <p14:creationId xmlns:p14="http://schemas.microsoft.com/office/powerpoint/2010/main" val="3190831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Meta Data Capturing</a:t>
            </a:r>
          </a:p>
        </p:txBody>
      </p:sp>
      <p:sp>
        <p:nvSpPr>
          <p:cNvPr id="6" name="Text Box 2"/>
          <p:cNvSpPr txBox="1">
            <a:spLocks noChangeArrowheads="1"/>
          </p:cNvSpPr>
          <p:nvPr/>
        </p:nvSpPr>
        <p:spPr bwMode="auto">
          <a:xfrm>
            <a:off x="405606" y="2132806"/>
            <a:ext cx="12395994"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In the “real” experiment that’s running for a few years (think </a:t>
            </a:r>
            <a:r>
              <a:rPr lang="en-US" sz="2800" dirty="0" err="1">
                <a:solidFill>
                  <a:srgbClr val="000000"/>
                </a:solidFill>
                <a:latin typeface="Arial Narrow" charset="0"/>
              </a:rPr>
              <a:t>sPHENIX</a:t>
            </a:r>
            <a:r>
              <a:rPr lang="en-US" sz="2800" dirty="0">
                <a:solidFill>
                  <a:srgbClr val="000000"/>
                </a:solidFill>
                <a:latin typeface="Arial Narrow" charset="0"/>
              </a:rPr>
              <a:t>, ATLAS, what have you) you are embedded in an environment that supports all sorts of record keeping</a:t>
            </a:r>
          </a:p>
          <a:p>
            <a:pPr eaLnBrk="1" hangingPunct="1">
              <a:spcBef>
                <a:spcPts val="1363"/>
              </a:spcBef>
              <a:buClrTx/>
              <a:buFontTx/>
              <a:buNone/>
              <a:defRPr/>
            </a:pPr>
            <a:r>
              <a:rPr lang="en-US" sz="2800" dirty="0">
                <a:solidFill>
                  <a:srgbClr val="000000"/>
                </a:solidFill>
                <a:latin typeface="Arial Narrow" charset="0"/>
              </a:rPr>
              <a:t>At a test beam or you in your lab needs a different kind of “record keeping support” </a:t>
            </a:r>
          </a:p>
          <a:p>
            <a:pPr eaLnBrk="1" hangingPunct="1">
              <a:spcBef>
                <a:spcPts val="1363"/>
              </a:spcBef>
              <a:buClrTx/>
              <a:buFontTx/>
              <a:buNone/>
              <a:defRPr/>
            </a:pPr>
            <a:r>
              <a:rPr lang="en-US" sz="2800" dirty="0">
                <a:solidFill>
                  <a:srgbClr val="000000"/>
                </a:solidFill>
                <a:latin typeface="Arial Narrow" charset="0"/>
              </a:rPr>
              <a:t>What was the temperature? Was the light on? What was the HV? What was the position of that X-Y positioning table? </a:t>
            </a:r>
          </a:p>
          <a:p>
            <a:pPr eaLnBrk="1" hangingPunct="1">
              <a:spcBef>
                <a:spcPts val="1363"/>
              </a:spcBef>
              <a:buClrTx/>
              <a:buFontTx/>
              <a:buNone/>
              <a:defRPr/>
            </a:pPr>
            <a:r>
              <a:rPr lang="en-US" sz="2800" dirty="0">
                <a:solidFill>
                  <a:srgbClr val="000000"/>
                </a:solidFill>
                <a:latin typeface="Arial Narrow" charset="0"/>
              </a:rPr>
              <a:t>We capture this information in the raw data file itself and </a:t>
            </a:r>
            <a:r>
              <a:rPr lang="en-US" sz="2800" b="1" dirty="0">
                <a:solidFill>
                  <a:srgbClr val="000000"/>
                </a:solidFill>
                <a:latin typeface="Arial Narrow" charset="0"/>
              </a:rPr>
              <a:t>the data cannot get lost</a:t>
            </a:r>
          </a:p>
          <a:p>
            <a:pPr eaLnBrk="1" hangingPunct="1">
              <a:spcBef>
                <a:spcPts val="1363"/>
              </a:spcBef>
              <a:buClrTx/>
              <a:buFontTx/>
              <a:buNone/>
              <a:defRPr/>
            </a:pPr>
            <a:r>
              <a:rPr lang="en-US" sz="2800" dirty="0">
                <a:solidFill>
                  <a:srgbClr val="000000"/>
                </a:solidFill>
                <a:latin typeface="Arial Narrow" charset="0"/>
              </a:rPr>
              <a:t>I often add a webcam picture to the data so we have a visual confirmation that the detector is in the right place, or something</a:t>
            </a:r>
          </a:p>
          <a:p>
            <a:pPr eaLnBrk="1" hangingPunct="1">
              <a:spcBef>
                <a:spcPts val="1363"/>
              </a:spcBef>
              <a:buClrTx/>
              <a:buFontTx/>
              <a:buNone/>
              <a:defRPr/>
            </a:pPr>
            <a:r>
              <a:rPr lang="en-US" sz="2800" dirty="0">
                <a:solidFill>
                  <a:srgbClr val="000000"/>
                </a:solidFill>
                <a:latin typeface="Arial Narrow" charset="0"/>
              </a:rPr>
              <a:t>A picture captures everything…</a:t>
            </a:r>
          </a:p>
          <a:p>
            <a:pPr eaLnBrk="1" hangingPunct="1">
              <a:spcBef>
                <a:spcPts val="1363"/>
              </a:spcBef>
              <a:buClrTx/>
              <a:buFontTx/>
              <a:buNone/>
              <a:defRPr/>
            </a:pPr>
            <a:r>
              <a:rPr lang="en-US" sz="2800" dirty="0">
                <a:solidFill>
                  <a:srgbClr val="000000"/>
                </a:solidFill>
                <a:latin typeface="Arial Narrow" charset="0"/>
              </a:rPr>
              <a:t>Let me show you how we always capture the RCDAQ setup itself</a:t>
            </a:r>
          </a:p>
          <a:p>
            <a:pPr eaLnBrk="1" hangingPunct="1">
              <a:spcBef>
                <a:spcPts val="1363"/>
              </a:spcBef>
              <a:buClrTx/>
              <a:buFontTx/>
              <a:buNone/>
              <a:defRPr/>
            </a:pPr>
            <a:endParaRPr lang="en-US" sz="2800" dirty="0">
              <a:solidFill>
                <a:srgbClr val="000000"/>
              </a:solidFill>
              <a:latin typeface="Arial Narrow" charset="0"/>
            </a:endParaRPr>
          </a:p>
          <a:p>
            <a:pPr eaLnBrk="1" hangingPunct="1">
              <a:spcBef>
                <a:spcPts val="1363"/>
              </a:spcBef>
              <a:buClrTx/>
              <a:buFontTx/>
              <a:buNone/>
              <a:defRPr/>
            </a:pPr>
            <a:r>
              <a:rPr lang="en-US" sz="2800" dirty="0">
                <a:solidFill>
                  <a:srgbClr val="000000"/>
                </a:solidFill>
                <a:latin typeface="Arial Narrow" charset="0"/>
              </a:rPr>
              <a:t>For that I need to introduce “Event Types”…</a:t>
            </a:r>
          </a:p>
          <a:p>
            <a:pPr eaLnBrk="1" hangingPunct="1">
              <a:spcBef>
                <a:spcPts val="1363"/>
              </a:spcBef>
              <a:buClrTx/>
              <a:buFontTx/>
              <a:buNone/>
              <a:defRPr/>
            </a:pPr>
            <a:endParaRPr lang="en-US" sz="2800" dirty="0">
              <a:solidFill>
                <a:srgbClr val="00000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25</a:t>
            </a:fld>
            <a:endParaRPr lang="en-US" dirty="0"/>
          </a:p>
        </p:txBody>
      </p:sp>
    </p:spTree>
    <p:extLst>
      <p:ext uri="{BB962C8B-B14F-4D97-AF65-F5344CB8AC3E}">
        <p14:creationId xmlns:p14="http://schemas.microsoft.com/office/powerpoint/2010/main" val="3780287294"/>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28600" y="3733006"/>
            <a:ext cx="11149806" cy="41148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Reading different things with different Event Types</a:t>
            </a:r>
          </a:p>
        </p:txBody>
      </p:sp>
      <p:sp>
        <p:nvSpPr>
          <p:cNvPr id="6" name="Text Box 2"/>
          <p:cNvSpPr txBox="1">
            <a:spLocks noChangeArrowheads="1"/>
          </p:cNvSpPr>
          <p:nvPr/>
        </p:nvSpPr>
        <p:spPr bwMode="auto">
          <a:xfrm>
            <a:off x="558006" y="2056606"/>
            <a:ext cx="12230100" cy="1828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You would think of the DAQ as “reading your detector”</a:t>
            </a:r>
          </a:p>
          <a:p>
            <a:pPr eaLnBrk="1" hangingPunct="1">
              <a:spcBef>
                <a:spcPts val="1363"/>
              </a:spcBef>
              <a:buClrTx/>
              <a:buFontTx/>
              <a:buNone/>
              <a:defRPr/>
            </a:pPr>
            <a:r>
              <a:rPr lang="en-US" sz="2400" dirty="0">
                <a:solidFill>
                  <a:srgbClr val="000000"/>
                </a:solidFill>
                <a:latin typeface="Arial Narrow" charset="0"/>
              </a:rPr>
              <a:t>Almost always, it is necessary to read different things at different times. </a:t>
            </a:r>
          </a:p>
          <a:p>
            <a:pPr eaLnBrk="1" hangingPunct="1">
              <a:spcBef>
                <a:spcPts val="1363"/>
              </a:spcBef>
              <a:buClrTx/>
              <a:buFontTx/>
              <a:buNone/>
              <a:defRPr/>
            </a:pPr>
            <a:r>
              <a:rPr lang="en-US" sz="2400" dirty="0">
                <a:solidFill>
                  <a:srgbClr val="000000"/>
                </a:solidFill>
                <a:latin typeface="Arial Narrow" charset="0"/>
              </a:rPr>
              <a:t>Let’s go to the CERN-SPS (or the Fermilab Test Beam) for an example:</a:t>
            </a:r>
          </a:p>
        </p:txBody>
      </p:sp>
      <p:sp>
        <p:nvSpPr>
          <p:cNvPr id="4" name="Slide Number Placeholder 2"/>
          <p:cNvSpPr txBox="1">
            <a:spLocks/>
          </p:cNvSpPr>
          <p:nvPr/>
        </p:nvSpPr>
        <p:spPr>
          <a:xfrm>
            <a:off x="9638506" y="7333456"/>
            <a:ext cx="579438" cy="361950"/>
          </a:xfrm>
          <a:prstGeom prst="rect">
            <a:avLst/>
          </a:prstGeom>
        </p:spPr>
        <p:txBody>
          <a:bodyPr/>
          <a:lstStyle>
            <a:defPPr>
              <a:defRPr lang="en-GB"/>
            </a:defPPr>
            <a:lvl1pPr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1pPr>
            <a:lvl2pPr marL="742950" indent="-28575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2pPr>
            <a:lvl3pPr marL="11430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3pPr>
            <a:lvl4pPr marL="16002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4pPr>
            <a:lvl5pPr marL="2057400" indent="-228600" algn="l" defTabSz="358775" rtl="0" eaLnBrk="0" fontAlgn="base" hangingPunct="0">
              <a:spcBef>
                <a:spcPct val="0"/>
              </a:spcBef>
              <a:spcAft>
                <a:spcPct val="0"/>
              </a:spcAft>
              <a:buClr>
                <a:srgbClr val="000000"/>
              </a:buClr>
              <a:buSzPct val="100000"/>
              <a:buFont typeface="Times New Roman" charset="0"/>
              <a:defRPr sz="1200" kern="1200">
                <a:solidFill>
                  <a:schemeClr val="bg1"/>
                </a:solidFill>
                <a:latin typeface="Helvetica Neue Light" charset="0"/>
                <a:ea typeface="ヒラギノ角ゴ ProN W3" charset="0"/>
                <a:cs typeface="ヒラギノ角ゴ ProN W3" charset="0"/>
              </a:defRPr>
            </a:lvl5pPr>
            <a:lvl6pPr marL="22860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6pPr>
            <a:lvl7pPr marL="27432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7pPr>
            <a:lvl8pPr marL="32004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8pPr>
            <a:lvl9pPr marL="3657600" algn="l" defTabSz="457200" rtl="0" eaLnBrk="1" latinLnBrk="0" hangingPunct="1">
              <a:defRPr sz="1200" kern="1200">
                <a:solidFill>
                  <a:schemeClr val="bg1"/>
                </a:solidFill>
                <a:latin typeface="Helvetica Neue Light" charset="0"/>
                <a:ea typeface="ヒラギノ角ゴ ProN W3" charset="0"/>
                <a:cs typeface="ヒラギノ角ゴ ProN W3" charset="0"/>
              </a:defRPr>
            </a:lvl9pPr>
          </a:lstStyle>
          <a:p>
            <a:fld id="{41FA9752-ECAF-564C-9404-19D8FD692C88}" type="slidenum">
              <a:rPr lang="en-GB" smtClean="0"/>
              <a:pPr/>
              <a:t>26</a:t>
            </a:fld>
            <a:endParaRPr lang="en-GB"/>
          </a:p>
        </p:txBody>
      </p:sp>
      <p:grpSp>
        <p:nvGrpSpPr>
          <p:cNvPr id="13" name="Group 9"/>
          <p:cNvGrpSpPr>
            <a:grpSpLocks/>
          </p:cNvGrpSpPr>
          <p:nvPr/>
        </p:nvGrpSpPr>
        <p:grpSpPr bwMode="auto">
          <a:xfrm>
            <a:off x="3396456" y="5196681"/>
            <a:ext cx="4673600" cy="2390775"/>
            <a:chOff x="1252" y="2638"/>
            <a:chExt cx="2944" cy="1506"/>
          </a:xfrm>
        </p:grpSpPr>
        <p:sp>
          <p:nvSpPr>
            <p:cNvPr id="14" name="Line 10"/>
            <p:cNvSpPr>
              <a:spLocks noChangeShapeType="1"/>
            </p:cNvSpPr>
            <p:nvPr/>
          </p:nvSpPr>
          <p:spPr bwMode="auto">
            <a:xfrm>
              <a:off x="236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5" name="Line 11"/>
            <p:cNvSpPr>
              <a:spLocks noChangeShapeType="1"/>
            </p:cNvSpPr>
            <p:nvPr/>
          </p:nvSpPr>
          <p:spPr bwMode="auto">
            <a:xfrm>
              <a:off x="240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6" name="Line 12"/>
            <p:cNvSpPr>
              <a:spLocks noChangeShapeType="1"/>
            </p:cNvSpPr>
            <p:nvPr/>
          </p:nvSpPr>
          <p:spPr bwMode="auto">
            <a:xfrm>
              <a:off x="245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7" name="Line 13"/>
            <p:cNvSpPr>
              <a:spLocks noChangeShapeType="1"/>
            </p:cNvSpPr>
            <p:nvPr/>
          </p:nvSpPr>
          <p:spPr bwMode="auto">
            <a:xfrm>
              <a:off x="249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8" name="Line 14"/>
            <p:cNvSpPr>
              <a:spLocks noChangeShapeType="1"/>
            </p:cNvSpPr>
            <p:nvPr/>
          </p:nvSpPr>
          <p:spPr bwMode="auto">
            <a:xfrm>
              <a:off x="256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9" name="Line 15"/>
            <p:cNvSpPr>
              <a:spLocks noChangeShapeType="1"/>
            </p:cNvSpPr>
            <p:nvPr/>
          </p:nvSpPr>
          <p:spPr bwMode="auto">
            <a:xfrm>
              <a:off x="261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0" name="Line 16"/>
            <p:cNvSpPr>
              <a:spLocks noChangeShapeType="1"/>
            </p:cNvSpPr>
            <p:nvPr/>
          </p:nvSpPr>
          <p:spPr bwMode="auto">
            <a:xfrm>
              <a:off x="265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1" name="Line 17"/>
            <p:cNvSpPr>
              <a:spLocks noChangeShapeType="1"/>
            </p:cNvSpPr>
            <p:nvPr/>
          </p:nvSpPr>
          <p:spPr bwMode="auto">
            <a:xfrm>
              <a:off x="270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2" name="Line 18"/>
            <p:cNvSpPr>
              <a:spLocks noChangeShapeType="1"/>
            </p:cNvSpPr>
            <p:nvPr/>
          </p:nvSpPr>
          <p:spPr bwMode="auto">
            <a:xfrm>
              <a:off x="274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3" name="Line 19"/>
            <p:cNvSpPr>
              <a:spLocks noChangeShapeType="1"/>
            </p:cNvSpPr>
            <p:nvPr/>
          </p:nvSpPr>
          <p:spPr bwMode="auto">
            <a:xfrm>
              <a:off x="279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4" name="Line 20"/>
            <p:cNvSpPr>
              <a:spLocks noChangeShapeType="1"/>
            </p:cNvSpPr>
            <p:nvPr/>
          </p:nvSpPr>
          <p:spPr bwMode="auto">
            <a:xfrm>
              <a:off x="2836"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5" name="Line 21"/>
            <p:cNvSpPr>
              <a:spLocks noChangeShapeType="1"/>
            </p:cNvSpPr>
            <p:nvPr/>
          </p:nvSpPr>
          <p:spPr bwMode="auto">
            <a:xfrm>
              <a:off x="290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6" name="Line 22"/>
            <p:cNvSpPr>
              <a:spLocks noChangeShapeType="1"/>
            </p:cNvSpPr>
            <p:nvPr/>
          </p:nvSpPr>
          <p:spPr bwMode="auto">
            <a:xfrm>
              <a:off x="2950"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7" name="Line 23"/>
            <p:cNvSpPr>
              <a:spLocks noChangeShapeType="1"/>
            </p:cNvSpPr>
            <p:nvPr/>
          </p:nvSpPr>
          <p:spPr bwMode="auto">
            <a:xfrm>
              <a:off x="299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8" name="Line 24"/>
            <p:cNvSpPr>
              <a:spLocks noChangeShapeType="1"/>
            </p:cNvSpPr>
            <p:nvPr/>
          </p:nvSpPr>
          <p:spPr bwMode="auto">
            <a:xfrm>
              <a:off x="306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29" name="Line 25"/>
            <p:cNvSpPr>
              <a:spLocks noChangeShapeType="1"/>
            </p:cNvSpPr>
            <p:nvPr/>
          </p:nvSpPr>
          <p:spPr bwMode="auto">
            <a:xfrm>
              <a:off x="310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0" name="Line 26"/>
            <p:cNvSpPr>
              <a:spLocks noChangeShapeType="1"/>
            </p:cNvSpPr>
            <p:nvPr/>
          </p:nvSpPr>
          <p:spPr bwMode="auto">
            <a:xfrm>
              <a:off x="315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1" name="Line 27"/>
            <p:cNvSpPr>
              <a:spLocks noChangeShapeType="1"/>
            </p:cNvSpPr>
            <p:nvPr/>
          </p:nvSpPr>
          <p:spPr bwMode="auto">
            <a:xfrm>
              <a:off x="319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2" name="Line 28"/>
            <p:cNvSpPr>
              <a:spLocks noChangeShapeType="1"/>
            </p:cNvSpPr>
            <p:nvPr/>
          </p:nvSpPr>
          <p:spPr bwMode="auto">
            <a:xfrm>
              <a:off x="326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3" name="Line 29"/>
            <p:cNvSpPr>
              <a:spLocks noChangeShapeType="1"/>
            </p:cNvSpPr>
            <p:nvPr/>
          </p:nvSpPr>
          <p:spPr bwMode="auto">
            <a:xfrm>
              <a:off x="331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4" name="Line 30"/>
            <p:cNvSpPr>
              <a:spLocks noChangeShapeType="1"/>
            </p:cNvSpPr>
            <p:nvPr/>
          </p:nvSpPr>
          <p:spPr bwMode="auto">
            <a:xfrm>
              <a:off x="335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5" name="Line 31"/>
            <p:cNvSpPr>
              <a:spLocks noChangeShapeType="1"/>
            </p:cNvSpPr>
            <p:nvPr/>
          </p:nvSpPr>
          <p:spPr bwMode="auto">
            <a:xfrm>
              <a:off x="340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6" name="Line 32"/>
            <p:cNvSpPr>
              <a:spLocks noChangeShapeType="1"/>
            </p:cNvSpPr>
            <p:nvPr/>
          </p:nvSpPr>
          <p:spPr bwMode="auto">
            <a:xfrm>
              <a:off x="344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7" name="Line 33"/>
            <p:cNvSpPr>
              <a:spLocks noChangeShapeType="1"/>
            </p:cNvSpPr>
            <p:nvPr/>
          </p:nvSpPr>
          <p:spPr bwMode="auto">
            <a:xfrm>
              <a:off x="349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8" name="Line 34"/>
            <p:cNvSpPr>
              <a:spLocks noChangeShapeType="1"/>
            </p:cNvSpPr>
            <p:nvPr/>
          </p:nvSpPr>
          <p:spPr bwMode="auto">
            <a:xfrm>
              <a:off x="353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39" name="Line 35"/>
            <p:cNvSpPr>
              <a:spLocks noChangeShapeType="1"/>
            </p:cNvSpPr>
            <p:nvPr/>
          </p:nvSpPr>
          <p:spPr bwMode="auto">
            <a:xfrm>
              <a:off x="360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0" name="Line 36"/>
            <p:cNvSpPr>
              <a:spLocks noChangeShapeType="1"/>
            </p:cNvSpPr>
            <p:nvPr/>
          </p:nvSpPr>
          <p:spPr bwMode="auto">
            <a:xfrm>
              <a:off x="3653"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1" name="Text Box 37"/>
            <p:cNvSpPr txBox="1">
              <a:spLocks noChangeArrowheads="1"/>
            </p:cNvSpPr>
            <p:nvPr/>
          </p:nvSpPr>
          <p:spPr bwMode="auto">
            <a:xfrm>
              <a:off x="2319" y="3165"/>
              <a:ext cx="1395" cy="979"/>
            </a:xfrm>
            <a:prstGeom prst="rect">
              <a:avLst/>
            </a:prstGeom>
            <a:noFill/>
            <a:ln w="36720" cap="sq">
              <a:solidFill>
                <a:srgbClr val="FF00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Data Events</a:t>
              </a:r>
            </a:p>
            <a:p>
              <a:pPr>
                <a:lnSpc>
                  <a:spcPct val="110000"/>
                </a:lnSpc>
                <a:spcBef>
                  <a:spcPts val="750"/>
                </a:spcBef>
                <a:buClrTx/>
                <a:buFontTx/>
                <a:buNone/>
              </a:pPr>
              <a:r>
                <a:rPr lang="en-GB" sz="2000" b="1" dirty="0">
                  <a:latin typeface="Arial Narrow" charset="0"/>
                </a:rPr>
                <a:t>Read your detector channels, ADCs, TDCs...</a:t>
              </a:r>
            </a:p>
          </p:txBody>
        </p:sp>
        <p:sp>
          <p:nvSpPr>
            <p:cNvPr id="42" name="Line 38"/>
            <p:cNvSpPr>
              <a:spLocks noChangeShapeType="1"/>
            </p:cNvSpPr>
            <p:nvPr/>
          </p:nvSpPr>
          <p:spPr bwMode="auto">
            <a:xfrm>
              <a:off x="1252"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3" name="Line 39"/>
            <p:cNvSpPr>
              <a:spLocks noChangeShapeType="1"/>
            </p:cNvSpPr>
            <p:nvPr/>
          </p:nvSpPr>
          <p:spPr bwMode="auto">
            <a:xfrm>
              <a:off x="1479"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4" name="Line 40"/>
            <p:cNvSpPr>
              <a:spLocks noChangeShapeType="1"/>
            </p:cNvSpPr>
            <p:nvPr/>
          </p:nvSpPr>
          <p:spPr bwMode="auto">
            <a:xfrm>
              <a:off x="1728"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5" name="Line 41"/>
            <p:cNvSpPr>
              <a:spLocks noChangeShapeType="1"/>
            </p:cNvSpPr>
            <p:nvPr/>
          </p:nvSpPr>
          <p:spPr bwMode="auto">
            <a:xfrm>
              <a:off x="1864"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6" name="Line 42"/>
            <p:cNvSpPr>
              <a:spLocks noChangeShapeType="1"/>
            </p:cNvSpPr>
            <p:nvPr/>
          </p:nvSpPr>
          <p:spPr bwMode="auto">
            <a:xfrm>
              <a:off x="1955"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7" name="Line 43"/>
            <p:cNvSpPr>
              <a:spLocks noChangeShapeType="1"/>
            </p:cNvSpPr>
            <p:nvPr/>
          </p:nvSpPr>
          <p:spPr bwMode="auto">
            <a:xfrm>
              <a:off x="2091"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8" name="Line 44"/>
            <p:cNvSpPr>
              <a:spLocks noChangeShapeType="1"/>
            </p:cNvSpPr>
            <p:nvPr/>
          </p:nvSpPr>
          <p:spPr bwMode="auto">
            <a:xfrm>
              <a:off x="3970"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49" name="Line 45"/>
            <p:cNvSpPr>
              <a:spLocks noChangeShapeType="1"/>
            </p:cNvSpPr>
            <p:nvPr/>
          </p:nvSpPr>
          <p:spPr bwMode="auto">
            <a:xfrm>
              <a:off x="4197" y="2638"/>
              <a:ext cx="0" cy="427"/>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0" name="Group 46"/>
          <p:cNvGrpSpPr>
            <a:grpSpLocks/>
          </p:cNvGrpSpPr>
          <p:nvPr/>
        </p:nvGrpSpPr>
        <p:grpSpPr bwMode="auto">
          <a:xfrm>
            <a:off x="2174081" y="5195094"/>
            <a:ext cx="2803525" cy="2152650"/>
            <a:chOff x="482" y="2637"/>
            <a:chExt cx="1766" cy="1356"/>
          </a:xfrm>
        </p:grpSpPr>
        <p:sp>
          <p:nvSpPr>
            <p:cNvPr id="51" name="Line 47"/>
            <p:cNvSpPr>
              <a:spLocks noChangeShapeType="1"/>
            </p:cNvSpPr>
            <p:nvPr/>
          </p:nvSpPr>
          <p:spPr bwMode="auto">
            <a:xfrm>
              <a:off x="2246" y="2637"/>
              <a:ext cx="0" cy="427"/>
            </a:xfrm>
            <a:prstGeom prst="line">
              <a:avLst/>
            </a:prstGeom>
            <a:noFill/>
            <a:ln w="54720" cap="sq">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52" name="Text Box 48"/>
            <p:cNvSpPr txBox="1">
              <a:spLocks noChangeArrowheads="1"/>
            </p:cNvSpPr>
            <p:nvPr/>
          </p:nvSpPr>
          <p:spPr bwMode="auto">
            <a:xfrm>
              <a:off x="482" y="3165"/>
              <a:ext cx="1570" cy="828"/>
            </a:xfrm>
            <a:prstGeom prst="rect">
              <a:avLst/>
            </a:prstGeom>
            <a:noFill/>
            <a:ln w="36720" cap="sq">
              <a:solidFill>
                <a:srgbClr val="FFFF00"/>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Spill-On event</a:t>
              </a:r>
            </a:p>
            <a:p>
              <a:pPr>
                <a:lnSpc>
                  <a:spcPct val="110000"/>
                </a:lnSpc>
                <a:spcBef>
                  <a:spcPts val="750"/>
                </a:spcBef>
                <a:buClrTx/>
                <a:buFontTx/>
                <a:buNone/>
              </a:pPr>
              <a:r>
                <a:rPr lang="en-GB" sz="2000" b="1" dirty="0">
                  <a:latin typeface="Arial Narrow" charset="0"/>
                </a:rPr>
                <a:t>Read and clear </a:t>
              </a:r>
              <a:r>
                <a:rPr lang="en-GB" sz="2000" b="1" dirty="0" err="1">
                  <a:latin typeface="Arial Narrow" charset="0"/>
                </a:rPr>
                <a:t>scalers</a:t>
              </a:r>
              <a:endParaRPr lang="en-GB" sz="2000" b="1" dirty="0">
                <a:latin typeface="Arial Narrow" charset="0"/>
              </a:endParaRPr>
            </a:p>
            <a:p>
              <a:pPr>
                <a:lnSpc>
                  <a:spcPct val="110000"/>
                </a:lnSpc>
                <a:spcBef>
                  <a:spcPts val="750"/>
                </a:spcBef>
                <a:buClrTx/>
                <a:buFontTx/>
                <a:buNone/>
              </a:pPr>
              <a:r>
                <a:rPr lang="en-GB" sz="2000" b="1" dirty="0">
                  <a:latin typeface="Arial Narrow" charset="0"/>
                </a:rPr>
                <a:t>Flush buffers</a:t>
              </a:r>
            </a:p>
          </p:txBody>
        </p:sp>
        <p:sp>
          <p:nvSpPr>
            <p:cNvPr id="53" name="Line 49"/>
            <p:cNvSpPr>
              <a:spLocks noChangeShapeType="1"/>
            </p:cNvSpPr>
            <p:nvPr/>
          </p:nvSpPr>
          <p:spPr bwMode="auto">
            <a:xfrm flipH="1">
              <a:off x="2011" y="3068"/>
              <a:ext cx="238" cy="109"/>
            </a:xfrm>
            <a:prstGeom prst="line">
              <a:avLst/>
            </a:prstGeom>
            <a:noFill/>
            <a:ln w="54720" cap="sq">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4" name="Group 50"/>
          <p:cNvGrpSpPr>
            <a:grpSpLocks/>
          </p:cNvGrpSpPr>
          <p:nvPr/>
        </p:nvGrpSpPr>
        <p:grpSpPr bwMode="auto">
          <a:xfrm>
            <a:off x="7392194" y="5196681"/>
            <a:ext cx="2924175" cy="2486025"/>
            <a:chOff x="3769" y="2638"/>
            <a:chExt cx="1842" cy="1566"/>
          </a:xfrm>
        </p:grpSpPr>
        <p:sp>
          <p:nvSpPr>
            <p:cNvPr id="55" name="Line 51"/>
            <p:cNvSpPr>
              <a:spLocks noChangeShapeType="1"/>
            </p:cNvSpPr>
            <p:nvPr/>
          </p:nvSpPr>
          <p:spPr bwMode="auto">
            <a:xfrm>
              <a:off x="3769" y="2638"/>
              <a:ext cx="0" cy="427"/>
            </a:xfrm>
            <a:prstGeom prst="line">
              <a:avLst/>
            </a:prstGeom>
            <a:noFill/>
            <a:ln w="54720" cap="sq">
              <a:solidFill>
                <a:srgbClr val="0047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56" name="Text Box 52"/>
            <p:cNvSpPr txBox="1">
              <a:spLocks noChangeArrowheads="1"/>
            </p:cNvSpPr>
            <p:nvPr/>
          </p:nvSpPr>
          <p:spPr bwMode="auto">
            <a:xfrm>
              <a:off x="3952" y="3165"/>
              <a:ext cx="1659" cy="1039"/>
            </a:xfrm>
            <a:prstGeom prst="rect">
              <a:avLst/>
            </a:prstGeom>
            <a:noFill/>
            <a:ln w="36720" cap="sq">
              <a:solidFill>
                <a:srgbClr val="0047FF"/>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08360" tIns="63360" rIns="108360" bIns="6336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Spill-Off event</a:t>
              </a:r>
            </a:p>
            <a:p>
              <a:pPr>
                <a:lnSpc>
                  <a:spcPct val="110000"/>
                </a:lnSpc>
                <a:spcBef>
                  <a:spcPts val="750"/>
                </a:spcBef>
                <a:buClrTx/>
                <a:buFontTx/>
                <a:buNone/>
              </a:pPr>
              <a:r>
                <a:rPr lang="en-GB" sz="2000" b="1" dirty="0">
                  <a:latin typeface="Arial Narrow" charset="0"/>
                </a:rPr>
                <a:t>Read and clear </a:t>
              </a:r>
              <a:r>
                <a:rPr lang="en-GB" sz="2000" b="1" dirty="0" err="1">
                  <a:latin typeface="Arial Narrow" charset="0"/>
                </a:rPr>
                <a:t>scalers</a:t>
              </a:r>
              <a:endParaRPr lang="en-GB" sz="2000" b="1" dirty="0">
                <a:latin typeface="Arial Narrow" charset="0"/>
              </a:endParaRPr>
            </a:p>
            <a:p>
              <a:pPr>
                <a:lnSpc>
                  <a:spcPct val="110000"/>
                </a:lnSpc>
                <a:spcBef>
                  <a:spcPts val="750"/>
                </a:spcBef>
                <a:buClrTx/>
                <a:buFontTx/>
                <a:buNone/>
              </a:pPr>
              <a:r>
                <a:rPr lang="en-GB" sz="2000" b="1" dirty="0">
                  <a:latin typeface="Arial Narrow" charset="0"/>
                </a:rPr>
                <a:t>(allows spill intensity-based corrections)</a:t>
              </a:r>
            </a:p>
          </p:txBody>
        </p:sp>
        <p:sp>
          <p:nvSpPr>
            <p:cNvPr id="57" name="Line 53"/>
            <p:cNvSpPr>
              <a:spLocks noChangeShapeType="1"/>
            </p:cNvSpPr>
            <p:nvPr/>
          </p:nvSpPr>
          <p:spPr bwMode="auto">
            <a:xfrm>
              <a:off x="3769" y="3069"/>
              <a:ext cx="121" cy="109"/>
            </a:xfrm>
            <a:prstGeom prst="line">
              <a:avLst/>
            </a:prstGeom>
            <a:noFill/>
            <a:ln w="54720" cap="sq">
              <a:solidFill>
                <a:srgbClr val="0047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5" name="Group 4"/>
          <p:cNvGrpSpPr/>
          <p:nvPr/>
        </p:nvGrpSpPr>
        <p:grpSpPr>
          <a:xfrm>
            <a:off x="558006" y="4961731"/>
            <a:ext cx="10591800" cy="912814"/>
            <a:chOff x="558006" y="4961731"/>
            <a:chExt cx="10591800" cy="912814"/>
          </a:xfrm>
        </p:grpSpPr>
        <p:sp>
          <p:nvSpPr>
            <p:cNvPr id="59" name="Line 55"/>
            <p:cNvSpPr>
              <a:spLocks noChangeShapeType="1"/>
            </p:cNvSpPr>
            <p:nvPr/>
          </p:nvSpPr>
          <p:spPr bwMode="auto">
            <a:xfrm>
              <a:off x="1775619" y="5196682"/>
              <a:ext cx="0" cy="677863"/>
            </a:xfrm>
            <a:prstGeom prst="line">
              <a:avLst/>
            </a:prstGeom>
            <a:noFill/>
            <a:ln w="54720" cap="sq">
              <a:solidFill>
                <a:srgbClr val="9999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0" name="Text Box 56"/>
            <p:cNvSpPr txBox="1">
              <a:spLocks noChangeArrowheads="1"/>
            </p:cNvSpPr>
            <p:nvPr/>
          </p:nvSpPr>
          <p:spPr bwMode="auto">
            <a:xfrm>
              <a:off x="558006" y="4988719"/>
              <a:ext cx="1270000" cy="752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Begin-run event</a:t>
              </a:r>
            </a:p>
          </p:txBody>
        </p:sp>
        <p:sp>
          <p:nvSpPr>
            <p:cNvPr id="61" name="Line 57"/>
            <p:cNvSpPr>
              <a:spLocks noChangeShapeType="1"/>
            </p:cNvSpPr>
            <p:nvPr/>
          </p:nvSpPr>
          <p:spPr bwMode="auto">
            <a:xfrm>
              <a:off x="9697244" y="5196682"/>
              <a:ext cx="0" cy="677863"/>
            </a:xfrm>
            <a:prstGeom prst="line">
              <a:avLst/>
            </a:prstGeom>
            <a:noFill/>
            <a:ln w="54720" cap="sq">
              <a:solidFill>
                <a:srgbClr val="FF808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62" name="Text Box 58"/>
            <p:cNvSpPr txBox="1">
              <a:spLocks noChangeArrowheads="1"/>
            </p:cNvSpPr>
            <p:nvPr/>
          </p:nvSpPr>
          <p:spPr bwMode="auto">
            <a:xfrm>
              <a:off x="9879806" y="4961731"/>
              <a:ext cx="1270000" cy="752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End-run event</a:t>
              </a:r>
            </a:p>
          </p:txBody>
        </p:sp>
      </p:grpSp>
      <p:grpSp>
        <p:nvGrpSpPr>
          <p:cNvPr id="63" name="Group 59"/>
          <p:cNvGrpSpPr>
            <a:grpSpLocks/>
          </p:cNvGrpSpPr>
          <p:nvPr/>
        </p:nvGrpSpPr>
        <p:grpSpPr bwMode="auto">
          <a:xfrm>
            <a:off x="1737519" y="3656806"/>
            <a:ext cx="8697912" cy="1322387"/>
            <a:chOff x="207" y="1755"/>
            <a:chExt cx="5479" cy="833"/>
          </a:xfrm>
        </p:grpSpPr>
        <p:sp>
          <p:nvSpPr>
            <p:cNvPr id="64" name="Text Box 60"/>
            <p:cNvSpPr txBox="1">
              <a:spLocks noChangeArrowheads="1"/>
            </p:cNvSpPr>
            <p:nvPr/>
          </p:nvSpPr>
          <p:spPr bwMode="auto">
            <a:xfrm>
              <a:off x="432" y="2324"/>
              <a:ext cx="891" cy="2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extraction</a:t>
              </a:r>
            </a:p>
          </p:txBody>
        </p:sp>
        <p:grpSp>
          <p:nvGrpSpPr>
            <p:cNvPr id="65" name="Group 61"/>
            <p:cNvGrpSpPr>
              <a:grpSpLocks/>
            </p:cNvGrpSpPr>
            <p:nvPr/>
          </p:nvGrpSpPr>
          <p:grpSpPr bwMode="auto">
            <a:xfrm>
              <a:off x="207" y="1755"/>
              <a:ext cx="5479" cy="568"/>
              <a:chOff x="207" y="1755"/>
              <a:chExt cx="5479" cy="568"/>
            </a:xfrm>
          </p:grpSpPr>
          <p:grpSp>
            <p:nvGrpSpPr>
              <p:cNvPr id="66" name="Group 62"/>
              <p:cNvGrpSpPr>
                <a:grpSpLocks/>
              </p:cNvGrpSpPr>
              <p:nvPr/>
            </p:nvGrpSpPr>
            <p:grpSpPr bwMode="auto">
              <a:xfrm>
                <a:off x="240" y="2007"/>
                <a:ext cx="551" cy="290"/>
                <a:chOff x="240" y="2007"/>
                <a:chExt cx="551" cy="290"/>
              </a:xfrm>
            </p:grpSpPr>
            <p:sp>
              <p:nvSpPr>
                <p:cNvPr id="106" name="Line 63"/>
                <p:cNvSpPr>
                  <a:spLocks noChangeShapeType="1"/>
                </p:cNvSpPr>
                <p:nvPr/>
              </p:nvSpPr>
              <p:spPr bwMode="auto">
                <a:xfrm>
                  <a:off x="240"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7" name="Line 64"/>
                <p:cNvSpPr>
                  <a:spLocks noChangeShapeType="1"/>
                </p:cNvSpPr>
                <p:nvPr/>
              </p:nvSpPr>
              <p:spPr bwMode="auto">
                <a:xfrm>
                  <a:off x="539" y="2008"/>
                  <a:ext cx="179"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8" name="Line 65"/>
                <p:cNvSpPr>
                  <a:spLocks noChangeShapeType="1"/>
                </p:cNvSpPr>
                <p:nvPr/>
              </p:nvSpPr>
              <p:spPr bwMode="auto">
                <a:xfrm flipH="1">
                  <a:off x="474"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9" name="Line 66"/>
                <p:cNvSpPr>
                  <a:spLocks noChangeShapeType="1"/>
                </p:cNvSpPr>
                <p:nvPr/>
              </p:nvSpPr>
              <p:spPr bwMode="auto">
                <a:xfrm flipH="1" flipV="1">
                  <a:off x="720"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7" name="Group 67"/>
              <p:cNvGrpSpPr>
                <a:grpSpLocks/>
              </p:cNvGrpSpPr>
              <p:nvPr/>
            </p:nvGrpSpPr>
            <p:grpSpPr bwMode="auto">
              <a:xfrm>
                <a:off x="791" y="2007"/>
                <a:ext cx="551" cy="290"/>
                <a:chOff x="791" y="2007"/>
                <a:chExt cx="551" cy="290"/>
              </a:xfrm>
            </p:grpSpPr>
            <p:sp>
              <p:nvSpPr>
                <p:cNvPr id="102" name="Line 68"/>
                <p:cNvSpPr>
                  <a:spLocks noChangeShapeType="1"/>
                </p:cNvSpPr>
                <p:nvPr/>
              </p:nvSpPr>
              <p:spPr bwMode="auto">
                <a:xfrm>
                  <a:off x="791"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3" name="Line 69"/>
                <p:cNvSpPr>
                  <a:spLocks noChangeShapeType="1"/>
                </p:cNvSpPr>
                <p:nvPr/>
              </p:nvSpPr>
              <p:spPr bwMode="auto">
                <a:xfrm>
                  <a:off x="1091" y="2008"/>
                  <a:ext cx="179"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4" name="Line 70"/>
                <p:cNvSpPr>
                  <a:spLocks noChangeShapeType="1"/>
                </p:cNvSpPr>
                <p:nvPr/>
              </p:nvSpPr>
              <p:spPr bwMode="auto">
                <a:xfrm flipH="1">
                  <a:off x="1026"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5" name="Line 71"/>
                <p:cNvSpPr>
                  <a:spLocks noChangeShapeType="1"/>
                </p:cNvSpPr>
                <p:nvPr/>
              </p:nvSpPr>
              <p:spPr bwMode="auto">
                <a:xfrm flipH="1" flipV="1">
                  <a:off x="1271"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8" name="Group 72"/>
              <p:cNvGrpSpPr>
                <a:grpSpLocks/>
              </p:cNvGrpSpPr>
              <p:nvPr/>
            </p:nvGrpSpPr>
            <p:grpSpPr bwMode="auto">
              <a:xfrm>
                <a:off x="1343" y="2007"/>
                <a:ext cx="551" cy="290"/>
                <a:chOff x="1343" y="2007"/>
                <a:chExt cx="551" cy="290"/>
              </a:xfrm>
            </p:grpSpPr>
            <p:sp>
              <p:nvSpPr>
                <p:cNvPr id="98" name="Line 73"/>
                <p:cNvSpPr>
                  <a:spLocks noChangeShapeType="1"/>
                </p:cNvSpPr>
                <p:nvPr/>
              </p:nvSpPr>
              <p:spPr bwMode="auto">
                <a:xfrm>
                  <a:off x="1343" y="2298"/>
                  <a:ext cx="239"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9" name="Line 74"/>
                <p:cNvSpPr>
                  <a:spLocks noChangeShapeType="1"/>
                </p:cNvSpPr>
                <p:nvPr/>
              </p:nvSpPr>
              <p:spPr bwMode="auto">
                <a:xfrm>
                  <a:off x="1643"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0" name="Line 75"/>
                <p:cNvSpPr>
                  <a:spLocks noChangeShapeType="1"/>
                </p:cNvSpPr>
                <p:nvPr/>
              </p:nvSpPr>
              <p:spPr bwMode="auto">
                <a:xfrm flipH="1">
                  <a:off x="1577"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1" name="Line 76"/>
                <p:cNvSpPr>
                  <a:spLocks noChangeShapeType="1"/>
                </p:cNvSpPr>
                <p:nvPr/>
              </p:nvSpPr>
              <p:spPr bwMode="auto">
                <a:xfrm flipH="1" flipV="1">
                  <a:off x="182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69" name="Group 77"/>
              <p:cNvGrpSpPr>
                <a:grpSpLocks/>
              </p:cNvGrpSpPr>
              <p:nvPr/>
            </p:nvGrpSpPr>
            <p:grpSpPr bwMode="auto">
              <a:xfrm>
                <a:off x="1895" y="2007"/>
                <a:ext cx="551" cy="290"/>
                <a:chOff x="1895" y="2007"/>
                <a:chExt cx="551" cy="290"/>
              </a:xfrm>
            </p:grpSpPr>
            <p:sp>
              <p:nvSpPr>
                <p:cNvPr id="94" name="Line 78"/>
                <p:cNvSpPr>
                  <a:spLocks noChangeShapeType="1"/>
                </p:cNvSpPr>
                <p:nvPr/>
              </p:nvSpPr>
              <p:spPr bwMode="auto">
                <a:xfrm>
                  <a:off x="1895"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5" name="Line 79"/>
                <p:cNvSpPr>
                  <a:spLocks noChangeShapeType="1"/>
                </p:cNvSpPr>
                <p:nvPr/>
              </p:nvSpPr>
              <p:spPr bwMode="auto">
                <a:xfrm>
                  <a:off x="2196"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6" name="Line 80"/>
                <p:cNvSpPr>
                  <a:spLocks noChangeShapeType="1"/>
                </p:cNvSpPr>
                <p:nvPr/>
              </p:nvSpPr>
              <p:spPr bwMode="auto">
                <a:xfrm flipH="1">
                  <a:off x="2130"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7" name="Line 81"/>
                <p:cNvSpPr>
                  <a:spLocks noChangeShapeType="1"/>
                </p:cNvSpPr>
                <p:nvPr/>
              </p:nvSpPr>
              <p:spPr bwMode="auto">
                <a:xfrm flipH="1" flipV="1">
                  <a:off x="2375"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70" name="Text Box 82"/>
              <p:cNvSpPr txBox="1">
                <a:spLocks noChangeArrowheads="1"/>
              </p:cNvSpPr>
              <p:nvPr/>
            </p:nvSpPr>
            <p:spPr bwMode="auto">
              <a:xfrm>
                <a:off x="207" y="1755"/>
                <a:ext cx="753" cy="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acceleration</a:t>
                </a:r>
              </a:p>
            </p:txBody>
          </p:sp>
          <p:grpSp>
            <p:nvGrpSpPr>
              <p:cNvPr id="71" name="Group 83"/>
              <p:cNvGrpSpPr>
                <a:grpSpLocks/>
              </p:cNvGrpSpPr>
              <p:nvPr/>
            </p:nvGrpSpPr>
            <p:grpSpPr bwMode="auto">
              <a:xfrm>
                <a:off x="2439" y="2007"/>
                <a:ext cx="551" cy="290"/>
                <a:chOff x="2439" y="2007"/>
                <a:chExt cx="551" cy="290"/>
              </a:xfrm>
            </p:grpSpPr>
            <p:sp>
              <p:nvSpPr>
                <p:cNvPr id="90" name="Line 84"/>
                <p:cNvSpPr>
                  <a:spLocks noChangeShapeType="1"/>
                </p:cNvSpPr>
                <p:nvPr/>
              </p:nvSpPr>
              <p:spPr bwMode="auto">
                <a:xfrm>
                  <a:off x="2439" y="2298"/>
                  <a:ext cx="239"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1" name="Line 85"/>
                <p:cNvSpPr>
                  <a:spLocks noChangeShapeType="1"/>
                </p:cNvSpPr>
                <p:nvPr/>
              </p:nvSpPr>
              <p:spPr bwMode="auto">
                <a:xfrm>
                  <a:off x="2739"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2" name="Line 86"/>
                <p:cNvSpPr>
                  <a:spLocks noChangeShapeType="1"/>
                </p:cNvSpPr>
                <p:nvPr/>
              </p:nvSpPr>
              <p:spPr bwMode="auto">
                <a:xfrm flipH="1">
                  <a:off x="2674"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3" name="Line 87"/>
                <p:cNvSpPr>
                  <a:spLocks noChangeShapeType="1"/>
                </p:cNvSpPr>
                <p:nvPr/>
              </p:nvSpPr>
              <p:spPr bwMode="auto">
                <a:xfrm flipH="1" flipV="1">
                  <a:off x="2919"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2" name="Group 88"/>
              <p:cNvGrpSpPr>
                <a:grpSpLocks/>
              </p:cNvGrpSpPr>
              <p:nvPr/>
            </p:nvGrpSpPr>
            <p:grpSpPr bwMode="auto">
              <a:xfrm>
                <a:off x="2991" y="2007"/>
                <a:ext cx="551" cy="290"/>
                <a:chOff x="2991" y="2007"/>
                <a:chExt cx="551" cy="290"/>
              </a:xfrm>
            </p:grpSpPr>
            <p:sp>
              <p:nvSpPr>
                <p:cNvPr id="86" name="Line 89"/>
                <p:cNvSpPr>
                  <a:spLocks noChangeShapeType="1"/>
                </p:cNvSpPr>
                <p:nvPr/>
              </p:nvSpPr>
              <p:spPr bwMode="auto">
                <a:xfrm>
                  <a:off x="2991" y="2298"/>
                  <a:ext cx="240"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7" name="Line 90"/>
                <p:cNvSpPr>
                  <a:spLocks noChangeShapeType="1"/>
                </p:cNvSpPr>
                <p:nvPr/>
              </p:nvSpPr>
              <p:spPr bwMode="auto">
                <a:xfrm>
                  <a:off x="3292" y="2008"/>
                  <a:ext cx="178"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8" name="Line 91"/>
                <p:cNvSpPr>
                  <a:spLocks noChangeShapeType="1"/>
                </p:cNvSpPr>
                <p:nvPr/>
              </p:nvSpPr>
              <p:spPr bwMode="auto">
                <a:xfrm flipH="1">
                  <a:off x="3226"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9" name="Line 92"/>
                <p:cNvSpPr>
                  <a:spLocks noChangeShapeType="1"/>
                </p:cNvSpPr>
                <p:nvPr/>
              </p:nvSpPr>
              <p:spPr bwMode="auto">
                <a:xfrm flipH="1" flipV="1">
                  <a:off x="3471"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3" name="Group 93"/>
              <p:cNvGrpSpPr>
                <a:grpSpLocks/>
              </p:cNvGrpSpPr>
              <p:nvPr/>
            </p:nvGrpSpPr>
            <p:grpSpPr bwMode="auto">
              <a:xfrm>
                <a:off x="3543" y="2007"/>
                <a:ext cx="551" cy="290"/>
                <a:chOff x="3543" y="2007"/>
                <a:chExt cx="551" cy="290"/>
              </a:xfrm>
            </p:grpSpPr>
            <p:sp>
              <p:nvSpPr>
                <p:cNvPr id="82" name="Line 94"/>
                <p:cNvSpPr>
                  <a:spLocks noChangeShapeType="1"/>
                </p:cNvSpPr>
                <p:nvPr/>
              </p:nvSpPr>
              <p:spPr bwMode="auto">
                <a:xfrm>
                  <a:off x="3543"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3" name="Line 95"/>
                <p:cNvSpPr>
                  <a:spLocks noChangeShapeType="1"/>
                </p:cNvSpPr>
                <p:nvPr/>
              </p:nvSpPr>
              <p:spPr bwMode="auto">
                <a:xfrm>
                  <a:off x="3843" y="2008"/>
                  <a:ext cx="17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4" name="Line 96"/>
                <p:cNvSpPr>
                  <a:spLocks noChangeShapeType="1"/>
                </p:cNvSpPr>
                <p:nvPr/>
              </p:nvSpPr>
              <p:spPr bwMode="auto">
                <a:xfrm flipH="1">
                  <a:off x="3777"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5" name="Line 97"/>
                <p:cNvSpPr>
                  <a:spLocks noChangeShapeType="1"/>
                </p:cNvSpPr>
                <p:nvPr/>
              </p:nvSpPr>
              <p:spPr bwMode="auto">
                <a:xfrm flipH="1" flipV="1">
                  <a:off x="402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74" name="Group 98"/>
              <p:cNvGrpSpPr>
                <a:grpSpLocks/>
              </p:cNvGrpSpPr>
              <p:nvPr/>
            </p:nvGrpSpPr>
            <p:grpSpPr bwMode="auto">
              <a:xfrm>
                <a:off x="4095" y="2007"/>
                <a:ext cx="548" cy="290"/>
                <a:chOff x="4095" y="2007"/>
                <a:chExt cx="548" cy="290"/>
              </a:xfrm>
            </p:grpSpPr>
            <p:sp>
              <p:nvSpPr>
                <p:cNvPr id="78" name="Line 99"/>
                <p:cNvSpPr>
                  <a:spLocks noChangeShapeType="1"/>
                </p:cNvSpPr>
                <p:nvPr/>
              </p:nvSpPr>
              <p:spPr bwMode="auto">
                <a:xfrm>
                  <a:off x="4095" y="2298"/>
                  <a:ext cx="238"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9" name="Line 100"/>
                <p:cNvSpPr>
                  <a:spLocks noChangeShapeType="1"/>
                </p:cNvSpPr>
                <p:nvPr/>
              </p:nvSpPr>
              <p:spPr bwMode="auto">
                <a:xfrm>
                  <a:off x="4394" y="2008"/>
                  <a:ext cx="17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0" name="Line 101"/>
                <p:cNvSpPr>
                  <a:spLocks noChangeShapeType="1"/>
                </p:cNvSpPr>
                <p:nvPr/>
              </p:nvSpPr>
              <p:spPr bwMode="auto">
                <a:xfrm flipH="1">
                  <a:off x="4329" y="2014"/>
                  <a:ext cx="72" cy="276"/>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81" name="Line 102"/>
                <p:cNvSpPr>
                  <a:spLocks noChangeShapeType="1"/>
                </p:cNvSpPr>
                <p:nvPr/>
              </p:nvSpPr>
              <p:spPr bwMode="auto">
                <a:xfrm flipH="1" flipV="1">
                  <a:off x="4573" y="2007"/>
                  <a:ext cx="72" cy="292"/>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75" name="Line 103"/>
              <p:cNvSpPr>
                <a:spLocks noChangeShapeType="1"/>
              </p:cNvSpPr>
              <p:nvPr/>
            </p:nvSpPr>
            <p:spPr bwMode="auto">
              <a:xfrm flipH="1">
                <a:off x="280" y="1972"/>
                <a:ext cx="165" cy="324"/>
              </a:xfrm>
              <a:prstGeom prst="line">
                <a:avLst/>
              </a:prstGeom>
              <a:noFill/>
              <a:ln w="18360" cap="sq">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6" name="Line 104"/>
              <p:cNvSpPr>
                <a:spLocks noChangeShapeType="1"/>
              </p:cNvSpPr>
              <p:nvPr/>
            </p:nvSpPr>
            <p:spPr bwMode="auto">
              <a:xfrm flipH="1" flipV="1">
                <a:off x="614" y="2059"/>
                <a:ext cx="65" cy="265"/>
              </a:xfrm>
              <a:prstGeom prst="line">
                <a:avLst/>
              </a:prstGeom>
              <a:noFill/>
              <a:ln w="18360" cap="sq">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77" name="Text Box 105"/>
              <p:cNvSpPr txBox="1">
                <a:spLocks noChangeArrowheads="1"/>
              </p:cNvSpPr>
              <p:nvPr/>
            </p:nvSpPr>
            <p:spPr bwMode="auto">
              <a:xfrm>
                <a:off x="4695" y="1983"/>
                <a:ext cx="991" cy="26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2000" b="1" dirty="0">
                    <a:latin typeface="Arial Narrow" charset="0"/>
                  </a:rPr>
                  <a:t>SPS or FTBF</a:t>
                </a:r>
              </a:p>
            </p:txBody>
          </p:sp>
        </p:grpSp>
      </p:grpSp>
      <p:sp>
        <p:nvSpPr>
          <p:cNvPr id="110" name="Text Box 2"/>
          <p:cNvSpPr txBox="1">
            <a:spLocks noChangeArrowheads="1"/>
          </p:cNvSpPr>
          <p:nvPr/>
        </p:nvSpPr>
        <p:spPr bwMode="auto">
          <a:xfrm>
            <a:off x="177006" y="7847806"/>
            <a:ext cx="12230100" cy="16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In addition to your data, you need information about the spill itself – each one is different</a:t>
            </a:r>
          </a:p>
          <a:p>
            <a:pPr eaLnBrk="1" hangingPunct="1">
              <a:spcBef>
                <a:spcPts val="1363"/>
              </a:spcBef>
              <a:buClrTx/>
              <a:buFontTx/>
              <a:buNone/>
              <a:defRPr/>
            </a:pPr>
            <a:r>
              <a:rPr lang="en-US" sz="2400" dirty="0">
                <a:solidFill>
                  <a:srgbClr val="000000"/>
                </a:solidFill>
                <a:latin typeface="Arial Narrow" charset="0"/>
              </a:rPr>
              <a:t>You need to make intensity-dependent corrections on a spill-by-spill basis</a:t>
            </a:r>
          </a:p>
          <a:p>
            <a:pPr eaLnBrk="1" hangingPunct="1">
              <a:spcBef>
                <a:spcPts val="1363"/>
              </a:spcBef>
              <a:buClrTx/>
              <a:buFontTx/>
              <a:buNone/>
              <a:defRPr/>
            </a:pPr>
            <a:r>
              <a:rPr lang="en-US" sz="2400" dirty="0">
                <a:solidFill>
                  <a:srgbClr val="000000"/>
                </a:solidFill>
                <a:latin typeface="Arial Narrow" charset="0"/>
              </a:rPr>
              <a:t>So you put some signals on </a:t>
            </a:r>
            <a:r>
              <a:rPr lang="en-US" sz="2400" dirty="0" err="1">
                <a:solidFill>
                  <a:srgbClr val="000000"/>
                </a:solidFill>
                <a:latin typeface="Arial Narrow" charset="0"/>
              </a:rPr>
              <a:t>scalers</a:t>
            </a:r>
            <a:r>
              <a:rPr lang="en-US" sz="2400" dirty="0">
                <a:solidFill>
                  <a:srgbClr val="000000"/>
                </a:solidFill>
                <a:latin typeface="Arial Narrow" charset="0"/>
              </a:rPr>
              <a:t> and get an idea about the intensity, dead times, microstructures, </a:t>
            </a:r>
            <a:r>
              <a:rPr lang="en-US" sz="2400" dirty="0" err="1">
                <a:solidFill>
                  <a:srgbClr val="000000"/>
                </a:solidFill>
                <a:latin typeface="Arial Narrow" charset="0"/>
              </a:rPr>
              <a:t>etc</a:t>
            </a:r>
            <a:endParaRPr lang="en-US" sz="2400" dirty="0">
              <a:solidFill>
                <a:srgbClr val="000000"/>
              </a:solidFill>
              <a:latin typeface="Arial Narrow" charset="0"/>
            </a:endParaRPr>
          </a:p>
        </p:txBody>
      </p:sp>
      <p:grpSp>
        <p:nvGrpSpPr>
          <p:cNvPr id="37888" name="Group 37887"/>
          <p:cNvGrpSpPr/>
          <p:nvPr/>
        </p:nvGrpSpPr>
        <p:grpSpPr>
          <a:xfrm>
            <a:off x="3237706" y="4685506"/>
            <a:ext cx="5178425" cy="841375"/>
            <a:chOff x="3237706" y="4685506"/>
            <a:chExt cx="5178425" cy="841375"/>
          </a:xfrm>
        </p:grpSpPr>
        <p:grpSp>
          <p:nvGrpSpPr>
            <p:cNvPr id="7" name="Group 3"/>
            <p:cNvGrpSpPr>
              <a:grpSpLocks/>
            </p:cNvGrpSpPr>
            <p:nvPr/>
          </p:nvGrpSpPr>
          <p:grpSpPr bwMode="auto">
            <a:xfrm>
              <a:off x="3237706" y="5061744"/>
              <a:ext cx="5178425" cy="465137"/>
              <a:chOff x="1152" y="2553"/>
              <a:chExt cx="3262" cy="293"/>
            </a:xfrm>
          </p:grpSpPr>
          <p:sp>
            <p:nvSpPr>
              <p:cNvPr id="8" name="Line 4"/>
              <p:cNvSpPr>
                <a:spLocks noChangeShapeType="1"/>
              </p:cNvSpPr>
              <p:nvPr/>
            </p:nvSpPr>
            <p:spPr bwMode="auto">
              <a:xfrm>
                <a:off x="1152" y="2844"/>
                <a:ext cx="987"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9" name="Line 5"/>
              <p:cNvSpPr>
                <a:spLocks noChangeShapeType="1"/>
              </p:cNvSpPr>
              <p:nvPr/>
            </p:nvSpPr>
            <p:spPr bwMode="auto">
              <a:xfrm>
                <a:off x="2308" y="2553"/>
                <a:ext cx="1387" cy="0"/>
              </a:xfrm>
              <a:prstGeom prst="line">
                <a:avLst/>
              </a:prstGeom>
              <a:noFill/>
              <a:ln w="54720" cap="sq">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0" name="Line 6"/>
              <p:cNvSpPr>
                <a:spLocks noChangeShapeType="1"/>
              </p:cNvSpPr>
              <p:nvPr/>
            </p:nvSpPr>
            <p:spPr bwMode="auto">
              <a:xfrm>
                <a:off x="3843" y="2845"/>
                <a:ext cx="571" cy="0"/>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1" name="Line 7"/>
              <p:cNvSpPr>
                <a:spLocks noChangeShapeType="1"/>
              </p:cNvSpPr>
              <p:nvPr/>
            </p:nvSpPr>
            <p:spPr bwMode="auto">
              <a:xfrm flipH="1">
                <a:off x="2129" y="2561"/>
                <a:ext cx="155" cy="279"/>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sp>
            <p:nvSpPr>
              <p:cNvPr id="12" name="Line 8"/>
              <p:cNvSpPr>
                <a:spLocks noChangeShapeType="1"/>
              </p:cNvSpPr>
              <p:nvPr/>
            </p:nvSpPr>
            <p:spPr bwMode="auto">
              <a:xfrm flipH="1" flipV="1">
                <a:off x="3699" y="2552"/>
                <a:ext cx="155" cy="295"/>
              </a:xfrm>
              <a:prstGeom prst="line">
                <a:avLst/>
              </a:prstGeom>
              <a:noFill/>
              <a:ln w="54720" cap="sq">
                <a:solidFill>
                  <a:srgbClr val="00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p>
            </p:txBody>
          </p:sp>
        </p:grpSp>
        <p:sp>
          <p:nvSpPr>
            <p:cNvPr id="111" name="Text Box 60"/>
            <p:cNvSpPr txBox="1">
              <a:spLocks noChangeArrowheads="1"/>
            </p:cNvSpPr>
            <p:nvPr/>
          </p:nvSpPr>
          <p:spPr bwMode="auto">
            <a:xfrm>
              <a:off x="5849144" y="4685506"/>
              <a:ext cx="1414462" cy="419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5pPr>
              <a:lvl6pPr marL="25146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6pPr>
              <a:lvl7pPr marL="29718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7pPr>
              <a:lvl8pPr marL="34290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8pPr>
              <a:lvl9pPr marL="3886200" indent="-228600" eaLnBrk="0" fontAlgn="base" hangingPunct="0">
                <a:lnSpc>
                  <a:spcPct val="74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Times New Roman" charset="0"/>
                  <a:ea typeface="ＭＳ Ｐゴシック" charset="0"/>
                  <a:cs typeface="Lucida Sans Unicode" charset="0"/>
                </a:defRPr>
              </a:lvl9pPr>
            </a:lstStyle>
            <a:p>
              <a:pPr>
                <a:lnSpc>
                  <a:spcPct val="110000"/>
                </a:lnSpc>
                <a:spcBef>
                  <a:spcPts val="750"/>
                </a:spcBef>
                <a:buClrTx/>
                <a:buFontTx/>
                <a:buNone/>
              </a:pPr>
              <a:r>
                <a:rPr lang="en-GB" sz="1600" b="1" dirty="0">
                  <a:latin typeface="Arial Narrow" charset="0"/>
                </a:rPr>
                <a:t>“spill”</a:t>
              </a:r>
            </a:p>
          </p:txBody>
        </p:sp>
      </p:grpSp>
      <p:sp>
        <p:nvSpPr>
          <p:cNvPr id="2" name="Slide Number Placeholder 1"/>
          <p:cNvSpPr>
            <a:spLocks noGrp="1"/>
          </p:cNvSpPr>
          <p:nvPr>
            <p:ph type="sldNum" sz="quarter" idx="4"/>
          </p:nvPr>
        </p:nvSpPr>
        <p:spPr/>
        <p:txBody>
          <a:bodyPr/>
          <a:lstStyle/>
          <a:p>
            <a:fld id="{7D854EC2-8F58-5C4F-8AEB-33CAAE66C4BD}" type="slidenum">
              <a:rPr lang="en-US" smtClean="0"/>
              <a:t>26</a:t>
            </a:fld>
            <a:endParaRPr lang="en-US" dirty="0"/>
          </a:p>
        </p:txBody>
      </p:sp>
      <p:sp>
        <p:nvSpPr>
          <p:cNvPr id="37890" name="Oval 37889"/>
          <p:cNvSpPr/>
          <p:nvPr/>
        </p:nvSpPr>
        <p:spPr bwMode="auto">
          <a:xfrm>
            <a:off x="76200" y="4495006"/>
            <a:ext cx="2005806" cy="1828800"/>
          </a:xfrm>
          <a:prstGeom prst="ellipse">
            <a:avLst/>
          </a:prstGeom>
          <a:noFill/>
          <a:ln w="76200"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58" name="Oval 57">
            <a:extLst>
              <a:ext uri="{FF2B5EF4-FFF2-40B4-BE49-F238E27FC236}">
                <a16:creationId xmlns:a16="http://schemas.microsoft.com/office/drawing/2014/main" id="{A44B59BE-5E1D-05BF-6884-FD7649FCA810}"/>
              </a:ext>
            </a:extLst>
          </p:cNvPr>
          <p:cNvSpPr/>
          <p:nvPr/>
        </p:nvSpPr>
        <p:spPr bwMode="auto">
          <a:xfrm>
            <a:off x="9178132" y="4483894"/>
            <a:ext cx="2005806" cy="1828800"/>
          </a:xfrm>
          <a:prstGeom prst="ellipse">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13" name="Text Box 2">
            <a:extLst>
              <a:ext uri="{FF2B5EF4-FFF2-40B4-BE49-F238E27FC236}">
                <a16:creationId xmlns:a16="http://schemas.microsoft.com/office/drawing/2014/main" id="{D00FBF56-5636-A18B-DE7E-0B52DE634747}"/>
              </a:ext>
            </a:extLst>
          </p:cNvPr>
          <p:cNvSpPr txBox="1">
            <a:spLocks noChangeArrowheads="1"/>
          </p:cNvSpPr>
          <p:nvPr/>
        </p:nvSpPr>
        <p:spPr bwMode="auto">
          <a:xfrm>
            <a:off x="4356100" y="2662513"/>
            <a:ext cx="8153796" cy="1828800"/>
          </a:xfrm>
          <a:prstGeom prst="rect">
            <a:avLst/>
          </a:prstGeom>
          <a:solidFill>
            <a:schemeClr val="accent1">
              <a:lumMod val="20000"/>
              <a:lumOff val="80000"/>
            </a:schemeClr>
          </a:solidFill>
          <a:ln w="38100">
            <a:solidFill>
              <a:srgbClr val="FF0000"/>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 Let’s recap here:</a:t>
            </a:r>
          </a:p>
          <a:p>
            <a:pPr marL="347662" indent="-342900" eaLnBrk="1" hangingPunct="1">
              <a:spcBef>
                <a:spcPts val="1363"/>
              </a:spcBef>
              <a:buClrTx/>
              <a:buFont typeface="Arial" panose="020B0604020202020204" pitchFamily="34" charset="0"/>
              <a:buChar char="•"/>
              <a:defRPr/>
            </a:pPr>
            <a:r>
              <a:rPr lang="en-US" sz="2400" dirty="0">
                <a:solidFill>
                  <a:srgbClr val="000000"/>
                </a:solidFill>
                <a:latin typeface="Arial Narrow" charset="0"/>
              </a:rPr>
              <a:t>The red lines are events that you would expect (read your detector)</a:t>
            </a:r>
          </a:p>
          <a:p>
            <a:pPr marL="347662" indent="-342900" eaLnBrk="1" hangingPunct="1">
              <a:spcBef>
                <a:spcPts val="1363"/>
              </a:spcBef>
              <a:buClrTx/>
              <a:buFont typeface="Arial" panose="020B0604020202020204" pitchFamily="34" charset="0"/>
              <a:buChar char="•"/>
              <a:defRPr/>
            </a:pPr>
            <a:r>
              <a:rPr lang="en-US" sz="2400" dirty="0">
                <a:solidFill>
                  <a:srgbClr val="000000"/>
                </a:solidFill>
                <a:latin typeface="Arial Narrow" charset="0"/>
              </a:rPr>
              <a:t>The blue and yellow lines are events that read </a:t>
            </a:r>
            <a:r>
              <a:rPr lang="en-US" sz="2400" i="1" dirty="0">
                <a:solidFill>
                  <a:srgbClr val="000000"/>
                </a:solidFill>
                <a:latin typeface="Arial Narrow" charset="0"/>
              </a:rPr>
              <a:t>something else</a:t>
            </a:r>
          </a:p>
        </p:txBody>
      </p:sp>
    </p:spTree>
    <p:extLst>
      <p:ext uri="{BB962C8B-B14F-4D97-AF65-F5344CB8AC3E}">
        <p14:creationId xmlns:p14="http://schemas.microsoft.com/office/powerpoint/2010/main" val="3175432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8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additive="repl">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89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37890" grpId="0" animBg="1"/>
      <p:bldP spid="58" grpId="0" animBg="1"/>
      <p:bldP spid="113" grpId="0" animBg="1"/>
      <p:bldP spid="113"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Why are begin- and </a:t>
            </a:r>
            <a:r>
              <a:rPr lang="en-US" sz="4200" dirty="0" err="1">
                <a:solidFill>
                  <a:srgbClr val="000000"/>
                </a:solidFill>
                <a:latin typeface="Arial Narrow" charset="0"/>
              </a:rPr>
              <a:t>endrun</a:t>
            </a:r>
            <a:r>
              <a:rPr lang="en-US" sz="4200" dirty="0">
                <a:solidFill>
                  <a:srgbClr val="000000"/>
                </a:solidFill>
                <a:latin typeface="Arial Narrow" charset="0"/>
              </a:rPr>
              <a:t> events so important?</a:t>
            </a:r>
          </a:p>
        </p:txBody>
      </p:sp>
      <p:sp>
        <p:nvSpPr>
          <p:cNvPr id="2" name="Slide Number Placeholder 1"/>
          <p:cNvSpPr>
            <a:spLocks noGrp="1"/>
          </p:cNvSpPr>
          <p:nvPr>
            <p:ph type="sldNum" sz="quarter" idx="4"/>
          </p:nvPr>
        </p:nvSpPr>
        <p:spPr/>
        <p:txBody>
          <a:bodyPr/>
          <a:lstStyle/>
          <a:p>
            <a:fld id="{7D854EC2-8F58-5C4F-8AEB-33CAAE66C4BD}" type="slidenum">
              <a:rPr lang="en-US" smtClean="0"/>
              <a:t>27</a:t>
            </a:fld>
            <a:endParaRPr lang="en-US" dirty="0"/>
          </a:p>
        </p:txBody>
      </p:sp>
      <p:sp>
        <p:nvSpPr>
          <p:cNvPr id="8" name="Content Placeholder 2">
            <a:extLst>
              <a:ext uri="{FF2B5EF4-FFF2-40B4-BE49-F238E27FC236}">
                <a16:creationId xmlns:a16="http://schemas.microsoft.com/office/drawing/2014/main" id="{DD8EA6B0-3A84-EE4B-BDD0-465D3A164E47}"/>
              </a:ext>
            </a:extLst>
          </p:cNvPr>
          <p:cNvSpPr txBox="1">
            <a:spLocks/>
          </p:cNvSpPr>
          <p:nvPr/>
        </p:nvSpPr>
        <p:spPr>
          <a:xfrm>
            <a:off x="279002" y="2590006"/>
            <a:ext cx="12445207" cy="206256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600"/>
              </a:spcBef>
            </a:pPr>
            <a:endParaRPr lang="en-US" sz="2800" dirty="0">
              <a:latin typeface="Arial Narrow"/>
            </a:endParaRPr>
          </a:p>
        </p:txBody>
      </p:sp>
      <p:sp>
        <p:nvSpPr>
          <p:cNvPr id="3" name="Text Box 2">
            <a:extLst>
              <a:ext uri="{FF2B5EF4-FFF2-40B4-BE49-F238E27FC236}">
                <a16:creationId xmlns:a16="http://schemas.microsoft.com/office/drawing/2014/main" id="{A13BFBF5-E42C-FED3-6A0F-C2F950F17B3B}"/>
              </a:ext>
            </a:extLst>
          </p:cNvPr>
          <p:cNvSpPr txBox="1">
            <a:spLocks noChangeArrowheads="1"/>
          </p:cNvSpPr>
          <p:nvPr/>
        </p:nvSpPr>
        <p:spPr bwMode="auto">
          <a:xfrm>
            <a:off x="329406" y="2056606"/>
            <a:ext cx="12230100" cy="6400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charset="0"/>
              </a:rPr>
              <a:t>In each run, they are generated exactly once</a:t>
            </a:r>
          </a:p>
          <a:p>
            <a:pPr eaLnBrk="1" hangingPunct="1">
              <a:spcBef>
                <a:spcPts val="1363"/>
              </a:spcBef>
              <a:buClrTx/>
              <a:buFontTx/>
              <a:buNone/>
              <a:defRPr/>
            </a:pPr>
            <a:r>
              <a:rPr lang="en-US" sz="2400" dirty="0">
                <a:solidFill>
                  <a:srgbClr val="000000"/>
                </a:solidFill>
                <a:latin typeface="Arial Narrow" charset="0"/>
              </a:rPr>
              <a:t>This is the place where you can keep information that is needed/valid for the entire run</a:t>
            </a:r>
          </a:p>
          <a:p>
            <a:pPr eaLnBrk="1" hangingPunct="1">
              <a:spcBef>
                <a:spcPts val="1363"/>
              </a:spcBef>
              <a:buClrTx/>
              <a:buFontTx/>
              <a:buNone/>
              <a:defRPr/>
            </a:pPr>
            <a:r>
              <a:rPr lang="en-US" sz="2400" dirty="0">
                <a:solidFill>
                  <a:srgbClr val="000000"/>
                </a:solidFill>
                <a:latin typeface="Arial Narrow" charset="0"/>
              </a:rPr>
              <a:t>Like the position information of the x/y motors that you saw before - they would get stored in the begin run. </a:t>
            </a:r>
          </a:p>
          <a:p>
            <a:pPr eaLnBrk="1" hangingPunct="1">
              <a:spcBef>
                <a:spcPts val="1363"/>
              </a:spcBef>
              <a:buClrTx/>
              <a:buFontTx/>
              <a:buNone/>
              <a:defRPr/>
            </a:pPr>
            <a:r>
              <a:rPr lang="en-US" sz="2400" dirty="0">
                <a:solidFill>
                  <a:srgbClr val="000000"/>
                </a:solidFill>
                <a:latin typeface="Arial Narrow" charset="0"/>
              </a:rPr>
              <a:t>Ditto for configuration information – we always make it so that we store it in the begin-run.</a:t>
            </a:r>
          </a:p>
          <a:p>
            <a:pPr eaLnBrk="1" hangingPunct="1">
              <a:spcBef>
                <a:spcPts val="1363"/>
              </a:spcBef>
              <a:buClrTx/>
              <a:buFontTx/>
              <a:buNone/>
              <a:defRPr/>
            </a:pPr>
            <a:endParaRPr lang="en-US" sz="2400" dirty="0">
              <a:solidFill>
                <a:srgbClr val="000000"/>
              </a:solidFill>
              <a:latin typeface="Arial Narrow" charset="0"/>
            </a:endParaRPr>
          </a:p>
          <a:p>
            <a:pPr eaLnBrk="1" hangingPunct="1">
              <a:spcBef>
                <a:spcPts val="1363"/>
              </a:spcBef>
              <a:buClrTx/>
              <a:buFontTx/>
              <a:buNone/>
              <a:defRPr/>
            </a:pPr>
            <a:r>
              <a:rPr lang="en-US" sz="2400" dirty="0">
                <a:solidFill>
                  <a:srgbClr val="000000"/>
                </a:solidFill>
                <a:latin typeface="Arial Narrow" charset="0"/>
              </a:rPr>
              <a:t>RCDAQ guarantees that the begin-run is the first, and the end-run is the last event in that run</a:t>
            </a:r>
          </a:p>
          <a:p>
            <a:pPr eaLnBrk="1" hangingPunct="1">
              <a:spcBef>
                <a:spcPts val="1363"/>
              </a:spcBef>
              <a:buClrTx/>
              <a:buFontTx/>
              <a:buNone/>
              <a:defRPr/>
            </a:pPr>
            <a:r>
              <a:rPr lang="en-US" sz="2400" dirty="0">
                <a:solidFill>
                  <a:srgbClr val="000000"/>
                </a:solidFill>
                <a:latin typeface="Arial Narrow" charset="0"/>
              </a:rPr>
              <a:t>If nothing else, if you treat your data as a stream (think online monitoring – doesn’t stop, sees many runs), these serve as convenient markers that a new run has begun, or a run has ended.</a:t>
            </a:r>
          </a:p>
          <a:p>
            <a:pPr marL="747712" lvl="1" indent="-342900" eaLnBrk="1" hangingPunct="1">
              <a:spcBef>
                <a:spcPts val="1363"/>
              </a:spcBef>
              <a:buClrTx/>
              <a:buFont typeface="Arial" panose="020B0604020202020204" pitchFamily="34" charset="0"/>
              <a:buChar char="•"/>
              <a:defRPr/>
            </a:pPr>
            <a:r>
              <a:rPr lang="en-US" sz="2400" dirty="0">
                <a:solidFill>
                  <a:srgbClr val="000000"/>
                </a:solidFill>
                <a:latin typeface="Arial Narrow" charset="0"/>
              </a:rPr>
              <a:t>On receipt of the begin-run event, you typically clear all your monitoring histograms</a:t>
            </a:r>
          </a:p>
          <a:p>
            <a:pPr marL="747712" lvl="1" indent="-342900" eaLnBrk="1" hangingPunct="1">
              <a:spcBef>
                <a:spcPts val="1363"/>
              </a:spcBef>
              <a:buClrTx/>
              <a:buFont typeface="Arial" panose="020B0604020202020204" pitchFamily="34" charset="0"/>
              <a:buChar char="•"/>
              <a:defRPr/>
            </a:pPr>
            <a:r>
              <a:rPr lang="en-US" sz="2400" dirty="0">
                <a:solidFill>
                  <a:srgbClr val="000000"/>
                </a:solidFill>
                <a:latin typeface="Arial Narrow" charset="0"/>
              </a:rPr>
              <a:t>On receipt of the end-run event, you save your histograms to a file</a:t>
            </a:r>
          </a:p>
          <a:p>
            <a:pPr marL="404812" lvl="1" indent="0" eaLnBrk="1" hangingPunct="1">
              <a:spcBef>
                <a:spcPts val="1363"/>
              </a:spcBef>
              <a:buClrTx/>
              <a:defRPr/>
            </a:pPr>
            <a:endParaRPr lang="en-US" sz="2400" dirty="0">
              <a:solidFill>
                <a:srgbClr val="000000"/>
              </a:solidFill>
              <a:latin typeface="Arial Narrow" charset="0"/>
            </a:endParaRPr>
          </a:p>
          <a:p>
            <a:pPr marL="4762" indent="0" eaLnBrk="1" hangingPunct="1">
              <a:spcBef>
                <a:spcPts val="1363"/>
              </a:spcBef>
              <a:buClrTx/>
              <a:defRPr/>
            </a:pPr>
            <a:r>
              <a:rPr lang="en-US" sz="2400" dirty="0">
                <a:solidFill>
                  <a:srgbClr val="000000"/>
                </a:solidFill>
                <a:latin typeface="Arial Narrow" charset="0"/>
              </a:rPr>
              <a:t>This is actually how all this online monitoring history is generated!</a:t>
            </a:r>
          </a:p>
          <a:p>
            <a:pPr eaLnBrk="1" hangingPunct="1">
              <a:spcBef>
                <a:spcPts val="1363"/>
              </a:spcBef>
              <a:buClrTx/>
              <a:buFontTx/>
              <a:buNone/>
              <a:defRPr/>
            </a:pPr>
            <a:endParaRPr lang="en-US" sz="2400" dirty="0">
              <a:solidFill>
                <a:srgbClr val="000000"/>
              </a:solidFill>
              <a:latin typeface="Arial Narrow" charset="0"/>
            </a:endParaRPr>
          </a:p>
        </p:txBody>
      </p:sp>
      <p:pic>
        <p:nvPicPr>
          <p:cNvPr id="5" name="Picture 4">
            <a:extLst>
              <a:ext uri="{FF2B5EF4-FFF2-40B4-BE49-F238E27FC236}">
                <a16:creationId xmlns:a16="http://schemas.microsoft.com/office/drawing/2014/main" id="{8B32CF52-6467-9F6E-8761-5D626E997EA5}"/>
              </a:ext>
            </a:extLst>
          </p:cNvPr>
          <p:cNvPicPr>
            <a:picLocks noChangeAspect="1"/>
          </p:cNvPicPr>
          <p:nvPr/>
        </p:nvPicPr>
        <p:blipFill>
          <a:blip r:embed="rId3"/>
          <a:stretch>
            <a:fillRect/>
          </a:stretch>
        </p:blipFill>
        <p:spPr>
          <a:xfrm>
            <a:off x="7895324" y="7238206"/>
            <a:ext cx="5007082" cy="2320132"/>
          </a:xfrm>
          <a:prstGeom prst="rect">
            <a:avLst/>
          </a:prstGeom>
        </p:spPr>
      </p:pic>
    </p:spTree>
    <p:extLst>
      <p:ext uri="{BB962C8B-B14F-4D97-AF65-F5344CB8AC3E}">
        <p14:creationId xmlns:p14="http://schemas.microsoft.com/office/powerpoint/2010/main" val="2130036732"/>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Let’s capture meta-data now!</a:t>
            </a:r>
          </a:p>
        </p:txBody>
      </p:sp>
      <p:sp>
        <p:nvSpPr>
          <p:cNvPr id="6" name="Text Box 2"/>
          <p:cNvSpPr txBox="1">
            <a:spLocks noChangeArrowheads="1"/>
          </p:cNvSpPr>
          <p:nvPr/>
        </p:nvSpPr>
        <p:spPr bwMode="auto">
          <a:xfrm>
            <a:off x="329406" y="1980406"/>
            <a:ext cx="122301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This was our typed-in example from before</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2894806"/>
            <a:ext cx="12573000" cy="2133600"/>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r>
              <a:rPr lang="en-US" sz="2200" dirty="0">
                <a:solidFill>
                  <a:srgbClr val="0000FF"/>
                </a:solidFill>
                <a:latin typeface="Courier"/>
                <a:cs typeface="Courier"/>
              </a:rPr>
              <a:t>$ </a:t>
            </a: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120 3</a:t>
            </a:r>
          </a:p>
          <a:p>
            <a:pPr eaLnBrk="1" hangingPunct="1">
              <a:spcBef>
                <a:spcPts val="1963"/>
              </a:spcBef>
              <a:buClrTx/>
              <a:buFontTx/>
              <a:buNone/>
              <a:defRPr/>
            </a:pPr>
            <a:endParaRPr lang="en-US" sz="2200" dirty="0">
              <a:solidFill>
                <a:srgbClr val="606060"/>
              </a:solidFill>
              <a:latin typeface="Courier"/>
              <a:cs typeface="Courier"/>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28</a:t>
            </a:fld>
            <a:endParaRPr lang="en-US" dirty="0"/>
          </a:p>
        </p:txBody>
      </p:sp>
      <p:sp>
        <p:nvSpPr>
          <p:cNvPr id="3" name="Text Box 2">
            <a:extLst>
              <a:ext uri="{FF2B5EF4-FFF2-40B4-BE49-F238E27FC236}">
                <a16:creationId xmlns:a16="http://schemas.microsoft.com/office/drawing/2014/main" id="{DFD9AC35-7263-527D-A7BF-C08BE5AD58AF}"/>
              </a:ext>
            </a:extLst>
          </p:cNvPr>
          <p:cNvSpPr txBox="1">
            <a:spLocks noChangeArrowheads="1"/>
          </p:cNvSpPr>
          <p:nvPr/>
        </p:nvSpPr>
        <p:spPr bwMode="auto">
          <a:xfrm>
            <a:off x="235340" y="6171406"/>
            <a:ext cx="12573000" cy="2133600"/>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/bin/</a:t>
            </a:r>
            <a:r>
              <a:rPr lang="en-US" sz="2200" dirty="0" err="1">
                <a:solidFill>
                  <a:srgbClr val="0000FF"/>
                </a:solidFill>
                <a:latin typeface="Courier"/>
                <a:cs typeface="Courier"/>
              </a:rPr>
              <a:t>sh</a:t>
            </a:r>
            <a:endParaRPr lang="en-US" sz="2200" dirty="0">
              <a:solidFill>
                <a:srgbClr val="0000FF"/>
              </a:solidFill>
              <a:latin typeface="Courier"/>
              <a:cs typeface="Courier"/>
            </a:endParaRPr>
          </a:p>
          <a:p>
            <a:pPr eaLnBrk="1" hangingPunct="1">
              <a:spcBef>
                <a:spcPts val="19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120 3</a:t>
            </a:r>
          </a:p>
          <a:p>
            <a:pPr eaLnBrk="1" hangingPunct="1">
              <a:spcBef>
                <a:spcPts val="1963"/>
              </a:spcBef>
              <a:buClrTx/>
              <a:buFontTx/>
              <a:buNone/>
              <a:defRPr/>
            </a:pPr>
            <a:endParaRPr lang="en-US" sz="2200" dirty="0">
              <a:solidFill>
                <a:srgbClr val="606060"/>
              </a:solidFill>
              <a:latin typeface="Courier"/>
              <a:cs typeface="Courier"/>
            </a:endParaRPr>
          </a:p>
        </p:txBody>
      </p:sp>
      <p:sp>
        <p:nvSpPr>
          <p:cNvPr id="4" name="Text Box 2">
            <a:extLst>
              <a:ext uri="{FF2B5EF4-FFF2-40B4-BE49-F238E27FC236}">
                <a16:creationId xmlns:a16="http://schemas.microsoft.com/office/drawing/2014/main" id="{AF402CDC-B9C5-1C4E-F30C-30FD95BEF28A}"/>
              </a:ext>
            </a:extLst>
          </p:cNvPr>
          <p:cNvSpPr txBox="1">
            <a:spLocks noChangeArrowheads="1"/>
          </p:cNvSpPr>
          <p:nvPr/>
        </p:nvSpPr>
        <p:spPr bwMode="auto">
          <a:xfrm>
            <a:off x="386556" y="5457825"/>
            <a:ext cx="122301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Now you put this into a script so you always get the same setup:</a:t>
            </a:r>
            <a:endParaRPr lang="en-US" sz="2800" dirty="0">
              <a:solidFill>
                <a:srgbClr val="000000"/>
              </a:solidFill>
              <a:latin typeface="Arial Narrow"/>
              <a:cs typeface="Arial Narrow"/>
            </a:endParaRPr>
          </a:p>
        </p:txBody>
      </p:sp>
    </p:spTree>
    <p:extLst>
      <p:ext uri="{BB962C8B-B14F-4D97-AF65-F5344CB8AC3E}">
        <p14:creationId xmlns:p14="http://schemas.microsoft.com/office/powerpoint/2010/main" val="141283057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Capturing the setup script itself for posterity</a:t>
            </a:r>
          </a:p>
        </p:txBody>
      </p:sp>
      <p:sp>
        <p:nvSpPr>
          <p:cNvPr id="6" name="Text Box 2"/>
          <p:cNvSpPr txBox="1">
            <a:spLocks noChangeArrowheads="1"/>
          </p:cNvSpPr>
          <p:nvPr/>
        </p:nvSpPr>
        <p:spPr bwMode="auto">
          <a:xfrm>
            <a:off x="329406" y="19804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We add this very setup script file into our begin-run event for posterity</a:t>
            </a: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253206" y="4190206"/>
            <a:ext cx="12573000" cy="2590800"/>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200" dirty="0">
                <a:solidFill>
                  <a:srgbClr val="0000FF"/>
                </a:solidFill>
                <a:latin typeface="Courier"/>
                <a:cs typeface="Courier"/>
              </a:rPr>
              <a:t>#! /bin/</a:t>
            </a:r>
            <a:r>
              <a:rPr lang="en-US" sz="2200" dirty="0" err="1">
                <a:solidFill>
                  <a:srgbClr val="0000FF"/>
                </a:solidFill>
                <a:latin typeface="Courier"/>
                <a:cs typeface="Courier"/>
              </a:rPr>
              <a:t>sh</a:t>
            </a:r>
            <a:endParaRPr lang="en-US" sz="2200" dirty="0">
              <a:solidFill>
                <a:srgbClr val="0000FF"/>
              </a:solidFill>
              <a:latin typeface="Courier"/>
              <a:cs typeface="Courier"/>
            </a:endParaRPr>
          </a:p>
          <a:p>
            <a:pPr eaLnBrk="1" hangingPunct="1">
              <a:spcBef>
                <a:spcPts val="1963"/>
              </a:spcBef>
              <a:buClrTx/>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800000"/>
                </a:solidFill>
                <a:latin typeface="Courier"/>
                <a:cs typeface="Courier"/>
              </a:rPr>
              <a:t>device_file</a:t>
            </a:r>
            <a:r>
              <a:rPr lang="en-US" sz="2200" dirty="0">
                <a:solidFill>
                  <a:srgbClr val="0000FF"/>
                </a:solidFill>
                <a:latin typeface="Courier"/>
                <a:cs typeface="Courier"/>
              </a:rPr>
              <a:t> 9 900 ”$0”</a:t>
            </a:r>
          </a:p>
          <a:p>
            <a:pPr eaLnBrk="1" hangingPunct="1">
              <a:spcBef>
                <a:spcPts val="19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19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120 3</a:t>
            </a:r>
          </a:p>
          <a:p>
            <a:pPr eaLnBrk="1" hangingPunct="1">
              <a:spcBef>
                <a:spcPts val="1963"/>
              </a:spcBef>
              <a:buClrTx/>
              <a:buFontTx/>
              <a:buNone/>
              <a:defRPr/>
            </a:pPr>
            <a:endParaRPr lang="en-US" sz="2200" dirty="0">
              <a:solidFill>
                <a:srgbClr val="606060"/>
              </a:solidFill>
              <a:latin typeface="Courier"/>
              <a:cs typeface="Courier"/>
            </a:endParaRPr>
          </a:p>
        </p:txBody>
      </p:sp>
      <p:sp>
        <p:nvSpPr>
          <p:cNvPr id="7" name="Text Box 2"/>
          <p:cNvSpPr txBox="1">
            <a:spLocks noChangeArrowheads="1"/>
          </p:cNvSpPr>
          <p:nvPr/>
        </p:nvSpPr>
        <p:spPr bwMode="auto">
          <a:xfrm>
            <a:off x="329406" y="7390606"/>
            <a:ext cx="12230100" cy="137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So this gets added as packet with id 900 in the begin-run</a:t>
            </a:r>
          </a:p>
          <a:p>
            <a:pPr eaLnBrk="1" hangingPunct="1">
              <a:spcBef>
                <a:spcPts val="1963"/>
              </a:spcBef>
              <a:buClrTx/>
              <a:buFontTx/>
              <a:buNone/>
              <a:defRPr/>
            </a:pPr>
            <a:r>
              <a:rPr lang="en-US" sz="2800" dirty="0">
                <a:solidFill>
                  <a:srgbClr val="000000"/>
                </a:solidFill>
                <a:latin typeface="Arial Narrow" charset="0"/>
                <a:cs typeface="Arial Narrow"/>
              </a:rPr>
              <a:t>It’s not quite right yet - $0 is usually just “</a:t>
            </a:r>
            <a:r>
              <a:rPr lang="en-US" sz="2800" dirty="0" err="1">
                <a:solidFill>
                  <a:srgbClr val="000000"/>
                </a:solidFill>
                <a:latin typeface="Arial Narrow" charset="0"/>
                <a:cs typeface="Arial Narrow"/>
              </a:rPr>
              <a:t>setup.sh</a:t>
            </a:r>
            <a:r>
              <a:rPr lang="en-US" sz="2800" dirty="0">
                <a:solidFill>
                  <a:srgbClr val="000000"/>
                </a:solidFill>
                <a:latin typeface="Arial Narrow" charset="0"/>
                <a:cs typeface="Arial Narrow"/>
              </a:rPr>
              <a:t>”, so the server may not be able to find it. </a:t>
            </a:r>
          </a:p>
          <a:p>
            <a:pPr eaLnBrk="1" hangingPunct="1">
              <a:spcBef>
                <a:spcPts val="1963"/>
              </a:spcBef>
              <a:buClrTx/>
              <a:buFontTx/>
              <a:buNone/>
              <a:defRPr/>
            </a:pPr>
            <a:r>
              <a:rPr lang="en-US" sz="2800" dirty="0">
                <a:solidFill>
                  <a:srgbClr val="000000"/>
                </a:solidFill>
                <a:latin typeface="Arial Narrow" charset="0"/>
                <a:cs typeface="Arial Narrow"/>
              </a:rPr>
              <a:t>Let me show the “end product”:</a:t>
            </a:r>
            <a:endParaRPr lang="en-US" sz="2800" dirty="0">
              <a:solidFill>
                <a:srgbClr val="000000"/>
              </a:solidFill>
              <a:latin typeface="Arial Narrow"/>
              <a:cs typeface="Arial Narrow"/>
            </a:endParaRPr>
          </a:p>
        </p:txBody>
      </p:sp>
      <p:sp>
        <p:nvSpPr>
          <p:cNvPr id="8" name="Rectangle 7"/>
          <p:cNvSpPr/>
          <p:nvPr/>
        </p:nvSpPr>
        <p:spPr>
          <a:xfrm>
            <a:off x="30726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This “device” captures a file as text into a packet</a:t>
            </a:r>
            <a:endParaRPr lang="en-US" sz="2400" dirty="0"/>
          </a:p>
        </p:txBody>
      </p:sp>
      <p:cxnSp>
        <p:nvCxnSpPr>
          <p:cNvPr id="9" name="Straight Arrow Connector 8"/>
          <p:cNvCxnSpPr/>
          <p:nvPr/>
        </p:nvCxnSpPr>
        <p:spPr bwMode="auto">
          <a:xfrm>
            <a:off x="5358606" y="4037806"/>
            <a:ext cx="0" cy="7620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Rectangle 10"/>
          <p:cNvSpPr/>
          <p:nvPr/>
        </p:nvSpPr>
        <p:spPr>
          <a:xfrm>
            <a:off x="61968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This “9” is the event type of the beg-run</a:t>
            </a:r>
            <a:endParaRPr lang="en-US" sz="2400" dirty="0"/>
          </a:p>
        </p:txBody>
      </p:sp>
      <p:cxnSp>
        <p:nvCxnSpPr>
          <p:cNvPr id="12" name="Straight Arrow Connector 11"/>
          <p:cNvCxnSpPr/>
          <p:nvPr/>
        </p:nvCxnSpPr>
        <p:spPr bwMode="auto">
          <a:xfrm flipH="1">
            <a:off x="6958806" y="4037806"/>
            <a:ext cx="533400" cy="8382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5" name="Rectangle 14"/>
          <p:cNvSpPr/>
          <p:nvPr/>
        </p:nvSpPr>
        <p:spPr>
          <a:xfrm>
            <a:off x="9244806" y="3047206"/>
            <a:ext cx="2895600" cy="830997"/>
          </a:xfrm>
          <a:prstGeom prst="rect">
            <a:avLst/>
          </a:prstGeom>
          <a:ln>
            <a:solidFill>
              <a:srgbClr val="FF0000"/>
            </a:solidFill>
          </a:ln>
        </p:spPr>
        <p:txBody>
          <a:bodyPr wrap="square">
            <a:spAutoFit/>
          </a:bodyPr>
          <a:lstStyle/>
          <a:p>
            <a:r>
              <a:rPr lang="en-US" sz="2400" dirty="0">
                <a:solidFill>
                  <a:srgbClr val="000000"/>
                </a:solidFill>
                <a:latin typeface="Arial Narrow" charset="0"/>
              </a:rPr>
              <a:t>And this refers to the name of the file itself</a:t>
            </a:r>
            <a:endParaRPr lang="en-US" sz="2400" dirty="0"/>
          </a:p>
        </p:txBody>
      </p:sp>
      <p:cxnSp>
        <p:nvCxnSpPr>
          <p:cNvPr id="16" name="Straight Arrow Connector 15"/>
          <p:cNvCxnSpPr/>
          <p:nvPr/>
        </p:nvCxnSpPr>
        <p:spPr bwMode="auto">
          <a:xfrm flipH="1">
            <a:off x="8406606" y="3961606"/>
            <a:ext cx="1371600" cy="914400"/>
          </a:xfrm>
          <a:prstGeom prst="straightConnector1">
            <a:avLst/>
          </a:prstGeom>
          <a:solidFill>
            <a:srgbClr val="00B8FF"/>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Slide Number Placeholder 1"/>
          <p:cNvSpPr>
            <a:spLocks noGrp="1"/>
          </p:cNvSpPr>
          <p:nvPr>
            <p:ph type="sldNum" sz="quarter" idx="4"/>
          </p:nvPr>
        </p:nvSpPr>
        <p:spPr/>
        <p:txBody>
          <a:bodyPr/>
          <a:lstStyle/>
          <a:p>
            <a:fld id="{7D854EC2-8F58-5C4F-8AEB-33CAAE66C4BD}" type="slidenum">
              <a:rPr lang="en-US" smtClean="0"/>
              <a:t>29</a:t>
            </a:fld>
            <a:endParaRPr lang="en-US" dirty="0"/>
          </a:p>
        </p:txBody>
      </p:sp>
    </p:spTree>
    <p:extLst>
      <p:ext uri="{BB962C8B-B14F-4D97-AF65-F5344CB8AC3E}">
        <p14:creationId xmlns:p14="http://schemas.microsoft.com/office/powerpoint/2010/main" val="33365859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RCDAQ</a:t>
            </a:r>
          </a:p>
        </p:txBody>
      </p:sp>
      <p:sp>
        <p:nvSpPr>
          <p:cNvPr id="31746" name="Text Box 2"/>
          <p:cNvSpPr txBox="1">
            <a:spLocks noChangeArrowheads="1"/>
          </p:cNvSpPr>
          <p:nvPr/>
        </p:nvSpPr>
        <p:spPr bwMode="auto">
          <a:xfrm>
            <a:off x="571500" y="2099469"/>
            <a:ext cx="12230100" cy="6565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363"/>
              </a:spcBef>
              <a:buClrTx/>
              <a:buFontTx/>
              <a:buNone/>
              <a:defRPr/>
            </a:pPr>
            <a:r>
              <a:rPr lang="en-US" sz="2600" dirty="0">
                <a:solidFill>
                  <a:srgbClr val="606060"/>
                </a:solidFill>
                <a:latin typeface="Arial Narrow" charset="0"/>
              </a:rPr>
              <a:t>RCDAQ is DAQ system that has been around since about 2012</a:t>
            </a:r>
          </a:p>
          <a:p>
            <a:pPr marL="0" eaLnBrk="1" hangingPunct="1">
              <a:spcBef>
                <a:spcPts val="1363"/>
              </a:spcBef>
              <a:buClrTx/>
              <a:buFontTx/>
              <a:buNone/>
              <a:defRPr/>
            </a:pPr>
            <a:r>
              <a:rPr lang="en-US" sz="2600" dirty="0">
                <a:solidFill>
                  <a:srgbClr val="606060"/>
                </a:solidFill>
                <a:latin typeface="Arial Narrow" charset="0"/>
              </a:rPr>
              <a:t>It started out as your </a:t>
            </a:r>
            <a:r>
              <a:rPr lang="en-US" sz="2600" dirty="0" err="1">
                <a:solidFill>
                  <a:srgbClr val="606060"/>
                </a:solidFill>
                <a:latin typeface="Arial Narrow" charset="0"/>
              </a:rPr>
              <a:t>swiss</a:t>
            </a:r>
            <a:r>
              <a:rPr lang="en-US" sz="2600" dirty="0">
                <a:solidFill>
                  <a:srgbClr val="606060"/>
                </a:solidFill>
                <a:latin typeface="Arial Narrow" charset="0"/>
              </a:rPr>
              <a:t> army knife-type DAQ system to quickly read out whatever you need for your R&amp;D project</a:t>
            </a:r>
          </a:p>
          <a:p>
            <a:pPr marL="0" eaLnBrk="1" hangingPunct="1">
              <a:spcBef>
                <a:spcPts val="1363"/>
              </a:spcBef>
              <a:buClrTx/>
              <a:buFontTx/>
              <a:buNone/>
              <a:defRPr/>
            </a:pPr>
            <a:r>
              <a:rPr lang="en-US" sz="2600" dirty="0">
                <a:solidFill>
                  <a:srgbClr val="606060"/>
                </a:solidFill>
                <a:latin typeface="Arial Narrow" charset="0"/>
              </a:rPr>
              <a:t>It was used in pretty much all R&amp;D campaigns for </a:t>
            </a:r>
            <a:r>
              <a:rPr lang="en-US" sz="2600" dirty="0" err="1">
                <a:solidFill>
                  <a:srgbClr val="606060"/>
                </a:solidFill>
                <a:latin typeface="Arial Narrow" charset="0"/>
              </a:rPr>
              <a:t>sPHENIX</a:t>
            </a:r>
            <a:r>
              <a:rPr lang="en-US" sz="2600" dirty="0">
                <a:solidFill>
                  <a:srgbClr val="606060"/>
                </a:solidFill>
                <a:latin typeface="Arial Narrow" charset="0"/>
              </a:rPr>
              <a:t>, but already much earlier in several EIC-themed test beams and other measurements, typically at the Fermilab Test Beam Facility</a:t>
            </a:r>
          </a:p>
          <a:p>
            <a:pPr marL="0" eaLnBrk="1" hangingPunct="1">
              <a:spcBef>
                <a:spcPts val="1363"/>
              </a:spcBef>
              <a:buClrTx/>
              <a:defRPr/>
            </a:pPr>
            <a:r>
              <a:rPr lang="en-US" sz="2600" dirty="0">
                <a:solidFill>
                  <a:srgbClr val="606060"/>
                </a:solidFill>
                <a:latin typeface="Arial Narrow" charset="0"/>
              </a:rPr>
              <a:t>To the best of my knowledge (some I know, some I learn about when I get questions), it is in use in about 25-30 places around the world</a:t>
            </a:r>
          </a:p>
          <a:p>
            <a:pPr marL="0" eaLnBrk="1" hangingPunct="1">
              <a:spcBef>
                <a:spcPts val="1363"/>
              </a:spcBef>
              <a:buClrTx/>
              <a:defRPr/>
            </a:pPr>
            <a:r>
              <a:rPr lang="en-US" sz="2600" dirty="0">
                <a:solidFill>
                  <a:srgbClr val="606060"/>
                </a:solidFill>
                <a:latin typeface="Arial Narrow" charset="0"/>
              </a:rPr>
              <a:t>I have step-by-step manuals with examples that seem to work for groups that set up completely autonomously. Just the other day I got a question from an outside group that I didn’t know about. They had been using RCDAQ for years and finally had a question.</a:t>
            </a:r>
          </a:p>
          <a:p>
            <a:pPr marL="0" eaLnBrk="1" hangingPunct="1">
              <a:spcBef>
                <a:spcPts val="1363"/>
              </a:spcBef>
              <a:buClrTx/>
              <a:buFontTx/>
              <a:buNone/>
              <a:defRPr/>
            </a:pPr>
            <a:r>
              <a:rPr lang="en-US" sz="2600" dirty="0">
                <a:solidFill>
                  <a:srgbClr val="606060"/>
                </a:solidFill>
                <a:latin typeface="Arial Narrow" charset="0"/>
              </a:rPr>
              <a:t>RCDAQ was chosen to be the main DAQ system of </a:t>
            </a:r>
            <a:r>
              <a:rPr lang="en-US" sz="2600" dirty="0" err="1">
                <a:solidFill>
                  <a:srgbClr val="606060"/>
                </a:solidFill>
                <a:latin typeface="Arial Narrow" charset="0"/>
              </a:rPr>
              <a:t>sPHENIX</a:t>
            </a:r>
            <a:endParaRPr lang="en-US" sz="2600" dirty="0">
              <a:solidFill>
                <a:srgbClr val="606060"/>
              </a:solidFill>
              <a:latin typeface="Arial Narrow" charset="0"/>
            </a:endParaRPr>
          </a:p>
          <a:p>
            <a:pPr marL="0" eaLnBrk="1" hangingPunct="1">
              <a:spcBef>
                <a:spcPts val="1363"/>
              </a:spcBef>
              <a:buClrTx/>
              <a:buFontTx/>
              <a:buNone/>
              <a:defRPr/>
            </a:pPr>
            <a:r>
              <a:rPr lang="en-US" sz="2600" dirty="0">
                <a:solidFill>
                  <a:srgbClr val="606060"/>
                </a:solidFill>
                <a:latin typeface="Arial Narrow" charset="0"/>
              </a:rPr>
              <a:t>We achieved a sustained data rate of a bit more than 42 </a:t>
            </a:r>
            <a:r>
              <a:rPr lang="en-US" sz="2600" dirty="0" err="1">
                <a:solidFill>
                  <a:srgbClr val="606060"/>
                </a:solidFill>
                <a:latin typeface="Arial Narrow" charset="0"/>
              </a:rPr>
              <a:t>Gbyte</a:t>
            </a:r>
            <a:r>
              <a:rPr lang="en-US" sz="2600" dirty="0">
                <a:solidFill>
                  <a:srgbClr val="606060"/>
                </a:solidFill>
                <a:latin typeface="Arial Narrow" charset="0"/>
              </a:rPr>
              <a:t>/s (330GBit/s), about 3x what </a:t>
            </a:r>
            <a:r>
              <a:rPr lang="en-US" sz="2600" dirty="0" err="1">
                <a:solidFill>
                  <a:srgbClr val="606060"/>
                </a:solidFill>
                <a:latin typeface="Arial Narrow" charset="0"/>
              </a:rPr>
              <a:t>ePIC</a:t>
            </a:r>
            <a:r>
              <a:rPr lang="en-US" sz="2600" dirty="0">
                <a:solidFill>
                  <a:srgbClr val="606060"/>
                </a:solidFill>
                <a:latin typeface="Arial Narrow" charset="0"/>
              </a:rPr>
              <a:t> intends to do. We ended up taking 293PB of data with </a:t>
            </a:r>
            <a:r>
              <a:rPr lang="en-US" sz="2600" dirty="0" err="1">
                <a:solidFill>
                  <a:srgbClr val="606060"/>
                </a:solidFill>
                <a:latin typeface="Arial Narrow" charset="0"/>
              </a:rPr>
              <a:t>sPHENIX</a:t>
            </a:r>
            <a:r>
              <a:rPr lang="en-US" sz="2600" dirty="0">
                <a:solidFill>
                  <a:srgbClr val="606060"/>
                </a:solidFill>
                <a:latin typeface="Arial Narrow" charset="0"/>
              </a:rPr>
              <a:t> and RCDAQ.</a:t>
            </a:r>
          </a:p>
          <a:p>
            <a:pPr marL="0" eaLnBrk="1" hangingPunct="1">
              <a:spcBef>
                <a:spcPts val="1363"/>
              </a:spcBef>
              <a:buClrTx/>
              <a:buFontTx/>
              <a:buNone/>
              <a:defRPr/>
            </a:pPr>
            <a:r>
              <a:rPr lang="en-US" sz="2600" dirty="0">
                <a:solidFill>
                  <a:srgbClr val="606060"/>
                </a:solidFill>
                <a:latin typeface="Arial Narrow" charset="0"/>
              </a:rPr>
              <a:t>And most of it in streaming mode. </a:t>
            </a:r>
          </a:p>
          <a:p>
            <a:pPr marL="0" eaLnBrk="1" hangingPunct="1">
              <a:spcBef>
                <a:spcPts val="1363"/>
              </a:spcBef>
              <a:buClrTx/>
              <a:buFontTx/>
              <a:buNone/>
              <a:defRPr/>
            </a:pPr>
            <a:r>
              <a:rPr lang="en-US" sz="2600" dirty="0">
                <a:solidFill>
                  <a:srgbClr val="606060"/>
                </a:solidFill>
                <a:latin typeface="Arial Narrow" charset="0"/>
              </a:rPr>
              <a:t>Go to </a:t>
            </a:r>
            <a:r>
              <a:rPr lang="en-US" sz="2600" b="1" dirty="0">
                <a:solidFill>
                  <a:srgbClr val="606060"/>
                </a:solidFill>
                <a:latin typeface="Arial Narrow" charset="0"/>
                <a:hlinkClick r:id="rId3"/>
              </a:rPr>
              <a:t>https://www.phenix.bnl.gov/~purschke/rcdaq</a:t>
            </a:r>
            <a:r>
              <a:rPr lang="en-US" sz="2600" b="1" dirty="0">
                <a:solidFill>
                  <a:srgbClr val="606060"/>
                </a:solidFill>
                <a:latin typeface="Arial Narrow" charset="0"/>
              </a:rPr>
              <a:t> </a:t>
            </a:r>
            <a:r>
              <a:rPr lang="en-US" sz="2600" dirty="0">
                <a:solidFill>
                  <a:srgbClr val="606060"/>
                </a:solidFill>
                <a:latin typeface="Arial Narrow" charset="0"/>
              </a:rPr>
              <a:t>for the manuals and sample data files </a:t>
            </a:r>
            <a:r>
              <a:rPr lang="en-US" sz="2600" dirty="0" err="1">
                <a:solidFill>
                  <a:srgbClr val="606060"/>
                </a:solidFill>
                <a:latin typeface="Arial Narrow" charset="0"/>
              </a:rPr>
              <a:t>etc</a:t>
            </a:r>
            <a:endParaRPr lang="en-US" sz="2600" b="1" dirty="0">
              <a:solidFill>
                <a:srgbClr val="606060"/>
              </a:solidFill>
              <a:latin typeface="Arial Narrow" charset="0"/>
            </a:endParaRPr>
          </a:p>
          <a:p>
            <a:pPr marL="0" eaLnBrk="1" hangingPunct="1">
              <a:spcBef>
                <a:spcPts val="1363"/>
              </a:spcBef>
              <a:buClrTx/>
              <a:buFontTx/>
              <a:buNone/>
              <a:defRPr/>
            </a:pPr>
            <a:endParaRPr lang="en-US" sz="26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a:t>
            </a:fld>
            <a:endParaRPr lang="en-US" dirty="0"/>
          </a:p>
        </p:txBody>
      </p:sp>
    </p:spTree>
    <p:extLst>
      <p:ext uri="{BB962C8B-B14F-4D97-AF65-F5344CB8AC3E}">
        <p14:creationId xmlns:p14="http://schemas.microsoft.com/office/powerpoint/2010/main" val="183552273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typical RCDAQ Setup Script</a:t>
            </a:r>
          </a:p>
        </p:txBody>
      </p:sp>
      <p:sp>
        <p:nvSpPr>
          <p:cNvPr id="5" name="Text Box 2"/>
          <p:cNvSpPr txBox="1">
            <a:spLocks noChangeArrowheads="1"/>
          </p:cNvSpPr>
          <p:nvPr/>
        </p:nvSpPr>
        <p:spPr bwMode="auto">
          <a:xfrm>
            <a:off x="215106" y="2132806"/>
            <a:ext cx="12573000" cy="7217934"/>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200" dirty="0">
                <a:solidFill>
                  <a:srgbClr val="0000FF"/>
                </a:solidFill>
                <a:latin typeface="Courier"/>
                <a:cs typeface="Courier"/>
              </a:rPr>
              <a:t>#! /bin/</a:t>
            </a:r>
            <a:r>
              <a:rPr lang="en-US" sz="2200" dirty="0" err="1">
                <a:solidFill>
                  <a:srgbClr val="0000FF"/>
                </a:solidFill>
                <a:latin typeface="Courier"/>
                <a:cs typeface="Courier"/>
              </a:rPr>
              <a:t>sh</a:t>
            </a:r>
            <a:endParaRPr lang="en-US" sz="2200" dirty="0">
              <a:solidFill>
                <a:srgbClr val="0000FF"/>
              </a:solidFill>
              <a:latin typeface="Courier"/>
              <a:cs typeface="Courier"/>
            </a:endParaRPr>
          </a:p>
          <a:p>
            <a:pPr eaLnBrk="1" hangingPunct="1">
              <a:spcBef>
                <a:spcPts val="763"/>
              </a:spcBef>
              <a:buClrTx/>
              <a:buFontTx/>
              <a:buNone/>
              <a:defRPr/>
            </a:pPr>
            <a:r>
              <a:rPr lang="en-US" sz="2200" dirty="0">
                <a:solidFill>
                  <a:srgbClr val="0000FF"/>
                </a:solidFill>
                <a:latin typeface="Courier"/>
                <a:cs typeface="Courier"/>
              </a:rPr>
              <a:t># this sets up the DRS4 readout with 5GS/s, a negative</a:t>
            </a:r>
          </a:p>
          <a:p>
            <a:pPr eaLnBrk="1" hangingPunct="1">
              <a:spcBef>
                <a:spcPts val="763"/>
              </a:spcBef>
              <a:buClrTx/>
              <a:buFontTx/>
              <a:buNone/>
              <a:defRPr/>
            </a:pPr>
            <a:r>
              <a:rPr lang="en-US" sz="2200" dirty="0">
                <a:solidFill>
                  <a:srgbClr val="0000FF"/>
                </a:solidFill>
                <a:latin typeface="Courier"/>
                <a:cs typeface="Courier"/>
              </a:rPr>
              <a:t># slope trigger in channel 1 with a delay of 140</a:t>
            </a:r>
          </a:p>
          <a:p>
            <a:pPr eaLnBrk="1" hangingPunct="1">
              <a:spcBef>
                <a:spcPts val="763"/>
              </a:spcBef>
              <a:buClrTx/>
              <a:buFontTx/>
              <a:buNone/>
              <a:defRPr/>
            </a:pPr>
            <a:endParaRPr lang="en-US" sz="2200" dirty="0">
              <a:solidFill>
                <a:srgbClr val="0000FF"/>
              </a:solidFill>
              <a:latin typeface="Courier"/>
              <a:cs typeface="Courier"/>
            </a:endParaRPr>
          </a:p>
          <a:p>
            <a:pPr eaLnBrk="1" hangingPunct="1">
              <a:spcBef>
                <a:spcPts val="763"/>
              </a:spcBef>
              <a:buClrTx/>
              <a:buFontTx/>
              <a:buNone/>
              <a:defRPr/>
            </a:pPr>
            <a:r>
              <a:rPr lang="en-US" sz="2200" dirty="0">
                <a:solidFill>
                  <a:srgbClr val="800000"/>
                </a:solidFill>
                <a:latin typeface="Courier"/>
                <a:cs typeface="Courier"/>
              </a:rPr>
              <a:t>if ! </a:t>
            </a:r>
            <a:r>
              <a:rPr lang="en-US" sz="2200" dirty="0" err="1">
                <a:solidFill>
                  <a:srgbClr val="800000"/>
                </a:solidFill>
                <a:latin typeface="Courier"/>
                <a:cs typeface="Courier"/>
              </a:rPr>
              <a:t>rcdaq_client</a:t>
            </a:r>
            <a:r>
              <a:rPr lang="en-US" sz="2200" dirty="0">
                <a:solidFill>
                  <a:srgbClr val="800000"/>
                </a:solidFill>
                <a:latin typeface="Courier"/>
                <a:cs typeface="Courier"/>
              </a:rPr>
              <a:t> </a:t>
            </a:r>
            <a:r>
              <a:rPr lang="en-US" sz="2200" dirty="0" err="1">
                <a:solidFill>
                  <a:srgbClr val="800000"/>
                </a:solidFill>
                <a:latin typeface="Courier"/>
                <a:cs typeface="Courier"/>
              </a:rPr>
              <a:t>daq_status</a:t>
            </a:r>
            <a:r>
              <a:rPr lang="en-US" sz="2200" dirty="0">
                <a:solidFill>
                  <a:srgbClr val="800000"/>
                </a:solidFill>
                <a:latin typeface="Courier"/>
                <a:cs typeface="Courier"/>
              </a:rPr>
              <a:t> &gt; /dev/null 2&gt;&amp;1 ; then</a:t>
            </a:r>
          </a:p>
          <a:p>
            <a:pPr eaLnBrk="1" hangingPunct="1">
              <a:spcBef>
                <a:spcPts val="763"/>
              </a:spcBef>
              <a:buClrTx/>
              <a:buFontTx/>
              <a:buNone/>
              <a:defRPr/>
            </a:pPr>
            <a:r>
              <a:rPr lang="en-US" sz="2200" dirty="0">
                <a:solidFill>
                  <a:srgbClr val="800000"/>
                </a:solidFill>
                <a:latin typeface="Courier"/>
                <a:cs typeface="Courier"/>
              </a:rPr>
              <a:t>    echo "No </a:t>
            </a:r>
            <a:r>
              <a:rPr lang="en-US" sz="2200" dirty="0" err="1">
                <a:solidFill>
                  <a:srgbClr val="800000"/>
                </a:solidFill>
                <a:latin typeface="Courier"/>
                <a:cs typeface="Courier"/>
              </a:rPr>
              <a:t>rcdaq_server</a:t>
            </a:r>
            <a:r>
              <a:rPr lang="en-US" sz="2200" dirty="0">
                <a:solidFill>
                  <a:srgbClr val="800000"/>
                </a:solidFill>
                <a:latin typeface="Courier"/>
                <a:cs typeface="Courier"/>
              </a:rPr>
              <a:t> running, starting..."</a:t>
            </a:r>
          </a:p>
          <a:p>
            <a:pPr eaLnBrk="1" hangingPunct="1">
              <a:spcBef>
                <a:spcPts val="763"/>
              </a:spcBef>
              <a:buClrTx/>
              <a:buFontTx/>
              <a:buNone/>
              <a:defRPr/>
            </a:pPr>
            <a:r>
              <a:rPr lang="en-US" sz="2200" dirty="0">
                <a:solidFill>
                  <a:srgbClr val="800000"/>
                </a:solidFill>
                <a:latin typeface="Courier"/>
                <a:cs typeface="Courier"/>
              </a:rPr>
              <a:t>    </a:t>
            </a:r>
            <a:r>
              <a:rPr lang="en-US" sz="2200" dirty="0" err="1">
                <a:solidFill>
                  <a:srgbClr val="800000"/>
                </a:solidFill>
                <a:latin typeface="Courier"/>
                <a:cs typeface="Courier"/>
              </a:rPr>
              <a:t>rcdaq_server</a:t>
            </a:r>
            <a:r>
              <a:rPr lang="en-US" sz="2200" dirty="0">
                <a:solidFill>
                  <a:srgbClr val="800000"/>
                </a:solidFill>
                <a:latin typeface="Courier"/>
                <a:cs typeface="Courier"/>
              </a:rPr>
              <a:t> &gt; $HOME/</a:t>
            </a:r>
            <a:r>
              <a:rPr lang="en-US" sz="2200" dirty="0" err="1">
                <a:solidFill>
                  <a:srgbClr val="800000"/>
                </a:solidFill>
                <a:latin typeface="Courier"/>
                <a:cs typeface="Courier"/>
              </a:rPr>
              <a:t>rcdaq.log</a:t>
            </a:r>
            <a:r>
              <a:rPr lang="en-US" sz="2200" dirty="0">
                <a:solidFill>
                  <a:srgbClr val="800000"/>
                </a:solidFill>
                <a:latin typeface="Courier"/>
                <a:cs typeface="Courier"/>
              </a:rPr>
              <a:t> 2&gt;&amp;1 &amp;</a:t>
            </a:r>
          </a:p>
          <a:p>
            <a:pPr eaLnBrk="1" hangingPunct="1">
              <a:spcBef>
                <a:spcPts val="763"/>
              </a:spcBef>
              <a:buClrTx/>
              <a:buFontTx/>
              <a:buNone/>
              <a:defRPr/>
            </a:pPr>
            <a:r>
              <a:rPr lang="en-US" sz="2200" dirty="0">
                <a:solidFill>
                  <a:srgbClr val="800000"/>
                </a:solidFill>
                <a:latin typeface="Courier"/>
                <a:cs typeface="Courier"/>
              </a:rPr>
              <a:t>    sleep 2</a:t>
            </a:r>
          </a:p>
          <a:p>
            <a:pPr eaLnBrk="1" hangingPunct="1">
              <a:spcBef>
                <a:spcPts val="763"/>
              </a:spcBef>
              <a:buClrTx/>
              <a:buFontTx/>
              <a:buNone/>
              <a:defRPr/>
            </a:pPr>
            <a:r>
              <a:rPr lang="en-US" sz="2200" dirty="0">
                <a:solidFill>
                  <a:srgbClr val="800000"/>
                </a:solidFill>
                <a:latin typeface="Courier"/>
                <a:cs typeface="Courier"/>
              </a:rPr>
              <a:t>fi</a:t>
            </a:r>
          </a:p>
          <a:p>
            <a:pPr eaLnBrk="1" hangingPunct="1">
              <a:spcBef>
                <a:spcPts val="763"/>
              </a:spcBef>
              <a:buClrTx/>
              <a:buFontTx/>
              <a:buNone/>
              <a:defRPr/>
            </a:pPr>
            <a:r>
              <a:rPr lang="en-US" sz="2200" dirty="0">
                <a:solidFill>
                  <a:srgbClr val="0000FF"/>
                </a:solidFill>
                <a:latin typeface="Courier"/>
                <a:cs typeface="Courier"/>
              </a:rPr>
              <a:t>MYSELF=$(</a:t>
            </a:r>
            <a:r>
              <a:rPr lang="en-US" sz="2200" dirty="0" err="1">
                <a:solidFill>
                  <a:srgbClr val="0000FF"/>
                </a:solidFill>
                <a:latin typeface="Courier"/>
                <a:cs typeface="Courier"/>
              </a:rPr>
              <a:t>readlink</a:t>
            </a:r>
            <a:r>
              <a:rPr lang="en-US" sz="2200" dirty="0">
                <a:solidFill>
                  <a:srgbClr val="0000FF"/>
                </a:solidFill>
                <a:latin typeface="Courier"/>
                <a:cs typeface="Courier"/>
              </a:rPr>
              <a:t> -f $0)</a:t>
            </a: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daq_clear_readlist</a:t>
            </a:r>
            <a:endParaRPr lang="en-US" sz="2200" dirty="0">
              <a:solidFill>
                <a:srgbClr val="0000FF"/>
              </a:solidFill>
              <a:latin typeface="Courier"/>
              <a:cs typeface="Courier"/>
            </a:endParaRPr>
          </a:p>
          <a:p>
            <a:pPr eaLnBrk="1" hangingPunct="1">
              <a:spcBef>
                <a:spcPts val="763"/>
              </a:spcBef>
              <a:buClrTx/>
              <a:buFontTx/>
              <a:buNone/>
              <a:defRPr/>
            </a:pPr>
            <a:endParaRPr lang="en-US" sz="2200" dirty="0">
              <a:solidFill>
                <a:srgbClr val="800000"/>
              </a:solidFill>
              <a:latin typeface="Courier"/>
              <a:cs typeface="Courier"/>
            </a:endParaRP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device_file</a:t>
            </a:r>
            <a:r>
              <a:rPr lang="en-US" sz="2200" dirty="0">
                <a:solidFill>
                  <a:srgbClr val="0000FF"/>
                </a:solidFill>
                <a:latin typeface="Courier"/>
                <a:cs typeface="Courier"/>
              </a:rPr>
              <a:t> 9 900 "$MYSELF”</a:t>
            </a:r>
          </a:p>
          <a:p>
            <a:pPr eaLnBrk="1" hangingPunct="1">
              <a:spcBef>
                <a:spcPts val="763"/>
              </a:spcBef>
              <a:buClrTx/>
              <a:buFontTx/>
              <a:buNone/>
              <a:defRPr/>
            </a:pPr>
            <a:endParaRPr lang="en-US" sz="2200" dirty="0">
              <a:solidFill>
                <a:srgbClr val="0000FF"/>
              </a:solidFill>
              <a:latin typeface="Courier"/>
              <a:cs typeface="Courier"/>
            </a:endParaRP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load </a:t>
            </a:r>
            <a:r>
              <a:rPr lang="en-US" sz="2200" dirty="0" err="1">
                <a:solidFill>
                  <a:srgbClr val="0000FF"/>
                </a:solidFill>
                <a:latin typeface="Courier"/>
                <a:cs typeface="Courier"/>
              </a:rPr>
              <a:t>librcdaqplugin_drs.so</a:t>
            </a:r>
            <a:endParaRPr lang="en-US" sz="2200" dirty="0">
              <a:solidFill>
                <a:srgbClr val="0000FF"/>
              </a:solidFill>
              <a:latin typeface="Courier"/>
              <a:cs typeface="Courier"/>
            </a:endParaRPr>
          </a:p>
          <a:p>
            <a:pPr eaLnBrk="1" hangingPunct="1">
              <a:spcBef>
                <a:spcPts val="763"/>
              </a:spcBef>
              <a:buClrTx/>
              <a:buFontTx/>
              <a:buNone/>
              <a:defRPr/>
            </a:pPr>
            <a:r>
              <a:rPr lang="en-US" sz="2200" dirty="0" err="1">
                <a:solidFill>
                  <a:srgbClr val="0000FF"/>
                </a:solidFill>
                <a:latin typeface="Courier"/>
                <a:cs typeface="Courier"/>
              </a:rPr>
              <a:t>rcdaq_client</a:t>
            </a:r>
            <a:r>
              <a:rPr lang="en-US" sz="2200" dirty="0">
                <a:solidFill>
                  <a:srgbClr val="0000FF"/>
                </a:solidFill>
                <a:latin typeface="Courier"/>
                <a:cs typeface="Courier"/>
              </a:rPr>
              <a:t> </a:t>
            </a:r>
            <a:r>
              <a:rPr lang="en-US" sz="2200" dirty="0" err="1">
                <a:solidFill>
                  <a:srgbClr val="0000FF"/>
                </a:solidFill>
                <a:latin typeface="Courier"/>
                <a:cs typeface="Courier"/>
              </a:rPr>
              <a:t>create_device</a:t>
            </a:r>
            <a:r>
              <a:rPr lang="en-US" sz="2200" dirty="0">
                <a:solidFill>
                  <a:srgbClr val="0000FF"/>
                </a:solidFill>
                <a:latin typeface="Courier"/>
                <a:cs typeface="Courier"/>
              </a:rPr>
              <a:t> </a:t>
            </a:r>
            <a:r>
              <a:rPr lang="en-US" sz="2200" dirty="0" err="1">
                <a:solidFill>
                  <a:srgbClr val="0000FF"/>
                </a:solidFill>
                <a:latin typeface="Courier"/>
                <a:cs typeface="Courier"/>
              </a:rPr>
              <a:t>device_drs</a:t>
            </a:r>
            <a:r>
              <a:rPr lang="en-US" sz="2200" dirty="0">
                <a:solidFill>
                  <a:srgbClr val="0000FF"/>
                </a:solidFill>
                <a:latin typeface="Courier"/>
                <a:cs typeface="Courier"/>
              </a:rPr>
              <a:t> -- 1 1001 0x21 -150 negative 120 3</a:t>
            </a:r>
          </a:p>
        </p:txBody>
      </p:sp>
      <p:sp>
        <p:nvSpPr>
          <p:cNvPr id="2" name="Slide Number Placeholder 1"/>
          <p:cNvSpPr>
            <a:spLocks noGrp="1"/>
          </p:cNvSpPr>
          <p:nvPr>
            <p:ph type="sldNum" sz="quarter" idx="4"/>
          </p:nvPr>
        </p:nvSpPr>
        <p:spPr/>
        <p:txBody>
          <a:bodyPr/>
          <a:lstStyle/>
          <a:p>
            <a:fld id="{7D854EC2-8F58-5C4F-8AEB-33CAAE66C4BD}" type="slidenum">
              <a:rPr lang="en-US" smtClean="0"/>
              <a:t>30</a:t>
            </a:fld>
            <a:endParaRPr lang="en-US" dirty="0"/>
          </a:p>
        </p:txBody>
      </p:sp>
      <p:sp>
        <p:nvSpPr>
          <p:cNvPr id="6" name="Text Box 2"/>
          <p:cNvSpPr txBox="1">
            <a:spLocks noChangeArrowheads="1"/>
          </p:cNvSpPr>
          <p:nvPr/>
        </p:nvSpPr>
        <p:spPr bwMode="auto">
          <a:xfrm>
            <a:off x="9501981" y="4023516"/>
            <a:ext cx="2667000" cy="10530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963"/>
              </a:spcBef>
              <a:buClrTx/>
              <a:buFontTx/>
              <a:buNone/>
              <a:defRPr/>
            </a:pPr>
            <a:r>
              <a:rPr lang="en-US" sz="2400" dirty="0">
                <a:solidFill>
                  <a:schemeClr val="bg1">
                    <a:lumMod val="50000"/>
                  </a:schemeClr>
                </a:solidFill>
                <a:latin typeface="Arial Narrow" charset="0"/>
              </a:rPr>
              <a:t>If no server is running, we start one here. </a:t>
            </a:r>
            <a:endParaRPr lang="en-US" sz="2400" dirty="0">
              <a:solidFill>
                <a:schemeClr val="bg1">
                  <a:lumMod val="50000"/>
                </a:schemeClr>
              </a:solidFill>
              <a:latin typeface="Arial Narrow"/>
              <a:cs typeface="Arial Narrow"/>
            </a:endParaRPr>
          </a:p>
        </p:txBody>
      </p:sp>
      <p:sp>
        <p:nvSpPr>
          <p:cNvPr id="3" name="Text Box 2">
            <a:extLst>
              <a:ext uri="{FF2B5EF4-FFF2-40B4-BE49-F238E27FC236}">
                <a16:creationId xmlns:a16="http://schemas.microsoft.com/office/drawing/2014/main" id="{19F19D71-C027-0992-7724-DE45A762337C}"/>
              </a:ext>
            </a:extLst>
          </p:cNvPr>
          <p:cNvSpPr txBox="1">
            <a:spLocks noChangeArrowheads="1"/>
          </p:cNvSpPr>
          <p:nvPr/>
        </p:nvSpPr>
        <p:spPr bwMode="auto">
          <a:xfrm>
            <a:off x="5206206" y="5887608"/>
            <a:ext cx="6096000" cy="5191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963"/>
              </a:spcBef>
              <a:buClrTx/>
              <a:buFontTx/>
              <a:buNone/>
              <a:defRPr/>
            </a:pPr>
            <a:r>
              <a:rPr lang="en-US" sz="2400" dirty="0">
                <a:solidFill>
                  <a:schemeClr val="bg1">
                    <a:lumMod val="50000"/>
                  </a:schemeClr>
                </a:solidFill>
                <a:latin typeface="Arial Narrow" charset="0"/>
              </a:rPr>
              <a:t>We convert the script filename into a full path</a:t>
            </a:r>
            <a:endParaRPr lang="en-US" sz="2400" dirty="0">
              <a:solidFill>
                <a:schemeClr val="bg1">
                  <a:lumMod val="50000"/>
                </a:schemeClr>
              </a:solidFill>
              <a:latin typeface="Arial Narrow"/>
              <a:cs typeface="Arial Narrow"/>
            </a:endParaRPr>
          </a:p>
        </p:txBody>
      </p:sp>
      <p:cxnSp>
        <p:nvCxnSpPr>
          <p:cNvPr id="7" name="Straight Arrow Connector 6">
            <a:extLst>
              <a:ext uri="{FF2B5EF4-FFF2-40B4-BE49-F238E27FC236}">
                <a16:creationId xmlns:a16="http://schemas.microsoft.com/office/drawing/2014/main" id="{17B0BAD8-7A2F-86D9-DDD6-5828444A69FF}"/>
              </a:ext>
            </a:extLst>
          </p:cNvPr>
          <p:cNvCxnSpPr/>
          <p:nvPr/>
        </p:nvCxnSpPr>
        <p:spPr bwMode="auto">
          <a:xfrm flipH="1">
            <a:off x="8863806" y="4509153"/>
            <a:ext cx="454819" cy="0"/>
          </a:xfrm>
          <a:prstGeom prst="straightConnector1">
            <a:avLst/>
          </a:prstGeom>
          <a:solidFill>
            <a:srgbClr val="00B8FF"/>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a:extLst>
              <a:ext uri="{FF2B5EF4-FFF2-40B4-BE49-F238E27FC236}">
                <a16:creationId xmlns:a16="http://schemas.microsoft.com/office/drawing/2014/main" id="{44D5A528-38E1-CAEA-BA14-51763DDBADEC}"/>
              </a:ext>
            </a:extLst>
          </p:cNvPr>
          <p:cNvCxnSpPr>
            <a:cxnSpLocks/>
          </p:cNvCxnSpPr>
          <p:nvPr/>
        </p:nvCxnSpPr>
        <p:spPr bwMode="auto">
          <a:xfrm flipH="1">
            <a:off x="4444206" y="6147164"/>
            <a:ext cx="762000" cy="121444"/>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a:extLst>
              <a:ext uri="{FF2B5EF4-FFF2-40B4-BE49-F238E27FC236}">
                <a16:creationId xmlns:a16="http://schemas.microsoft.com/office/drawing/2014/main" id="{7827A22D-A159-D630-CF66-C0466D7BDF6A}"/>
              </a:ext>
            </a:extLst>
          </p:cNvPr>
          <p:cNvCxnSpPr>
            <a:cxnSpLocks/>
          </p:cNvCxnSpPr>
          <p:nvPr/>
        </p:nvCxnSpPr>
        <p:spPr bwMode="auto">
          <a:xfrm flipH="1">
            <a:off x="8711406" y="6386264"/>
            <a:ext cx="914400" cy="1025782"/>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Text Box 2">
            <a:extLst>
              <a:ext uri="{FF2B5EF4-FFF2-40B4-BE49-F238E27FC236}">
                <a16:creationId xmlns:a16="http://schemas.microsoft.com/office/drawing/2014/main" id="{F08604EA-70EB-F51E-A2DA-3BE4CC12D56D}"/>
              </a:ext>
            </a:extLst>
          </p:cNvPr>
          <p:cNvSpPr txBox="1">
            <a:spLocks noChangeArrowheads="1"/>
          </p:cNvSpPr>
          <p:nvPr/>
        </p:nvSpPr>
        <p:spPr bwMode="auto">
          <a:xfrm>
            <a:off x="6044406" y="6494966"/>
            <a:ext cx="2667000" cy="10530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963"/>
              </a:spcBef>
              <a:buClrTx/>
              <a:buFontTx/>
              <a:buNone/>
              <a:defRPr/>
            </a:pPr>
            <a:r>
              <a:rPr lang="en-US" sz="2400" dirty="0">
                <a:solidFill>
                  <a:schemeClr val="bg1">
                    <a:lumMod val="50000"/>
                  </a:schemeClr>
                </a:solidFill>
                <a:latin typeface="Arial Narrow" charset="0"/>
              </a:rPr>
              <a:t>We clear all existing definitions</a:t>
            </a:r>
            <a:endParaRPr lang="en-US" sz="2400" dirty="0">
              <a:solidFill>
                <a:schemeClr val="bg1">
                  <a:lumMod val="50000"/>
                </a:schemeClr>
              </a:solidFill>
              <a:latin typeface="Arial Narrow"/>
              <a:cs typeface="Arial Narrow"/>
            </a:endParaRPr>
          </a:p>
        </p:txBody>
      </p:sp>
      <p:cxnSp>
        <p:nvCxnSpPr>
          <p:cNvPr id="13" name="Straight Arrow Connector 12">
            <a:extLst>
              <a:ext uri="{FF2B5EF4-FFF2-40B4-BE49-F238E27FC236}">
                <a16:creationId xmlns:a16="http://schemas.microsoft.com/office/drawing/2014/main" id="{BBEEEF09-A3D1-9001-9A18-8C1018213FCC}"/>
              </a:ext>
            </a:extLst>
          </p:cNvPr>
          <p:cNvCxnSpPr>
            <a:cxnSpLocks/>
          </p:cNvCxnSpPr>
          <p:nvPr/>
        </p:nvCxnSpPr>
        <p:spPr bwMode="auto">
          <a:xfrm flipH="1">
            <a:off x="5549106" y="6725808"/>
            <a:ext cx="495300" cy="38925"/>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Text Box 2">
            <a:extLst>
              <a:ext uri="{FF2B5EF4-FFF2-40B4-BE49-F238E27FC236}">
                <a16:creationId xmlns:a16="http://schemas.microsoft.com/office/drawing/2014/main" id="{989B8274-1E5A-9AC9-16BE-4C7D56D47118}"/>
              </a:ext>
            </a:extLst>
          </p:cNvPr>
          <p:cNvSpPr txBox="1">
            <a:spLocks noChangeArrowheads="1"/>
          </p:cNvSpPr>
          <p:nvPr/>
        </p:nvSpPr>
        <p:spPr bwMode="auto">
          <a:xfrm>
            <a:off x="7263606" y="8038093"/>
            <a:ext cx="5273285" cy="51911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963"/>
              </a:spcBef>
              <a:buClrTx/>
              <a:buFontTx/>
              <a:buNone/>
              <a:defRPr/>
            </a:pPr>
            <a:r>
              <a:rPr lang="en-US" sz="2400" dirty="0">
                <a:solidFill>
                  <a:schemeClr val="bg1">
                    <a:lumMod val="50000"/>
                  </a:schemeClr>
                </a:solidFill>
                <a:latin typeface="Arial Narrow" charset="0"/>
              </a:rPr>
              <a:t>We load the plugin(s) and define the device(s)</a:t>
            </a:r>
            <a:endParaRPr lang="en-US" sz="2400" dirty="0">
              <a:solidFill>
                <a:schemeClr val="bg1">
                  <a:lumMod val="50000"/>
                </a:schemeClr>
              </a:solidFill>
              <a:latin typeface="Arial Narrow"/>
              <a:cs typeface="Arial Narrow"/>
            </a:endParaRPr>
          </a:p>
        </p:txBody>
      </p:sp>
      <p:cxnSp>
        <p:nvCxnSpPr>
          <p:cNvPr id="18" name="Straight Arrow Connector 17">
            <a:extLst>
              <a:ext uri="{FF2B5EF4-FFF2-40B4-BE49-F238E27FC236}">
                <a16:creationId xmlns:a16="http://schemas.microsoft.com/office/drawing/2014/main" id="{363E9C22-B07D-A566-6E35-D20DB3D60939}"/>
              </a:ext>
            </a:extLst>
          </p:cNvPr>
          <p:cNvCxnSpPr>
            <a:cxnSpLocks/>
          </p:cNvCxnSpPr>
          <p:nvPr/>
        </p:nvCxnSpPr>
        <p:spPr bwMode="auto">
          <a:xfrm flipH="1">
            <a:off x="7012391" y="8278187"/>
            <a:ext cx="247650" cy="151749"/>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Arrow Connector 19">
            <a:extLst>
              <a:ext uri="{FF2B5EF4-FFF2-40B4-BE49-F238E27FC236}">
                <a16:creationId xmlns:a16="http://schemas.microsoft.com/office/drawing/2014/main" id="{F351958F-4B5A-38BF-A93F-84FDBC0510EE}"/>
              </a:ext>
            </a:extLst>
          </p:cNvPr>
          <p:cNvCxnSpPr>
            <a:cxnSpLocks/>
          </p:cNvCxnSpPr>
          <p:nvPr/>
        </p:nvCxnSpPr>
        <p:spPr bwMode="auto">
          <a:xfrm flipH="1">
            <a:off x="10311606" y="8481332"/>
            <a:ext cx="95250" cy="137210"/>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 name="Text Box 2">
            <a:extLst>
              <a:ext uri="{FF2B5EF4-FFF2-40B4-BE49-F238E27FC236}">
                <a16:creationId xmlns:a16="http://schemas.microsoft.com/office/drawing/2014/main" id="{8513C158-F17F-C191-9F53-D2873003E4D9}"/>
              </a:ext>
            </a:extLst>
          </p:cNvPr>
          <p:cNvSpPr txBox="1">
            <a:spLocks noChangeArrowheads="1"/>
          </p:cNvSpPr>
          <p:nvPr/>
        </p:nvSpPr>
        <p:spPr bwMode="auto">
          <a:xfrm>
            <a:off x="9857022" y="2564924"/>
            <a:ext cx="2667000" cy="10530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963"/>
              </a:spcBef>
              <a:buClrTx/>
              <a:buFontTx/>
              <a:buNone/>
              <a:defRPr/>
            </a:pPr>
            <a:r>
              <a:rPr lang="en-US" sz="2400" dirty="0">
                <a:solidFill>
                  <a:schemeClr val="bg1">
                    <a:lumMod val="50000"/>
                  </a:schemeClr>
                </a:solidFill>
                <a:latin typeface="Arial Narrow" charset="0"/>
              </a:rPr>
              <a:t>We comment a lot as a way of documentation</a:t>
            </a:r>
            <a:endParaRPr lang="en-US" sz="2400" dirty="0">
              <a:solidFill>
                <a:schemeClr val="bg1">
                  <a:lumMod val="50000"/>
                </a:schemeClr>
              </a:solidFill>
              <a:latin typeface="Arial Narrow"/>
              <a:cs typeface="Arial Narrow"/>
            </a:endParaRPr>
          </a:p>
        </p:txBody>
      </p:sp>
      <p:cxnSp>
        <p:nvCxnSpPr>
          <p:cNvPr id="23" name="Straight Arrow Connector 22">
            <a:extLst>
              <a:ext uri="{FF2B5EF4-FFF2-40B4-BE49-F238E27FC236}">
                <a16:creationId xmlns:a16="http://schemas.microsoft.com/office/drawing/2014/main" id="{A77144B1-4BCB-ADCF-C66F-4BC4C66018AF}"/>
              </a:ext>
            </a:extLst>
          </p:cNvPr>
          <p:cNvCxnSpPr/>
          <p:nvPr/>
        </p:nvCxnSpPr>
        <p:spPr bwMode="auto">
          <a:xfrm flipH="1">
            <a:off x="9288150" y="3068208"/>
            <a:ext cx="454819" cy="0"/>
          </a:xfrm>
          <a:prstGeom prst="straightConnector1">
            <a:avLst/>
          </a:prstGeom>
          <a:solidFill>
            <a:srgbClr val="00B8FF"/>
          </a:solidFill>
          <a:ln w="5715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2319913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Output file management</a:t>
            </a:r>
          </a:p>
        </p:txBody>
      </p:sp>
      <p:sp>
        <p:nvSpPr>
          <p:cNvPr id="6" name="Text Box 2"/>
          <p:cNvSpPr txBox="1">
            <a:spLocks noChangeArrowheads="1"/>
          </p:cNvSpPr>
          <p:nvPr/>
        </p:nvSpPr>
        <p:spPr bwMode="auto">
          <a:xfrm>
            <a:off x="329406" y="2056606"/>
            <a:ext cx="12230100" cy="434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1363"/>
              </a:spcBef>
              <a:buClrTx/>
              <a:buFontTx/>
              <a:buNone/>
              <a:defRPr/>
            </a:pPr>
            <a:r>
              <a:rPr lang="en-US" sz="2800" dirty="0">
                <a:solidFill>
                  <a:srgbClr val="000000"/>
                </a:solidFill>
                <a:latin typeface="Arial Narrow" charset="0"/>
              </a:rPr>
              <a:t>The output file names are governed by what is called a “file rule”</a:t>
            </a:r>
          </a:p>
          <a:p>
            <a:pPr marL="0" indent="0" eaLnBrk="1" hangingPunct="1">
              <a:spcBef>
                <a:spcPts val="1363"/>
              </a:spcBef>
              <a:buClrTx/>
              <a:buFontTx/>
              <a:buNone/>
              <a:defRPr/>
            </a:pPr>
            <a:r>
              <a:rPr lang="en-US" sz="2800" dirty="0">
                <a:solidFill>
                  <a:srgbClr val="000000"/>
                </a:solidFill>
                <a:latin typeface="Arial Narrow" charset="0"/>
                <a:cs typeface="Arial Narrow"/>
              </a:rPr>
              <a:t>It acts as the format portion of a c-program “</a:t>
            </a:r>
            <a:r>
              <a:rPr lang="en-US" sz="2800" dirty="0" err="1">
                <a:solidFill>
                  <a:srgbClr val="000000"/>
                </a:solidFill>
                <a:latin typeface="Arial Narrow" charset="0"/>
                <a:cs typeface="Arial Narrow"/>
              </a:rPr>
              <a:t>printf</a:t>
            </a:r>
            <a:r>
              <a:rPr lang="en-US" sz="2800" dirty="0">
                <a:solidFill>
                  <a:srgbClr val="000000"/>
                </a:solidFill>
                <a:latin typeface="Arial Narrow" charset="0"/>
                <a:cs typeface="Arial Narrow"/>
              </a:rPr>
              <a:t>” statement</a:t>
            </a:r>
          </a:p>
          <a:p>
            <a:pPr marL="0" indent="0" eaLnBrk="1" hangingPunct="1">
              <a:spcBef>
                <a:spcPts val="1363"/>
              </a:spcBef>
              <a:buClrTx/>
              <a:buFontTx/>
              <a:buNone/>
              <a:defRPr/>
            </a:pPr>
            <a:r>
              <a:rPr lang="en-US" sz="2800" dirty="0">
                <a:solidFill>
                  <a:srgbClr val="000000"/>
                </a:solidFill>
                <a:latin typeface="Arial Narrow" charset="0"/>
                <a:cs typeface="Arial Narrow"/>
              </a:rPr>
              <a:t>The startup default is “</a:t>
            </a:r>
            <a:r>
              <a:rPr lang="en-US" sz="2800" dirty="0" err="1">
                <a:solidFill>
                  <a:srgbClr val="000000"/>
                </a:solidFill>
                <a:latin typeface="Arial Narrow" charset="0"/>
                <a:cs typeface="Arial Narrow"/>
              </a:rPr>
              <a:t>rcdaq</a:t>
            </a:r>
            <a:r>
              <a:rPr lang="en-US" sz="2800" dirty="0">
                <a:solidFill>
                  <a:srgbClr val="000000"/>
                </a:solidFill>
                <a:latin typeface="Arial Narrow" charset="0"/>
                <a:cs typeface="Arial Narrow"/>
              </a:rPr>
              <a:t>-%08d-%04d.evt” – called with 2 int parameters, one the run number, and one a “file sequence number” if we roll over files</a:t>
            </a:r>
          </a:p>
          <a:p>
            <a:pPr marL="0" indent="0" eaLnBrk="1" hangingPunct="1">
              <a:spcBef>
                <a:spcPts val="1363"/>
              </a:spcBef>
              <a:buClrTx/>
              <a:buFontTx/>
              <a:buNone/>
              <a:defRPr/>
            </a:pPr>
            <a:r>
              <a:rPr lang="en-US" sz="2800" dirty="0">
                <a:solidFill>
                  <a:srgbClr val="000000"/>
                </a:solidFill>
                <a:latin typeface="Arial Narrow" charset="0"/>
                <a:cs typeface="Arial Narrow"/>
              </a:rPr>
              <a:t>You can try this even on the command line ( I added the \n to have it by itself on a line)</a:t>
            </a:r>
          </a:p>
          <a:p>
            <a:pPr marL="0" indent="0" eaLnBrk="1" hangingPunct="1">
              <a:spcBef>
                <a:spcPts val="1363"/>
              </a:spcBef>
              <a:buClrTx/>
              <a:buFontTx/>
              <a:buNone/>
              <a:defRPr/>
            </a:pPr>
            <a:endParaRPr lang="en-US" sz="2800" dirty="0">
              <a:solidFill>
                <a:srgbClr val="000000"/>
              </a:solidFill>
              <a:latin typeface="Arial Narrow" charset="0"/>
              <a:cs typeface="Arial Narrow"/>
            </a:endParaRPr>
          </a:p>
          <a:p>
            <a:pPr marL="0" indent="0" eaLnBrk="1" hangingPunct="1">
              <a:spcBef>
                <a:spcPts val="1363"/>
              </a:spcBef>
              <a:buClrTx/>
              <a:buFontTx/>
              <a:buNone/>
              <a:defRPr/>
            </a:pPr>
            <a:endParaRPr lang="en-US" sz="2800" dirty="0">
              <a:solidFill>
                <a:srgbClr val="000000"/>
              </a:solidFill>
              <a:latin typeface="Arial Narrow" charset="0"/>
              <a:cs typeface="Arial Narrow"/>
            </a:endParaRPr>
          </a:p>
          <a:p>
            <a:pPr marL="0" indent="0" eaLnBrk="1" hangingPunct="1">
              <a:spcBef>
                <a:spcPts val="1363"/>
              </a:spcBef>
              <a:buClrTx/>
              <a:buFontTx/>
              <a:buNone/>
              <a:defRPr/>
            </a:pPr>
            <a:r>
              <a:rPr lang="en-US" sz="2800" dirty="0">
                <a:solidFill>
                  <a:srgbClr val="000000"/>
                </a:solidFill>
                <a:latin typeface="Arial Narrow" charset="0"/>
                <a:cs typeface="Arial Narrow"/>
              </a:rPr>
              <a:t>The %08d and %04d parts make an 8- or 4-digit number with leading zeroes – we want to avoid spaces in filenames.</a:t>
            </a:r>
          </a:p>
          <a:p>
            <a:pPr marL="0" indent="0" eaLnBrk="1" hangingPunct="1">
              <a:spcBef>
                <a:spcPts val="1363"/>
              </a:spcBef>
              <a:buClrTx/>
              <a:buFontTx/>
              <a:buNone/>
              <a:defRPr/>
            </a:pPr>
            <a:r>
              <a:rPr lang="en-US" sz="2800" dirty="0">
                <a:solidFill>
                  <a:srgbClr val="000000"/>
                </a:solidFill>
                <a:latin typeface="Arial Narrow" charset="0"/>
                <a:cs typeface="Arial Narrow"/>
              </a:rPr>
              <a:t>We usually give a file rule with a full and complete path, such as </a:t>
            </a:r>
          </a:p>
          <a:p>
            <a:pPr marL="0" indent="0" eaLnBrk="1" hangingPunct="1">
              <a:spcBef>
                <a:spcPts val="1363"/>
              </a:spcBef>
              <a:buClrTx/>
              <a:buFontTx/>
              <a:buNone/>
              <a:defRPr/>
            </a:pPr>
            <a:r>
              <a:rPr lang="en-US" sz="2800" b="1" dirty="0">
                <a:solidFill>
                  <a:srgbClr val="000000"/>
                </a:solidFill>
                <a:latin typeface="Courier New" panose="02070309020205020404" pitchFamily="49" charset="0"/>
                <a:cs typeface="Courier New" panose="02070309020205020404" pitchFamily="49" charset="0"/>
              </a:rPr>
              <a:t>/data/</a:t>
            </a:r>
            <a:r>
              <a:rPr lang="en-US" sz="2800" b="1" dirty="0" err="1">
                <a:solidFill>
                  <a:srgbClr val="000000"/>
                </a:solidFill>
                <a:latin typeface="Courier New" panose="02070309020205020404" pitchFamily="49" charset="0"/>
                <a:cs typeface="Courier New" panose="02070309020205020404" pitchFamily="49" charset="0"/>
              </a:rPr>
              <a:t>phnxrc</a:t>
            </a:r>
            <a:r>
              <a:rPr lang="en-US" sz="2800" b="1" dirty="0">
                <a:solidFill>
                  <a:srgbClr val="000000"/>
                </a:solidFill>
                <a:latin typeface="Courier New" panose="02070309020205020404" pitchFamily="49" charset="0"/>
                <a:cs typeface="Courier New" panose="02070309020205020404" pitchFamily="49" charset="0"/>
              </a:rPr>
              <a:t>/</a:t>
            </a:r>
            <a:r>
              <a:rPr lang="en-US" sz="2800" b="1" dirty="0" err="1">
                <a:solidFill>
                  <a:srgbClr val="000000"/>
                </a:solidFill>
                <a:latin typeface="Courier New" panose="02070309020205020404" pitchFamily="49" charset="0"/>
                <a:cs typeface="Courier New" panose="02070309020205020404" pitchFamily="49" charset="0"/>
              </a:rPr>
              <a:t>BHCal</a:t>
            </a:r>
            <a:r>
              <a:rPr lang="en-US" sz="2800" b="1" dirty="0">
                <a:solidFill>
                  <a:srgbClr val="000000"/>
                </a:solidFill>
                <a:latin typeface="Courier New" panose="02070309020205020404" pitchFamily="49" charset="0"/>
                <a:cs typeface="Courier New" panose="02070309020205020404" pitchFamily="49" charset="0"/>
              </a:rPr>
              <a:t>/</a:t>
            </a:r>
            <a:r>
              <a:rPr lang="en-US" sz="2800" b="1" dirty="0" err="1">
                <a:solidFill>
                  <a:srgbClr val="000000"/>
                </a:solidFill>
                <a:latin typeface="Courier New" panose="02070309020205020404" pitchFamily="49" charset="0"/>
                <a:cs typeface="Courier New" panose="02070309020205020404" pitchFamily="49" charset="0"/>
              </a:rPr>
              <a:t>cosmics</a:t>
            </a:r>
            <a:r>
              <a:rPr lang="en-US" sz="2800" b="1" dirty="0">
                <a:solidFill>
                  <a:srgbClr val="000000"/>
                </a:solidFill>
                <a:latin typeface="Courier New" panose="02070309020205020404" pitchFamily="49" charset="0"/>
                <a:cs typeface="Courier New" panose="02070309020205020404" pitchFamily="49" charset="0"/>
              </a:rPr>
              <a:t>/</a:t>
            </a:r>
            <a:r>
              <a:rPr lang="en-US" sz="2800" b="1" dirty="0" err="1">
                <a:solidFill>
                  <a:srgbClr val="000000"/>
                </a:solidFill>
                <a:latin typeface="Courier New" panose="02070309020205020404" pitchFamily="49" charset="0"/>
                <a:cs typeface="Courier New" panose="02070309020205020404" pitchFamily="49" charset="0"/>
              </a:rPr>
              <a:t>cosmics_ROC</a:t>
            </a:r>
            <a:r>
              <a:rPr lang="en-US" sz="2800" b="1" dirty="0">
                <a:solidFill>
                  <a:srgbClr val="000000"/>
                </a:solidFill>
                <a:latin typeface="Courier New" panose="02070309020205020404" pitchFamily="49" charset="0"/>
                <a:cs typeface="Courier New" panose="02070309020205020404" pitchFamily="49" charset="0"/>
              </a:rPr>
              <a:t>-%08d-%04d.evt</a:t>
            </a:r>
          </a:p>
          <a:p>
            <a:pPr marL="0" indent="0" eaLnBrk="1" hangingPunct="1">
              <a:spcBef>
                <a:spcPts val="1363"/>
              </a:spcBef>
              <a:buClrTx/>
              <a:defRPr/>
            </a:pPr>
            <a:r>
              <a:rPr lang="en-US" sz="2800" dirty="0">
                <a:solidFill>
                  <a:srgbClr val="000000"/>
                </a:solidFill>
                <a:latin typeface="Arial Narrow" charset="0"/>
                <a:cs typeface="Arial Narrow"/>
              </a:rPr>
              <a:t>You can have  “Run Types” that quickly switch between different pre-made file rules for beam/</a:t>
            </a:r>
            <a:r>
              <a:rPr lang="en-US" sz="2800" dirty="0" err="1">
                <a:solidFill>
                  <a:srgbClr val="000000"/>
                </a:solidFill>
                <a:latin typeface="Arial Narrow" charset="0"/>
                <a:cs typeface="Arial Narrow"/>
              </a:rPr>
              <a:t>cosmics</a:t>
            </a:r>
            <a:r>
              <a:rPr lang="en-US" sz="2800" dirty="0">
                <a:solidFill>
                  <a:srgbClr val="000000"/>
                </a:solidFill>
                <a:latin typeface="Arial Narrow" charset="0"/>
                <a:cs typeface="Arial Narrow"/>
              </a:rPr>
              <a:t>/calibration/pedestal/junk </a:t>
            </a:r>
            <a:r>
              <a:rPr lang="en-US" sz="2800" dirty="0" err="1">
                <a:solidFill>
                  <a:srgbClr val="000000"/>
                </a:solidFill>
                <a:latin typeface="Arial Narrow" charset="0"/>
                <a:cs typeface="Arial Narrow"/>
              </a:rPr>
              <a:t>etc</a:t>
            </a:r>
            <a:r>
              <a:rPr lang="en-US" sz="2800" dirty="0">
                <a:solidFill>
                  <a:srgbClr val="000000"/>
                </a:solidFill>
                <a:latin typeface="Arial Narrow" charset="0"/>
                <a:cs typeface="Arial Narrow"/>
              </a:rPr>
              <a:t>  </a:t>
            </a:r>
          </a:p>
          <a:p>
            <a:pPr marL="0" indent="0" eaLnBrk="1" hangingPunct="1">
              <a:spcBef>
                <a:spcPts val="1363"/>
              </a:spcBef>
              <a:buClrTx/>
              <a:buFontTx/>
              <a:buNone/>
              <a:defRPr/>
            </a:pPr>
            <a:endParaRPr lang="en-US" sz="2800" dirty="0">
              <a:solidFill>
                <a:srgbClr val="000000"/>
              </a:solidFill>
              <a:latin typeface="Courier New" panose="02070309020205020404" pitchFamily="49" charset="0"/>
              <a:cs typeface="Courier New" panose="02070309020205020404" pitchFamily="49"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31</a:t>
            </a:fld>
            <a:endParaRPr lang="en-US" dirty="0"/>
          </a:p>
        </p:txBody>
      </p:sp>
      <p:sp>
        <p:nvSpPr>
          <p:cNvPr id="4" name="TextBox 3">
            <a:extLst>
              <a:ext uri="{FF2B5EF4-FFF2-40B4-BE49-F238E27FC236}">
                <a16:creationId xmlns:a16="http://schemas.microsoft.com/office/drawing/2014/main" id="{5551ACEF-2655-0148-2857-E0684E3064FB}"/>
              </a:ext>
            </a:extLst>
          </p:cNvPr>
          <p:cNvSpPr txBox="1"/>
          <p:nvPr/>
        </p:nvSpPr>
        <p:spPr>
          <a:xfrm>
            <a:off x="463550" y="4952206"/>
            <a:ext cx="9339497" cy="954107"/>
          </a:xfrm>
          <a:prstGeom prst="rect">
            <a:avLst/>
          </a:prstGeom>
          <a:solidFill>
            <a:srgbClr val="EBFFB4"/>
          </a:solidFill>
        </p:spPr>
        <p:txBody>
          <a:bodyPr wrap="square">
            <a:spAutoFit/>
          </a:bodyPr>
          <a:lstStyle/>
          <a:p>
            <a:r>
              <a:rPr lang="en-US" sz="2800" b="1" dirty="0">
                <a:solidFill>
                  <a:srgbClr val="C00000"/>
                </a:solidFill>
                <a:latin typeface="Courier New" panose="02070309020205020404" pitchFamily="49" charset="0"/>
                <a:cs typeface="Courier New" panose="02070309020205020404" pitchFamily="49" charset="0"/>
              </a:rPr>
              <a:t>$ </a:t>
            </a:r>
            <a:r>
              <a:rPr lang="en-US" sz="2800" b="1" dirty="0" err="1">
                <a:solidFill>
                  <a:srgbClr val="C00000"/>
                </a:solidFill>
                <a:latin typeface="Courier New" panose="02070309020205020404" pitchFamily="49" charset="0"/>
                <a:cs typeface="Courier New" panose="02070309020205020404" pitchFamily="49" charset="0"/>
              </a:rPr>
              <a:t>printf</a:t>
            </a:r>
            <a:r>
              <a:rPr lang="en-US" sz="2800" b="1" dirty="0">
                <a:solidFill>
                  <a:srgbClr val="C00000"/>
                </a:solidFill>
                <a:latin typeface="Courier New" panose="02070309020205020404" pitchFamily="49" charset="0"/>
                <a:cs typeface="Courier New" panose="02070309020205020404" pitchFamily="49" charset="0"/>
              </a:rPr>
              <a:t> "</a:t>
            </a:r>
            <a:r>
              <a:rPr lang="en-US" sz="2800" b="1" dirty="0" err="1">
                <a:solidFill>
                  <a:srgbClr val="C00000"/>
                </a:solidFill>
                <a:latin typeface="Courier New" panose="02070309020205020404" pitchFamily="49" charset="0"/>
                <a:cs typeface="Courier New" panose="02070309020205020404" pitchFamily="49" charset="0"/>
              </a:rPr>
              <a:t>rcdaq</a:t>
            </a:r>
            <a:r>
              <a:rPr lang="en-US" sz="2800" b="1" dirty="0">
                <a:solidFill>
                  <a:srgbClr val="C00000"/>
                </a:solidFill>
                <a:latin typeface="Courier New" panose="02070309020205020404" pitchFamily="49" charset="0"/>
                <a:cs typeface="Courier New" panose="02070309020205020404" pitchFamily="49" charset="0"/>
              </a:rPr>
              <a:t>-%08d-%04d.evt\n" 100 0</a:t>
            </a:r>
          </a:p>
          <a:p>
            <a:r>
              <a:rPr lang="en-US" sz="2800" b="1" dirty="0">
                <a:solidFill>
                  <a:srgbClr val="C00000"/>
                </a:solidFill>
                <a:latin typeface="Courier New" panose="02070309020205020404" pitchFamily="49" charset="0"/>
                <a:cs typeface="Courier New" panose="02070309020205020404" pitchFamily="49" charset="0"/>
              </a:rPr>
              <a:t>rcdaq-00000100-0000.evt</a:t>
            </a:r>
          </a:p>
        </p:txBody>
      </p:sp>
    </p:spTree>
    <p:extLst>
      <p:ext uri="{BB962C8B-B14F-4D97-AF65-F5344CB8AC3E}">
        <p14:creationId xmlns:p14="http://schemas.microsoft.com/office/powerpoint/2010/main" val="364362552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Here is the actual setup script for our H2GCROC readout</a:t>
            </a:r>
          </a:p>
        </p:txBody>
      </p:sp>
      <p:sp>
        <p:nvSpPr>
          <p:cNvPr id="6" name="Text Box 2"/>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endParaRPr lang="en-US" sz="2800" dirty="0">
              <a:solidFill>
                <a:srgbClr val="000000"/>
              </a:solidFill>
              <a:latin typeface="Arial Narrow"/>
              <a:cs typeface="Arial Narrow"/>
            </a:endParaRPr>
          </a:p>
        </p:txBody>
      </p:sp>
      <p:sp>
        <p:nvSpPr>
          <p:cNvPr id="5" name="Text Box 2"/>
          <p:cNvSpPr txBox="1">
            <a:spLocks noChangeArrowheads="1"/>
          </p:cNvSpPr>
          <p:nvPr/>
        </p:nvSpPr>
        <p:spPr bwMode="auto">
          <a:xfrm>
            <a:off x="329406" y="2742406"/>
            <a:ext cx="12573000" cy="6681788"/>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1800" dirty="0">
                <a:solidFill>
                  <a:srgbClr val="0000FF"/>
                </a:solidFill>
                <a:latin typeface="Courier"/>
                <a:cs typeface="Courier"/>
              </a:rPr>
              <a:t>#! /bin/</a:t>
            </a:r>
            <a:r>
              <a:rPr lang="en-US" sz="1800" dirty="0" err="1">
                <a:solidFill>
                  <a:srgbClr val="0000FF"/>
                </a:solidFill>
                <a:latin typeface="Courier"/>
                <a:cs typeface="Courier"/>
              </a:rPr>
              <a:t>sh</a:t>
            </a:r>
            <a:endParaRPr lang="en-US" sz="1800" dirty="0">
              <a:solidFill>
                <a:srgbClr val="0000FF"/>
              </a:solidFill>
              <a:latin typeface="Courier"/>
              <a:cs typeface="Courier"/>
            </a:endParaRPr>
          </a:p>
          <a:p>
            <a:pPr eaLnBrk="1" hangingPunct="1">
              <a:spcBef>
                <a:spcPts val="763"/>
              </a:spcBef>
              <a:buClrTx/>
              <a:buFontTx/>
              <a:buNone/>
              <a:defRPr/>
            </a:pPr>
            <a:r>
              <a:rPr lang="en-US" sz="1800" dirty="0">
                <a:solidFill>
                  <a:srgbClr val="0000FF"/>
                </a:solidFill>
                <a:latin typeface="Courier"/>
                <a:cs typeface="Courier"/>
              </a:rPr>
              <a:t>MYSELF=$(</a:t>
            </a:r>
            <a:r>
              <a:rPr lang="en-US" sz="1800" dirty="0" err="1">
                <a:solidFill>
                  <a:srgbClr val="0000FF"/>
                </a:solidFill>
                <a:latin typeface="Courier"/>
                <a:cs typeface="Courier"/>
              </a:rPr>
              <a:t>readlink</a:t>
            </a:r>
            <a:r>
              <a:rPr lang="en-US" sz="1800" dirty="0">
                <a:solidFill>
                  <a:srgbClr val="0000FF"/>
                </a:solidFill>
                <a:latin typeface="Courier"/>
                <a:cs typeface="Courier"/>
              </a:rPr>
              <a:t> -f $0)</a:t>
            </a:r>
          </a:p>
          <a:p>
            <a:pPr eaLnBrk="1" hangingPunct="1">
              <a:spcBef>
                <a:spcPts val="763"/>
              </a:spcBef>
              <a:buClrTx/>
              <a:buFontTx/>
              <a:buNone/>
              <a:defRPr/>
            </a:pPr>
            <a:r>
              <a:rPr lang="en-US" sz="1800" dirty="0">
                <a:solidFill>
                  <a:srgbClr val="0000FF"/>
                </a:solidFill>
                <a:latin typeface="Courier"/>
                <a:cs typeface="Courier"/>
              </a:rPr>
              <a:t>if ! </a:t>
            </a:r>
            <a:r>
              <a:rPr lang="en-US" sz="1800" dirty="0" err="1">
                <a:solidFill>
                  <a:srgbClr val="0000FF"/>
                </a:solidFill>
                <a:latin typeface="Courier"/>
                <a:cs typeface="Courier"/>
              </a:rPr>
              <a:t>rcdaq_client</a:t>
            </a:r>
            <a:r>
              <a:rPr lang="en-US" sz="1800" dirty="0">
                <a:solidFill>
                  <a:srgbClr val="0000FF"/>
                </a:solidFill>
                <a:latin typeface="Courier"/>
                <a:cs typeface="Courier"/>
              </a:rPr>
              <a:t> </a:t>
            </a:r>
            <a:r>
              <a:rPr lang="en-US" sz="1800" dirty="0" err="1">
                <a:solidFill>
                  <a:srgbClr val="0000FF"/>
                </a:solidFill>
                <a:latin typeface="Courier"/>
                <a:cs typeface="Courier"/>
              </a:rPr>
              <a:t>daq_status</a:t>
            </a:r>
            <a:r>
              <a:rPr lang="en-US" sz="1800" dirty="0">
                <a:solidFill>
                  <a:srgbClr val="0000FF"/>
                </a:solidFill>
                <a:latin typeface="Courier"/>
                <a:cs typeface="Courier"/>
              </a:rPr>
              <a:t> &gt; /dev/null 2&gt;&amp;1 ; then</a:t>
            </a: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a:solidFill>
                  <a:srgbClr val="0000FF"/>
                </a:solidFill>
                <a:latin typeface="Courier"/>
                <a:cs typeface="Courier"/>
              </a:rPr>
              <a:t>    echo "No </a:t>
            </a:r>
            <a:r>
              <a:rPr lang="en-US" sz="1800" dirty="0" err="1">
                <a:solidFill>
                  <a:srgbClr val="0000FF"/>
                </a:solidFill>
                <a:latin typeface="Courier"/>
                <a:cs typeface="Courier"/>
              </a:rPr>
              <a:t>rcdaq_server</a:t>
            </a:r>
            <a:r>
              <a:rPr lang="en-US" sz="1800" dirty="0">
                <a:solidFill>
                  <a:srgbClr val="0000FF"/>
                </a:solidFill>
                <a:latin typeface="Courier"/>
                <a:cs typeface="Courier"/>
              </a:rPr>
              <a:t> running, starting... log goes to $HOME/</a:t>
            </a:r>
            <a:r>
              <a:rPr lang="en-US" sz="1800" dirty="0" err="1">
                <a:solidFill>
                  <a:srgbClr val="0000FF"/>
                </a:solidFill>
                <a:latin typeface="Courier"/>
                <a:cs typeface="Courier"/>
              </a:rPr>
              <a:t>rcdaq.log</a:t>
            </a:r>
            <a:r>
              <a:rPr lang="en-US" sz="1800" dirty="0">
                <a:solidFill>
                  <a:srgbClr val="0000FF"/>
                </a:solidFill>
                <a:latin typeface="Courier"/>
                <a:cs typeface="Courier"/>
              </a:rPr>
              <a:t>"</a:t>
            </a:r>
          </a:p>
          <a:p>
            <a:pPr eaLnBrk="1" hangingPunct="1">
              <a:spcBef>
                <a:spcPts val="763"/>
              </a:spcBef>
              <a:buClrTx/>
              <a:buFontTx/>
              <a:buNone/>
              <a:defRPr/>
            </a:pPr>
            <a:r>
              <a:rPr lang="en-US" sz="1800" dirty="0">
                <a:solidFill>
                  <a:srgbClr val="0000FF"/>
                </a:solidFill>
                <a:latin typeface="Courier"/>
                <a:cs typeface="Courier"/>
              </a:rPr>
              <a:t>    </a:t>
            </a:r>
            <a:r>
              <a:rPr lang="en-US" sz="1800" dirty="0" err="1">
                <a:solidFill>
                  <a:srgbClr val="0000FF"/>
                </a:solidFill>
                <a:latin typeface="Courier"/>
                <a:cs typeface="Courier"/>
              </a:rPr>
              <a:t>rcdaq_server</a:t>
            </a:r>
            <a:r>
              <a:rPr lang="en-US" sz="1800" dirty="0">
                <a:solidFill>
                  <a:srgbClr val="0000FF"/>
                </a:solidFill>
                <a:latin typeface="Courier"/>
                <a:cs typeface="Courier"/>
              </a:rPr>
              <a:t> &gt; $HOME/</a:t>
            </a:r>
            <a:r>
              <a:rPr lang="en-US" sz="1800" dirty="0" err="1">
                <a:solidFill>
                  <a:srgbClr val="0000FF"/>
                </a:solidFill>
                <a:latin typeface="Courier"/>
                <a:cs typeface="Courier"/>
              </a:rPr>
              <a:t>rcdaq.log</a:t>
            </a:r>
            <a:r>
              <a:rPr lang="en-US" sz="1800" dirty="0">
                <a:solidFill>
                  <a:srgbClr val="0000FF"/>
                </a:solidFill>
                <a:latin typeface="Courier"/>
                <a:cs typeface="Courier"/>
              </a:rPr>
              <a:t> 2&gt;&amp;1 &amp;</a:t>
            </a:r>
          </a:p>
          <a:p>
            <a:pPr eaLnBrk="1" hangingPunct="1">
              <a:spcBef>
                <a:spcPts val="763"/>
              </a:spcBef>
              <a:buClrTx/>
              <a:buFontTx/>
              <a:buNone/>
              <a:defRPr/>
            </a:pPr>
            <a:r>
              <a:rPr lang="en-US" sz="1800" dirty="0">
                <a:solidFill>
                  <a:srgbClr val="0000FF"/>
                </a:solidFill>
                <a:latin typeface="Courier"/>
                <a:cs typeface="Courier"/>
              </a:rPr>
              <a:t>    sleep 2</a:t>
            </a: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a:solidFill>
                  <a:srgbClr val="0000FF"/>
                </a:solidFill>
                <a:latin typeface="Courier"/>
                <a:cs typeface="Courier"/>
              </a:rPr>
              <a:t>    # see if we have an </a:t>
            </a:r>
            <a:r>
              <a:rPr lang="en-US" sz="1800" dirty="0" err="1">
                <a:solidFill>
                  <a:srgbClr val="0000FF"/>
                </a:solidFill>
                <a:latin typeface="Courier"/>
                <a:cs typeface="Courier"/>
              </a:rPr>
              <a:t>elog</a:t>
            </a:r>
            <a:r>
              <a:rPr lang="en-US" sz="1800" dirty="0">
                <a:solidFill>
                  <a:srgbClr val="0000FF"/>
                </a:solidFill>
                <a:latin typeface="Courier"/>
                <a:cs typeface="Courier"/>
              </a:rPr>
              <a:t> command (ok, this is a weak test but</a:t>
            </a:r>
          </a:p>
          <a:p>
            <a:pPr eaLnBrk="1" hangingPunct="1">
              <a:spcBef>
                <a:spcPts val="763"/>
              </a:spcBef>
              <a:buClrTx/>
              <a:buFontTx/>
              <a:buNone/>
              <a:defRPr/>
            </a:pPr>
            <a:r>
              <a:rPr lang="en-US" sz="1800" dirty="0">
                <a:solidFill>
                  <a:srgbClr val="0000FF"/>
                </a:solidFill>
                <a:latin typeface="Courier"/>
                <a:cs typeface="Courier"/>
              </a:rPr>
              <a:t>    # at least it tells us that </a:t>
            </a:r>
            <a:r>
              <a:rPr lang="en-US" sz="1800" dirty="0" err="1">
                <a:solidFill>
                  <a:srgbClr val="0000FF"/>
                </a:solidFill>
                <a:latin typeface="Courier"/>
                <a:cs typeface="Courier"/>
              </a:rPr>
              <a:t>elog</a:t>
            </a:r>
            <a:r>
              <a:rPr lang="en-US" sz="1800" dirty="0">
                <a:solidFill>
                  <a:srgbClr val="0000FF"/>
                </a:solidFill>
                <a:latin typeface="Courier"/>
                <a:cs typeface="Courier"/>
              </a:rPr>
              <a:t> is installed.)</a:t>
            </a:r>
          </a:p>
          <a:p>
            <a:pPr eaLnBrk="1" hangingPunct="1">
              <a:spcBef>
                <a:spcPts val="763"/>
              </a:spcBef>
              <a:buClrTx/>
              <a:buFontTx/>
              <a:buNone/>
              <a:defRPr/>
            </a:pPr>
            <a:r>
              <a:rPr lang="en-US" sz="1800" dirty="0">
                <a:solidFill>
                  <a:srgbClr val="0000FF"/>
                </a:solidFill>
                <a:latin typeface="Courier"/>
                <a:cs typeface="Courier"/>
              </a:rPr>
              <a:t>    ELOG=$(which </a:t>
            </a:r>
            <a:r>
              <a:rPr lang="en-US" sz="1800" dirty="0" err="1">
                <a:solidFill>
                  <a:srgbClr val="0000FF"/>
                </a:solidFill>
                <a:latin typeface="Courier"/>
                <a:cs typeface="Courier"/>
              </a:rPr>
              <a:t>elog</a:t>
            </a:r>
            <a:r>
              <a:rPr lang="en-US" sz="1800" dirty="0">
                <a:solidFill>
                  <a:srgbClr val="0000FF"/>
                </a:solidFill>
                <a:latin typeface="Courier"/>
                <a:cs typeface="Courier"/>
              </a:rPr>
              <a:t> 2&gt;/dev/null)</a:t>
            </a:r>
          </a:p>
          <a:p>
            <a:pPr eaLnBrk="1" hangingPunct="1">
              <a:spcBef>
                <a:spcPts val="763"/>
              </a:spcBef>
              <a:buClrTx/>
              <a:buFontTx/>
              <a:buNone/>
              <a:defRPr/>
            </a:pPr>
            <a:r>
              <a:rPr lang="en-US" sz="1800" dirty="0">
                <a:solidFill>
                  <a:srgbClr val="0000FF"/>
                </a:solidFill>
                <a:latin typeface="Courier"/>
                <a:cs typeface="Courier"/>
              </a:rPr>
              <a:t>    [ -n "$ELOG" ]  &amp;&amp; </a:t>
            </a:r>
            <a:r>
              <a:rPr lang="en-US" sz="1800" dirty="0" err="1">
                <a:solidFill>
                  <a:srgbClr val="C00000"/>
                </a:solidFill>
                <a:latin typeface="Courier"/>
                <a:cs typeface="Courier"/>
              </a:rPr>
              <a:t>rcdaq_client</a:t>
            </a:r>
            <a:r>
              <a:rPr lang="en-US" sz="1800" dirty="0">
                <a:solidFill>
                  <a:srgbClr val="C00000"/>
                </a:solidFill>
                <a:latin typeface="Courier"/>
                <a:cs typeface="Courier"/>
              </a:rPr>
              <a:t> </a:t>
            </a:r>
            <a:r>
              <a:rPr lang="en-US" sz="1800" dirty="0" err="1">
                <a:solidFill>
                  <a:srgbClr val="C00000"/>
                </a:solidFill>
                <a:latin typeface="Courier"/>
                <a:cs typeface="Courier"/>
              </a:rPr>
              <a:t>elog</a:t>
            </a:r>
            <a:r>
              <a:rPr lang="en-US" sz="1800" dirty="0">
                <a:solidFill>
                  <a:srgbClr val="C00000"/>
                </a:solidFill>
                <a:latin typeface="Courier"/>
                <a:cs typeface="Courier"/>
              </a:rPr>
              <a:t> localhost 666 </a:t>
            </a:r>
            <a:r>
              <a:rPr lang="en-US" sz="1800" dirty="0" err="1">
                <a:solidFill>
                  <a:srgbClr val="C00000"/>
                </a:solidFill>
                <a:latin typeface="Courier"/>
                <a:cs typeface="Courier"/>
              </a:rPr>
              <a:t>RCDAQLog</a:t>
            </a:r>
            <a:endParaRPr lang="en-US" sz="1800" dirty="0">
              <a:solidFill>
                <a:srgbClr val="C00000"/>
              </a:solidFill>
              <a:latin typeface="Courier"/>
              <a:cs typeface="Courier"/>
            </a:endParaRP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a:solidFill>
                  <a:srgbClr val="0000FF"/>
                </a:solidFill>
                <a:latin typeface="Courier"/>
                <a:cs typeface="Courier"/>
              </a:rPr>
              <a:t>fi</a:t>
            </a:r>
          </a:p>
          <a:p>
            <a:pPr eaLnBrk="1" hangingPunct="1">
              <a:spcBef>
                <a:spcPts val="763"/>
              </a:spcBef>
              <a:buClrTx/>
              <a:buFontTx/>
              <a:buNone/>
              <a:defRPr/>
            </a:pPr>
            <a:r>
              <a:rPr lang="en-US" sz="1800" dirty="0" err="1">
                <a:solidFill>
                  <a:schemeClr val="accent1">
                    <a:lumMod val="75000"/>
                  </a:schemeClr>
                </a:solidFill>
                <a:latin typeface="Courier"/>
                <a:cs typeface="Courier"/>
              </a:rPr>
              <a:t>rcdaq_client</a:t>
            </a:r>
            <a:r>
              <a:rPr lang="en-US" sz="1800" dirty="0">
                <a:solidFill>
                  <a:schemeClr val="accent1">
                    <a:lumMod val="75000"/>
                  </a:schemeClr>
                </a:solidFill>
                <a:latin typeface="Courier"/>
                <a:cs typeface="Courier"/>
              </a:rPr>
              <a:t> </a:t>
            </a:r>
            <a:r>
              <a:rPr lang="en-US" sz="1800" dirty="0" err="1">
                <a:solidFill>
                  <a:schemeClr val="accent1">
                    <a:lumMod val="75000"/>
                  </a:schemeClr>
                </a:solidFill>
                <a:latin typeface="Courier"/>
                <a:cs typeface="Courier"/>
              </a:rPr>
              <a:t>daq_setrunnumberfile</a:t>
            </a:r>
            <a:r>
              <a:rPr lang="en-US" sz="1800" dirty="0">
                <a:solidFill>
                  <a:schemeClr val="accent1">
                    <a:lumMod val="75000"/>
                  </a:schemeClr>
                </a:solidFill>
                <a:latin typeface="Courier"/>
                <a:cs typeface="Courier"/>
              </a:rPr>
              <a:t> $HOME/.</a:t>
            </a:r>
            <a:r>
              <a:rPr lang="en-US" sz="1800" dirty="0" err="1">
                <a:solidFill>
                  <a:schemeClr val="accent1">
                    <a:lumMod val="75000"/>
                  </a:schemeClr>
                </a:solidFill>
                <a:latin typeface="Courier"/>
                <a:cs typeface="Courier"/>
              </a:rPr>
              <a:t>rcdaq_run</a:t>
            </a:r>
            <a:endParaRPr lang="en-US" sz="1800" dirty="0">
              <a:solidFill>
                <a:schemeClr val="accent1">
                  <a:lumMod val="75000"/>
                </a:schemeClr>
              </a:solidFill>
              <a:latin typeface="Courier"/>
              <a:cs typeface="Courier"/>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32</a:t>
            </a:fld>
            <a:endParaRPr lang="en-US" dirty="0"/>
          </a:p>
        </p:txBody>
      </p:sp>
      <p:sp>
        <p:nvSpPr>
          <p:cNvPr id="3" name="Text Box 2">
            <a:extLst>
              <a:ext uri="{FF2B5EF4-FFF2-40B4-BE49-F238E27FC236}">
                <a16:creationId xmlns:a16="http://schemas.microsoft.com/office/drawing/2014/main" id="{0455FA0B-6069-6FA3-2E4C-4F134B953423}"/>
              </a:ext>
            </a:extLst>
          </p:cNvPr>
          <p:cNvSpPr txBox="1">
            <a:spLocks noChangeArrowheads="1"/>
          </p:cNvSpPr>
          <p:nvPr/>
        </p:nvSpPr>
        <p:spPr bwMode="auto">
          <a:xfrm>
            <a:off x="571500"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In 2 parts, and still a bit abridged…</a:t>
            </a:r>
            <a:endParaRPr lang="en-US" sz="2800" dirty="0">
              <a:solidFill>
                <a:srgbClr val="000000"/>
              </a:solidFill>
              <a:latin typeface="Arial Narrow"/>
              <a:cs typeface="Arial Narrow"/>
            </a:endParaRPr>
          </a:p>
        </p:txBody>
      </p:sp>
      <p:sp>
        <p:nvSpPr>
          <p:cNvPr id="4" name="Text Box 2">
            <a:extLst>
              <a:ext uri="{FF2B5EF4-FFF2-40B4-BE49-F238E27FC236}">
                <a16:creationId xmlns:a16="http://schemas.microsoft.com/office/drawing/2014/main" id="{C033B13B-1FA2-F62B-652A-0695D88CF748}"/>
              </a:ext>
            </a:extLst>
          </p:cNvPr>
          <p:cNvSpPr txBox="1">
            <a:spLocks noChangeArrowheads="1"/>
          </p:cNvSpPr>
          <p:nvPr/>
        </p:nvSpPr>
        <p:spPr bwMode="auto">
          <a:xfrm>
            <a:off x="9372600" y="6190258"/>
            <a:ext cx="3429000" cy="1252539"/>
          </a:xfrm>
          <a:prstGeom prst="rect">
            <a:avLst/>
          </a:prstGeom>
          <a:noFill/>
          <a:ln>
            <a:solidFill>
              <a:srgbClr val="FF0000"/>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1963"/>
              </a:spcBef>
              <a:buClrTx/>
              <a:buFontTx/>
              <a:buNone/>
              <a:defRPr/>
            </a:pPr>
            <a:r>
              <a:rPr lang="en-US" sz="2400" dirty="0">
                <a:solidFill>
                  <a:srgbClr val="C00000"/>
                </a:solidFill>
                <a:latin typeface="Arial Narrow" charset="0"/>
              </a:rPr>
              <a:t>Here we set up our </a:t>
            </a:r>
            <a:r>
              <a:rPr lang="en-US" sz="2400" dirty="0" err="1">
                <a:solidFill>
                  <a:srgbClr val="C00000"/>
                </a:solidFill>
                <a:latin typeface="Arial Narrow" charset="0"/>
              </a:rPr>
              <a:t>elog</a:t>
            </a:r>
            <a:r>
              <a:rPr lang="en-US" sz="2400" dirty="0">
                <a:solidFill>
                  <a:srgbClr val="C00000"/>
                </a:solidFill>
                <a:latin typeface="Arial Narrow" charset="0"/>
              </a:rPr>
              <a:t>, so RCDAQ can make automated entries</a:t>
            </a:r>
            <a:endParaRPr lang="en-US" sz="2400" dirty="0">
              <a:solidFill>
                <a:srgbClr val="C00000"/>
              </a:solidFill>
              <a:latin typeface="Arial Narrow"/>
              <a:cs typeface="Arial Narrow"/>
            </a:endParaRPr>
          </a:p>
        </p:txBody>
      </p:sp>
      <p:sp>
        <p:nvSpPr>
          <p:cNvPr id="7" name="Text Box 2">
            <a:extLst>
              <a:ext uri="{FF2B5EF4-FFF2-40B4-BE49-F238E27FC236}">
                <a16:creationId xmlns:a16="http://schemas.microsoft.com/office/drawing/2014/main" id="{C8AD7121-C6AE-5BBD-2B74-19EC2EF021D1}"/>
              </a:ext>
            </a:extLst>
          </p:cNvPr>
          <p:cNvSpPr txBox="1">
            <a:spLocks noChangeArrowheads="1"/>
          </p:cNvSpPr>
          <p:nvPr/>
        </p:nvSpPr>
        <p:spPr bwMode="auto">
          <a:xfrm>
            <a:off x="7949406" y="7904610"/>
            <a:ext cx="3429000" cy="1057771"/>
          </a:xfrm>
          <a:prstGeom prst="rect">
            <a:avLst/>
          </a:prstGeom>
          <a:noFill/>
          <a:ln>
            <a:solidFill>
              <a:srgbClr val="FF0000"/>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1963"/>
              </a:spcBef>
              <a:buClrTx/>
              <a:buFontTx/>
              <a:buNone/>
              <a:defRPr/>
            </a:pPr>
            <a:r>
              <a:rPr lang="en-US" sz="2400" dirty="0">
                <a:solidFill>
                  <a:schemeClr val="accent1">
                    <a:lumMod val="75000"/>
                  </a:schemeClr>
                </a:solidFill>
                <a:latin typeface="Arial Narrow" charset="0"/>
              </a:rPr>
              <a:t>We make run numbers persistent across restarts</a:t>
            </a:r>
            <a:endParaRPr lang="en-US" sz="2400" dirty="0">
              <a:solidFill>
                <a:schemeClr val="accent1">
                  <a:lumMod val="75000"/>
                </a:schemeClr>
              </a:solidFill>
              <a:latin typeface="Arial Narrow"/>
              <a:cs typeface="Arial Narrow"/>
            </a:endParaRPr>
          </a:p>
        </p:txBody>
      </p:sp>
    </p:spTree>
    <p:extLst>
      <p:ext uri="{BB962C8B-B14F-4D97-AF65-F5344CB8AC3E}">
        <p14:creationId xmlns:p14="http://schemas.microsoft.com/office/powerpoint/2010/main" val="2902325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659606"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Automated </a:t>
            </a:r>
            <a:r>
              <a:rPr lang="en-US" sz="4200" dirty="0" err="1">
                <a:solidFill>
                  <a:srgbClr val="000000"/>
                </a:solidFill>
                <a:latin typeface="Arial Narrow" charset="0"/>
              </a:rPr>
              <a:t>Elog</a:t>
            </a:r>
            <a:r>
              <a:rPr lang="en-US" sz="4200" dirty="0">
                <a:solidFill>
                  <a:srgbClr val="000000"/>
                </a:solidFill>
                <a:latin typeface="Arial Narrow" charset="0"/>
              </a:rPr>
              <a:t> Entries</a:t>
            </a:r>
          </a:p>
        </p:txBody>
      </p:sp>
      <p:sp>
        <p:nvSpPr>
          <p:cNvPr id="5" name="Text Box 2"/>
          <p:cNvSpPr txBox="1">
            <a:spLocks noChangeArrowheads="1"/>
          </p:cNvSpPr>
          <p:nvPr/>
        </p:nvSpPr>
        <p:spPr bwMode="auto">
          <a:xfrm>
            <a:off x="329406" y="1980406"/>
            <a:ext cx="12268200" cy="2743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800" dirty="0">
                <a:solidFill>
                  <a:srgbClr val="000000"/>
                </a:solidFill>
                <a:latin typeface="Arial Narrow" charset="0"/>
              </a:rPr>
              <a:t>RCDAQ can make automated entries in your </a:t>
            </a:r>
            <a:r>
              <a:rPr lang="en-US" sz="2800" dirty="0" err="1">
                <a:solidFill>
                  <a:srgbClr val="000000"/>
                </a:solidFill>
                <a:latin typeface="Arial Narrow" charset="0"/>
              </a:rPr>
              <a:t>Elog</a:t>
            </a:r>
            <a:endParaRPr lang="en-US" sz="2800" dirty="0">
              <a:solidFill>
                <a:srgbClr val="000000"/>
              </a:solidFill>
              <a:latin typeface="Arial Narrow" charset="0"/>
            </a:endParaRPr>
          </a:p>
          <a:p>
            <a:pPr eaLnBrk="1" hangingPunct="1">
              <a:spcBef>
                <a:spcPts val="1363"/>
              </a:spcBef>
              <a:buClrTx/>
              <a:buFontTx/>
              <a:buNone/>
              <a:defRPr/>
            </a:pPr>
            <a:r>
              <a:rPr lang="en-US" sz="2800" dirty="0">
                <a:solidFill>
                  <a:srgbClr val="000000"/>
                </a:solidFill>
                <a:latin typeface="Arial Narrow" charset="0"/>
              </a:rPr>
              <a:t>Of course you can make your own entries, document stuff, edit entries, add plots…</a:t>
            </a:r>
          </a:p>
          <a:p>
            <a:pPr eaLnBrk="1" hangingPunct="1">
              <a:spcBef>
                <a:spcPts val="1363"/>
              </a:spcBef>
              <a:buClrTx/>
              <a:buFontTx/>
              <a:buNone/>
              <a:defRPr/>
            </a:pPr>
            <a:r>
              <a:rPr lang="en-US" sz="2800" dirty="0">
                <a:solidFill>
                  <a:srgbClr val="000000"/>
                </a:solidFill>
                <a:latin typeface="Arial Narrow" charset="0"/>
              </a:rPr>
              <a:t>Gives a nice timeline and log</a:t>
            </a:r>
          </a:p>
          <a:p>
            <a:pPr eaLnBrk="1" hangingPunct="1">
              <a:spcBef>
                <a:spcPts val="1363"/>
              </a:spcBef>
              <a:buClrTx/>
              <a:buFontTx/>
              <a:buNone/>
              <a:defRPr/>
            </a:pPr>
            <a:r>
              <a:rPr lang="en-US" sz="2800" dirty="0">
                <a:solidFill>
                  <a:srgbClr val="000000"/>
                </a:solidFill>
                <a:latin typeface="Arial Narrow" charset="0"/>
              </a:rPr>
              <a:t> </a:t>
            </a:r>
            <a:endParaRPr lang="en-US" sz="2800" dirty="0">
              <a:solidFill>
                <a:srgbClr val="000000"/>
              </a:solidFill>
              <a:latin typeface="Arial Narrow"/>
              <a:cs typeface="Arial Narrow"/>
            </a:endParaRPr>
          </a:p>
        </p:txBody>
      </p:sp>
      <p:sp>
        <p:nvSpPr>
          <p:cNvPr id="3" name="Slide Number Placeholder 2"/>
          <p:cNvSpPr>
            <a:spLocks noGrp="1"/>
          </p:cNvSpPr>
          <p:nvPr>
            <p:ph type="sldNum" sz="quarter" idx="4"/>
          </p:nvPr>
        </p:nvSpPr>
        <p:spPr/>
        <p:txBody>
          <a:bodyPr/>
          <a:lstStyle/>
          <a:p>
            <a:fld id="{7D854EC2-8F58-5C4F-8AEB-33CAAE66C4BD}" type="slidenum">
              <a:rPr lang="en-US" smtClean="0"/>
              <a:t>33</a:t>
            </a:fld>
            <a:endParaRPr lang="en-US" dirty="0"/>
          </a:p>
        </p:txBody>
      </p:sp>
      <p:sp>
        <p:nvSpPr>
          <p:cNvPr id="7" name="Oval 6"/>
          <p:cNvSpPr/>
          <p:nvPr/>
        </p:nvSpPr>
        <p:spPr bwMode="auto">
          <a:xfrm>
            <a:off x="4368006" y="4647406"/>
            <a:ext cx="1447800" cy="990600"/>
          </a:xfrm>
          <a:prstGeom prst="ellips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pic>
        <p:nvPicPr>
          <p:cNvPr id="2" name="Picture 1">
            <a:extLst>
              <a:ext uri="{FF2B5EF4-FFF2-40B4-BE49-F238E27FC236}">
                <a16:creationId xmlns:a16="http://schemas.microsoft.com/office/drawing/2014/main" id="{BC7E3AB0-5C81-7D85-1A82-9C432CFA7DC1}"/>
              </a:ext>
            </a:extLst>
          </p:cNvPr>
          <p:cNvPicPr>
            <a:picLocks noChangeAspect="1"/>
          </p:cNvPicPr>
          <p:nvPr/>
        </p:nvPicPr>
        <p:blipFill>
          <a:blip r:embed="rId3"/>
          <a:stretch>
            <a:fillRect/>
          </a:stretch>
        </p:blipFill>
        <p:spPr>
          <a:xfrm>
            <a:off x="296862" y="3854449"/>
            <a:ext cx="10213400" cy="5444332"/>
          </a:xfrm>
          <a:prstGeom prst="rect">
            <a:avLst/>
          </a:prstGeom>
          <a:effectLst>
            <a:outerShdw blurRad="76200" dist="88900" dir="2700000" algn="tl" rotWithShape="0">
              <a:prstClr val="black">
                <a:alpha val="40000"/>
              </a:prstClr>
            </a:outerShdw>
          </a:effectLst>
        </p:spPr>
      </p:pic>
      <p:pic>
        <p:nvPicPr>
          <p:cNvPr id="8" name="Picture 7">
            <a:extLst>
              <a:ext uri="{FF2B5EF4-FFF2-40B4-BE49-F238E27FC236}">
                <a16:creationId xmlns:a16="http://schemas.microsoft.com/office/drawing/2014/main" id="{B1D3EB53-EF6A-3A38-123A-3ED3DE7CC63A}"/>
              </a:ext>
            </a:extLst>
          </p:cNvPr>
          <p:cNvPicPr>
            <a:picLocks noChangeAspect="1"/>
          </p:cNvPicPr>
          <p:nvPr/>
        </p:nvPicPr>
        <p:blipFill>
          <a:blip r:embed="rId4"/>
          <a:stretch>
            <a:fillRect/>
          </a:stretch>
        </p:blipFill>
        <p:spPr>
          <a:xfrm>
            <a:off x="7222330" y="5425482"/>
            <a:ext cx="5484814" cy="2302266"/>
          </a:xfrm>
          <a:prstGeom prst="rect">
            <a:avLst/>
          </a:prstGeom>
          <a:effectLst>
            <a:outerShdw blurRad="76200" dist="88900" dir="2700000" algn="tl" rotWithShape="0">
              <a:prstClr val="black">
                <a:alpha val="40000"/>
              </a:prstClr>
            </a:outerShdw>
          </a:effectLst>
        </p:spPr>
      </p:pic>
    </p:spTree>
    <p:extLst>
      <p:ext uri="{BB962C8B-B14F-4D97-AF65-F5344CB8AC3E}">
        <p14:creationId xmlns:p14="http://schemas.microsoft.com/office/powerpoint/2010/main" val="305078492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81850-CDC7-408F-04B7-73FA81EAB9C5}"/>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F6EEDE4A-1591-B4C4-97EC-17896820BAFB}"/>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Actual setup script for our H2GCROC readout, part 2</a:t>
            </a:r>
          </a:p>
        </p:txBody>
      </p:sp>
      <p:sp>
        <p:nvSpPr>
          <p:cNvPr id="6" name="Text Box 2">
            <a:extLst>
              <a:ext uri="{FF2B5EF4-FFF2-40B4-BE49-F238E27FC236}">
                <a16:creationId xmlns:a16="http://schemas.microsoft.com/office/drawing/2014/main" id="{479E40C9-13D0-955F-8FB3-A498EF70938D}"/>
              </a:ext>
            </a:extLst>
          </p:cNvPr>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endParaRPr lang="en-US" sz="2800" dirty="0">
              <a:solidFill>
                <a:srgbClr val="000000"/>
              </a:solidFill>
              <a:latin typeface="Arial Narrow"/>
              <a:cs typeface="Arial Narrow"/>
            </a:endParaRPr>
          </a:p>
        </p:txBody>
      </p:sp>
      <p:sp>
        <p:nvSpPr>
          <p:cNvPr id="5" name="Text Box 2">
            <a:extLst>
              <a:ext uri="{FF2B5EF4-FFF2-40B4-BE49-F238E27FC236}">
                <a16:creationId xmlns:a16="http://schemas.microsoft.com/office/drawing/2014/main" id="{CD2583A3-B287-AD83-0DF6-05FB71ECD6ED}"/>
              </a:ext>
            </a:extLst>
          </p:cNvPr>
          <p:cNvSpPr txBox="1">
            <a:spLocks noChangeArrowheads="1"/>
          </p:cNvSpPr>
          <p:nvPr/>
        </p:nvSpPr>
        <p:spPr bwMode="auto">
          <a:xfrm>
            <a:off x="329406" y="2742406"/>
            <a:ext cx="12573000" cy="6681788"/>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1800" dirty="0">
                <a:solidFill>
                  <a:srgbClr val="004600"/>
                </a:solidFill>
                <a:latin typeface="Courier"/>
                <a:cs typeface="Courier"/>
              </a:rPr>
              <a:t>STEM=/data/</a:t>
            </a:r>
            <a:r>
              <a:rPr lang="en-US" sz="1800" dirty="0" err="1">
                <a:solidFill>
                  <a:srgbClr val="004600"/>
                </a:solidFill>
                <a:latin typeface="Courier"/>
                <a:cs typeface="Courier"/>
              </a:rPr>
              <a:t>phnxrc</a:t>
            </a:r>
            <a:r>
              <a:rPr lang="en-US" sz="1800" dirty="0">
                <a:solidFill>
                  <a:srgbClr val="004600"/>
                </a:solidFill>
                <a:latin typeface="Courier"/>
                <a:cs typeface="Courier"/>
              </a:rPr>
              <a:t>/</a:t>
            </a:r>
            <a:r>
              <a:rPr lang="en-US" sz="1800" dirty="0" err="1">
                <a:solidFill>
                  <a:srgbClr val="004600"/>
                </a:solidFill>
                <a:latin typeface="Courier"/>
                <a:cs typeface="Courier"/>
              </a:rPr>
              <a:t>BHCal</a:t>
            </a:r>
            <a:endParaRPr lang="en-US" sz="1800" dirty="0">
              <a:solidFill>
                <a:srgbClr val="004600"/>
              </a:solidFill>
              <a:latin typeface="Courier"/>
              <a:cs typeface="Courier"/>
            </a:endParaRPr>
          </a:p>
          <a:p>
            <a:pPr eaLnBrk="1" hangingPunct="1">
              <a:spcBef>
                <a:spcPts val="763"/>
              </a:spcBef>
              <a:buClrTx/>
              <a:buFontTx/>
              <a:buNone/>
              <a:defRPr/>
            </a:pPr>
            <a:r>
              <a:rPr lang="en-US" sz="1800" dirty="0" err="1">
                <a:solidFill>
                  <a:srgbClr val="004600"/>
                </a:solidFill>
                <a:latin typeface="Courier"/>
                <a:cs typeface="Courier"/>
              </a:rPr>
              <a:t>rcdaq_client</a:t>
            </a:r>
            <a:r>
              <a:rPr lang="en-US" sz="1800" dirty="0">
                <a:solidFill>
                  <a:srgbClr val="004600"/>
                </a:solidFill>
                <a:latin typeface="Courier"/>
                <a:cs typeface="Courier"/>
              </a:rPr>
              <a:t> </a:t>
            </a:r>
            <a:r>
              <a:rPr lang="en-US" sz="1800" dirty="0" err="1">
                <a:solidFill>
                  <a:srgbClr val="004600"/>
                </a:solidFill>
                <a:latin typeface="Courier"/>
                <a:cs typeface="Courier"/>
              </a:rPr>
              <a:t>daq_define_runtype</a:t>
            </a:r>
            <a:r>
              <a:rPr lang="en-US" sz="1800" dirty="0">
                <a:solidFill>
                  <a:srgbClr val="004600"/>
                </a:solidFill>
                <a:latin typeface="Courier"/>
                <a:cs typeface="Courier"/>
              </a:rPr>
              <a:t> junk      $STEM/junk/</a:t>
            </a:r>
            <a:r>
              <a:rPr lang="en-US" sz="1800" dirty="0" err="1">
                <a:solidFill>
                  <a:srgbClr val="004600"/>
                </a:solidFill>
                <a:latin typeface="Courier"/>
                <a:cs typeface="Courier"/>
              </a:rPr>
              <a:t>junk_ROC</a:t>
            </a:r>
            <a:r>
              <a:rPr lang="en-US" sz="1800" dirty="0">
                <a:solidFill>
                  <a:srgbClr val="004600"/>
                </a:solidFill>
                <a:latin typeface="Courier"/>
                <a:cs typeface="Courier"/>
              </a:rPr>
              <a:t>-%08d-%04d.evt</a:t>
            </a:r>
          </a:p>
          <a:p>
            <a:pPr eaLnBrk="1" hangingPunct="1">
              <a:spcBef>
                <a:spcPts val="763"/>
              </a:spcBef>
              <a:buClrTx/>
              <a:buFontTx/>
              <a:buNone/>
              <a:defRPr/>
            </a:pPr>
            <a:r>
              <a:rPr lang="en-US" sz="1800" dirty="0" err="1">
                <a:solidFill>
                  <a:srgbClr val="004600"/>
                </a:solidFill>
                <a:latin typeface="Courier"/>
                <a:cs typeface="Courier"/>
              </a:rPr>
              <a:t>rcdaq_client</a:t>
            </a:r>
            <a:r>
              <a:rPr lang="en-US" sz="1800" dirty="0">
                <a:solidFill>
                  <a:srgbClr val="004600"/>
                </a:solidFill>
                <a:latin typeface="Courier"/>
                <a:cs typeface="Courier"/>
              </a:rPr>
              <a:t> </a:t>
            </a:r>
            <a:r>
              <a:rPr lang="en-US" sz="1800" dirty="0" err="1">
                <a:solidFill>
                  <a:srgbClr val="004600"/>
                </a:solidFill>
                <a:latin typeface="Courier"/>
                <a:cs typeface="Courier"/>
              </a:rPr>
              <a:t>daq_define_runtype</a:t>
            </a:r>
            <a:r>
              <a:rPr lang="en-US" sz="1800" dirty="0">
                <a:solidFill>
                  <a:srgbClr val="004600"/>
                </a:solidFill>
                <a:latin typeface="Courier"/>
                <a:cs typeface="Courier"/>
              </a:rPr>
              <a:t> mapping   $STEM/mapping/</a:t>
            </a:r>
            <a:r>
              <a:rPr lang="en-US" sz="1800" dirty="0" err="1">
                <a:solidFill>
                  <a:srgbClr val="004600"/>
                </a:solidFill>
                <a:latin typeface="Courier"/>
                <a:cs typeface="Courier"/>
              </a:rPr>
              <a:t>mapping_ROC</a:t>
            </a:r>
            <a:r>
              <a:rPr lang="en-US" sz="1800" dirty="0">
                <a:solidFill>
                  <a:srgbClr val="004600"/>
                </a:solidFill>
                <a:latin typeface="Courier"/>
                <a:cs typeface="Courier"/>
              </a:rPr>
              <a:t>-%08d-%04d.evt</a:t>
            </a:r>
          </a:p>
          <a:p>
            <a:pPr eaLnBrk="1" hangingPunct="1">
              <a:spcBef>
                <a:spcPts val="763"/>
              </a:spcBef>
              <a:buClrTx/>
              <a:buFontTx/>
              <a:buNone/>
              <a:defRPr/>
            </a:pPr>
            <a:r>
              <a:rPr lang="en-US" sz="1800" dirty="0" err="1">
                <a:solidFill>
                  <a:srgbClr val="004600"/>
                </a:solidFill>
                <a:latin typeface="Courier"/>
                <a:cs typeface="Courier"/>
              </a:rPr>
              <a:t>rcdaq_client</a:t>
            </a:r>
            <a:r>
              <a:rPr lang="en-US" sz="1800" dirty="0">
                <a:solidFill>
                  <a:srgbClr val="004600"/>
                </a:solidFill>
                <a:latin typeface="Courier"/>
                <a:cs typeface="Courier"/>
              </a:rPr>
              <a:t> </a:t>
            </a:r>
            <a:r>
              <a:rPr lang="en-US" sz="1800" dirty="0" err="1">
                <a:solidFill>
                  <a:srgbClr val="004600"/>
                </a:solidFill>
                <a:latin typeface="Courier"/>
                <a:cs typeface="Courier"/>
              </a:rPr>
              <a:t>daq_define_runtype</a:t>
            </a:r>
            <a:r>
              <a:rPr lang="en-US" sz="1800" dirty="0">
                <a:solidFill>
                  <a:srgbClr val="004600"/>
                </a:solidFill>
                <a:latin typeface="Courier"/>
                <a:cs typeface="Courier"/>
              </a:rPr>
              <a:t> </a:t>
            </a:r>
            <a:r>
              <a:rPr lang="en-US" sz="1800" dirty="0" err="1">
                <a:solidFill>
                  <a:srgbClr val="004600"/>
                </a:solidFill>
                <a:latin typeface="Courier"/>
                <a:cs typeface="Courier"/>
              </a:rPr>
              <a:t>cosmics</a:t>
            </a:r>
            <a:r>
              <a:rPr lang="en-US" sz="1800" dirty="0">
                <a:solidFill>
                  <a:srgbClr val="004600"/>
                </a:solidFill>
                <a:latin typeface="Courier"/>
                <a:cs typeface="Courier"/>
              </a:rPr>
              <a:t>   $STEM/</a:t>
            </a:r>
            <a:r>
              <a:rPr lang="en-US" sz="1800" dirty="0" err="1">
                <a:solidFill>
                  <a:srgbClr val="004600"/>
                </a:solidFill>
                <a:latin typeface="Courier"/>
                <a:cs typeface="Courier"/>
              </a:rPr>
              <a:t>cosmics</a:t>
            </a:r>
            <a:r>
              <a:rPr lang="en-US" sz="1800" dirty="0">
                <a:solidFill>
                  <a:srgbClr val="004600"/>
                </a:solidFill>
                <a:latin typeface="Courier"/>
                <a:cs typeface="Courier"/>
              </a:rPr>
              <a:t>/</a:t>
            </a:r>
            <a:r>
              <a:rPr lang="en-US" sz="1800" dirty="0" err="1">
                <a:solidFill>
                  <a:srgbClr val="004600"/>
                </a:solidFill>
                <a:latin typeface="Courier"/>
                <a:cs typeface="Courier"/>
              </a:rPr>
              <a:t>cosmics_ROC</a:t>
            </a:r>
            <a:r>
              <a:rPr lang="en-US" sz="1800" dirty="0">
                <a:solidFill>
                  <a:srgbClr val="004600"/>
                </a:solidFill>
                <a:latin typeface="Courier"/>
                <a:cs typeface="Courier"/>
              </a:rPr>
              <a:t>-%08d-%04d.evt</a:t>
            </a:r>
          </a:p>
          <a:p>
            <a:pPr eaLnBrk="1" hangingPunct="1">
              <a:spcBef>
                <a:spcPts val="763"/>
              </a:spcBef>
              <a:buClrTx/>
              <a:buFontTx/>
              <a:buNone/>
              <a:defRPr/>
            </a:pPr>
            <a:r>
              <a:rPr lang="en-US" sz="1800" dirty="0" err="1">
                <a:solidFill>
                  <a:srgbClr val="004600"/>
                </a:solidFill>
                <a:latin typeface="Courier"/>
                <a:cs typeface="Courier"/>
              </a:rPr>
              <a:t>rcdaq_client</a:t>
            </a:r>
            <a:r>
              <a:rPr lang="en-US" sz="1800" dirty="0">
                <a:solidFill>
                  <a:srgbClr val="004600"/>
                </a:solidFill>
                <a:latin typeface="Courier"/>
                <a:cs typeface="Courier"/>
              </a:rPr>
              <a:t> </a:t>
            </a:r>
            <a:r>
              <a:rPr lang="en-US" sz="1800" dirty="0" err="1">
                <a:solidFill>
                  <a:srgbClr val="004600"/>
                </a:solidFill>
                <a:latin typeface="Courier"/>
                <a:cs typeface="Courier"/>
              </a:rPr>
              <a:t>daq_define_runtype</a:t>
            </a:r>
            <a:r>
              <a:rPr lang="en-US" sz="1800" dirty="0">
                <a:solidFill>
                  <a:srgbClr val="004600"/>
                </a:solidFill>
                <a:latin typeface="Courier"/>
                <a:cs typeface="Courier"/>
              </a:rPr>
              <a:t> pedestal  $STEM/pedestal/</a:t>
            </a:r>
            <a:r>
              <a:rPr lang="en-US" sz="1800" dirty="0" err="1">
                <a:solidFill>
                  <a:srgbClr val="004600"/>
                </a:solidFill>
                <a:latin typeface="Courier"/>
                <a:cs typeface="Courier"/>
              </a:rPr>
              <a:t>pdestal_ROC</a:t>
            </a:r>
            <a:r>
              <a:rPr lang="en-US" sz="1800" dirty="0">
                <a:solidFill>
                  <a:srgbClr val="004600"/>
                </a:solidFill>
                <a:latin typeface="Courier"/>
                <a:cs typeface="Courier"/>
              </a:rPr>
              <a:t>-%08d-%04d.evt</a:t>
            </a:r>
          </a:p>
          <a:p>
            <a:pPr eaLnBrk="1" hangingPunct="1">
              <a:spcBef>
                <a:spcPts val="763"/>
              </a:spcBef>
              <a:buClrTx/>
              <a:buFontTx/>
              <a:buNone/>
              <a:defRPr/>
            </a:pPr>
            <a:r>
              <a:rPr lang="en-US" sz="1800" dirty="0" err="1">
                <a:solidFill>
                  <a:srgbClr val="004600"/>
                </a:solidFill>
                <a:latin typeface="Courier"/>
                <a:cs typeface="Courier"/>
              </a:rPr>
              <a:t>rcdaq_client</a:t>
            </a:r>
            <a:r>
              <a:rPr lang="en-US" sz="1800" dirty="0">
                <a:solidFill>
                  <a:srgbClr val="004600"/>
                </a:solidFill>
                <a:latin typeface="Courier"/>
                <a:cs typeface="Courier"/>
              </a:rPr>
              <a:t> </a:t>
            </a:r>
            <a:r>
              <a:rPr lang="en-US" sz="1800" dirty="0" err="1">
                <a:solidFill>
                  <a:srgbClr val="004600"/>
                </a:solidFill>
                <a:latin typeface="Courier"/>
                <a:cs typeface="Courier"/>
              </a:rPr>
              <a:t>daq_set_runtype</a:t>
            </a:r>
            <a:r>
              <a:rPr lang="en-US" sz="1800" dirty="0">
                <a:solidFill>
                  <a:srgbClr val="004600"/>
                </a:solidFill>
                <a:latin typeface="Courier"/>
                <a:cs typeface="Courier"/>
              </a:rPr>
              <a:t> junk</a:t>
            </a: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err="1">
                <a:solidFill>
                  <a:srgbClr val="0000FF"/>
                </a:solidFill>
                <a:latin typeface="Courier"/>
                <a:cs typeface="Courier"/>
              </a:rPr>
              <a:t>rcdaq_client</a:t>
            </a:r>
            <a:r>
              <a:rPr lang="en-US" sz="1800" dirty="0">
                <a:solidFill>
                  <a:srgbClr val="0000FF"/>
                </a:solidFill>
                <a:latin typeface="Courier"/>
                <a:cs typeface="Courier"/>
              </a:rPr>
              <a:t> </a:t>
            </a:r>
            <a:r>
              <a:rPr lang="en-US" sz="1800" dirty="0" err="1">
                <a:solidFill>
                  <a:srgbClr val="0000FF"/>
                </a:solidFill>
                <a:latin typeface="Courier"/>
                <a:cs typeface="Courier"/>
              </a:rPr>
              <a:t>daq_clear_readlist</a:t>
            </a:r>
            <a:endParaRPr lang="en-US" sz="1800" dirty="0">
              <a:solidFill>
                <a:srgbClr val="0000FF"/>
              </a:solidFill>
              <a:latin typeface="Courier"/>
              <a:cs typeface="Courier"/>
            </a:endParaRP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a:solidFill>
                  <a:srgbClr val="0000FF"/>
                </a:solidFill>
                <a:latin typeface="Courier"/>
                <a:cs typeface="Courier"/>
              </a:rPr>
              <a:t># we add this script itself to the begin-run event</a:t>
            </a:r>
          </a:p>
          <a:p>
            <a:pPr eaLnBrk="1" hangingPunct="1">
              <a:spcBef>
                <a:spcPts val="763"/>
              </a:spcBef>
              <a:buClrTx/>
              <a:buFontTx/>
              <a:buNone/>
              <a:defRPr/>
            </a:pPr>
            <a:r>
              <a:rPr lang="en-US" sz="1800" dirty="0" err="1">
                <a:solidFill>
                  <a:srgbClr val="0000FF"/>
                </a:solidFill>
                <a:latin typeface="Courier"/>
                <a:cs typeface="Courier"/>
              </a:rPr>
              <a:t>rcdaq_client</a:t>
            </a:r>
            <a:r>
              <a:rPr lang="en-US" sz="1800" dirty="0">
                <a:solidFill>
                  <a:srgbClr val="0000FF"/>
                </a:solidFill>
                <a:latin typeface="Courier"/>
                <a:cs typeface="Courier"/>
              </a:rPr>
              <a:t> </a:t>
            </a:r>
            <a:r>
              <a:rPr lang="en-US" sz="1800" dirty="0" err="1">
                <a:solidFill>
                  <a:srgbClr val="0000FF"/>
                </a:solidFill>
                <a:latin typeface="Courier"/>
                <a:cs typeface="Courier"/>
              </a:rPr>
              <a:t>create_device</a:t>
            </a:r>
            <a:r>
              <a:rPr lang="en-US" sz="1800" dirty="0">
                <a:solidFill>
                  <a:srgbClr val="0000FF"/>
                </a:solidFill>
                <a:latin typeface="Courier"/>
                <a:cs typeface="Courier"/>
              </a:rPr>
              <a:t> </a:t>
            </a:r>
            <a:r>
              <a:rPr lang="en-US" sz="1800" dirty="0" err="1">
                <a:solidFill>
                  <a:srgbClr val="0000FF"/>
                </a:solidFill>
                <a:latin typeface="Courier"/>
                <a:cs typeface="Courier"/>
              </a:rPr>
              <a:t>device_file</a:t>
            </a:r>
            <a:r>
              <a:rPr lang="en-US" sz="1800" dirty="0">
                <a:solidFill>
                  <a:srgbClr val="0000FF"/>
                </a:solidFill>
                <a:latin typeface="Courier"/>
                <a:cs typeface="Courier"/>
              </a:rPr>
              <a:t> 9 900 "$MYSELF"</a:t>
            </a: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b="1" dirty="0" err="1">
                <a:solidFill>
                  <a:srgbClr val="C00000"/>
                </a:solidFill>
                <a:latin typeface="Courier"/>
                <a:cs typeface="Courier"/>
              </a:rPr>
              <a:t>rcdaq_client</a:t>
            </a:r>
            <a:r>
              <a:rPr lang="en-US" sz="1800" b="1" dirty="0">
                <a:solidFill>
                  <a:srgbClr val="C00000"/>
                </a:solidFill>
                <a:latin typeface="Courier"/>
                <a:cs typeface="Courier"/>
              </a:rPr>
              <a:t> load librcdaqplugin_h2gcroc3.so</a:t>
            </a:r>
          </a:p>
          <a:p>
            <a:pPr eaLnBrk="1" hangingPunct="1">
              <a:spcBef>
                <a:spcPts val="763"/>
              </a:spcBef>
              <a:buClrTx/>
              <a:buFontTx/>
              <a:buNone/>
              <a:defRPr/>
            </a:pPr>
            <a:r>
              <a:rPr lang="en-US" sz="1800" b="1" dirty="0" err="1">
                <a:solidFill>
                  <a:srgbClr val="C00000"/>
                </a:solidFill>
                <a:latin typeface="Courier"/>
                <a:cs typeface="Courier"/>
              </a:rPr>
              <a:t>rcdaq_client</a:t>
            </a:r>
            <a:r>
              <a:rPr lang="en-US" sz="1800" b="1" dirty="0">
                <a:solidFill>
                  <a:srgbClr val="C00000"/>
                </a:solidFill>
                <a:latin typeface="Courier"/>
                <a:cs typeface="Courier"/>
              </a:rPr>
              <a:t> </a:t>
            </a:r>
            <a:r>
              <a:rPr lang="en-US" sz="1800" b="1" dirty="0" err="1">
                <a:solidFill>
                  <a:srgbClr val="C00000"/>
                </a:solidFill>
                <a:latin typeface="Courier"/>
                <a:cs typeface="Courier"/>
              </a:rPr>
              <a:t>create_device</a:t>
            </a:r>
            <a:r>
              <a:rPr lang="en-US" sz="1800" b="1" dirty="0">
                <a:solidFill>
                  <a:srgbClr val="C00000"/>
                </a:solidFill>
                <a:latin typeface="Courier"/>
                <a:cs typeface="Courier"/>
              </a:rPr>
              <a:t> device_h2gcroc3 1 12001 10.1.2.208 1 200</a:t>
            </a: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err="1">
                <a:solidFill>
                  <a:srgbClr val="0000FF"/>
                </a:solidFill>
                <a:latin typeface="Courier"/>
                <a:cs typeface="Courier"/>
              </a:rPr>
              <a:t>rcdaq_client</a:t>
            </a:r>
            <a:r>
              <a:rPr lang="en-US" sz="1800" dirty="0">
                <a:solidFill>
                  <a:srgbClr val="0000FF"/>
                </a:solidFill>
                <a:latin typeface="Courier"/>
                <a:cs typeface="Courier"/>
              </a:rPr>
              <a:t> </a:t>
            </a:r>
            <a:r>
              <a:rPr lang="en-US" sz="1800" dirty="0" err="1">
                <a:solidFill>
                  <a:srgbClr val="0000FF"/>
                </a:solidFill>
                <a:latin typeface="Courier"/>
                <a:cs typeface="Courier"/>
              </a:rPr>
              <a:t>daq_open</a:t>
            </a:r>
            <a:r>
              <a:rPr lang="en-US" sz="1800" dirty="0">
                <a:solidFill>
                  <a:srgbClr val="0000FF"/>
                </a:solidFill>
                <a:latin typeface="Courier"/>
                <a:cs typeface="Courier"/>
              </a:rPr>
              <a:t>  </a:t>
            </a:r>
          </a:p>
        </p:txBody>
      </p:sp>
      <p:sp>
        <p:nvSpPr>
          <p:cNvPr id="2" name="Slide Number Placeholder 1">
            <a:extLst>
              <a:ext uri="{FF2B5EF4-FFF2-40B4-BE49-F238E27FC236}">
                <a16:creationId xmlns:a16="http://schemas.microsoft.com/office/drawing/2014/main" id="{AAAC49A1-4D3B-C4DC-F7A8-5E2D88C5D2D9}"/>
              </a:ext>
            </a:extLst>
          </p:cNvPr>
          <p:cNvSpPr>
            <a:spLocks noGrp="1"/>
          </p:cNvSpPr>
          <p:nvPr>
            <p:ph type="sldNum" sz="quarter" idx="4"/>
          </p:nvPr>
        </p:nvSpPr>
        <p:spPr/>
        <p:txBody>
          <a:bodyPr/>
          <a:lstStyle/>
          <a:p>
            <a:fld id="{7D854EC2-8F58-5C4F-8AEB-33CAAE66C4BD}" type="slidenum">
              <a:rPr lang="en-US" smtClean="0"/>
              <a:t>34</a:t>
            </a:fld>
            <a:endParaRPr lang="en-US" dirty="0"/>
          </a:p>
        </p:txBody>
      </p:sp>
      <p:sp>
        <p:nvSpPr>
          <p:cNvPr id="3" name="Text Box 2">
            <a:extLst>
              <a:ext uri="{FF2B5EF4-FFF2-40B4-BE49-F238E27FC236}">
                <a16:creationId xmlns:a16="http://schemas.microsoft.com/office/drawing/2014/main" id="{5D1B00D7-F2D8-87B7-4C0E-398B6088AC17}"/>
              </a:ext>
            </a:extLst>
          </p:cNvPr>
          <p:cNvSpPr txBox="1">
            <a:spLocks noChangeArrowheads="1"/>
          </p:cNvSpPr>
          <p:nvPr/>
        </p:nvSpPr>
        <p:spPr bwMode="auto">
          <a:xfrm>
            <a:off x="571500" y="2056606"/>
            <a:ext cx="122301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2nd part…</a:t>
            </a:r>
            <a:endParaRPr lang="en-US" sz="2800" dirty="0">
              <a:solidFill>
                <a:srgbClr val="000000"/>
              </a:solidFill>
              <a:latin typeface="Arial Narrow"/>
              <a:cs typeface="Arial Narrow"/>
            </a:endParaRPr>
          </a:p>
        </p:txBody>
      </p:sp>
      <p:sp>
        <p:nvSpPr>
          <p:cNvPr id="4" name="Text Box 2">
            <a:extLst>
              <a:ext uri="{FF2B5EF4-FFF2-40B4-BE49-F238E27FC236}">
                <a16:creationId xmlns:a16="http://schemas.microsoft.com/office/drawing/2014/main" id="{E2316CCB-EAC4-2B7B-A3BD-E986A7B106A0}"/>
              </a:ext>
            </a:extLst>
          </p:cNvPr>
          <p:cNvSpPr txBox="1">
            <a:spLocks noChangeArrowheads="1"/>
          </p:cNvSpPr>
          <p:nvPr/>
        </p:nvSpPr>
        <p:spPr bwMode="auto">
          <a:xfrm>
            <a:off x="6686549" y="4723607"/>
            <a:ext cx="5987257"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1963"/>
              </a:spcBef>
              <a:buClrTx/>
              <a:buFontTx/>
              <a:buNone/>
              <a:defRPr/>
            </a:pPr>
            <a:r>
              <a:rPr lang="en-US" sz="2400" dirty="0">
                <a:solidFill>
                  <a:schemeClr val="accent1">
                    <a:lumMod val="75000"/>
                  </a:schemeClr>
                </a:solidFill>
                <a:latin typeface="Arial Narrow" charset="0"/>
              </a:rPr>
              <a:t>We pre-make 5 run types to switch quickly (file rules)</a:t>
            </a:r>
            <a:endParaRPr lang="en-US" sz="2400" dirty="0">
              <a:solidFill>
                <a:schemeClr val="accent1">
                  <a:lumMod val="75000"/>
                </a:schemeClr>
              </a:solidFill>
              <a:latin typeface="Arial Narrow"/>
              <a:cs typeface="Arial Narrow"/>
            </a:endParaRPr>
          </a:p>
        </p:txBody>
      </p:sp>
      <p:sp>
        <p:nvSpPr>
          <p:cNvPr id="7" name="Text Box 2">
            <a:extLst>
              <a:ext uri="{FF2B5EF4-FFF2-40B4-BE49-F238E27FC236}">
                <a16:creationId xmlns:a16="http://schemas.microsoft.com/office/drawing/2014/main" id="{541E2272-326C-F263-03BA-C8C65121115E}"/>
              </a:ext>
            </a:extLst>
          </p:cNvPr>
          <p:cNvSpPr txBox="1">
            <a:spLocks noChangeArrowheads="1"/>
          </p:cNvSpPr>
          <p:nvPr/>
        </p:nvSpPr>
        <p:spPr bwMode="auto">
          <a:xfrm>
            <a:off x="8025208" y="8091091"/>
            <a:ext cx="3429000" cy="985440"/>
          </a:xfrm>
          <a:prstGeom prst="rect">
            <a:avLst/>
          </a:prstGeom>
          <a:noFill/>
          <a:ln>
            <a:solidFill>
              <a:srgbClr val="FF0000"/>
            </a:solid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1963"/>
              </a:spcBef>
              <a:buClrTx/>
              <a:buFontTx/>
              <a:buNone/>
              <a:defRPr/>
            </a:pPr>
            <a:r>
              <a:rPr lang="en-US" sz="2400" dirty="0">
                <a:solidFill>
                  <a:srgbClr val="C00000"/>
                </a:solidFill>
                <a:latin typeface="Arial Narrow" charset="0"/>
              </a:rPr>
              <a:t>And this is the business end of this entire setup…</a:t>
            </a:r>
            <a:endParaRPr lang="en-US" sz="2400" dirty="0">
              <a:solidFill>
                <a:srgbClr val="C00000"/>
              </a:solidFill>
              <a:latin typeface="Arial Narrow"/>
              <a:cs typeface="Arial Narrow"/>
            </a:endParaRPr>
          </a:p>
        </p:txBody>
      </p:sp>
    </p:spTree>
    <p:extLst>
      <p:ext uri="{BB962C8B-B14F-4D97-AF65-F5344CB8AC3E}">
        <p14:creationId xmlns:p14="http://schemas.microsoft.com/office/powerpoint/2010/main" val="24997912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about capturing your environment</a:t>
            </a:r>
          </a:p>
        </p:txBody>
      </p:sp>
      <p:sp>
        <p:nvSpPr>
          <p:cNvPr id="6" name="Text Box 2"/>
          <p:cNvSpPr txBox="1">
            <a:spLocks noChangeArrowheads="1"/>
          </p:cNvSpPr>
          <p:nvPr/>
        </p:nvSpPr>
        <p:spPr bwMode="auto">
          <a:xfrm>
            <a:off x="329406" y="2056606"/>
            <a:ext cx="12230100" cy="434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000000"/>
                </a:solidFill>
                <a:latin typeface="Arial Narrow" charset="0"/>
              </a:rPr>
              <a:t>Sometimes you add meta-info to make the analysis easier, especially in the aforementioned “scanning something” setups  - example later</a:t>
            </a:r>
          </a:p>
          <a:p>
            <a:pPr eaLnBrk="1" hangingPunct="1">
              <a:spcBef>
                <a:spcPts val="1963"/>
              </a:spcBef>
              <a:buClrTx/>
              <a:buFontTx/>
              <a:buNone/>
              <a:defRPr/>
            </a:pPr>
            <a:r>
              <a:rPr lang="en-US" sz="2800" dirty="0">
                <a:solidFill>
                  <a:srgbClr val="000000"/>
                </a:solidFill>
                <a:latin typeface="Arial Narrow" charset="0"/>
              </a:rPr>
              <a:t>Many times you capture things only “just in case” </a:t>
            </a:r>
          </a:p>
          <a:p>
            <a:pPr eaLnBrk="1" hangingPunct="1">
              <a:spcBef>
                <a:spcPts val="1963"/>
              </a:spcBef>
              <a:buClrTx/>
              <a:buFontTx/>
              <a:buNone/>
              <a:defRPr/>
            </a:pPr>
            <a:r>
              <a:rPr lang="en-US" sz="2800" dirty="0">
                <a:solidFill>
                  <a:srgbClr val="000000"/>
                </a:solidFill>
                <a:latin typeface="Arial Narrow" charset="0"/>
              </a:rPr>
              <a:t>I usually add a camera picture to the begin-run, especially when the detector moves in the beam for some position scan</a:t>
            </a:r>
          </a:p>
          <a:p>
            <a:pPr eaLnBrk="1" hangingPunct="1">
              <a:spcBef>
                <a:spcPts val="1963"/>
              </a:spcBef>
              <a:buClrTx/>
              <a:buFontTx/>
              <a:buNone/>
              <a:defRPr/>
            </a:pPr>
            <a:r>
              <a:rPr lang="en-US" sz="2800" dirty="0">
                <a:solidFill>
                  <a:srgbClr val="000000"/>
                </a:solidFill>
                <a:latin typeface="Arial Narrow" charset="0"/>
                <a:cs typeface="Arial Narrow"/>
              </a:rPr>
              <a:t>You don’t routinely look at them in your analysis, but it’s good to have that info</a:t>
            </a:r>
          </a:p>
          <a:p>
            <a:pPr eaLnBrk="1" hangingPunct="1">
              <a:spcBef>
                <a:spcPts val="1963"/>
              </a:spcBef>
              <a:buClrTx/>
              <a:buFontTx/>
              <a:buNone/>
              <a:defRPr/>
            </a:pPr>
            <a:r>
              <a:rPr lang="en-US" sz="2800" dirty="0">
                <a:solidFill>
                  <a:srgbClr val="000000"/>
                </a:solidFill>
                <a:latin typeface="Arial Narrow" charset="0"/>
                <a:cs typeface="Arial Narrow"/>
              </a:rPr>
              <a:t>If you have some inexplicable feature, you can use the meta-data to do “forensics”</a:t>
            </a:r>
          </a:p>
          <a:p>
            <a:pPr eaLnBrk="1" hangingPunct="1">
              <a:spcBef>
                <a:spcPts val="1963"/>
              </a:spcBef>
              <a:buClrTx/>
              <a:buFontTx/>
              <a:buNone/>
              <a:defRPr/>
            </a:pPr>
            <a:r>
              <a:rPr lang="en-US" sz="2800" dirty="0">
                <a:solidFill>
                  <a:srgbClr val="000000"/>
                </a:solidFill>
                <a:latin typeface="Arial Narrow" charset="0"/>
                <a:cs typeface="Arial Narrow"/>
              </a:rPr>
              <a:t>Find out what, if anything, went wrong</a:t>
            </a:r>
          </a:p>
          <a:p>
            <a:pPr eaLnBrk="1" hangingPunct="1">
              <a:spcBef>
                <a:spcPts val="1963"/>
              </a:spcBef>
              <a:buClrTx/>
              <a:buFontTx/>
              <a:buNone/>
              <a:defRPr/>
            </a:pPr>
            <a:r>
              <a:rPr lang="en-US" sz="2800" dirty="0">
                <a:solidFill>
                  <a:srgbClr val="000000"/>
                </a:solidFill>
                <a:latin typeface="Arial Narrow" charset="0"/>
                <a:cs typeface="Arial Narrow"/>
              </a:rPr>
              <a:t>The more data you capture, the better this gets</a:t>
            </a:r>
          </a:p>
          <a:p>
            <a:pPr eaLnBrk="1" hangingPunct="1">
              <a:spcBef>
                <a:spcPts val="1963"/>
              </a:spcBef>
              <a:buClrTx/>
              <a:buFontTx/>
              <a:buNone/>
              <a:defRPr/>
            </a:pPr>
            <a:r>
              <a:rPr lang="en-US" sz="2800" dirty="0">
                <a:solidFill>
                  <a:srgbClr val="000000"/>
                </a:solidFill>
                <a:latin typeface="Arial Narrow" charset="0"/>
                <a:cs typeface="Arial Narrow"/>
              </a:rPr>
              <a:t>Think of it as “black box” on a plane…  </a:t>
            </a:r>
          </a:p>
        </p:txBody>
      </p:sp>
      <p:sp>
        <p:nvSpPr>
          <p:cNvPr id="2" name="Slide Number Placeholder 1"/>
          <p:cNvSpPr>
            <a:spLocks noGrp="1"/>
          </p:cNvSpPr>
          <p:nvPr>
            <p:ph type="sldNum" sz="quarter" idx="4"/>
          </p:nvPr>
        </p:nvSpPr>
        <p:spPr/>
        <p:txBody>
          <a:bodyPr/>
          <a:lstStyle/>
          <a:p>
            <a:fld id="{7D854EC2-8F58-5C4F-8AEB-33CAAE66C4BD}" type="slidenum">
              <a:rPr lang="en-US" smtClean="0"/>
              <a:t>35</a:t>
            </a:fld>
            <a:endParaRPr lang="en-US" dirty="0"/>
          </a:p>
        </p:txBody>
      </p:sp>
    </p:spTree>
    <p:extLst>
      <p:ext uri="{BB962C8B-B14F-4D97-AF65-F5344CB8AC3E}">
        <p14:creationId xmlns:p14="http://schemas.microsoft.com/office/powerpoint/2010/main" val="316825355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Forensics (</a:t>
            </a:r>
            <a:r>
              <a:rPr lang="en-US" sz="4200" dirty="0" err="1">
                <a:solidFill>
                  <a:srgbClr val="000000"/>
                </a:solidFill>
                <a:latin typeface="Arial Narrow" charset="0"/>
              </a:rPr>
              <a:t>FermiLab</a:t>
            </a:r>
            <a:r>
              <a:rPr lang="en-US" sz="4200" dirty="0">
                <a:solidFill>
                  <a:srgbClr val="000000"/>
                </a:solidFill>
                <a:latin typeface="Arial Narrow" charset="0"/>
              </a:rPr>
              <a:t> test beam for the future </a:t>
            </a:r>
            <a:r>
              <a:rPr lang="en-US" sz="4200" dirty="0" err="1">
                <a:solidFill>
                  <a:srgbClr val="000000"/>
                </a:solidFill>
                <a:latin typeface="Arial Narrow" charset="0"/>
              </a:rPr>
              <a:t>ePIC</a:t>
            </a:r>
            <a:r>
              <a:rPr lang="en-US" sz="4200" dirty="0">
                <a:solidFill>
                  <a:srgbClr val="000000"/>
                </a:solidFill>
                <a:latin typeface="Arial Narrow" charset="0"/>
              </a:rPr>
              <a:t> </a:t>
            </a:r>
            <a:r>
              <a:rPr lang="en-US" sz="4200" dirty="0" err="1">
                <a:solidFill>
                  <a:srgbClr val="000000"/>
                </a:solidFill>
                <a:latin typeface="Arial Narrow" charset="0"/>
              </a:rPr>
              <a:t>HCal</a:t>
            </a:r>
            <a:r>
              <a:rPr lang="en-US" sz="4200" dirty="0">
                <a:solidFill>
                  <a:srgbClr val="000000"/>
                </a:solidFill>
                <a:latin typeface="Arial Narrow" charset="0"/>
              </a:rPr>
              <a:t>)</a:t>
            </a:r>
          </a:p>
        </p:txBody>
      </p:sp>
      <p:sp>
        <p:nvSpPr>
          <p:cNvPr id="2" name="Slide Number Placeholder 1"/>
          <p:cNvSpPr>
            <a:spLocks noGrp="1"/>
          </p:cNvSpPr>
          <p:nvPr>
            <p:ph type="sldNum" sz="quarter" idx="4"/>
          </p:nvPr>
        </p:nvSpPr>
        <p:spPr/>
        <p:txBody>
          <a:bodyPr/>
          <a:lstStyle/>
          <a:p>
            <a:fld id="{7D854EC2-8F58-5C4F-8AEB-33CAAE66C4BD}" type="slidenum">
              <a:rPr lang="en-US" smtClean="0"/>
              <a:t>36</a:t>
            </a:fld>
            <a:endParaRPr lang="en-US" dirty="0"/>
          </a:p>
        </p:txBody>
      </p:sp>
      <p:sp>
        <p:nvSpPr>
          <p:cNvPr id="8" name="Content Placeholder 2"/>
          <p:cNvSpPr txBox="1">
            <a:spLocks/>
          </p:cNvSpPr>
          <p:nvPr/>
        </p:nvSpPr>
        <p:spPr>
          <a:xfrm>
            <a:off x="641320" y="2056606"/>
            <a:ext cx="10584685" cy="16002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200"/>
              </a:spcBef>
            </a:pPr>
            <a:r>
              <a:rPr lang="en-US" sz="2800" dirty="0">
                <a:latin typeface="Arial Narrow"/>
                <a:cs typeface="Arial Narrow"/>
              </a:rPr>
              <a:t>“It appears that the distributions change for Cherenkov1 at 1,8,12,and 16 </a:t>
            </a:r>
            <a:r>
              <a:rPr lang="en-US" sz="2800" dirty="0" err="1">
                <a:latin typeface="Arial Narrow"/>
                <a:cs typeface="Arial Narrow"/>
              </a:rPr>
              <a:t>GeV</a:t>
            </a:r>
            <a:r>
              <a:rPr lang="en-US" sz="2800" dirty="0">
                <a:latin typeface="Arial Narrow"/>
                <a:cs typeface="Arial Narrow"/>
              </a:rPr>
              <a:t> compared to the other energies.  It seems that the Cherenkov pressures are changed. […] Any help on understanding this would be appreciated.”</a:t>
            </a:r>
          </a:p>
          <a:p>
            <a:pPr marL="0" indent="0">
              <a:spcBef>
                <a:spcPts val="1200"/>
              </a:spcBef>
            </a:pPr>
            <a:r>
              <a:rPr lang="en-US" sz="2800" b="1" dirty="0">
                <a:latin typeface="Arial Narrow"/>
                <a:cs typeface="Arial Narrow"/>
              </a:rPr>
              <a:t>Martin</a:t>
            </a:r>
            <a:r>
              <a:rPr lang="en-US" sz="2800" dirty="0">
                <a:latin typeface="Arial Narrow"/>
                <a:cs typeface="Arial Narrow"/>
              </a:rPr>
              <a:t>: “Look at the info in the data files:”</a:t>
            </a:r>
          </a:p>
          <a:p>
            <a:pPr marL="0" indent="0">
              <a:spcBef>
                <a:spcPts val="1200"/>
              </a:spcBef>
            </a:pPr>
            <a:endParaRPr lang="en-US" sz="2800" dirty="0">
              <a:latin typeface="Arial Narrow"/>
              <a:cs typeface="Arial Narrow"/>
            </a:endParaRPr>
          </a:p>
          <a:p>
            <a:pPr marL="0" indent="0">
              <a:spcBef>
                <a:spcPts val="1200"/>
              </a:spcBef>
            </a:pPr>
            <a:endParaRPr lang="en-US" sz="2800" dirty="0">
              <a:latin typeface="Arial Narrow"/>
              <a:cs typeface="Arial Narrow"/>
            </a:endParaRPr>
          </a:p>
          <a:p>
            <a:pPr marL="0" indent="0">
              <a:spcBef>
                <a:spcPts val="1200"/>
              </a:spcBef>
            </a:pPr>
            <a:endParaRPr lang="en-US" sz="2800" dirty="0">
              <a:latin typeface="Arial Narrow"/>
              <a:cs typeface="Arial Narrow"/>
            </a:endParaRPr>
          </a:p>
          <a:p>
            <a:pPr marL="0" indent="0">
              <a:spcBef>
                <a:spcPts val="1200"/>
              </a:spcBef>
            </a:pPr>
            <a:endParaRPr lang="en-US" sz="2800" dirty="0">
              <a:latin typeface="Arial Narrow"/>
              <a:cs typeface="Arial Narrow"/>
            </a:endParaRPr>
          </a:p>
          <a:p>
            <a:pPr marL="0" indent="0">
              <a:spcBef>
                <a:spcPts val="1200"/>
              </a:spcBef>
            </a:pPr>
            <a:endParaRPr lang="en-US" sz="2800" dirty="0">
              <a:latin typeface="Arial Narrow"/>
              <a:cs typeface="Arial Narrow"/>
            </a:endParaRPr>
          </a:p>
          <a:p>
            <a:pPr marL="0" indent="0">
              <a:spcBef>
                <a:spcPts val="1200"/>
              </a:spcBef>
            </a:pPr>
            <a:endParaRPr lang="en-US" sz="2800" dirty="0">
              <a:latin typeface="Arial Narrow"/>
              <a:cs typeface="Arial Narrow"/>
            </a:endParaRPr>
          </a:p>
          <a:p>
            <a:pPr marL="0" indent="0">
              <a:spcBef>
                <a:spcPts val="1200"/>
              </a:spcBef>
            </a:pPr>
            <a:endParaRPr lang="en-US" sz="2800" dirty="0">
              <a:latin typeface="Arial Narrow"/>
              <a:cs typeface="Arial Narrow"/>
            </a:endParaRPr>
          </a:p>
          <a:p>
            <a:pPr marL="0" indent="0">
              <a:spcBef>
                <a:spcPts val="1200"/>
              </a:spcBef>
            </a:pPr>
            <a:endParaRPr lang="en-US" sz="2800" dirty="0">
              <a:latin typeface="Arial Narrow"/>
              <a:cs typeface="Arial Narrow"/>
            </a:endParaRPr>
          </a:p>
          <a:p>
            <a:pPr marL="0" indent="0">
              <a:spcBef>
                <a:spcPts val="1200"/>
              </a:spcBef>
            </a:pPr>
            <a:r>
              <a:rPr lang="en-US" sz="2800" dirty="0">
                <a:latin typeface="Arial Narrow"/>
                <a:cs typeface="Arial Narrow"/>
              </a:rPr>
              <a:t>Among many other things, we capture the most relevant beamline parameters</a:t>
            </a:r>
          </a:p>
          <a:p>
            <a:pPr marL="0" indent="0">
              <a:spcBef>
                <a:spcPts val="1200"/>
              </a:spcBef>
            </a:pPr>
            <a:endParaRPr lang="en-US" sz="2800" dirty="0">
              <a:latin typeface="Arial Narrow"/>
              <a:cs typeface="Arial Narrow"/>
            </a:endParaRPr>
          </a:p>
        </p:txBody>
      </p:sp>
      <p:sp>
        <p:nvSpPr>
          <p:cNvPr id="9" name="TextBox 8"/>
          <p:cNvSpPr txBox="1"/>
          <p:nvPr/>
        </p:nvSpPr>
        <p:spPr>
          <a:xfrm>
            <a:off x="405606" y="4037806"/>
            <a:ext cx="6802939" cy="4093428"/>
          </a:xfrm>
          <a:prstGeom prst="rect">
            <a:avLst/>
          </a:prstGeom>
          <a:solidFill>
            <a:srgbClr val="F1FFDE"/>
          </a:solidFill>
          <a:ln>
            <a:solidFill>
              <a:srgbClr val="3366FF"/>
            </a:solidFill>
          </a:ln>
        </p:spPr>
        <p:txBody>
          <a:bodyPr wrap="none" rtlCol="0">
            <a:spAutoFit/>
          </a:bodyPr>
          <a:lstStyle/>
          <a:p>
            <a:r>
              <a:rPr lang="is-IS" sz="2000" dirty="0">
                <a:solidFill>
                  <a:srgbClr val="3333CC"/>
                </a:solidFill>
                <a:latin typeface="Courier"/>
                <a:cs typeface="Courier"/>
              </a:rPr>
              <a:t>$ ddump -t 9 -p 923 beam_00002298-0000.prdf</a:t>
            </a:r>
          </a:p>
          <a:p>
            <a:r>
              <a:rPr lang="is-IS" sz="2000" dirty="0">
                <a:solidFill>
                  <a:srgbClr val="3333CC"/>
                </a:solidFill>
                <a:latin typeface="Courier"/>
                <a:cs typeface="Courier"/>
              </a:rPr>
              <a:t>S:MTNRG  = -1     GeV</a:t>
            </a:r>
          </a:p>
          <a:p>
            <a:r>
              <a:rPr lang="is-IS" sz="2000" dirty="0">
                <a:solidFill>
                  <a:srgbClr val="3333CC"/>
                </a:solidFill>
                <a:latin typeface="Courier"/>
                <a:cs typeface="Courier"/>
              </a:rPr>
              <a:t>F:MT6SC1 =  5790      Cnts</a:t>
            </a:r>
          </a:p>
          <a:p>
            <a:r>
              <a:rPr lang="is-IS" sz="2000" dirty="0">
                <a:solidFill>
                  <a:srgbClr val="3333CC"/>
                </a:solidFill>
                <a:latin typeface="Courier"/>
                <a:cs typeface="Courier"/>
              </a:rPr>
              <a:t>F:MT6SC2 =  3533      Cnts</a:t>
            </a:r>
          </a:p>
          <a:p>
            <a:r>
              <a:rPr lang="is-IS" sz="2000" dirty="0">
                <a:solidFill>
                  <a:srgbClr val="3333CC"/>
                </a:solidFill>
                <a:latin typeface="Courier"/>
                <a:cs typeface="Courier"/>
              </a:rPr>
              <a:t>F:MT6SC3 =  1780      Cnts</a:t>
            </a:r>
          </a:p>
          <a:p>
            <a:r>
              <a:rPr lang="is-IS" sz="2000" dirty="0">
                <a:solidFill>
                  <a:srgbClr val="3333CC"/>
                </a:solidFill>
                <a:latin typeface="Courier"/>
                <a:cs typeface="Courier"/>
              </a:rPr>
              <a:t>F:MT6SC4 =  0         Cnts</a:t>
            </a:r>
          </a:p>
          <a:p>
            <a:r>
              <a:rPr lang="is-IS" sz="2000" dirty="0">
                <a:solidFill>
                  <a:srgbClr val="3333CC"/>
                </a:solidFill>
                <a:latin typeface="Courier"/>
                <a:cs typeface="Courier"/>
              </a:rPr>
              <a:t>F:MT6SC5 =  73316     Cnts</a:t>
            </a:r>
          </a:p>
          <a:p>
            <a:r>
              <a:rPr lang="is-IS" sz="2000" dirty="0">
                <a:solidFill>
                  <a:srgbClr val="3333CC"/>
                </a:solidFill>
                <a:latin typeface="Courier"/>
                <a:cs typeface="Courier"/>
              </a:rPr>
              <a:t>E:2CH    =  1058  mm</a:t>
            </a:r>
          </a:p>
          <a:p>
            <a:r>
              <a:rPr lang="is-IS" sz="2000" dirty="0">
                <a:solidFill>
                  <a:srgbClr val="3333CC"/>
                </a:solidFill>
                <a:latin typeface="Courier"/>
                <a:cs typeface="Courier"/>
              </a:rPr>
              <a:t>E:2CV    =  133.1 mm</a:t>
            </a:r>
          </a:p>
          <a:p>
            <a:r>
              <a:rPr lang="is-IS" sz="2000" dirty="0">
                <a:solidFill>
                  <a:srgbClr val="3333CC"/>
                </a:solidFill>
                <a:latin typeface="Courier"/>
                <a:cs typeface="Courier"/>
              </a:rPr>
              <a:t>E:2CMT6T =  73.84 F</a:t>
            </a:r>
          </a:p>
          <a:p>
            <a:r>
              <a:rPr lang="is-IS" sz="2000" dirty="0">
                <a:solidFill>
                  <a:srgbClr val="3333CC"/>
                </a:solidFill>
                <a:latin typeface="Courier"/>
                <a:cs typeface="Courier"/>
              </a:rPr>
              <a:t>E:2CMT6H =  32.86 %Hum</a:t>
            </a:r>
          </a:p>
          <a:p>
            <a:r>
              <a:rPr lang="is-IS" sz="2000" dirty="0">
                <a:solidFill>
                  <a:srgbClr val="3333CC"/>
                </a:solidFill>
                <a:latin typeface="Courier"/>
                <a:cs typeface="Courier"/>
              </a:rPr>
              <a:t>F:MT5CP2 =  .4589 Psia</a:t>
            </a:r>
          </a:p>
          <a:p>
            <a:r>
              <a:rPr lang="is-IS" sz="2000" dirty="0">
                <a:solidFill>
                  <a:srgbClr val="3333CC"/>
                </a:solidFill>
                <a:latin typeface="Courier"/>
                <a:cs typeface="Courier"/>
              </a:rPr>
              <a:t>F:MT6CP2 =  .6794 Psia</a:t>
            </a:r>
            <a:endParaRPr lang="en-US" sz="2000" dirty="0">
              <a:solidFill>
                <a:srgbClr val="3333CC"/>
              </a:solidFill>
              <a:latin typeface="Courier"/>
              <a:cs typeface="Courier"/>
            </a:endParaRPr>
          </a:p>
        </p:txBody>
      </p:sp>
      <p:sp>
        <p:nvSpPr>
          <p:cNvPr id="11" name="TextBox 10"/>
          <p:cNvSpPr txBox="1"/>
          <p:nvPr/>
        </p:nvSpPr>
        <p:spPr>
          <a:xfrm>
            <a:off x="4346867" y="4495006"/>
            <a:ext cx="6802939" cy="4093428"/>
          </a:xfrm>
          <a:prstGeom prst="rect">
            <a:avLst/>
          </a:prstGeom>
          <a:solidFill>
            <a:srgbClr val="F1FFDE"/>
          </a:solidFill>
          <a:ln>
            <a:solidFill>
              <a:srgbClr val="3366FF"/>
            </a:solidFill>
          </a:ln>
        </p:spPr>
        <p:txBody>
          <a:bodyPr wrap="none" rtlCol="0">
            <a:spAutoFit/>
          </a:bodyPr>
          <a:lstStyle/>
          <a:p>
            <a:r>
              <a:rPr lang="is-IS" sz="2000" dirty="0">
                <a:solidFill>
                  <a:srgbClr val="3333CC"/>
                </a:solidFill>
                <a:latin typeface="Courier"/>
                <a:cs typeface="Courier"/>
              </a:rPr>
              <a:t>$ ddump -t 9 -p 923 beam_00002268-0000.prdf</a:t>
            </a:r>
          </a:p>
          <a:p>
            <a:r>
              <a:rPr lang="is-IS" sz="2000" dirty="0">
                <a:solidFill>
                  <a:srgbClr val="3333CC"/>
                </a:solidFill>
                <a:latin typeface="Courier"/>
                <a:cs typeface="Courier"/>
              </a:rPr>
              <a:t>S:MTNRG  = -2     GeV</a:t>
            </a:r>
          </a:p>
          <a:p>
            <a:r>
              <a:rPr lang="is-IS" sz="2000" dirty="0">
                <a:solidFill>
                  <a:srgbClr val="3333CC"/>
                </a:solidFill>
                <a:latin typeface="Courier"/>
                <a:cs typeface="Courier"/>
              </a:rPr>
              <a:t>F:MT6SC1 =  11846     Cnts</a:t>
            </a:r>
          </a:p>
          <a:p>
            <a:r>
              <a:rPr lang="is-IS" sz="2000" dirty="0">
                <a:solidFill>
                  <a:srgbClr val="3333CC"/>
                </a:solidFill>
                <a:latin typeface="Courier"/>
                <a:cs typeface="Courier"/>
              </a:rPr>
              <a:t>F:MT6SC2 =  7069      Cnts</a:t>
            </a:r>
          </a:p>
          <a:p>
            <a:r>
              <a:rPr lang="is-IS" sz="2000" dirty="0">
                <a:solidFill>
                  <a:srgbClr val="3333CC"/>
                </a:solidFill>
                <a:latin typeface="Courier"/>
                <a:cs typeface="Courier"/>
              </a:rPr>
              <a:t>F:MT6SC3 =  3883      Cnts</a:t>
            </a:r>
          </a:p>
          <a:p>
            <a:r>
              <a:rPr lang="is-IS" sz="2000" dirty="0">
                <a:solidFill>
                  <a:srgbClr val="3333CC"/>
                </a:solidFill>
                <a:latin typeface="Courier"/>
                <a:cs typeface="Courier"/>
              </a:rPr>
              <a:t>F:MT6SC4 =  0         Cnts</a:t>
            </a:r>
          </a:p>
          <a:p>
            <a:r>
              <a:rPr lang="is-IS" sz="2000" dirty="0">
                <a:solidFill>
                  <a:srgbClr val="3333CC"/>
                </a:solidFill>
                <a:latin typeface="Courier"/>
                <a:cs typeface="Courier"/>
              </a:rPr>
              <a:t>F:MT6SC5 =  283048    Cnts</a:t>
            </a:r>
          </a:p>
          <a:p>
            <a:r>
              <a:rPr lang="is-IS" sz="2000" dirty="0">
                <a:solidFill>
                  <a:srgbClr val="3333CC"/>
                </a:solidFill>
                <a:latin typeface="Courier"/>
                <a:cs typeface="Courier"/>
              </a:rPr>
              <a:t>E:2CH    =  1058  mm</a:t>
            </a:r>
          </a:p>
          <a:p>
            <a:r>
              <a:rPr lang="is-IS" sz="2000" dirty="0">
                <a:solidFill>
                  <a:srgbClr val="3333CC"/>
                </a:solidFill>
                <a:latin typeface="Courier"/>
                <a:cs typeface="Courier"/>
              </a:rPr>
              <a:t>E:2CV    =  133   mm</a:t>
            </a:r>
          </a:p>
          <a:p>
            <a:r>
              <a:rPr lang="is-IS" sz="2000" dirty="0">
                <a:solidFill>
                  <a:srgbClr val="3333CC"/>
                </a:solidFill>
                <a:latin typeface="Courier"/>
                <a:cs typeface="Courier"/>
              </a:rPr>
              <a:t>E:2CMT6T =  74.13 F</a:t>
            </a:r>
          </a:p>
          <a:p>
            <a:r>
              <a:rPr lang="is-IS" sz="2000" dirty="0">
                <a:solidFill>
                  <a:srgbClr val="3333CC"/>
                </a:solidFill>
                <a:latin typeface="Courier"/>
                <a:cs typeface="Courier"/>
              </a:rPr>
              <a:t>E:2CMT6H =  37.26 %Hum</a:t>
            </a:r>
          </a:p>
          <a:p>
            <a:r>
              <a:rPr lang="is-IS" sz="2000" dirty="0">
                <a:solidFill>
                  <a:srgbClr val="3333CC"/>
                </a:solidFill>
                <a:latin typeface="Courier"/>
                <a:cs typeface="Courier"/>
              </a:rPr>
              <a:t>F:MT5CP2 =  12.95 Psia</a:t>
            </a:r>
          </a:p>
          <a:p>
            <a:r>
              <a:rPr lang="is-IS" sz="2000" dirty="0">
                <a:solidFill>
                  <a:srgbClr val="3333CC"/>
                </a:solidFill>
                <a:latin typeface="Courier"/>
                <a:cs typeface="Courier"/>
              </a:rPr>
              <a:t>F:MT6CP2 =  14.03 Psia</a:t>
            </a:r>
            <a:endParaRPr lang="en-US" sz="2000" dirty="0">
              <a:solidFill>
                <a:srgbClr val="3333CC"/>
              </a:solidFill>
              <a:latin typeface="Courier"/>
              <a:cs typeface="Courier"/>
            </a:endParaRPr>
          </a:p>
        </p:txBody>
      </p:sp>
      <p:sp>
        <p:nvSpPr>
          <p:cNvPr id="12" name="Oval 11"/>
          <p:cNvSpPr/>
          <p:nvPr/>
        </p:nvSpPr>
        <p:spPr>
          <a:xfrm>
            <a:off x="2082006" y="7293034"/>
            <a:ext cx="2057400" cy="990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044406" y="7695406"/>
            <a:ext cx="2057400" cy="990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82948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More Forensics (</a:t>
            </a:r>
            <a:r>
              <a:rPr lang="en-US" sz="4200" dirty="0" err="1">
                <a:solidFill>
                  <a:srgbClr val="000000"/>
                </a:solidFill>
                <a:latin typeface="Arial Narrow" charset="0"/>
              </a:rPr>
              <a:t>HCal</a:t>
            </a:r>
            <a:r>
              <a:rPr lang="en-US" sz="4200" dirty="0">
                <a:solidFill>
                  <a:srgbClr val="000000"/>
                </a:solidFill>
                <a:latin typeface="Arial Narrow" charset="0"/>
              </a:rPr>
              <a:t> at the Fermilab test beam again…)</a:t>
            </a:r>
          </a:p>
        </p:txBody>
      </p:sp>
      <p:sp>
        <p:nvSpPr>
          <p:cNvPr id="2" name="Slide Number Placeholder 1"/>
          <p:cNvSpPr>
            <a:spLocks noGrp="1"/>
          </p:cNvSpPr>
          <p:nvPr>
            <p:ph type="sldNum" sz="quarter" idx="4"/>
          </p:nvPr>
        </p:nvSpPr>
        <p:spPr/>
        <p:txBody>
          <a:bodyPr/>
          <a:lstStyle/>
          <a:p>
            <a:fld id="{7D854EC2-8F58-5C4F-8AEB-33CAAE66C4BD}" type="slidenum">
              <a:rPr lang="en-US" smtClean="0"/>
              <a:t>37</a:t>
            </a:fld>
            <a:endParaRPr lang="en-US" dirty="0"/>
          </a:p>
        </p:txBody>
      </p:sp>
      <p:sp>
        <p:nvSpPr>
          <p:cNvPr id="8" name="Content Placeholder 2"/>
          <p:cNvSpPr txBox="1">
            <a:spLocks/>
          </p:cNvSpPr>
          <p:nvPr/>
        </p:nvSpPr>
        <p:spPr>
          <a:xfrm>
            <a:off x="641320" y="1980406"/>
            <a:ext cx="11711018" cy="1600200"/>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800" dirty="0"/>
              <a:t>“There is a strange effect starting in run 2743. There is a higher fraction of showering than before. I cannot see anything changed in the </a:t>
            </a:r>
            <a:r>
              <a:rPr lang="en-US" sz="2800" dirty="0" err="1"/>
              <a:t>elog</a:t>
            </a:r>
            <a:r>
              <a:rPr lang="en-US" sz="2800" dirty="0"/>
              <a:t>.”</a:t>
            </a:r>
          </a:p>
          <a:p>
            <a:pPr marL="0" indent="0">
              <a:spcBef>
                <a:spcPts val="1000"/>
              </a:spcBef>
              <a:buNone/>
            </a:pPr>
            <a:r>
              <a:rPr lang="en-US" sz="2800" dirty="0"/>
              <a:t>Look at the cam pictures we automatically captured for each run:</a:t>
            </a:r>
          </a:p>
        </p:txBody>
      </p:sp>
      <p:sp>
        <p:nvSpPr>
          <p:cNvPr id="10" name="TextBox 9"/>
          <p:cNvSpPr txBox="1"/>
          <p:nvPr/>
        </p:nvSpPr>
        <p:spPr>
          <a:xfrm>
            <a:off x="634206" y="3656806"/>
            <a:ext cx="10158249" cy="830997"/>
          </a:xfrm>
          <a:prstGeom prst="rect">
            <a:avLst/>
          </a:prstGeom>
          <a:solidFill>
            <a:srgbClr val="F1FFDE"/>
          </a:solidFill>
          <a:ln>
            <a:solidFill>
              <a:srgbClr val="3366FF"/>
            </a:solidFill>
          </a:ln>
        </p:spPr>
        <p:txBody>
          <a:bodyPr wrap="none" rtlCol="0">
            <a:spAutoFit/>
          </a:bodyPr>
          <a:lstStyle/>
          <a:p>
            <a:r>
              <a:rPr lang="is-IS" sz="2400" dirty="0">
                <a:solidFill>
                  <a:srgbClr val="3333CC"/>
                </a:solidFill>
                <a:latin typeface="Courier"/>
                <a:cs typeface="Courier"/>
              </a:rPr>
              <a:t>$ ddump -t 9 -p 940 beam_00002742-0000.prdf &gt; 2742.jpg</a:t>
            </a:r>
          </a:p>
          <a:p>
            <a:r>
              <a:rPr lang="is-IS" sz="2400" dirty="0">
                <a:solidFill>
                  <a:srgbClr val="3333CC"/>
                </a:solidFill>
                <a:latin typeface="Courier"/>
                <a:cs typeface="Courier"/>
              </a:rPr>
              <a:t>$ ddump -t 9 -p 940 beam_00002743-0000.prdf &gt; 2743.jpg</a:t>
            </a:r>
            <a:endParaRPr lang="en-US" sz="2400" dirty="0">
              <a:solidFill>
                <a:srgbClr val="3333CC"/>
              </a:solidFill>
              <a:latin typeface="Courier"/>
              <a:cs typeface="Courier"/>
            </a:endParaRPr>
          </a:p>
        </p:txBody>
      </p:sp>
      <p:grpSp>
        <p:nvGrpSpPr>
          <p:cNvPr id="3" name="Group 2">
            <a:extLst>
              <a:ext uri="{FF2B5EF4-FFF2-40B4-BE49-F238E27FC236}">
                <a16:creationId xmlns:a16="http://schemas.microsoft.com/office/drawing/2014/main" id="{08709BC6-B6EA-BEE4-54EC-D0392FC0451D}"/>
              </a:ext>
            </a:extLst>
          </p:cNvPr>
          <p:cNvGrpSpPr/>
          <p:nvPr/>
        </p:nvGrpSpPr>
        <p:grpSpPr>
          <a:xfrm>
            <a:off x="634206" y="4876006"/>
            <a:ext cx="5400923" cy="4038600"/>
            <a:chOff x="634206" y="4876006"/>
            <a:chExt cx="5400923" cy="4038600"/>
          </a:xfrm>
        </p:grpSpPr>
        <p:pic>
          <p:nvPicPr>
            <p:cNvPr id="15" name="Picture 14" descr="hcal_027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06" y="4876006"/>
              <a:ext cx="5400923" cy="4038600"/>
            </a:xfrm>
            <a:prstGeom prst="rect">
              <a:avLst/>
            </a:prstGeom>
          </p:spPr>
        </p:pic>
        <p:sp>
          <p:nvSpPr>
            <p:cNvPr id="17" name="Oval 16"/>
            <p:cNvSpPr/>
            <p:nvPr/>
          </p:nvSpPr>
          <p:spPr>
            <a:xfrm>
              <a:off x="3287291" y="7048820"/>
              <a:ext cx="1516049" cy="1322582"/>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1C2A2738-2007-EF9D-254B-2022B4A144A8}"/>
              </a:ext>
            </a:extLst>
          </p:cNvPr>
          <p:cNvGrpSpPr/>
          <p:nvPr/>
        </p:nvGrpSpPr>
        <p:grpSpPr>
          <a:xfrm>
            <a:off x="6129883" y="4876006"/>
            <a:ext cx="5400923" cy="4038600"/>
            <a:chOff x="6129883" y="4876006"/>
            <a:chExt cx="5400923" cy="4038600"/>
          </a:xfrm>
        </p:grpSpPr>
        <p:pic>
          <p:nvPicPr>
            <p:cNvPr id="16" name="Picture 15" descr="hcal_0274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9883" y="4876006"/>
              <a:ext cx="5400923" cy="4038600"/>
            </a:xfrm>
            <a:prstGeom prst="rect">
              <a:avLst/>
            </a:prstGeom>
          </p:spPr>
        </p:pic>
        <p:sp>
          <p:nvSpPr>
            <p:cNvPr id="18" name="Oval 17"/>
            <p:cNvSpPr/>
            <p:nvPr/>
          </p:nvSpPr>
          <p:spPr>
            <a:xfrm>
              <a:off x="8782968" y="6576469"/>
              <a:ext cx="1516049" cy="1322582"/>
            </a:xfrm>
            <a:prstGeom prst="ellipse">
              <a:avLst/>
            </a:prstGeom>
            <a:noFill/>
            <a:ln w="38100" cmpd="sng">
              <a:solidFill>
                <a:schemeClr val="accent6">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23352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“Meta Data” Packet list from that test beam </a:t>
            </a:r>
          </a:p>
        </p:txBody>
      </p:sp>
      <p:sp>
        <p:nvSpPr>
          <p:cNvPr id="2" name="Slide Number Placeholder 1"/>
          <p:cNvSpPr>
            <a:spLocks noGrp="1"/>
          </p:cNvSpPr>
          <p:nvPr>
            <p:ph type="sldNum" sz="quarter" idx="4"/>
          </p:nvPr>
        </p:nvSpPr>
        <p:spPr/>
        <p:txBody>
          <a:bodyPr/>
          <a:lstStyle/>
          <a:p>
            <a:fld id="{7D854EC2-8F58-5C4F-8AEB-33CAAE66C4BD}" type="slidenum">
              <a:rPr lang="en-US" smtClean="0"/>
              <a:t>38</a:t>
            </a:fld>
            <a:endParaRPr lang="en-US" dirty="0"/>
          </a:p>
        </p:txBody>
      </p:sp>
      <p:pic>
        <p:nvPicPr>
          <p:cNvPr id="3" name="Picture 2"/>
          <p:cNvPicPr>
            <a:picLocks noChangeAspect="1"/>
          </p:cNvPicPr>
          <p:nvPr/>
        </p:nvPicPr>
        <p:blipFill>
          <a:blip r:embed="rId3"/>
          <a:stretch>
            <a:fillRect/>
          </a:stretch>
        </p:blipFill>
        <p:spPr>
          <a:xfrm>
            <a:off x="24606" y="2437606"/>
            <a:ext cx="6764876" cy="5883496"/>
          </a:xfrm>
          <a:prstGeom prst="rect">
            <a:avLst/>
          </a:prstGeom>
        </p:spPr>
      </p:pic>
      <p:pic>
        <p:nvPicPr>
          <p:cNvPr id="5" name="Picture 4"/>
          <p:cNvPicPr>
            <a:picLocks noChangeAspect="1"/>
          </p:cNvPicPr>
          <p:nvPr/>
        </p:nvPicPr>
        <p:blipFill>
          <a:blip r:embed="rId4"/>
          <a:stretch>
            <a:fillRect/>
          </a:stretch>
        </p:blipFill>
        <p:spPr>
          <a:xfrm>
            <a:off x="6476999" y="3885406"/>
            <a:ext cx="6501607" cy="5196707"/>
          </a:xfrm>
          <a:prstGeom prst="rect">
            <a:avLst/>
          </a:prstGeom>
        </p:spPr>
      </p:pic>
      <p:sp>
        <p:nvSpPr>
          <p:cNvPr id="7" name="Content Placeholder 2">
            <a:extLst>
              <a:ext uri="{FF2B5EF4-FFF2-40B4-BE49-F238E27FC236}">
                <a16:creationId xmlns:a16="http://schemas.microsoft.com/office/drawing/2014/main" id="{4A91FF76-012D-4E4C-BE0F-DED9965FA040}"/>
              </a:ext>
            </a:extLst>
          </p:cNvPr>
          <p:cNvSpPr txBox="1">
            <a:spLocks/>
          </p:cNvSpPr>
          <p:nvPr/>
        </p:nvSpPr>
        <p:spPr>
          <a:xfrm>
            <a:off x="6553199" y="2155799"/>
            <a:ext cx="6349207" cy="1577208"/>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800" dirty="0"/>
              <a:t>More than 72 environment-capturing packets (accelerator </a:t>
            </a:r>
            <a:r>
              <a:rPr lang="en-US" sz="2800" dirty="0" err="1"/>
              <a:t>params</a:t>
            </a:r>
            <a:r>
              <a:rPr lang="en-US" sz="2800" dirty="0"/>
              <a:t>, voltages, currents, temperatures, pictures, …)</a:t>
            </a:r>
          </a:p>
        </p:txBody>
      </p:sp>
      <p:sp>
        <p:nvSpPr>
          <p:cNvPr id="8" name="Content Placeholder 2">
            <a:extLst>
              <a:ext uri="{FF2B5EF4-FFF2-40B4-BE49-F238E27FC236}">
                <a16:creationId xmlns:a16="http://schemas.microsoft.com/office/drawing/2014/main" id="{93E23A68-82E8-934B-B1C1-15D292FCD800}"/>
              </a:ext>
            </a:extLst>
          </p:cNvPr>
          <p:cNvSpPr txBox="1">
            <a:spLocks/>
          </p:cNvSpPr>
          <p:nvPr/>
        </p:nvSpPr>
        <p:spPr>
          <a:xfrm>
            <a:off x="100806" y="8722725"/>
            <a:ext cx="1825957" cy="953881"/>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400" dirty="0"/>
              <a:t>Captured at begin-run</a:t>
            </a:r>
          </a:p>
        </p:txBody>
      </p:sp>
      <p:sp>
        <p:nvSpPr>
          <p:cNvPr id="9" name="Content Placeholder 2">
            <a:extLst>
              <a:ext uri="{FF2B5EF4-FFF2-40B4-BE49-F238E27FC236}">
                <a16:creationId xmlns:a16="http://schemas.microsoft.com/office/drawing/2014/main" id="{12B507C5-1620-7D40-B18F-1C9A85625A9E}"/>
              </a:ext>
            </a:extLst>
          </p:cNvPr>
          <p:cNvSpPr txBox="1">
            <a:spLocks/>
          </p:cNvSpPr>
          <p:nvPr/>
        </p:nvSpPr>
        <p:spPr>
          <a:xfrm>
            <a:off x="2005806" y="8674073"/>
            <a:ext cx="2362200" cy="926333"/>
          </a:xfrm>
          <a:prstGeom prst="rect">
            <a:avLst/>
          </a:prstGeom>
        </p:spPr>
        <p:txBody>
          <a:bodyPr>
            <a:noAutofit/>
          </a:bodyPr>
          <a:lstStyle>
            <a:lvl1pPr marL="342900" indent="-3429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1pPr>
            <a:lvl2pPr marL="742950" indent="-28575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2pPr>
            <a:lvl3pPr marL="1143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3pPr>
            <a:lvl4pPr marL="1600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4pPr>
            <a:lvl5pPr marL="20574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5pPr>
            <a:lvl6pPr marL="25146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6pPr>
            <a:lvl7pPr marL="29718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7pPr>
            <a:lvl8pPr marL="34290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8pPr>
            <a:lvl9pPr marL="3886200" indent="-228600" algn="l" defTabSz="358775" rtl="0" eaLnBrk="0" fontAlgn="base" hangingPunct="0">
              <a:spcBef>
                <a:spcPts val="4800"/>
              </a:spcBef>
              <a:spcAft>
                <a:spcPct val="0"/>
              </a:spcAft>
              <a:buClr>
                <a:srgbClr val="000000"/>
              </a:buClr>
              <a:buSzPct val="100000"/>
              <a:buFont typeface="Times New Roman" charset="0"/>
              <a:defRPr sz="2600">
                <a:solidFill>
                  <a:srgbClr val="606060"/>
                </a:solidFill>
                <a:latin typeface="+mn-lt"/>
                <a:ea typeface="+mn-ea"/>
                <a:cs typeface="+mn-cs"/>
              </a:defRPr>
            </a:lvl9pPr>
          </a:lstStyle>
          <a:p>
            <a:pPr marL="0" indent="0">
              <a:spcBef>
                <a:spcPts val="1000"/>
              </a:spcBef>
              <a:buNone/>
            </a:pPr>
            <a:r>
              <a:rPr lang="en-US" sz="2400" dirty="0"/>
              <a:t>Captured again at spill-off</a:t>
            </a:r>
          </a:p>
        </p:txBody>
      </p:sp>
      <p:cxnSp>
        <p:nvCxnSpPr>
          <p:cNvPr id="10" name="Straight Arrow Connector 9">
            <a:extLst>
              <a:ext uri="{FF2B5EF4-FFF2-40B4-BE49-F238E27FC236}">
                <a16:creationId xmlns:a16="http://schemas.microsoft.com/office/drawing/2014/main" id="{2B655862-A913-3F45-84CB-7C5A68E25C11}"/>
              </a:ext>
            </a:extLst>
          </p:cNvPr>
          <p:cNvCxnSpPr>
            <a:cxnSpLocks/>
            <a:stCxn id="8" idx="0"/>
          </p:cNvCxnSpPr>
          <p:nvPr/>
        </p:nvCxnSpPr>
        <p:spPr bwMode="auto">
          <a:xfrm flipH="1" flipV="1">
            <a:off x="647686" y="8321102"/>
            <a:ext cx="366099" cy="401623"/>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F5ACF972-2F6A-ED49-BB04-E204C3A0206B}"/>
              </a:ext>
            </a:extLst>
          </p:cNvPr>
          <p:cNvCxnSpPr>
            <a:cxnSpLocks/>
          </p:cNvCxnSpPr>
          <p:nvPr/>
        </p:nvCxnSpPr>
        <p:spPr bwMode="auto">
          <a:xfrm flipH="1" flipV="1">
            <a:off x="2173107" y="8305006"/>
            <a:ext cx="366099" cy="401623"/>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08323123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Moving Detector Example: “</a:t>
            </a:r>
            <a:r>
              <a:rPr lang="en-US" sz="4200" dirty="0" err="1">
                <a:solidFill>
                  <a:srgbClr val="000000"/>
                </a:solidFill>
                <a:latin typeface="Arial Narrow" charset="0"/>
              </a:rPr>
              <a:t>HCal</a:t>
            </a:r>
            <a:r>
              <a:rPr lang="en-US" sz="4200" dirty="0">
                <a:solidFill>
                  <a:srgbClr val="000000"/>
                </a:solidFill>
                <a:latin typeface="Arial Narrow" charset="0"/>
              </a:rPr>
              <a:t> Tile Mapping” at the Fermi Test Beam Facility</a:t>
            </a:r>
          </a:p>
        </p:txBody>
      </p:sp>
      <p:sp>
        <p:nvSpPr>
          <p:cNvPr id="6" name="Text Box 2"/>
          <p:cNvSpPr txBox="1">
            <a:spLocks noChangeArrowheads="1"/>
          </p:cNvSpPr>
          <p:nvPr/>
        </p:nvSpPr>
        <p:spPr bwMode="auto">
          <a:xfrm>
            <a:off x="177006" y="2285206"/>
            <a:ext cx="11811000" cy="5867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“Tile mapping” refers to mapping the position-dependent response of a hadronic calorimeter tile. We were moving a stack of </a:t>
            </a:r>
            <a:r>
              <a:rPr lang="en-US" sz="2800" dirty="0" err="1">
                <a:solidFill>
                  <a:srgbClr val="000000"/>
                </a:solidFill>
                <a:latin typeface="Arial Narrow" charset="0"/>
              </a:rPr>
              <a:t>Hcal</a:t>
            </a:r>
            <a:r>
              <a:rPr lang="en-US" sz="2800" dirty="0">
                <a:solidFill>
                  <a:srgbClr val="000000"/>
                </a:solidFill>
                <a:latin typeface="Arial Narrow" charset="0"/>
              </a:rPr>
              <a:t> tiles so the beam hits particular positions (In the picture, beam is coming at you)</a:t>
            </a:r>
          </a:p>
          <a:p>
            <a:pPr eaLnBrk="1" hangingPunct="1">
              <a:spcBef>
                <a:spcPts val="763"/>
              </a:spcBef>
              <a:buClrTx/>
              <a:buFontTx/>
              <a:buNone/>
              <a:defRPr/>
            </a:pPr>
            <a:r>
              <a:rPr lang="en-US" sz="2800" dirty="0">
                <a:solidFill>
                  <a:srgbClr val="000000"/>
                </a:solidFill>
                <a:latin typeface="Arial Narrow" charset="0"/>
              </a:rPr>
              <a:t>About 200 individual positions of the tile relative to the beam </a:t>
            </a:r>
            <a:r>
              <a:rPr lang="mr-IN" sz="2800" dirty="0">
                <a:solidFill>
                  <a:srgbClr val="000000"/>
                </a:solidFill>
                <a:latin typeface="Arial Narrow" charset="0"/>
              </a:rPr>
              <a:t>–</a:t>
            </a:r>
            <a:r>
              <a:rPr lang="en-US" sz="2800" dirty="0">
                <a:solidFill>
                  <a:srgbClr val="000000"/>
                </a:solidFill>
                <a:latin typeface="Arial Narrow" charset="0"/>
              </a:rPr>
              <a:t> you’d go nuts doing all that manually, and you are bound to make mistakes</a:t>
            </a:r>
          </a:p>
          <a:p>
            <a:pPr eaLnBrk="1" hangingPunct="1">
              <a:spcBef>
                <a:spcPts val="763"/>
              </a:spcBef>
              <a:buClrTx/>
              <a:buFontTx/>
              <a:buNone/>
              <a:defRPr/>
            </a:pPr>
            <a:r>
              <a:rPr lang="en-US" sz="2800" dirty="0">
                <a:solidFill>
                  <a:srgbClr val="000000"/>
                </a:solidFill>
                <a:latin typeface="Arial Narrow" charset="0"/>
              </a:rPr>
              <a:t>And all on camera for ach run for feel-good value – does that thing move right when we think it should?</a:t>
            </a:r>
          </a:p>
        </p:txBody>
      </p:sp>
      <p:sp>
        <p:nvSpPr>
          <p:cNvPr id="24" name="Text Box 2"/>
          <p:cNvSpPr txBox="1">
            <a:spLocks noChangeArrowheads="1"/>
          </p:cNvSpPr>
          <p:nvPr/>
        </p:nvSpPr>
        <p:spPr bwMode="auto">
          <a:xfrm>
            <a:off x="405027" y="5866606"/>
            <a:ext cx="5486400"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800" dirty="0">
                <a:solidFill>
                  <a:srgbClr val="000000"/>
                </a:solidFill>
                <a:latin typeface="Arial Narrow" charset="0"/>
              </a:rPr>
              <a:t>This setup exercises many of the aforementioned features: scripting and reacting to the FTBF spill, network transparency (we cannot access the table positioning from our DAQ machine, but a FTBF-owned machine can control our DAQ)</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800" dirty="0">
              <a:solidFill>
                <a:srgbClr val="000000"/>
              </a:solidFill>
              <a:latin typeface="Arial Narrow" charset="0"/>
            </a:endParaRPr>
          </a:p>
        </p:txBody>
      </p:sp>
      <p:pic>
        <p:nvPicPr>
          <p:cNvPr id="2" name="movie.mp4">
            <a:hlinkClick r:id="" action="ppaction://media"/>
            <a:extLst>
              <a:ext uri="{FF2B5EF4-FFF2-40B4-BE49-F238E27FC236}">
                <a16:creationId xmlns:a16="http://schemas.microsoft.com/office/drawing/2014/main" id="{F72050C1-EF82-F54A-14AD-1EA9853772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36721" y="5409406"/>
            <a:ext cx="6096579" cy="3429000"/>
          </a:xfrm>
          <a:prstGeom prst="rect">
            <a:avLst/>
          </a:prstGeom>
        </p:spPr>
      </p:pic>
      <p:pic>
        <p:nvPicPr>
          <p:cNvPr id="4" name="Picture 3" descr="A picture containing text, wooden, wood&#10;&#10;AI-generated content may be incorrect.">
            <a:extLst>
              <a:ext uri="{FF2B5EF4-FFF2-40B4-BE49-F238E27FC236}">
                <a16:creationId xmlns:a16="http://schemas.microsoft.com/office/drawing/2014/main" id="{EE6703D5-95CE-1C56-8EF9-867E74C242C7}"/>
              </a:ext>
            </a:extLst>
          </p:cNvPr>
          <p:cNvPicPr>
            <a:picLocks noChangeAspect="1"/>
          </p:cNvPicPr>
          <p:nvPr/>
        </p:nvPicPr>
        <p:blipFill>
          <a:blip r:embed="rId6"/>
          <a:srcRect r="44007"/>
          <a:stretch>
            <a:fillRect/>
          </a:stretch>
        </p:blipFill>
        <p:spPr>
          <a:xfrm rot="5400000">
            <a:off x="9647598" y="-131044"/>
            <a:ext cx="931576" cy="3565960"/>
          </a:xfrm>
          <a:prstGeom prst="rect">
            <a:avLst/>
          </a:prstGeom>
        </p:spPr>
      </p:pic>
    </p:spTree>
    <p:extLst>
      <p:ext uri="{BB962C8B-B14F-4D97-AF65-F5344CB8AC3E}">
        <p14:creationId xmlns:p14="http://schemas.microsoft.com/office/powerpoint/2010/main" val="2738013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7674A12-22BF-5098-7041-5AD81D2CB438}"/>
            </a:ext>
          </a:extLst>
        </p:cNvPr>
        <p:cNvGrpSpPr/>
        <p:nvPr/>
      </p:nvGrpSpPr>
      <p:grpSpPr>
        <a:xfrm>
          <a:off x="0" y="0"/>
          <a:ext cx="0" cy="0"/>
          <a:chOff x="0" y="0"/>
          <a:chExt cx="0" cy="0"/>
        </a:xfrm>
      </p:grpSpPr>
      <p:sp>
        <p:nvSpPr>
          <p:cNvPr id="31745" name="Text Box 1">
            <a:extLst>
              <a:ext uri="{FF2B5EF4-FFF2-40B4-BE49-F238E27FC236}">
                <a16:creationId xmlns:a16="http://schemas.microsoft.com/office/drawing/2014/main" id="{5E38DEB0-B98F-FDDC-4595-FEBAEC6745F2}"/>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 lot of data</a:t>
            </a:r>
          </a:p>
        </p:txBody>
      </p:sp>
      <p:sp>
        <p:nvSpPr>
          <p:cNvPr id="31746" name="Text Box 2">
            <a:extLst>
              <a:ext uri="{FF2B5EF4-FFF2-40B4-BE49-F238E27FC236}">
                <a16:creationId xmlns:a16="http://schemas.microsoft.com/office/drawing/2014/main" id="{1D1ECED3-D83D-E43A-0892-647582DED530}"/>
              </a:ext>
            </a:extLst>
          </p:cNvPr>
          <p:cNvSpPr txBox="1">
            <a:spLocks noChangeArrowheads="1"/>
          </p:cNvSpPr>
          <p:nvPr/>
        </p:nvSpPr>
        <p:spPr bwMode="auto">
          <a:xfrm>
            <a:off x="730250" y="2065337"/>
            <a:ext cx="9733756" cy="105806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363"/>
              </a:spcBef>
              <a:buClrTx/>
              <a:buFontTx/>
              <a:buNone/>
              <a:defRPr/>
            </a:pPr>
            <a:r>
              <a:rPr lang="en-US" sz="2600" dirty="0">
                <a:solidFill>
                  <a:srgbClr val="606060"/>
                </a:solidFill>
                <a:latin typeface="Arial Narrow" charset="0"/>
              </a:rPr>
              <a:t>Can’t stop myself showing this - </a:t>
            </a:r>
          </a:p>
          <a:p>
            <a:pPr marL="0" eaLnBrk="1" hangingPunct="1">
              <a:spcBef>
                <a:spcPts val="1363"/>
              </a:spcBef>
              <a:buClrTx/>
              <a:buFontTx/>
              <a:buNone/>
              <a:defRPr/>
            </a:pPr>
            <a:endParaRPr lang="en-US" sz="2600" dirty="0">
              <a:solidFill>
                <a:srgbClr val="606060"/>
              </a:solidFill>
              <a:latin typeface="Arial Narrow" charset="0"/>
            </a:endParaRPr>
          </a:p>
        </p:txBody>
      </p:sp>
      <p:sp>
        <p:nvSpPr>
          <p:cNvPr id="2" name="Slide Number Placeholder 1">
            <a:extLst>
              <a:ext uri="{FF2B5EF4-FFF2-40B4-BE49-F238E27FC236}">
                <a16:creationId xmlns:a16="http://schemas.microsoft.com/office/drawing/2014/main" id="{9AAB2711-B52A-F1DC-6D24-BB76CFCC9269}"/>
              </a:ext>
            </a:extLst>
          </p:cNvPr>
          <p:cNvSpPr>
            <a:spLocks noGrp="1"/>
          </p:cNvSpPr>
          <p:nvPr>
            <p:ph type="sldNum" sz="quarter" idx="4"/>
          </p:nvPr>
        </p:nvSpPr>
        <p:spPr/>
        <p:txBody>
          <a:bodyPr/>
          <a:lstStyle/>
          <a:p>
            <a:fld id="{7D854EC2-8F58-5C4F-8AEB-33CAAE66C4BD}" type="slidenum">
              <a:rPr lang="en-US" smtClean="0"/>
              <a:t>4</a:t>
            </a:fld>
            <a:endParaRPr lang="en-US" dirty="0"/>
          </a:p>
        </p:txBody>
      </p:sp>
      <p:pic>
        <p:nvPicPr>
          <p:cNvPr id="3" name="Picture 2">
            <a:extLst>
              <a:ext uri="{FF2B5EF4-FFF2-40B4-BE49-F238E27FC236}">
                <a16:creationId xmlns:a16="http://schemas.microsoft.com/office/drawing/2014/main" id="{3580AE16-7C78-C61A-E577-41E28AB4FB01}"/>
              </a:ext>
            </a:extLst>
          </p:cNvPr>
          <p:cNvPicPr>
            <a:picLocks noChangeAspect="1"/>
          </p:cNvPicPr>
          <p:nvPr/>
        </p:nvPicPr>
        <p:blipFill>
          <a:blip r:embed="rId3"/>
          <a:stretch>
            <a:fillRect/>
          </a:stretch>
        </p:blipFill>
        <p:spPr>
          <a:xfrm>
            <a:off x="661193" y="2997953"/>
            <a:ext cx="9982200" cy="6107988"/>
          </a:xfrm>
          <a:prstGeom prst="rect">
            <a:avLst/>
          </a:prstGeom>
        </p:spPr>
      </p:pic>
      <p:sp>
        <p:nvSpPr>
          <p:cNvPr id="4" name="Rounded Rectangle 3">
            <a:extLst>
              <a:ext uri="{FF2B5EF4-FFF2-40B4-BE49-F238E27FC236}">
                <a16:creationId xmlns:a16="http://schemas.microsoft.com/office/drawing/2014/main" id="{39AD1BCB-AA36-3C8F-E4D1-6C34475D5C78}"/>
              </a:ext>
            </a:extLst>
          </p:cNvPr>
          <p:cNvSpPr/>
          <p:nvPr/>
        </p:nvSpPr>
        <p:spPr bwMode="auto">
          <a:xfrm>
            <a:off x="7949406" y="4190206"/>
            <a:ext cx="2886075" cy="1295400"/>
          </a:xfrm>
          <a:prstGeom prst="roundRect">
            <a:avLst/>
          </a:prstGeom>
          <a:noFill/>
          <a:ln w="38100"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Tree>
    <p:extLst>
      <p:ext uri="{BB962C8B-B14F-4D97-AF65-F5344CB8AC3E}">
        <p14:creationId xmlns:p14="http://schemas.microsoft.com/office/powerpoint/2010/main" val="112385596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Wait a minute – how to I get “fresh” begin-run information??</a:t>
            </a:r>
          </a:p>
        </p:txBody>
      </p:sp>
      <p:sp>
        <p:nvSpPr>
          <p:cNvPr id="6" name="Text Box 2"/>
          <p:cNvSpPr txBox="1">
            <a:spLocks noChangeArrowheads="1"/>
          </p:cNvSpPr>
          <p:nvPr/>
        </p:nvSpPr>
        <p:spPr bwMode="auto">
          <a:xfrm>
            <a:off x="571500" y="2056606"/>
            <a:ext cx="11811000" cy="7162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I have shown you how you swallow an existing file (like you setup file) into the begin-run event</a:t>
            </a:r>
          </a:p>
          <a:p>
            <a:pPr eaLnBrk="1" hangingPunct="1">
              <a:spcBef>
                <a:spcPts val="763"/>
              </a:spcBef>
              <a:buClrTx/>
              <a:buFontTx/>
              <a:buNone/>
              <a:defRPr/>
            </a:pPr>
            <a:r>
              <a:rPr lang="en-US" sz="2800" dirty="0">
                <a:solidFill>
                  <a:srgbClr val="000000"/>
                </a:solidFill>
                <a:latin typeface="Arial Narrow" charset="0"/>
              </a:rPr>
              <a:t>But this was different – for each run we got a “fresh” picture from the cam… how?</a:t>
            </a:r>
          </a:p>
          <a:p>
            <a:pPr eaLnBrk="1" hangingPunct="1">
              <a:spcBef>
                <a:spcPts val="763"/>
              </a:spcBef>
              <a:buClrTx/>
              <a:buFontTx/>
              <a:buNone/>
              <a:defRPr/>
            </a:pPr>
            <a:r>
              <a:rPr lang="en-US" sz="2800" dirty="0">
                <a:solidFill>
                  <a:srgbClr val="000000"/>
                </a:solidFill>
                <a:latin typeface="Arial Narrow" charset="0"/>
              </a:rPr>
              <a:t>Throw in the ”</a:t>
            </a:r>
            <a:r>
              <a:rPr lang="en-US" sz="2800" dirty="0" err="1">
                <a:solidFill>
                  <a:srgbClr val="000000"/>
                </a:solidFill>
                <a:latin typeface="Arial Narrow" charset="0"/>
              </a:rPr>
              <a:t>daq_device_command</a:t>
            </a:r>
            <a:r>
              <a:rPr lang="en-US" sz="2800" dirty="0">
                <a:solidFill>
                  <a:srgbClr val="000000"/>
                </a:solidFill>
                <a:latin typeface="Arial Narrow" charset="0"/>
              </a:rPr>
              <a:t>”</a:t>
            </a:r>
          </a:p>
          <a:p>
            <a:pPr eaLnBrk="1" hangingPunct="1">
              <a:spcBef>
                <a:spcPts val="763"/>
              </a:spcBef>
              <a:buClrTx/>
              <a:buFontTx/>
              <a:buNone/>
              <a:defRPr/>
            </a:pPr>
            <a:r>
              <a:rPr lang="en-US" sz="2800" dirty="0">
                <a:solidFill>
                  <a:srgbClr val="000000"/>
                </a:solidFill>
                <a:latin typeface="Arial Narrow" charset="0"/>
              </a:rPr>
              <a:t>It doesn’t read out anything – just when the event is triggered, it executes the assorted command</a:t>
            </a: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endParaRPr lang="en-US" sz="2800" dirty="0">
              <a:solidFill>
                <a:srgbClr val="000000"/>
              </a:solidFill>
              <a:latin typeface="Arial Narrow" charset="0"/>
            </a:endParaRPr>
          </a:p>
          <a:p>
            <a:pPr eaLnBrk="1" hangingPunct="1">
              <a:spcBef>
                <a:spcPts val="763"/>
              </a:spcBef>
              <a:buClrTx/>
              <a:buFontTx/>
              <a:buNone/>
              <a:defRPr/>
            </a:pPr>
            <a:r>
              <a:rPr lang="en-US" sz="2800" dirty="0">
                <a:solidFill>
                  <a:srgbClr val="000000"/>
                </a:solidFill>
                <a:latin typeface="Arial Narrow" charset="0"/>
              </a:rPr>
              <a:t>The subsequent commands grab the just-made jpg files </a:t>
            </a:r>
            <a:r>
              <a:rPr lang="en-US" sz="2800" i="1" dirty="0">
                <a:solidFill>
                  <a:srgbClr val="000000"/>
                </a:solidFill>
                <a:latin typeface="Arial Narrow" charset="0"/>
              </a:rPr>
              <a:t>and delete them after</a:t>
            </a:r>
          </a:p>
          <a:p>
            <a:pPr eaLnBrk="1" hangingPunct="1">
              <a:spcBef>
                <a:spcPts val="763"/>
              </a:spcBef>
              <a:buClrTx/>
              <a:buFontTx/>
              <a:buNone/>
              <a:defRPr/>
            </a:pPr>
            <a:r>
              <a:rPr lang="en-US" sz="2800" dirty="0">
                <a:solidFill>
                  <a:srgbClr val="000000"/>
                </a:solidFill>
                <a:latin typeface="Arial Narrow" charset="0"/>
              </a:rPr>
              <a:t>So it is impossible to store stale info in case the picture-grabbing from the cam fails for some reason</a:t>
            </a:r>
            <a:br>
              <a:rPr lang="en-US" sz="2800" dirty="0">
                <a:solidFill>
                  <a:srgbClr val="000000"/>
                </a:solidFill>
                <a:latin typeface="Arial Narrow" charset="0"/>
              </a:rPr>
            </a:br>
            <a:endParaRPr lang="en-US" sz="2800" dirty="0">
              <a:solidFill>
                <a:srgbClr val="000000"/>
              </a:solidFill>
              <a:latin typeface="Arial Narrow" charset="0"/>
            </a:endParaRPr>
          </a:p>
        </p:txBody>
      </p:sp>
      <p:sp>
        <p:nvSpPr>
          <p:cNvPr id="3" name="TextBox 2">
            <a:extLst>
              <a:ext uri="{FF2B5EF4-FFF2-40B4-BE49-F238E27FC236}">
                <a16:creationId xmlns:a16="http://schemas.microsoft.com/office/drawing/2014/main" id="{8FDA97B1-BEAA-8961-3F74-EA497479BD98}"/>
              </a:ext>
            </a:extLst>
          </p:cNvPr>
          <p:cNvSpPr txBox="1"/>
          <p:nvPr/>
        </p:nvSpPr>
        <p:spPr>
          <a:xfrm>
            <a:off x="349647" y="5409406"/>
            <a:ext cx="12254706" cy="2031325"/>
          </a:xfrm>
          <a:prstGeom prst="rect">
            <a:avLst/>
          </a:prstGeom>
          <a:solidFill>
            <a:srgbClr val="EBFFB4"/>
          </a:solidFill>
        </p:spPr>
        <p:txBody>
          <a:bodyPr wrap="square">
            <a:spAutoFit/>
          </a:bodyPr>
          <a:lstStyle/>
          <a:p>
            <a:r>
              <a:rPr lang="en-US" sz="1800" b="1" dirty="0">
                <a:solidFill>
                  <a:srgbClr val="C00000"/>
                </a:solidFill>
                <a:latin typeface="Courier New" panose="02070309020205020404" pitchFamily="49" charset="0"/>
                <a:cs typeface="Courier New" panose="02070309020205020404" pitchFamily="49" charset="0"/>
              </a:rPr>
              <a:t># get the cameras</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device_command</a:t>
            </a:r>
            <a:r>
              <a:rPr lang="en-US" sz="1800" b="1" dirty="0">
                <a:solidFill>
                  <a:srgbClr val="C00000"/>
                </a:solidFill>
                <a:latin typeface="Courier New" panose="02070309020205020404" pitchFamily="49" charset="0"/>
                <a:cs typeface="Courier New" panose="02070309020205020404" pitchFamily="49" charset="0"/>
              </a:rPr>
              <a:t> 9 0 "$HOME/</a:t>
            </a:r>
            <a:r>
              <a:rPr lang="en-US" sz="1800" b="1" dirty="0" err="1">
                <a:solidFill>
                  <a:srgbClr val="C00000"/>
                </a:solidFill>
                <a:latin typeface="Courier New" panose="02070309020205020404" pitchFamily="49" charset="0"/>
                <a:cs typeface="Courier New" panose="02070309020205020404" pitchFamily="49" charset="0"/>
              </a:rPr>
              <a:t>mlp</a:t>
            </a:r>
            <a:r>
              <a:rPr lang="en-US" sz="1800" b="1" dirty="0">
                <a:solidFill>
                  <a:srgbClr val="C00000"/>
                </a:solidFill>
                <a:latin typeface="Courier New" panose="02070309020205020404" pitchFamily="49" charset="0"/>
                <a:cs typeface="Courier New" panose="02070309020205020404" pitchFamily="49" charset="0"/>
              </a:rPr>
              <a:t>/</a:t>
            </a:r>
            <a:r>
              <a:rPr lang="en-US" sz="1800" b="1" dirty="0" err="1">
                <a:solidFill>
                  <a:srgbClr val="C00000"/>
                </a:solidFill>
                <a:latin typeface="Courier New" panose="02070309020205020404" pitchFamily="49" charset="0"/>
                <a:cs typeface="Courier New" panose="02070309020205020404" pitchFamily="49" charset="0"/>
              </a:rPr>
              <a:t>cam_capture.sh</a:t>
            </a:r>
            <a:r>
              <a:rPr lang="en-US" sz="1800" b="1" dirty="0">
                <a:solidFill>
                  <a:srgbClr val="C00000"/>
                </a:solidFill>
                <a:latin typeface="Courier New" panose="02070309020205020404" pitchFamily="49" charset="0"/>
                <a:cs typeface="Courier New" panose="02070309020205020404" pitchFamily="49" charset="0"/>
              </a:rPr>
              <a:t>"</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device_file_delete</a:t>
            </a:r>
            <a:r>
              <a:rPr lang="en-US" sz="1800" b="1" dirty="0">
                <a:solidFill>
                  <a:srgbClr val="C00000"/>
                </a:solidFill>
                <a:latin typeface="Courier New" panose="02070309020205020404" pitchFamily="49" charset="0"/>
                <a:cs typeface="Courier New" panose="02070309020205020404" pitchFamily="49" charset="0"/>
              </a:rPr>
              <a:t> 9 940 "$HOME/</a:t>
            </a:r>
            <a:r>
              <a:rPr lang="en-US" sz="1800" b="1" dirty="0" err="1">
                <a:solidFill>
                  <a:srgbClr val="C00000"/>
                </a:solidFill>
                <a:latin typeface="Courier New" panose="02070309020205020404" pitchFamily="49" charset="0"/>
                <a:cs typeface="Courier New" panose="02070309020205020404" pitchFamily="49" charset="0"/>
              </a:rPr>
              <a:t>mlp</a:t>
            </a:r>
            <a:r>
              <a:rPr lang="en-US" sz="1800" b="1" dirty="0">
                <a:solidFill>
                  <a:srgbClr val="C00000"/>
                </a:solidFill>
                <a:latin typeface="Courier New" panose="02070309020205020404" pitchFamily="49" charset="0"/>
                <a:cs typeface="Courier New" panose="02070309020205020404" pitchFamily="49" charset="0"/>
              </a:rPr>
              <a:t>/</a:t>
            </a:r>
            <a:r>
              <a:rPr lang="en-US" sz="1800" b="1" dirty="0" err="1">
                <a:solidFill>
                  <a:srgbClr val="C00000"/>
                </a:solidFill>
                <a:latin typeface="Courier New" panose="02070309020205020404" pitchFamily="49" charset="0"/>
                <a:cs typeface="Courier New" panose="02070309020205020404" pitchFamily="49" charset="0"/>
              </a:rPr>
              <a:t>hcals.jpg</a:t>
            </a:r>
            <a:r>
              <a:rPr lang="en-US" sz="1800" b="1" dirty="0">
                <a:solidFill>
                  <a:srgbClr val="C00000"/>
                </a:solidFill>
                <a:latin typeface="Courier New" panose="02070309020205020404" pitchFamily="49" charset="0"/>
                <a:cs typeface="Courier New" panose="02070309020205020404" pitchFamily="49" charset="0"/>
              </a:rPr>
              <a:t>" 110</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device_file_delete</a:t>
            </a:r>
            <a:r>
              <a:rPr lang="en-US" sz="1800" b="1" dirty="0">
                <a:solidFill>
                  <a:srgbClr val="C00000"/>
                </a:solidFill>
                <a:latin typeface="Courier New" panose="02070309020205020404" pitchFamily="49" charset="0"/>
                <a:cs typeface="Courier New" panose="02070309020205020404" pitchFamily="49" charset="0"/>
              </a:rPr>
              <a:t> 9 941 "$HOME/</a:t>
            </a:r>
            <a:r>
              <a:rPr lang="en-US" sz="1800" b="1" dirty="0" err="1">
                <a:solidFill>
                  <a:srgbClr val="C00000"/>
                </a:solidFill>
                <a:latin typeface="Courier New" panose="02070309020205020404" pitchFamily="49" charset="0"/>
                <a:cs typeface="Courier New" panose="02070309020205020404" pitchFamily="49" charset="0"/>
              </a:rPr>
              <a:t>mlp</a:t>
            </a:r>
            <a:r>
              <a:rPr lang="en-US" sz="1800" b="1" dirty="0">
                <a:solidFill>
                  <a:srgbClr val="C00000"/>
                </a:solidFill>
                <a:latin typeface="Courier New" panose="02070309020205020404" pitchFamily="49" charset="0"/>
                <a:cs typeface="Courier New" panose="02070309020205020404" pitchFamily="49" charset="0"/>
              </a:rPr>
              <a:t>/</a:t>
            </a:r>
            <a:r>
              <a:rPr lang="en-US" sz="1800" b="1" dirty="0" err="1">
                <a:solidFill>
                  <a:srgbClr val="C00000"/>
                </a:solidFill>
                <a:latin typeface="Courier New" panose="02070309020205020404" pitchFamily="49" charset="0"/>
                <a:cs typeface="Courier New" panose="02070309020205020404" pitchFamily="49" charset="0"/>
              </a:rPr>
              <a:t>ftbf_hut.jpg</a:t>
            </a:r>
            <a:r>
              <a:rPr lang="en-US" sz="1800" b="1" dirty="0">
                <a:solidFill>
                  <a:srgbClr val="C00000"/>
                </a:solidFill>
                <a:latin typeface="Courier New" panose="02070309020205020404" pitchFamily="49" charset="0"/>
                <a:cs typeface="Courier New" panose="02070309020205020404" pitchFamily="49" charset="0"/>
              </a:rPr>
              <a:t>" 70</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device_file_delete</a:t>
            </a:r>
            <a:r>
              <a:rPr lang="en-US" sz="1800" b="1" dirty="0">
                <a:solidFill>
                  <a:srgbClr val="C00000"/>
                </a:solidFill>
                <a:latin typeface="Courier New" panose="02070309020205020404" pitchFamily="49" charset="0"/>
                <a:cs typeface="Courier New" panose="02070309020205020404" pitchFamily="49" charset="0"/>
              </a:rPr>
              <a:t> 9 942 "$HOME/</a:t>
            </a:r>
            <a:r>
              <a:rPr lang="en-US" sz="1800" b="1" dirty="0" err="1">
                <a:solidFill>
                  <a:srgbClr val="C00000"/>
                </a:solidFill>
                <a:latin typeface="Courier New" panose="02070309020205020404" pitchFamily="49" charset="0"/>
                <a:cs typeface="Courier New" panose="02070309020205020404" pitchFamily="49" charset="0"/>
              </a:rPr>
              <a:t>mlp</a:t>
            </a:r>
            <a:r>
              <a:rPr lang="en-US" sz="1800" b="1" dirty="0">
                <a:solidFill>
                  <a:srgbClr val="C00000"/>
                </a:solidFill>
                <a:latin typeface="Courier New" panose="02070309020205020404" pitchFamily="49" charset="0"/>
                <a:cs typeface="Courier New" panose="02070309020205020404" pitchFamily="49" charset="0"/>
              </a:rPr>
              <a:t>/</a:t>
            </a:r>
            <a:r>
              <a:rPr lang="en-US" sz="1800" b="1" dirty="0" err="1">
                <a:solidFill>
                  <a:srgbClr val="C00000"/>
                </a:solidFill>
                <a:latin typeface="Courier New" panose="02070309020205020404" pitchFamily="49" charset="0"/>
                <a:cs typeface="Courier New" panose="02070309020205020404" pitchFamily="49" charset="0"/>
              </a:rPr>
              <a:t>ftbf_hut_birdseye.jpg</a:t>
            </a:r>
            <a:r>
              <a:rPr lang="en-US" sz="1800" b="1" dirty="0">
                <a:solidFill>
                  <a:srgbClr val="C00000"/>
                </a:solidFill>
                <a:latin typeface="Courier New" panose="02070309020205020404" pitchFamily="49" charset="0"/>
                <a:cs typeface="Courier New" panose="02070309020205020404" pitchFamily="49" charset="0"/>
              </a:rPr>
              <a:t>" 70</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device_file_delete</a:t>
            </a:r>
            <a:r>
              <a:rPr lang="en-US" sz="1800" b="1" dirty="0">
                <a:solidFill>
                  <a:srgbClr val="C00000"/>
                </a:solidFill>
                <a:latin typeface="Courier New" panose="02070309020205020404" pitchFamily="49" charset="0"/>
                <a:cs typeface="Courier New" panose="02070309020205020404" pitchFamily="49" charset="0"/>
              </a:rPr>
              <a:t> 9 943 "$HOME/</a:t>
            </a:r>
            <a:r>
              <a:rPr lang="en-US" sz="1800" b="1" dirty="0" err="1">
                <a:solidFill>
                  <a:srgbClr val="C00000"/>
                </a:solidFill>
                <a:latin typeface="Courier New" panose="02070309020205020404" pitchFamily="49" charset="0"/>
                <a:cs typeface="Courier New" panose="02070309020205020404" pitchFamily="49" charset="0"/>
              </a:rPr>
              <a:t>mlp</a:t>
            </a:r>
            <a:r>
              <a:rPr lang="en-US" sz="1800" b="1" dirty="0">
                <a:solidFill>
                  <a:srgbClr val="C00000"/>
                </a:solidFill>
                <a:latin typeface="Courier New" panose="02070309020205020404" pitchFamily="49" charset="0"/>
                <a:cs typeface="Courier New" panose="02070309020205020404" pitchFamily="49" charset="0"/>
              </a:rPr>
              <a:t>/</a:t>
            </a:r>
            <a:r>
              <a:rPr lang="en-US" sz="1800" b="1" dirty="0" err="1">
                <a:solidFill>
                  <a:srgbClr val="C00000"/>
                </a:solidFill>
                <a:latin typeface="Courier New" panose="02070309020205020404" pitchFamily="49" charset="0"/>
                <a:cs typeface="Courier New" panose="02070309020205020404" pitchFamily="49" charset="0"/>
              </a:rPr>
              <a:t>emcal.jpg</a:t>
            </a:r>
            <a:r>
              <a:rPr lang="en-US" sz="1800" b="1" dirty="0">
                <a:solidFill>
                  <a:srgbClr val="C00000"/>
                </a:solidFill>
                <a:latin typeface="Courier New" panose="02070309020205020404" pitchFamily="49" charset="0"/>
                <a:cs typeface="Courier New" panose="02070309020205020404" pitchFamily="49" charset="0"/>
              </a:rPr>
              <a:t>" 110</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device_file_delete</a:t>
            </a:r>
            <a:r>
              <a:rPr lang="en-US" sz="1800" b="1" dirty="0">
                <a:solidFill>
                  <a:srgbClr val="C00000"/>
                </a:solidFill>
                <a:latin typeface="Courier New" panose="02070309020205020404" pitchFamily="49" charset="0"/>
                <a:cs typeface="Courier New" panose="02070309020205020404" pitchFamily="49" charset="0"/>
              </a:rPr>
              <a:t> 9 944 "$HOME/</a:t>
            </a:r>
            <a:r>
              <a:rPr lang="en-US" sz="1800" b="1" dirty="0" err="1">
                <a:solidFill>
                  <a:srgbClr val="C00000"/>
                </a:solidFill>
                <a:latin typeface="Courier New" panose="02070309020205020404" pitchFamily="49" charset="0"/>
                <a:cs typeface="Courier New" panose="02070309020205020404" pitchFamily="49" charset="0"/>
              </a:rPr>
              <a:t>mlp</a:t>
            </a:r>
            <a:r>
              <a:rPr lang="en-US" sz="1800" b="1" dirty="0">
                <a:solidFill>
                  <a:srgbClr val="C00000"/>
                </a:solidFill>
                <a:latin typeface="Courier New" panose="02070309020205020404" pitchFamily="49" charset="0"/>
                <a:cs typeface="Courier New" panose="02070309020205020404" pitchFamily="49" charset="0"/>
              </a:rPr>
              <a:t>/</a:t>
            </a:r>
            <a:r>
              <a:rPr lang="en-US" sz="1800" b="1" dirty="0" err="1">
                <a:solidFill>
                  <a:srgbClr val="C00000"/>
                </a:solidFill>
                <a:latin typeface="Courier New" panose="02070309020205020404" pitchFamily="49" charset="0"/>
                <a:cs typeface="Courier New" panose="02070309020205020404" pitchFamily="49" charset="0"/>
              </a:rPr>
              <a:t>ftbf_moving_cam.jpg</a:t>
            </a:r>
            <a:r>
              <a:rPr lang="en-US" sz="1800" b="1" dirty="0">
                <a:solidFill>
                  <a:srgbClr val="C00000"/>
                </a:solidFill>
                <a:latin typeface="Courier New" panose="02070309020205020404" pitchFamily="49" charset="0"/>
                <a:cs typeface="Courier New" panose="02070309020205020404" pitchFamily="49" charset="0"/>
              </a:rPr>
              <a:t>" 70</a:t>
            </a:r>
          </a:p>
        </p:txBody>
      </p:sp>
      <p:cxnSp>
        <p:nvCxnSpPr>
          <p:cNvPr id="5" name="Straight Arrow Connector 4">
            <a:extLst>
              <a:ext uri="{FF2B5EF4-FFF2-40B4-BE49-F238E27FC236}">
                <a16:creationId xmlns:a16="http://schemas.microsoft.com/office/drawing/2014/main" id="{ECE96A65-ABE5-65F9-52C4-73AEB50BFB95}"/>
              </a:ext>
            </a:extLst>
          </p:cNvPr>
          <p:cNvCxnSpPr/>
          <p:nvPr/>
        </p:nvCxnSpPr>
        <p:spPr bwMode="auto">
          <a:xfrm>
            <a:off x="2463006" y="4876006"/>
            <a:ext cx="5562600" cy="838200"/>
          </a:xfrm>
          <a:prstGeom prst="straightConnector1">
            <a:avLst/>
          </a:prstGeom>
          <a:solidFill>
            <a:srgbClr val="00B8FF"/>
          </a:solid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90322456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D0C8B-CE55-290F-D684-387FED0E770D}"/>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D9F2ED02-5B59-15BE-047D-53894316F7CF}"/>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err="1">
                <a:solidFill>
                  <a:srgbClr val="000000"/>
                </a:solidFill>
                <a:latin typeface="Arial Narrow" charset="0"/>
              </a:rPr>
              <a:t>Meta-data:I</a:t>
            </a:r>
            <a:r>
              <a:rPr lang="en-US" sz="4200" dirty="0">
                <a:solidFill>
                  <a:srgbClr val="000000"/>
                </a:solidFill>
                <a:latin typeface="Arial Narrow" charset="0"/>
              </a:rPr>
              <a:t> had called our H2GCROC setup script “abridged” – two more lines</a:t>
            </a:r>
          </a:p>
        </p:txBody>
      </p:sp>
      <p:sp>
        <p:nvSpPr>
          <p:cNvPr id="6" name="Text Box 2">
            <a:extLst>
              <a:ext uri="{FF2B5EF4-FFF2-40B4-BE49-F238E27FC236}">
                <a16:creationId xmlns:a16="http://schemas.microsoft.com/office/drawing/2014/main" id="{EC64740E-4C2E-2514-6C83-2C540A8FE2C6}"/>
              </a:ext>
            </a:extLst>
          </p:cNvPr>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endParaRPr lang="en-US" sz="2800" dirty="0">
              <a:solidFill>
                <a:srgbClr val="000000"/>
              </a:solidFill>
              <a:latin typeface="Arial Narrow"/>
              <a:cs typeface="Arial Narrow"/>
            </a:endParaRPr>
          </a:p>
        </p:txBody>
      </p:sp>
      <p:sp>
        <p:nvSpPr>
          <p:cNvPr id="5" name="Text Box 2">
            <a:extLst>
              <a:ext uri="{FF2B5EF4-FFF2-40B4-BE49-F238E27FC236}">
                <a16:creationId xmlns:a16="http://schemas.microsoft.com/office/drawing/2014/main" id="{827265CC-ABA8-932C-7B62-398FC678D66B}"/>
              </a:ext>
            </a:extLst>
          </p:cNvPr>
          <p:cNvSpPr txBox="1">
            <a:spLocks noChangeArrowheads="1"/>
          </p:cNvSpPr>
          <p:nvPr/>
        </p:nvSpPr>
        <p:spPr bwMode="auto">
          <a:xfrm>
            <a:off x="306387" y="2361406"/>
            <a:ext cx="12573000" cy="4267201"/>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a:solidFill>
                  <a:srgbClr val="0000FF"/>
                </a:solidFill>
                <a:latin typeface="Courier"/>
                <a:cs typeface="Courier"/>
              </a:rPr>
              <a:t># we add this script itself to the begin-run event</a:t>
            </a:r>
          </a:p>
          <a:p>
            <a:pPr eaLnBrk="1" hangingPunct="1">
              <a:spcBef>
                <a:spcPts val="763"/>
              </a:spcBef>
              <a:buClrTx/>
              <a:buFontTx/>
              <a:buNone/>
              <a:defRPr/>
            </a:pPr>
            <a:r>
              <a:rPr lang="en-US" sz="1800" dirty="0" err="1">
                <a:solidFill>
                  <a:srgbClr val="0000FF"/>
                </a:solidFill>
                <a:latin typeface="Courier"/>
                <a:cs typeface="Courier"/>
              </a:rPr>
              <a:t>rcdaq_client</a:t>
            </a:r>
            <a:r>
              <a:rPr lang="en-US" sz="1800" dirty="0">
                <a:solidFill>
                  <a:srgbClr val="0000FF"/>
                </a:solidFill>
                <a:latin typeface="Courier"/>
                <a:cs typeface="Courier"/>
              </a:rPr>
              <a:t> </a:t>
            </a:r>
            <a:r>
              <a:rPr lang="en-US" sz="1800" dirty="0" err="1">
                <a:solidFill>
                  <a:srgbClr val="0000FF"/>
                </a:solidFill>
                <a:latin typeface="Courier"/>
                <a:cs typeface="Courier"/>
              </a:rPr>
              <a:t>create_device</a:t>
            </a:r>
            <a:r>
              <a:rPr lang="en-US" sz="1800" dirty="0">
                <a:solidFill>
                  <a:srgbClr val="0000FF"/>
                </a:solidFill>
                <a:latin typeface="Courier"/>
                <a:cs typeface="Courier"/>
              </a:rPr>
              <a:t> </a:t>
            </a:r>
            <a:r>
              <a:rPr lang="en-US" sz="1800" dirty="0" err="1">
                <a:solidFill>
                  <a:srgbClr val="0000FF"/>
                </a:solidFill>
                <a:latin typeface="Courier"/>
                <a:cs typeface="Courier"/>
              </a:rPr>
              <a:t>device_file</a:t>
            </a:r>
            <a:r>
              <a:rPr lang="en-US" sz="1800" dirty="0">
                <a:solidFill>
                  <a:srgbClr val="0000FF"/>
                </a:solidFill>
                <a:latin typeface="Courier"/>
                <a:cs typeface="Courier"/>
              </a:rPr>
              <a:t> 9 900 "$MYSELF”</a:t>
            </a: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b="1" dirty="0" err="1">
                <a:solidFill>
                  <a:srgbClr val="C00000"/>
                </a:solidFill>
                <a:latin typeface="Courier"/>
                <a:cs typeface="Courier"/>
              </a:rPr>
              <a:t>rcdaq_client</a:t>
            </a:r>
            <a:r>
              <a:rPr lang="en-US" sz="1800" b="1" dirty="0">
                <a:solidFill>
                  <a:srgbClr val="C00000"/>
                </a:solidFill>
                <a:latin typeface="Courier"/>
                <a:cs typeface="Courier"/>
              </a:rPr>
              <a:t> </a:t>
            </a:r>
            <a:r>
              <a:rPr lang="en-US" sz="1800" b="1" dirty="0" err="1">
                <a:solidFill>
                  <a:srgbClr val="C00000"/>
                </a:solidFill>
                <a:latin typeface="Courier"/>
                <a:cs typeface="Courier"/>
              </a:rPr>
              <a:t>create_device</a:t>
            </a:r>
            <a:r>
              <a:rPr lang="en-US" sz="1800" b="1" dirty="0">
                <a:solidFill>
                  <a:srgbClr val="C00000"/>
                </a:solidFill>
                <a:latin typeface="Courier"/>
                <a:cs typeface="Courier"/>
              </a:rPr>
              <a:t> </a:t>
            </a:r>
            <a:r>
              <a:rPr lang="en-US" sz="1800" b="1" dirty="0" err="1">
                <a:solidFill>
                  <a:srgbClr val="C00000"/>
                </a:solidFill>
                <a:latin typeface="Courier"/>
                <a:cs typeface="Courier"/>
              </a:rPr>
              <a:t>device_command</a:t>
            </a:r>
            <a:r>
              <a:rPr lang="en-US" sz="1800" b="1" dirty="0">
                <a:solidFill>
                  <a:srgbClr val="C00000"/>
                </a:solidFill>
                <a:latin typeface="Courier"/>
                <a:cs typeface="Courier"/>
              </a:rPr>
              <a:t> 9 0 "</a:t>
            </a:r>
            <a:r>
              <a:rPr lang="en-US" sz="1800" b="1" dirty="0" err="1">
                <a:solidFill>
                  <a:srgbClr val="C00000"/>
                </a:solidFill>
                <a:latin typeface="Courier"/>
                <a:cs typeface="Courier"/>
              </a:rPr>
              <a:t>RequestScript.py</a:t>
            </a:r>
            <a:r>
              <a:rPr lang="en-US" sz="1800" b="1" dirty="0">
                <a:solidFill>
                  <a:srgbClr val="C00000"/>
                </a:solidFill>
                <a:latin typeface="Courier"/>
                <a:cs typeface="Courier"/>
              </a:rPr>
              <a:t> &gt; /</a:t>
            </a:r>
            <a:r>
              <a:rPr lang="en-US" sz="1800" b="1" dirty="0" err="1">
                <a:solidFill>
                  <a:srgbClr val="C00000"/>
                </a:solidFill>
                <a:latin typeface="Courier"/>
                <a:cs typeface="Courier"/>
              </a:rPr>
              <a:t>tmp</a:t>
            </a:r>
            <a:r>
              <a:rPr lang="en-US" sz="1800" b="1" dirty="0">
                <a:solidFill>
                  <a:srgbClr val="C00000"/>
                </a:solidFill>
                <a:latin typeface="Courier"/>
                <a:cs typeface="Courier"/>
              </a:rPr>
              <a:t>/</a:t>
            </a:r>
            <a:r>
              <a:rPr lang="en-US" sz="1800" b="1" dirty="0" err="1">
                <a:solidFill>
                  <a:srgbClr val="C00000"/>
                </a:solidFill>
                <a:latin typeface="Courier"/>
                <a:cs typeface="Courier"/>
              </a:rPr>
              <a:t>roc_setup.json</a:t>
            </a:r>
            <a:r>
              <a:rPr lang="en-US" sz="1800" b="1" dirty="0">
                <a:solidFill>
                  <a:srgbClr val="C00000"/>
                </a:solidFill>
                <a:latin typeface="Courier"/>
                <a:cs typeface="Courier"/>
              </a:rPr>
              <a:t>"</a:t>
            </a:r>
          </a:p>
          <a:p>
            <a:pPr eaLnBrk="1" hangingPunct="1">
              <a:spcBef>
                <a:spcPts val="763"/>
              </a:spcBef>
              <a:buClrTx/>
              <a:buFontTx/>
              <a:buNone/>
              <a:defRPr/>
            </a:pPr>
            <a:r>
              <a:rPr lang="en-US" sz="1800" b="1" dirty="0" err="1">
                <a:solidFill>
                  <a:srgbClr val="C00000"/>
                </a:solidFill>
                <a:latin typeface="Courier"/>
                <a:cs typeface="Courier"/>
              </a:rPr>
              <a:t>rcdaq_client</a:t>
            </a:r>
            <a:r>
              <a:rPr lang="en-US" sz="1800" b="1" dirty="0">
                <a:solidFill>
                  <a:srgbClr val="C00000"/>
                </a:solidFill>
                <a:latin typeface="Courier"/>
                <a:cs typeface="Courier"/>
              </a:rPr>
              <a:t> </a:t>
            </a:r>
            <a:r>
              <a:rPr lang="en-US" sz="1800" b="1" dirty="0" err="1">
                <a:solidFill>
                  <a:srgbClr val="C00000"/>
                </a:solidFill>
                <a:latin typeface="Courier"/>
                <a:cs typeface="Courier"/>
              </a:rPr>
              <a:t>create_device</a:t>
            </a:r>
            <a:r>
              <a:rPr lang="en-US" sz="1800" b="1" dirty="0">
                <a:solidFill>
                  <a:srgbClr val="C00000"/>
                </a:solidFill>
                <a:latin typeface="Courier"/>
                <a:cs typeface="Courier"/>
              </a:rPr>
              <a:t> </a:t>
            </a:r>
            <a:r>
              <a:rPr lang="en-US" sz="1800" b="1" dirty="0" err="1">
                <a:solidFill>
                  <a:srgbClr val="C00000"/>
                </a:solidFill>
                <a:latin typeface="Courier"/>
                <a:cs typeface="Courier"/>
              </a:rPr>
              <a:t>device_file_delete</a:t>
            </a:r>
            <a:r>
              <a:rPr lang="en-US" sz="1800" b="1" dirty="0">
                <a:solidFill>
                  <a:srgbClr val="C00000"/>
                </a:solidFill>
                <a:latin typeface="Courier"/>
                <a:cs typeface="Courier"/>
              </a:rPr>
              <a:t> 9 910 /</a:t>
            </a:r>
            <a:r>
              <a:rPr lang="en-US" sz="1800" b="1" dirty="0" err="1">
                <a:solidFill>
                  <a:srgbClr val="C00000"/>
                </a:solidFill>
                <a:latin typeface="Courier"/>
                <a:cs typeface="Courier"/>
              </a:rPr>
              <a:t>tmp</a:t>
            </a:r>
            <a:r>
              <a:rPr lang="en-US" sz="1800" b="1" dirty="0">
                <a:solidFill>
                  <a:srgbClr val="C00000"/>
                </a:solidFill>
                <a:latin typeface="Courier"/>
                <a:cs typeface="Courier"/>
              </a:rPr>
              <a:t>/</a:t>
            </a:r>
            <a:r>
              <a:rPr lang="en-US" sz="1800" b="1" dirty="0" err="1">
                <a:solidFill>
                  <a:srgbClr val="C00000"/>
                </a:solidFill>
                <a:latin typeface="Courier"/>
                <a:cs typeface="Courier"/>
              </a:rPr>
              <a:t>roc_setup.json</a:t>
            </a:r>
            <a:endParaRPr lang="en-US" sz="1800" b="1" dirty="0">
              <a:solidFill>
                <a:srgbClr val="C00000"/>
              </a:solidFill>
              <a:latin typeface="Courier"/>
              <a:cs typeface="Courier"/>
            </a:endParaRP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err="1">
                <a:solidFill>
                  <a:srgbClr val="0000FF"/>
                </a:solidFill>
                <a:latin typeface="Courier"/>
                <a:cs typeface="Courier"/>
              </a:rPr>
              <a:t>rcdaq_client</a:t>
            </a:r>
            <a:r>
              <a:rPr lang="en-US" sz="1800" dirty="0">
                <a:solidFill>
                  <a:srgbClr val="0000FF"/>
                </a:solidFill>
                <a:latin typeface="Courier"/>
                <a:cs typeface="Courier"/>
              </a:rPr>
              <a:t> load librcdaqplugin_h2gcroc3.so</a:t>
            </a:r>
          </a:p>
          <a:p>
            <a:pPr eaLnBrk="1" hangingPunct="1">
              <a:spcBef>
                <a:spcPts val="763"/>
              </a:spcBef>
              <a:buClrTx/>
              <a:buFontTx/>
              <a:buNone/>
              <a:defRPr/>
            </a:pPr>
            <a:r>
              <a:rPr lang="en-US" sz="1800" dirty="0" err="1">
                <a:solidFill>
                  <a:srgbClr val="0000FF"/>
                </a:solidFill>
                <a:latin typeface="Courier"/>
                <a:cs typeface="Courier"/>
              </a:rPr>
              <a:t>rcdaq_client</a:t>
            </a:r>
            <a:r>
              <a:rPr lang="en-US" sz="1800" dirty="0">
                <a:solidFill>
                  <a:srgbClr val="0000FF"/>
                </a:solidFill>
                <a:latin typeface="Courier"/>
                <a:cs typeface="Courier"/>
              </a:rPr>
              <a:t> </a:t>
            </a:r>
            <a:r>
              <a:rPr lang="en-US" sz="1800" dirty="0" err="1">
                <a:solidFill>
                  <a:srgbClr val="0000FF"/>
                </a:solidFill>
                <a:latin typeface="Courier"/>
                <a:cs typeface="Courier"/>
              </a:rPr>
              <a:t>create_device</a:t>
            </a:r>
            <a:r>
              <a:rPr lang="en-US" sz="1800" dirty="0">
                <a:solidFill>
                  <a:srgbClr val="0000FF"/>
                </a:solidFill>
                <a:latin typeface="Courier"/>
                <a:cs typeface="Courier"/>
              </a:rPr>
              <a:t> device_h2gcroc3 1 12001 10.1.2.208 1 200</a:t>
            </a:r>
          </a:p>
          <a:p>
            <a:pPr eaLnBrk="1" hangingPunct="1">
              <a:spcBef>
                <a:spcPts val="763"/>
              </a:spcBef>
              <a:buClrTx/>
              <a:buFontTx/>
              <a:buNone/>
              <a:defRPr/>
            </a:pPr>
            <a:endParaRPr lang="en-US" sz="1800" dirty="0">
              <a:solidFill>
                <a:srgbClr val="0000FF"/>
              </a:solidFill>
              <a:latin typeface="Courier"/>
              <a:cs typeface="Courier"/>
            </a:endParaRPr>
          </a:p>
          <a:p>
            <a:pPr eaLnBrk="1" hangingPunct="1">
              <a:spcBef>
                <a:spcPts val="763"/>
              </a:spcBef>
              <a:buClrTx/>
              <a:buFontTx/>
              <a:buNone/>
              <a:defRPr/>
            </a:pPr>
            <a:r>
              <a:rPr lang="en-US" sz="1800" dirty="0" err="1">
                <a:solidFill>
                  <a:srgbClr val="0000FF"/>
                </a:solidFill>
                <a:latin typeface="Courier"/>
                <a:cs typeface="Courier"/>
              </a:rPr>
              <a:t>rcdaq_client</a:t>
            </a:r>
            <a:r>
              <a:rPr lang="en-US" sz="1800" dirty="0">
                <a:solidFill>
                  <a:srgbClr val="0000FF"/>
                </a:solidFill>
                <a:latin typeface="Courier"/>
                <a:cs typeface="Courier"/>
              </a:rPr>
              <a:t> </a:t>
            </a:r>
            <a:r>
              <a:rPr lang="en-US" sz="1800" dirty="0" err="1">
                <a:solidFill>
                  <a:srgbClr val="0000FF"/>
                </a:solidFill>
                <a:latin typeface="Courier"/>
                <a:cs typeface="Courier"/>
              </a:rPr>
              <a:t>daq_open</a:t>
            </a:r>
            <a:r>
              <a:rPr lang="en-US" sz="1800" dirty="0">
                <a:solidFill>
                  <a:srgbClr val="0000FF"/>
                </a:solidFill>
                <a:latin typeface="Courier"/>
                <a:cs typeface="Courier"/>
              </a:rPr>
              <a:t>  </a:t>
            </a:r>
          </a:p>
        </p:txBody>
      </p:sp>
      <p:sp>
        <p:nvSpPr>
          <p:cNvPr id="2" name="Slide Number Placeholder 1">
            <a:extLst>
              <a:ext uri="{FF2B5EF4-FFF2-40B4-BE49-F238E27FC236}">
                <a16:creationId xmlns:a16="http://schemas.microsoft.com/office/drawing/2014/main" id="{B325AAC5-6A87-F7CA-47CC-209CD88F2A6B}"/>
              </a:ext>
            </a:extLst>
          </p:cNvPr>
          <p:cNvSpPr>
            <a:spLocks noGrp="1"/>
          </p:cNvSpPr>
          <p:nvPr>
            <p:ph type="sldNum" sz="quarter" idx="4"/>
          </p:nvPr>
        </p:nvSpPr>
        <p:spPr/>
        <p:txBody>
          <a:bodyPr/>
          <a:lstStyle/>
          <a:p>
            <a:fld id="{7D854EC2-8F58-5C4F-8AEB-33CAAE66C4BD}" type="slidenum">
              <a:rPr lang="en-US" smtClean="0"/>
              <a:t>41</a:t>
            </a:fld>
            <a:endParaRPr lang="en-US" dirty="0"/>
          </a:p>
        </p:txBody>
      </p:sp>
      <p:sp>
        <p:nvSpPr>
          <p:cNvPr id="3" name="Text Box 2">
            <a:extLst>
              <a:ext uri="{FF2B5EF4-FFF2-40B4-BE49-F238E27FC236}">
                <a16:creationId xmlns:a16="http://schemas.microsoft.com/office/drawing/2014/main" id="{5BFDDBAA-D4AF-12A5-D7EF-5B2030D9CDF5}"/>
              </a:ext>
            </a:extLst>
          </p:cNvPr>
          <p:cNvSpPr txBox="1">
            <a:spLocks noChangeArrowheads="1"/>
          </p:cNvSpPr>
          <p:nvPr/>
        </p:nvSpPr>
        <p:spPr bwMode="auto">
          <a:xfrm>
            <a:off x="571500"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endParaRPr lang="en-US" sz="2800" dirty="0">
              <a:solidFill>
                <a:srgbClr val="000000"/>
              </a:solidFill>
              <a:latin typeface="Arial Narrow"/>
              <a:cs typeface="Arial Narrow"/>
            </a:endParaRPr>
          </a:p>
        </p:txBody>
      </p:sp>
      <p:sp>
        <p:nvSpPr>
          <p:cNvPr id="9" name="Text Box 2">
            <a:extLst>
              <a:ext uri="{FF2B5EF4-FFF2-40B4-BE49-F238E27FC236}">
                <a16:creationId xmlns:a16="http://schemas.microsoft.com/office/drawing/2014/main" id="{72EA55E0-92F9-8DF0-F686-470B8CD764F8}"/>
              </a:ext>
            </a:extLst>
          </p:cNvPr>
          <p:cNvSpPr txBox="1">
            <a:spLocks noChangeArrowheads="1"/>
          </p:cNvSpPr>
          <p:nvPr/>
        </p:nvSpPr>
        <p:spPr bwMode="auto">
          <a:xfrm>
            <a:off x="329406" y="6933406"/>
            <a:ext cx="12230100" cy="21058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1363"/>
              </a:spcBef>
              <a:buClrTx/>
              <a:buFontTx/>
              <a:buNone/>
              <a:defRPr/>
            </a:pPr>
            <a:r>
              <a:rPr lang="en-US" sz="2800" dirty="0">
                <a:solidFill>
                  <a:srgbClr val="000000"/>
                </a:solidFill>
                <a:latin typeface="Arial Narrow" charset="0"/>
              </a:rPr>
              <a:t>Analogous to what I showed you with the cameras before, the first command asks the KCU to dump every configuration setting into that /</a:t>
            </a:r>
            <a:r>
              <a:rPr lang="en-US" sz="2800" dirty="0" err="1">
                <a:solidFill>
                  <a:srgbClr val="000000"/>
                </a:solidFill>
                <a:latin typeface="Arial Narrow" charset="0"/>
              </a:rPr>
              <a:t>tmp</a:t>
            </a:r>
            <a:r>
              <a:rPr lang="en-US" sz="2800" dirty="0">
                <a:solidFill>
                  <a:srgbClr val="000000"/>
                </a:solidFill>
                <a:latin typeface="Arial Narrow" charset="0"/>
              </a:rPr>
              <a:t>/</a:t>
            </a:r>
            <a:r>
              <a:rPr lang="en-US" sz="2800" dirty="0" err="1">
                <a:solidFill>
                  <a:srgbClr val="000000"/>
                </a:solidFill>
                <a:latin typeface="Arial Narrow" charset="0"/>
              </a:rPr>
              <a:t>roc_setup.json</a:t>
            </a:r>
            <a:r>
              <a:rPr lang="en-US" sz="2800" dirty="0">
                <a:solidFill>
                  <a:srgbClr val="000000"/>
                </a:solidFill>
                <a:latin typeface="Arial Narrow" charset="0"/>
              </a:rPr>
              <a:t> file</a:t>
            </a:r>
          </a:p>
          <a:p>
            <a:pPr marL="0" indent="0" eaLnBrk="1" hangingPunct="1">
              <a:spcBef>
                <a:spcPts val="1363"/>
              </a:spcBef>
              <a:buClrTx/>
              <a:buFontTx/>
              <a:buNone/>
              <a:defRPr/>
            </a:pPr>
            <a:r>
              <a:rPr lang="en-US" sz="2800" dirty="0">
                <a:solidFill>
                  <a:srgbClr val="000000"/>
                </a:solidFill>
                <a:latin typeface="Arial Narrow" charset="0"/>
              </a:rPr>
              <a:t>The 2</a:t>
            </a:r>
            <a:r>
              <a:rPr lang="en-US" sz="2800" baseline="30000" dirty="0">
                <a:solidFill>
                  <a:srgbClr val="000000"/>
                </a:solidFill>
                <a:latin typeface="Arial Narrow" charset="0"/>
              </a:rPr>
              <a:t>nd</a:t>
            </a:r>
            <a:r>
              <a:rPr lang="en-US" sz="2800" dirty="0">
                <a:solidFill>
                  <a:srgbClr val="000000"/>
                </a:solidFill>
                <a:latin typeface="Arial Narrow" charset="0"/>
              </a:rPr>
              <a:t> command absorbs the file into packet 910. So for each data file, you will be able to figure out how the setup was configured. </a:t>
            </a:r>
          </a:p>
          <a:p>
            <a:pPr marL="0" indent="0" eaLnBrk="1" hangingPunct="1">
              <a:spcBef>
                <a:spcPts val="1363"/>
              </a:spcBef>
              <a:buClrTx/>
              <a:buFontTx/>
              <a:buNone/>
              <a:defRPr/>
            </a:pPr>
            <a:endParaRPr lang="en-US" sz="2800" dirty="0">
              <a:solidFill>
                <a:srgbClr val="000000"/>
              </a:solidFill>
              <a:latin typeface="Courier New" panose="02070309020205020404" pitchFamily="49" charset="0"/>
              <a:cs typeface="Courier New" panose="02070309020205020404" pitchFamily="49" charset="0"/>
            </a:endParaRPr>
          </a:p>
        </p:txBody>
      </p:sp>
      <p:pic>
        <p:nvPicPr>
          <p:cNvPr id="10" name="Picture 9" descr="A close-up of a computer board&#10;&#10;Description automatically generated">
            <a:extLst>
              <a:ext uri="{FF2B5EF4-FFF2-40B4-BE49-F238E27FC236}">
                <a16:creationId xmlns:a16="http://schemas.microsoft.com/office/drawing/2014/main" id="{6B4B6DC3-52EF-7180-6F84-6A5691CA2D35}"/>
              </a:ext>
            </a:extLst>
          </p:cNvPr>
          <p:cNvPicPr>
            <a:picLocks noChangeAspect="1"/>
          </p:cNvPicPr>
          <p:nvPr/>
        </p:nvPicPr>
        <p:blipFill rotWithShape="1">
          <a:blip r:embed="rId3"/>
          <a:srcRect l="13000" t="10552" r="24476" b="42073"/>
          <a:stretch/>
        </p:blipFill>
        <p:spPr>
          <a:xfrm>
            <a:off x="9111138" y="1435101"/>
            <a:ext cx="2299970" cy="1307305"/>
          </a:xfrm>
          <a:prstGeom prst="rect">
            <a:avLst/>
          </a:prstGeom>
          <a:effectLst>
            <a:outerShdw blurRad="88900" dist="114300" dir="2700000" algn="tl" rotWithShape="0">
              <a:prstClr val="black">
                <a:alpha val="40000"/>
              </a:prstClr>
            </a:outerShdw>
          </a:effectLst>
        </p:spPr>
      </p:pic>
    </p:spTree>
    <p:extLst>
      <p:ext uri="{BB962C8B-B14F-4D97-AF65-F5344CB8AC3E}">
        <p14:creationId xmlns:p14="http://schemas.microsoft.com/office/powerpoint/2010/main" val="7453987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687D6-34F6-3D56-0A6A-6CD5B0FEBDAA}"/>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C245CF7C-5CB5-7C60-2F3F-1A93E853EE1D}"/>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Config capture</a:t>
            </a:r>
          </a:p>
        </p:txBody>
      </p:sp>
      <p:sp>
        <p:nvSpPr>
          <p:cNvPr id="6" name="Text Box 2">
            <a:extLst>
              <a:ext uri="{FF2B5EF4-FFF2-40B4-BE49-F238E27FC236}">
                <a16:creationId xmlns:a16="http://schemas.microsoft.com/office/drawing/2014/main" id="{499D5AFF-7252-F298-9DB9-8B5EC275F7EF}"/>
              </a:ext>
            </a:extLst>
          </p:cNvPr>
          <p:cNvSpPr txBox="1">
            <a:spLocks noChangeArrowheads="1"/>
          </p:cNvSpPr>
          <p:nvPr/>
        </p:nvSpPr>
        <p:spPr bwMode="auto">
          <a:xfrm>
            <a:off x="329406" y="2056606"/>
            <a:ext cx="122301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endParaRPr lang="en-US" sz="2800" dirty="0">
              <a:solidFill>
                <a:srgbClr val="000000"/>
              </a:solidFill>
              <a:latin typeface="Arial Narrow"/>
              <a:cs typeface="Arial Narrow"/>
            </a:endParaRPr>
          </a:p>
        </p:txBody>
      </p:sp>
      <p:sp>
        <p:nvSpPr>
          <p:cNvPr id="5" name="Text Box 2">
            <a:extLst>
              <a:ext uri="{FF2B5EF4-FFF2-40B4-BE49-F238E27FC236}">
                <a16:creationId xmlns:a16="http://schemas.microsoft.com/office/drawing/2014/main" id="{9365E961-9F2B-3B80-3C3F-FAF67C47EA7F}"/>
              </a:ext>
            </a:extLst>
          </p:cNvPr>
          <p:cNvSpPr txBox="1">
            <a:spLocks noChangeArrowheads="1"/>
          </p:cNvSpPr>
          <p:nvPr/>
        </p:nvSpPr>
        <p:spPr bwMode="auto">
          <a:xfrm>
            <a:off x="306387" y="2361406"/>
            <a:ext cx="12573000" cy="4267201"/>
          </a:xfrm>
          <a:prstGeom prst="rect">
            <a:avLst/>
          </a:prstGeom>
          <a:solidFill>
            <a:schemeClr val="bg2">
              <a:lumMod val="20000"/>
              <a:lumOff val="80000"/>
            </a:schemeClr>
          </a:solidFill>
          <a:ln>
            <a:solidFill>
              <a:srgbClr val="FFFF00"/>
            </a:solidFill>
          </a:ln>
          <a:effec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1800" dirty="0">
                <a:solidFill>
                  <a:srgbClr val="0000FF"/>
                </a:solidFill>
                <a:latin typeface="Courier"/>
                <a:cs typeface="Courier"/>
              </a:rPr>
              <a:t>$ </a:t>
            </a:r>
            <a:r>
              <a:rPr lang="en-US" sz="1800" dirty="0" err="1">
                <a:solidFill>
                  <a:srgbClr val="0000FF"/>
                </a:solidFill>
                <a:latin typeface="Courier"/>
                <a:cs typeface="Courier"/>
              </a:rPr>
              <a:t>ddump</a:t>
            </a:r>
            <a:r>
              <a:rPr lang="en-US" sz="1800" dirty="0">
                <a:solidFill>
                  <a:srgbClr val="0000FF"/>
                </a:solidFill>
                <a:latin typeface="Courier"/>
                <a:cs typeface="Courier"/>
              </a:rPr>
              <a:t> -t 9 -p 910  /data/</a:t>
            </a:r>
            <a:r>
              <a:rPr lang="en-US" sz="1800" dirty="0" err="1">
                <a:solidFill>
                  <a:srgbClr val="0000FF"/>
                </a:solidFill>
                <a:latin typeface="Courier"/>
                <a:cs typeface="Courier"/>
              </a:rPr>
              <a:t>phnxrc</a:t>
            </a:r>
            <a:r>
              <a:rPr lang="en-US" sz="1800" dirty="0">
                <a:solidFill>
                  <a:srgbClr val="0000FF"/>
                </a:solidFill>
                <a:latin typeface="Courier"/>
                <a:cs typeface="Courier"/>
              </a:rPr>
              <a:t>/</a:t>
            </a:r>
            <a:r>
              <a:rPr lang="en-US" sz="1800" dirty="0" err="1">
                <a:solidFill>
                  <a:srgbClr val="0000FF"/>
                </a:solidFill>
                <a:latin typeface="Courier"/>
                <a:cs typeface="Courier"/>
              </a:rPr>
              <a:t>BHCal</a:t>
            </a:r>
            <a:r>
              <a:rPr lang="en-US" sz="1800" dirty="0">
                <a:solidFill>
                  <a:srgbClr val="0000FF"/>
                </a:solidFill>
                <a:latin typeface="Courier"/>
                <a:cs typeface="Courier"/>
              </a:rPr>
              <a:t>/</a:t>
            </a:r>
            <a:r>
              <a:rPr lang="en-US" sz="1800" dirty="0" err="1">
                <a:solidFill>
                  <a:srgbClr val="0000FF"/>
                </a:solidFill>
                <a:latin typeface="Courier"/>
                <a:cs typeface="Courier"/>
              </a:rPr>
              <a:t>cosmics</a:t>
            </a:r>
            <a:r>
              <a:rPr lang="en-US" sz="1800" dirty="0">
                <a:solidFill>
                  <a:srgbClr val="0000FF"/>
                </a:solidFill>
                <a:latin typeface="Courier"/>
                <a:cs typeface="Courier"/>
              </a:rPr>
              <a:t>/cosmics_ROC-00000299-0000.evt | more</a:t>
            </a:r>
          </a:p>
          <a:p>
            <a:pPr eaLnBrk="1" hangingPunct="1">
              <a:spcBef>
                <a:spcPts val="763"/>
              </a:spcBef>
              <a:buClrTx/>
              <a:buFontTx/>
              <a:buNone/>
              <a:defRPr/>
            </a:pPr>
            <a:r>
              <a:rPr lang="en-US" sz="1800" dirty="0">
                <a:solidFill>
                  <a:srgbClr val="0000FF"/>
                </a:solidFill>
                <a:latin typeface="Courier"/>
                <a:cs typeface="Courier"/>
              </a:rPr>
              <a:t>['0xa0', '0x0', '0x10', '0x0', '0x0', '0x95', '0x5', '0xa0', '0x0', '0x0', '0x0', '0x0', '0x0', '0x0', '0x0', '0x0', '0x0', '0x0', '0x0', '0x0', '0x0', '0x0', '0x0', '0x0', '0x0', '0x0', '0x0', '0x0', '0x0', '0x0', '0x0', '0x0', '0x0', '0x0', '0x0', '0x0', '0x0', '0x0', '0x0', '0x0']</a:t>
            </a:r>
          </a:p>
          <a:p>
            <a:pPr eaLnBrk="1" hangingPunct="1">
              <a:spcBef>
                <a:spcPts val="763"/>
              </a:spcBef>
              <a:buClrTx/>
              <a:buFontTx/>
              <a:buNone/>
              <a:defRPr/>
            </a:pPr>
            <a:r>
              <a:rPr lang="en-US" sz="1800" dirty="0">
                <a:solidFill>
                  <a:srgbClr val="0000FF"/>
                </a:solidFill>
                <a:latin typeface="Courier"/>
                <a:cs typeface="Courier"/>
              </a:rPr>
              <a:t>ASIC0 Register Top:  0xa0 0x00 0x10 0x00 0x00 0x95 0x05 0xb4 0x0b 0x0f 0x40 0x7f 0x00 0x07 0x85 0x00 0xff 0x00 0xff 0x00 0xff 0x00 0x7f 0x00 0x22 0x02 0x04 0x00 0x00 0x00 0x00 0x00 0x00 0x00 0x00 0x00 0x00 0x00 0x00 0x00</a:t>
            </a:r>
          </a:p>
          <a:p>
            <a:pPr eaLnBrk="1" hangingPunct="1">
              <a:spcBef>
                <a:spcPts val="763"/>
              </a:spcBef>
              <a:buClrTx/>
              <a:buFontTx/>
              <a:buNone/>
              <a:defRPr/>
            </a:pPr>
            <a:r>
              <a:rPr lang="en-US" sz="1800" dirty="0">
                <a:solidFill>
                  <a:srgbClr val="0000FF"/>
                </a:solidFill>
                <a:latin typeface="Courier"/>
                <a:cs typeface="Courier"/>
              </a:rPr>
              <a:t>['0xa0', '0x0', '0x10', '0x0', '0x0', '0x8f', '0x0', '0x0', '0x0', '0x0', '0x0', '0x0', '0x0', '0x0', '0x0', '0x0', '0x0', '0x0', '0x0', '0x0', '0x0', '0x0', '0x0', '0x0', '0x0', '0x0', '0x0', '0x0', '0x0', '0x0', '0x0', '0x0', '0x0', '0x0', '0x0', '0x0', '0x0', '0x0', '0x0', '0x0’]</a:t>
            </a:r>
          </a:p>
          <a:p>
            <a:pPr eaLnBrk="1" hangingPunct="1">
              <a:spcBef>
                <a:spcPts val="763"/>
              </a:spcBef>
              <a:buClrTx/>
              <a:buFontTx/>
              <a:buNone/>
              <a:defRPr/>
            </a:pPr>
            <a:r>
              <a:rPr lang="en-US" sz="1800" dirty="0">
                <a:solidFill>
                  <a:srgbClr val="0000FF"/>
                </a:solidFill>
                <a:latin typeface="Courier"/>
                <a:cs typeface="Courier"/>
              </a:rPr>
              <a:t>. . . And on and on… </a:t>
            </a:r>
          </a:p>
        </p:txBody>
      </p:sp>
      <p:sp>
        <p:nvSpPr>
          <p:cNvPr id="2" name="Slide Number Placeholder 1">
            <a:extLst>
              <a:ext uri="{FF2B5EF4-FFF2-40B4-BE49-F238E27FC236}">
                <a16:creationId xmlns:a16="http://schemas.microsoft.com/office/drawing/2014/main" id="{C06F72EE-F7DC-2E58-6914-57ABA97FB95F}"/>
              </a:ext>
            </a:extLst>
          </p:cNvPr>
          <p:cNvSpPr>
            <a:spLocks noGrp="1"/>
          </p:cNvSpPr>
          <p:nvPr>
            <p:ph type="sldNum" sz="quarter" idx="4"/>
          </p:nvPr>
        </p:nvSpPr>
        <p:spPr/>
        <p:txBody>
          <a:bodyPr/>
          <a:lstStyle/>
          <a:p>
            <a:fld id="{7D854EC2-8F58-5C4F-8AEB-33CAAE66C4BD}" type="slidenum">
              <a:rPr lang="en-US" smtClean="0"/>
              <a:t>42</a:t>
            </a:fld>
            <a:endParaRPr lang="en-US" dirty="0"/>
          </a:p>
        </p:txBody>
      </p:sp>
      <p:sp>
        <p:nvSpPr>
          <p:cNvPr id="3" name="Text Box 2">
            <a:extLst>
              <a:ext uri="{FF2B5EF4-FFF2-40B4-BE49-F238E27FC236}">
                <a16:creationId xmlns:a16="http://schemas.microsoft.com/office/drawing/2014/main" id="{AD6ABE2D-3CBF-9116-82AD-93324DD84873}"/>
              </a:ext>
            </a:extLst>
          </p:cNvPr>
          <p:cNvSpPr txBox="1">
            <a:spLocks noChangeArrowheads="1"/>
          </p:cNvSpPr>
          <p:nvPr/>
        </p:nvSpPr>
        <p:spPr bwMode="auto">
          <a:xfrm>
            <a:off x="571500" y="2056606"/>
            <a:ext cx="12230100" cy="685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endParaRPr lang="en-US" sz="2800" dirty="0">
              <a:solidFill>
                <a:srgbClr val="000000"/>
              </a:solidFill>
              <a:latin typeface="Arial Narrow"/>
              <a:cs typeface="Arial Narrow"/>
            </a:endParaRPr>
          </a:p>
        </p:txBody>
      </p:sp>
    </p:spTree>
    <p:extLst>
      <p:ext uri="{BB962C8B-B14F-4D97-AF65-F5344CB8AC3E}">
        <p14:creationId xmlns:p14="http://schemas.microsoft.com/office/powerpoint/2010/main" val="29522613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08C28-4217-F796-EFDE-ED6D35429129}"/>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305EC673-7B58-BC04-4585-9D47878C57C7}"/>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Online monitoring in 3 slides</a:t>
            </a:r>
          </a:p>
        </p:txBody>
      </p:sp>
      <p:sp>
        <p:nvSpPr>
          <p:cNvPr id="6" name="Text Box 2">
            <a:extLst>
              <a:ext uri="{FF2B5EF4-FFF2-40B4-BE49-F238E27FC236}">
                <a16:creationId xmlns:a16="http://schemas.microsoft.com/office/drawing/2014/main" id="{FF4E5F74-10AC-E9D2-8D36-C3B9FAD751B8}"/>
              </a:ext>
            </a:extLst>
          </p:cNvPr>
          <p:cNvSpPr txBox="1">
            <a:spLocks noChangeArrowheads="1"/>
          </p:cNvSpPr>
          <p:nvPr/>
        </p:nvSpPr>
        <p:spPr bwMode="auto">
          <a:xfrm>
            <a:off x="571500" y="2056606"/>
            <a:ext cx="11811000" cy="716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400" dirty="0">
                <a:solidFill>
                  <a:srgbClr val="000000"/>
                </a:solidFill>
                <a:latin typeface="Arial Narrow" charset="0"/>
              </a:rPr>
              <a:t>In an offline analysis, you run through a dataset. At the end, you write out or look at {histograms, </a:t>
            </a:r>
            <a:r>
              <a:rPr lang="en-US" sz="2400" dirty="0" err="1">
                <a:solidFill>
                  <a:srgbClr val="000000"/>
                </a:solidFill>
                <a:latin typeface="Arial Narrow" charset="0"/>
              </a:rPr>
              <a:t>ntuples</a:t>
            </a:r>
            <a:r>
              <a:rPr lang="en-US" sz="2400" dirty="0">
                <a:solidFill>
                  <a:srgbClr val="000000"/>
                </a:solidFill>
                <a:latin typeface="Arial Narrow" charset="0"/>
              </a:rPr>
              <a:t>, what have you}</a:t>
            </a:r>
          </a:p>
          <a:p>
            <a:pPr eaLnBrk="1" hangingPunct="1">
              <a:spcBef>
                <a:spcPts val="763"/>
              </a:spcBef>
              <a:buClrTx/>
              <a:buFontTx/>
              <a:buNone/>
              <a:defRPr/>
            </a:pPr>
            <a:r>
              <a:rPr lang="en-US" sz="2400" dirty="0">
                <a:solidFill>
                  <a:srgbClr val="000000"/>
                </a:solidFill>
                <a:latin typeface="Arial Narrow" charset="0"/>
              </a:rPr>
              <a:t>No good for online monitoring!</a:t>
            </a:r>
          </a:p>
          <a:p>
            <a:pPr eaLnBrk="1" hangingPunct="1">
              <a:spcBef>
                <a:spcPts val="763"/>
              </a:spcBef>
              <a:buClrTx/>
              <a:buFontTx/>
              <a:buNone/>
              <a:defRPr/>
            </a:pPr>
            <a:r>
              <a:rPr lang="en-US" sz="2400" dirty="0">
                <a:solidFill>
                  <a:srgbClr val="000000"/>
                </a:solidFill>
                <a:latin typeface="Arial Narrow" charset="0"/>
              </a:rPr>
              <a:t>You want to look at (and more generally manipulate, such as fit, reset, …) at any time </a:t>
            </a:r>
            <a:r>
              <a:rPr lang="en-US" sz="2400" b="1" i="1" dirty="0">
                <a:solidFill>
                  <a:srgbClr val="000000"/>
                </a:solidFill>
                <a:latin typeface="Arial Narrow" charset="0"/>
              </a:rPr>
              <a:t>while</a:t>
            </a:r>
            <a:r>
              <a:rPr lang="en-US" sz="2400" dirty="0">
                <a:solidFill>
                  <a:srgbClr val="000000"/>
                </a:solidFill>
                <a:latin typeface="Arial Narrow" charset="0"/>
              </a:rPr>
              <a:t> the data are coming in</a:t>
            </a:r>
          </a:p>
          <a:p>
            <a:pPr eaLnBrk="1" hangingPunct="1">
              <a:spcBef>
                <a:spcPts val="763"/>
              </a:spcBef>
              <a:buClrTx/>
              <a:buFontTx/>
              <a:buNone/>
              <a:defRPr/>
            </a:pPr>
            <a:r>
              <a:rPr lang="en-US" sz="2400" dirty="0">
                <a:solidFill>
                  <a:srgbClr val="000000"/>
                </a:solidFill>
                <a:latin typeface="Arial Narrow" charset="0"/>
              </a:rPr>
              <a:t>What I see from other packages often is a root loop that refreshes some pre-made displays periodically. I call this “billboard monitoring”, and it has its applications.</a:t>
            </a:r>
          </a:p>
          <a:p>
            <a:pPr eaLnBrk="1" hangingPunct="1">
              <a:spcBef>
                <a:spcPts val="763"/>
              </a:spcBef>
              <a:buClrTx/>
              <a:buFontTx/>
              <a:buNone/>
              <a:defRPr/>
            </a:pPr>
            <a:r>
              <a:rPr lang="en-US" sz="2400" dirty="0">
                <a:solidFill>
                  <a:srgbClr val="000000"/>
                </a:solidFill>
                <a:latin typeface="Arial Narrow" charset="0"/>
              </a:rPr>
              <a:t>However: I want total interactivity! Bottom line: I want my root prompt “active” at all times to be able to do stuff while the data are flowing!</a:t>
            </a:r>
          </a:p>
          <a:p>
            <a:pPr eaLnBrk="1" hangingPunct="1">
              <a:spcBef>
                <a:spcPts val="763"/>
              </a:spcBef>
              <a:buClrTx/>
              <a:buFontTx/>
              <a:buNone/>
              <a:defRPr/>
            </a:pPr>
            <a:r>
              <a:rPr lang="en-US" sz="2400" dirty="0">
                <a:solidFill>
                  <a:srgbClr val="000000"/>
                </a:solidFill>
                <a:latin typeface="Arial Narrow" charset="0"/>
              </a:rPr>
              <a:t>And yes, I sometimes also do billboard monitoring where appropriate (like on a completely passive X display mounted on the wall).</a:t>
            </a:r>
          </a:p>
          <a:p>
            <a:pPr eaLnBrk="1" hangingPunct="1">
              <a:spcBef>
                <a:spcPts val="763"/>
              </a:spcBef>
              <a:buClrTx/>
              <a:buFontTx/>
              <a:buNone/>
              <a:defRPr/>
            </a:pPr>
            <a:r>
              <a:rPr lang="en-US" sz="2400" dirty="0">
                <a:solidFill>
                  <a:srgbClr val="000000"/>
                </a:solidFill>
                <a:latin typeface="Arial Narrow" charset="0"/>
              </a:rPr>
              <a:t>But the interactivity is great when you are tuning things.</a:t>
            </a:r>
          </a:p>
          <a:p>
            <a:pPr eaLnBrk="1" hangingPunct="1">
              <a:spcBef>
                <a:spcPts val="763"/>
              </a:spcBef>
              <a:buClrTx/>
              <a:buFontTx/>
              <a:buNone/>
              <a:defRPr/>
            </a:pPr>
            <a:r>
              <a:rPr lang="en-US" sz="2400" dirty="0">
                <a:solidFill>
                  <a:srgbClr val="000000"/>
                </a:solidFill>
                <a:latin typeface="Arial Narrow" charset="0"/>
              </a:rPr>
              <a:t>My package is called “</a:t>
            </a:r>
            <a:r>
              <a:rPr lang="en-US" sz="2400" dirty="0" err="1">
                <a:solidFill>
                  <a:srgbClr val="000000"/>
                </a:solidFill>
                <a:latin typeface="Arial Narrow" charset="0"/>
              </a:rPr>
              <a:t>pmonitor</a:t>
            </a:r>
            <a:r>
              <a:rPr lang="en-US" sz="2400" dirty="0">
                <a:solidFill>
                  <a:srgbClr val="000000"/>
                </a:solidFill>
                <a:latin typeface="Arial Narrow" charset="0"/>
              </a:rPr>
              <a:t>”. It works by pushing the processing to a background thread, so you always have the root prompt</a:t>
            </a:r>
          </a:p>
          <a:p>
            <a:pPr eaLnBrk="1" hangingPunct="1">
              <a:spcBef>
                <a:spcPts val="763"/>
              </a:spcBef>
              <a:buClrTx/>
              <a:buFontTx/>
              <a:buNone/>
              <a:defRPr/>
            </a:pPr>
            <a:r>
              <a:rPr lang="en-US" sz="2400" dirty="0">
                <a:solidFill>
                  <a:srgbClr val="000000"/>
                </a:solidFill>
                <a:latin typeface="Arial Narrow" charset="0"/>
              </a:rPr>
              <a:t>You have the option not to use this feature – then you have a </a:t>
            </a:r>
            <a:r>
              <a:rPr lang="en-US" sz="2400" dirty="0" err="1">
                <a:solidFill>
                  <a:srgbClr val="000000"/>
                </a:solidFill>
                <a:latin typeface="Arial Narrow" charset="0"/>
              </a:rPr>
              <a:t>swiss</a:t>
            </a:r>
            <a:r>
              <a:rPr lang="en-US" sz="2400" dirty="0">
                <a:solidFill>
                  <a:srgbClr val="000000"/>
                </a:solidFill>
                <a:latin typeface="Arial Narrow" charset="0"/>
              </a:rPr>
              <a:t>-army-knife type offline analysis.</a:t>
            </a:r>
          </a:p>
          <a:p>
            <a:pPr eaLnBrk="1" hangingPunct="1">
              <a:spcBef>
                <a:spcPts val="763"/>
              </a:spcBef>
              <a:buClrTx/>
              <a:buFontTx/>
              <a:buNone/>
              <a:defRPr/>
            </a:pPr>
            <a:endParaRPr lang="en-US" sz="2400" dirty="0">
              <a:solidFill>
                <a:srgbClr val="000000"/>
              </a:solidFill>
              <a:latin typeface="Arial Narrow" charset="0"/>
            </a:endParaRPr>
          </a:p>
        </p:txBody>
      </p:sp>
    </p:spTree>
    <p:extLst>
      <p:ext uri="{BB962C8B-B14F-4D97-AF65-F5344CB8AC3E}">
        <p14:creationId xmlns:p14="http://schemas.microsoft.com/office/powerpoint/2010/main" val="355167153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6679E-40EE-211D-78E6-47177EE8E23E}"/>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E9BA742D-EB00-9F37-8787-F169C4DEFDAF}"/>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Let me show you the example from the manual:</a:t>
            </a:r>
          </a:p>
        </p:txBody>
      </p:sp>
      <p:sp>
        <p:nvSpPr>
          <p:cNvPr id="6" name="Text Box 2">
            <a:extLst>
              <a:ext uri="{FF2B5EF4-FFF2-40B4-BE49-F238E27FC236}">
                <a16:creationId xmlns:a16="http://schemas.microsoft.com/office/drawing/2014/main" id="{F1DC1949-4E2D-F787-E610-6E6B66F79571}"/>
              </a:ext>
            </a:extLst>
          </p:cNvPr>
          <p:cNvSpPr txBox="1">
            <a:spLocks noChangeArrowheads="1"/>
          </p:cNvSpPr>
          <p:nvPr/>
        </p:nvSpPr>
        <p:spPr bwMode="auto">
          <a:xfrm>
            <a:off x="571500" y="2056606"/>
            <a:ext cx="11811000" cy="155778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800" dirty="0">
                <a:solidFill>
                  <a:srgbClr val="000000"/>
                </a:solidFill>
                <a:latin typeface="Arial Narrow" charset="0"/>
              </a:rPr>
              <a:t>In an offline analysis, you run through a dataset. At the end, you write out or look at {histograms, </a:t>
            </a:r>
            <a:r>
              <a:rPr lang="en-US" sz="2800" dirty="0" err="1">
                <a:solidFill>
                  <a:srgbClr val="000000"/>
                </a:solidFill>
                <a:latin typeface="Arial Narrow" charset="0"/>
              </a:rPr>
              <a:t>ntuples</a:t>
            </a:r>
            <a:r>
              <a:rPr lang="en-US" sz="2800" dirty="0">
                <a:solidFill>
                  <a:srgbClr val="000000"/>
                </a:solidFill>
                <a:latin typeface="Arial Narrow" charset="0"/>
              </a:rPr>
              <a:t>, what have you}</a:t>
            </a:r>
          </a:p>
          <a:p>
            <a:pPr eaLnBrk="1" hangingPunct="1">
              <a:spcBef>
                <a:spcPts val="763"/>
              </a:spcBef>
              <a:buClrTx/>
              <a:buFontTx/>
              <a:buNone/>
              <a:defRPr/>
            </a:pPr>
            <a:r>
              <a:rPr lang="en-US" sz="2800" dirty="0">
                <a:solidFill>
                  <a:srgbClr val="000000"/>
                </a:solidFill>
                <a:latin typeface="Arial Narrow" charset="0"/>
              </a:rPr>
              <a:t>I have all </a:t>
            </a:r>
            <a:r>
              <a:rPr lang="en-US" sz="2800" dirty="0" err="1">
                <a:solidFill>
                  <a:srgbClr val="000000"/>
                </a:solidFill>
                <a:latin typeface="Arial Narrow" charset="0"/>
              </a:rPr>
              <a:t>theROC</a:t>
            </a:r>
            <a:r>
              <a:rPr lang="en-US" sz="2800" dirty="0">
                <a:solidFill>
                  <a:srgbClr val="000000"/>
                </a:solidFill>
                <a:latin typeface="Arial Narrow" charset="0"/>
              </a:rPr>
              <a:t>  monitoring done, but this is how it started! Straight from the manual:</a:t>
            </a:r>
          </a:p>
          <a:p>
            <a:pPr eaLnBrk="1" hangingPunct="1">
              <a:spcBef>
                <a:spcPts val="763"/>
              </a:spcBef>
              <a:buClrTx/>
              <a:buFontTx/>
              <a:buNone/>
              <a:defRPr/>
            </a:pPr>
            <a:endParaRPr lang="en-US" sz="2800" dirty="0">
              <a:solidFill>
                <a:srgbClr val="000000"/>
              </a:solidFill>
              <a:latin typeface="Arial Narrow" charset="0"/>
            </a:endParaRPr>
          </a:p>
        </p:txBody>
      </p:sp>
      <p:pic>
        <p:nvPicPr>
          <p:cNvPr id="2" name="Picture 1">
            <a:extLst>
              <a:ext uri="{FF2B5EF4-FFF2-40B4-BE49-F238E27FC236}">
                <a16:creationId xmlns:a16="http://schemas.microsoft.com/office/drawing/2014/main" id="{858ABE01-11CD-1A32-E549-B578C613D1CD}"/>
              </a:ext>
            </a:extLst>
          </p:cNvPr>
          <p:cNvPicPr>
            <a:picLocks noChangeAspect="1"/>
          </p:cNvPicPr>
          <p:nvPr/>
        </p:nvPicPr>
        <p:blipFill>
          <a:blip r:embed="rId3"/>
          <a:stretch>
            <a:fillRect/>
          </a:stretch>
        </p:blipFill>
        <p:spPr>
          <a:xfrm>
            <a:off x="100806" y="3754038"/>
            <a:ext cx="5257800" cy="4627168"/>
          </a:xfrm>
          <a:prstGeom prst="rect">
            <a:avLst/>
          </a:prstGeom>
          <a:effectLst>
            <a:outerShdw blurRad="88900" dist="76200" dir="2700000" algn="tl" rotWithShape="0">
              <a:prstClr val="black">
                <a:alpha val="40000"/>
              </a:prstClr>
            </a:outerShdw>
          </a:effectLst>
        </p:spPr>
      </p:pic>
      <p:pic>
        <p:nvPicPr>
          <p:cNvPr id="3" name="Picture 2">
            <a:extLst>
              <a:ext uri="{FF2B5EF4-FFF2-40B4-BE49-F238E27FC236}">
                <a16:creationId xmlns:a16="http://schemas.microsoft.com/office/drawing/2014/main" id="{CAC69690-3522-6824-0A23-284DA169917D}"/>
              </a:ext>
            </a:extLst>
          </p:cNvPr>
          <p:cNvPicPr>
            <a:picLocks noChangeAspect="1"/>
          </p:cNvPicPr>
          <p:nvPr/>
        </p:nvPicPr>
        <p:blipFill>
          <a:blip r:embed="rId4"/>
          <a:stretch>
            <a:fillRect/>
          </a:stretch>
        </p:blipFill>
        <p:spPr>
          <a:xfrm>
            <a:off x="4977606" y="6484161"/>
            <a:ext cx="7772400" cy="677893"/>
          </a:xfrm>
          <a:prstGeom prst="rect">
            <a:avLst/>
          </a:prstGeom>
          <a:effectLst>
            <a:outerShdw blurRad="88900" dist="76200" dir="2700000" algn="tl" rotWithShape="0">
              <a:prstClr val="black">
                <a:alpha val="40000"/>
              </a:prstClr>
            </a:outerShdw>
          </a:effectLst>
        </p:spPr>
      </p:pic>
      <p:pic>
        <p:nvPicPr>
          <p:cNvPr id="4" name="Picture 3">
            <a:extLst>
              <a:ext uri="{FF2B5EF4-FFF2-40B4-BE49-F238E27FC236}">
                <a16:creationId xmlns:a16="http://schemas.microsoft.com/office/drawing/2014/main" id="{A0FB50D0-34E5-7C2E-6BF7-73B628E15E69}"/>
              </a:ext>
            </a:extLst>
          </p:cNvPr>
          <p:cNvPicPr>
            <a:picLocks noChangeAspect="1"/>
          </p:cNvPicPr>
          <p:nvPr/>
        </p:nvPicPr>
        <p:blipFill>
          <a:blip r:embed="rId5"/>
          <a:stretch>
            <a:fillRect/>
          </a:stretch>
        </p:blipFill>
        <p:spPr>
          <a:xfrm>
            <a:off x="4977606" y="7301706"/>
            <a:ext cx="7696200" cy="2222500"/>
          </a:xfrm>
          <a:prstGeom prst="rect">
            <a:avLst/>
          </a:prstGeom>
          <a:effectLst>
            <a:outerShdw blurRad="88900" dist="76200" dir="2700000" algn="tl" rotWithShape="0">
              <a:prstClr val="black">
                <a:alpha val="40000"/>
              </a:prstClr>
            </a:outerShdw>
          </a:effectLst>
        </p:spPr>
      </p:pic>
      <p:pic>
        <p:nvPicPr>
          <p:cNvPr id="5" name="Picture 4">
            <a:extLst>
              <a:ext uri="{FF2B5EF4-FFF2-40B4-BE49-F238E27FC236}">
                <a16:creationId xmlns:a16="http://schemas.microsoft.com/office/drawing/2014/main" id="{A52493C2-F9B8-EB87-540B-849BED47C711}"/>
              </a:ext>
            </a:extLst>
          </p:cNvPr>
          <p:cNvPicPr>
            <a:picLocks noChangeAspect="1"/>
          </p:cNvPicPr>
          <p:nvPr/>
        </p:nvPicPr>
        <p:blipFill>
          <a:blip r:embed="rId6"/>
          <a:stretch>
            <a:fillRect/>
          </a:stretch>
        </p:blipFill>
        <p:spPr>
          <a:xfrm>
            <a:off x="4977606" y="4356559"/>
            <a:ext cx="7772400" cy="1862137"/>
          </a:xfrm>
          <a:prstGeom prst="rect">
            <a:avLst/>
          </a:prstGeom>
          <a:effectLst>
            <a:outerShdw blurRad="88900" dist="76200" dir="2700000" algn="tl" rotWithShape="0">
              <a:prstClr val="black">
                <a:alpha val="40000"/>
              </a:prstClr>
            </a:outerShdw>
          </a:effectLst>
        </p:spPr>
      </p:pic>
    </p:spTree>
    <p:extLst>
      <p:ext uri="{BB962C8B-B14F-4D97-AF65-F5344CB8AC3E}">
        <p14:creationId xmlns:p14="http://schemas.microsoft.com/office/powerpoint/2010/main" val="391367858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07B3E-D6FF-121B-F455-18EA6DB8A6D5}"/>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F5494E38-1D27-0E79-466F-58803E20CC5B}"/>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This is our online monitoring:</a:t>
            </a:r>
          </a:p>
        </p:txBody>
      </p:sp>
      <p:sp>
        <p:nvSpPr>
          <p:cNvPr id="6" name="Text Box 2">
            <a:extLst>
              <a:ext uri="{FF2B5EF4-FFF2-40B4-BE49-F238E27FC236}">
                <a16:creationId xmlns:a16="http://schemas.microsoft.com/office/drawing/2014/main" id="{96E10E74-F438-EDB4-9D35-8904B9DFEC4E}"/>
              </a:ext>
            </a:extLst>
          </p:cNvPr>
          <p:cNvSpPr txBox="1">
            <a:spLocks noChangeArrowheads="1"/>
          </p:cNvSpPr>
          <p:nvPr/>
        </p:nvSpPr>
        <p:spPr bwMode="auto">
          <a:xfrm>
            <a:off x="571500" y="2056606"/>
            <a:ext cx="11811000" cy="2209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400" dirty="0">
                <a:solidFill>
                  <a:srgbClr val="000000"/>
                </a:solidFill>
                <a:latin typeface="Arial Narrow" charset="0"/>
              </a:rPr>
              <a:t>It makes many monitoring histograms, and has some configurable Canvas setups it can generate</a:t>
            </a:r>
          </a:p>
          <a:p>
            <a:pPr eaLnBrk="1" hangingPunct="1">
              <a:spcBef>
                <a:spcPts val="763"/>
              </a:spcBef>
              <a:buClrTx/>
              <a:buFontTx/>
              <a:buNone/>
              <a:defRPr/>
            </a:pPr>
            <a:r>
              <a:rPr lang="en-US" sz="2400" dirty="0">
                <a:solidFill>
                  <a:srgbClr val="000000"/>
                </a:solidFill>
                <a:latin typeface="Arial Narrow" charset="0"/>
              </a:rPr>
              <a:t>What you see here are the persistency plots that plot many waveforms on top of each other (gleaned from a digital scope “persistency mode” where the same happens)</a:t>
            </a:r>
          </a:p>
          <a:p>
            <a:pPr eaLnBrk="1" hangingPunct="1">
              <a:spcBef>
                <a:spcPts val="763"/>
              </a:spcBef>
              <a:buClrTx/>
              <a:buFontTx/>
              <a:buNone/>
              <a:defRPr/>
            </a:pPr>
            <a:r>
              <a:rPr lang="en-US" sz="2400" dirty="0">
                <a:solidFill>
                  <a:srgbClr val="000000"/>
                </a:solidFill>
                <a:latin typeface="Arial Narrow" charset="0"/>
              </a:rPr>
              <a:t>We see that one of our scintillators has a weak signal…</a:t>
            </a:r>
            <a:br>
              <a:rPr lang="en-US" sz="2400" dirty="0">
                <a:solidFill>
                  <a:srgbClr val="000000"/>
                </a:solidFill>
                <a:latin typeface="Arial Narrow" charset="0"/>
              </a:rPr>
            </a:br>
            <a:endParaRPr lang="en-US" sz="2400" dirty="0">
              <a:solidFill>
                <a:srgbClr val="000000"/>
              </a:solidFill>
              <a:latin typeface="Arial Narrow" charset="0"/>
            </a:endParaRPr>
          </a:p>
          <a:p>
            <a:pPr eaLnBrk="1" hangingPunct="1">
              <a:spcBef>
                <a:spcPts val="763"/>
              </a:spcBef>
              <a:buClrTx/>
              <a:buFontTx/>
              <a:buNone/>
              <a:defRPr/>
            </a:pPr>
            <a:endParaRPr lang="en-US" sz="2400" dirty="0">
              <a:solidFill>
                <a:srgbClr val="000000"/>
              </a:solidFill>
              <a:latin typeface="Arial Narrow" charset="0"/>
            </a:endParaRPr>
          </a:p>
        </p:txBody>
      </p:sp>
      <p:pic>
        <p:nvPicPr>
          <p:cNvPr id="17" name="Picture 16" descr="Diagram, schematic&#10;&#10;AI-generated content may be incorrect.">
            <a:extLst>
              <a:ext uri="{FF2B5EF4-FFF2-40B4-BE49-F238E27FC236}">
                <a16:creationId xmlns:a16="http://schemas.microsoft.com/office/drawing/2014/main" id="{EF0D0F39-4047-ABD1-C71F-A4AF1E61AB82}"/>
              </a:ext>
            </a:extLst>
          </p:cNvPr>
          <p:cNvPicPr>
            <a:picLocks noChangeAspect="1"/>
          </p:cNvPicPr>
          <p:nvPr/>
        </p:nvPicPr>
        <p:blipFill>
          <a:blip r:embed="rId3"/>
          <a:stretch>
            <a:fillRect/>
          </a:stretch>
        </p:blipFill>
        <p:spPr>
          <a:xfrm>
            <a:off x="1167606" y="3931516"/>
            <a:ext cx="7921336" cy="2235531"/>
          </a:xfrm>
          <a:prstGeom prst="rect">
            <a:avLst/>
          </a:prstGeom>
        </p:spPr>
      </p:pic>
      <p:pic>
        <p:nvPicPr>
          <p:cNvPr id="19" name="Picture 18" descr="Chart&#10;&#10;AI-generated content may be incorrect.">
            <a:extLst>
              <a:ext uri="{FF2B5EF4-FFF2-40B4-BE49-F238E27FC236}">
                <a16:creationId xmlns:a16="http://schemas.microsoft.com/office/drawing/2014/main" id="{48F8A50D-CBB5-25BA-D0DF-D66973847993}"/>
              </a:ext>
            </a:extLst>
          </p:cNvPr>
          <p:cNvPicPr>
            <a:picLocks noChangeAspect="1"/>
          </p:cNvPicPr>
          <p:nvPr/>
        </p:nvPicPr>
        <p:blipFill>
          <a:blip r:embed="rId4"/>
          <a:stretch>
            <a:fillRect/>
          </a:stretch>
        </p:blipFill>
        <p:spPr>
          <a:xfrm>
            <a:off x="329406" y="6165070"/>
            <a:ext cx="7772400" cy="3533879"/>
          </a:xfrm>
          <a:prstGeom prst="rect">
            <a:avLst/>
          </a:prstGeom>
        </p:spPr>
      </p:pic>
      <p:sp>
        <p:nvSpPr>
          <p:cNvPr id="20" name="Text Box 2">
            <a:extLst>
              <a:ext uri="{FF2B5EF4-FFF2-40B4-BE49-F238E27FC236}">
                <a16:creationId xmlns:a16="http://schemas.microsoft.com/office/drawing/2014/main" id="{B1F72B66-4E65-94AC-474F-669C2D3D3CB6}"/>
              </a:ext>
            </a:extLst>
          </p:cNvPr>
          <p:cNvSpPr txBox="1">
            <a:spLocks noChangeArrowheads="1"/>
          </p:cNvSpPr>
          <p:nvPr/>
        </p:nvSpPr>
        <p:spPr bwMode="auto">
          <a:xfrm>
            <a:off x="8512955" y="7390606"/>
            <a:ext cx="3733799" cy="14016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defRPr/>
            </a:pPr>
            <a:r>
              <a:rPr lang="en-US" sz="2400" dirty="0">
                <a:solidFill>
                  <a:srgbClr val="000000"/>
                </a:solidFill>
                <a:latin typeface="Arial Narrow" charset="0"/>
              </a:rPr>
              <a:t>This is a crude waveform analysis to get a signal, </a:t>
            </a:r>
            <a:r>
              <a:rPr lang="en-US" sz="2400" dirty="0" err="1">
                <a:solidFill>
                  <a:srgbClr val="000000"/>
                </a:solidFill>
                <a:latin typeface="Arial Narrow" charset="0"/>
              </a:rPr>
              <a:t>histogrammed</a:t>
            </a:r>
            <a:r>
              <a:rPr lang="en-US" sz="2400" dirty="0">
                <a:solidFill>
                  <a:srgbClr val="000000"/>
                </a:solidFill>
                <a:latin typeface="Arial Narrow" charset="0"/>
              </a:rPr>
              <a:t> here</a:t>
            </a:r>
          </a:p>
          <a:p>
            <a:pPr marL="0" indent="0" eaLnBrk="1" hangingPunct="1">
              <a:spcBef>
                <a:spcPts val="763"/>
              </a:spcBef>
              <a:buClrTx/>
              <a:buFontTx/>
              <a:buNone/>
              <a:defRPr/>
            </a:pPr>
            <a:endParaRPr lang="en-US" sz="2400" dirty="0">
              <a:solidFill>
                <a:srgbClr val="000000"/>
              </a:solidFill>
              <a:latin typeface="Arial Narrow" charset="0"/>
            </a:endParaRPr>
          </a:p>
        </p:txBody>
      </p:sp>
    </p:spTree>
    <p:extLst>
      <p:ext uri="{BB962C8B-B14F-4D97-AF65-F5344CB8AC3E}">
        <p14:creationId xmlns:p14="http://schemas.microsoft.com/office/powerpoint/2010/main" val="1746088639"/>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E88A9-147A-9030-9F9A-D81DE7A35B50}"/>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EAD7234A-7ED0-CBF2-BCF1-E5B2E47EB822}"/>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And for our eventual trigger setup:</a:t>
            </a:r>
          </a:p>
        </p:txBody>
      </p:sp>
      <p:sp>
        <p:nvSpPr>
          <p:cNvPr id="6" name="Text Box 2">
            <a:extLst>
              <a:ext uri="{FF2B5EF4-FFF2-40B4-BE49-F238E27FC236}">
                <a16:creationId xmlns:a16="http://schemas.microsoft.com/office/drawing/2014/main" id="{B13ED8CE-1BEA-EC66-CD11-A13BFBF713A0}"/>
              </a:ext>
            </a:extLst>
          </p:cNvPr>
          <p:cNvSpPr txBox="1">
            <a:spLocks noChangeArrowheads="1"/>
          </p:cNvSpPr>
          <p:nvPr/>
        </p:nvSpPr>
        <p:spPr bwMode="auto">
          <a:xfrm>
            <a:off x="571500" y="2056606"/>
            <a:ext cx="11811000" cy="2209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400" dirty="0">
                <a:solidFill>
                  <a:srgbClr val="000000"/>
                </a:solidFill>
                <a:latin typeface="Arial Narrow" charset="0"/>
              </a:rPr>
              <a:t>I added the CAEN DT5743 waveform sampler to the setup. </a:t>
            </a:r>
          </a:p>
          <a:p>
            <a:pPr eaLnBrk="1" hangingPunct="1">
              <a:spcBef>
                <a:spcPts val="763"/>
              </a:spcBef>
              <a:buClrTx/>
              <a:buFontTx/>
              <a:buNone/>
              <a:defRPr/>
            </a:pPr>
            <a:r>
              <a:rPr lang="en-US" sz="2400" dirty="0">
                <a:solidFill>
                  <a:srgbClr val="000000"/>
                </a:solidFill>
                <a:latin typeface="Arial Narrow" charset="0"/>
              </a:rPr>
              <a:t>In order to have something to show, I added out trigger scintillators’ last-dynode output to </a:t>
            </a:r>
            <a:r>
              <a:rPr lang="en-US" sz="2400" dirty="0" err="1">
                <a:solidFill>
                  <a:srgbClr val="000000"/>
                </a:solidFill>
                <a:latin typeface="Arial Narrow" charset="0"/>
              </a:rPr>
              <a:t>ch</a:t>
            </a:r>
            <a:r>
              <a:rPr lang="en-US" sz="2400" dirty="0">
                <a:solidFill>
                  <a:srgbClr val="000000"/>
                </a:solidFill>
                <a:latin typeface="Arial Narrow" charset="0"/>
              </a:rPr>
              <a:t> 0 and 1</a:t>
            </a:r>
          </a:p>
          <a:p>
            <a:pPr eaLnBrk="1" hangingPunct="1">
              <a:spcBef>
                <a:spcPts val="763"/>
              </a:spcBef>
              <a:buClrTx/>
              <a:buFontTx/>
              <a:buNone/>
              <a:defRPr/>
            </a:pPr>
            <a:r>
              <a:rPr lang="en-US" sz="2400" dirty="0">
                <a:solidFill>
                  <a:srgbClr val="000000"/>
                </a:solidFill>
                <a:latin typeface="Arial Narrow" charset="0"/>
              </a:rPr>
              <a:t>Here shown on a </a:t>
            </a:r>
            <a:r>
              <a:rPr lang="en-US" sz="2400" dirty="0" err="1">
                <a:solidFill>
                  <a:srgbClr val="000000"/>
                </a:solidFill>
                <a:latin typeface="Arial Narrow" charset="0"/>
              </a:rPr>
              <a:t>scopeshot</a:t>
            </a:r>
            <a:r>
              <a:rPr lang="en-US" sz="2400" dirty="0">
                <a:solidFill>
                  <a:srgbClr val="000000"/>
                </a:solidFill>
                <a:latin typeface="Arial Narrow" charset="0"/>
              </a:rPr>
              <a:t> and from </a:t>
            </a:r>
            <a:r>
              <a:rPr lang="en-US" sz="2400" dirty="0" err="1">
                <a:solidFill>
                  <a:srgbClr val="000000"/>
                </a:solidFill>
                <a:latin typeface="Arial Narrow" charset="0"/>
              </a:rPr>
              <a:t>onl</a:t>
            </a:r>
            <a:r>
              <a:rPr lang="en-US" sz="2400" dirty="0">
                <a:solidFill>
                  <a:srgbClr val="000000"/>
                </a:solidFill>
                <a:latin typeface="Arial Narrow" charset="0"/>
              </a:rPr>
              <a:t>. monitoring</a:t>
            </a:r>
          </a:p>
          <a:p>
            <a:pPr eaLnBrk="1" hangingPunct="1">
              <a:spcBef>
                <a:spcPts val="763"/>
              </a:spcBef>
              <a:buClrTx/>
              <a:buFontTx/>
              <a:buNone/>
              <a:defRPr/>
            </a:pPr>
            <a:endParaRPr lang="en-US" sz="2400" dirty="0">
              <a:solidFill>
                <a:srgbClr val="000000"/>
              </a:solidFill>
              <a:latin typeface="Arial Narrow" charset="0"/>
            </a:endParaRPr>
          </a:p>
        </p:txBody>
      </p:sp>
      <p:pic>
        <p:nvPicPr>
          <p:cNvPr id="3" name="Picture 2">
            <a:extLst>
              <a:ext uri="{FF2B5EF4-FFF2-40B4-BE49-F238E27FC236}">
                <a16:creationId xmlns:a16="http://schemas.microsoft.com/office/drawing/2014/main" id="{E2FC6531-BECB-51C6-E57A-6B96CE040A17}"/>
              </a:ext>
            </a:extLst>
          </p:cNvPr>
          <p:cNvPicPr>
            <a:picLocks noChangeAspect="1"/>
          </p:cNvPicPr>
          <p:nvPr/>
        </p:nvPicPr>
        <p:blipFill>
          <a:blip r:embed="rId3"/>
          <a:stretch>
            <a:fillRect/>
          </a:stretch>
        </p:blipFill>
        <p:spPr>
          <a:xfrm>
            <a:off x="4977606" y="3580606"/>
            <a:ext cx="7772400" cy="5380892"/>
          </a:xfrm>
          <a:prstGeom prst="rect">
            <a:avLst/>
          </a:prstGeom>
        </p:spPr>
      </p:pic>
      <p:pic>
        <p:nvPicPr>
          <p:cNvPr id="2" name="Picture 1" descr="Graphical user interface&#10;&#10;AI-generated content may be incorrect.">
            <a:extLst>
              <a:ext uri="{FF2B5EF4-FFF2-40B4-BE49-F238E27FC236}">
                <a16:creationId xmlns:a16="http://schemas.microsoft.com/office/drawing/2014/main" id="{D26DD526-3331-7B58-1DC2-B79365B8024F}"/>
              </a:ext>
            </a:extLst>
          </p:cNvPr>
          <p:cNvPicPr>
            <a:picLocks noChangeAspect="1"/>
          </p:cNvPicPr>
          <p:nvPr/>
        </p:nvPicPr>
        <p:blipFill>
          <a:blip r:embed="rId4"/>
          <a:stretch>
            <a:fillRect/>
          </a:stretch>
        </p:blipFill>
        <p:spPr>
          <a:xfrm>
            <a:off x="177006" y="3936603"/>
            <a:ext cx="5300579" cy="3098008"/>
          </a:xfrm>
          <a:prstGeom prst="rect">
            <a:avLst/>
          </a:prstGeom>
        </p:spPr>
      </p:pic>
    </p:spTree>
    <p:extLst>
      <p:ext uri="{BB962C8B-B14F-4D97-AF65-F5344CB8AC3E}">
        <p14:creationId xmlns:p14="http://schemas.microsoft.com/office/powerpoint/2010/main" val="229673393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5C6B3-14A5-CC80-7A5E-1CE37748396D}"/>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973479A9-5AC6-F815-9175-F6AC12EB89D0}"/>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This is our VNC “Control Station”</a:t>
            </a:r>
          </a:p>
        </p:txBody>
      </p:sp>
      <p:sp>
        <p:nvSpPr>
          <p:cNvPr id="6" name="Text Box 2">
            <a:extLst>
              <a:ext uri="{FF2B5EF4-FFF2-40B4-BE49-F238E27FC236}">
                <a16:creationId xmlns:a16="http://schemas.microsoft.com/office/drawing/2014/main" id="{E4C78DC8-ADA7-8154-5A59-CDF9526F7767}"/>
              </a:ext>
            </a:extLst>
          </p:cNvPr>
          <p:cNvSpPr txBox="1">
            <a:spLocks noChangeArrowheads="1"/>
          </p:cNvSpPr>
          <p:nvPr/>
        </p:nvSpPr>
        <p:spPr bwMode="auto">
          <a:xfrm>
            <a:off x="571500" y="2056606"/>
            <a:ext cx="11811000" cy="2209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763"/>
              </a:spcBef>
              <a:buClrTx/>
              <a:buFontTx/>
              <a:buNone/>
              <a:defRPr/>
            </a:pPr>
            <a:r>
              <a:rPr lang="en-US" sz="2400" dirty="0">
                <a:solidFill>
                  <a:srgbClr val="000000"/>
                </a:solidFill>
                <a:latin typeface="Arial Narrow" charset="0"/>
              </a:rPr>
              <a:t>We run our entire show in a VNC desktop (the machine itself is headless, what’s the point…)</a:t>
            </a:r>
          </a:p>
          <a:p>
            <a:pPr eaLnBrk="1" hangingPunct="1">
              <a:spcBef>
                <a:spcPts val="763"/>
              </a:spcBef>
              <a:buClrTx/>
              <a:buFontTx/>
              <a:buNone/>
              <a:defRPr/>
            </a:pPr>
            <a:r>
              <a:rPr lang="en-US" sz="2400" dirty="0">
                <a:solidFill>
                  <a:srgbClr val="000000"/>
                </a:solidFill>
                <a:latin typeface="Arial Narrow" charset="0"/>
              </a:rPr>
              <a:t>You may have used </a:t>
            </a:r>
            <a:r>
              <a:rPr lang="en-US" sz="2400" dirty="0" err="1">
                <a:solidFill>
                  <a:srgbClr val="000000"/>
                </a:solidFill>
                <a:latin typeface="Arial Narrow" charset="0"/>
              </a:rPr>
              <a:t>NoMachine</a:t>
            </a:r>
            <a:r>
              <a:rPr lang="en-US" sz="2400" dirty="0">
                <a:solidFill>
                  <a:srgbClr val="000000"/>
                </a:solidFill>
                <a:latin typeface="Arial Narrow" charset="0"/>
              </a:rPr>
              <a:t> – VNC is similar but way better</a:t>
            </a:r>
          </a:p>
          <a:p>
            <a:pPr eaLnBrk="1" hangingPunct="1">
              <a:spcBef>
                <a:spcPts val="763"/>
              </a:spcBef>
              <a:buClrTx/>
              <a:buFontTx/>
              <a:buNone/>
              <a:defRPr/>
            </a:pPr>
            <a:r>
              <a:rPr lang="en-US" sz="2400" dirty="0">
                <a:solidFill>
                  <a:srgbClr val="000000"/>
                </a:solidFill>
                <a:latin typeface="Arial Narrow" charset="0"/>
              </a:rPr>
              <a:t>It allows us to share the same desktop among different people. So experts can intervene in the same environment/Desktop (”let me quickly show you…”) </a:t>
            </a:r>
          </a:p>
          <a:p>
            <a:pPr eaLnBrk="1" hangingPunct="1">
              <a:spcBef>
                <a:spcPts val="763"/>
              </a:spcBef>
              <a:buClrTx/>
              <a:buFontTx/>
              <a:buNone/>
              <a:defRPr/>
            </a:pPr>
            <a:endParaRPr lang="en-US" sz="2400" dirty="0">
              <a:solidFill>
                <a:srgbClr val="000000"/>
              </a:solidFill>
              <a:latin typeface="Arial Narrow" charset="0"/>
            </a:endParaRPr>
          </a:p>
        </p:txBody>
      </p:sp>
      <p:pic>
        <p:nvPicPr>
          <p:cNvPr id="10" name="Picture 9">
            <a:extLst>
              <a:ext uri="{FF2B5EF4-FFF2-40B4-BE49-F238E27FC236}">
                <a16:creationId xmlns:a16="http://schemas.microsoft.com/office/drawing/2014/main" id="{06C75275-C276-1C56-B477-645AA87AF6CA}"/>
              </a:ext>
            </a:extLst>
          </p:cNvPr>
          <p:cNvPicPr>
            <a:picLocks noChangeAspect="1"/>
          </p:cNvPicPr>
          <p:nvPr/>
        </p:nvPicPr>
        <p:blipFill>
          <a:blip r:embed="rId3"/>
          <a:stretch>
            <a:fillRect/>
          </a:stretch>
        </p:blipFill>
        <p:spPr>
          <a:xfrm>
            <a:off x="571500" y="3809206"/>
            <a:ext cx="8978106" cy="5998793"/>
          </a:xfrm>
          <a:prstGeom prst="rect">
            <a:avLst/>
          </a:prstGeom>
        </p:spPr>
      </p:pic>
    </p:spTree>
    <p:extLst>
      <p:ext uri="{BB962C8B-B14F-4D97-AF65-F5344CB8AC3E}">
        <p14:creationId xmlns:p14="http://schemas.microsoft.com/office/powerpoint/2010/main" val="334040727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Using RCDAC features to streamline your analysis</a:t>
            </a:r>
          </a:p>
        </p:txBody>
      </p:sp>
      <p:sp>
        <p:nvSpPr>
          <p:cNvPr id="2" name="Slide Number Placeholder 1"/>
          <p:cNvSpPr>
            <a:spLocks noGrp="1"/>
          </p:cNvSpPr>
          <p:nvPr>
            <p:ph type="sldNum" sz="quarter" idx="4"/>
          </p:nvPr>
        </p:nvSpPr>
        <p:spPr/>
        <p:txBody>
          <a:bodyPr/>
          <a:lstStyle/>
          <a:p>
            <a:fld id="{7D854EC2-8F58-5C4F-8AEB-33CAAE66C4BD}" type="slidenum">
              <a:rPr lang="en-US" smtClean="0"/>
              <a:t>48</a:t>
            </a:fld>
            <a:endParaRPr lang="en-US" dirty="0"/>
          </a:p>
        </p:txBody>
      </p:sp>
      <p:pic>
        <p:nvPicPr>
          <p:cNvPr id="3" name="Picture 2" descr="IMG_20161011_110010.jpg">
            <a:extLst>
              <a:ext uri="{FF2B5EF4-FFF2-40B4-BE49-F238E27FC236}">
                <a16:creationId xmlns:a16="http://schemas.microsoft.com/office/drawing/2014/main" id="{6A4FB40A-96B4-FC09-E8CA-DF475A87D4D3}"/>
              </a:ext>
            </a:extLst>
          </p:cNvPr>
          <p:cNvPicPr>
            <a:picLocks noChangeAspect="1"/>
          </p:cNvPicPr>
          <p:nvPr/>
        </p:nvPicPr>
        <p:blipFill rotWithShape="1">
          <a:blip r:embed="rId3">
            <a:extLst>
              <a:ext uri="{28A0092B-C50C-407E-A947-70E740481C1C}">
                <a14:useLocalDpi xmlns:a14="http://schemas.microsoft.com/office/drawing/2010/main" val="0"/>
              </a:ext>
            </a:extLst>
          </a:blip>
          <a:srcRect l="-703" t="10481" r="6328" b="30967"/>
          <a:stretch/>
        </p:blipFill>
        <p:spPr>
          <a:xfrm>
            <a:off x="8078749" y="2187346"/>
            <a:ext cx="4887860" cy="2274277"/>
          </a:xfrm>
          <a:prstGeom prst="rect">
            <a:avLst/>
          </a:prstGeom>
        </p:spPr>
      </p:pic>
      <p:sp>
        <p:nvSpPr>
          <p:cNvPr id="4" name="Text Box 2">
            <a:extLst>
              <a:ext uri="{FF2B5EF4-FFF2-40B4-BE49-F238E27FC236}">
                <a16:creationId xmlns:a16="http://schemas.microsoft.com/office/drawing/2014/main" id="{229F44E1-2975-DA1E-B753-090A71A00E28}"/>
              </a:ext>
            </a:extLst>
          </p:cNvPr>
          <p:cNvSpPr txBox="1">
            <a:spLocks noChangeArrowheads="1"/>
          </p:cNvSpPr>
          <p:nvPr/>
        </p:nvSpPr>
        <p:spPr bwMode="auto">
          <a:xfrm>
            <a:off x="394546" y="2187346"/>
            <a:ext cx="7684203" cy="25407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Going back to the “calo module mapping” for a moment</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You are ending up with several thousand individual data files, one per position</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In each begin-run event we capture additional information, especially the x/y position where this data point is from</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p:txBody>
      </p:sp>
      <p:sp>
        <p:nvSpPr>
          <p:cNvPr id="6" name="TextBox 5">
            <a:extLst>
              <a:ext uri="{FF2B5EF4-FFF2-40B4-BE49-F238E27FC236}">
                <a16:creationId xmlns:a16="http://schemas.microsoft.com/office/drawing/2014/main" id="{2887C290-B622-0D58-88E8-2836FC503599}"/>
              </a:ext>
            </a:extLst>
          </p:cNvPr>
          <p:cNvSpPr txBox="1"/>
          <p:nvPr/>
        </p:nvSpPr>
        <p:spPr>
          <a:xfrm>
            <a:off x="253206" y="6495077"/>
            <a:ext cx="11504468" cy="1200329"/>
          </a:xfrm>
          <a:prstGeom prst="rect">
            <a:avLst/>
          </a:prstGeom>
          <a:solidFill>
            <a:srgbClr val="EBFFB4"/>
          </a:solidFill>
        </p:spPr>
        <p:txBody>
          <a:bodyPr wrap="square">
            <a:spAutoFit/>
          </a:bodyPr>
          <a:lstStyle/>
          <a:p>
            <a:r>
              <a:rPr lang="en-US" sz="1800" b="1" dirty="0">
                <a:solidFill>
                  <a:srgbClr val="C00000"/>
                </a:solidFill>
                <a:latin typeface="Courier New" panose="02070309020205020404" pitchFamily="49" charset="0"/>
                <a:cs typeface="Courier New" panose="02070309020205020404" pitchFamily="49" charset="0"/>
              </a:rPr>
              <a:t># we add a command to capture the positions to a file</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device_command</a:t>
            </a:r>
            <a:r>
              <a:rPr lang="en-US" sz="1800" b="1" dirty="0">
                <a:solidFill>
                  <a:srgbClr val="C00000"/>
                </a:solidFill>
                <a:latin typeface="Courier New" panose="02070309020205020404" pitchFamily="49" charset="0"/>
                <a:cs typeface="Courier New" panose="02070309020205020404" pitchFamily="49" charset="0"/>
              </a:rPr>
              <a:t> 9 0 "$HOME/</a:t>
            </a:r>
            <a:r>
              <a:rPr lang="en-US" sz="1800" b="1" dirty="0" err="1">
                <a:solidFill>
                  <a:srgbClr val="C00000"/>
                </a:solidFill>
                <a:latin typeface="Courier New" panose="02070309020205020404" pitchFamily="49" charset="0"/>
                <a:cs typeface="Courier New" panose="02070309020205020404" pitchFamily="49" charset="0"/>
              </a:rPr>
              <a:t>getmotorpositions.sh</a:t>
            </a:r>
            <a:r>
              <a:rPr lang="en-US" sz="1800" b="1" dirty="0">
                <a:solidFill>
                  <a:srgbClr val="C00000"/>
                </a:solidFill>
                <a:latin typeface="Courier New" panose="02070309020205020404" pitchFamily="49" charset="0"/>
                <a:cs typeface="Courier New" panose="02070309020205020404" pitchFamily="49" charset="0"/>
              </a:rPr>
              <a:t>"</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device_file</a:t>
            </a:r>
            <a:r>
              <a:rPr lang="en-US" sz="1800" b="1" dirty="0">
                <a:solidFill>
                  <a:srgbClr val="C00000"/>
                </a:solidFill>
                <a:latin typeface="Courier New" panose="02070309020205020404" pitchFamily="49" charset="0"/>
                <a:cs typeface="Courier New" panose="02070309020205020404" pitchFamily="49" charset="0"/>
              </a:rPr>
              <a:t> 9 920 "$HOME/</a:t>
            </a:r>
            <a:r>
              <a:rPr lang="en-US" sz="1800" b="1" dirty="0" err="1">
                <a:solidFill>
                  <a:srgbClr val="C00000"/>
                </a:solidFill>
                <a:latin typeface="Courier New" panose="02070309020205020404" pitchFamily="49" charset="0"/>
                <a:cs typeface="Courier New" panose="02070309020205020404" pitchFamily="49" charset="0"/>
              </a:rPr>
              <a:t>positions.txt</a:t>
            </a:r>
            <a:r>
              <a:rPr lang="en-US" sz="1800" b="1" dirty="0">
                <a:solidFill>
                  <a:srgbClr val="C00000"/>
                </a:solidFill>
                <a:latin typeface="Courier New" panose="02070309020205020404" pitchFamily="49" charset="0"/>
                <a:cs typeface="Courier New" panose="02070309020205020404" pitchFamily="49" charset="0"/>
              </a:rPr>
              <a:t>"</a:t>
            </a:r>
          </a:p>
          <a:p>
            <a:r>
              <a:rPr lang="en-US" sz="1800" b="1" dirty="0" err="1">
                <a:solidFill>
                  <a:srgbClr val="C00000"/>
                </a:solidFill>
                <a:latin typeface="Courier New" panose="02070309020205020404" pitchFamily="49" charset="0"/>
                <a:cs typeface="Courier New" panose="02070309020205020404" pitchFamily="49" charset="0"/>
              </a:rPr>
              <a:t>rcdaq_client</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create_device</a:t>
            </a:r>
            <a:r>
              <a:rPr lang="en-US" sz="1800" b="1" dirty="0">
                <a:solidFill>
                  <a:srgbClr val="C00000"/>
                </a:solidFill>
                <a:latin typeface="Courier New" panose="02070309020205020404" pitchFamily="49" charset="0"/>
                <a:cs typeface="Courier New" panose="02070309020205020404" pitchFamily="49" charset="0"/>
              </a:rPr>
              <a:t> </a:t>
            </a:r>
            <a:r>
              <a:rPr lang="en-US" sz="1800" b="1" dirty="0" err="1">
                <a:solidFill>
                  <a:srgbClr val="C00000"/>
                </a:solidFill>
                <a:latin typeface="Courier New" panose="02070309020205020404" pitchFamily="49" charset="0"/>
                <a:cs typeface="Courier New" panose="02070309020205020404" pitchFamily="49" charset="0"/>
              </a:rPr>
              <a:t>device_filenumbers_delete</a:t>
            </a:r>
            <a:r>
              <a:rPr lang="en-US" sz="1800" b="1" dirty="0">
                <a:solidFill>
                  <a:srgbClr val="C00000"/>
                </a:solidFill>
                <a:latin typeface="Courier New" panose="02070309020205020404" pitchFamily="49" charset="0"/>
                <a:cs typeface="Courier New" panose="02070309020205020404" pitchFamily="49" charset="0"/>
              </a:rPr>
              <a:t> 9 921 "$HOME/</a:t>
            </a:r>
            <a:r>
              <a:rPr lang="en-US" sz="1800" b="1" dirty="0" err="1">
                <a:solidFill>
                  <a:srgbClr val="C00000"/>
                </a:solidFill>
                <a:latin typeface="Courier New" panose="02070309020205020404" pitchFamily="49" charset="0"/>
                <a:cs typeface="Courier New" panose="02070309020205020404" pitchFamily="49" charset="0"/>
              </a:rPr>
              <a:t>positions.txt</a:t>
            </a:r>
            <a:r>
              <a:rPr lang="en-US" sz="1800" b="1" dirty="0">
                <a:solidFill>
                  <a:srgbClr val="C00000"/>
                </a:solidFill>
                <a:latin typeface="Courier New" panose="02070309020205020404" pitchFamily="49" charset="0"/>
                <a:cs typeface="Courier New" panose="02070309020205020404" pitchFamily="49" charset="0"/>
              </a:rPr>
              <a:t>"</a:t>
            </a:r>
          </a:p>
        </p:txBody>
      </p:sp>
      <p:sp>
        <p:nvSpPr>
          <p:cNvPr id="7" name="Text Box 2">
            <a:extLst>
              <a:ext uri="{FF2B5EF4-FFF2-40B4-BE49-F238E27FC236}">
                <a16:creationId xmlns:a16="http://schemas.microsoft.com/office/drawing/2014/main" id="{330985E5-7C4F-3B12-8C54-7F9AA0203F77}"/>
              </a:ext>
            </a:extLst>
          </p:cNvPr>
          <p:cNvSpPr txBox="1">
            <a:spLocks noChangeArrowheads="1"/>
          </p:cNvSpPr>
          <p:nvPr/>
        </p:nvSpPr>
        <p:spPr bwMode="auto">
          <a:xfrm>
            <a:off x="394546" y="4609363"/>
            <a:ext cx="11570494" cy="3429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RCDAQ has a “command device” that doesn’t read out anything but executes a command when the event is triggered – here we execute “</a:t>
            </a:r>
            <a:r>
              <a:rPr lang="en-US" sz="2400" dirty="0" err="1">
                <a:solidFill>
                  <a:srgbClr val="000000"/>
                </a:solidFill>
                <a:latin typeface="Arial Narrow" charset="0"/>
              </a:rPr>
              <a:t>getmotorpositions.sh</a:t>
            </a:r>
            <a:r>
              <a:rPr lang="en-US" sz="2400" dirty="0">
                <a:solidFill>
                  <a:srgbClr val="000000"/>
                </a:solidFill>
                <a:latin typeface="Arial Narrow" charset="0"/>
              </a:rPr>
              <a:t>” at each begin-run</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This script reaches out to the positioning system and writes a file “</a:t>
            </a:r>
            <a:r>
              <a:rPr lang="en-US" sz="2400" dirty="0" err="1">
                <a:solidFill>
                  <a:srgbClr val="000000"/>
                </a:solidFill>
                <a:latin typeface="Arial Narrow" charset="0"/>
              </a:rPr>
              <a:t>positions.txt</a:t>
            </a:r>
            <a:r>
              <a:rPr lang="en-US" sz="2400" dirty="0">
                <a:solidFill>
                  <a:srgbClr val="000000"/>
                </a:solidFill>
                <a:latin typeface="Arial Narrow" charset="0"/>
              </a:rPr>
              <a:t>” with the two numbers</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We then absorb the file into the begin-run event</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And we can retrieve this in the analysis (here shown with a command-line utility):</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p:txBody>
      </p:sp>
      <p:cxnSp>
        <p:nvCxnSpPr>
          <p:cNvPr id="11" name="Straight Arrow Connector 10">
            <a:extLst>
              <a:ext uri="{FF2B5EF4-FFF2-40B4-BE49-F238E27FC236}">
                <a16:creationId xmlns:a16="http://schemas.microsoft.com/office/drawing/2014/main" id="{94471159-F095-6DE7-E034-179BD5AB8182}"/>
              </a:ext>
            </a:extLst>
          </p:cNvPr>
          <p:cNvCxnSpPr>
            <a:cxnSpLocks/>
          </p:cNvCxnSpPr>
          <p:nvPr/>
        </p:nvCxnSpPr>
        <p:spPr bwMode="auto">
          <a:xfrm>
            <a:off x="6202088" y="5866606"/>
            <a:ext cx="2585518" cy="967054"/>
          </a:xfrm>
          <a:prstGeom prst="straightConnector1">
            <a:avLst/>
          </a:prstGeom>
          <a:solidFill>
            <a:srgbClr val="00B8FF"/>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FB2965DC-F6E0-93D1-2B6D-272B34B27DCB}"/>
              </a:ext>
            </a:extLst>
          </p:cNvPr>
          <p:cNvSpPr txBox="1"/>
          <p:nvPr/>
        </p:nvSpPr>
        <p:spPr>
          <a:xfrm>
            <a:off x="253206" y="8372276"/>
            <a:ext cx="11504468" cy="923330"/>
          </a:xfrm>
          <a:prstGeom prst="rect">
            <a:avLst/>
          </a:prstGeom>
          <a:solidFill>
            <a:srgbClr val="EBFFB4"/>
          </a:solidFill>
        </p:spPr>
        <p:txBody>
          <a:bodyPr wrap="square">
            <a:spAutoFit/>
          </a:bodyPr>
          <a:lstStyle/>
          <a:p>
            <a:r>
              <a:rPr lang="en-US" sz="1800" b="1" dirty="0">
                <a:solidFill>
                  <a:srgbClr val="C00000"/>
                </a:solidFill>
                <a:latin typeface="Courier New" panose="02070309020205020404" pitchFamily="49" charset="0"/>
                <a:cs typeface="Courier New" panose="02070309020205020404" pitchFamily="49" charset="0"/>
              </a:rPr>
              <a:t> $ </a:t>
            </a:r>
            <a:r>
              <a:rPr lang="en-US" sz="1800" b="1" dirty="0" err="1">
                <a:solidFill>
                  <a:srgbClr val="C00000"/>
                </a:solidFill>
                <a:latin typeface="Courier New" panose="02070309020205020404" pitchFamily="49" charset="0"/>
                <a:cs typeface="Courier New" panose="02070309020205020404" pitchFamily="49" charset="0"/>
              </a:rPr>
              <a:t>ddump</a:t>
            </a:r>
            <a:r>
              <a:rPr lang="en-US" sz="1800" b="1" dirty="0">
                <a:solidFill>
                  <a:srgbClr val="C00000"/>
                </a:solidFill>
                <a:latin typeface="Courier New" panose="02070309020205020404" pitchFamily="49" charset="0"/>
                <a:cs typeface="Courier New" panose="02070309020205020404" pitchFamily="49" charset="0"/>
              </a:rPr>
              <a:t> -t 9 -p 920 scan10_0000201800-0000.evt</a:t>
            </a:r>
          </a:p>
          <a:p>
            <a:r>
              <a:rPr lang="en-US" sz="1800" b="1" dirty="0">
                <a:solidFill>
                  <a:srgbClr val="C00000"/>
                </a:solidFill>
                <a:latin typeface="Courier New" panose="02070309020205020404" pitchFamily="49" charset="0"/>
                <a:cs typeface="Courier New" panose="02070309020205020404" pitchFamily="49" charset="0"/>
              </a:rPr>
              <a:t>4600</a:t>
            </a:r>
          </a:p>
          <a:p>
            <a:r>
              <a:rPr lang="en-US" sz="1800" b="1" dirty="0">
                <a:solidFill>
                  <a:srgbClr val="C00000"/>
                </a:solidFill>
                <a:latin typeface="Courier New" panose="02070309020205020404" pitchFamily="49" charset="0"/>
                <a:cs typeface="Courier New" panose="02070309020205020404" pitchFamily="49" charset="0"/>
              </a:rPr>
              <a:t>-4400</a:t>
            </a:r>
          </a:p>
        </p:txBody>
      </p:sp>
    </p:spTree>
    <p:extLst>
      <p:ext uri="{BB962C8B-B14F-4D97-AF65-F5344CB8AC3E}">
        <p14:creationId xmlns:p14="http://schemas.microsoft.com/office/powerpoint/2010/main" val="157124614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Using RCDAC features to streamline your analysis</a:t>
            </a:r>
          </a:p>
        </p:txBody>
      </p:sp>
      <p:sp>
        <p:nvSpPr>
          <p:cNvPr id="2" name="Slide Number Placeholder 1"/>
          <p:cNvSpPr>
            <a:spLocks noGrp="1"/>
          </p:cNvSpPr>
          <p:nvPr>
            <p:ph type="sldNum" sz="quarter" idx="4"/>
          </p:nvPr>
        </p:nvSpPr>
        <p:spPr/>
        <p:txBody>
          <a:bodyPr/>
          <a:lstStyle/>
          <a:p>
            <a:fld id="{7D854EC2-8F58-5C4F-8AEB-33CAAE66C4BD}" type="slidenum">
              <a:rPr lang="en-US" smtClean="0"/>
              <a:t>49</a:t>
            </a:fld>
            <a:endParaRPr lang="en-US" dirty="0"/>
          </a:p>
        </p:txBody>
      </p:sp>
      <p:sp>
        <p:nvSpPr>
          <p:cNvPr id="4" name="Text Box 2">
            <a:extLst>
              <a:ext uri="{FF2B5EF4-FFF2-40B4-BE49-F238E27FC236}">
                <a16:creationId xmlns:a16="http://schemas.microsoft.com/office/drawing/2014/main" id="{229F44E1-2975-DA1E-B753-090A71A00E28}"/>
              </a:ext>
            </a:extLst>
          </p:cNvPr>
          <p:cNvSpPr txBox="1">
            <a:spLocks noChangeArrowheads="1"/>
          </p:cNvSpPr>
          <p:nvPr/>
        </p:nvSpPr>
        <p:spPr bwMode="auto">
          <a:xfrm>
            <a:off x="394546" y="2187346"/>
            <a:ext cx="12038754" cy="28604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Then we make a list of all files that belong to this scan, and throw them all at the at the analysis process</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We get the begin-run event and extract and remember the x-y positions</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We then histogram the signal with the actual data events</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Eventually we hit end end-run event, know that this position is done. Get the mean from the histogram, and fill it in the map at the right position</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Run through all files in the set, have a coffee, and see the results:</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In this way you can run the analysis without burdensome additional bookkeeping </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All you need to analyze the data in one fell swoop is contained in the data themselves</a:t>
            </a:r>
          </a:p>
        </p:txBody>
      </p:sp>
      <p:pic>
        <p:nvPicPr>
          <p:cNvPr id="8" name="Picture 7">
            <a:extLst>
              <a:ext uri="{FF2B5EF4-FFF2-40B4-BE49-F238E27FC236}">
                <a16:creationId xmlns:a16="http://schemas.microsoft.com/office/drawing/2014/main" id="{640B252D-B651-D127-79A0-EB44DFF2F584}"/>
              </a:ext>
            </a:extLst>
          </p:cNvPr>
          <p:cNvPicPr>
            <a:picLocks noChangeAspect="1"/>
          </p:cNvPicPr>
          <p:nvPr/>
        </p:nvPicPr>
        <p:blipFill>
          <a:blip r:embed="rId3"/>
          <a:stretch>
            <a:fillRect/>
          </a:stretch>
        </p:blipFill>
        <p:spPr>
          <a:xfrm>
            <a:off x="4054084" y="5303757"/>
            <a:ext cx="4038600" cy="2736950"/>
          </a:xfrm>
          <a:prstGeom prst="rect">
            <a:avLst/>
          </a:prstGeom>
        </p:spPr>
      </p:pic>
      <p:pic>
        <p:nvPicPr>
          <p:cNvPr id="9" name="Picture 8">
            <a:extLst>
              <a:ext uri="{FF2B5EF4-FFF2-40B4-BE49-F238E27FC236}">
                <a16:creationId xmlns:a16="http://schemas.microsoft.com/office/drawing/2014/main" id="{EEDEB5CA-7F65-0E6D-E5E8-5B84F528246D}"/>
              </a:ext>
            </a:extLst>
          </p:cNvPr>
          <p:cNvPicPr>
            <a:picLocks noChangeAspect="1"/>
          </p:cNvPicPr>
          <p:nvPr/>
        </p:nvPicPr>
        <p:blipFill>
          <a:blip r:embed="rId4"/>
          <a:stretch>
            <a:fillRect/>
          </a:stretch>
        </p:blipFill>
        <p:spPr>
          <a:xfrm>
            <a:off x="177006" y="5340428"/>
            <a:ext cx="3421779" cy="2312412"/>
          </a:xfrm>
          <a:prstGeom prst="rect">
            <a:avLst/>
          </a:prstGeom>
        </p:spPr>
      </p:pic>
      <p:sp>
        <p:nvSpPr>
          <p:cNvPr id="10" name="Right Arrow 9">
            <a:extLst>
              <a:ext uri="{FF2B5EF4-FFF2-40B4-BE49-F238E27FC236}">
                <a16:creationId xmlns:a16="http://schemas.microsoft.com/office/drawing/2014/main" id="{50BD945F-79A9-600A-51A5-144F2BBF4903}"/>
              </a:ext>
            </a:extLst>
          </p:cNvPr>
          <p:cNvSpPr/>
          <p:nvPr/>
        </p:nvSpPr>
        <p:spPr bwMode="auto">
          <a:xfrm>
            <a:off x="3606006" y="6496634"/>
            <a:ext cx="457200" cy="351196"/>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7" name="Right Arrow 16">
            <a:extLst>
              <a:ext uri="{FF2B5EF4-FFF2-40B4-BE49-F238E27FC236}">
                <a16:creationId xmlns:a16="http://schemas.microsoft.com/office/drawing/2014/main" id="{C47D421F-4B26-AF2E-4C8D-D5454687F6FC}"/>
              </a:ext>
            </a:extLst>
          </p:cNvPr>
          <p:cNvSpPr/>
          <p:nvPr/>
        </p:nvSpPr>
        <p:spPr bwMode="auto">
          <a:xfrm>
            <a:off x="8178006" y="6543030"/>
            <a:ext cx="457200" cy="351196"/>
          </a:xfrm>
          <a:prstGeom prst="rightArrow">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pic>
        <p:nvPicPr>
          <p:cNvPr id="18" name="Picture 17">
            <a:extLst>
              <a:ext uri="{FF2B5EF4-FFF2-40B4-BE49-F238E27FC236}">
                <a16:creationId xmlns:a16="http://schemas.microsoft.com/office/drawing/2014/main" id="{F018CE57-F7D4-4ECB-EF3C-884791C4E8CC}"/>
              </a:ext>
            </a:extLst>
          </p:cNvPr>
          <p:cNvPicPr>
            <a:picLocks noChangeAspect="1"/>
          </p:cNvPicPr>
          <p:nvPr/>
        </p:nvPicPr>
        <p:blipFill>
          <a:blip r:embed="rId5"/>
          <a:stretch>
            <a:fillRect/>
          </a:stretch>
        </p:blipFill>
        <p:spPr>
          <a:xfrm>
            <a:off x="8711406" y="5180806"/>
            <a:ext cx="4146300" cy="2964578"/>
          </a:xfrm>
          <a:prstGeom prst="rect">
            <a:avLst/>
          </a:prstGeom>
        </p:spPr>
      </p:pic>
    </p:spTree>
    <p:extLst>
      <p:ext uri="{BB962C8B-B14F-4D97-AF65-F5344CB8AC3E}">
        <p14:creationId xmlns:p14="http://schemas.microsoft.com/office/powerpoint/2010/main" val="156515452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One of the early EIC test beam campaigns with RCDAQ - The </a:t>
            </a:r>
            <a:r>
              <a:rPr lang="en-US" sz="4200" dirty="0" err="1">
                <a:solidFill>
                  <a:srgbClr val="000000"/>
                </a:solidFill>
                <a:latin typeface="Arial Narrow" charset="0"/>
              </a:rPr>
              <a:t>Minidrift</a:t>
            </a:r>
            <a:r>
              <a:rPr lang="en-US" sz="4200" dirty="0">
                <a:solidFill>
                  <a:srgbClr val="000000"/>
                </a:solidFill>
                <a:latin typeface="Arial Narrow" charset="0"/>
              </a:rPr>
              <a:t> GEM tracking detector (2014)</a:t>
            </a:r>
          </a:p>
        </p:txBody>
      </p:sp>
      <p:sp>
        <p:nvSpPr>
          <p:cNvPr id="2" name="Slide Number Placeholder 1"/>
          <p:cNvSpPr>
            <a:spLocks noGrp="1"/>
          </p:cNvSpPr>
          <p:nvPr>
            <p:ph type="sldNum" sz="quarter" idx="4"/>
          </p:nvPr>
        </p:nvSpPr>
        <p:spPr/>
        <p:txBody>
          <a:bodyPr/>
          <a:lstStyle/>
          <a:p>
            <a:fld id="{7D854EC2-8F58-5C4F-8AEB-33CAAE66C4BD}" type="slidenum">
              <a:rPr lang="en-US" smtClean="0"/>
              <a:t>5</a:t>
            </a:fld>
            <a:endParaRPr lang="en-US" dirty="0"/>
          </a:p>
        </p:txBody>
      </p:sp>
      <p:pic>
        <p:nvPicPr>
          <p:cNvPr id="3" name="Picture 2" descr="run468_942.jpg">
            <a:extLst>
              <a:ext uri="{FF2B5EF4-FFF2-40B4-BE49-F238E27FC236}">
                <a16:creationId xmlns:a16="http://schemas.microsoft.com/office/drawing/2014/main" id="{E9844255-2C0C-D662-234E-99116B237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06" y="5485606"/>
            <a:ext cx="5080000" cy="3810000"/>
          </a:xfrm>
          <a:prstGeom prst="rect">
            <a:avLst/>
          </a:prstGeom>
        </p:spPr>
      </p:pic>
      <p:pic>
        <p:nvPicPr>
          <p:cNvPr id="4" name="Picture 3" descr="run473_942.jpg">
            <a:extLst>
              <a:ext uri="{FF2B5EF4-FFF2-40B4-BE49-F238E27FC236}">
                <a16:creationId xmlns:a16="http://schemas.microsoft.com/office/drawing/2014/main" id="{9CDBD679-2412-0634-0C5D-18484CDE6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806" y="5485605"/>
            <a:ext cx="5135217" cy="3851414"/>
          </a:xfrm>
          <a:prstGeom prst="rect">
            <a:avLst/>
          </a:prstGeom>
        </p:spPr>
      </p:pic>
      <p:pic>
        <p:nvPicPr>
          <p:cNvPr id="5" name="Picture 4">
            <a:extLst>
              <a:ext uri="{FF2B5EF4-FFF2-40B4-BE49-F238E27FC236}">
                <a16:creationId xmlns:a16="http://schemas.microsoft.com/office/drawing/2014/main" id="{33088E90-F799-1BF4-9AB7-A5637B7CFF9C}"/>
              </a:ext>
            </a:extLst>
          </p:cNvPr>
          <p:cNvPicPr>
            <a:picLocks noChangeAspect="1"/>
          </p:cNvPicPr>
          <p:nvPr/>
        </p:nvPicPr>
        <p:blipFill>
          <a:blip r:embed="rId5"/>
          <a:stretch>
            <a:fillRect/>
          </a:stretch>
        </p:blipFill>
        <p:spPr>
          <a:xfrm>
            <a:off x="132556" y="2139293"/>
            <a:ext cx="6746306" cy="2889113"/>
          </a:xfrm>
          <a:prstGeom prst="rect">
            <a:avLst/>
          </a:prstGeom>
          <a:effectLst>
            <a:outerShdw blurRad="88900" dist="88900" dir="2700000" algn="tl" rotWithShape="0">
              <a:prstClr val="black">
                <a:alpha val="40000"/>
              </a:prstClr>
            </a:outerShdw>
          </a:effectLst>
        </p:spPr>
      </p:pic>
      <p:pic>
        <p:nvPicPr>
          <p:cNvPr id="6" name="Picture 5" descr="run468_evt2_lego.gif">
            <a:extLst>
              <a:ext uri="{FF2B5EF4-FFF2-40B4-BE49-F238E27FC236}">
                <a16:creationId xmlns:a16="http://schemas.microsoft.com/office/drawing/2014/main" id="{7D673BBA-6723-119E-749A-1210DB9F3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9370" y="2285206"/>
            <a:ext cx="2971006" cy="2593564"/>
          </a:xfrm>
          <a:prstGeom prst="rect">
            <a:avLst/>
          </a:prstGeom>
        </p:spPr>
      </p:pic>
      <p:pic>
        <p:nvPicPr>
          <p:cNvPr id="7" name="Picture 6" descr="run473_evt4_lego.gif">
            <a:extLst>
              <a:ext uri="{FF2B5EF4-FFF2-40B4-BE49-F238E27FC236}">
                <a16:creationId xmlns:a16="http://schemas.microsoft.com/office/drawing/2014/main" id="{1B4C2499-D305-9F2F-E579-79ABD51A09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8770" y="2288422"/>
            <a:ext cx="2963636" cy="2587131"/>
          </a:xfrm>
          <a:prstGeom prst="rect">
            <a:avLst/>
          </a:prstGeom>
        </p:spPr>
      </p:pic>
      <p:sp>
        <p:nvSpPr>
          <p:cNvPr id="9" name="TextBox 8">
            <a:extLst>
              <a:ext uri="{FF2B5EF4-FFF2-40B4-BE49-F238E27FC236}">
                <a16:creationId xmlns:a16="http://schemas.microsoft.com/office/drawing/2014/main" id="{4460860E-0F40-5198-2D0E-709B81C71A5F}"/>
              </a:ext>
            </a:extLst>
          </p:cNvPr>
          <p:cNvSpPr txBox="1"/>
          <p:nvPr/>
        </p:nvSpPr>
        <p:spPr>
          <a:xfrm>
            <a:off x="1015206" y="5101629"/>
            <a:ext cx="6505574" cy="307777"/>
          </a:xfrm>
          <a:prstGeom prst="rect">
            <a:avLst/>
          </a:prstGeom>
          <a:noFill/>
        </p:spPr>
        <p:txBody>
          <a:bodyPr wrap="square">
            <a:spAutoFit/>
          </a:bodyPr>
          <a:lstStyle/>
          <a:p>
            <a:r>
              <a:rPr lang="en-US" sz="1400" i="1" dirty="0">
                <a:solidFill>
                  <a:srgbClr val="C00000"/>
                </a:solidFill>
              </a:rPr>
              <a:t>IEEE Transactions on Nuclear Science</a:t>
            </a:r>
            <a:r>
              <a:rPr lang="en-US" sz="1400" dirty="0">
                <a:solidFill>
                  <a:srgbClr val="C00000"/>
                </a:solidFill>
              </a:rPr>
              <a:t>, vol. 63, no. 3, pp. 1768-1776, June 2016</a:t>
            </a:r>
          </a:p>
        </p:txBody>
      </p:sp>
      <p:sp>
        <p:nvSpPr>
          <p:cNvPr id="10" name="TextBox 9">
            <a:extLst>
              <a:ext uri="{FF2B5EF4-FFF2-40B4-BE49-F238E27FC236}">
                <a16:creationId xmlns:a16="http://schemas.microsoft.com/office/drawing/2014/main" id="{FEC18734-8214-C7BD-6B52-D8900DB715F9}"/>
              </a:ext>
            </a:extLst>
          </p:cNvPr>
          <p:cNvSpPr txBox="1"/>
          <p:nvPr/>
        </p:nvSpPr>
        <p:spPr>
          <a:xfrm>
            <a:off x="1807703" y="5866606"/>
            <a:ext cx="1680268" cy="400110"/>
          </a:xfrm>
          <a:prstGeom prst="rect">
            <a:avLst/>
          </a:prstGeom>
          <a:noFill/>
        </p:spPr>
        <p:txBody>
          <a:bodyPr wrap="none" rtlCol="0">
            <a:spAutoFit/>
          </a:bodyPr>
          <a:lstStyle/>
          <a:p>
            <a:r>
              <a:rPr lang="en-US" sz="2000" dirty="0"/>
              <a:t>12 years ago!</a:t>
            </a:r>
          </a:p>
        </p:txBody>
      </p:sp>
      <p:cxnSp>
        <p:nvCxnSpPr>
          <p:cNvPr id="12" name="Straight Arrow Connector 11">
            <a:extLst>
              <a:ext uri="{FF2B5EF4-FFF2-40B4-BE49-F238E27FC236}">
                <a16:creationId xmlns:a16="http://schemas.microsoft.com/office/drawing/2014/main" id="{A87CB1F4-B440-DA72-FE96-9F21A698AE7E}"/>
              </a:ext>
            </a:extLst>
          </p:cNvPr>
          <p:cNvCxnSpPr>
            <a:cxnSpLocks/>
            <a:stCxn id="10" idx="3"/>
          </p:cNvCxnSpPr>
          <p:nvPr/>
        </p:nvCxnSpPr>
        <p:spPr bwMode="auto">
          <a:xfrm flipV="1">
            <a:off x="3487971" y="5736433"/>
            <a:ext cx="1718235" cy="330228"/>
          </a:xfrm>
          <a:prstGeom prst="straightConnector1">
            <a:avLst/>
          </a:prstGeom>
          <a:solidFill>
            <a:srgbClr val="00B8FF"/>
          </a:solidFill>
          <a:ln w="28575" cap="flat" cmpd="sng" algn="ctr">
            <a:solidFill>
              <a:srgbClr val="FFFF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9859187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Some code snippets</a:t>
            </a:r>
          </a:p>
        </p:txBody>
      </p:sp>
      <p:sp>
        <p:nvSpPr>
          <p:cNvPr id="2" name="Slide Number Placeholder 1"/>
          <p:cNvSpPr>
            <a:spLocks noGrp="1"/>
          </p:cNvSpPr>
          <p:nvPr>
            <p:ph type="sldNum" sz="quarter" idx="4"/>
          </p:nvPr>
        </p:nvSpPr>
        <p:spPr/>
        <p:txBody>
          <a:bodyPr/>
          <a:lstStyle/>
          <a:p>
            <a:fld id="{7D854EC2-8F58-5C4F-8AEB-33CAAE66C4BD}" type="slidenum">
              <a:rPr lang="en-US" smtClean="0"/>
              <a:t>50</a:t>
            </a:fld>
            <a:endParaRPr lang="en-US" dirty="0"/>
          </a:p>
        </p:txBody>
      </p:sp>
      <p:sp>
        <p:nvSpPr>
          <p:cNvPr id="4" name="Text Box 2">
            <a:extLst>
              <a:ext uri="{FF2B5EF4-FFF2-40B4-BE49-F238E27FC236}">
                <a16:creationId xmlns:a16="http://schemas.microsoft.com/office/drawing/2014/main" id="{229F44E1-2975-DA1E-B753-090A71A00E28}"/>
              </a:ext>
            </a:extLst>
          </p:cNvPr>
          <p:cNvSpPr txBox="1">
            <a:spLocks noChangeArrowheads="1"/>
          </p:cNvSpPr>
          <p:nvPr/>
        </p:nvSpPr>
        <p:spPr bwMode="auto">
          <a:xfrm>
            <a:off x="394546" y="2187346"/>
            <a:ext cx="12038754" cy="28604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Here I’m extracting the x and y position from packet 921:</a:t>
            </a:r>
          </a:p>
        </p:txBody>
      </p:sp>
      <p:sp>
        <p:nvSpPr>
          <p:cNvPr id="5" name="TextBox 4">
            <a:extLst>
              <a:ext uri="{FF2B5EF4-FFF2-40B4-BE49-F238E27FC236}">
                <a16:creationId xmlns:a16="http://schemas.microsoft.com/office/drawing/2014/main" id="{27D79E0F-2F9E-6341-230F-82E91D1747FD}"/>
              </a:ext>
            </a:extLst>
          </p:cNvPr>
          <p:cNvSpPr txBox="1"/>
          <p:nvPr/>
        </p:nvSpPr>
        <p:spPr>
          <a:xfrm>
            <a:off x="569913" y="3308884"/>
            <a:ext cx="10972800" cy="4401205"/>
          </a:xfrm>
          <a:prstGeom prst="rect">
            <a:avLst/>
          </a:prstGeom>
          <a:solidFill>
            <a:srgbClr val="EBFFB4"/>
          </a:solidFill>
        </p:spPr>
        <p:txBody>
          <a:bodyPr wrap="square">
            <a:spAutoFit/>
          </a:bodyPr>
          <a:lstStyle/>
          <a:p>
            <a:r>
              <a:rPr lang="en-US" sz="2000" b="1" dirty="0">
                <a:solidFill>
                  <a:srgbClr val="C00000"/>
                </a:solidFill>
                <a:latin typeface="Courier New" panose="02070309020205020404" pitchFamily="49" charset="0"/>
                <a:cs typeface="Courier New" panose="02070309020205020404" pitchFamily="49" charset="0"/>
              </a:rPr>
              <a:t> if ( e-&gt;</a:t>
            </a:r>
            <a:r>
              <a:rPr lang="en-US" sz="2000" b="1" dirty="0" err="1">
                <a:solidFill>
                  <a:srgbClr val="C00000"/>
                </a:solidFill>
                <a:latin typeface="Courier New" panose="02070309020205020404" pitchFamily="49" charset="0"/>
                <a:cs typeface="Courier New" panose="02070309020205020404" pitchFamily="49" charset="0"/>
              </a:rPr>
              <a:t>getEvtType</a:t>
            </a:r>
            <a:r>
              <a:rPr lang="en-US" sz="2000" b="1" dirty="0">
                <a:solidFill>
                  <a:srgbClr val="C00000"/>
                </a:solidFill>
                <a:latin typeface="Courier New" panose="02070309020205020404" pitchFamily="49" charset="0"/>
                <a:cs typeface="Courier New" panose="02070309020205020404" pitchFamily="49" charset="0"/>
              </a:rPr>
              <a:t>() == BEGINRUN )</a:t>
            </a:r>
          </a:p>
          <a:p>
            <a:r>
              <a:rPr lang="en-US" sz="2000" b="1" dirty="0">
                <a:solidFill>
                  <a:srgbClr val="C00000"/>
                </a:solidFill>
                <a:latin typeface="Courier New" panose="02070309020205020404" pitchFamily="49" charset="0"/>
                <a:cs typeface="Courier New" panose="02070309020205020404" pitchFamily="49" charset="0"/>
              </a:rPr>
              <a:t>    {</a:t>
            </a:r>
          </a:p>
          <a:p>
            <a:r>
              <a:rPr lang="en-US" sz="2000" b="1" dirty="0">
                <a:solidFill>
                  <a:srgbClr val="C00000"/>
                </a:solidFill>
                <a:latin typeface="Courier New" panose="02070309020205020404" pitchFamily="49" charset="0"/>
                <a:cs typeface="Courier New" panose="02070309020205020404" pitchFamily="49" charset="0"/>
              </a:rPr>
              <a:t>      </a:t>
            </a:r>
            <a:r>
              <a:rPr lang="en-US" sz="2000" b="1" dirty="0" err="1">
                <a:solidFill>
                  <a:srgbClr val="C00000"/>
                </a:solidFill>
                <a:latin typeface="Courier New" panose="02070309020205020404" pitchFamily="49" charset="0"/>
                <a:cs typeface="Courier New" panose="02070309020205020404" pitchFamily="49" charset="0"/>
              </a:rPr>
              <a:t>reset_histograms</a:t>
            </a:r>
            <a:r>
              <a:rPr lang="en-US" sz="2000" b="1" dirty="0">
                <a:solidFill>
                  <a:srgbClr val="C00000"/>
                </a:solidFill>
                <a:latin typeface="Courier New" panose="02070309020205020404" pitchFamily="49" charset="0"/>
                <a:cs typeface="Courier New" panose="02070309020205020404" pitchFamily="49" charset="0"/>
              </a:rPr>
              <a:t>();</a:t>
            </a:r>
          </a:p>
          <a:p>
            <a:r>
              <a:rPr lang="en-US" sz="2000" b="1" dirty="0">
                <a:solidFill>
                  <a:srgbClr val="C00000"/>
                </a:solidFill>
                <a:latin typeface="Courier New" panose="02070309020205020404" pitchFamily="49" charset="0"/>
                <a:cs typeface="Courier New" panose="02070309020205020404" pitchFamily="49" charset="0"/>
              </a:rPr>
              <a:t>      </a:t>
            </a:r>
            <a:r>
              <a:rPr lang="en-US" sz="2000" b="1" dirty="0" err="1">
                <a:solidFill>
                  <a:srgbClr val="C00000"/>
                </a:solidFill>
                <a:latin typeface="Courier New" panose="02070309020205020404" pitchFamily="49" charset="0"/>
                <a:cs typeface="Courier New" panose="02070309020205020404" pitchFamily="49" charset="0"/>
              </a:rPr>
              <a:t>old_runnr</a:t>
            </a:r>
            <a:r>
              <a:rPr lang="en-US" sz="2000" b="1" dirty="0">
                <a:solidFill>
                  <a:srgbClr val="C00000"/>
                </a:solidFill>
                <a:latin typeface="Courier New" panose="02070309020205020404" pitchFamily="49" charset="0"/>
                <a:cs typeface="Courier New" panose="02070309020205020404" pitchFamily="49" charset="0"/>
              </a:rPr>
              <a:t> = e-&gt;</a:t>
            </a:r>
            <a:r>
              <a:rPr lang="en-US" sz="2000" b="1" dirty="0" err="1">
                <a:solidFill>
                  <a:srgbClr val="C00000"/>
                </a:solidFill>
                <a:latin typeface="Courier New" panose="02070309020205020404" pitchFamily="49" charset="0"/>
                <a:cs typeface="Courier New" panose="02070309020205020404" pitchFamily="49" charset="0"/>
              </a:rPr>
              <a:t>getRunNumber</a:t>
            </a:r>
            <a:r>
              <a:rPr lang="en-US" sz="2000" b="1" dirty="0">
                <a:solidFill>
                  <a:srgbClr val="C00000"/>
                </a:solidFill>
                <a:latin typeface="Courier New" panose="02070309020205020404" pitchFamily="49" charset="0"/>
                <a:cs typeface="Courier New" panose="02070309020205020404" pitchFamily="49" charset="0"/>
              </a:rPr>
              <a:t>();</a:t>
            </a:r>
          </a:p>
          <a:p>
            <a:r>
              <a:rPr lang="en-US" sz="2000" b="1" dirty="0">
                <a:solidFill>
                  <a:srgbClr val="C00000"/>
                </a:solidFill>
                <a:latin typeface="Courier New" panose="02070309020205020404" pitchFamily="49" charset="0"/>
                <a:cs typeface="Courier New" panose="02070309020205020404" pitchFamily="49" charset="0"/>
              </a:rPr>
              <a:t>      Packet *p921 = e-&gt;</a:t>
            </a:r>
            <a:r>
              <a:rPr lang="en-US" sz="2000" b="1" dirty="0" err="1">
                <a:solidFill>
                  <a:srgbClr val="C00000"/>
                </a:solidFill>
                <a:latin typeface="Courier New" panose="02070309020205020404" pitchFamily="49" charset="0"/>
                <a:cs typeface="Courier New" panose="02070309020205020404" pitchFamily="49" charset="0"/>
              </a:rPr>
              <a:t>getPacket</a:t>
            </a:r>
            <a:r>
              <a:rPr lang="en-US" sz="2000" b="1" dirty="0">
                <a:solidFill>
                  <a:srgbClr val="C00000"/>
                </a:solidFill>
                <a:latin typeface="Courier New" panose="02070309020205020404" pitchFamily="49" charset="0"/>
                <a:cs typeface="Courier New" panose="02070309020205020404" pitchFamily="49" charset="0"/>
              </a:rPr>
              <a:t>(921);</a:t>
            </a:r>
          </a:p>
          <a:p>
            <a:r>
              <a:rPr lang="en-US" sz="2000" b="1" dirty="0">
                <a:solidFill>
                  <a:srgbClr val="C00000"/>
                </a:solidFill>
                <a:latin typeface="Courier New" panose="02070309020205020404" pitchFamily="49" charset="0"/>
                <a:cs typeface="Courier New" panose="02070309020205020404" pitchFamily="49" charset="0"/>
              </a:rPr>
              <a:t>      if ( p921)</a:t>
            </a:r>
          </a:p>
          <a:p>
            <a:r>
              <a:rPr lang="en-US" sz="2000" b="1" dirty="0">
                <a:solidFill>
                  <a:srgbClr val="C00000"/>
                </a:solidFill>
                <a:latin typeface="Courier New" panose="02070309020205020404" pitchFamily="49" charset="0"/>
                <a:cs typeface="Courier New" panose="02070309020205020404" pitchFamily="49" charset="0"/>
              </a:rPr>
              <a:t>        {</a:t>
            </a:r>
          </a:p>
          <a:p>
            <a:r>
              <a:rPr lang="en-US" sz="2000" b="1" dirty="0">
                <a:solidFill>
                  <a:srgbClr val="C00000"/>
                </a:solidFill>
                <a:latin typeface="Courier New" panose="02070309020205020404" pitchFamily="49" charset="0"/>
                <a:cs typeface="Courier New" panose="02070309020205020404" pitchFamily="49" charset="0"/>
              </a:rPr>
              <a:t>          </a:t>
            </a:r>
            <a:r>
              <a:rPr lang="en-US" sz="2000" b="1" dirty="0" err="1">
                <a:solidFill>
                  <a:srgbClr val="C00000"/>
                </a:solidFill>
                <a:latin typeface="Courier New" panose="02070309020205020404" pitchFamily="49" charset="0"/>
                <a:cs typeface="Courier New" panose="02070309020205020404" pitchFamily="49" charset="0"/>
              </a:rPr>
              <a:t>xpos</a:t>
            </a:r>
            <a:r>
              <a:rPr lang="en-US" sz="2000" b="1" dirty="0">
                <a:solidFill>
                  <a:srgbClr val="C00000"/>
                </a:solidFill>
                <a:latin typeface="Courier New" panose="02070309020205020404" pitchFamily="49" charset="0"/>
                <a:cs typeface="Courier New" panose="02070309020205020404" pitchFamily="49" charset="0"/>
              </a:rPr>
              <a:t> = p921-&gt;</a:t>
            </a:r>
            <a:r>
              <a:rPr lang="en-US" sz="2000" b="1" dirty="0" err="1">
                <a:solidFill>
                  <a:srgbClr val="C00000"/>
                </a:solidFill>
                <a:latin typeface="Courier New" panose="02070309020205020404" pitchFamily="49" charset="0"/>
                <a:cs typeface="Courier New" panose="02070309020205020404" pitchFamily="49" charset="0"/>
              </a:rPr>
              <a:t>iValue</a:t>
            </a:r>
            <a:r>
              <a:rPr lang="en-US" sz="2000" b="1" dirty="0">
                <a:solidFill>
                  <a:srgbClr val="C00000"/>
                </a:solidFill>
                <a:latin typeface="Courier New" panose="02070309020205020404" pitchFamily="49" charset="0"/>
                <a:cs typeface="Courier New" panose="02070309020205020404" pitchFamily="49" charset="0"/>
              </a:rPr>
              <a:t>(0);</a:t>
            </a:r>
          </a:p>
          <a:p>
            <a:r>
              <a:rPr lang="en-US" sz="2000" b="1" dirty="0">
                <a:solidFill>
                  <a:srgbClr val="C00000"/>
                </a:solidFill>
                <a:latin typeface="Courier New" panose="02070309020205020404" pitchFamily="49" charset="0"/>
                <a:cs typeface="Courier New" panose="02070309020205020404" pitchFamily="49" charset="0"/>
              </a:rPr>
              <a:t>          </a:t>
            </a:r>
            <a:r>
              <a:rPr lang="en-US" sz="2000" b="1" dirty="0" err="1">
                <a:solidFill>
                  <a:srgbClr val="C00000"/>
                </a:solidFill>
                <a:latin typeface="Courier New" panose="02070309020205020404" pitchFamily="49" charset="0"/>
                <a:cs typeface="Courier New" panose="02070309020205020404" pitchFamily="49" charset="0"/>
              </a:rPr>
              <a:t>ypos</a:t>
            </a:r>
            <a:r>
              <a:rPr lang="en-US" sz="2000" b="1" dirty="0">
                <a:solidFill>
                  <a:srgbClr val="C00000"/>
                </a:solidFill>
                <a:latin typeface="Courier New" panose="02070309020205020404" pitchFamily="49" charset="0"/>
                <a:cs typeface="Courier New" panose="02070309020205020404" pitchFamily="49" charset="0"/>
              </a:rPr>
              <a:t> = p921-&gt;</a:t>
            </a:r>
            <a:r>
              <a:rPr lang="en-US" sz="2000" b="1" dirty="0" err="1">
                <a:solidFill>
                  <a:srgbClr val="C00000"/>
                </a:solidFill>
                <a:latin typeface="Courier New" panose="02070309020205020404" pitchFamily="49" charset="0"/>
                <a:cs typeface="Courier New" panose="02070309020205020404" pitchFamily="49" charset="0"/>
              </a:rPr>
              <a:t>iValue</a:t>
            </a:r>
            <a:r>
              <a:rPr lang="en-US" sz="2000" b="1" dirty="0">
                <a:solidFill>
                  <a:srgbClr val="C00000"/>
                </a:solidFill>
                <a:latin typeface="Courier New" panose="02070309020205020404" pitchFamily="49" charset="0"/>
                <a:cs typeface="Courier New" panose="02070309020205020404" pitchFamily="49" charset="0"/>
              </a:rPr>
              <a:t>(1);</a:t>
            </a:r>
          </a:p>
          <a:p>
            <a:r>
              <a:rPr lang="en-US" sz="2000" b="1" dirty="0">
                <a:solidFill>
                  <a:srgbClr val="C00000"/>
                </a:solidFill>
                <a:latin typeface="Courier New" panose="02070309020205020404" pitchFamily="49" charset="0"/>
                <a:cs typeface="Courier New" panose="02070309020205020404" pitchFamily="49" charset="0"/>
              </a:rPr>
              <a:t>          </a:t>
            </a:r>
            <a:r>
              <a:rPr lang="en-US" sz="2000" b="1" dirty="0" err="1">
                <a:solidFill>
                  <a:srgbClr val="C00000"/>
                </a:solidFill>
                <a:latin typeface="Courier New" panose="02070309020205020404" pitchFamily="49" charset="0"/>
                <a:cs typeface="Courier New" panose="02070309020205020404" pitchFamily="49" charset="0"/>
              </a:rPr>
              <a:t>cout</a:t>
            </a:r>
            <a:r>
              <a:rPr lang="en-US" sz="2000" b="1" dirty="0">
                <a:solidFill>
                  <a:srgbClr val="C00000"/>
                </a:solidFill>
                <a:latin typeface="Courier New" panose="02070309020205020404" pitchFamily="49" charset="0"/>
                <a:cs typeface="Courier New" panose="02070309020205020404" pitchFamily="49" charset="0"/>
              </a:rPr>
              <a:t> &lt;&lt; "</a:t>
            </a:r>
            <a:r>
              <a:rPr lang="en-US" sz="2000" b="1" dirty="0" err="1">
                <a:solidFill>
                  <a:srgbClr val="C00000"/>
                </a:solidFill>
                <a:latin typeface="Courier New" panose="02070309020205020404" pitchFamily="49" charset="0"/>
                <a:cs typeface="Courier New" panose="02070309020205020404" pitchFamily="49" charset="0"/>
              </a:rPr>
              <a:t>Postions</a:t>
            </a:r>
            <a:r>
              <a:rPr lang="en-US" sz="2000" b="1" dirty="0">
                <a:solidFill>
                  <a:srgbClr val="C00000"/>
                </a:solidFill>
                <a:latin typeface="Courier New" panose="02070309020205020404" pitchFamily="49" charset="0"/>
                <a:cs typeface="Courier New" panose="02070309020205020404" pitchFamily="49" charset="0"/>
              </a:rPr>
              <a:t> " &lt;&lt; </a:t>
            </a:r>
            <a:r>
              <a:rPr lang="en-US" sz="2000" b="1" dirty="0" err="1">
                <a:solidFill>
                  <a:srgbClr val="C00000"/>
                </a:solidFill>
                <a:latin typeface="Courier New" panose="02070309020205020404" pitchFamily="49" charset="0"/>
                <a:cs typeface="Courier New" panose="02070309020205020404" pitchFamily="49" charset="0"/>
              </a:rPr>
              <a:t>xpos</a:t>
            </a:r>
            <a:r>
              <a:rPr lang="en-US" sz="2000" b="1" dirty="0">
                <a:solidFill>
                  <a:srgbClr val="C00000"/>
                </a:solidFill>
                <a:latin typeface="Courier New" panose="02070309020205020404" pitchFamily="49" charset="0"/>
                <a:cs typeface="Courier New" panose="02070309020205020404" pitchFamily="49" charset="0"/>
              </a:rPr>
              <a:t> &lt;&lt; "  " &lt;&lt; </a:t>
            </a:r>
            <a:r>
              <a:rPr lang="en-US" sz="2000" b="1" dirty="0" err="1">
                <a:solidFill>
                  <a:srgbClr val="C00000"/>
                </a:solidFill>
                <a:latin typeface="Courier New" panose="02070309020205020404" pitchFamily="49" charset="0"/>
                <a:cs typeface="Courier New" panose="02070309020205020404" pitchFamily="49" charset="0"/>
              </a:rPr>
              <a:t>ypos</a:t>
            </a:r>
            <a:r>
              <a:rPr lang="en-US" sz="2000" b="1" dirty="0">
                <a:solidFill>
                  <a:srgbClr val="C00000"/>
                </a:solidFill>
                <a:latin typeface="Courier New" panose="02070309020205020404" pitchFamily="49" charset="0"/>
                <a:cs typeface="Courier New" panose="02070309020205020404" pitchFamily="49" charset="0"/>
              </a:rPr>
              <a:t> &lt;&lt; </a:t>
            </a:r>
            <a:r>
              <a:rPr lang="en-US" sz="2000" b="1" dirty="0" err="1">
                <a:solidFill>
                  <a:srgbClr val="C00000"/>
                </a:solidFill>
                <a:latin typeface="Courier New" panose="02070309020205020404" pitchFamily="49" charset="0"/>
                <a:cs typeface="Courier New" panose="02070309020205020404" pitchFamily="49" charset="0"/>
              </a:rPr>
              <a:t>endl</a:t>
            </a:r>
            <a:r>
              <a:rPr lang="en-US" sz="2000" b="1" dirty="0">
                <a:solidFill>
                  <a:srgbClr val="C00000"/>
                </a:solidFill>
                <a:latin typeface="Courier New" panose="02070309020205020404" pitchFamily="49" charset="0"/>
                <a:cs typeface="Courier New" panose="02070309020205020404" pitchFamily="49" charset="0"/>
              </a:rPr>
              <a:t>;</a:t>
            </a:r>
          </a:p>
          <a:p>
            <a:r>
              <a:rPr lang="en-US" sz="2000" b="1" dirty="0">
                <a:solidFill>
                  <a:srgbClr val="C00000"/>
                </a:solidFill>
                <a:latin typeface="Courier New" panose="02070309020205020404" pitchFamily="49" charset="0"/>
                <a:cs typeface="Courier New" panose="02070309020205020404" pitchFamily="49" charset="0"/>
              </a:rPr>
              <a:t>          delete p921;</a:t>
            </a:r>
          </a:p>
          <a:p>
            <a:r>
              <a:rPr lang="en-US" sz="2000" b="1" dirty="0">
                <a:solidFill>
                  <a:srgbClr val="C00000"/>
                </a:solidFill>
                <a:latin typeface="Courier New" panose="02070309020205020404" pitchFamily="49" charset="0"/>
                <a:cs typeface="Courier New" panose="02070309020205020404" pitchFamily="49" charset="0"/>
              </a:rPr>
              <a:t>        }</a:t>
            </a:r>
          </a:p>
          <a:p>
            <a:r>
              <a:rPr lang="en-US" sz="2000" b="1" dirty="0">
                <a:solidFill>
                  <a:srgbClr val="C00000"/>
                </a:solidFill>
                <a:latin typeface="Courier New" panose="02070309020205020404" pitchFamily="49" charset="0"/>
                <a:cs typeface="Courier New" panose="02070309020205020404" pitchFamily="49" charset="0"/>
              </a:rPr>
              <a:t>      return 0;</a:t>
            </a:r>
          </a:p>
          <a:p>
            <a:r>
              <a:rPr lang="en-US" sz="2000" b="1" dirty="0">
                <a:solidFill>
                  <a:srgbClr val="C00000"/>
                </a:solidFill>
                <a:latin typeface="Courier New" panose="02070309020205020404" pitchFamily="49" charset="0"/>
                <a:cs typeface="Courier New" panose="02070309020205020404" pitchFamily="49" charset="0"/>
              </a:rPr>
              <a:t>    }</a:t>
            </a:r>
          </a:p>
        </p:txBody>
      </p:sp>
    </p:spTree>
    <p:extLst>
      <p:ext uri="{BB962C8B-B14F-4D97-AF65-F5344CB8AC3E}">
        <p14:creationId xmlns:p14="http://schemas.microsoft.com/office/powerpoint/2010/main" val="318199413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Some code snippets</a:t>
            </a:r>
          </a:p>
        </p:txBody>
      </p:sp>
      <p:sp>
        <p:nvSpPr>
          <p:cNvPr id="2" name="Slide Number Placeholder 1"/>
          <p:cNvSpPr>
            <a:spLocks noGrp="1"/>
          </p:cNvSpPr>
          <p:nvPr>
            <p:ph type="sldNum" sz="quarter" idx="4"/>
          </p:nvPr>
        </p:nvSpPr>
        <p:spPr/>
        <p:txBody>
          <a:bodyPr/>
          <a:lstStyle/>
          <a:p>
            <a:fld id="{7D854EC2-8F58-5C4F-8AEB-33CAAE66C4BD}" type="slidenum">
              <a:rPr lang="en-US" smtClean="0"/>
              <a:t>51</a:t>
            </a:fld>
            <a:endParaRPr lang="en-US" dirty="0"/>
          </a:p>
        </p:txBody>
      </p:sp>
      <p:sp>
        <p:nvSpPr>
          <p:cNvPr id="4" name="Text Box 2">
            <a:extLst>
              <a:ext uri="{FF2B5EF4-FFF2-40B4-BE49-F238E27FC236}">
                <a16:creationId xmlns:a16="http://schemas.microsoft.com/office/drawing/2014/main" id="{229F44E1-2975-DA1E-B753-090A71A00E28}"/>
              </a:ext>
            </a:extLst>
          </p:cNvPr>
          <p:cNvSpPr txBox="1">
            <a:spLocks noChangeArrowheads="1"/>
          </p:cNvSpPr>
          <p:nvPr/>
        </p:nvSpPr>
        <p:spPr bwMode="auto">
          <a:xfrm>
            <a:off x="394546" y="2187346"/>
            <a:ext cx="12038754" cy="28604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Here I recognize the end-run event and analyze the signal distribution for this run:</a:t>
            </a:r>
          </a:p>
        </p:txBody>
      </p:sp>
      <p:sp>
        <p:nvSpPr>
          <p:cNvPr id="5" name="TextBox 4">
            <a:extLst>
              <a:ext uri="{FF2B5EF4-FFF2-40B4-BE49-F238E27FC236}">
                <a16:creationId xmlns:a16="http://schemas.microsoft.com/office/drawing/2014/main" id="{27D79E0F-2F9E-6341-230F-82E91D1747FD}"/>
              </a:ext>
            </a:extLst>
          </p:cNvPr>
          <p:cNvSpPr txBox="1"/>
          <p:nvPr/>
        </p:nvSpPr>
        <p:spPr>
          <a:xfrm>
            <a:off x="272049" y="3075513"/>
            <a:ext cx="12731164" cy="3600986"/>
          </a:xfrm>
          <a:prstGeom prst="rect">
            <a:avLst/>
          </a:prstGeom>
          <a:solidFill>
            <a:srgbClr val="EBFFB4"/>
          </a:solidFill>
        </p:spPr>
        <p:txBody>
          <a:bodyPr wrap="square">
            <a:spAutoFit/>
          </a:bodyPr>
          <a:lstStyle/>
          <a:p>
            <a:r>
              <a:rPr lang="en-US" sz="1900" b="1" dirty="0">
                <a:solidFill>
                  <a:srgbClr val="C00000"/>
                </a:solidFill>
                <a:latin typeface="Courier New" panose="02070309020205020404" pitchFamily="49" charset="0"/>
                <a:cs typeface="Courier New" panose="02070309020205020404" pitchFamily="49" charset="0"/>
              </a:rPr>
              <a:t> if ( e-&gt;</a:t>
            </a:r>
            <a:r>
              <a:rPr lang="en-US" sz="1900" b="1" dirty="0" err="1">
                <a:solidFill>
                  <a:srgbClr val="C00000"/>
                </a:solidFill>
                <a:latin typeface="Courier New" panose="02070309020205020404" pitchFamily="49" charset="0"/>
                <a:cs typeface="Courier New" panose="02070309020205020404" pitchFamily="49" charset="0"/>
              </a:rPr>
              <a:t>getEvtType</a:t>
            </a:r>
            <a:r>
              <a:rPr lang="en-US" sz="1900" b="1" dirty="0">
                <a:solidFill>
                  <a:srgbClr val="C00000"/>
                </a:solidFill>
                <a:latin typeface="Courier New" panose="02070309020205020404" pitchFamily="49" charset="0"/>
                <a:cs typeface="Courier New" panose="02070309020205020404" pitchFamily="49" charset="0"/>
              </a:rPr>
              <a:t>() == 12 )   // end run</a:t>
            </a:r>
          </a:p>
          <a:p>
            <a:r>
              <a:rPr lang="en-US" sz="1900" b="1" dirty="0">
                <a:solidFill>
                  <a:srgbClr val="C00000"/>
                </a:solidFill>
                <a:latin typeface="Courier New" panose="02070309020205020404" pitchFamily="49" charset="0"/>
                <a:cs typeface="Courier New" panose="02070309020205020404" pitchFamily="49" charset="0"/>
              </a:rPr>
              <a:t>    {</a:t>
            </a:r>
          </a:p>
          <a:p>
            <a:endParaRPr lang="en-US" sz="1900" b="1" dirty="0">
              <a:solidFill>
                <a:srgbClr val="C00000"/>
              </a:solidFill>
              <a:latin typeface="Courier New" panose="02070309020205020404" pitchFamily="49" charset="0"/>
              <a:cs typeface="Courier New" panose="02070309020205020404" pitchFamily="49" charset="0"/>
            </a:endParaRPr>
          </a:p>
          <a:p>
            <a:r>
              <a:rPr lang="en-US" sz="1900" b="1" dirty="0">
                <a:solidFill>
                  <a:srgbClr val="C00000"/>
                </a:solidFill>
                <a:latin typeface="Courier New" panose="02070309020205020404" pitchFamily="49" charset="0"/>
                <a:cs typeface="Courier New" panose="02070309020205020404" pitchFamily="49" charset="0"/>
              </a:rPr>
              <a:t>      h2_gainmap-&gt;Fill( (xpos+400)/200., (ypos-10000)/-200., </a:t>
            </a:r>
            <a:r>
              <a:rPr lang="en-US" sz="1900" b="1" dirty="0" err="1">
                <a:solidFill>
                  <a:srgbClr val="C00000"/>
                </a:solidFill>
                <a:latin typeface="Courier New" panose="02070309020205020404" pitchFamily="49" charset="0"/>
                <a:cs typeface="Courier New" panose="02070309020205020404" pitchFamily="49" charset="0"/>
              </a:rPr>
              <a:t>h_signal</a:t>
            </a:r>
            <a:r>
              <a:rPr lang="en-US" sz="1900" b="1" dirty="0">
                <a:solidFill>
                  <a:srgbClr val="C00000"/>
                </a:solidFill>
                <a:latin typeface="Courier New" panose="02070309020205020404" pitchFamily="49" charset="0"/>
                <a:cs typeface="Courier New" panose="02070309020205020404" pitchFamily="49" charset="0"/>
              </a:rPr>
              <a:t>-&gt;</a:t>
            </a:r>
            <a:r>
              <a:rPr lang="en-US" sz="1900" b="1" dirty="0" err="1">
                <a:solidFill>
                  <a:srgbClr val="C00000"/>
                </a:solidFill>
                <a:latin typeface="Courier New" panose="02070309020205020404" pitchFamily="49" charset="0"/>
                <a:cs typeface="Courier New" panose="02070309020205020404" pitchFamily="49" charset="0"/>
              </a:rPr>
              <a:t>GetMean</a:t>
            </a:r>
            <a:r>
              <a:rPr lang="en-US" sz="1900" b="1" dirty="0">
                <a:solidFill>
                  <a:srgbClr val="C00000"/>
                </a:solidFill>
                <a:latin typeface="Courier New" panose="02070309020205020404" pitchFamily="49" charset="0"/>
                <a:cs typeface="Courier New" panose="02070309020205020404" pitchFamily="49" charset="0"/>
              </a:rPr>
              <a:t>() );</a:t>
            </a:r>
          </a:p>
          <a:p>
            <a:endParaRPr lang="en-US" sz="1900" b="1" dirty="0">
              <a:solidFill>
                <a:srgbClr val="C00000"/>
              </a:solidFill>
              <a:latin typeface="Courier New" panose="02070309020205020404" pitchFamily="49" charset="0"/>
              <a:cs typeface="Courier New" panose="02070309020205020404" pitchFamily="49" charset="0"/>
            </a:endParaRPr>
          </a:p>
          <a:p>
            <a:r>
              <a:rPr lang="en-US" sz="1900" b="1" dirty="0">
                <a:solidFill>
                  <a:srgbClr val="C00000"/>
                </a:solidFill>
                <a:latin typeface="Courier New" panose="02070309020205020404" pitchFamily="49" charset="0"/>
                <a:cs typeface="Courier New" panose="02070309020205020404" pitchFamily="49" charset="0"/>
              </a:rPr>
              <a:t>      if (</a:t>
            </a:r>
            <a:r>
              <a:rPr lang="en-US" sz="1900" b="1" dirty="0" err="1">
                <a:solidFill>
                  <a:srgbClr val="C00000"/>
                </a:solidFill>
                <a:latin typeface="Courier New" panose="02070309020205020404" pitchFamily="49" charset="0"/>
                <a:cs typeface="Courier New" panose="02070309020205020404" pitchFamily="49" charset="0"/>
              </a:rPr>
              <a:t>open_flag</a:t>
            </a:r>
            <a:r>
              <a:rPr lang="en-US" sz="1900" b="1" dirty="0">
                <a:solidFill>
                  <a:srgbClr val="C00000"/>
                </a:solidFill>
                <a:latin typeface="Courier New" panose="02070309020205020404" pitchFamily="49" charset="0"/>
                <a:cs typeface="Courier New" panose="02070309020205020404" pitchFamily="49" charset="0"/>
              </a:rPr>
              <a:t>)</a:t>
            </a:r>
          </a:p>
          <a:p>
            <a:r>
              <a:rPr lang="en-US" sz="1900" b="1" dirty="0">
                <a:solidFill>
                  <a:srgbClr val="C00000"/>
                </a:solidFill>
                <a:latin typeface="Courier New" panose="02070309020205020404" pitchFamily="49" charset="0"/>
                <a:cs typeface="Courier New" panose="02070309020205020404" pitchFamily="49" charset="0"/>
              </a:rPr>
              <a:t>        {</a:t>
            </a:r>
          </a:p>
          <a:p>
            <a:r>
              <a:rPr lang="en-US" sz="1900" b="1" dirty="0">
                <a:solidFill>
                  <a:srgbClr val="C00000"/>
                </a:solidFill>
                <a:latin typeface="Courier New" panose="02070309020205020404" pitchFamily="49" charset="0"/>
                <a:cs typeface="Courier New" panose="02070309020205020404" pitchFamily="49" charset="0"/>
              </a:rPr>
              <a:t>          </a:t>
            </a:r>
            <a:r>
              <a:rPr lang="en-US" sz="1900" b="1" dirty="0" err="1">
                <a:solidFill>
                  <a:srgbClr val="C00000"/>
                </a:solidFill>
                <a:latin typeface="Courier New" panose="02070309020205020404" pitchFamily="49" charset="0"/>
                <a:cs typeface="Courier New" panose="02070309020205020404" pitchFamily="49" charset="0"/>
              </a:rPr>
              <a:t>xlsfile</a:t>
            </a:r>
            <a:r>
              <a:rPr lang="en-US" sz="1900" b="1" dirty="0">
                <a:solidFill>
                  <a:srgbClr val="C00000"/>
                </a:solidFill>
                <a:latin typeface="Courier New" panose="02070309020205020404" pitchFamily="49" charset="0"/>
                <a:cs typeface="Courier New" panose="02070309020205020404" pitchFamily="49" charset="0"/>
              </a:rPr>
              <a:t> &lt;&lt; </a:t>
            </a:r>
            <a:r>
              <a:rPr lang="en-US" sz="1900" b="1" dirty="0" err="1">
                <a:solidFill>
                  <a:srgbClr val="C00000"/>
                </a:solidFill>
                <a:latin typeface="Courier New" panose="02070309020205020404" pitchFamily="49" charset="0"/>
                <a:cs typeface="Courier New" panose="02070309020205020404" pitchFamily="49" charset="0"/>
              </a:rPr>
              <a:t>xpos</a:t>
            </a:r>
            <a:r>
              <a:rPr lang="en-US" sz="1900" b="1" dirty="0">
                <a:solidFill>
                  <a:srgbClr val="C00000"/>
                </a:solidFill>
                <a:latin typeface="Courier New" panose="02070309020205020404" pitchFamily="49" charset="0"/>
                <a:cs typeface="Courier New" panose="02070309020205020404" pitchFamily="49" charset="0"/>
              </a:rPr>
              <a:t>  &lt;&lt; " " &lt;&lt; </a:t>
            </a:r>
            <a:r>
              <a:rPr lang="en-US" sz="1900" b="1" dirty="0" err="1">
                <a:solidFill>
                  <a:srgbClr val="C00000"/>
                </a:solidFill>
                <a:latin typeface="Courier New" panose="02070309020205020404" pitchFamily="49" charset="0"/>
                <a:cs typeface="Courier New" panose="02070309020205020404" pitchFamily="49" charset="0"/>
              </a:rPr>
              <a:t>ypos</a:t>
            </a:r>
            <a:r>
              <a:rPr lang="en-US" sz="1900" b="1" dirty="0">
                <a:solidFill>
                  <a:srgbClr val="C00000"/>
                </a:solidFill>
                <a:latin typeface="Courier New" panose="02070309020205020404" pitchFamily="49" charset="0"/>
                <a:cs typeface="Courier New" panose="02070309020205020404" pitchFamily="49" charset="0"/>
              </a:rPr>
              <a:t> &lt;&lt; "  " &lt;&lt; </a:t>
            </a:r>
            <a:r>
              <a:rPr lang="en-US" sz="1900" b="1" dirty="0" err="1">
                <a:solidFill>
                  <a:srgbClr val="C00000"/>
                </a:solidFill>
                <a:latin typeface="Courier New" panose="02070309020205020404" pitchFamily="49" charset="0"/>
                <a:cs typeface="Courier New" panose="02070309020205020404" pitchFamily="49" charset="0"/>
              </a:rPr>
              <a:t>h_signal</a:t>
            </a:r>
            <a:r>
              <a:rPr lang="en-US" sz="1900" b="1" dirty="0">
                <a:solidFill>
                  <a:srgbClr val="C00000"/>
                </a:solidFill>
                <a:latin typeface="Courier New" panose="02070309020205020404" pitchFamily="49" charset="0"/>
                <a:cs typeface="Courier New" panose="02070309020205020404" pitchFamily="49" charset="0"/>
              </a:rPr>
              <a:t>-&gt;</a:t>
            </a:r>
            <a:r>
              <a:rPr lang="en-US" sz="1900" b="1" dirty="0" err="1">
                <a:solidFill>
                  <a:srgbClr val="C00000"/>
                </a:solidFill>
                <a:latin typeface="Courier New" panose="02070309020205020404" pitchFamily="49" charset="0"/>
                <a:cs typeface="Courier New" panose="02070309020205020404" pitchFamily="49" charset="0"/>
              </a:rPr>
              <a:t>GetMean</a:t>
            </a:r>
            <a:r>
              <a:rPr lang="en-US" sz="1900" b="1" dirty="0">
                <a:solidFill>
                  <a:srgbClr val="C00000"/>
                </a:solidFill>
                <a:latin typeface="Courier New" panose="02070309020205020404" pitchFamily="49" charset="0"/>
                <a:cs typeface="Courier New" panose="02070309020205020404" pitchFamily="49" charset="0"/>
              </a:rPr>
              <a:t>() &lt;&lt; </a:t>
            </a:r>
            <a:r>
              <a:rPr lang="en-US" sz="1900" b="1" dirty="0" err="1">
                <a:solidFill>
                  <a:srgbClr val="C00000"/>
                </a:solidFill>
                <a:latin typeface="Courier New" panose="02070309020205020404" pitchFamily="49" charset="0"/>
                <a:cs typeface="Courier New" panose="02070309020205020404" pitchFamily="49" charset="0"/>
              </a:rPr>
              <a:t>endl</a:t>
            </a:r>
            <a:r>
              <a:rPr lang="en-US" sz="1900" b="1" dirty="0">
                <a:solidFill>
                  <a:srgbClr val="C00000"/>
                </a:solidFill>
                <a:latin typeface="Courier New" panose="02070309020205020404" pitchFamily="49" charset="0"/>
                <a:cs typeface="Courier New" panose="02070309020205020404" pitchFamily="49" charset="0"/>
              </a:rPr>
              <a:t>;</a:t>
            </a:r>
          </a:p>
          <a:p>
            <a:r>
              <a:rPr lang="en-US" sz="1900" b="1" dirty="0">
                <a:solidFill>
                  <a:srgbClr val="C00000"/>
                </a:solidFill>
                <a:latin typeface="Courier New" panose="02070309020205020404" pitchFamily="49" charset="0"/>
                <a:cs typeface="Courier New" panose="02070309020205020404" pitchFamily="49" charset="0"/>
              </a:rPr>
              <a:t>        }</a:t>
            </a:r>
          </a:p>
          <a:p>
            <a:endParaRPr lang="en-US" sz="1900" b="1" dirty="0">
              <a:solidFill>
                <a:srgbClr val="C00000"/>
              </a:solidFill>
              <a:latin typeface="Courier New" panose="02070309020205020404" pitchFamily="49" charset="0"/>
              <a:cs typeface="Courier New" panose="02070309020205020404" pitchFamily="49" charset="0"/>
            </a:endParaRPr>
          </a:p>
          <a:p>
            <a:r>
              <a:rPr lang="en-US" sz="1900" b="1" dirty="0">
                <a:solidFill>
                  <a:srgbClr val="C00000"/>
                </a:solidFill>
                <a:latin typeface="Courier New" panose="02070309020205020404" pitchFamily="49" charset="0"/>
                <a:cs typeface="Courier New" panose="02070309020205020404" pitchFamily="49" charset="0"/>
              </a:rPr>
              <a:t>      return 0;</a:t>
            </a:r>
          </a:p>
          <a:p>
            <a:r>
              <a:rPr lang="en-US" sz="1900" b="1" dirty="0">
                <a:solidFill>
                  <a:srgbClr val="C00000"/>
                </a:solidFill>
                <a:latin typeface="Courier New" panose="02070309020205020404" pitchFamily="49" charset="0"/>
                <a:cs typeface="Courier New" panose="02070309020205020404" pitchFamily="49" charset="0"/>
              </a:rPr>
              <a:t>    }</a:t>
            </a:r>
          </a:p>
        </p:txBody>
      </p:sp>
      <p:pic>
        <p:nvPicPr>
          <p:cNvPr id="3" name="Picture 2">
            <a:extLst>
              <a:ext uri="{FF2B5EF4-FFF2-40B4-BE49-F238E27FC236}">
                <a16:creationId xmlns:a16="http://schemas.microsoft.com/office/drawing/2014/main" id="{A8C1D69E-DCA5-CBE4-B1A5-76FEAD6F746F}"/>
              </a:ext>
            </a:extLst>
          </p:cNvPr>
          <p:cNvPicPr>
            <a:picLocks noChangeAspect="1"/>
          </p:cNvPicPr>
          <p:nvPr/>
        </p:nvPicPr>
        <p:blipFill>
          <a:blip r:embed="rId3"/>
          <a:stretch>
            <a:fillRect/>
          </a:stretch>
        </p:blipFill>
        <p:spPr>
          <a:xfrm>
            <a:off x="6958806" y="5946369"/>
            <a:ext cx="5181600" cy="3704811"/>
          </a:xfrm>
          <a:prstGeom prst="rect">
            <a:avLst/>
          </a:prstGeom>
        </p:spPr>
      </p:pic>
    </p:spTree>
    <p:extLst>
      <p:ext uri="{BB962C8B-B14F-4D97-AF65-F5344CB8AC3E}">
        <p14:creationId xmlns:p14="http://schemas.microsoft.com/office/powerpoint/2010/main" val="176099379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5225F-BF67-6E13-AEAD-830EEB861BBF}"/>
            </a:ext>
          </a:extLst>
        </p:cNvPr>
        <p:cNvGrpSpPr/>
        <p:nvPr/>
      </p:nvGrpSpPr>
      <p:grpSpPr>
        <a:xfrm>
          <a:off x="0" y="0"/>
          <a:ext cx="0" cy="0"/>
          <a:chOff x="0" y="0"/>
          <a:chExt cx="0" cy="0"/>
        </a:xfrm>
      </p:grpSpPr>
      <p:sp>
        <p:nvSpPr>
          <p:cNvPr id="37889" name="Text Box 1">
            <a:extLst>
              <a:ext uri="{FF2B5EF4-FFF2-40B4-BE49-F238E27FC236}">
                <a16:creationId xmlns:a16="http://schemas.microsoft.com/office/drawing/2014/main" id="{A1A61AD3-C6F6-23B6-F5AC-DE6F502EFE9E}"/>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Internal data format changes</a:t>
            </a:r>
          </a:p>
        </p:txBody>
      </p:sp>
      <p:sp>
        <p:nvSpPr>
          <p:cNvPr id="2" name="Slide Number Placeholder 1">
            <a:extLst>
              <a:ext uri="{FF2B5EF4-FFF2-40B4-BE49-F238E27FC236}">
                <a16:creationId xmlns:a16="http://schemas.microsoft.com/office/drawing/2014/main" id="{0EDC343D-A7CA-3BCA-7F53-4B3BCA2A8B9F}"/>
              </a:ext>
            </a:extLst>
          </p:cNvPr>
          <p:cNvSpPr>
            <a:spLocks noGrp="1"/>
          </p:cNvSpPr>
          <p:nvPr>
            <p:ph type="sldNum" sz="quarter" idx="4"/>
          </p:nvPr>
        </p:nvSpPr>
        <p:spPr/>
        <p:txBody>
          <a:bodyPr/>
          <a:lstStyle/>
          <a:p>
            <a:fld id="{7D854EC2-8F58-5C4F-8AEB-33CAAE66C4BD}" type="slidenum">
              <a:rPr lang="en-US" smtClean="0"/>
              <a:t>52</a:t>
            </a:fld>
            <a:endParaRPr lang="en-US" dirty="0"/>
          </a:p>
        </p:txBody>
      </p:sp>
      <p:sp>
        <p:nvSpPr>
          <p:cNvPr id="4" name="Text Box 2">
            <a:extLst>
              <a:ext uri="{FF2B5EF4-FFF2-40B4-BE49-F238E27FC236}">
                <a16:creationId xmlns:a16="http://schemas.microsoft.com/office/drawing/2014/main" id="{841E7FC6-9227-557A-AC8B-C07197AABC26}"/>
              </a:ext>
            </a:extLst>
          </p:cNvPr>
          <p:cNvSpPr txBox="1">
            <a:spLocks noChangeArrowheads="1"/>
          </p:cNvSpPr>
          <p:nvPr/>
        </p:nvSpPr>
        <p:spPr bwMode="auto">
          <a:xfrm>
            <a:off x="394546" y="2132806"/>
            <a:ext cx="12038754" cy="33744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We have transitioned from the old KCU firmware to the new 10G-capable one, which brought some internal format changes</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Q: Do I have to re-write/modify all my analysis/monitoring/user code now?</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A: Nope. The user code never accesses the raw data directly,  but uses APIs to get at the information it needs</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The APIs deliver the data in the same way, independent of internal format</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This is done with the (historically named) “</a:t>
            </a:r>
            <a:r>
              <a:rPr lang="en-US" sz="2400" dirty="0" err="1">
                <a:solidFill>
                  <a:srgbClr val="000000"/>
                </a:solidFill>
                <a:latin typeface="Arial Narrow" charset="0"/>
              </a:rPr>
              <a:t>hitformat</a:t>
            </a:r>
            <a:r>
              <a:rPr lang="en-US" sz="2400" dirty="0">
                <a:solidFill>
                  <a:srgbClr val="000000"/>
                </a:solidFill>
                <a:latin typeface="Arial Narrow" charset="0"/>
              </a:rPr>
              <a:t>”</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endParaRPr lang="en-US" sz="2400" dirty="0">
              <a:solidFill>
                <a:srgbClr val="000000"/>
              </a:solidFill>
              <a:latin typeface="Arial Narrow" charset="0"/>
            </a:endParaRP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Some </a:t>
            </a:r>
            <a:r>
              <a:rPr lang="en-US" sz="2400" dirty="0" err="1">
                <a:solidFill>
                  <a:srgbClr val="000000"/>
                </a:solidFill>
                <a:latin typeface="Arial Narrow" charset="0"/>
              </a:rPr>
              <a:t>sPHENIX</a:t>
            </a:r>
            <a:r>
              <a:rPr lang="en-US" sz="2400" dirty="0">
                <a:solidFill>
                  <a:srgbClr val="000000"/>
                </a:solidFill>
                <a:latin typeface="Arial Narrow" charset="0"/>
              </a:rPr>
              <a:t> readout units (like the calorimeters) have seen 5,6,7 format changes, mostly to improve the “density” of the data storage</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Like instead of first storing 2x10bits in a 32bit field, now store 3x10bits in same</a:t>
            </a:r>
          </a:p>
          <a:p>
            <a:pPr marL="0" indent="0" eaLnBrk="1" hangingPunct="1">
              <a:spcBef>
                <a:spcPts val="763"/>
              </a:spcBef>
              <a:buClrTx/>
              <a:buFontTx/>
              <a:buNone/>
              <a:tabLst>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a:pPr>
            <a:r>
              <a:rPr lang="en-US" sz="2400" dirty="0">
                <a:solidFill>
                  <a:srgbClr val="000000"/>
                </a:solidFill>
                <a:latin typeface="Arial Narrow" charset="0"/>
              </a:rPr>
              <a:t>No changes to any of the user/monitoring/reconstruction code!  </a:t>
            </a:r>
          </a:p>
        </p:txBody>
      </p:sp>
      <p:sp>
        <p:nvSpPr>
          <p:cNvPr id="6" name="TextBox 5">
            <a:extLst>
              <a:ext uri="{FF2B5EF4-FFF2-40B4-BE49-F238E27FC236}">
                <a16:creationId xmlns:a16="http://schemas.microsoft.com/office/drawing/2014/main" id="{6DAF170C-51B8-030B-5930-60A063797371}"/>
              </a:ext>
            </a:extLst>
          </p:cNvPr>
          <p:cNvSpPr txBox="1"/>
          <p:nvPr/>
        </p:nvSpPr>
        <p:spPr>
          <a:xfrm>
            <a:off x="349647" y="5409406"/>
            <a:ext cx="12254706" cy="1938992"/>
          </a:xfrm>
          <a:prstGeom prst="rect">
            <a:avLst/>
          </a:prstGeom>
          <a:solidFill>
            <a:srgbClr val="EBFFB4"/>
          </a:solidFill>
        </p:spPr>
        <p:txBody>
          <a:bodyPr wrap="square">
            <a:spAutoFit/>
          </a:bodyPr>
          <a:lstStyle/>
          <a:p>
            <a:r>
              <a:rPr lang="en-US" sz="2000" b="1" dirty="0">
                <a:solidFill>
                  <a:srgbClr val="C00000"/>
                </a:solidFill>
                <a:latin typeface="Courier New" panose="02070309020205020404" pitchFamily="49" charset="0"/>
                <a:cs typeface="Courier New" panose="02070309020205020404" pitchFamily="49" charset="0"/>
              </a:rPr>
              <a:t>$ </a:t>
            </a:r>
            <a:r>
              <a:rPr lang="en-US" sz="2000" b="1" dirty="0" err="1">
                <a:solidFill>
                  <a:srgbClr val="C00000"/>
                </a:solidFill>
                <a:latin typeface="Courier New" panose="02070309020205020404" pitchFamily="49" charset="0"/>
                <a:cs typeface="Courier New" panose="02070309020205020404" pitchFamily="49" charset="0"/>
              </a:rPr>
              <a:t>dlist</a:t>
            </a:r>
            <a:r>
              <a:rPr lang="en-US" sz="2000" b="1" dirty="0">
                <a:solidFill>
                  <a:srgbClr val="C00000"/>
                </a:solidFill>
                <a:latin typeface="Courier New" panose="02070309020205020404" pitchFamily="49" charset="0"/>
                <a:cs typeface="Courier New" panose="02070309020205020404" pitchFamily="49" charset="0"/>
              </a:rPr>
              <a:t> cosmics_ROC-00000295-0000.evt</a:t>
            </a:r>
          </a:p>
          <a:p>
            <a:r>
              <a:rPr lang="en-US" sz="2000" b="1" dirty="0">
                <a:solidFill>
                  <a:srgbClr val="C00000"/>
                </a:solidFill>
                <a:latin typeface="Courier New" panose="02070309020205020404" pitchFamily="49" charset="0"/>
                <a:cs typeface="Courier New" panose="02070309020205020404" pitchFamily="49" charset="0"/>
              </a:rPr>
              <a:t>Packet 12001 73004 -1 (</a:t>
            </a:r>
            <a:r>
              <a:rPr lang="en-US" sz="2000" b="1" dirty="0" err="1">
                <a:solidFill>
                  <a:srgbClr val="C00000"/>
                </a:solidFill>
                <a:latin typeface="Courier New" panose="02070309020205020404" pitchFamily="49" charset="0"/>
                <a:cs typeface="Courier New" panose="02070309020205020404" pitchFamily="49" charset="0"/>
              </a:rPr>
              <a:t>ePIC</a:t>
            </a:r>
            <a:r>
              <a:rPr lang="en-US" sz="2000" b="1" dirty="0">
                <a:solidFill>
                  <a:srgbClr val="C00000"/>
                </a:solidFill>
                <a:latin typeface="Courier New" panose="02070309020205020404" pitchFamily="49" charset="0"/>
                <a:cs typeface="Courier New" panose="02070309020205020404" pitchFamily="49" charset="0"/>
              </a:rPr>
              <a:t> Packet) </a:t>
            </a:r>
            <a:r>
              <a:rPr lang="en-US" sz="2000" b="1" dirty="0">
                <a:solidFill>
                  <a:srgbClr val="002060"/>
                </a:solidFill>
                <a:latin typeface="Courier New" panose="02070309020205020404" pitchFamily="49" charset="0"/>
                <a:cs typeface="Courier New" panose="02070309020205020404" pitchFamily="49" charset="0"/>
              </a:rPr>
              <a:t>301 (IDH2GCROC3)</a:t>
            </a:r>
          </a:p>
          <a:p>
            <a:endParaRPr lang="en-US" sz="2000" b="1" dirty="0">
              <a:solidFill>
                <a:srgbClr val="C00000"/>
              </a:solidFill>
              <a:latin typeface="Courier New" panose="02070309020205020404" pitchFamily="49" charset="0"/>
              <a:cs typeface="Courier New" panose="02070309020205020404" pitchFamily="49" charset="0"/>
            </a:endParaRPr>
          </a:p>
          <a:p>
            <a:r>
              <a:rPr lang="en-US" sz="2000" b="1" dirty="0">
                <a:solidFill>
                  <a:srgbClr val="C00000"/>
                </a:solidFill>
                <a:latin typeface="Courier New" panose="02070309020205020404" pitchFamily="49" charset="0"/>
                <a:cs typeface="Courier New" panose="02070309020205020404" pitchFamily="49" charset="0"/>
              </a:rPr>
              <a:t>$ </a:t>
            </a:r>
            <a:r>
              <a:rPr lang="en-US" sz="2000" b="1" dirty="0" err="1">
                <a:solidFill>
                  <a:srgbClr val="C00000"/>
                </a:solidFill>
                <a:latin typeface="Courier New" panose="02070309020205020404" pitchFamily="49" charset="0"/>
                <a:cs typeface="Courier New" panose="02070309020205020404" pitchFamily="49" charset="0"/>
              </a:rPr>
              <a:t>dlist</a:t>
            </a:r>
            <a:r>
              <a:rPr lang="en-US" sz="2000" b="1" dirty="0">
                <a:solidFill>
                  <a:srgbClr val="C00000"/>
                </a:solidFill>
                <a:latin typeface="Courier New" panose="02070309020205020404" pitchFamily="49" charset="0"/>
                <a:cs typeface="Courier New" panose="02070309020205020404" pitchFamily="49" charset="0"/>
              </a:rPr>
              <a:t> cosmics_10G_ROC-00000324-0000.evt</a:t>
            </a:r>
          </a:p>
          <a:p>
            <a:r>
              <a:rPr lang="en-US" sz="2000" b="1" dirty="0">
                <a:solidFill>
                  <a:srgbClr val="C00000"/>
                </a:solidFill>
                <a:latin typeface="Courier New" panose="02070309020205020404" pitchFamily="49" charset="0"/>
                <a:cs typeface="Courier New" panose="02070309020205020404" pitchFamily="49" charset="0"/>
              </a:rPr>
              <a:t>Packet 12001 31422 -1 (</a:t>
            </a:r>
            <a:r>
              <a:rPr lang="en-US" sz="2000" b="1" dirty="0" err="1">
                <a:solidFill>
                  <a:srgbClr val="C00000"/>
                </a:solidFill>
                <a:latin typeface="Courier New" panose="02070309020205020404" pitchFamily="49" charset="0"/>
                <a:cs typeface="Courier New" panose="02070309020205020404" pitchFamily="49" charset="0"/>
              </a:rPr>
              <a:t>ePIC</a:t>
            </a:r>
            <a:r>
              <a:rPr lang="en-US" sz="2000" b="1" dirty="0">
                <a:solidFill>
                  <a:srgbClr val="C00000"/>
                </a:solidFill>
                <a:latin typeface="Courier New" panose="02070309020205020404" pitchFamily="49" charset="0"/>
                <a:cs typeface="Courier New" panose="02070309020205020404" pitchFamily="49" charset="0"/>
              </a:rPr>
              <a:t> Packet) </a:t>
            </a:r>
            <a:r>
              <a:rPr lang="en-US" sz="2000" b="1" dirty="0">
                <a:solidFill>
                  <a:srgbClr val="002060"/>
                </a:solidFill>
                <a:latin typeface="Courier New" panose="02070309020205020404" pitchFamily="49" charset="0"/>
                <a:cs typeface="Courier New" panose="02070309020205020404" pitchFamily="49" charset="0"/>
              </a:rPr>
              <a:t>302 (IDH2GCROC3_10G)</a:t>
            </a:r>
          </a:p>
          <a:p>
            <a:endParaRPr lang="en-US" sz="2000" b="1" dirty="0">
              <a:solidFill>
                <a:srgbClr val="C000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4617565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defRPr/>
            </a:pPr>
            <a:r>
              <a:rPr lang="en-US" sz="4200" dirty="0">
                <a:solidFill>
                  <a:srgbClr val="000000"/>
                </a:solidFill>
                <a:latin typeface="Arial Narrow" charset="0"/>
              </a:rPr>
              <a:t>A word about APIs</a:t>
            </a:r>
          </a:p>
        </p:txBody>
      </p:sp>
      <p:sp>
        <p:nvSpPr>
          <p:cNvPr id="2" name="Slide Number Placeholder 1"/>
          <p:cNvSpPr>
            <a:spLocks noGrp="1"/>
          </p:cNvSpPr>
          <p:nvPr>
            <p:ph type="sldNum" sz="quarter" idx="4"/>
          </p:nvPr>
        </p:nvSpPr>
        <p:spPr/>
        <p:txBody>
          <a:bodyPr/>
          <a:lstStyle/>
          <a:p>
            <a:fld id="{7D854EC2-8F58-5C4F-8AEB-33CAAE66C4BD}" type="slidenum">
              <a:rPr lang="en-US" smtClean="0"/>
              <a:t>53</a:t>
            </a:fld>
            <a:endParaRPr lang="en-US" dirty="0"/>
          </a:p>
        </p:txBody>
      </p:sp>
      <p:sp>
        <p:nvSpPr>
          <p:cNvPr id="6" name="Text Box 2">
            <a:extLst>
              <a:ext uri="{FF2B5EF4-FFF2-40B4-BE49-F238E27FC236}">
                <a16:creationId xmlns:a16="http://schemas.microsoft.com/office/drawing/2014/main" id="{B503AFC4-1EA5-7A8B-296D-8F296C5BF5E2}"/>
              </a:ext>
            </a:extLst>
          </p:cNvPr>
          <p:cNvSpPr txBox="1">
            <a:spLocks noChangeArrowheads="1"/>
          </p:cNvSpPr>
          <p:nvPr/>
        </p:nvSpPr>
        <p:spPr bwMode="auto">
          <a:xfrm>
            <a:off x="367506" y="2056606"/>
            <a:ext cx="12268200" cy="51816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a:cs typeface="Arial Narrow"/>
              </a:rPr>
              <a:t>The packets provide their info via a number of APIs (about 10 different ones)</a:t>
            </a:r>
          </a:p>
          <a:p>
            <a:pPr eaLnBrk="1" hangingPunct="1">
              <a:spcBef>
                <a:spcPts val="1363"/>
              </a:spcBef>
              <a:buClrTx/>
              <a:buFontTx/>
              <a:buNone/>
              <a:defRPr/>
            </a:pPr>
            <a:r>
              <a:rPr lang="en-US" sz="2400" dirty="0">
                <a:solidFill>
                  <a:srgbClr val="000000"/>
                </a:solidFill>
                <a:latin typeface="Arial Narrow"/>
                <a:cs typeface="Arial Narrow"/>
              </a:rPr>
              <a:t>You need to know </a:t>
            </a:r>
            <a:r>
              <a:rPr lang="en-US" sz="2400" i="1" dirty="0">
                <a:solidFill>
                  <a:srgbClr val="000000"/>
                </a:solidFill>
                <a:latin typeface="Arial Narrow"/>
                <a:cs typeface="Arial Narrow"/>
              </a:rPr>
              <a:t>what kind </a:t>
            </a:r>
            <a:r>
              <a:rPr lang="en-US" sz="2400" dirty="0">
                <a:solidFill>
                  <a:srgbClr val="000000"/>
                </a:solidFill>
                <a:latin typeface="Arial Narrow"/>
                <a:cs typeface="Arial Narrow"/>
              </a:rPr>
              <a:t>of questions to ask </a:t>
            </a:r>
          </a:p>
          <a:p>
            <a:pPr eaLnBrk="1" hangingPunct="1">
              <a:spcBef>
                <a:spcPts val="1363"/>
              </a:spcBef>
              <a:buClrTx/>
              <a:buFontTx/>
              <a:buNone/>
              <a:defRPr/>
            </a:pPr>
            <a:r>
              <a:rPr lang="en-US" sz="2400" dirty="0">
                <a:solidFill>
                  <a:srgbClr val="000000"/>
                </a:solidFill>
                <a:latin typeface="Arial Narrow"/>
                <a:cs typeface="Arial Narrow"/>
              </a:rPr>
              <a:t>you need to know, in this example, that you are dealing with a waveform sampler (as opposed to, say, a pixel detector)</a:t>
            </a:r>
          </a:p>
          <a:p>
            <a:pPr eaLnBrk="1" hangingPunct="1">
              <a:spcBef>
                <a:spcPts val="1363"/>
              </a:spcBef>
              <a:buClrTx/>
              <a:buFontTx/>
              <a:buNone/>
              <a:defRPr/>
            </a:pPr>
            <a:r>
              <a:rPr lang="en-US" sz="2400" dirty="0">
                <a:solidFill>
                  <a:srgbClr val="000000"/>
                </a:solidFill>
                <a:latin typeface="Arial Narrow"/>
                <a:cs typeface="Arial Narrow"/>
              </a:rPr>
              <a:t>The APIs then hand you </a:t>
            </a:r>
            <a:r>
              <a:rPr lang="en-US" sz="2400" dirty="0" err="1">
                <a:solidFill>
                  <a:srgbClr val="000000"/>
                </a:solidFill>
                <a:latin typeface="Arial Narrow"/>
                <a:cs typeface="Arial Narrow"/>
              </a:rPr>
              <a:t>theit</a:t>
            </a:r>
            <a:r>
              <a:rPr lang="en-US" sz="2400" dirty="0">
                <a:solidFill>
                  <a:srgbClr val="000000"/>
                </a:solidFill>
                <a:latin typeface="Arial Narrow"/>
                <a:cs typeface="Arial Narrow"/>
              </a:rPr>
              <a:t> information in a generic way.</a:t>
            </a:r>
          </a:p>
          <a:p>
            <a:pPr eaLnBrk="1" hangingPunct="1">
              <a:spcBef>
                <a:spcPts val="1363"/>
              </a:spcBef>
              <a:buClrTx/>
              <a:buFontTx/>
              <a:buNone/>
              <a:defRPr/>
            </a:pPr>
            <a:r>
              <a:rPr lang="en-US" sz="2400" dirty="0">
                <a:solidFill>
                  <a:srgbClr val="000000"/>
                </a:solidFill>
                <a:latin typeface="Arial Narrow"/>
                <a:cs typeface="Arial Narrow"/>
              </a:rPr>
              <a:t>For example, </a:t>
            </a:r>
            <a:r>
              <a:rPr lang="en-US" sz="2400" b="1" dirty="0">
                <a:solidFill>
                  <a:srgbClr val="000000"/>
                </a:solidFill>
                <a:latin typeface="Arial Narrow"/>
                <a:cs typeface="Arial Narrow"/>
              </a:rPr>
              <a:t>all non-streaming waveform samplers </a:t>
            </a:r>
            <a:r>
              <a:rPr lang="en-US" sz="2400" dirty="0">
                <a:solidFill>
                  <a:srgbClr val="000000"/>
                </a:solidFill>
                <a:latin typeface="Arial Narrow"/>
                <a:cs typeface="Arial Narrow"/>
              </a:rPr>
              <a:t>(DRS4, CAEN 1742, the </a:t>
            </a:r>
            <a:r>
              <a:rPr lang="en-US" sz="2400" dirty="0" err="1">
                <a:solidFill>
                  <a:srgbClr val="000000"/>
                </a:solidFill>
                <a:latin typeface="Arial Narrow"/>
                <a:cs typeface="Arial Narrow"/>
              </a:rPr>
              <a:t>sPHENIX</a:t>
            </a:r>
            <a:r>
              <a:rPr lang="en-US" sz="2400" dirty="0">
                <a:solidFill>
                  <a:srgbClr val="000000"/>
                </a:solidFill>
                <a:latin typeface="Arial Narrow"/>
                <a:cs typeface="Arial Narrow"/>
              </a:rPr>
              <a:t> calorimeters, </a:t>
            </a:r>
            <a:r>
              <a:rPr lang="en-US" sz="2400" dirty="0" err="1">
                <a:solidFill>
                  <a:srgbClr val="000000"/>
                </a:solidFill>
                <a:latin typeface="Arial Narrow"/>
                <a:cs typeface="Arial Narrow"/>
              </a:rPr>
              <a:t>etc</a:t>
            </a:r>
            <a:r>
              <a:rPr lang="en-US" sz="2400" dirty="0">
                <a:solidFill>
                  <a:srgbClr val="000000"/>
                </a:solidFill>
                <a:latin typeface="Arial Narrow"/>
                <a:cs typeface="Arial Narrow"/>
              </a:rPr>
              <a:t> </a:t>
            </a:r>
            <a:r>
              <a:rPr lang="en-US" sz="2400" dirty="0" err="1">
                <a:solidFill>
                  <a:srgbClr val="000000"/>
                </a:solidFill>
                <a:latin typeface="Arial Narrow"/>
                <a:cs typeface="Arial Narrow"/>
              </a:rPr>
              <a:t>etc</a:t>
            </a:r>
            <a:r>
              <a:rPr lang="en-US" sz="2400" dirty="0">
                <a:solidFill>
                  <a:srgbClr val="000000"/>
                </a:solidFill>
                <a:latin typeface="Arial Narrow"/>
                <a:cs typeface="Arial Narrow"/>
              </a:rPr>
              <a:t>) can use the following code that asks</a:t>
            </a:r>
          </a:p>
          <a:p>
            <a:pPr marL="461962" indent="-457200" eaLnBrk="1" hangingPunct="1">
              <a:spcBef>
                <a:spcPts val="1363"/>
              </a:spcBef>
              <a:buClrTx/>
              <a:buFont typeface="Arial" panose="020B0604020202020204" pitchFamily="34" charset="0"/>
              <a:buChar char="•"/>
              <a:defRPr/>
            </a:pPr>
            <a:r>
              <a:rPr lang="en-US" sz="2400" dirty="0">
                <a:solidFill>
                  <a:srgbClr val="000000"/>
                </a:solidFill>
                <a:latin typeface="Arial Narrow"/>
                <a:cs typeface="Arial Narrow"/>
              </a:rPr>
              <a:t>Hey packet, how many channels do you have?</a:t>
            </a:r>
          </a:p>
          <a:p>
            <a:pPr marL="461962" indent="-457200" eaLnBrk="1" hangingPunct="1">
              <a:spcBef>
                <a:spcPts val="1363"/>
              </a:spcBef>
              <a:buClrTx/>
              <a:buFont typeface="Arial" panose="020B0604020202020204" pitchFamily="34" charset="0"/>
              <a:buChar char="•"/>
              <a:defRPr/>
            </a:pPr>
            <a:r>
              <a:rPr lang="en-US" sz="2400" dirty="0">
                <a:solidFill>
                  <a:srgbClr val="000000"/>
                </a:solidFill>
                <a:latin typeface="Arial Narrow"/>
                <a:cs typeface="Arial Narrow"/>
              </a:rPr>
              <a:t>Hey channel, how many samples do you have?</a:t>
            </a:r>
          </a:p>
          <a:p>
            <a:pPr marL="461962" indent="-457200" eaLnBrk="1" hangingPunct="1">
              <a:spcBef>
                <a:spcPts val="1363"/>
              </a:spcBef>
              <a:buClrTx/>
              <a:buFont typeface="Arial" panose="020B0604020202020204" pitchFamily="34" charset="0"/>
              <a:buChar char="•"/>
              <a:defRPr/>
            </a:pPr>
            <a:r>
              <a:rPr lang="en-US" sz="2400" dirty="0">
                <a:solidFill>
                  <a:srgbClr val="000000"/>
                </a:solidFill>
                <a:latin typeface="Arial Narrow"/>
                <a:cs typeface="Arial Narrow"/>
              </a:rPr>
              <a:t>Ok then, please give me sample s of channel c</a:t>
            </a:r>
          </a:p>
        </p:txBody>
      </p:sp>
      <p:sp>
        <p:nvSpPr>
          <p:cNvPr id="7" name="TextBox 6">
            <a:extLst>
              <a:ext uri="{FF2B5EF4-FFF2-40B4-BE49-F238E27FC236}">
                <a16:creationId xmlns:a16="http://schemas.microsoft.com/office/drawing/2014/main" id="{57DEA59B-4199-C0DD-F079-70685E3140B2}"/>
              </a:ext>
            </a:extLst>
          </p:cNvPr>
          <p:cNvSpPr txBox="1"/>
          <p:nvPr/>
        </p:nvSpPr>
        <p:spPr>
          <a:xfrm>
            <a:off x="349249" y="7353637"/>
            <a:ext cx="11780838" cy="2246769"/>
          </a:xfrm>
          <a:prstGeom prst="rect">
            <a:avLst/>
          </a:prstGeom>
          <a:solidFill>
            <a:srgbClr val="FAFFB8"/>
          </a:solidFill>
        </p:spPr>
        <p:txBody>
          <a:bodyPr wrap="square">
            <a:spAutoFit/>
          </a:bodyPr>
          <a:lstStyle/>
          <a:p>
            <a:r>
              <a:rPr lang="en-US" sz="2000" b="1" dirty="0">
                <a:solidFill>
                  <a:srgbClr val="C00000"/>
                </a:solidFill>
                <a:latin typeface="Courier New" panose="02070309020205020404" pitchFamily="49" charset="0"/>
                <a:cs typeface="Courier New" panose="02070309020205020404" pitchFamily="49" charset="0"/>
              </a:rPr>
              <a:t> for ( int c = 0; c &lt;  p-&gt;</a:t>
            </a:r>
            <a:r>
              <a:rPr lang="en-US" sz="2000" b="1" dirty="0" err="1">
                <a:solidFill>
                  <a:srgbClr val="C00000"/>
                </a:solidFill>
                <a:latin typeface="Courier New" panose="02070309020205020404" pitchFamily="49" charset="0"/>
                <a:cs typeface="Courier New" panose="02070309020205020404" pitchFamily="49" charset="0"/>
              </a:rPr>
              <a:t>iValue</a:t>
            </a:r>
            <a:r>
              <a:rPr lang="en-US" sz="2000" b="1" dirty="0">
                <a:solidFill>
                  <a:srgbClr val="C00000"/>
                </a:solidFill>
                <a:latin typeface="Courier New" panose="02070309020205020404" pitchFamily="49" charset="0"/>
                <a:cs typeface="Courier New" panose="02070309020205020404" pitchFamily="49" charset="0"/>
              </a:rPr>
              <a:t>(0,"CHANNELS"); </a:t>
            </a:r>
            <a:r>
              <a:rPr lang="en-US" sz="2000" b="1" dirty="0" err="1">
                <a:solidFill>
                  <a:srgbClr val="C00000"/>
                </a:solidFill>
                <a:latin typeface="Courier New" panose="02070309020205020404" pitchFamily="49" charset="0"/>
                <a:cs typeface="Courier New" panose="02070309020205020404" pitchFamily="49" charset="0"/>
              </a:rPr>
              <a:t>c++</a:t>
            </a:r>
            <a:r>
              <a:rPr lang="en-US" sz="2000" b="1" dirty="0">
                <a:solidFill>
                  <a:srgbClr val="C00000"/>
                </a:solidFill>
                <a:latin typeface="Courier New" panose="02070309020205020404" pitchFamily="49" charset="0"/>
                <a:cs typeface="Courier New" panose="02070309020205020404" pitchFamily="49" charset="0"/>
              </a:rPr>
              <a:t>) // the channels</a:t>
            </a:r>
          </a:p>
          <a:p>
            <a:r>
              <a:rPr lang="en-US" sz="2000" b="1" dirty="0">
                <a:solidFill>
                  <a:srgbClr val="C00000"/>
                </a:solidFill>
                <a:latin typeface="Courier New" panose="02070309020205020404" pitchFamily="49" charset="0"/>
                <a:cs typeface="Courier New" panose="02070309020205020404" pitchFamily="49" charset="0"/>
              </a:rPr>
              <a:t>	{</a:t>
            </a:r>
          </a:p>
          <a:p>
            <a:r>
              <a:rPr lang="en-US" sz="2000" b="1" dirty="0">
                <a:solidFill>
                  <a:srgbClr val="C00000"/>
                </a:solidFill>
                <a:latin typeface="Courier New" panose="02070309020205020404" pitchFamily="49" charset="0"/>
                <a:cs typeface="Courier New" panose="02070309020205020404" pitchFamily="49" charset="0"/>
              </a:rPr>
              <a:t>	  for ( int s = 0;  s &lt; p-&gt;</a:t>
            </a:r>
            <a:r>
              <a:rPr lang="en-US" sz="2000" b="1" dirty="0" err="1">
                <a:solidFill>
                  <a:srgbClr val="C00000"/>
                </a:solidFill>
                <a:latin typeface="Courier New" panose="02070309020205020404" pitchFamily="49" charset="0"/>
                <a:cs typeface="Courier New" panose="02070309020205020404" pitchFamily="49" charset="0"/>
              </a:rPr>
              <a:t>iValue</a:t>
            </a:r>
            <a:r>
              <a:rPr lang="en-US" sz="2000" b="1" dirty="0">
                <a:solidFill>
                  <a:srgbClr val="C00000"/>
                </a:solidFill>
                <a:latin typeface="Courier New" panose="02070309020205020404" pitchFamily="49" charset="0"/>
                <a:cs typeface="Courier New" panose="02070309020205020404" pitchFamily="49" charset="0"/>
              </a:rPr>
              <a:t>(</a:t>
            </a:r>
            <a:r>
              <a:rPr lang="en-US" sz="2000" b="1" dirty="0" err="1">
                <a:solidFill>
                  <a:srgbClr val="C00000"/>
                </a:solidFill>
                <a:latin typeface="Courier New" panose="02070309020205020404" pitchFamily="49" charset="0"/>
                <a:cs typeface="Courier New" panose="02070309020205020404" pitchFamily="49" charset="0"/>
              </a:rPr>
              <a:t>c,"SAMPLES</a:t>
            </a:r>
            <a:r>
              <a:rPr lang="en-US" sz="2000" b="1" dirty="0">
                <a:solidFill>
                  <a:srgbClr val="C00000"/>
                </a:solidFill>
                <a:latin typeface="Courier New" panose="02070309020205020404" pitchFamily="49" charset="0"/>
                <a:cs typeface="Courier New" panose="02070309020205020404" pitchFamily="49" charset="0"/>
              </a:rPr>
              <a:t>"); s++) // the samples</a:t>
            </a:r>
          </a:p>
          <a:p>
            <a:r>
              <a:rPr lang="en-US" sz="2000" b="1" dirty="0">
                <a:solidFill>
                  <a:srgbClr val="C00000"/>
                </a:solidFill>
                <a:latin typeface="Courier New" panose="02070309020205020404" pitchFamily="49" charset="0"/>
                <a:cs typeface="Courier New" panose="02070309020205020404" pitchFamily="49" charset="0"/>
              </a:rPr>
              <a:t>	    {</a:t>
            </a:r>
          </a:p>
          <a:p>
            <a:r>
              <a:rPr lang="en-US" sz="2000" b="1" dirty="0">
                <a:solidFill>
                  <a:srgbClr val="C00000"/>
                </a:solidFill>
                <a:latin typeface="Courier New" panose="02070309020205020404" pitchFamily="49" charset="0"/>
                <a:cs typeface="Courier New" panose="02070309020205020404" pitchFamily="49" charset="0"/>
              </a:rPr>
              <a:t>	      h2-&gt;Fill(s, c, p-&gt;</a:t>
            </a:r>
            <a:r>
              <a:rPr lang="en-US" sz="2000" b="1" dirty="0" err="1">
                <a:solidFill>
                  <a:srgbClr val="C00000"/>
                </a:solidFill>
                <a:latin typeface="Courier New" panose="02070309020205020404" pitchFamily="49" charset="0"/>
                <a:cs typeface="Courier New" panose="02070309020205020404" pitchFamily="49" charset="0"/>
              </a:rPr>
              <a:t>iValue</a:t>
            </a:r>
            <a:r>
              <a:rPr lang="en-US" sz="2000" b="1" dirty="0">
                <a:solidFill>
                  <a:srgbClr val="C00000"/>
                </a:solidFill>
                <a:latin typeface="Courier New" panose="02070309020205020404" pitchFamily="49" charset="0"/>
                <a:cs typeface="Courier New" panose="02070309020205020404" pitchFamily="49" charset="0"/>
              </a:rPr>
              <a:t>(</a:t>
            </a:r>
            <a:r>
              <a:rPr lang="en-US" sz="2000" b="1" dirty="0" err="1">
                <a:solidFill>
                  <a:srgbClr val="C00000"/>
                </a:solidFill>
                <a:latin typeface="Courier New" panose="02070309020205020404" pitchFamily="49" charset="0"/>
                <a:cs typeface="Courier New" panose="02070309020205020404" pitchFamily="49" charset="0"/>
              </a:rPr>
              <a:t>s,c</a:t>
            </a:r>
            <a:r>
              <a:rPr lang="en-US" sz="2000" b="1" dirty="0">
                <a:solidFill>
                  <a:srgbClr val="C00000"/>
                </a:solidFill>
                <a:latin typeface="Courier New" panose="02070309020205020404" pitchFamily="49" charset="0"/>
                <a:cs typeface="Courier New" panose="02070309020205020404" pitchFamily="49" charset="0"/>
              </a:rPr>
              <a:t>) );</a:t>
            </a:r>
          </a:p>
          <a:p>
            <a:r>
              <a:rPr lang="en-US" sz="2000" b="1" dirty="0">
                <a:solidFill>
                  <a:srgbClr val="C00000"/>
                </a:solidFill>
                <a:latin typeface="Courier New" panose="02070309020205020404" pitchFamily="49" charset="0"/>
                <a:cs typeface="Courier New" panose="02070309020205020404" pitchFamily="49" charset="0"/>
              </a:rPr>
              <a:t>	    }</a:t>
            </a:r>
          </a:p>
          <a:p>
            <a:r>
              <a:rPr lang="en-US" sz="2000" b="1" dirty="0">
                <a:solidFill>
                  <a:srgbClr val="C00000"/>
                </a:solidFill>
                <a:latin typeface="Courier New" panose="02070309020205020404" pitchFamily="49" charset="0"/>
                <a:cs typeface="Courier New" panose="02070309020205020404" pitchFamily="49" charset="0"/>
              </a:rPr>
              <a:t>	}</a:t>
            </a:r>
          </a:p>
        </p:txBody>
      </p:sp>
      <p:sp>
        <p:nvSpPr>
          <p:cNvPr id="12" name="Rounded Rectangle 11">
            <a:extLst>
              <a:ext uri="{FF2B5EF4-FFF2-40B4-BE49-F238E27FC236}">
                <a16:creationId xmlns:a16="http://schemas.microsoft.com/office/drawing/2014/main" id="{8B3C5DA7-DA9D-0481-1B69-13119EF28DF8}"/>
              </a:ext>
            </a:extLst>
          </p:cNvPr>
          <p:cNvSpPr/>
          <p:nvPr/>
        </p:nvSpPr>
        <p:spPr bwMode="auto">
          <a:xfrm>
            <a:off x="3682206" y="7390485"/>
            <a:ext cx="3733800" cy="419100"/>
          </a:xfrm>
          <a:prstGeom prst="roundRect">
            <a:avLst/>
          </a:prstGeom>
          <a:no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13" name="Rounded Rectangle 12">
            <a:extLst>
              <a:ext uri="{FF2B5EF4-FFF2-40B4-BE49-F238E27FC236}">
                <a16:creationId xmlns:a16="http://schemas.microsoft.com/office/drawing/2014/main" id="{1A383ADD-43DC-B7EF-D4B2-311ABF0F92AA}"/>
              </a:ext>
            </a:extLst>
          </p:cNvPr>
          <p:cNvSpPr/>
          <p:nvPr/>
        </p:nvSpPr>
        <p:spPr bwMode="auto">
          <a:xfrm>
            <a:off x="3682206" y="7981154"/>
            <a:ext cx="4114800" cy="445294"/>
          </a:xfrm>
          <a:prstGeom prst="roundRect">
            <a:avLst/>
          </a:prstGeom>
          <a:no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sp>
        <p:nvSpPr>
          <p:cNvPr id="3" name="Rounded Rectangle 2">
            <a:extLst>
              <a:ext uri="{FF2B5EF4-FFF2-40B4-BE49-F238E27FC236}">
                <a16:creationId xmlns:a16="http://schemas.microsoft.com/office/drawing/2014/main" id="{160B9DF7-8D6A-994D-2057-DDEC4865FE7F}"/>
              </a:ext>
            </a:extLst>
          </p:cNvPr>
          <p:cNvSpPr/>
          <p:nvPr/>
        </p:nvSpPr>
        <p:spPr bwMode="auto">
          <a:xfrm>
            <a:off x="3910806" y="8526460"/>
            <a:ext cx="2286000" cy="445294"/>
          </a:xfrm>
          <a:prstGeom prst="roundRect">
            <a:avLst/>
          </a:prstGeom>
          <a:noFill/>
          <a:ln w="2857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pPr>
            <a:endParaRPr kumimoji="0" lang="en-US" sz="1200" b="0" i="0" u="none" strike="noStrike" cap="none" normalizeH="0" baseline="0">
              <a:ln>
                <a:noFill/>
              </a:ln>
              <a:solidFill>
                <a:schemeClr val="bg1"/>
              </a:solidFill>
              <a:effectLst/>
              <a:latin typeface="Helvetica Neue Light" charset="0"/>
              <a:ea typeface="ヒラギノ角ゴ ProN W3" charset="0"/>
              <a:cs typeface="ヒラギノ角ゴ ProN W3" charset="0"/>
            </a:endParaRPr>
          </a:p>
        </p:txBody>
      </p:sp>
      <p:pic>
        <p:nvPicPr>
          <p:cNvPr id="4" name="Picture 3">
            <a:extLst>
              <a:ext uri="{FF2B5EF4-FFF2-40B4-BE49-F238E27FC236}">
                <a16:creationId xmlns:a16="http://schemas.microsoft.com/office/drawing/2014/main" id="{99B4F251-C2D8-4945-50C0-1E67A76BCCE4}"/>
              </a:ext>
            </a:extLst>
          </p:cNvPr>
          <p:cNvPicPr>
            <a:picLocks noChangeAspect="1"/>
          </p:cNvPicPr>
          <p:nvPr/>
        </p:nvPicPr>
        <p:blipFill>
          <a:blip r:embed="rId3"/>
          <a:stretch>
            <a:fillRect/>
          </a:stretch>
        </p:blipFill>
        <p:spPr>
          <a:xfrm>
            <a:off x="9167608" y="605325"/>
            <a:ext cx="2963272" cy="2020797"/>
          </a:xfrm>
          <a:prstGeom prst="rect">
            <a:avLst/>
          </a:prstGeom>
        </p:spPr>
      </p:pic>
    </p:spTree>
    <p:extLst>
      <p:ext uri="{BB962C8B-B14F-4D97-AF65-F5344CB8AC3E}">
        <p14:creationId xmlns:p14="http://schemas.microsoft.com/office/powerpoint/2010/main" val="296519939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F7016-6F9E-4937-0BB4-6DAB0E34FD7D}"/>
            </a:ext>
          </a:extLst>
        </p:cNvPr>
        <p:cNvGrpSpPr/>
        <p:nvPr/>
      </p:nvGrpSpPr>
      <p:grpSpPr>
        <a:xfrm>
          <a:off x="0" y="0"/>
          <a:ext cx="0" cy="0"/>
          <a:chOff x="0" y="0"/>
          <a:chExt cx="0" cy="0"/>
        </a:xfrm>
      </p:grpSpPr>
      <p:sp>
        <p:nvSpPr>
          <p:cNvPr id="31745" name="Text Box 1">
            <a:extLst>
              <a:ext uri="{FF2B5EF4-FFF2-40B4-BE49-F238E27FC236}">
                <a16:creationId xmlns:a16="http://schemas.microsoft.com/office/drawing/2014/main" id="{A0E7CD4E-877B-CC6D-470B-EB95D6EA6B2A}"/>
              </a:ext>
            </a:extLst>
          </p:cNvPr>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defRPr/>
            </a:pPr>
            <a:r>
              <a:rPr lang="en-US" sz="4200" dirty="0">
                <a:solidFill>
                  <a:srgbClr val="000000"/>
                </a:solidFill>
                <a:latin typeface="Arial Narrow" charset="0"/>
              </a:rPr>
              <a:t>Our Streamers have one more dimension</a:t>
            </a:r>
          </a:p>
        </p:txBody>
      </p:sp>
      <p:sp>
        <p:nvSpPr>
          <p:cNvPr id="2" name="Slide Number Placeholder 1">
            <a:extLst>
              <a:ext uri="{FF2B5EF4-FFF2-40B4-BE49-F238E27FC236}">
                <a16:creationId xmlns:a16="http://schemas.microsoft.com/office/drawing/2014/main" id="{77947A88-E347-D461-5B3D-F01790D688C9}"/>
              </a:ext>
            </a:extLst>
          </p:cNvPr>
          <p:cNvSpPr>
            <a:spLocks noGrp="1"/>
          </p:cNvSpPr>
          <p:nvPr>
            <p:ph type="sldNum" sz="quarter" idx="4"/>
          </p:nvPr>
        </p:nvSpPr>
        <p:spPr/>
        <p:txBody>
          <a:bodyPr/>
          <a:lstStyle/>
          <a:p>
            <a:fld id="{7D854EC2-8F58-5C4F-8AEB-33CAAE66C4BD}" type="slidenum">
              <a:rPr lang="en-US" smtClean="0"/>
              <a:t>54</a:t>
            </a:fld>
            <a:endParaRPr lang="en-US" dirty="0"/>
          </a:p>
        </p:txBody>
      </p:sp>
      <p:sp>
        <p:nvSpPr>
          <p:cNvPr id="6" name="Text Box 2">
            <a:extLst>
              <a:ext uri="{FF2B5EF4-FFF2-40B4-BE49-F238E27FC236}">
                <a16:creationId xmlns:a16="http://schemas.microsoft.com/office/drawing/2014/main" id="{BD06F1E7-072D-D9A7-2F08-470781D55527}"/>
              </a:ext>
            </a:extLst>
          </p:cNvPr>
          <p:cNvSpPr txBox="1">
            <a:spLocks noChangeArrowheads="1"/>
          </p:cNvSpPr>
          <p:nvPr/>
        </p:nvSpPr>
        <p:spPr bwMode="auto">
          <a:xfrm>
            <a:off x="367506" y="2056606"/>
            <a:ext cx="12268200" cy="5181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363"/>
              </a:spcBef>
              <a:buClrTx/>
              <a:buFontTx/>
              <a:buNone/>
              <a:defRPr/>
            </a:pPr>
            <a:r>
              <a:rPr lang="en-US" sz="2400" dirty="0">
                <a:solidFill>
                  <a:srgbClr val="000000"/>
                </a:solidFill>
                <a:latin typeface="Arial Narrow"/>
                <a:cs typeface="Arial Narrow"/>
              </a:rPr>
              <a:t>A SRO packet usually contains more than one waveform in a “</a:t>
            </a:r>
            <a:r>
              <a:rPr lang="en-US" sz="2400" dirty="0" err="1">
                <a:solidFill>
                  <a:srgbClr val="000000"/>
                </a:solidFill>
                <a:latin typeface="Arial Narrow"/>
                <a:cs typeface="Arial Narrow"/>
              </a:rPr>
              <a:t>TimeFrame</a:t>
            </a:r>
            <a:r>
              <a:rPr lang="en-US" sz="2400" dirty="0">
                <a:solidFill>
                  <a:srgbClr val="000000"/>
                </a:solidFill>
                <a:latin typeface="Arial Narrow"/>
                <a:cs typeface="Arial Narrow"/>
              </a:rPr>
              <a:t>”</a:t>
            </a:r>
          </a:p>
          <a:p>
            <a:pPr eaLnBrk="1" hangingPunct="1">
              <a:spcBef>
                <a:spcPts val="1363"/>
              </a:spcBef>
              <a:buClrTx/>
              <a:buFontTx/>
              <a:buNone/>
              <a:defRPr/>
            </a:pPr>
            <a:r>
              <a:rPr lang="en-US" sz="2400" dirty="0">
                <a:solidFill>
                  <a:srgbClr val="000000"/>
                </a:solidFill>
                <a:latin typeface="Arial Narrow"/>
                <a:cs typeface="Arial Narrow"/>
              </a:rPr>
              <a:t>Here you ask:</a:t>
            </a:r>
          </a:p>
          <a:p>
            <a:pPr marL="461962" indent="-457200" eaLnBrk="1" hangingPunct="1">
              <a:spcBef>
                <a:spcPts val="1363"/>
              </a:spcBef>
              <a:buClrTx/>
              <a:buFont typeface="Arial" panose="020B0604020202020204" pitchFamily="34" charset="0"/>
              <a:buChar char="•"/>
              <a:defRPr/>
            </a:pPr>
            <a:r>
              <a:rPr lang="en-US" sz="2400" dirty="0">
                <a:solidFill>
                  <a:srgbClr val="C00000"/>
                </a:solidFill>
                <a:latin typeface="Arial Narrow"/>
                <a:cs typeface="Arial Narrow"/>
              </a:rPr>
              <a:t>Hey packet, how many waveforms do you have?</a:t>
            </a:r>
          </a:p>
          <a:p>
            <a:pPr marL="461962" indent="-457200" eaLnBrk="1" hangingPunct="1">
              <a:spcBef>
                <a:spcPts val="1363"/>
              </a:spcBef>
              <a:buClrTx/>
              <a:buFont typeface="Arial" panose="020B0604020202020204" pitchFamily="34" charset="0"/>
              <a:buChar char="•"/>
              <a:defRPr/>
            </a:pPr>
            <a:r>
              <a:rPr lang="en-US" sz="2400" dirty="0">
                <a:solidFill>
                  <a:srgbClr val="000000"/>
                </a:solidFill>
                <a:latin typeface="Arial Narrow"/>
                <a:cs typeface="Arial Narrow"/>
              </a:rPr>
              <a:t>Hey packet, how many channels do you have </a:t>
            </a:r>
            <a:r>
              <a:rPr lang="en-US" sz="2400" dirty="0">
                <a:solidFill>
                  <a:srgbClr val="C00000"/>
                </a:solidFill>
                <a:latin typeface="Arial Narrow"/>
                <a:cs typeface="Arial Narrow"/>
              </a:rPr>
              <a:t>for waveform n</a:t>
            </a:r>
            <a:r>
              <a:rPr lang="en-US" sz="2400" dirty="0">
                <a:solidFill>
                  <a:srgbClr val="000000"/>
                </a:solidFill>
                <a:latin typeface="Arial Narrow"/>
                <a:cs typeface="Arial Narrow"/>
              </a:rPr>
              <a:t>?</a:t>
            </a:r>
          </a:p>
          <a:p>
            <a:pPr marL="461962" indent="-457200" eaLnBrk="1" hangingPunct="1">
              <a:spcBef>
                <a:spcPts val="1363"/>
              </a:spcBef>
              <a:buClrTx/>
              <a:buFont typeface="Arial" panose="020B0604020202020204" pitchFamily="34" charset="0"/>
              <a:buChar char="•"/>
              <a:defRPr/>
            </a:pPr>
            <a:r>
              <a:rPr lang="en-US" sz="2400" dirty="0">
                <a:solidFill>
                  <a:srgbClr val="000000"/>
                </a:solidFill>
                <a:latin typeface="Arial Narrow"/>
                <a:cs typeface="Arial Narrow"/>
              </a:rPr>
              <a:t>Hey channel, how many samples do you have </a:t>
            </a:r>
            <a:r>
              <a:rPr lang="en-US" sz="2400" dirty="0">
                <a:solidFill>
                  <a:srgbClr val="C00000"/>
                </a:solidFill>
                <a:latin typeface="Arial Narrow"/>
                <a:cs typeface="Arial Narrow"/>
              </a:rPr>
              <a:t>for waveform n </a:t>
            </a:r>
            <a:r>
              <a:rPr lang="en-US" sz="2400" dirty="0">
                <a:solidFill>
                  <a:srgbClr val="000000"/>
                </a:solidFill>
                <a:latin typeface="Arial Narrow"/>
                <a:cs typeface="Arial Narrow"/>
              </a:rPr>
              <a:t>?</a:t>
            </a:r>
          </a:p>
          <a:p>
            <a:pPr marL="461962" indent="-457200" eaLnBrk="1" hangingPunct="1">
              <a:spcBef>
                <a:spcPts val="1363"/>
              </a:spcBef>
              <a:buClrTx/>
              <a:buFont typeface="Arial" panose="020B0604020202020204" pitchFamily="34" charset="0"/>
              <a:buChar char="•"/>
              <a:defRPr/>
            </a:pPr>
            <a:r>
              <a:rPr lang="en-US" sz="2400" dirty="0">
                <a:solidFill>
                  <a:srgbClr val="000000"/>
                </a:solidFill>
                <a:latin typeface="Arial Narrow"/>
                <a:cs typeface="Arial Narrow"/>
              </a:rPr>
              <a:t>Ok then, please give me sample s of channel c </a:t>
            </a:r>
            <a:r>
              <a:rPr lang="en-US" sz="2400" dirty="0">
                <a:solidFill>
                  <a:srgbClr val="C00000"/>
                </a:solidFill>
                <a:latin typeface="Arial Narrow"/>
                <a:cs typeface="Arial Narrow"/>
              </a:rPr>
              <a:t>of waveform n</a:t>
            </a:r>
          </a:p>
        </p:txBody>
      </p:sp>
      <p:pic>
        <p:nvPicPr>
          <p:cNvPr id="5" name="Picture 4" descr="A graph of a graph&#10;&#10;Description automatically generated with medium confidence">
            <a:extLst>
              <a:ext uri="{FF2B5EF4-FFF2-40B4-BE49-F238E27FC236}">
                <a16:creationId xmlns:a16="http://schemas.microsoft.com/office/drawing/2014/main" id="{A79B42D4-4D96-0036-3B54-B368E81F2F11}"/>
              </a:ext>
            </a:extLst>
          </p:cNvPr>
          <p:cNvPicPr>
            <a:picLocks noChangeAspect="1"/>
          </p:cNvPicPr>
          <p:nvPr/>
        </p:nvPicPr>
        <p:blipFill>
          <a:blip r:embed="rId3"/>
          <a:stretch>
            <a:fillRect/>
          </a:stretch>
        </p:blipFill>
        <p:spPr>
          <a:xfrm>
            <a:off x="786606" y="5638006"/>
            <a:ext cx="5019688" cy="3608574"/>
          </a:xfrm>
          <a:prstGeom prst="rect">
            <a:avLst/>
          </a:prstGeom>
          <a:effectLst>
            <a:outerShdw blurRad="101600" dist="101600" dir="2700000" algn="tl" rotWithShape="0">
              <a:prstClr val="black">
                <a:alpha val="40000"/>
              </a:prstClr>
            </a:outerShdw>
          </a:effectLst>
        </p:spPr>
      </p:pic>
      <p:pic>
        <p:nvPicPr>
          <p:cNvPr id="8" name="Picture 7" descr="A close up of a computer&#10;&#10;Description automatically generated">
            <a:extLst>
              <a:ext uri="{FF2B5EF4-FFF2-40B4-BE49-F238E27FC236}">
                <a16:creationId xmlns:a16="http://schemas.microsoft.com/office/drawing/2014/main" id="{CE8BBE3B-4BCC-5BC5-6625-E0020E256AD1}"/>
              </a:ext>
            </a:extLst>
          </p:cNvPr>
          <p:cNvPicPr>
            <a:picLocks noChangeAspect="1"/>
          </p:cNvPicPr>
          <p:nvPr/>
        </p:nvPicPr>
        <p:blipFill>
          <a:blip r:embed="rId4"/>
          <a:stretch>
            <a:fillRect/>
          </a:stretch>
        </p:blipFill>
        <p:spPr>
          <a:xfrm rot="16200000">
            <a:off x="7636936" y="5187580"/>
            <a:ext cx="2306953" cy="4101250"/>
          </a:xfrm>
          <a:prstGeom prst="rect">
            <a:avLst/>
          </a:prstGeom>
        </p:spPr>
      </p:pic>
    </p:spTree>
    <p:extLst>
      <p:ext uri="{BB962C8B-B14F-4D97-AF65-F5344CB8AC3E}">
        <p14:creationId xmlns:p14="http://schemas.microsoft.com/office/powerpoint/2010/main" val="255036508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570706" y="1980406"/>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This is the end…</a:t>
            </a:r>
          </a:p>
          <a:p>
            <a:pPr eaLnBrk="1" hangingPunct="1">
              <a:buClrTx/>
              <a:buFontTx/>
              <a:buNone/>
              <a:defRPr/>
            </a:pPr>
            <a:endParaRPr lang="en-US" sz="4200" dirty="0">
              <a:solidFill>
                <a:srgbClr val="000000"/>
              </a:solidFill>
              <a:latin typeface="Arial Narrow" charset="0"/>
            </a:endParaRPr>
          </a:p>
          <a:p>
            <a:pPr eaLnBrk="1" hangingPunct="1">
              <a:buClrTx/>
              <a:buFontTx/>
              <a:buNone/>
              <a:defRPr/>
            </a:pPr>
            <a:r>
              <a:rPr lang="en-US" sz="4200" dirty="0">
                <a:solidFill>
                  <a:srgbClr val="000000"/>
                </a:solidFill>
                <a:latin typeface="Arial Narrow" charset="0"/>
              </a:rPr>
              <a:t>Let me end this with a bit of eye-candy</a:t>
            </a:r>
          </a:p>
        </p:txBody>
      </p:sp>
      <p:sp>
        <p:nvSpPr>
          <p:cNvPr id="2" name="Slide Number Placeholder 1"/>
          <p:cNvSpPr>
            <a:spLocks noGrp="1"/>
          </p:cNvSpPr>
          <p:nvPr>
            <p:ph type="sldNum" sz="quarter" idx="4"/>
          </p:nvPr>
        </p:nvSpPr>
        <p:spPr/>
        <p:txBody>
          <a:bodyPr/>
          <a:lstStyle/>
          <a:p>
            <a:fld id="{7D854EC2-8F58-5C4F-8AEB-33CAAE66C4BD}" type="slidenum">
              <a:rPr lang="en-US" smtClean="0"/>
              <a:t>55</a:t>
            </a:fld>
            <a:endParaRPr lang="en-US" dirty="0"/>
          </a:p>
        </p:txBody>
      </p:sp>
      <p:pic>
        <p:nvPicPr>
          <p:cNvPr id="4" name="Picture 3">
            <a:extLst>
              <a:ext uri="{FF2B5EF4-FFF2-40B4-BE49-F238E27FC236}">
                <a16:creationId xmlns:a16="http://schemas.microsoft.com/office/drawing/2014/main" id="{8506196B-2735-638A-0E1C-6EED3CF7C1A4}"/>
              </a:ext>
            </a:extLst>
          </p:cNvPr>
          <p:cNvPicPr>
            <a:picLocks noChangeAspect="1"/>
          </p:cNvPicPr>
          <p:nvPr/>
        </p:nvPicPr>
        <p:blipFill>
          <a:blip r:embed="rId2"/>
          <a:stretch>
            <a:fillRect/>
          </a:stretch>
        </p:blipFill>
        <p:spPr>
          <a:xfrm>
            <a:off x="2463006" y="3580606"/>
            <a:ext cx="8153400" cy="5883522"/>
          </a:xfrm>
          <a:prstGeom prst="rect">
            <a:avLst/>
          </a:prstGeom>
        </p:spPr>
      </p:pic>
    </p:spTree>
    <p:extLst>
      <p:ext uri="{BB962C8B-B14F-4D97-AF65-F5344CB8AC3E}">
        <p14:creationId xmlns:p14="http://schemas.microsoft.com/office/powerpoint/2010/main" val="1724616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GUIs</a:t>
            </a:r>
          </a:p>
        </p:txBody>
      </p:sp>
      <p:sp>
        <p:nvSpPr>
          <p:cNvPr id="6" name="Text Box 2"/>
          <p:cNvSpPr txBox="1">
            <a:spLocks noChangeArrowheads="1"/>
          </p:cNvSpPr>
          <p:nvPr/>
        </p:nvSpPr>
        <p:spPr bwMode="auto">
          <a:xfrm>
            <a:off x="253206" y="3711640"/>
            <a:ext cx="7753031" cy="4191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461962" indent="-457200" eaLnBrk="1" hangingPunct="1">
              <a:spcBef>
                <a:spcPts val="1963"/>
              </a:spcBef>
              <a:buClrTx/>
              <a:buFont typeface="Arial"/>
              <a:buChar char="•"/>
              <a:defRPr/>
            </a:pPr>
            <a:r>
              <a:rPr lang="en-US" sz="2800" b="1" dirty="0">
                <a:solidFill>
                  <a:srgbClr val="FF6600"/>
                </a:solidFill>
                <a:latin typeface="Arial Narrow" charset="0"/>
              </a:rPr>
              <a:t>GUIs must not be </a:t>
            </a:r>
            <a:r>
              <a:rPr lang="en-US" sz="2800" b="1" dirty="0" err="1">
                <a:solidFill>
                  <a:srgbClr val="FF6600"/>
                </a:solidFill>
                <a:latin typeface="Arial Narrow" charset="0"/>
              </a:rPr>
              <a:t>stateful</a:t>
            </a:r>
            <a:r>
              <a:rPr lang="en-US" sz="2800" b="1" dirty="0">
                <a:solidFill>
                  <a:srgbClr val="FF6600"/>
                </a:solidFill>
                <a:latin typeface="Arial Narrow" charset="0"/>
              </a:rPr>
              <a:t>! </a:t>
            </a:r>
          </a:p>
          <a:p>
            <a:pPr marL="461962" indent="-457200" eaLnBrk="1" hangingPunct="1">
              <a:spcBef>
                <a:spcPts val="1963"/>
              </a:spcBef>
              <a:buClrTx/>
              <a:buFont typeface="Arial"/>
              <a:buChar char="•"/>
              <a:defRPr/>
            </a:pPr>
            <a:r>
              <a:rPr lang="en-US" sz="2800" dirty="0">
                <a:solidFill>
                  <a:srgbClr val="000090"/>
                </a:solidFill>
                <a:latin typeface="Arial Narrow" charset="0"/>
              </a:rPr>
              <a:t>Statelessness allows to have multiple GUIs at the same time</a:t>
            </a:r>
          </a:p>
          <a:p>
            <a:pPr marL="461962" indent="-457200" eaLnBrk="1" hangingPunct="1">
              <a:spcBef>
                <a:spcPts val="1963"/>
              </a:spcBef>
              <a:buClrTx/>
              <a:buFont typeface="Arial"/>
              <a:buChar char="•"/>
              <a:defRPr/>
            </a:pPr>
            <a:r>
              <a:rPr lang="en-US" sz="2800" dirty="0">
                <a:solidFill>
                  <a:srgbClr val="000090"/>
                </a:solidFill>
                <a:latin typeface="Arial Narrow" charset="0"/>
              </a:rPr>
              <a:t>And allows to mix GUIs with commands (think scripts)</a:t>
            </a:r>
          </a:p>
          <a:p>
            <a:pPr marL="461962" indent="-457200" eaLnBrk="1" hangingPunct="1">
              <a:spcBef>
                <a:spcPts val="1963"/>
              </a:spcBef>
              <a:buClrTx/>
              <a:buFont typeface="Arial"/>
              <a:buChar char="•"/>
              <a:defRPr/>
            </a:pPr>
            <a:r>
              <a:rPr lang="en-US" sz="2800" dirty="0">
                <a:solidFill>
                  <a:srgbClr val="000090"/>
                </a:solidFill>
                <a:latin typeface="Arial Narrow" charset="0"/>
              </a:rPr>
              <a:t>(all state information is kept in the </a:t>
            </a:r>
            <a:r>
              <a:rPr lang="en-US" sz="2800" dirty="0" err="1">
                <a:solidFill>
                  <a:srgbClr val="000090"/>
                </a:solidFill>
                <a:latin typeface="Arial Narrow" charset="0"/>
              </a:rPr>
              <a:t>rcdaq</a:t>
            </a:r>
            <a:r>
              <a:rPr lang="en-US" sz="2800" dirty="0">
                <a:solidFill>
                  <a:srgbClr val="000090"/>
                </a:solidFill>
                <a:latin typeface="Arial Narrow" charset="0"/>
              </a:rPr>
              <a:t> server)</a:t>
            </a:r>
          </a:p>
          <a:p>
            <a:pPr marL="461962" indent="-457200" eaLnBrk="1" hangingPunct="1">
              <a:spcBef>
                <a:spcPts val="1963"/>
              </a:spcBef>
              <a:buClrTx/>
              <a:buFont typeface="Arial"/>
              <a:buChar char="•"/>
              <a:defRPr/>
            </a:pPr>
            <a:r>
              <a:rPr lang="en-US" sz="2800" dirty="0">
                <a:solidFill>
                  <a:srgbClr val="000090"/>
                </a:solidFill>
                <a:latin typeface="Arial Narrow" charset="0"/>
              </a:rPr>
              <a:t>My GUI approach is to have </a:t>
            </a:r>
            <a:r>
              <a:rPr lang="en-US" sz="2800" dirty="0" err="1">
                <a:solidFill>
                  <a:srgbClr val="000090"/>
                </a:solidFill>
                <a:latin typeface="Arial Narrow" charset="0"/>
              </a:rPr>
              <a:t>perl</a:t>
            </a:r>
            <a:r>
              <a:rPr lang="en-US" sz="2800" dirty="0">
                <a:solidFill>
                  <a:srgbClr val="000090"/>
                </a:solidFill>
                <a:latin typeface="Arial Narrow" charset="0"/>
              </a:rPr>
              <a:t>-TK issue standard commands, parse the output</a:t>
            </a:r>
          </a:p>
          <a:p>
            <a:pPr marL="461962" indent="-457200" eaLnBrk="1" hangingPunct="1">
              <a:spcBef>
                <a:spcPts val="1963"/>
              </a:spcBef>
              <a:buClrTx/>
              <a:buFont typeface="Arial"/>
              <a:buChar char="•"/>
              <a:defRPr/>
            </a:pPr>
            <a:r>
              <a:rPr lang="en-US" sz="2800" dirty="0">
                <a:solidFill>
                  <a:srgbClr val="000090"/>
                </a:solidFill>
                <a:latin typeface="Arial Narrow" charset="0"/>
              </a:rPr>
              <a:t>Slowly transitioning to Web-based controls (web sockets + </a:t>
            </a:r>
            <a:r>
              <a:rPr lang="en-US" sz="2800" dirty="0" err="1">
                <a:solidFill>
                  <a:srgbClr val="000090"/>
                </a:solidFill>
                <a:latin typeface="Arial Narrow" charset="0"/>
              </a:rPr>
              <a:t>Javascript</a:t>
            </a:r>
            <a:r>
              <a:rPr lang="en-US" sz="2800" dirty="0">
                <a:solidFill>
                  <a:srgbClr val="000090"/>
                </a:solidFill>
                <a:latin typeface="Arial Narrow" charset="0"/>
              </a:rPr>
              <a:t>)</a:t>
            </a:r>
          </a:p>
        </p:txBody>
      </p:sp>
      <p:pic>
        <p:nvPicPr>
          <p:cNvPr id="2" name="Picture 1" descr="rcdaqcontrol_logg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196" y="0"/>
            <a:ext cx="5149263" cy="4161733"/>
          </a:xfrm>
          <a:prstGeom prst="rect">
            <a:avLst/>
          </a:prstGeom>
        </p:spPr>
      </p:pic>
      <p:pic>
        <p:nvPicPr>
          <p:cNvPr id="3" name="Picture 2" descr="rcdaqstat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806" y="3729771"/>
            <a:ext cx="3581400" cy="3302000"/>
          </a:xfrm>
          <a:prstGeom prst="rect">
            <a:avLst/>
          </a:prstGeom>
        </p:spPr>
      </p:pic>
      <p:sp>
        <p:nvSpPr>
          <p:cNvPr id="4" name="Slide Number Placeholder 3"/>
          <p:cNvSpPr>
            <a:spLocks noGrp="1"/>
          </p:cNvSpPr>
          <p:nvPr>
            <p:ph type="sldNum" sz="quarter" idx="4"/>
          </p:nvPr>
        </p:nvSpPr>
        <p:spPr/>
        <p:txBody>
          <a:bodyPr/>
          <a:lstStyle/>
          <a:p>
            <a:fld id="{7D854EC2-8F58-5C4F-8AEB-33CAAE66C4BD}" type="slidenum">
              <a:rPr lang="en-US" smtClean="0"/>
              <a:t>56</a:t>
            </a:fld>
            <a:endParaRPr lang="en-US" dirty="0"/>
          </a:p>
        </p:txBody>
      </p:sp>
      <p:pic>
        <p:nvPicPr>
          <p:cNvPr id="7" name="Picture 6">
            <a:extLst>
              <a:ext uri="{FF2B5EF4-FFF2-40B4-BE49-F238E27FC236}">
                <a16:creationId xmlns:a16="http://schemas.microsoft.com/office/drawing/2014/main" id="{DB9648EC-855F-8B4D-9722-33D882B9FB98}"/>
              </a:ext>
            </a:extLst>
          </p:cNvPr>
          <p:cNvPicPr>
            <a:picLocks noChangeAspect="1"/>
          </p:cNvPicPr>
          <p:nvPr/>
        </p:nvPicPr>
        <p:blipFill>
          <a:blip r:embed="rId5"/>
          <a:stretch>
            <a:fillRect/>
          </a:stretch>
        </p:blipFill>
        <p:spPr>
          <a:xfrm>
            <a:off x="8201668" y="6400006"/>
            <a:ext cx="4384168" cy="3158332"/>
          </a:xfrm>
          <a:prstGeom prst="rect">
            <a:avLst/>
          </a:prstGeom>
        </p:spPr>
      </p:pic>
      <p:pic>
        <p:nvPicPr>
          <p:cNvPr id="8" name="Picture 7" descr="android.png">
            <a:extLst>
              <a:ext uri="{FF2B5EF4-FFF2-40B4-BE49-F238E27FC236}">
                <a16:creationId xmlns:a16="http://schemas.microsoft.com/office/drawing/2014/main" id="{83ED5534-D1AC-8E4C-832A-C8849B40F6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5006" y="468313"/>
            <a:ext cx="4470401" cy="2514600"/>
          </a:xfrm>
          <a:prstGeom prst="rect">
            <a:avLst/>
          </a:prstGeom>
          <a:ln w="38100">
            <a:solidFill>
              <a:schemeClr val="accent1">
                <a:lumMod val="75000"/>
              </a:schemeClr>
            </a:solidFill>
          </a:ln>
        </p:spPr>
      </p:pic>
      <p:sp>
        <p:nvSpPr>
          <p:cNvPr id="5" name="Rectangle 4">
            <a:extLst>
              <a:ext uri="{FF2B5EF4-FFF2-40B4-BE49-F238E27FC236}">
                <a16:creationId xmlns:a16="http://schemas.microsoft.com/office/drawing/2014/main" id="{FFCFAFCB-BB50-F348-8A12-B0863B501ED8}"/>
              </a:ext>
            </a:extLst>
          </p:cNvPr>
          <p:cNvSpPr/>
          <p:nvPr/>
        </p:nvSpPr>
        <p:spPr>
          <a:xfrm>
            <a:off x="4520406" y="2647096"/>
            <a:ext cx="1446230" cy="400110"/>
          </a:xfrm>
          <a:prstGeom prst="rect">
            <a:avLst/>
          </a:prstGeom>
        </p:spPr>
        <p:txBody>
          <a:bodyPr wrap="none">
            <a:spAutoFit/>
          </a:bodyPr>
          <a:lstStyle/>
          <a:p>
            <a:r>
              <a:rPr lang="en-US" sz="2000" dirty="0">
                <a:solidFill>
                  <a:srgbClr val="000090"/>
                </a:solidFill>
                <a:latin typeface="Arial Narrow" charset="0"/>
              </a:rPr>
              <a:t>On my phone</a:t>
            </a:r>
            <a:endParaRPr lang="en-US" dirty="0"/>
          </a:p>
        </p:txBody>
      </p:sp>
      <p:sp>
        <p:nvSpPr>
          <p:cNvPr id="10" name="Rectangle 9">
            <a:extLst>
              <a:ext uri="{FF2B5EF4-FFF2-40B4-BE49-F238E27FC236}">
                <a16:creationId xmlns:a16="http://schemas.microsoft.com/office/drawing/2014/main" id="{589ADB9F-315B-794A-A101-8AAB3BBE6859}"/>
              </a:ext>
            </a:extLst>
          </p:cNvPr>
          <p:cNvSpPr/>
          <p:nvPr/>
        </p:nvSpPr>
        <p:spPr>
          <a:xfrm>
            <a:off x="11668042" y="4545788"/>
            <a:ext cx="899605" cy="400110"/>
          </a:xfrm>
          <a:prstGeom prst="rect">
            <a:avLst/>
          </a:prstGeom>
        </p:spPr>
        <p:txBody>
          <a:bodyPr wrap="none">
            <a:spAutoFit/>
          </a:bodyPr>
          <a:lstStyle/>
          <a:p>
            <a:r>
              <a:rPr lang="en-US" sz="2000" dirty="0">
                <a:solidFill>
                  <a:srgbClr val="000090"/>
                </a:solidFill>
                <a:latin typeface="Arial Narrow" charset="0"/>
              </a:rPr>
              <a:t>Perl-TK</a:t>
            </a:r>
            <a:endParaRPr lang="en-US" dirty="0"/>
          </a:p>
        </p:txBody>
      </p:sp>
      <p:sp>
        <p:nvSpPr>
          <p:cNvPr id="11" name="Rectangle 10">
            <a:extLst>
              <a:ext uri="{FF2B5EF4-FFF2-40B4-BE49-F238E27FC236}">
                <a16:creationId xmlns:a16="http://schemas.microsoft.com/office/drawing/2014/main" id="{8B89E309-BE07-6940-8AF0-78A0F0932707}"/>
              </a:ext>
            </a:extLst>
          </p:cNvPr>
          <p:cNvSpPr/>
          <p:nvPr/>
        </p:nvSpPr>
        <p:spPr>
          <a:xfrm>
            <a:off x="9716801" y="9371806"/>
            <a:ext cx="1445780" cy="400110"/>
          </a:xfrm>
          <a:prstGeom prst="rect">
            <a:avLst/>
          </a:prstGeom>
        </p:spPr>
        <p:txBody>
          <a:bodyPr wrap="none">
            <a:spAutoFit/>
          </a:bodyPr>
          <a:lstStyle/>
          <a:p>
            <a:r>
              <a:rPr lang="en-US" sz="2000" dirty="0">
                <a:solidFill>
                  <a:srgbClr val="000090"/>
                </a:solidFill>
                <a:latin typeface="Arial Narrow" charset="0"/>
              </a:rPr>
              <a:t>Web Browser</a:t>
            </a:r>
            <a:endParaRPr lang="en-US" dirty="0"/>
          </a:p>
        </p:txBody>
      </p:sp>
    </p:spTree>
    <p:extLst>
      <p:ext uri="{BB962C8B-B14F-4D97-AF65-F5344CB8AC3E}">
        <p14:creationId xmlns:p14="http://schemas.microsoft.com/office/powerpoint/2010/main" val="3968239121"/>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Shell integration</a:t>
            </a:r>
          </a:p>
        </p:txBody>
      </p:sp>
      <p:pic>
        <p:nvPicPr>
          <p:cNvPr id="2" name="Picture 1"/>
          <p:cNvPicPr>
            <a:picLocks noChangeAspect="1"/>
          </p:cNvPicPr>
          <p:nvPr/>
        </p:nvPicPr>
        <p:blipFill>
          <a:blip r:embed="rId5"/>
          <a:stretch>
            <a:fillRect/>
          </a:stretch>
        </p:blipFill>
        <p:spPr>
          <a:xfrm>
            <a:off x="5343500" y="2971007"/>
            <a:ext cx="7330306" cy="6629400"/>
          </a:xfrm>
          <a:prstGeom prst="rect">
            <a:avLst/>
          </a:prstGeom>
          <a:ln>
            <a:solidFill>
              <a:srgbClr val="FF0000"/>
            </a:solidFill>
          </a:ln>
          <a:effectLst>
            <a:outerShdw blurRad="117475" dist="165100" dir="2700000" algn="tl" rotWithShape="0">
              <a:srgbClr val="000000">
                <a:alpha val="43000"/>
              </a:srgbClr>
            </a:outerShdw>
          </a:effectLst>
        </p:spPr>
      </p:pic>
      <p:sp>
        <p:nvSpPr>
          <p:cNvPr id="3" name="Rectangle 2"/>
          <p:cNvSpPr/>
          <p:nvPr/>
        </p:nvSpPr>
        <p:spPr>
          <a:xfrm>
            <a:off x="6882606" y="2132806"/>
            <a:ext cx="3970182" cy="646331"/>
          </a:xfrm>
          <a:prstGeom prst="rect">
            <a:avLst/>
          </a:prstGeom>
        </p:spPr>
        <p:txBody>
          <a:bodyPr wrap="none">
            <a:spAutoFit/>
          </a:bodyPr>
          <a:lstStyle/>
          <a:p>
            <a:pPr algn="ctr" eaLnBrk="1" hangingPunct="1">
              <a:spcBef>
                <a:spcPts val="763"/>
              </a:spcBef>
              <a:buClrTx/>
              <a:buFontTx/>
              <a:buNone/>
              <a:defRPr/>
            </a:pPr>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charset="0"/>
              </a:rPr>
              <a:t>The Speaking DAQ</a:t>
            </a:r>
          </a:p>
        </p:txBody>
      </p:sp>
      <p:pic>
        <p:nvPicPr>
          <p:cNvPr id="4" name="IMG_0209.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91406" y="2361406"/>
            <a:ext cx="3454400" cy="6096000"/>
          </a:xfrm>
          <a:prstGeom prst="rect">
            <a:avLst/>
          </a:prstGeom>
          <a:ln w="19050" cmpd="sng">
            <a:solidFill>
              <a:srgbClr val="3366FF"/>
            </a:solidFill>
          </a:ln>
        </p:spPr>
      </p:pic>
      <p:sp>
        <p:nvSpPr>
          <p:cNvPr id="7" name="Slide Number Placeholder 6"/>
          <p:cNvSpPr>
            <a:spLocks noGrp="1"/>
          </p:cNvSpPr>
          <p:nvPr>
            <p:ph type="sldNum" sz="quarter" idx="4"/>
          </p:nvPr>
        </p:nvSpPr>
        <p:spPr/>
        <p:txBody>
          <a:bodyPr/>
          <a:lstStyle/>
          <a:p>
            <a:fld id="{7D854EC2-8F58-5C4F-8AEB-33CAAE66C4BD}" type="slidenum">
              <a:rPr lang="en-US" smtClean="0"/>
              <a:t>57</a:t>
            </a:fld>
            <a:endParaRPr lang="en-US" dirty="0"/>
          </a:p>
        </p:txBody>
      </p:sp>
    </p:spTree>
    <p:extLst>
      <p:ext uri="{BB962C8B-B14F-4D97-AF65-F5344CB8AC3E}">
        <p14:creationId xmlns:p14="http://schemas.microsoft.com/office/powerpoint/2010/main" val="3557910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Another one from the EIC calo orbit – Oleg, Craig, myself</a:t>
            </a:r>
          </a:p>
        </p:txBody>
      </p:sp>
      <p:sp>
        <p:nvSpPr>
          <p:cNvPr id="2" name="Slide Number Placeholder 1"/>
          <p:cNvSpPr>
            <a:spLocks noGrp="1"/>
          </p:cNvSpPr>
          <p:nvPr>
            <p:ph type="sldNum" sz="quarter" idx="4"/>
          </p:nvPr>
        </p:nvSpPr>
        <p:spPr/>
        <p:txBody>
          <a:bodyPr/>
          <a:lstStyle/>
          <a:p>
            <a:fld id="{7D854EC2-8F58-5C4F-8AEB-33CAAE66C4BD}" type="slidenum">
              <a:rPr lang="en-US" smtClean="0"/>
              <a:t>6</a:t>
            </a:fld>
            <a:endParaRPr lang="en-US" dirty="0"/>
          </a:p>
        </p:txBody>
      </p:sp>
      <p:sp>
        <p:nvSpPr>
          <p:cNvPr id="8" name="Text Box 2">
            <a:extLst>
              <a:ext uri="{FF2B5EF4-FFF2-40B4-BE49-F238E27FC236}">
                <a16:creationId xmlns:a16="http://schemas.microsoft.com/office/drawing/2014/main" id="{F53B150E-3DDB-8BF4-4D45-8E341261336B}"/>
              </a:ext>
            </a:extLst>
          </p:cNvPr>
          <p:cNvSpPr txBox="1">
            <a:spLocks noChangeArrowheads="1"/>
          </p:cNvSpPr>
          <p:nvPr/>
        </p:nvSpPr>
        <p:spPr bwMode="auto">
          <a:xfrm>
            <a:off x="571500" y="2099469"/>
            <a:ext cx="12254706" cy="7953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”Can we get more calorimeter position information by adding a dual readout and measure time?”</a:t>
            </a:r>
          </a:p>
          <a:p>
            <a:pPr eaLnBrk="1" hangingPunct="1">
              <a:spcBef>
                <a:spcPts val="1963"/>
              </a:spcBef>
              <a:buClrTx/>
              <a:buFontTx/>
              <a:buNone/>
              <a:defRPr/>
            </a:pPr>
            <a:endParaRPr lang="en-US" sz="2600" dirty="0">
              <a:solidFill>
                <a:srgbClr val="606060"/>
              </a:solidFill>
              <a:latin typeface="Arial Narrow" charset="0"/>
            </a:endParaRPr>
          </a:p>
        </p:txBody>
      </p:sp>
      <p:pic>
        <p:nvPicPr>
          <p:cNvPr id="10" name="Picture 9">
            <a:extLst>
              <a:ext uri="{FF2B5EF4-FFF2-40B4-BE49-F238E27FC236}">
                <a16:creationId xmlns:a16="http://schemas.microsoft.com/office/drawing/2014/main" id="{B836402B-DE06-DFD1-2806-2A321B55C54A}"/>
              </a:ext>
            </a:extLst>
          </p:cNvPr>
          <p:cNvPicPr>
            <a:picLocks noChangeAspect="1"/>
          </p:cNvPicPr>
          <p:nvPr/>
        </p:nvPicPr>
        <p:blipFill>
          <a:blip r:embed="rId3"/>
          <a:stretch>
            <a:fillRect/>
          </a:stretch>
        </p:blipFill>
        <p:spPr>
          <a:xfrm>
            <a:off x="253206" y="2913062"/>
            <a:ext cx="6858000" cy="5138501"/>
          </a:xfrm>
          <a:prstGeom prst="rect">
            <a:avLst/>
          </a:prstGeom>
        </p:spPr>
      </p:pic>
      <p:sp>
        <p:nvSpPr>
          <p:cNvPr id="11" name="Text Box 2">
            <a:extLst>
              <a:ext uri="{FF2B5EF4-FFF2-40B4-BE49-F238E27FC236}">
                <a16:creationId xmlns:a16="http://schemas.microsoft.com/office/drawing/2014/main" id="{47A486D1-D535-4B5E-2A42-B74110D74B78}"/>
              </a:ext>
            </a:extLst>
          </p:cNvPr>
          <p:cNvSpPr txBox="1">
            <a:spLocks noChangeArrowheads="1"/>
          </p:cNvSpPr>
          <p:nvPr/>
        </p:nvSpPr>
        <p:spPr bwMode="auto">
          <a:xfrm>
            <a:off x="2142331" y="8216033"/>
            <a:ext cx="5273675" cy="102297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marL="0" eaLnBrk="1" hangingPunct="1">
              <a:spcBef>
                <a:spcPts val="1963"/>
              </a:spcBef>
              <a:buClrTx/>
              <a:buFontTx/>
              <a:buNone/>
              <a:defRPr/>
            </a:pPr>
            <a:r>
              <a:rPr lang="en-US" sz="2600" dirty="0">
                <a:solidFill>
                  <a:srgbClr val="606060"/>
                </a:solidFill>
                <a:latin typeface="Arial Narrow" charset="0"/>
              </a:rPr>
              <a:t>In the end we found that it’s too small an effect to pursue, but it was worth checking!</a:t>
            </a:r>
          </a:p>
        </p:txBody>
      </p:sp>
      <p:pic>
        <p:nvPicPr>
          <p:cNvPr id="13" name="Picture 12">
            <a:extLst>
              <a:ext uri="{FF2B5EF4-FFF2-40B4-BE49-F238E27FC236}">
                <a16:creationId xmlns:a16="http://schemas.microsoft.com/office/drawing/2014/main" id="{D2A7A0F9-3A65-53CF-057C-DC98DE107AF0}"/>
              </a:ext>
            </a:extLst>
          </p:cNvPr>
          <p:cNvPicPr>
            <a:picLocks noChangeAspect="1"/>
          </p:cNvPicPr>
          <p:nvPr/>
        </p:nvPicPr>
        <p:blipFill>
          <a:blip r:embed="rId4"/>
          <a:stretch>
            <a:fillRect/>
          </a:stretch>
        </p:blipFill>
        <p:spPr>
          <a:xfrm>
            <a:off x="7391400" y="3885406"/>
            <a:ext cx="2489200" cy="1869878"/>
          </a:xfrm>
          <a:prstGeom prst="rect">
            <a:avLst/>
          </a:prstGeom>
        </p:spPr>
      </p:pic>
      <p:pic>
        <p:nvPicPr>
          <p:cNvPr id="14" name="Picture 13">
            <a:extLst>
              <a:ext uri="{FF2B5EF4-FFF2-40B4-BE49-F238E27FC236}">
                <a16:creationId xmlns:a16="http://schemas.microsoft.com/office/drawing/2014/main" id="{02F61B56-4F17-A2F7-677F-E6ADD4AE5BBC}"/>
              </a:ext>
            </a:extLst>
          </p:cNvPr>
          <p:cNvPicPr>
            <a:picLocks noChangeAspect="1"/>
          </p:cNvPicPr>
          <p:nvPr/>
        </p:nvPicPr>
        <p:blipFill>
          <a:blip r:embed="rId5"/>
          <a:stretch>
            <a:fillRect/>
          </a:stretch>
        </p:blipFill>
        <p:spPr>
          <a:xfrm>
            <a:off x="10051653" y="3894339"/>
            <a:ext cx="2477290" cy="1852012"/>
          </a:xfrm>
          <a:prstGeom prst="rect">
            <a:avLst/>
          </a:prstGeom>
        </p:spPr>
      </p:pic>
      <p:pic>
        <p:nvPicPr>
          <p:cNvPr id="15" name="Picture 14">
            <a:extLst>
              <a:ext uri="{FF2B5EF4-FFF2-40B4-BE49-F238E27FC236}">
                <a16:creationId xmlns:a16="http://schemas.microsoft.com/office/drawing/2014/main" id="{BB1C87CD-4299-0B7F-1977-0F950CEA46F5}"/>
              </a:ext>
            </a:extLst>
          </p:cNvPr>
          <p:cNvPicPr>
            <a:picLocks noChangeAspect="1"/>
          </p:cNvPicPr>
          <p:nvPr/>
        </p:nvPicPr>
        <p:blipFill>
          <a:blip r:embed="rId6"/>
          <a:stretch>
            <a:fillRect/>
          </a:stretch>
        </p:blipFill>
        <p:spPr>
          <a:xfrm>
            <a:off x="7429500" y="5911849"/>
            <a:ext cx="4591439" cy="3386932"/>
          </a:xfrm>
          <a:prstGeom prst="rect">
            <a:avLst/>
          </a:prstGeom>
        </p:spPr>
      </p:pic>
      <p:sp>
        <p:nvSpPr>
          <p:cNvPr id="16" name="Text Box 2">
            <a:extLst>
              <a:ext uri="{FF2B5EF4-FFF2-40B4-BE49-F238E27FC236}">
                <a16:creationId xmlns:a16="http://schemas.microsoft.com/office/drawing/2014/main" id="{B229E04E-A699-2CA2-D53E-6BD69EF2B9BA}"/>
              </a:ext>
            </a:extLst>
          </p:cNvPr>
          <p:cNvSpPr txBox="1">
            <a:spLocks noChangeArrowheads="1"/>
          </p:cNvSpPr>
          <p:nvPr/>
        </p:nvSpPr>
        <p:spPr bwMode="auto">
          <a:xfrm>
            <a:off x="7429500" y="2806024"/>
            <a:ext cx="5549106" cy="91919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Moving the calorimeter in the beam for “more left” or “more right” incidence</a:t>
            </a:r>
          </a:p>
          <a:p>
            <a:pPr eaLnBrk="1" hangingPunct="1">
              <a:spcBef>
                <a:spcPts val="1963"/>
              </a:spcBef>
              <a:buClrTx/>
              <a:buFontTx/>
              <a:buNone/>
              <a:defRPr/>
            </a:pPr>
            <a:endParaRPr lang="en-US" sz="2600" dirty="0">
              <a:solidFill>
                <a:srgbClr val="606060"/>
              </a:solidFill>
              <a:latin typeface="Arial Narrow" charset="0"/>
            </a:endParaRPr>
          </a:p>
        </p:txBody>
      </p:sp>
    </p:spTree>
    <p:extLst>
      <p:ext uri="{BB962C8B-B14F-4D97-AF65-F5344CB8AC3E}">
        <p14:creationId xmlns:p14="http://schemas.microsoft.com/office/powerpoint/2010/main" val="234196002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D854EC2-8F58-5C4F-8AEB-33CAAE66C4BD}" type="slidenum">
              <a:rPr lang="en-US" smtClean="0"/>
              <a:t>7</a:t>
            </a:fld>
            <a:endParaRPr lang="en-US" dirty="0"/>
          </a:p>
        </p:txBody>
      </p:sp>
      <p:sp>
        <p:nvSpPr>
          <p:cNvPr id="6"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Long History of EIC-themed test beams with RCDAQ </a:t>
            </a:r>
          </a:p>
        </p:txBody>
      </p:sp>
      <p:sp>
        <p:nvSpPr>
          <p:cNvPr id="10" name="TextBox 9">
            <a:extLst>
              <a:ext uri="{FF2B5EF4-FFF2-40B4-BE49-F238E27FC236}">
                <a16:creationId xmlns:a16="http://schemas.microsoft.com/office/drawing/2014/main" id="{7D70DBD7-3ACA-134F-BD6C-89F511F39A93}"/>
              </a:ext>
            </a:extLst>
          </p:cNvPr>
          <p:cNvSpPr txBox="1"/>
          <p:nvPr/>
        </p:nvSpPr>
        <p:spPr>
          <a:xfrm>
            <a:off x="380328" y="2063425"/>
            <a:ext cx="8938297" cy="2677656"/>
          </a:xfrm>
          <a:prstGeom prst="rect">
            <a:avLst/>
          </a:prstGeom>
          <a:noFill/>
        </p:spPr>
        <p:txBody>
          <a:bodyPr wrap="square" rtlCol="0">
            <a:spAutoFit/>
          </a:bodyPr>
          <a:lstStyle/>
          <a:p>
            <a:pPr>
              <a:spcAft>
                <a:spcPts val="1200"/>
              </a:spcAft>
            </a:pPr>
            <a:r>
              <a:rPr lang="en-US" sz="2300" dirty="0">
                <a:solidFill>
                  <a:schemeClr val="tx1"/>
                </a:solidFill>
                <a:latin typeface="Arial Narrow" panose="020B0604020202020204" pitchFamily="34" charset="0"/>
                <a:cs typeface="Arial Narrow" panose="020B0604020202020204" pitchFamily="34" charset="0"/>
              </a:rPr>
              <a:t>The RCDAQ system has been a pillar of EIC-themed data taking for R&amp;D, test beams </a:t>
            </a:r>
            <a:r>
              <a:rPr lang="en-US" sz="2300" dirty="0" err="1">
                <a:solidFill>
                  <a:schemeClr val="tx1"/>
                </a:solidFill>
                <a:latin typeface="Arial Narrow" panose="020B0604020202020204" pitchFamily="34" charset="0"/>
                <a:cs typeface="Arial Narrow" panose="020B0604020202020204" pitchFamily="34" charset="0"/>
              </a:rPr>
              <a:t>etc</a:t>
            </a:r>
            <a:r>
              <a:rPr lang="en-US" sz="2300" dirty="0">
                <a:solidFill>
                  <a:schemeClr val="tx1"/>
                </a:solidFill>
                <a:latin typeface="Arial Narrow" panose="020B0604020202020204" pitchFamily="34" charset="0"/>
                <a:cs typeface="Arial Narrow" panose="020B0604020202020204" pitchFamily="34" charset="0"/>
              </a:rPr>
              <a:t> since 2013 – eRD1, eRD6, LDRDs, …</a:t>
            </a:r>
          </a:p>
          <a:p>
            <a:pPr>
              <a:spcAft>
                <a:spcPts val="1200"/>
              </a:spcAft>
            </a:pPr>
            <a:r>
              <a:rPr lang="en-US" sz="2300" dirty="0">
                <a:solidFill>
                  <a:schemeClr val="tx1"/>
                </a:solidFill>
                <a:latin typeface="Arial Narrow" panose="020B0604020202020204" pitchFamily="34" charset="0"/>
                <a:cs typeface="Arial Narrow" panose="020B0604020202020204" pitchFamily="34" charset="0"/>
              </a:rPr>
              <a:t>Many active RCDAQ installations in the </a:t>
            </a:r>
            <a:r>
              <a:rPr lang="en-US" sz="2300" dirty="0" err="1">
                <a:solidFill>
                  <a:schemeClr val="tx1"/>
                </a:solidFill>
                <a:latin typeface="Arial Narrow" panose="020B0604020202020204" pitchFamily="34" charset="0"/>
                <a:cs typeface="Arial Narrow" panose="020B0604020202020204" pitchFamily="34" charset="0"/>
              </a:rPr>
              <a:t>ePIC</a:t>
            </a:r>
            <a:r>
              <a:rPr lang="en-US" sz="2300" dirty="0">
                <a:solidFill>
                  <a:schemeClr val="tx1"/>
                </a:solidFill>
                <a:latin typeface="Arial Narrow" panose="020B0604020202020204" pitchFamily="34" charset="0"/>
                <a:cs typeface="Arial Narrow" panose="020B0604020202020204" pitchFamily="34" charset="0"/>
              </a:rPr>
              <a:t> orbit + ~30 elsewhere</a:t>
            </a:r>
          </a:p>
          <a:p>
            <a:pPr>
              <a:spcAft>
                <a:spcPts val="1200"/>
              </a:spcAft>
            </a:pPr>
            <a:r>
              <a:rPr lang="en-US" sz="2300" dirty="0">
                <a:solidFill>
                  <a:schemeClr val="tx1"/>
                </a:solidFill>
                <a:latin typeface="Arial Narrow" panose="020B0604020202020204" pitchFamily="34" charset="0"/>
                <a:cs typeface="Arial Narrow" panose="020B0604020202020204" pitchFamily="34" charset="0"/>
              </a:rPr>
              <a:t>Usual entry by ease-of-use for standard devices (DRS, SRS, CAEN, …) and support for fully automated measurement campaigns</a:t>
            </a:r>
          </a:p>
          <a:p>
            <a:pPr>
              <a:spcAft>
                <a:spcPts val="1200"/>
              </a:spcAft>
            </a:pPr>
            <a:r>
              <a:rPr lang="en-US" sz="2300" dirty="0">
                <a:solidFill>
                  <a:schemeClr val="tx1"/>
                </a:solidFill>
                <a:latin typeface="Arial Narrow" panose="020B0604020202020204" pitchFamily="34" charset="0"/>
                <a:cs typeface="Arial Narrow" panose="020B0604020202020204" pitchFamily="34" charset="0"/>
              </a:rPr>
              <a:t>Manuals and “application notes” at https://</a:t>
            </a:r>
            <a:r>
              <a:rPr lang="en-US" sz="2300" dirty="0" err="1">
                <a:solidFill>
                  <a:schemeClr val="tx1"/>
                </a:solidFill>
                <a:latin typeface="Arial Narrow" panose="020B0604020202020204" pitchFamily="34" charset="0"/>
                <a:cs typeface="Arial Narrow" panose="020B0604020202020204" pitchFamily="34" charset="0"/>
              </a:rPr>
              <a:t>www.phenix.bnl.gov</a:t>
            </a:r>
            <a:r>
              <a:rPr lang="en-US" sz="2300" dirty="0">
                <a:solidFill>
                  <a:schemeClr val="tx1"/>
                </a:solidFill>
                <a:latin typeface="Arial Narrow" panose="020B0604020202020204" pitchFamily="34" charset="0"/>
                <a:cs typeface="Arial Narrow" panose="020B0604020202020204" pitchFamily="34" charset="0"/>
              </a:rPr>
              <a:t>/~</a:t>
            </a:r>
            <a:r>
              <a:rPr lang="en-US" sz="2300" dirty="0" err="1">
                <a:solidFill>
                  <a:schemeClr val="tx1"/>
                </a:solidFill>
                <a:latin typeface="Arial Narrow" panose="020B0604020202020204" pitchFamily="34" charset="0"/>
                <a:cs typeface="Arial Narrow" panose="020B0604020202020204" pitchFamily="34" charset="0"/>
              </a:rPr>
              <a:t>purschke</a:t>
            </a:r>
            <a:r>
              <a:rPr lang="en-US" sz="2300" dirty="0">
                <a:solidFill>
                  <a:schemeClr val="tx1"/>
                </a:solidFill>
                <a:latin typeface="Arial Narrow" panose="020B0604020202020204" pitchFamily="34" charset="0"/>
                <a:cs typeface="Arial Narrow" panose="020B0604020202020204" pitchFamily="34" charset="0"/>
              </a:rPr>
              <a:t>/</a:t>
            </a:r>
            <a:r>
              <a:rPr lang="en-US" sz="2300" dirty="0" err="1">
                <a:solidFill>
                  <a:schemeClr val="tx1"/>
                </a:solidFill>
                <a:latin typeface="Arial Narrow" panose="020B0604020202020204" pitchFamily="34" charset="0"/>
                <a:cs typeface="Arial Narrow" panose="020B0604020202020204" pitchFamily="34" charset="0"/>
              </a:rPr>
              <a:t>rcdaq</a:t>
            </a:r>
            <a:endParaRPr lang="en-US" sz="2300" dirty="0">
              <a:solidFill>
                <a:schemeClr val="tx1"/>
              </a:solidFill>
              <a:latin typeface="Arial Narrow" panose="020B0604020202020204" pitchFamily="34" charset="0"/>
              <a:cs typeface="Arial Narrow" panose="020B0604020202020204" pitchFamily="34" charset="0"/>
            </a:endParaRPr>
          </a:p>
        </p:txBody>
      </p:sp>
      <p:grpSp>
        <p:nvGrpSpPr>
          <p:cNvPr id="5" name="Group 4">
            <a:extLst>
              <a:ext uri="{FF2B5EF4-FFF2-40B4-BE49-F238E27FC236}">
                <a16:creationId xmlns:a16="http://schemas.microsoft.com/office/drawing/2014/main" id="{17DB5461-52C7-5B46-91BA-4BB5E3F74AE9}"/>
              </a:ext>
            </a:extLst>
          </p:cNvPr>
          <p:cNvGrpSpPr/>
          <p:nvPr/>
        </p:nvGrpSpPr>
        <p:grpSpPr>
          <a:xfrm>
            <a:off x="140115" y="4741082"/>
            <a:ext cx="2107520" cy="2013133"/>
            <a:chOff x="356849" y="413537"/>
            <a:chExt cx="2802506" cy="2676993"/>
          </a:xfrm>
        </p:grpSpPr>
        <p:pic>
          <p:nvPicPr>
            <p:cNvPr id="7" name="Picture 6">
              <a:extLst>
                <a:ext uri="{FF2B5EF4-FFF2-40B4-BE49-F238E27FC236}">
                  <a16:creationId xmlns:a16="http://schemas.microsoft.com/office/drawing/2014/main" id="{D2BF0FDD-1D16-3649-99B9-6B2AB6EB0B38}"/>
                </a:ext>
              </a:extLst>
            </p:cNvPr>
            <p:cNvPicPr>
              <a:picLocks noChangeAspect="1"/>
            </p:cNvPicPr>
            <p:nvPr/>
          </p:nvPicPr>
          <p:blipFill rotWithShape="1">
            <a:blip r:embed="rId2"/>
            <a:srcRect l="21484"/>
            <a:stretch/>
          </p:blipFill>
          <p:spPr>
            <a:xfrm>
              <a:off x="356849" y="413537"/>
              <a:ext cx="2802506" cy="2676993"/>
            </a:xfrm>
            <a:prstGeom prst="rect">
              <a:avLst/>
            </a:prstGeom>
          </p:spPr>
        </p:pic>
        <p:sp>
          <p:nvSpPr>
            <p:cNvPr id="8" name="TextBox 12">
              <a:extLst>
                <a:ext uri="{FF2B5EF4-FFF2-40B4-BE49-F238E27FC236}">
                  <a16:creationId xmlns:a16="http://schemas.microsoft.com/office/drawing/2014/main" id="{00D807B2-2E8C-AD4F-8D3D-B28DE5ED1483}"/>
                </a:ext>
              </a:extLst>
            </p:cNvPr>
            <p:cNvSpPr txBox="1"/>
            <p:nvPr/>
          </p:nvSpPr>
          <p:spPr>
            <a:xfrm>
              <a:off x="525891" y="2603077"/>
              <a:ext cx="2214453" cy="401729"/>
            </a:xfrm>
            <a:prstGeom prst="rect">
              <a:avLst/>
            </a:prstGeom>
            <a:noFill/>
          </p:spPr>
          <p:txBody>
            <a:bodyPr wrap="none" rtlCol="0">
              <a:spAutoFit/>
            </a:bodyPr>
            <a:lstStyle>
              <a:defPPr>
                <a:defRPr lang="en-US"/>
              </a:defPPr>
              <a:lvl1pPr>
                <a:defRPr sz="1600">
                  <a:solidFill>
                    <a:srgbClr val="FFFF00"/>
                  </a:solidFill>
                  <a:effectLst>
                    <a:glow rad="228600">
                      <a:schemeClr val="accent1">
                        <a:satMod val="175000"/>
                        <a:alpha val="40000"/>
                      </a:schemeClr>
                    </a:glow>
                  </a:effectLs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t>Minidrift</a:t>
              </a:r>
              <a:r>
                <a:rPr lang="en-US" dirty="0"/>
                <a:t> TPC (2013)</a:t>
              </a:r>
            </a:p>
          </p:txBody>
        </p:sp>
      </p:grpSp>
      <p:grpSp>
        <p:nvGrpSpPr>
          <p:cNvPr id="9" name="Group 8">
            <a:extLst>
              <a:ext uri="{FF2B5EF4-FFF2-40B4-BE49-F238E27FC236}">
                <a16:creationId xmlns:a16="http://schemas.microsoft.com/office/drawing/2014/main" id="{1CA2DB53-33DF-1D47-9206-39BC5E86386E}"/>
              </a:ext>
            </a:extLst>
          </p:cNvPr>
          <p:cNvGrpSpPr/>
          <p:nvPr/>
        </p:nvGrpSpPr>
        <p:grpSpPr>
          <a:xfrm>
            <a:off x="744196" y="6754215"/>
            <a:ext cx="3141132" cy="3001651"/>
            <a:chOff x="4856813" y="233703"/>
            <a:chExt cx="3951359" cy="3775899"/>
          </a:xfrm>
        </p:grpSpPr>
        <p:pic>
          <p:nvPicPr>
            <p:cNvPr id="11" name="Picture 10">
              <a:extLst>
                <a:ext uri="{FF2B5EF4-FFF2-40B4-BE49-F238E27FC236}">
                  <a16:creationId xmlns:a16="http://schemas.microsoft.com/office/drawing/2014/main" id="{A6DA6E80-CDFF-564F-97BC-1C9F137FCE7E}"/>
                </a:ext>
              </a:extLst>
            </p:cNvPr>
            <p:cNvPicPr>
              <a:picLocks noChangeAspect="1"/>
            </p:cNvPicPr>
            <p:nvPr/>
          </p:nvPicPr>
          <p:blipFill>
            <a:blip r:embed="rId3"/>
            <a:stretch>
              <a:fillRect/>
            </a:stretch>
          </p:blipFill>
          <p:spPr>
            <a:xfrm>
              <a:off x="4856813" y="233703"/>
              <a:ext cx="3951359" cy="3775899"/>
            </a:xfrm>
            <a:prstGeom prst="rect">
              <a:avLst/>
            </a:prstGeom>
            <a:noFill/>
          </p:spPr>
        </p:pic>
        <p:sp>
          <p:nvSpPr>
            <p:cNvPr id="12" name="TextBox 15">
              <a:extLst>
                <a:ext uri="{FF2B5EF4-FFF2-40B4-BE49-F238E27FC236}">
                  <a16:creationId xmlns:a16="http://schemas.microsoft.com/office/drawing/2014/main" id="{3DB3C718-D1FE-9D43-B307-94806A295F61}"/>
                </a:ext>
              </a:extLst>
            </p:cNvPr>
            <p:cNvSpPr txBox="1"/>
            <p:nvPr/>
          </p:nvSpPr>
          <p:spPr>
            <a:xfrm>
              <a:off x="5012899" y="3236802"/>
              <a:ext cx="3713001" cy="515523"/>
            </a:xfrm>
            <a:prstGeom prst="rect">
              <a:avLst/>
            </a:prstGeom>
            <a:noFill/>
          </p:spPr>
          <p:txBody>
            <a:bodyPr wrap="none" rtlCol="0">
              <a:spAutoFit/>
            </a:bodyPr>
            <a:lstStyle>
              <a:defPPr>
                <a:defRPr lang="en-US"/>
              </a:defPPr>
              <a:lvl1pPr>
                <a:defRPr sz="1600">
                  <a:solidFill>
                    <a:srgbClr val="FFFF00"/>
                  </a:solidFill>
                  <a:effectLst>
                    <a:glow rad="228600">
                      <a:schemeClr val="accent1">
                        <a:satMod val="175000"/>
                        <a:alpha val="40000"/>
                      </a:schemeClr>
                    </a:glow>
                  </a:effectLs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FLYSUB consortium (2014)</a:t>
              </a:r>
            </a:p>
          </p:txBody>
        </p:sp>
      </p:grpSp>
      <p:grpSp>
        <p:nvGrpSpPr>
          <p:cNvPr id="13" name="Group 12">
            <a:extLst>
              <a:ext uri="{FF2B5EF4-FFF2-40B4-BE49-F238E27FC236}">
                <a16:creationId xmlns:a16="http://schemas.microsoft.com/office/drawing/2014/main" id="{7911EA7C-F32E-BF4B-877B-AE2D0E2EAD62}"/>
              </a:ext>
            </a:extLst>
          </p:cNvPr>
          <p:cNvGrpSpPr/>
          <p:nvPr/>
        </p:nvGrpSpPr>
        <p:grpSpPr>
          <a:xfrm>
            <a:off x="3452945" y="4869757"/>
            <a:ext cx="2654295" cy="2520849"/>
            <a:chOff x="10163462" y="4407109"/>
            <a:chExt cx="2780273" cy="2640499"/>
          </a:xfrm>
        </p:grpSpPr>
        <p:pic>
          <p:nvPicPr>
            <p:cNvPr id="14" name="Picture 13" descr="pic700.jpg">
              <a:extLst>
                <a:ext uri="{FF2B5EF4-FFF2-40B4-BE49-F238E27FC236}">
                  <a16:creationId xmlns:a16="http://schemas.microsoft.com/office/drawing/2014/main" id="{A3E7E9C2-F080-F24C-B181-FE7D8E4C8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3462" y="4407109"/>
              <a:ext cx="2518108" cy="1888581"/>
            </a:xfrm>
            <a:prstGeom prst="rect">
              <a:avLst/>
            </a:prstGeom>
          </p:spPr>
        </p:pic>
        <p:pic>
          <p:nvPicPr>
            <p:cNvPr id="15" name="Picture 14">
              <a:extLst>
                <a:ext uri="{FF2B5EF4-FFF2-40B4-BE49-F238E27FC236}">
                  <a16:creationId xmlns:a16="http://schemas.microsoft.com/office/drawing/2014/main" id="{08C6BE64-C17E-B848-B4F7-F94B0D87A258}"/>
                </a:ext>
              </a:extLst>
            </p:cNvPr>
            <p:cNvPicPr>
              <a:picLocks noChangeAspect="1"/>
            </p:cNvPicPr>
            <p:nvPr/>
          </p:nvPicPr>
          <p:blipFill rotWithShape="1">
            <a:blip r:embed="rId5"/>
            <a:srcRect b="50762"/>
            <a:stretch/>
          </p:blipFill>
          <p:spPr>
            <a:xfrm>
              <a:off x="10703319" y="6312383"/>
              <a:ext cx="1990948" cy="735225"/>
            </a:xfrm>
            <a:prstGeom prst="rect">
              <a:avLst/>
            </a:prstGeom>
          </p:spPr>
        </p:pic>
        <p:sp>
          <p:nvSpPr>
            <p:cNvPr id="16" name="TextBox 24">
              <a:extLst>
                <a:ext uri="{FF2B5EF4-FFF2-40B4-BE49-F238E27FC236}">
                  <a16:creationId xmlns:a16="http://schemas.microsoft.com/office/drawing/2014/main" id="{20DA7B98-34E8-7047-A19B-B29CCA083108}"/>
                </a:ext>
              </a:extLst>
            </p:cNvPr>
            <p:cNvSpPr txBox="1"/>
            <p:nvPr/>
          </p:nvSpPr>
          <p:spPr>
            <a:xfrm>
              <a:off x="10221150" y="5824826"/>
              <a:ext cx="2722585" cy="4498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err="1">
                  <a:solidFill>
                    <a:srgbClr val="FFFF00"/>
                  </a:solidFill>
                  <a:effectLst>
                    <a:glow rad="228600">
                      <a:schemeClr val="accent1">
                        <a:satMod val="175000"/>
                        <a:alpha val="40000"/>
                      </a:schemeClr>
                    </a:glow>
                  </a:effectLst>
                </a:rPr>
                <a:t>ZigZag</a:t>
              </a:r>
              <a:r>
                <a:rPr lang="en-US" sz="1600" dirty="0">
                  <a:solidFill>
                    <a:srgbClr val="FFFF00"/>
                  </a:solidFill>
                  <a:effectLst>
                    <a:glow rad="228600">
                      <a:schemeClr val="accent1">
                        <a:satMod val="175000"/>
                        <a:alpha val="40000"/>
                      </a:schemeClr>
                    </a:glow>
                  </a:effectLst>
                </a:rPr>
                <a:t> Readout (2016)</a:t>
              </a:r>
            </a:p>
          </p:txBody>
        </p:sp>
      </p:grpSp>
      <p:grpSp>
        <p:nvGrpSpPr>
          <p:cNvPr id="25" name="Group 24">
            <a:extLst>
              <a:ext uri="{FF2B5EF4-FFF2-40B4-BE49-F238E27FC236}">
                <a16:creationId xmlns:a16="http://schemas.microsoft.com/office/drawing/2014/main" id="{D809DAA5-6F9E-BED9-92AA-5B2AFCC31F76}"/>
              </a:ext>
            </a:extLst>
          </p:cNvPr>
          <p:cNvGrpSpPr/>
          <p:nvPr/>
        </p:nvGrpSpPr>
        <p:grpSpPr>
          <a:xfrm>
            <a:off x="8347252" y="7208986"/>
            <a:ext cx="2482276" cy="1861707"/>
            <a:chOff x="3794951" y="7738699"/>
            <a:chExt cx="2482276" cy="1861707"/>
          </a:xfrm>
        </p:grpSpPr>
        <p:pic>
          <p:nvPicPr>
            <p:cNvPr id="18" name="Picture 17">
              <a:extLst>
                <a:ext uri="{FF2B5EF4-FFF2-40B4-BE49-F238E27FC236}">
                  <a16:creationId xmlns:a16="http://schemas.microsoft.com/office/drawing/2014/main" id="{1FF14C6F-E1F9-2045-A7D4-C95479B2DF18}"/>
                </a:ext>
              </a:extLst>
            </p:cNvPr>
            <p:cNvPicPr>
              <a:picLocks noChangeAspect="1"/>
            </p:cNvPicPr>
            <p:nvPr/>
          </p:nvPicPr>
          <p:blipFill>
            <a:blip r:embed="rId6"/>
            <a:stretch>
              <a:fillRect/>
            </a:stretch>
          </p:blipFill>
          <p:spPr>
            <a:xfrm>
              <a:off x="3794951" y="7738699"/>
              <a:ext cx="2482276" cy="1861707"/>
            </a:xfrm>
            <a:prstGeom prst="rect">
              <a:avLst/>
            </a:prstGeom>
          </p:spPr>
        </p:pic>
        <p:sp>
          <p:nvSpPr>
            <p:cNvPr id="20" name="TextBox 14">
              <a:extLst>
                <a:ext uri="{FF2B5EF4-FFF2-40B4-BE49-F238E27FC236}">
                  <a16:creationId xmlns:a16="http://schemas.microsoft.com/office/drawing/2014/main" id="{5801F9C9-0FFF-2E41-A1BB-FD5663F48EF5}"/>
                </a:ext>
              </a:extLst>
            </p:cNvPr>
            <p:cNvSpPr txBox="1"/>
            <p:nvPr/>
          </p:nvSpPr>
          <p:spPr>
            <a:xfrm>
              <a:off x="3969286" y="7814052"/>
              <a:ext cx="2075120" cy="338554"/>
            </a:xfrm>
            <a:prstGeom prst="rect">
              <a:avLst/>
            </a:prstGeom>
            <a:noFill/>
          </p:spPr>
          <p:txBody>
            <a:bodyPr wrap="none" rtlCol="0">
              <a:spAutoFit/>
            </a:bodyPr>
            <a:lstStyle>
              <a:defPPr>
                <a:defRPr lang="en-US"/>
              </a:defPPr>
              <a:lvl1pPr>
                <a:defRPr sz="1600">
                  <a:solidFill>
                    <a:srgbClr val="FFFF00"/>
                  </a:solidFill>
                  <a:effectLst>
                    <a:glow rad="228600">
                      <a:schemeClr val="accent1">
                        <a:satMod val="175000"/>
                        <a:alpha val="40000"/>
                      </a:schemeClr>
                    </a:glow>
                  </a:effectLs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PWO prototype (2018)</a:t>
              </a:r>
            </a:p>
          </p:txBody>
        </p:sp>
      </p:grpSp>
      <p:grpSp>
        <p:nvGrpSpPr>
          <p:cNvPr id="26" name="Group 25">
            <a:extLst>
              <a:ext uri="{FF2B5EF4-FFF2-40B4-BE49-F238E27FC236}">
                <a16:creationId xmlns:a16="http://schemas.microsoft.com/office/drawing/2014/main" id="{B0B7B331-EBED-B1FC-57FF-240E1BC9A185}"/>
              </a:ext>
            </a:extLst>
          </p:cNvPr>
          <p:cNvGrpSpPr/>
          <p:nvPr/>
        </p:nvGrpSpPr>
        <p:grpSpPr>
          <a:xfrm>
            <a:off x="4122886" y="7510442"/>
            <a:ext cx="3000660" cy="1329154"/>
            <a:chOff x="4215606" y="6290052"/>
            <a:chExt cx="3000660" cy="1329154"/>
          </a:xfrm>
        </p:grpSpPr>
        <p:pic>
          <p:nvPicPr>
            <p:cNvPr id="17" name="Picture 16">
              <a:extLst>
                <a:ext uri="{FF2B5EF4-FFF2-40B4-BE49-F238E27FC236}">
                  <a16:creationId xmlns:a16="http://schemas.microsoft.com/office/drawing/2014/main" id="{3815A5F1-F928-6449-BB7B-571F68CCCE15}"/>
                </a:ext>
              </a:extLst>
            </p:cNvPr>
            <p:cNvPicPr>
              <a:picLocks noChangeAspect="1"/>
            </p:cNvPicPr>
            <p:nvPr/>
          </p:nvPicPr>
          <p:blipFill rotWithShape="1">
            <a:blip r:embed="rId7"/>
            <a:srcRect t="22567" b="20815"/>
            <a:stretch/>
          </p:blipFill>
          <p:spPr>
            <a:xfrm>
              <a:off x="4215606" y="6345023"/>
              <a:ext cx="3000660" cy="1274183"/>
            </a:xfrm>
            <a:prstGeom prst="rect">
              <a:avLst/>
            </a:prstGeom>
          </p:spPr>
        </p:pic>
        <p:sp>
          <p:nvSpPr>
            <p:cNvPr id="21" name="TextBox 13">
              <a:extLst>
                <a:ext uri="{FF2B5EF4-FFF2-40B4-BE49-F238E27FC236}">
                  <a16:creationId xmlns:a16="http://schemas.microsoft.com/office/drawing/2014/main" id="{C8B8BE69-B831-A748-B467-42AAEBE3154A}"/>
                </a:ext>
              </a:extLst>
            </p:cNvPr>
            <p:cNvSpPr txBox="1"/>
            <p:nvPr/>
          </p:nvSpPr>
          <p:spPr>
            <a:xfrm>
              <a:off x="4266406" y="6290052"/>
              <a:ext cx="2835969" cy="338554"/>
            </a:xfrm>
            <a:prstGeom prst="rect">
              <a:avLst/>
            </a:prstGeom>
            <a:noFill/>
          </p:spPr>
          <p:txBody>
            <a:bodyPr wrap="none" rtlCol="0">
              <a:spAutoFit/>
            </a:bodyPr>
            <a:lstStyle>
              <a:defPPr>
                <a:defRPr lang="en-US"/>
              </a:defPPr>
              <a:lvl1pPr>
                <a:defRPr sz="1600">
                  <a:solidFill>
                    <a:srgbClr val="FFFF00"/>
                  </a:solidFill>
                  <a:effectLst>
                    <a:glow rad="228600">
                      <a:schemeClr val="accent1">
                        <a:satMod val="175000"/>
                        <a:alpha val="40000"/>
                      </a:schemeClr>
                    </a:glow>
                  </a:effectLs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Dual-sided PWO readout (2017)</a:t>
              </a:r>
            </a:p>
          </p:txBody>
        </p:sp>
      </p:grpSp>
      <p:grpSp>
        <p:nvGrpSpPr>
          <p:cNvPr id="27" name="Group 26">
            <a:extLst>
              <a:ext uri="{FF2B5EF4-FFF2-40B4-BE49-F238E27FC236}">
                <a16:creationId xmlns:a16="http://schemas.microsoft.com/office/drawing/2014/main" id="{4C79A94F-44BB-F641-203F-44E3B3330714}"/>
              </a:ext>
            </a:extLst>
          </p:cNvPr>
          <p:cNvGrpSpPr/>
          <p:nvPr/>
        </p:nvGrpSpPr>
        <p:grpSpPr>
          <a:xfrm>
            <a:off x="6206950" y="5031466"/>
            <a:ext cx="3394972" cy="1909672"/>
            <a:chOff x="6831763" y="6859216"/>
            <a:chExt cx="3394972" cy="1909672"/>
          </a:xfrm>
        </p:grpSpPr>
        <p:pic>
          <p:nvPicPr>
            <p:cNvPr id="19" name="Picture 18">
              <a:extLst>
                <a:ext uri="{FF2B5EF4-FFF2-40B4-BE49-F238E27FC236}">
                  <a16:creationId xmlns:a16="http://schemas.microsoft.com/office/drawing/2014/main" id="{1918EA03-B999-514C-8083-0E6E2BEBCBBE}"/>
                </a:ext>
              </a:extLst>
            </p:cNvPr>
            <p:cNvPicPr>
              <a:picLocks noChangeAspect="1"/>
            </p:cNvPicPr>
            <p:nvPr/>
          </p:nvPicPr>
          <p:blipFill>
            <a:blip r:embed="rId8"/>
            <a:stretch>
              <a:fillRect/>
            </a:stretch>
          </p:blipFill>
          <p:spPr>
            <a:xfrm>
              <a:off x="6831763" y="6859216"/>
              <a:ext cx="3394972" cy="1909672"/>
            </a:xfrm>
            <a:prstGeom prst="rect">
              <a:avLst/>
            </a:prstGeom>
          </p:spPr>
        </p:pic>
        <p:sp>
          <p:nvSpPr>
            <p:cNvPr id="22" name="TextBox 16">
              <a:extLst>
                <a:ext uri="{FF2B5EF4-FFF2-40B4-BE49-F238E27FC236}">
                  <a16:creationId xmlns:a16="http://schemas.microsoft.com/office/drawing/2014/main" id="{3AF36A20-C6B9-624A-B2EC-F3F8DA7C07A7}"/>
                </a:ext>
              </a:extLst>
            </p:cNvPr>
            <p:cNvSpPr txBox="1"/>
            <p:nvPr/>
          </p:nvSpPr>
          <p:spPr>
            <a:xfrm>
              <a:off x="7263606" y="6975852"/>
              <a:ext cx="1931350" cy="338554"/>
            </a:xfrm>
            <a:prstGeom prst="rect">
              <a:avLst/>
            </a:prstGeom>
            <a:noFill/>
          </p:spPr>
          <p:txBody>
            <a:bodyPr wrap="none" rtlCol="0">
              <a:spAutoFit/>
            </a:bodyPr>
            <a:lstStyle>
              <a:defPPr>
                <a:defRPr lang="en-US"/>
              </a:defPPr>
              <a:lvl1pPr>
                <a:defRPr sz="1600">
                  <a:solidFill>
                    <a:srgbClr val="FFFF00"/>
                  </a:solidFill>
                  <a:effectLst>
                    <a:glow rad="228600">
                      <a:schemeClr val="accent1">
                        <a:satMod val="175000"/>
                        <a:alpha val="40000"/>
                      </a:schemeClr>
                    </a:glow>
                  </a:effectLs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MPGD-LDRD (2019)</a:t>
              </a:r>
            </a:p>
          </p:txBody>
        </p:sp>
      </p:grpSp>
      <p:grpSp>
        <p:nvGrpSpPr>
          <p:cNvPr id="29" name="Group 28">
            <a:extLst>
              <a:ext uri="{FF2B5EF4-FFF2-40B4-BE49-F238E27FC236}">
                <a16:creationId xmlns:a16="http://schemas.microsoft.com/office/drawing/2014/main" id="{CDA5B2C9-97A4-0DE6-1763-D32EDE59C86D}"/>
              </a:ext>
            </a:extLst>
          </p:cNvPr>
          <p:cNvGrpSpPr/>
          <p:nvPr/>
        </p:nvGrpSpPr>
        <p:grpSpPr>
          <a:xfrm>
            <a:off x="9750468" y="4547319"/>
            <a:ext cx="3155904" cy="2366928"/>
            <a:chOff x="9087906" y="6886606"/>
            <a:chExt cx="2590800" cy="1943100"/>
          </a:xfrm>
        </p:grpSpPr>
        <p:pic>
          <p:nvPicPr>
            <p:cNvPr id="24" name="Picture 23">
              <a:extLst>
                <a:ext uri="{FF2B5EF4-FFF2-40B4-BE49-F238E27FC236}">
                  <a16:creationId xmlns:a16="http://schemas.microsoft.com/office/drawing/2014/main" id="{A1C9F8EC-862F-5A84-697E-F4815F35FFA3}"/>
                </a:ext>
              </a:extLst>
            </p:cNvPr>
            <p:cNvPicPr>
              <a:picLocks noChangeAspect="1"/>
            </p:cNvPicPr>
            <p:nvPr/>
          </p:nvPicPr>
          <p:blipFill>
            <a:blip r:embed="rId9"/>
            <a:stretch>
              <a:fillRect/>
            </a:stretch>
          </p:blipFill>
          <p:spPr>
            <a:xfrm>
              <a:off x="9087906" y="6886606"/>
              <a:ext cx="2590800" cy="1943100"/>
            </a:xfrm>
            <a:prstGeom prst="rect">
              <a:avLst/>
            </a:prstGeom>
          </p:spPr>
        </p:pic>
        <p:sp>
          <p:nvSpPr>
            <p:cNvPr id="28" name="TextBox 15">
              <a:extLst>
                <a:ext uri="{FF2B5EF4-FFF2-40B4-BE49-F238E27FC236}">
                  <a16:creationId xmlns:a16="http://schemas.microsoft.com/office/drawing/2014/main" id="{9592D9EF-180F-67CF-B91F-F0F47AD4D399}"/>
                </a:ext>
              </a:extLst>
            </p:cNvPr>
            <p:cNvSpPr txBox="1"/>
            <p:nvPr/>
          </p:nvSpPr>
          <p:spPr>
            <a:xfrm>
              <a:off x="9180103" y="7765302"/>
              <a:ext cx="1741182" cy="584775"/>
            </a:xfrm>
            <a:prstGeom prst="rect">
              <a:avLst/>
            </a:prstGeom>
            <a:noFill/>
          </p:spPr>
          <p:txBody>
            <a:bodyPr wrap="none" rtlCol="0">
              <a:spAutoFit/>
            </a:bodyPr>
            <a:lstStyle>
              <a:defPPr>
                <a:defRPr lang="en-US"/>
              </a:defPPr>
              <a:lvl1pPr>
                <a:defRPr sz="1600">
                  <a:solidFill>
                    <a:srgbClr val="FFFF00"/>
                  </a:solidFill>
                  <a:effectLst>
                    <a:glow rad="228600">
                      <a:schemeClr val="accent1">
                        <a:satMod val="175000"/>
                        <a:alpha val="40000"/>
                      </a:schemeClr>
                    </a:glow>
                  </a:effectLs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LAPPD /  Kiselev </a:t>
              </a:r>
            </a:p>
            <a:p>
              <a:pPr algn="ctr"/>
              <a:r>
                <a:rPr lang="en-US" dirty="0"/>
                <a:t>(2022)</a:t>
              </a:r>
            </a:p>
          </p:txBody>
        </p:sp>
      </p:grpSp>
      <p:sp>
        <p:nvSpPr>
          <p:cNvPr id="3" name="TextBox 2">
            <a:extLst>
              <a:ext uri="{FF2B5EF4-FFF2-40B4-BE49-F238E27FC236}">
                <a16:creationId xmlns:a16="http://schemas.microsoft.com/office/drawing/2014/main" id="{66F8755E-6C7F-290A-278E-F0A9BE171CF3}"/>
              </a:ext>
            </a:extLst>
          </p:cNvPr>
          <p:cNvSpPr txBox="1"/>
          <p:nvPr/>
        </p:nvSpPr>
        <p:spPr>
          <a:xfrm>
            <a:off x="5808960" y="9031452"/>
            <a:ext cx="2323256" cy="707886"/>
          </a:xfrm>
          <a:prstGeom prst="rect">
            <a:avLst/>
          </a:prstGeom>
          <a:noFill/>
        </p:spPr>
        <p:txBody>
          <a:bodyPr wrap="square" rtlCol="0">
            <a:spAutoFit/>
          </a:bodyPr>
          <a:lstStyle/>
          <a:p>
            <a:pPr>
              <a:spcAft>
                <a:spcPts val="1200"/>
              </a:spcAft>
            </a:pPr>
            <a:r>
              <a:rPr lang="en-US" sz="2000" dirty="0">
                <a:solidFill>
                  <a:schemeClr val="tx1"/>
                </a:solidFill>
                <a:latin typeface="Arial Narrow" panose="020B0604020202020204" pitchFamily="34" charset="0"/>
                <a:cs typeface="Arial Narrow" panose="020B0604020202020204" pitchFamily="34" charset="0"/>
              </a:rPr>
              <a:t>Thanks to </a:t>
            </a:r>
            <a:r>
              <a:rPr lang="en-US" sz="2000" dirty="0" err="1">
                <a:solidFill>
                  <a:schemeClr val="tx1"/>
                </a:solidFill>
                <a:latin typeface="Arial Narrow" panose="020B0604020202020204" pitchFamily="34" charset="0"/>
                <a:cs typeface="Arial Narrow" panose="020B0604020202020204" pitchFamily="34" charset="0"/>
              </a:rPr>
              <a:t>Jin</a:t>
            </a:r>
            <a:r>
              <a:rPr lang="en-US" sz="2000" dirty="0">
                <a:solidFill>
                  <a:schemeClr val="tx1"/>
                </a:solidFill>
                <a:latin typeface="Arial Narrow" panose="020B0604020202020204" pitchFamily="34" charset="0"/>
                <a:cs typeface="Arial Narrow" panose="020B0604020202020204" pitchFamily="34" charset="0"/>
              </a:rPr>
              <a:t> Huang for this collection</a:t>
            </a:r>
          </a:p>
        </p:txBody>
      </p:sp>
    </p:spTree>
    <p:extLst>
      <p:ext uri="{BB962C8B-B14F-4D97-AF65-F5344CB8AC3E}">
        <p14:creationId xmlns:p14="http://schemas.microsoft.com/office/powerpoint/2010/main" val="701000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What does one need?</a:t>
            </a:r>
          </a:p>
        </p:txBody>
      </p:sp>
      <p:sp>
        <p:nvSpPr>
          <p:cNvPr id="33794" name="Text Box 2"/>
          <p:cNvSpPr txBox="1">
            <a:spLocks noChangeArrowheads="1"/>
          </p:cNvSpPr>
          <p:nvPr/>
        </p:nvSpPr>
        <p:spPr bwMode="auto">
          <a:xfrm>
            <a:off x="481806" y="2132806"/>
            <a:ext cx="12230100" cy="7162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800" dirty="0">
                <a:solidFill>
                  <a:srgbClr val="606060"/>
                </a:solidFill>
                <a:latin typeface="Arial Narrow" charset="0"/>
              </a:rPr>
              <a:t>Pretty much any Linux machine and distro will do. (I do lots of development on a Linux VM on my M2 Mac here)</a:t>
            </a:r>
          </a:p>
          <a:p>
            <a:pPr eaLnBrk="1" hangingPunct="1">
              <a:spcBef>
                <a:spcPts val="1963"/>
              </a:spcBef>
              <a:buClrTx/>
              <a:buFontTx/>
              <a:buNone/>
              <a:defRPr/>
            </a:pPr>
            <a:r>
              <a:rPr lang="en-US" sz="2800" b="1" dirty="0">
                <a:solidFill>
                  <a:srgbClr val="606060"/>
                </a:solidFill>
                <a:latin typeface="Arial Narrow" charset="0"/>
              </a:rPr>
              <a:t>I’m striving to be distro-agnostic: </a:t>
            </a:r>
          </a:p>
          <a:p>
            <a:pPr marL="461962" indent="-457200" eaLnBrk="1" hangingPunct="1">
              <a:spcBef>
                <a:spcPts val="1963"/>
              </a:spcBef>
              <a:buClrTx/>
              <a:buFont typeface="Arial" panose="020B0604020202020204" pitchFamily="34" charset="0"/>
              <a:buChar char="•"/>
              <a:defRPr/>
            </a:pPr>
            <a:r>
              <a:rPr lang="en-US" sz="2800" dirty="0">
                <a:solidFill>
                  <a:srgbClr val="606060"/>
                </a:solidFill>
                <a:latin typeface="Arial Narrow" charset="0"/>
              </a:rPr>
              <a:t>RedHat and derivatives (RHEL, Fedora, Alma… all good)</a:t>
            </a:r>
          </a:p>
          <a:p>
            <a:pPr marL="461962" indent="-457200" eaLnBrk="1" hangingPunct="1">
              <a:spcBef>
                <a:spcPts val="1963"/>
              </a:spcBef>
              <a:buClrTx/>
              <a:buFont typeface="Arial" panose="020B0604020202020204" pitchFamily="34" charset="0"/>
              <a:buChar char="•"/>
              <a:defRPr/>
            </a:pPr>
            <a:r>
              <a:rPr lang="en-US" sz="2800" dirty="0">
                <a:solidFill>
                  <a:srgbClr val="606060"/>
                </a:solidFill>
                <a:latin typeface="Arial Narrow" charset="0"/>
              </a:rPr>
              <a:t>Debian and similar (Ubuntu, Mint, …)</a:t>
            </a:r>
          </a:p>
          <a:p>
            <a:pPr marL="461962" indent="-457200" eaLnBrk="1" hangingPunct="1">
              <a:spcBef>
                <a:spcPts val="1963"/>
              </a:spcBef>
              <a:buClrTx/>
              <a:buFont typeface="Arial" panose="020B0604020202020204" pitchFamily="34" charset="0"/>
              <a:buChar char="•"/>
              <a:defRPr/>
            </a:pPr>
            <a:r>
              <a:rPr lang="en-US" sz="2800" dirty="0">
                <a:solidFill>
                  <a:srgbClr val="606060"/>
                </a:solidFill>
                <a:latin typeface="Arial Narrow" charset="0"/>
              </a:rPr>
              <a:t>Arch Linux</a:t>
            </a:r>
          </a:p>
          <a:p>
            <a:pPr eaLnBrk="1" hangingPunct="1">
              <a:spcBef>
                <a:spcPts val="1963"/>
              </a:spcBef>
              <a:buClrTx/>
              <a:buFontTx/>
              <a:buNone/>
              <a:defRPr/>
            </a:pPr>
            <a:r>
              <a:rPr lang="en-US" sz="2800" dirty="0">
                <a:solidFill>
                  <a:srgbClr val="606060"/>
                </a:solidFill>
                <a:latin typeface="Arial Narrow" charset="0"/>
              </a:rPr>
              <a:t>And yes, it does run on a </a:t>
            </a:r>
            <a:r>
              <a:rPr lang="en-US" sz="2800" b="1" dirty="0">
                <a:solidFill>
                  <a:srgbClr val="606060"/>
                </a:solidFill>
                <a:latin typeface="Arial Narrow" charset="0"/>
              </a:rPr>
              <a:t>Raspberry Pi </a:t>
            </a:r>
            <a:r>
              <a:rPr lang="en-US" sz="2800" dirty="0">
                <a:solidFill>
                  <a:srgbClr val="606060"/>
                </a:solidFill>
                <a:latin typeface="Arial Narrow" charset="0"/>
              </a:rPr>
              <a:t>– sometimes you want to take a few weeks worth of </a:t>
            </a:r>
            <a:r>
              <a:rPr lang="en-US" sz="2800" dirty="0" err="1">
                <a:solidFill>
                  <a:srgbClr val="606060"/>
                </a:solidFill>
                <a:latin typeface="Arial Narrow" charset="0"/>
              </a:rPr>
              <a:t>cosmics</a:t>
            </a:r>
            <a:r>
              <a:rPr lang="en-US" sz="2800" dirty="0">
                <a:solidFill>
                  <a:srgbClr val="606060"/>
                </a:solidFill>
                <a:latin typeface="Arial Narrow" charset="0"/>
              </a:rPr>
              <a:t> with some detector module without tying up a more expensive PC</a:t>
            </a:r>
          </a:p>
          <a:p>
            <a:pPr eaLnBrk="1" hangingPunct="1">
              <a:spcBef>
                <a:spcPts val="1963"/>
              </a:spcBef>
              <a:buClrTx/>
              <a:buFontTx/>
              <a:buNone/>
              <a:defRPr/>
            </a:pPr>
            <a:r>
              <a:rPr lang="en-US" sz="2800" dirty="0">
                <a:solidFill>
                  <a:srgbClr val="606060"/>
                </a:solidFill>
                <a:latin typeface="Arial Narrow" charset="0"/>
              </a:rPr>
              <a:t>The main platforms currently at work in </a:t>
            </a:r>
            <a:r>
              <a:rPr lang="en-US" sz="2800" dirty="0" err="1">
                <a:solidFill>
                  <a:srgbClr val="606060"/>
                </a:solidFill>
                <a:latin typeface="Arial Narrow" charset="0"/>
              </a:rPr>
              <a:t>sPHENIX</a:t>
            </a:r>
            <a:r>
              <a:rPr lang="en-US" sz="2800" dirty="0">
                <a:solidFill>
                  <a:srgbClr val="606060"/>
                </a:solidFill>
                <a:latin typeface="Arial Narrow" charset="0"/>
              </a:rPr>
              <a:t> are 96-core AMD EPYC PCs.</a:t>
            </a:r>
          </a:p>
          <a:p>
            <a:pPr eaLnBrk="1" hangingPunct="1">
              <a:spcBef>
                <a:spcPts val="1963"/>
              </a:spcBef>
              <a:buClrTx/>
              <a:buFontTx/>
              <a:buNone/>
              <a:defRPr/>
            </a:pPr>
            <a:r>
              <a:rPr lang="en-US" sz="2800" dirty="0">
                <a:solidFill>
                  <a:srgbClr val="C00000"/>
                </a:solidFill>
                <a:latin typeface="Arial Narrow" charset="0"/>
              </a:rPr>
              <a:t>For practicing/going through the manuals, you can run everything </a:t>
            </a:r>
            <a:r>
              <a:rPr lang="en-US" sz="2800" b="1" dirty="0">
                <a:solidFill>
                  <a:srgbClr val="C00000"/>
                </a:solidFill>
                <a:latin typeface="Arial Narrow" charset="0"/>
              </a:rPr>
              <a:t>without any actual readout hardware</a:t>
            </a:r>
            <a:r>
              <a:rPr lang="en-US" sz="2800" dirty="0">
                <a:solidFill>
                  <a:srgbClr val="C00000"/>
                </a:solidFill>
                <a:latin typeface="Arial Narrow" charset="0"/>
              </a:rPr>
              <a:t> – RCDAQ provides “pretend-devices” that behave like an ADC, for you to be able to kick the tires…</a:t>
            </a:r>
          </a:p>
          <a:p>
            <a:pPr eaLnBrk="1" hangingPunct="1">
              <a:spcBef>
                <a:spcPts val="1963"/>
              </a:spcBef>
              <a:buClrTx/>
              <a:buFontTx/>
              <a:buNone/>
              <a:defRPr/>
            </a:pPr>
            <a:endParaRPr lang="en-US" sz="28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8</a:t>
            </a:fld>
            <a:endParaRPr lang="en-US" dirty="0"/>
          </a:p>
        </p:txBody>
      </p:sp>
    </p:spTree>
    <p:extLst>
      <p:ext uri="{BB962C8B-B14F-4D97-AF65-F5344CB8AC3E}">
        <p14:creationId xmlns:p14="http://schemas.microsoft.com/office/powerpoint/2010/main" val="588138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p:cNvSpPr txBox="1">
            <a:spLocks noChangeArrowheads="1"/>
          </p:cNvSpPr>
          <p:nvPr/>
        </p:nvSpPr>
        <p:spPr bwMode="auto">
          <a:xfrm>
            <a:off x="571500" y="328613"/>
            <a:ext cx="11861800" cy="1397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nchor="b"/>
          <a:lstStyle>
            <a:lvl1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1pPr>
            <a:lvl2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2pPr>
            <a:lvl3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3pPr>
            <a:lvl4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4pPr>
            <a:lvl5pPr>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0" algn="l"/>
                <a:tab pos="357188" algn="l"/>
                <a:tab pos="715963" algn="l"/>
                <a:tab pos="1074738" algn="l"/>
                <a:tab pos="1433513" algn="l"/>
                <a:tab pos="1792288" algn="l"/>
                <a:tab pos="2151063" algn="l"/>
                <a:tab pos="2509838" algn="l"/>
                <a:tab pos="2868613" algn="l"/>
                <a:tab pos="3227388" algn="l"/>
                <a:tab pos="3586163" algn="l"/>
                <a:tab pos="3944938" algn="l"/>
                <a:tab pos="4303713" algn="l"/>
                <a:tab pos="4662488" algn="l"/>
                <a:tab pos="5021263" algn="l"/>
                <a:tab pos="5380038" algn="l"/>
                <a:tab pos="5738813" algn="l"/>
                <a:tab pos="6097588" algn="l"/>
                <a:tab pos="6456363" algn="l"/>
                <a:tab pos="6815138" algn="l"/>
                <a:tab pos="7173913" algn="l"/>
                <a:tab pos="7207250" algn="l"/>
                <a:tab pos="7567613" algn="l"/>
                <a:tab pos="7927975" algn="l"/>
                <a:tab pos="8288338" algn="l"/>
                <a:tab pos="8648700" algn="l"/>
                <a:tab pos="9009063" algn="l"/>
                <a:tab pos="9369425" algn="l"/>
                <a:tab pos="9729788" algn="l"/>
                <a:tab pos="10090150" algn="l"/>
                <a:tab pos="10450513" algn="l"/>
                <a:tab pos="10810875" algn="l"/>
              </a:tabLst>
              <a:defRPr sz="1200">
                <a:solidFill>
                  <a:srgbClr val="FFFFFF"/>
                </a:solidFill>
                <a:latin typeface="Helvetica Neue Light" charset="0"/>
                <a:ea typeface="ヒラギノ角ゴ ProN W3" charset="0"/>
                <a:cs typeface="ヒラギノ角ゴ ProN W3" charset="0"/>
              </a:defRPr>
            </a:lvl9pPr>
          </a:lstStyle>
          <a:p>
            <a:pPr eaLnBrk="1" hangingPunct="1">
              <a:buClrTx/>
              <a:buFontTx/>
              <a:buNone/>
              <a:defRPr/>
            </a:pPr>
            <a:r>
              <a:rPr lang="en-US" sz="4200" dirty="0">
                <a:solidFill>
                  <a:srgbClr val="000000"/>
                </a:solidFill>
                <a:latin typeface="Arial Narrow" charset="0"/>
              </a:rPr>
              <a:t>Data Formats in general…</a:t>
            </a:r>
          </a:p>
        </p:txBody>
      </p:sp>
      <p:sp>
        <p:nvSpPr>
          <p:cNvPr id="31746" name="Text Box 2"/>
          <p:cNvSpPr txBox="1">
            <a:spLocks noChangeArrowheads="1"/>
          </p:cNvSpPr>
          <p:nvPr/>
        </p:nvSpPr>
        <p:spPr bwMode="auto">
          <a:xfrm>
            <a:off x="571500" y="2324100"/>
            <a:ext cx="12230100" cy="65659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760" tIns="50760" rIns="50760" bIns="50760"/>
          <a:lstStyle>
            <a:lvl1pPr marL="342900" indent="-338138">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1pPr>
            <a:lvl2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2pPr>
            <a:lvl3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3pPr>
            <a:lvl4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4pPr>
            <a:lvl5pPr>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5pPr>
            <a:lvl6pPr marL="25146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6pPr>
            <a:lvl7pPr marL="29718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7pPr>
            <a:lvl8pPr marL="34290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8pPr>
            <a:lvl9pPr marL="3886200" indent="-228600" defTabSz="358775" eaLnBrk="0" fontAlgn="base" hangingPunct="0">
              <a:spcBef>
                <a:spcPct val="0"/>
              </a:spcBef>
              <a:spcAft>
                <a:spcPct val="0"/>
              </a:spcAft>
              <a:buClr>
                <a:srgbClr val="000000"/>
              </a:buClr>
              <a:buSzPct val="100000"/>
              <a:buFont typeface="Times New Roman" charset="0"/>
              <a:tabLst>
                <a:tab pos="342900" algn="l"/>
                <a:tab pos="700088" algn="l"/>
                <a:tab pos="1058863" algn="l"/>
                <a:tab pos="1417638" algn="l"/>
                <a:tab pos="1776413" algn="l"/>
                <a:tab pos="2135188" algn="l"/>
                <a:tab pos="2493963" algn="l"/>
                <a:tab pos="2852738" algn="l"/>
                <a:tab pos="3211513" algn="l"/>
                <a:tab pos="3570288" algn="l"/>
                <a:tab pos="3929063" algn="l"/>
                <a:tab pos="4287838" algn="l"/>
                <a:tab pos="4646613" algn="l"/>
                <a:tab pos="5005388" algn="l"/>
                <a:tab pos="5364163" algn="l"/>
                <a:tab pos="5722938" algn="l"/>
                <a:tab pos="6081713" algn="l"/>
                <a:tab pos="6440488" algn="l"/>
                <a:tab pos="6799263" algn="l"/>
                <a:tab pos="7158038" algn="l"/>
                <a:tab pos="7516813" algn="l"/>
                <a:tab pos="7567613" algn="l"/>
                <a:tab pos="7927975" algn="l"/>
                <a:tab pos="8288338" algn="l"/>
                <a:tab pos="8648700" algn="l"/>
                <a:tab pos="9009063" algn="l"/>
                <a:tab pos="9369425" algn="l"/>
                <a:tab pos="9729788" algn="l"/>
                <a:tab pos="10090150" algn="l"/>
                <a:tab pos="10450513" algn="l"/>
                <a:tab pos="10810875" algn="l"/>
                <a:tab pos="11171238" algn="l"/>
              </a:tabLst>
              <a:defRPr sz="1200">
                <a:solidFill>
                  <a:srgbClr val="FFFFFF"/>
                </a:solidFill>
                <a:latin typeface="Helvetica Neue Light" charset="0"/>
                <a:ea typeface="ヒラギノ角ゴ ProN W3" charset="0"/>
                <a:cs typeface="ヒラギノ角ゴ ProN W3" charset="0"/>
              </a:defRPr>
            </a:lvl9pPr>
          </a:lstStyle>
          <a:p>
            <a:pPr eaLnBrk="1" hangingPunct="1">
              <a:spcBef>
                <a:spcPts val="1963"/>
              </a:spcBef>
              <a:buClrTx/>
              <a:buFontTx/>
              <a:buNone/>
              <a:defRPr/>
            </a:pPr>
            <a:r>
              <a:rPr lang="en-US" sz="2600" dirty="0">
                <a:solidFill>
                  <a:srgbClr val="606060"/>
                </a:solidFill>
                <a:latin typeface="Arial Narrow" charset="0"/>
              </a:rPr>
              <a:t>One of the trickiest parts when developing a new application is defining a data format</a:t>
            </a:r>
          </a:p>
          <a:p>
            <a:pPr eaLnBrk="1" hangingPunct="1">
              <a:spcBef>
                <a:spcPts val="1963"/>
              </a:spcBef>
              <a:buClrTx/>
              <a:buFontTx/>
              <a:buNone/>
              <a:defRPr/>
            </a:pPr>
            <a:r>
              <a:rPr lang="en-US" sz="2600" dirty="0">
                <a:solidFill>
                  <a:srgbClr val="606060"/>
                </a:solidFill>
                <a:latin typeface="Arial Narrow" charset="0"/>
              </a:rPr>
              <a:t>It can take up easily half of the overall effort – think of Microsoft dreaming up the format to store this very PowerPoint presentation you are seeing in a file. We used to have </a:t>
            </a:r>
            <a:r>
              <a:rPr lang="en-US" sz="2600" dirty="0" err="1">
                <a:solidFill>
                  <a:srgbClr val="606060"/>
                </a:solidFill>
                <a:latin typeface="Arial Narrow" charset="0"/>
              </a:rPr>
              <a:t>ppt</a:t>
            </a:r>
            <a:r>
              <a:rPr lang="en-US" sz="2600" dirty="0">
                <a:solidFill>
                  <a:srgbClr val="606060"/>
                </a:solidFill>
                <a:latin typeface="Arial Narrow" charset="0"/>
              </a:rPr>
              <a:t>, now we have </a:t>
            </a:r>
            <a:r>
              <a:rPr lang="en-US" sz="2600" dirty="0" err="1">
                <a:solidFill>
                  <a:srgbClr val="606060"/>
                </a:solidFill>
                <a:latin typeface="Arial Narrow" charset="0"/>
              </a:rPr>
              <a:t>pptx</a:t>
            </a:r>
            <a:r>
              <a:rPr lang="en-US" sz="2600" dirty="0">
                <a:solidFill>
                  <a:srgbClr val="606060"/>
                </a:solidFill>
                <a:latin typeface="Arial Narrow" charset="0"/>
              </a:rPr>
              <a:t> – mostly due to limitations in the original format design</a:t>
            </a:r>
          </a:p>
          <a:p>
            <a:pPr eaLnBrk="1" hangingPunct="1">
              <a:spcBef>
                <a:spcPts val="1963"/>
              </a:spcBef>
              <a:buClrTx/>
              <a:buFontTx/>
              <a:buNone/>
              <a:defRPr/>
            </a:pPr>
            <a:r>
              <a:rPr lang="en-US" sz="2600" dirty="0">
                <a:solidFill>
                  <a:srgbClr val="606060"/>
                </a:solidFill>
                <a:latin typeface="Arial Narrow" charset="0"/>
              </a:rPr>
              <a:t>A good data format takes design skills, experience, but also the test of time</a:t>
            </a:r>
          </a:p>
          <a:p>
            <a:pPr eaLnBrk="1" hangingPunct="1">
              <a:spcBef>
                <a:spcPts val="1963"/>
              </a:spcBef>
              <a:buClrTx/>
              <a:buFontTx/>
              <a:buNone/>
              <a:defRPr/>
            </a:pPr>
            <a:r>
              <a:rPr lang="en-US" sz="2600" dirty="0">
                <a:solidFill>
                  <a:srgbClr val="606060"/>
                </a:solidFill>
                <a:latin typeface="Arial Narrow" charset="0"/>
              </a:rPr>
              <a:t>The tested format usually comes with an already existing toolset to deal with data in the format, and examples – nothing is better than a working example</a:t>
            </a:r>
          </a:p>
          <a:p>
            <a:pPr eaLnBrk="1" hangingPunct="1">
              <a:spcBef>
                <a:spcPts val="1963"/>
              </a:spcBef>
              <a:buClrTx/>
              <a:buFontTx/>
              <a:buNone/>
              <a:defRPr/>
            </a:pPr>
            <a:r>
              <a:rPr lang="en-US" sz="2600" dirty="0">
                <a:solidFill>
                  <a:srgbClr val="606060"/>
                </a:solidFill>
                <a:latin typeface="Arial Narrow" charset="0"/>
              </a:rPr>
              <a:t>Case in point: We could easily accommodate the </a:t>
            </a:r>
            <a:r>
              <a:rPr lang="en-US" sz="2600" dirty="0" err="1">
                <a:solidFill>
                  <a:srgbClr val="606060"/>
                </a:solidFill>
                <a:latin typeface="Arial Narrow" charset="0"/>
              </a:rPr>
              <a:t>sPHENIX</a:t>
            </a:r>
            <a:r>
              <a:rPr lang="en-US" sz="2600" dirty="0">
                <a:solidFill>
                  <a:srgbClr val="606060"/>
                </a:solidFill>
                <a:latin typeface="Arial Narrow" charset="0"/>
              </a:rPr>
              <a:t> Streaming Readout data in this format, even though no one had ever heard the term when I designed this</a:t>
            </a:r>
          </a:p>
          <a:p>
            <a:pPr eaLnBrk="1" hangingPunct="1">
              <a:spcBef>
                <a:spcPts val="1963"/>
              </a:spcBef>
              <a:buClrTx/>
              <a:buFontTx/>
              <a:buNone/>
              <a:defRPr/>
            </a:pPr>
            <a:endParaRPr lang="en-US" sz="2600" dirty="0">
              <a:solidFill>
                <a:srgbClr val="606060"/>
              </a:solidFill>
              <a:latin typeface="Arial Narrow" charset="0"/>
            </a:endParaRPr>
          </a:p>
          <a:p>
            <a:pPr eaLnBrk="1" hangingPunct="1">
              <a:spcBef>
                <a:spcPts val="1963"/>
              </a:spcBef>
              <a:buClrTx/>
              <a:buFontTx/>
              <a:buNone/>
              <a:defRPr/>
            </a:pPr>
            <a:endParaRPr lang="en-US" sz="2600" dirty="0">
              <a:solidFill>
                <a:srgbClr val="606060"/>
              </a:solidFill>
              <a:latin typeface="Arial Narrow" charset="0"/>
            </a:endParaRPr>
          </a:p>
        </p:txBody>
      </p:sp>
      <p:sp>
        <p:nvSpPr>
          <p:cNvPr id="2" name="Slide Number Placeholder 1"/>
          <p:cNvSpPr>
            <a:spLocks noGrp="1"/>
          </p:cNvSpPr>
          <p:nvPr>
            <p:ph type="sldNum" sz="quarter" idx="4"/>
          </p:nvPr>
        </p:nvSpPr>
        <p:spPr/>
        <p:txBody>
          <a:bodyPr/>
          <a:lstStyle/>
          <a:p>
            <a:fld id="{7D854EC2-8F58-5C4F-8AEB-33CAAE66C4BD}" type="slidenum">
              <a:rPr lang="en-US" smtClean="0"/>
              <a:t>9</a:t>
            </a:fld>
            <a:endParaRPr lang="en-US" dirty="0"/>
          </a:p>
        </p:txBody>
      </p:sp>
    </p:spTree>
    <p:extLst>
      <p:ext uri="{BB962C8B-B14F-4D97-AF65-F5344CB8AC3E}">
        <p14:creationId xmlns:p14="http://schemas.microsoft.com/office/powerpoint/2010/main" val="316089783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Arial Unicode MS"/>
      </a:majorFont>
      <a:minorFont>
        <a:latin typeface="Arial"/>
        <a:ea typeface="ＭＳ Ｐゴシック"/>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Helvetica Neue Light"/>
        <a:ea typeface="ヒラギノ角ゴ ProN W3"/>
        <a:cs typeface="ヒラギノ角ゴ ProN W3"/>
      </a:majorFont>
      <a:minorFont>
        <a:latin typeface="Helvetica Neue"/>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358775"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200" b="0" i="0" u="none" strike="noStrike" cap="none" normalizeH="0" baseline="0">
            <a:ln>
              <a:noFill/>
            </a:ln>
            <a:solidFill>
              <a:schemeClr val="bg1"/>
            </a:solidFill>
            <a:effectLst/>
            <a:latin typeface="Helvetica Neue Light" charset="0"/>
            <a:ea typeface="ヒラギノ角ゴ ProN W3" charset="0"/>
            <a:cs typeface="ヒラギノ角ゴ ProN W3"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86809</TotalTime>
  <Words>7689</Words>
  <Application>Microsoft Macintosh PowerPoint</Application>
  <PresentationFormat>Custom</PresentationFormat>
  <Paragraphs>1211</Paragraphs>
  <Slides>57</Slides>
  <Notes>53</Notes>
  <HiddenSlides>0</HiddenSlides>
  <MMClips>2</MMClips>
  <ScaleCrop>false</ScaleCrop>
  <HeadingPairs>
    <vt:vector size="6" baseType="variant">
      <vt:variant>
        <vt:lpstr>Fonts Used</vt:lpstr>
      </vt:variant>
      <vt:variant>
        <vt:i4>7</vt:i4>
      </vt:variant>
      <vt:variant>
        <vt:lpstr>Theme</vt:lpstr>
      </vt:variant>
      <vt:variant>
        <vt:i4>28</vt:i4>
      </vt:variant>
      <vt:variant>
        <vt:lpstr>Slide Titles</vt:lpstr>
      </vt:variant>
      <vt:variant>
        <vt:i4>57</vt:i4>
      </vt:variant>
    </vt:vector>
  </HeadingPairs>
  <TitlesOfParts>
    <vt:vector size="92" baseType="lpstr">
      <vt:lpstr>Arial</vt:lpstr>
      <vt:lpstr>Arial Narrow</vt:lpstr>
      <vt:lpstr>Courier</vt:lpstr>
      <vt:lpstr>Courier New</vt:lpstr>
      <vt:lpstr>Helvetica Neue</vt:lpstr>
      <vt:lpstr>Helvetica Neue Light</vt:lpstr>
      <vt:lpstr>Times New Roman</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PET Scanner for Plants at the Brookhaven National Laboratory </dc:title>
  <cp:lastModifiedBy>Martin Purschke</cp:lastModifiedBy>
  <cp:revision>276</cp:revision>
  <cp:lastPrinted>1601-01-01T00:00:00Z</cp:lastPrinted>
  <dcterms:created xsi:type="dcterms:W3CDTF">1601-01-01T00:00:00Z</dcterms:created>
  <dcterms:modified xsi:type="dcterms:W3CDTF">2026-02-16T17:12:56Z</dcterms:modified>
</cp:coreProperties>
</file>