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5">
  <p:sldMasterIdLst>
    <p:sldMasterId id="2147483648" r:id="rId1"/>
    <p:sldMasterId id="2147483651" r:id="rId2"/>
  </p:sldMasterIdLst>
  <p:notesMasterIdLst>
    <p:notesMasterId r:id="rId10"/>
  </p:notesMasterIdLst>
  <p:sldIdLst>
    <p:sldId id="258" r:id="rId3"/>
    <p:sldId id="259" r:id="rId4"/>
    <p:sldId id="260" r:id="rId5"/>
    <p:sldId id="261" r:id="rId6"/>
    <p:sldId id="257"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AE8FC"/>
    <a:srgbClr val="5B9BD5"/>
    <a:srgbClr val="D2DEEF"/>
    <a:srgbClr val="EAEFF7"/>
    <a:srgbClr val="FFFFFF"/>
    <a:srgbClr val="4472C4"/>
    <a:srgbClr val="ABABAB"/>
    <a:srgbClr val="FF9933"/>
    <a:srgbClr val="699B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78" autoAdjust="0"/>
    <p:restoredTop sz="94660"/>
  </p:normalViewPr>
  <p:slideViewPr>
    <p:cSldViewPr snapToGrid="0">
      <p:cViewPr varScale="1">
        <p:scale>
          <a:sx n="82" d="100"/>
          <a:sy n="82" d="100"/>
        </p:scale>
        <p:origin x="114" y="16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A48294-1B3F-46C7-8501-273AD7D79B4F}" type="datetimeFigureOut">
              <a:rPr lang="en-GB" smtClean="0"/>
              <a:t>20/02/2026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3F2F4C-E58C-4CCD-AFD6-611CFE2E222D}" type="slidenum">
              <a:rPr lang="en-GB" smtClean="0"/>
              <a:t>‹#›</a:t>
            </a:fld>
            <a:endParaRPr lang="en-GB"/>
          </a:p>
        </p:txBody>
      </p:sp>
    </p:spTree>
    <p:extLst>
      <p:ext uri="{BB962C8B-B14F-4D97-AF65-F5344CB8AC3E}">
        <p14:creationId xmlns:p14="http://schemas.microsoft.com/office/powerpoint/2010/main" val="33840717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57556" y="1508257"/>
            <a:ext cx="9144000" cy="2387600"/>
          </a:xfrm>
        </p:spPr>
        <p:txBody>
          <a:bodyPr anchor="b"/>
          <a:lstStyle>
            <a:lvl1pPr algn="ctr">
              <a:defRPr sz="6000" b="0">
                <a:solidFill>
                  <a:srgbClr val="002060"/>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endParaRPr lang="en-GB" dirty="0"/>
          </a:p>
        </p:txBody>
      </p:sp>
      <p:sp>
        <p:nvSpPr>
          <p:cNvPr id="3" name="Subtitle 2"/>
          <p:cNvSpPr>
            <a:spLocks noGrp="1"/>
          </p:cNvSpPr>
          <p:nvPr>
            <p:ph type="subTitle" idx="1"/>
          </p:nvPr>
        </p:nvSpPr>
        <p:spPr>
          <a:xfrm>
            <a:off x="1557556" y="3987932"/>
            <a:ext cx="9144000" cy="1655762"/>
          </a:xfrm>
        </p:spPr>
        <p:txBody>
          <a:bodyPr/>
          <a:lstStyle>
            <a:lvl1pPr marL="0" indent="0" algn="ctr">
              <a:buNone/>
              <a:defRPr sz="2400">
                <a:solidFill>
                  <a:srgbClr val="00206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grpSp>
        <p:nvGrpSpPr>
          <p:cNvPr id="4" name="Group 3">
            <a:extLst>
              <a:ext uri="{FF2B5EF4-FFF2-40B4-BE49-F238E27FC236}">
                <a16:creationId xmlns:a16="http://schemas.microsoft.com/office/drawing/2014/main" id="{5AFBF77B-003A-4E1A-898E-FBE7F15C7ACD}"/>
              </a:ext>
            </a:extLst>
          </p:cNvPr>
          <p:cNvGrpSpPr/>
          <p:nvPr userDrawn="1"/>
        </p:nvGrpSpPr>
        <p:grpSpPr>
          <a:xfrm>
            <a:off x="-109438" y="5643694"/>
            <a:ext cx="2515109" cy="1440000"/>
            <a:chOff x="-109438" y="5643694"/>
            <a:chExt cx="2515109" cy="1440000"/>
          </a:xfrm>
        </p:grpSpPr>
        <p:pic>
          <p:nvPicPr>
            <p:cNvPr id="5" name="Picture 4">
              <a:extLst>
                <a:ext uri="{FF2B5EF4-FFF2-40B4-BE49-F238E27FC236}">
                  <a16:creationId xmlns:a16="http://schemas.microsoft.com/office/drawing/2014/main" id="{F30356C3-1559-4CEC-9ADF-910395CF29DD}"/>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9438" y="5643694"/>
              <a:ext cx="1839581" cy="1440000"/>
            </a:xfrm>
            <a:prstGeom prst="rect">
              <a:avLst/>
            </a:prstGeom>
          </p:spPr>
        </p:pic>
        <p:sp>
          <p:nvSpPr>
            <p:cNvPr id="6" name="TextBox 5">
              <a:extLst>
                <a:ext uri="{FF2B5EF4-FFF2-40B4-BE49-F238E27FC236}">
                  <a16:creationId xmlns:a16="http://schemas.microsoft.com/office/drawing/2014/main" id="{690A1CDC-2BBF-4AD9-B5B5-2E07FBF48821}"/>
                </a:ext>
              </a:extLst>
            </p:cNvPr>
            <p:cNvSpPr txBox="1"/>
            <p:nvPr/>
          </p:nvSpPr>
          <p:spPr>
            <a:xfrm>
              <a:off x="1441946" y="6014987"/>
              <a:ext cx="963725" cy="738664"/>
            </a:xfrm>
            <a:prstGeom prst="rect">
              <a:avLst/>
            </a:prstGeom>
            <a:noFill/>
          </p:spPr>
          <p:txBody>
            <a:bodyPr wrap="none" rtlCol="0">
              <a:spAutoFit/>
            </a:bodyPr>
            <a:lstStyle/>
            <a:p>
              <a:r>
                <a:rPr lang="en-US" sz="4200" b="1" dirty="0">
                  <a:latin typeface="Arial" panose="020B0604020202020204" pitchFamily="34" charset="0"/>
                  <a:cs typeface="Arial" panose="020B0604020202020204" pitchFamily="34" charset="0"/>
                </a:rPr>
                <a:t>UK</a:t>
              </a:r>
              <a:endParaRPr lang="en-GB" sz="4200" b="1" dirty="0">
                <a:latin typeface="Arial" panose="020B0604020202020204" pitchFamily="34" charset="0"/>
                <a:cs typeface="Arial" panose="020B0604020202020204" pitchFamily="34" charset="0"/>
              </a:endParaRPr>
            </a:p>
          </p:txBody>
        </p:sp>
      </p:grpSp>
      <p:sp>
        <p:nvSpPr>
          <p:cNvPr id="7" name="Slide Number Placeholder 5">
            <a:extLst>
              <a:ext uri="{FF2B5EF4-FFF2-40B4-BE49-F238E27FC236}">
                <a16:creationId xmlns:a16="http://schemas.microsoft.com/office/drawing/2014/main" id="{F7F12490-59CD-452F-B02D-F2D799164001}"/>
              </a:ext>
            </a:extLst>
          </p:cNvPr>
          <p:cNvSpPr>
            <a:spLocks noGrp="1"/>
          </p:cNvSpPr>
          <p:nvPr>
            <p:ph type="sldNum" sz="quarter" idx="12"/>
          </p:nvPr>
        </p:nvSpPr>
        <p:spPr>
          <a:xfrm>
            <a:off x="10813408" y="6356350"/>
            <a:ext cx="662731" cy="296695"/>
          </a:xfrm>
        </p:spPr>
        <p:txBody>
          <a:bodyPr/>
          <a:lstStyle>
            <a:lvl1pPr>
              <a:defRPr sz="2400">
                <a:solidFill>
                  <a:srgbClr val="002060"/>
                </a:solidFill>
              </a:defRPr>
            </a:lvl1pPr>
          </a:lstStyle>
          <a:p>
            <a:fld id="{1CA36EEA-5A28-4A70-BCAC-0B68DA8D366C}" type="slidenum">
              <a:rPr lang="en-GB" smtClean="0"/>
              <a:pPr/>
              <a:t>‹#›</a:t>
            </a:fld>
            <a:endParaRPr lang="en-GB" dirty="0"/>
          </a:p>
        </p:txBody>
      </p:sp>
    </p:spTree>
    <p:extLst>
      <p:ext uri="{BB962C8B-B14F-4D97-AF65-F5344CB8AC3E}">
        <p14:creationId xmlns:p14="http://schemas.microsoft.com/office/powerpoint/2010/main" val="3999567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78A1B-C33C-419A-2175-F201DF7AD0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0516657-683A-4919-3D94-30103BB4AB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3EE02A-07E3-8C88-F603-746CD72C79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16F288-296D-ECA0-8CA3-F6F1E5818D8B}"/>
              </a:ext>
            </a:extLst>
          </p:cNvPr>
          <p:cNvSpPr>
            <a:spLocks noGrp="1"/>
          </p:cNvSpPr>
          <p:nvPr>
            <p:ph type="dt" sz="half" idx="10"/>
          </p:nvPr>
        </p:nvSpPr>
        <p:spPr/>
        <p:txBody>
          <a:bodyPr/>
          <a:lstStyle/>
          <a:p>
            <a:fld id="{6592678B-2DD0-4E60-94AF-71630C7ECCC3}" type="datetimeFigureOut">
              <a:rPr lang="en-US" smtClean="0"/>
              <a:t>2/20/2026</a:t>
            </a:fld>
            <a:endParaRPr lang="en-US"/>
          </a:p>
        </p:txBody>
      </p:sp>
      <p:sp>
        <p:nvSpPr>
          <p:cNvPr id="6" name="Footer Placeholder 5">
            <a:extLst>
              <a:ext uri="{FF2B5EF4-FFF2-40B4-BE49-F238E27FC236}">
                <a16:creationId xmlns:a16="http://schemas.microsoft.com/office/drawing/2014/main" id="{F6995C68-0B22-3E3F-0A70-338761C332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1F0499-FD90-5B87-7CC6-4F72FA24275B}"/>
              </a:ext>
            </a:extLst>
          </p:cNvPr>
          <p:cNvSpPr>
            <a:spLocks noGrp="1"/>
          </p:cNvSpPr>
          <p:nvPr>
            <p:ph type="sldNum" sz="quarter" idx="12"/>
          </p:nvPr>
        </p:nvSpPr>
        <p:spPr/>
        <p:txBody>
          <a:bodyPr/>
          <a:lstStyle/>
          <a:p>
            <a:fld id="{1ADB6045-5901-463E-B387-35CBABFDABAF}" type="slidenum">
              <a:rPr lang="en-US" smtClean="0"/>
              <a:t>‹#›</a:t>
            </a:fld>
            <a:endParaRPr lang="en-US"/>
          </a:p>
        </p:txBody>
      </p:sp>
    </p:spTree>
    <p:extLst>
      <p:ext uri="{BB962C8B-B14F-4D97-AF65-F5344CB8AC3E}">
        <p14:creationId xmlns:p14="http://schemas.microsoft.com/office/powerpoint/2010/main" val="126628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756D9-B192-FE73-8A79-494DEB9BD0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0EA5364-13FD-1FF6-20A3-B54BF81351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050E04C-DA59-2E91-7193-9614863A9D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20E41C-E082-7F7B-7363-614377B8F3D2}"/>
              </a:ext>
            </a:extLst>
          </p:cNvPr>
          <p:cNvSpPr>
            <a:spLocks noGrp="1"/>
          </p:cNvSpPr>
          <p:nvPr>
            <p:ph type="dt" sz="half" idx="10"/>
          </p:nvPr>
        </p:nvSpPr>
        <p:spPr/>
        <p:txBody>
          <a:bodyPr/>
          <a:lstStyle/>
          <a:p>
            <a:fld id="{6592678B-2DD0-4E60-94AF-71630C7ECCC3}" type="datetimeFigureOut">
              <a:rPr lang="en-US" smtClean="0"/>
              <a:t>2/20/2026</a:t>
            </a:fld>
            <a:endParaRPr lang="en-US"/>
          </a:p>
        </p:txBody>
      </p:sp>
      <p:sp>
        <p:nvSpPr>
          <p:cNvPr id="6" name="Footer Placeholder 5">
            <a:extLst>
              <a:ext uri="{FF2B5EF4-FFF2-40B4-BE49-F238E27FC236}">
                <a16:creationId xmlns:a16="http://schemas.microsoft.com/office/drawing/2014/main" id="{419E132D-77A0-4CE7-AEAC-EC7237981F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F8B838-940B-2BA1-5F2F-9413E32F0384}"/>
              </a:ext>
            </a:extLst>
          </p:cNvPr>
          <p:cNvSpPr>
            <a:spLocks noGrp="1"/>
          </p:cNvSpPr>
          <p:nvPr>
            <p:ph type="sldNum" sz="quarter" idx="12"/>
          </p:nvPr>
        </p:nvSpPr>
        <p:spPr/>
        <p:txBody>
          <a:bodyPr/>
          <a:lstStyle/>
          <a:p>
            <a:fld id="{1ADB6045-5901-463E-B387-35CBABFDABAF}" type="slidenum">
              <a:rPr lang="en-US" smtClean="0"/>
              <a:t>‹#›</a:t>
            </a:fld>
            <a:endParaRPr lang="en-US"/>
          </a:p>
        </p:txBody>
      </p:sp>
    </p:spTree>
    <p:extLst>
      <p:ext uri="{BB962C8B-B14F-4D97-AF65-F5344CB8AC3E}">
        <p14:creationId xmlns:p14="http://schemas.microsoft.com/office/powerpoint/2010/main" val="28783186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C801C-F167-6BCA-755C-4749BD9C4EE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59864DE-9B51-EAF2-944C-BB772C2471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DA729B-7612-7DE4-63D5-40FA3990809C}"/>
              </a:ext>
            </a:extLst>
          </p:cNvPr>
          <p:cNvSpPr>
            <a:spLocks noGrp="1"/>
          </p:cNvSpPr>
          <p:nvPr>
            <p:ph type="dt" sz="half" idx="10"/>
          </p:nvPr>
        </p:nvSpPr>
        <p:spPr/>
        <p:txBody>
          <a:bodyPr/>
          <a:lstStyle/>
          <a:p>
            <a:fld id="{6592678B-2DD0-4E60-94AF-71630C7ECCC3}" type="datetimeFigureOut">
              <a:rPr lang="en-US" smtClean="0"/>
              <a:t>2/20/2026</a:t>
            </a:fld>
            <a:endParaRPr lang="en-US"/>
          </a:p>
        </p:txBody>
      </p:sp>
      <p:sp>
        <p:nvSpPr>
          <p:cNvPr id="5" name="Footer Placeholder 4">
            <a:extLst>
              <a:ext uri="{FF2B5EF4-FFF2-40B4-BE49-F238E27FC236}">
                <a16:creationId xmlns:a16="http://schemas.microsoft.com/office/drawing/2014/main" id="{36A13886-5FA2-849D-2D4E-26CF77F455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2478C8-BC2E-1831-7942-C388F0636741}"/>
              </a:ext>
            </a:extLst>
          </p:cNvPr>
          <p:cNvSpPr>
            <a:spLocks noGrp="1"/>
          </p:cNvSpPr>
          <p:nvPr>
            <p:ph type="sldNum" sz="quarter" idx="12"/>
          </p:nvPr>
        </p:nvSpPr>
        <p:spPr/>
        <p:txBody>
          <a:bodyPr/>
          <a:lstStyle/>
          <a:p>
            <a:fld id="{1ADB6045-5901-463E-B387-35CBABFDABAF}" type="slidenum">
              <a:rPr lang="en-US" smtClean="0"/>
              <a:t>‹#›</a:t>
            </a:fld>
            <a:endParaRPr lang="en-US"/>
          </a:p>
        </p:txBody>
      </p:sp>
    </p:spTree>
    <p:extLst>
      <p:ext uri="{BB962C8B-B14F-4D97-AF65-F5344CB8AC3E}">
        <p14:creationId xmlns:p14="http://schemas.microsoft.com/office/powerpoint/2010/main" val="9584782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A87A22D-B36A-6AF1-DBB2-5752150D684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343E16-DE6E-3544-F0E3-2051649743A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AEA561-58CD-4267-E7AE-E8B56CD9B5DE}"/>
              </a:ext>
            </a:extLst>
          </p:cNvPr>
          <p:cNvSpPr>
            <a:spLocks noGrp="1"/>
          </p:cNvSpPr>
          <p:nvPr>
            <p:ph type="dt" sz="half" idx="10"/>
          </p:nvPr>
        </p:nvSpPr>
        <p:spPr/>
        <p:txBody>
          <a:bodyPr/>
          <a:lstStyle/>
          <a:p>
            <a:fld id="{6592678B-2DD0-4E60-94AF-71630C7ECCC3}" type="datetimeFigureOut">
              <a:rPr lang="en-US" smtClean="0"/>
              <a:t>2/20/2026</a:t>
            </a:fld>
            <a:endParaRPr lang="en-US"/>
          </a:p>
        </p:txBody>
      </p:sp>
      <p:sp>
        <p:nvSpPr>
          <p:cNvPr id="5" name="Footer Placeholder 4">
            <a:extLst>
              <a:ext uri="{FF2B5EF4-FFF2-40B4-BE49-F238E27FC236}">
                <a16:creationId xmlns:a16="http://schemas.microsoft.com/office/drawing/2014/main" id="{23D4F009-EC5F-3A2B-72BB-46E905B1FF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14E646-50BD-5FEE-FB00-143C112CB6E8}"/>
              </a:ext>
            </a:extLst>
          </p:cNvPr>
          <p:cNvSpPr>
            <a:spLocks noGrp="1"/>
          </p:cNvSpPr>
          <p:nvPr>
            <p:ph type="sldNum" sz="quarter" idx="12"/>
          </p:nvPr>
        </p:nvSpPr>
        <p:spPr/>
        <p:txBody>
          <a:bodyPr/>
          <a:lstStyle/>
          <a:p>
            <a:fld id="{1ADB6045-5901-463E-B387-35CBABFDABAF}" type="slidenum">
              <a:rPr lang="en-US" smtClean="0"/>
              <a:t>‹#›</a:t>
            </a:fld>
            <a:endParaRPr lang="en-US"/>
          </a:p>
        </p:txBody>
      </p:sp>
    </p:spTree>
    <p:extLst>
      <p:ext uri="{BB962C8B-B14F-4D97-AF65-F5344CB8AC3E}">
        <p14:creationId xmlns:p14="http://schemas.microsoft.com/office/powerpoint/2010/main" val="636183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8561439" cy="743504"/>
          </a:xfrm>
        </p:spPr>
        <p:txBody>
          <a:bodyPr/>
          <a:lstStyle>
            <a:lvl1pPr algn="ctr">
              <a:defRPr b="0">
                <a:solidFill>
                  <a:srgbClr val="002060"/>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endParaRPr lang="en-GB" dirty="0"/>
          </a:p>
        </p:txBody>
      </p:sp>
      <p:sp>
        <p:nvSpPr>
          <p:cNvPr id="3" name="Content Placeholder 2"/>
          <p:cNvSpPr>
            <a:spLocks noGrp="1"/>
          </p:cNvSpPr>
          <p:nvPr>
            <p:ph idx="1"/>
          </p:nvPr>
        </p:nvSpPr>
        <p:spPr>
          <a:xfrm>
            <a:off x="838200" y="1440445"/>
            <a:ext cx="10515600" cy="4736518"/>
          </a:xfrm>
        </p:spPr>
        <p:txBody>
          <a:bodyPr/>
          <a:lstStyle>
            <a:lvl1pPr>
              <a:defRPr>
                <a:solidFill>
                  <a:srgbClr val="002060"/>
                </a:solidFill>
                <a:latin typeface="Palatino Linotype" panose="02040502050505030304" pitchFamily="18" charset="0"/>
              </a:defRPr>
            </a:lvl1pPr>
            <a:lvl2pPr>
              <a:defRPr>
                <a:solidFill>
                  <a:srgbClr val="002060"/>
                </a:solidFill>
                <a:latin typeface="Palatino Linotype" panose="02040502050505030304" pitchFamily="18" charset="0"/>
              </a:defRPr>
            </a:lvl2pPr>
            <a:lvl3pPr>
              <a:defRPr>
                <a:solidFill>
                  <a:srgbClr val="002060"/>
                </a:solidFill>
                <a:latin typeface="Palatino Linotype" panose="02040502050505030304" pitchFamily="18" charset="0"/>
              </a:defRPr>
            </a:lvl3pPr>
            <a:lvl4pPr>
              <a:defRPr>
                <a:solidFill>
                  <a:srgbClr val="002060"/>
                </a:solidFill>
                <a:latin typeface="Palatino Linotype" panose="02040502050505030304" pitchFamily="18" charset="0"/>
              </a:defRPr>
            </a:lvl4pPr>
            <a:lvl5pPr>
              <a:defRPr>
                <a:solidFill>
                  <a:srgbClr val="002060"/>
                </a:solidFill>
                <a:latin typeface="Palatino Linotype" panose="0204050205050503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12"/>
          </p:nvPr>
        </p:nvSpPr>
        <p:spPr>
          <a:xfrm>
            <a:off x="10813408" y="6356350"/>
            <a:ext cx="662731" cy="296695"/>
          </a:xfrm>
        </p:spPr>
        <p:txBody>
          <a:bodyPr/>
          <a:lstStyle>
            <a:lvl1pPr>
              <a:defRPr sz="2400">
                <a:solidFill>
                  <a:srgbClr val="002060"/>
                </a:solidFill>
              </a:defRPr>
            </a:lvl1pPr>
          </a:lstStyle>
          <a:p>
            <a:fld id="{1CA36EEA-5A28-4A70-BCAC-0B68DA8D366C}" type="slidenum">
              <a:rPr lang="en-GB" smtClean="0"/>
              <a:pPr/>
              <a:t>‹#›</a:t>
            </a:fld>
            <a:endParaRPr lang="en-GB" dirty="0"/>
          </a:p>
        </p:txBody>
      </p:sp>
      <p:cxnSp>
        <p:nvCxnSpPr>
          <p:cNvPr id="10" name="Straight Connector 9"/>
          <p:cNvCxnSpPr/>
          <p:nvPr userDrawn="1"/>
        </p:nvCxnSpPr>
        <p:spPr>
          <a:xfrm>
            <a:off x="721453" y="1237683"/>
            <a:ext cx="10754686" cy="0"/>
          </a:xfrm>
          <a:prstGeom prst="line">
            <a:avLst/>
          </a:prstGeom>
          <a:ln w="38100">
            <a:solidFill>
              <a:srgbClr val="28038F"/>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721453" y="1313897"/>
            <a:ext cx="10754686" cy="0"/>
          </a:xfrm>
          <a:prstGeom prst="line">
            <a:avLst/>
          </a:prstGeom>
          <a:ln w="38100">
            <a:solidFill>
              <a:srgbClr val="AAE8FC"/>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8E649DFF-E639-4E02-86CC-A533CCEFA814}"/>
              </a:ext>
            </a:extLst>
          </p:cNvPr>
          <p:cNvGrpSpPr/>
          <p:nvPr userDrawn="1"/>
        </p:nvGrpSpPr>
        <p:grpSpPr>
          <a:xfrm>
            <a:off x="9555853" y="16878"/>
            <a:ext cx="2515109" cy="1440000"/>
            <a:chOff x="-109438" y="5643694"/>
            <a:chExt cx="2515109" cy="1440000"/>
          </a:xfrm>
        </p:grpSpPr>
        <p:pic>
          <p:nvPicPr>
            <p:cNvPr id="8" name="Picture 7">
              <a:extLst>
                <a:ext uri="{FF2B5EF4-FFF2-40B4-BE49-F238E27FC236}">
                  <a16:creationId xmlns:a16="http://schemas.microsoft.com/office/drawing/2014/main" id="{A636AF2B-5CDB-4DCA-B86E-19B10986285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9438" y="5643694"/>
              <a:ext cx="1839581" cy="1440000"/>
            </a:xfrm>
            <a:prstGeom prst="rect">
              <a:avLst/>
            </a:prstGeom>
          </p:spPr>
        </p:pic>
        <p:sp>
          <p:nvSpPr>
            <p:cNvPr id="9" name="TextBox 8">
              <a:extLst>
                <a:ext uri="{FF2B5EF4-FFF2-40B4-BE49-F238E27FC236}">
                  <a16:creationId xmlns:a16="http://schemas.microsoft.com/office/drawing/2014/main" id="{9A6F51D6-9453-4ECC-9762-441C75CAD0A1}"/>
                </a:ext>
              </a:extLst>
            </p:cNvPr>
            <p:cNvSpPr txBox="1"/>
            <p:nvPr/>
          </p:nvSpPr>
          <p:spPr>
            <a:xfrm>
              <a:off x="1441946" y="6014987"/>
              <a:ext cx="963725" cy="738664"/>
            </a:xfrm>
            <a:prstGeom prst="rect">
              <a:avLst/>
            </a:prstGeom>
            <a:noFill/>
          </p:spPr>
          <p:txBody>
            <a:bodyPr wrap="none" rtlCol="0">
              <a:spAutoFit/>
            </a:bodyPr>
            <a:lstStyle/>
            <a:p>
              <a:r>
                <a:rPr lang="en-US" sz="4200" b="1" dirty="0">
                  <a:latin typeface="Arial" panose="020B0604020202020204" pitchFamily="34" charset="0"/>
                  <a:cs typeface="Arial" panose="020B0604020202020204" pitchFamily="34" charset="0"/>
                </a:rPr>
                <a:t>UK</a:t>
              </a:r>
              <a:endParaRPr lang="en-GB" sz="4200" b="1"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668728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3D59F-C77C-CDAE-12E3-8B2B530D684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2936343-509E-A5D7-64AD-A2041FDB50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7BB2AA-6B82-482B-8C4D-6DAD4D0D6295}"/>
              </a:ext>
            </a:extLst>
          </p:cNvPr>
          <p:cNvSpPr>
            <a:spLocks noGrp="1"/>
          </p:cNvSpPr>
          <p:nvPr>
            <p:ph type="dt" sz="half" idx="10"/>
          </p:nvPr>
        </p:nvSpPr>
        <p:spPr/>
        <p:txBody>
          <a:bodyPr/>
          <a:lstStyle/>
          <a:p>
            <a:fld id="{6592678B-2DD0-4E60-94AF-71630C7ECCC3}" type="datetimeFigureOut">
              <a:rPr lang="en-US" smtClean="0"/>
              <a:t>2/20/2026</a:t>
            </a:fld>
            <a:endParaRPr lang="en-US"/>
          </a:p>
        </p:txBody>
      </p:sp>
      <p:sp>
        <p:nvSpPr>
          <p:cNvPr id="5" name="Footer Placeholder 4">
            <a:extLst>
              <a:ext uri="{FF2B5EF4-FFF2-40B4-BE49-F238E27FC236}">
                <a16:creationId xmlns:a16="http://schemas.microsoft.com/office/drawing/2014/main" id="{157A09FA-28BA-5978-90D0-F9C98C4C50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D5D3B7-0E27-415D-3452-0D4C724AAC9B}"/>
              </a:ext>
            </a:extLst>
          </p:cNvPr>
          <p:cNvSpPr>
            <a:spLocks noGrp="1"/>
          </p:cNvSpPr>
          <p:nvPr>
            <p:ph type="sldNum" sz="quarter" idx="12"/>
          </p:nvPr>
        </p:nvSpPr>
        <p:spPr/>
        <p:txBody>
          <a:bodyPr/>
          <a:lstStyle/>
          <a:p>
            <a:fld id="{1ADB6045-5901-463E-B387-35CBABFDABAF}" type="slidenum">
              <a:rPr lang="en-US" smtClean="0"/>
              <a:t>‹#›</a:t>
            </a:fld>
            <a:endParaRPr lang="en-US"/>
          </a:p>
        </p:txBody>
      </p:sp>
    </p:spTree>
    <p:extLst>
      <p:ext uri="{BB962C8B-B14F-4D97-AF65-F5344CB8AC3E}">
        <p14:creationId xmlns:p14="http://schemas.microsoft.com/office/powerpoint/2010/main" val="3431239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FA546-9233-5EF8-8256-88E9C6F0A62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77A022-070C-2262-ECFA-E3567D55F4B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A2CA46-7D41-C067-7652-5B227B5F7374}"/>
              </a:ext>
            </a:extLst>
          </p:cNvPr>
          <p:cNvSpPr>
            <a:spLocks noGrp="1"/>
          </p:cNvSpPr>
          <p:nvPr>
            <p:ph type="dt" sz="half" idx="10"/>
          </p:nvPr>
        </p:nvSpPr>
        <p:spPr/>
        <p:txBody>
          <a:bodyPr/>
          <a:lstStyle/>
          <a:p>
            <a:fld id="{6592678B-2DD0-4E60-94AF-71630C7ECCC3}" type="datetimeFigureOut">
              <a:rPr lang="en-US" smtClean="0"/>
              <a:t>2/20/2026</a:t>
            </a:fld>
            <a:endParaRPr lang="en-US"/>
          </a:p>
        </p:txBody>
      </p:sp>
      <p:sp>
        <p:nvSpPr>
          <p:cNvPr id="5" name="Footer Placeholder 4">
            <a:extLst>
              <a:ext uri="{FF2B5EF4-FFF2-40B4-BE49-F238E27FC236}">
                <a16:creationId xmlns:a16="http://schemas.microsoft.com/office/drawing/2014/main" id="{D9686AA0-C13E-2A60-81A8-843C9C7DBA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4B8B15-B859-5D2F-664F-C9C2C895DFBD}"/>
              </a:ext>
            </a:extLst>
          </p:cNvPr>
          <p:cNvSpPr>
            <a:spLocks noGrp="1"/>
          </p:cNvSpPr>
          <p:nvPr>
            <p:ph type="sldNum" sz="quarter" idx="12"/>
          </p:nvPr>
        </p:nvSpPr>
        <p:spPr/>
        <p:txBody>
          <a:bodyPr/>
          <a:lstStyle/>
          <a:p>
            <a:fld id="{1ADB6045-5901-463E-B387-35CBABFDABAF}" type="slidenum">
              <a:rPr lang="en-US" smtClean="0"/>
              <a:t>‹#›</a:t>
            </a:fld>
            <a:endParaRPr lang="en-US"/>
          </a:p>
        </p:txBody>
      </p:sp>
    </p:spTree>
    <p:extLst>
      <p:ext uri="{BB962C8B-B14F-4D97-AF65-F5344CB8AC3E}">
        <p14:creationId xmlns:p14="http://schemas.microsoft.com/office/powerpoint/2010/main" val="2245962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26030-E212-B058-06EC-E82D70C8E7D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D81D760-EF85-626E-1608-487599B90FD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4583EE3-6530-2A85-64A0-9E4E9ABF6C85}"/>
              </a:ext>
            </a:extLst>
          </p:cNvPr>
          <p:cNvSpPr>
            <a:spLocks noGrp="1"/>
          </p:cNvSpPr>
          <p:nvPr>
            <p:ph type="dt" sz="half" idx="10"/>
          </p:nvPr>
        </p:nvSpPr>
        <p:spPr/>
        <p:txBody>
          <a:bodyPr/>
          <a:lstStyle/>
          <a:p>
            <a:fld id="{6592678B-2DD0-4E60-94AF-71630C7ECCC3}" type="datetimeFigureOut">
              <a:rPr lang="en-US" smtClean="0"/>
              <a:t>2/20/2026</a:t>
            </a:fld>
            <a:endParaRPr lang="en-US"/>
          </a:p>
        </p:txBody>
      </p:sp>
      <p:sp>
        <p:nvSpPr>
          <p:cNvPr id="5" name="Footer Placeholder 4">
            <a:extLst>
              <a:ext uri="{FF2B5EF4-FFF2-40B4-BE49-F238E27FC236}">
                <a16:creationId xmlns:a16="http://schemas.microsoft.com/office/drawing/2014/main" id="{560D3CE6-C295-466A-6606-0218D5A0CC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647FCE-E8FD-B4D3-585C-A5208A594021}"/>
              </a:ext>
            </a:extLst>
          </p:cNvPr>
          <p:cNvSpPr>
            <a:spLocks noGrp="1"/>
          </p:cNvSpPr>
          <p:nvPr>
            <p:ph type="sldNum" sz="quarter" idx="12"/>
          </p:nvPr>
        </p:nvSpPr>
        <p:spPr/>
        <p:txBody>
          <a:bodyPr/>
          <a:lstStyle/>
          <a:p>
            <a:fld id="{1ADB6045-5901-463E-B387-35CBABFDABAF}" type="slidenum">
              <a:rPr lang="en-US" smtClean="0"/>
              <a:t>‹#›</a:t>
            </a:fld>
            <a:endParaRPr lang="en-US"/>
          </a:p>
        </p:txBody>
      </p:sp>
    </p:spTree>
    <p:extLst>
      <p:ext uri="{BB962C8B-B14F-4D97-AF65-F5344CB8AC3E}">
        <p14:creationId xmlns:p14="http://schemas.microsoft.com/office/powerpoint/2010/main" val="3549993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B97EC-8D89-9520-4F76-DC78659907F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6D5EF12-CB43-67DD-4251-C022AE94421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3E92AF-0255-66FA-7ADA-3B76C789518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FC14AAB-55E5-9A40-DAE0-7AE2AC5D7379}"/>
              </a:ext>
            </a:extLst>
          </p:cNvPr>
          <p:cNvSpPr>
            <a:spLocks noGrp="1"/>
          </p:cNvSpPr>
          <p:nvPr>
            <p:ph type="dt" sz="half" idx="10"/>
          </p:nvPr>
        </p:nvSpPr>
        <p:spPr/>
        <p:txBody>
          <a:bodyPr/>
          <a:lstStyle/>
          <a:p>
            <a:fld id="{6592678B-2DD0-4E60-94AF-71630C7ECCC3}" type="datetimeFigureOut">
              <a:rPr lang="en-US" smtClean="0"/>
              <a:t>2/20/2026</a:t>
            </a:fld>
            <a:endParaRPr lang="en-US"/>
          </a:p>
        </p:txBody>
      </p:sp>
      <p:sp>
        <p:nvSpPr>
          <p:cNvPr id="6" name="Footer Placeholder 5">
            <a:extLst>
              <a:ext uri="{FF2B5EF4-FFF2-40B4-BE49-F238E27FC236}">
                <a16:creationId xmlns:a16="http://schemas.microsoft.com/office/drawing/2014/main" id="{263B3499-60B4-063D-6FED-428A1B213B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96FA39-82F5-3212-B0B6-4EAB92DB1E1B}"/>
              </a:ext>
            </a:extLst>
          </p:cNvPr>
          <p:cNvSpPr>
            <a:spLocks noGrp="1"/>
          </p:cNvSpPr>
          <p:nvPr>
            <p:ph type="sldNum" sz="quarter" idx="12"/>
          </p:nvPr>
        </p:nvSpPr>
        <p:spPr/>
        <p:txBody>
          <a:bodyPr/>
          <a:lstStyle/>
          <a:p>
            <a:fld id="{1ADB6045-5901-463E-B387-35CBABFDABAF}" type="slidenum">
              <a:rPr lang="en-US" smtClean="0"/>
              <a:t>‹#›</a:t>
            </a:fld>
            <a:endParaRPr lang="en-US"/>
          </a:p>
        </p:txBody>
      </p:sp>
    </p:spTree>
    <p:extLst>
      <p:ext uri="{BB962C8B-B14F-4D97-AF65-F5344CB8AC3E}">
        <p14:creationId xmlns:p14="http://schemas.microsoft.com/office/powerpoint/2010/main" val="3811805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5BCF0-395F-B4C2-F1E9-17D3755C616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643E26B-6E9B-03A7-6238-AB541A1665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E98551-8CF5-4DB7-A6DD-251D1274723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5E16488-63F5-073A-3354-B258A780A8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7D64DEC-81C8-D063-B842-F0B595EAD8D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EAEF368-4673-B551-0601-313C1E9F06FE}"/>
              </a:ext>
            </a:extLst>
          </p:cNvPr>
          <p:cNvSpPr>
            <a:spLocks noGrp="1"/>
          </p:cNvSpPr>
          <p:nvPr>
            <p:ph type="dt" sz="half" idx="10"/>
          </p:nvPr>
        </p:nvSpPr>
        <p:spPr/>
        <p:txBody>
          <a:bodyPr/>
          <a:lstStyle/>
          <a:p>
            <a:fld id="{6592678B-2DD0-4E60-94AF-71630C7ECCC3}" type="datetimeFigureOut">
              <a:rPr lang="en-US" smtClean="0"/>
              <a:t>2/20/2026</a:t>
            </a:fld>
            <a:endParaRPr lang="en-US"/>
          </a:p>
        </p:txBody>
      </p:sp>
      <p:sp>
        <p:nvSpPr>
          <p:cNvPr id="8" name="Footer Placeholder 7">
            <a:extLst>
              <a:ext uri="{FF2B5EF4-FFF2-40B4-BE49-F238E27FC236}">
                <a16:creationId xmlns:a16="http://schemas.microsoft.com/office/drawing/2014/main" id="{4A0CDCD5-588E-88E0-86A6-413F640ABB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BD1E23A-577D-D4EB-DBF1-96B479ED0899}"/>
              </a:ext>
            </a:extLst>
          </p:cNvPr>
          <p:cNvSpPr>
            <a:spLocks noGrp="1"/>
          </p:cNvSpPr>
          <p:nvPr>
            <p:ph type="sldNum" sz="quarter" idx="12"/>
          </p:nvPr>
        </p:nvSpPr>
        <p:spPr/>
        <p:txBody>
          <a:bodyPr/>
          <a:lstStyle/>
          <a:p>
            <a:fld id="{1ADB6045-5901-463E-B387-35CBABFDABAF}" type="slidenum">
              <a:rPr lang="en-US" smtClean="0"/>
              <a:t>‹#›</a:t>
            </a:fld>
            <a:endParaRPr lang="en-US"/>
          </a:p>
        </p:txBody>
      </p:sp>
    </p:spTree>
    <p:extLst>
      <p:ext uri="{BB962C8B-B14F-4D97-AF65-F5344CB8AC3E}">
        <p14:creationId xmlns:p14="http://schemas.microsoft.com/office/powerpoint/2010/main" val="2276199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D8171-09BF-A13B-6EF2-B72DA24DF9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D9ADB09-0EF1-7200-7BE8-2EE89547FFC2}"/>
              </a:ext>
            </a:extLst>
          </p:cNvPr>
          <p:cNvSpPr>
            <a:spLocks noGrp="1"/>
          </p:cNvSpPr>
          <p:nvPr>
            <p:ph type="dt" sz="half" idx="10"/>
          </p:nvPr>
        </p:nvSpPr>
        <p:spPr/>
        <p:txBody>
          <a:bodyPr/>
          <a:lstStyle/>
          <a:p>
            <a:fld id="{6592678B-2DD0-4E60-94AF-71630C7ECCC3}" type="datetimeFigureOut">
              <a:rPr lang="en-US" smtClean="0"/>
              <a:t>2/20/2026</a:t>
            </a:fld>
            <a:endParaRPr lang="en-US"/>
          </a:p>
        </p:txBody>
      </p:sp>
      <p:sp>
        <p:nvSpPr>
          <p:cNvPr id="4" name="Footer Placeholder 3">
            <a:extLst>
              <a:ext uri="{FF2B5EF4-FFF2-40B4-BE49-F238E27FC236}">
                <a16:creationId xmlns:a16="http://schemas.microsoft.com/office/drawing/2014/main" id="{3FD35559-6441-2904-7AE7-A80730794EC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F605295-C9C0-7663-1D24-150830B393A9}"/>
              </a:ext>
            </a:extLst>
          </p:cNvPr>
          <p:cNvSpPr>
            <a:spLocks noGrp="1"/>
          </p:cNvSpPr>
          <p:nvPr>
            <p:ph type="sldNum" sz="quarter" idx="12"/>
          </p:nvPr>
        </p:nvSpPr>
        <p:spPr/>
        <p:txBody>
          <a:bodyPr/>
          <a:lstStyle/>
          <a:p>
            <a:fld id="{1ADB6045-5901-463E-B387-35CBABFDABAF}" type="slidenum">
              <a:rPr lang="en-US" smtClean="0"/>
              <a:t>‹#›</a:t>
            </a:fld>
            <a:endParaRPr lang="en-US"/>
          </a:p>
        </p:txBody>
      </p:sp>
    </p:spTree>
    <p:extLst>
      <p:ext uri="{BB962C8B-B14F-4D97-AF65-F5344CB8AC3E}">
        <p14:creationId xmlns:p14="http://schemas.microsoft.com/office/powerpoint/2010/main" val="2794137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479B6A4-73C3-5A31-0616-4CA239974FD5}"/>
              </a:ext>
            </a:extLst>
          </p:cNvPr>
          <p:cNvSpPr>
            <a:spLocks noGrp="1"/>
          </p:cNvSpPr>
          <p:nvPr>
            <p:ph type="dt" sz="half" idx="10"/>
          </p:nvPr>
        </p:nvSpPr>
        <p:spPr/>
        <p:txBody>
          <a:bodyPr/>
          <a:lstStyle/>
          <a:p>
            <a:fld id="{6592678B-2DD0-4E60-94AF-71630C7ECCC3}" type="datetimeFigureOut">
              <a:rPr lang="en-US" smtClean="0"/>
              <a:t>2/20/2026</a:t>
            </a:fld>
            <a:endParaRPr lang="en-US"/>
          </a:p>
        </p:txBody>
      </p:sp>
      <p:sp>
        <p:nvSpPr>
          <p:cNvPr id="3" name="Footer Placeholder 2">
            <a:extLst>
              <a:ext uri="{FF2B5EF4-FFF2-40B4-BE49-F238E27FC236}">
                <a16:creationId xmlns:a16="http://schemas.microsoft.com/office/drawing/2014/main" id="{AF7D1CDE-1E22-4332-B447-E6497876B42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CEB1724-C6AC-31A9-2F30-95AB14DA1448}"/>
              </a:ext>
            </a:extLst>
          </p:cNvPr>
          <p:cNvSpPr>
            <a:spLocks noGrp="1"/>
          </p:cNvSpPr>
          <p:nvPr>
            <p:ph type="sldNum" sz="quarter" idx="12"/>
          </p:nvPr>
        </p:nvSpPr>
        <p:spPr/>
        <p:txBody>
          <a:bodyPr/>
          <a:lstStyle/>
          <a:p>
            <a:fld id="{1ADB6045-5901-463E-B387-35CBABFDABAF}" type="slidenum">
              <a:rPr lang="en-US" smtClean="0"/>
              <a:t>‹#›</a:t>
            </a:fld>
            <a:endParaRPr lang="en-US"/>
          </a:p>
        </p:txBody>
      </p:sp>
    </p:spTree>
    <p:extLst>
      <p:ext uri="{BB962C8B-B14F-4D97-AF65-F5344CB8AC3E}">
        <p14:creationId xmlns:p14="http://schemas.microsoft.com/office/powerpoint/2010/main" val="415285901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3000">
              <a:srgbClr val="FFFFFF"/>
            </a:gs>
            <a:gs pos="0">
              <a:schemeClr val="accent1">
                <a:lumMod val="20000"/>
                <a:lumOff val="80000"/>
              </a:schemeClr>
            </a:gs>
            <a:gs pos="81000">
              <a:srgbClr val="FFFFFF"/>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A36EEA-5A28-4A70-BCAC-0B68DA8D366C}" type="slidenum">
              <a:rPr lang="en-GB" smtClean="0"/>
              <a:t>‹#›</a:t>
            </a:fld>
            <a:endParaRPr lang="en-GB"/>
          </a:p>
        </p:txBody>
      </p:sp>
    </p:spTree>
    <p:extLst>
      <p:ext uri="{BB962C8B-B14F-4D97-AF65-F5344CB8AC3E}">
        <p14:creationId xmlns:p14="http://schemas.microsoft.com/office/powerpoint/2010/main" val="317258769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475A09-4B06-DA6D-62C3-F6A0EB124A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B583DA4-D2F5-9FAB-A5AF-1FE87B99FA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391DE7-8811-19FA-F295-2848920DB5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592678B-2DD0-4E60-94AF-71630C7ECCC3}" type="datetimeFigureOut">
              <a:rPr lang="en-US" smtClean="0"/>
              <a:t>2/20/2026</a:t>
            </a:fld>
            <a:endParaRPr lang="en-US"/>
          </a:p>
        </p:txBody>
      </p:sp>
      <p:sp>
        <p:nvSpPr>
          <p:cNvPr id="5" name="Footer Placeholder 4">
            <a:extLst>
              <a:ext uri="{FF2B5EF4-FFF2-40B4-BE49-F238E27FC236}">
                <a16:creationId xmlns:a16="http://schemas.microsoft.com/office/drawing/2014/main" id="{BA77C397-F767-BB7B-BD4B-1C6ADB0629F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DA2BF65-BC24-665A-B10E-ACF7D6A966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ADB6045-5901-463E-B387-35CBABFDABAF}" type="slidenum">
              <a:rPr lang="en-US" smtClean="0"/>
              <a:t>‹#›</a:t>
            </a:fld>
            <a:endParaRPr lang="en-US"/>
          </a:p>
        </p:txBody>
      </p:sp>
    </p:spTree>
    <p:extLst>
      <p:ext uri="{BB962C8B-B14F-4D97-AF65-F5344CB8AC3E}">
        <p14:creationId xmlns:p14="http://schemas.microsoft.com/office/powerpoint/2010/main" val="661405364"/>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F3EB938-7BB9-0913-A78F-B391009A3F2B}"/>
              </a:ext>
            </a:extLst>
          </p:cNvPr>
          <p:cNvSpPr>
            <a:spLocks noGrp="1"/>
          </p:cNvSpPr>
          <p:nvPr>
            <p:ph type="ctrTitle"/>
          </p:nvPr>
        </p:nvSpPr>
        <p:spPr/>
        <p:txBody>
          <a:bodyPr/>
          <a:lstStyle/>
          <a:p>
            <a:r>
              <a:rPr lang="en-GB" dirty="0"/>
              <a:t>Ideas for the way forward</a:t>
            </a:r>
          </a:p>
        </p:txBody>
      </p:sp>
      <p:sp>
        <p:nvSpPr>
          <p:cNvPr id="6" name="Subtitle 5">
            <a:extLst>
              <a:ext uri="{FF2B5EF4-FFF2-40B4-BE49-F238E27FC236}">
                <a16:creationId xmlns:a16="http://schemas.microsoft.com/office/drawing/2014/main" id="{F1751705-5C3D-1FCE-469B-8EAEDFBFF8B2}"/>
              </a:ext>
            </a:extLst>
          </p:cNvPr>
          <p:cNvSpPr>
            <a:spLocks noGrp="1"/>
          </p:cNvSpPr>
          <p:nvPr>
            <p:ph type="subTitle" idx="1"/>
          </p:nvPr>
        </p:nvSpPr>
        <p:spPr/>
        <p:txBody>
          <a:bodyPr/>
          <a:lstStyle/>
          <a:p>
            <a:endParaRPr lang="en-GB"/>
          </a:p>
        </p:txBody>
      </p:sp>
      <p:sp>
        <p:nvSpPr>
          <p:cNvPr id="4" name="Slide Number Placeholder 3">
            <a:extLst>
              <a:ext uri="{FF2B5EF4-FFF2-40B4-BE49-F238E27FC236}">
                <a16:creationId xmlns:a16="http://schemas.microsoft.com/office/drawing/2014/main" id="{93D9BC15-1FE0-FFAF-F340-109A069FA4FB}"/>
              </a:ext>
            </a:extLst>
          </p:cNvPr>
          <p:cNvSpPr>
            <a:spLocks noGrp="1"/>
          </p:cNvSpPr>
          <p:nvPr>
            <p:ph type="sldNum" sz="quarter" idx="12"/>
          </p:nvPr>
        </p:nvSpPr>
        <p:spPr/>
        <p:txBody>
          <a:bodyPr/>
          <a:lstStyle/>
          <a:p>
            <a:fld id="{1CA36EEA-5A28-4A70-BCAC-0B68DA8D366C}" type="slidenum">
              <a:rPr lang="en-GB" smtClean="0"/>
              <a:pPr/>
              <a:t>1</a:t>
            </a:fld>
            <a:endParaRPr lang="en-GB" dirty="0"/>
          </a:p>
        </p:txBody>
      </p:sp>
    </p:spTree>
    <p:extLst>
      <p:ext uri="{BB962C8B-B14F-4D97-AF65-F5344CB8AC3E}">
        <p14:creationId xmlns:p14="http://schemas.microsoft.com/office/powerpoint/2010/main" val="26009403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4C919-408A-0DF5-CEEE-A7A8E5890702}"/>
              </a:ext>
            </a:extLst>
          </p:cNvPr>
          <p:cNvSpPr>
            <a:spLocks noGrp="1"/>
          </p:cNvSpPr>
          <p:nvPr>
            <p:ph type="title"/>
          </p:nvPr>
        </p:nvSpPr>
        <p:spPr/>
        <p:txBody>
          <a:bodyPr/>
          <a:lstStyle/>
          <a:p>
            <a:r>
              <a:rPr lang="en-GB" dirty="0"/>
              <a:t>Objectives</a:t>
            </a:r>
          </a:p>
        </p:txBody>
      </p:sp>
      <p:sp>
        <p:nvSpPr>
          <p:cNvPr id="3" name="Content Placeholder 2">
            <a:extLst>
              <a:ext uri="{FF2B5EF4-FFF2-40B4-BE49-F238E27FC236}">
                <a16:creationId xmlns:a16="http://schemas.microsoft.com/office/drawing/2014/main" id="{48AE6131-21AE-E656-0691-3A297C668160}"/>
              </a:ext>
            </a:extLst>
          </p:cNvPr>
          <p:cNvSpPr>
            <a:spLocks noGrp="1"/>
          </p:cNvSpPr>
          <p:nvPr>
            <p:ph idx="1"/>
          </p:nvPr>
        </p:nvSpPr>
        <p:spPr>
          <a:xfrm>
            <a:off x="838200" y="1440444"/>
            <a:ext cx="10515600" cy="5417555"/>
          </a:xfrm>
        </p:spPr>
        <p:txBody>
          <a:bodyPr>
            <a:normAutofit fontScale="85000" lnSpcReduction="20000"/>
          </a:bodyPr>
          <a:lstStyle/>
          <a:p>
            <a:pPr>
              <a:lnSpc>
                <a:spcPct val="100000"/>
              </a:lnSpc>
            </a:pPr>
            <a:r>
              <a:rPr lang="en-GB" dirty="0"/>
              <a:t>Prepare a credible project for a reduced UK SVT project</a:t>
            </a:r>
          </a:p>
          <a:p>
            <a:pPr lvl="1">
              <a:lnSpc>
                <a:spcPct val="100000"/>
              </a:lnSpc>
            </a:pPr>
            <a:r>
              <a:rPr lang="en-GB" dirty="0"/>
              <a:t>Indications are that STFC might give us a bridging grant to an uncertain shore for the next 3½ – 4 years</a:t>
            </a:r>
          </a:p>
          <a:p>
            <a:pPr lvl="2">
              <a:lnSpc>
                <a:spcPct val="100000"/>
              </a:lnSpc>
            </a:pPr>
            <a:r>
              <a:rPr lang="en-GB" dirty="0"/>
              <a:t>This needs clearly defined deliverables on this time scale, in case the far shore disappears</a:t>
            </a:r>
          </a:p>
          <a:p>
            <a:pPr>
              <a:lnSpc>
                <a:spcPct val="100000"/>
              </a:lnSpc>
            </a:pPr>
            <a:r>
              <a:rPr lang="en-GB" dirty="0"/>
              <a:t>The US has indicated intent to support supplying "necessary materials and equipment" </a:t>
            </a:r>
          </a:p>
          <a:p>
            <a:pPr lvl="1">
              <a:lnSpc>
                <a:spcPct val="100000"/>
              </a:lnSpc>
            </a:pPr>
            <a:r>
              <a:rPr lang="en-GB" dirty="0"/>
              <a:t>Definition of what this is </a:t>
            </a:r>
            <a:r>
              <a:rPr lang="en-GB" dirty="0" err="1"/>
              <a:t>is</a:t>
            </a:r>
            <a:r>
              <a:rPr lang="en-GB" dirty="0"/>
              <a:t> still required </a:t>
            </a:r>
          </a:p>
          <a:p>
            <a:pPr lvl="1">
              <a:lnSpc>
                <a:spcPct val="100000"/>
              </a:lnSpc>
            </a:pPr>
            <a:r>
              <a:rPr lang="en-GB" dirty="0"/>
              <a:t>It is clear that this would be sensors and chips, but the US has also already stated that they will not provide support for wafer probing in the UK. There are other grey areas that need to be negotiated</a:t>
            </a:r>
          </a:p>
          <a:p>
            <a:pPr>
              <a:lnSpc>
                <a:spcPct val="100000"/>
              </a:lnSpc>
            </a:pPr>
            <a:r>
              <a:rPr lang="en-GB" dirty="0"/>
              <a:t>The project we will ask from STFC will be mostly people</a:t>
            </a:r>
          </a:p>
          <a:p>
            <a:pPr>
              <a:lnSpc>
                <a:spcPct val="100000"/>
              </a:lnSpc>
            </a:pPr>
            <a:r>
              <a:rPr lang="en-GB" dirty="0"/>
              <a:t>Our other objective is that the proposed project covers the interests of the UK institutes and people involved</a:t>
            </a:r>
          </a:p>
          <a:p>
            <a:pPr>
              <a:lnSpc>
                <a:spcPct val="100000"/>
              </a:lnSpc>
            </a:pPr>
            <a:r>
              <a:rPr lang="en-GB" dirty="0"/>
              <a:t>But, there will be things we will not be able to pursue</a:t>
            </a:r>
          </a:p>
          <a:p>
            <a:pPr>
              <a:lnSpc>
                <a:spcPct val="100000"/>
              </a:lnSpc>
            </a:pPr>
            <a:r>
              <a:rPr lang="en-GB" dirty="0"/>
              <a:t>And there is obviously a huge uncertainty, whether STFC will support such a programme</a:t>
            </a:r>
          </a:p>
          <a:p>
            <a:pPr>
              <a:lnSpc>
                <a:spcPct val="100000"/>
              </a:lnSpc>
            </a:pPr>
            <a:endParaRPr lang="en-GB" dirty="0"/>
          </a:p>
          <a:p>
            <a:pPr lvl="1"/>
            <a:endParaRPr lang="en-GB" dirty="0"/>
          </a:p>
          <a:p>
            <a:pPr lvl="1"/>
            <a:endParaRPr lang="en-GB" dirty="0"/>
          </a:p>
          <a:p>
            <a:pPr lvl="1"/>
            <a:endParaRPr lang="en-GB" dirty="0"/>
          </a:p>
        </p:txBody>
      </p:sp>
      <p:sp>
        <p:nvSpPr>
          <p:cNvPr id="4" name="Slide Number Placeholder 3">
            <a:extLst>
              <a:ext uri="{FF2B5EF4-FFF2-40B4-BE49-F238E27FC236}">
                <a16:creationId xmlns:a16="http://schemas.microsoft.com/office/drawing/2014/main" id="{3D7C42FC-55BF-7720-F52F-28A9FBF1F6F9}"/>
              </a:ext>
            </a:extLst>
          </p:cNvPr>
          <p:cNvSpPr>
            <a:spLocks noGrp="1"/>
          </p:cNvSpPr>
          <p:nvPr>
            <p:ph type="sldNum" sz="quarter" idx="12"/>
          </p:nvPr>
        </p:nvSpPr>
        <p:spPr/>
        <p:txBody>
          <a:bodyPr/>
          <a:lstStyle/>
          <a:p>
            <a:fld id="{1CA36EEA-5A28-4A70-BCAC-0B68DA8D366C}" type="slidenum">
              <a:rPr lang="en-GB" smtClean="0"/>
              <a:pPr/>
              <a:t>2</a:t>
            </a:fld>
            <a:endParaRPr lang="en-GB" dirty="0"/>
          </a:p>
        </p:txBody>
      </p:sp>
    </p:spTree>
    <p:extLst>
      <p:ext uri="{BB962C8B-B14F-4D97-AF65-F5344CB8AC3E}">
        <p14:creationId xmlns:p14="http://schemas.microsoft.com/office/powerpoint/2010/main" val="3278396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EE003-EA17-511C-6FF0-D500D8EB0B65}"/>
              </a:ext>
            </a:extLst>
          </p:cNvPr>
          <p:cNvSpPr>
            <a:spLocks noGrp="1"/>
          </p:cNvSpPr>
          <p:nvPr>
            <p:ph type="title"/>
          </p:nvPr>
        </p:nvSpPr>
        <p:spPr/>
        <p:txBody>
          <a:bodyPr>
            <a:noAutofit/>
          </a:bodyPr>
          <a:lstStyle/>
          <a:p>
            <a:r>
              <a:rPr lang="en-GB" sz="3600" dirty="0"/>
              <a:t>Suggestions from SVT management</a:t>
            </a:r>
          </a:p>
        </p:txBody>
      </p:sp>
      <p:sp>
        <p:nvSpPr>
          <p:cNvPr id="3" name="Content Placeholder 2">
            <a:extLst>
              <a:ext uri="{FF2B5EF4-FFF2-40B4-BE49-F238E27FC236}">
                <a16:creationId xmlns:a16="http://schemas.microsoft.com/office/drawing/2014/main" id="{55AB85DA-A47C-F05A-7B72-FCA476632FA0}"/>
              </a:ext>
            </a:extLst>
          </p:cNvPr>
          <p:cNvSpPr>
            <a:spLocks noGrp="1"/>
          </p:cNvSpPr>
          <p:nvPr>
            <p:ph idx="1"/>
          </p:nvPr>
        </p:nvSpPr>
        <p:spPr>
          <a:xfrm>
            <a:off x="838200" y="1440445"/>
            <a:ext cx="10515600" cy="5323770"/>
          </a:xfrm>
        </p:spPr>
        <p:txBody>
          <a:bodyPr>
            <a:normAutofit fontScale="77500" lnSpcReduction="20000"/>
          </a:bodyPr>
          <a:lstStyle/>
          <a:p>
            <a:pPr>
              <a:lnSpc>
                <a:spcPct val="100000"/>
              </a:lnSpc>
            </a:pPr>
            <a:r>
              <a:rPr lang="en-GB" dirty="0"/>
              <a:t>I had discussions with Ernst and Laura about how such a project could look like</a:t>
            </a:r>
          </a:p>
          <a:p>
            <a:pPr lvl="1">
              <a:lnSpc>
                <a:spcPct val="100000"/>
              </a:lnSpc>
            </a:pPr>
            <a:r>
              <a:rPr lang="en-GB" dirty="0"/>
              <a:t>Driven by what they think is useful for the project, and what we think can be achieved on that timescale</a:t>
            </a:r>
          </a:p>
          <a:p>
            <a:pPr lvl="1">
              <a:lnSpc>
                <a:spcPct val="100000"/>
              </a:lnSpc>
            </a:pPr>
            <a:r>
              <a:rPr lang="en-GB" dirty="0"/>
              <a:t>This is just a suggestion; it is understood by everybody that the new UK project must work for the UK groups</a:t>
            </a:r>
          </a:p>
          <a:p>
            <a:pPr fontAlgn="base">
              <a:lnSpc>
                <a:spcPct val="100000"/>
              </a:lnSpc>
            </a:pPr>
            <a:r>
              <a:rPr lang="en-GB" dirty="0"/>
              <a:t>Milestones to be delivered within 3.5 years (starting from end of CY 2026)</a:t>
            </a:r>
          </a:p>
          <a:p>
            <a:pPr lvl="1" fontAlgn="base">
              <a:lnSpc>
                <a:spcPct val="100000"/>
              </a:lnSpc>
            </a:pPr>
            <a:r>
              <a:rPr lang="en-GB" dirty="0"/>
              <a:t>L3 final design and construction</a:t>
            </a:r>
          </a:p>
          <a:p>
            <a:pPr lvl="2" fontAlgn="base">
              <a:lnSpc>
                <a:spcPct val="100000"/>
              </a:lnSpc>
            </a:pPr>
            <a:r>
              <a:rPr lang="en-GB" dirty="0"/>
              <a:t>Parts needed for L3</a:t>
            </a:r>
          </a:p>
          <a:p>
            <a:pPr lvl="3" fontAlgn="base">
              <a:lnSpc>
                <a:spcPct val="100000"/>
              </a:lnSpc>
            </a:pPr>
            <a:r>
              <a:rPr lang="en-GB" dirty="0"/>
              <a:t>Sensors, </a:t>
            </a:r>
            <a:r>
              <a:rPr lang="en-GB" dirty="0" err="1"/>
              <a:t>AncASIC</a:t>
            </a:r>
            <a:r>
              <a:rPr lang="en-GB" dirty="0"/>
              <a:t>, FPC, carbon </a:t>
            </a:r>
            <a:r>
              <a:rPr lang="en-GB" dirty="0" err="1"/>
              <a:t>fiber</a:t>
            </a:r>
            <a:r>
              <a:rPr lang="en-GB" dirty="0"/>
              <a:t> et al for staves</a:t>
            </a:r>
          </a:p>
          <a:p>
            <a:pPr lvl="3" fontAlgn="base">
              <a:lnSpc>
                <a:spcPct val="100000"/>
              </a:lnSpc>
            </a:pPr>
            <a:r>
              <a:rPr lang="en-GB" dirty="0"/>
              <a:t>Tooling for module assembly and stave loading</a:t>
            </a:r>
          </a:p>
          <a:p>
            <a:pPr lvl="3" fontAlgn="base">
              <a:lnSpc>
                <a:spcPct val="100000"/>
              </a:lnSpc>
            </a:pPr>
            <a:r>
              <a:rPr lang="en-GB" dirty="0"/>
              <a:t>Wire bonding spool and maintenance</a:t>
            </a:r>
          </a:p>
          <a:p>
            <a:pPr lvl="3" fontAlgn="base">
              <a:lnSpc>
                <a:spcPct val="100000"/>
              </a:lnSpc>
            </a:pPr>
            <a:r>
              <a:rPr lang="en-GB" dirty="0"/>
              <a:t>PSU, cooling, DAQ for testing staves</a:t>
            </a:r>
          </a:p>
          <a:p>
            <a:pPr lvl="2" fontAlgn="base">
              <a:lnSpc>
                <a:spcPct val="100000"/>
              </a:lnSpc>
            </a:pPr>
            <a:r>
              <a:rPr lang="en-GB" dirty="0"/>
              <a:t>Deliverable: all staves for L3, fully tested and shipped</a:t>
            </a:r>
          </a:p>
          <a:p>
            <a:pPr lvl="1" fontAlgn="base">
              <a:lnSpc>
                <a:spcPct val="100000"/>
              </a:lnSpc>
            </a:pPr>
            <a:r>
              <a:rPr lang="en-GB" dirty="0"/>
              <a:t>Design of the </a:t>
            </a:r>
            <a:r>
              <a:rPr lang="en-GB" dirty="0" err="1"/>
              <a:t>AncASIC</a:t>
            </a:r>
            <a:r>
              <a:rPr lang="en-GB" dirty="0"/>
              <a:t> (MPW3 and production)</a:t>
            </a:r>
          </a:p>
          <a:p>
            <a:pPr lvl="1" fontAlgn="base">
              <a:lnSpc>
                <a:spcPct val="100000"/>
              </a:lnSpc>
            </a:pPr>
            <a:r>
              <a:rPr lang="en-GB" dirty="0"/>
              <a:t>Design of EIC-LAS (V1 and production)</a:t>
            </a:r>
          </a:p>
          <a:p>
            <a:pPr lvl="1" fontAlgn="base">
              <a:lnSpc>
                <a:spcPct val="100000"/>
              </a:lnSpc>
            </a:pPr>
            <a:r>
              <a:rPr lang="en-GB" dirty="0"/>
              <a:t>Testing of </a:t>
            </a:r>
            <a:r>
              <a:rPr lang="en-GB" dirty="0" err="1"/>
              <a:t>AncASIC</a:t>
            </a:r>
            <a:r>
              <a:rPr lang="en-GB" dirty="0"/>
              <a:t>, EIC-LAS </a:t>
            </a:r>
          </a:p>
          <a:p>
            <a:pPr lvl="1" fontAlgn="base">
              <a:lnSpc>
                <a:spcPct val="100000"/>
              </a:lnSpc>
            </a:pPr>
            <a:r>
              <a:rPr lang="en-GB" dirty="0"/>
              <a:t>Development of readout boards (FIBs and control boards) and serial powering scheme</a:t>
            </a:r>
          </a:p>
          <a:p>
            <a:pPr lvl="2" fontAlgn="base">
              <a:lnSpc>
                <a:spcPct val="100000"/>
              </a:lnSpc>
            </a:pPr>
            <a:r>
              <a:rPr lang="en-GB" dirty="0"/>
              <a:t>Deliverable: design of all readout boards (for all SVT)</a:t>
            </a:r>
          </a:p>
          <a:p>
            <a:pPr lvl="1"/>
            <a:endParaRPr lang="en-GB" dirty="0"/>
          </a:p>
          <a:p>
            <a:pPr lvl="1"/>
            <a:endParaRPr lang="en-GB" dirty="0"/>
          </a:p>
        </p:txBody>
      </p:sp>
      <p:sp>
        <p:nvSpPr>
          <p:cNvPr id="4" name="Slide Number Placeholder 3">
            <a:extLst>
              <a:ext uri="{FF2B5EF4-FFF2-40B4-BE49-F238E27FC236}">
                <a16:creationId xmlns:a16="http://schemas.microsoft.com/office/drawing/2014/main" id="{462B9072-517B-79B9-BEB5-833D7CD6134B}"/>
              </a:ext>
            </a:extLst>
          </p:cNvPr>
          <p:cNvSpPr>
            <a:spLocks noGrp="1"/>
          </p:cNvSpPr>
          <p:nvPr>
            <p:ph type="sldNum" sz="quarter" idx="12"/>
          </p:nvPr>
        </p:nvSpPr>
        <p:spPr/>
        <p:txBody>
          <a:bodyPr/>
          <a:lstStyle/>
          <a:p>
            <a:fld id="{1CA36EEA-5A28-4A70-BCAC-0B68DA8D366C}" type="slidenum">
              <a:rPr lang="en-GB" smtClean="0"/>
              <a:pPr/>
              <a:t>3</a:t>
            </a:fld>
            <a:endParaRPr lang="en-GB" dirty="0"/>
          </a:p>
        </p:txBody>
      </p:sp>
    </p:spTree>
    <p:extLst>
      <p:ext uri="{BB962C8B-B14F-4D97-AF65-F5344CB8AC3E}">
        <p14:creationId xmlns:p14="http://schemas.microsoft.com/office/powerpoint/2010/main" val="1721635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AA8A84E-1491-AE49-F8FF-F4D01D7BB835}"/>
              </a:ext>
            </a:extLst>
          </p:cNvPr>
          <p:cNvSpPr>
            <a:spLocks noGrp="1"/>
          </p:cNvSpPr>
          <p:nvPr>
            <p:ph type="ctrTitle"/>
          </p:nvPr>
        </p:nvSpPr>
        <p:spPr/>
        <p:txBody>
          <a:bodyPr/>
          <a:lstStyle/>
          <a:p>
            <a:r>
              <a:rPr lang="en-GB" dirty="0"/>
              <a:t>Slides from Ernst about schedule</a:t>
            </a:r>
          </a:p>
        </p:txBody>
      </p:sp>
      <p:sp>
        <p:nvSpPr>
          <p:cNvPr id="6" name="Subtitle 5">
            <a:extLst>
              <a:ext uri="{FF2B5EF4-FFF2-40B4-BE49-F238E27FC236}">
                <a16:creationId xmlns:a16="http://schemas.microsoft.com/office/drawing/2014/main" id="{14A19502-ED60-E546-11B0-16ED24E5A23B}"/>
              </a:ext>
            </a:extLst>
          </p:cNvPr>
          <p:cNvSpPr>
            <a:spLocks noGrp="1"/>
          </p:cNvSpPr>
          <p:nvPr>
            <p:ph type="subTitle" idx="1"/>
          </p:nvPr>
        </p:nvSpPr>
        <p:spPr/>
        <p:txBody>
          <a:bodyPr/>
          <a:lstStyle/>
          <a:p>
            <a:endParaRPr lang="en-GB"/>
          </a:p>
        </p:txBody>
      </p:sp>
      <p:sp>
        <p:nvSpPr>
          <p:cNvPr id="4" name="Slide Number Placeholder 3">
            <a:extLst>
              <a:ext uri="{FF2B5EF4-FFF2-40B4-BE49-F238E27FC236}">
                <a16:creationId xmlns:a16="http://schemas.microsoft.com/office/drawing/2014/main" id="{59BC357E-84A1-69A1-8474-B6C8201CCB55}"/>
              </a:ext>
            </a:extLst>
          </p:cNvPr>
          <p:cNvSpPr>
            <a:spLocks noGrp="1"/>
          </p:cNvSpPr>
          <p:nvPr>
            <p:ph type="sldNum" sz="quarter" idx="12"/>
          </p:nvPr>
        </p:nvSpPr>
        <p:spPr/>
        <p:txBody>
          <a:bodyPr/>
          <a:lstStyle/>
          <a:p>
            <a:fld id="{1CA36EEA-5A28-4A70-BCAC-0B68DA8D366C}" type="slidenum">
              <a:rPr lang="en-GB" smtClean="0"/>
              <a:pPr/>
              <a:t>4</a:t>
            </a:fld>
            <a:endParaRPr lang="en-GB" dirty="0"/>
          </a:p>
        </p:txBody>
      </p:sp>
    </p:spTree>
    <p:extLst>
      <p:ext uri="{BB962C8B-B14F-4D97-AF65-F5344CB8AC3E}">
        <p14:creationId xmlns:p14="http://schemas.microsoft.com/office/powerpoint/2010/main" val="407958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D37F6-6DD5-6CAA-3242-7A7232EE48F0}"/>
              </a:ext>
            </a:extLst>
          </p:cNvPr>
          <p:cNvSpPr>
            <a:spLocks noGrp="1"/>
          </p:cNvSpPr>
          <p:nvPr>
            <p:ph type="title"/>
          </p:nvPr>
        </p:nvSpPr>
        <p:spPr/>
        <p:txBody>
          <a:bodyPr/>
          <a:lstStyle/>
          <a:p>
            <a:r>
              <a:rPr lang="en-US" dirty="0"/>
              <a:t>SVT baseline schedule</a:t>
            </a:r>
          </a:p>
        </p:txBody>
      </p:sp>
      <p:sp>
        <p:nvSpPr>
          <p:cNvPr id="3" name="Content Placeholder 2">
            <a:extLst>
              <a:ext uri="{FF2B5EF4-FFF2-40B4-BE49-F238E27FC236}">
                <a16:creationId xmlns:a16="http://schemas.microsoft.com/office/drawing/2014/main" id="{61DEA755-6044-88DD-FB62-0FF51C895867}"/>
              </a:ext>
            </a:extLst>
          </p:cNvPr>
          <p:cNvSpPr>
            <a:spLocks noGrp="1"/>
          </p:cNvSpPr>
          <p:nvPr>
            <p:ph idx="1"/>
          </p:nvPr>
        </p:nvSpPr>
        <p:spPr>
          <a:xfrm>
            <a:off x="838199" y="1690688"/>
            <a:ext cx="10809849" cy="4486275"/>
          </a:xfrm>
        </p:spPr>
        <p:txBody>
          <a:bodyPr>
            <a:normAutofit fontScale="92500" lnSpcReduction="20000"/>
          </a:bodyPr>
          <a:lstStyle/>
          <a:p>
            <a:r>
              <a:rPr lang="en-US" dirty="0"/>
              <a:t>The current </a:t>
            </a:r>
            <a:r>
              <a:rPr lang="en-US" b="1" dirty="0"/>
              <a:t>SVT baseline schedule has a completion date of July 2032 </a:t>
            </a:r>
            <a:r>
              <a:rPr lang="en-US" dirty="0"/>
              <a:t>for the integration of the IB, OB, and disks into </a:t>
            </a:r>
            <a:r>
              <a:rPr lang="en-US" dirty="0" err="1"/>
              <a:t>ePIC</a:t>
            </a:r>
            <a:r>
              <a:rPr lang="en-US" dirty="0"/>
              <a:t>,</a:t>
            </a:r>
          </a:p>
          <a:p>
            <a:r>
              <a:rPr lang="en-US" dirty="0"/>
              <a:t>Some pertinent dates in the lead-up to July 2032 are:</a:t>
            </a:r>
          </a:p>
          <a:p>
            <a:pPr lvl="1"/>
            <a:r>
              <a:rPr lang="en-US" dirty="0"/>
              <a:t>Start of EIC-LAS design (v1) in mid-2026,</a:t>
            </a:r>
          </a:p>
          <a:p>
            <a:pPr lvl="1"/>
            <a:r>
              <a:rPr lang="en-US" dirty="0"/>
              <a:t>Start of EIC-LAS (production) fabrication in mid-April 2028,</a:t>
            </a:r>
          </a:p>
          <a:p>
            <a:pPr lvl="1"/>
            <a:r>
              <a:rPr lang="en-US" dirty="0"/>
              <a:t>Start of Ancillary ASIC (production) fabrication in mid-April 2028,</a:t>
            </a:r>
          </a:p>
          <a:p>
            <a:pPr lvl="1"/>
            <a:r>
              <a:rPr lang="en-US" dirty="0"/>
              <a:t>Start of OB FPC pre-production for system tests in July 2028,</a:t>
            </a:r>
          </a:p>
          <a:p>
            <a:pPr lvl="1"/>
            <a:r>
              <a:rPr lang="en-US" dirty="0"/>
              <a:t>Start of OB FPCs production in August 2029,</a:t>
            </a:r>
          </a:p>
          <a:p>
            <a:pPr lvl="1"/>
            <a:r>
              <a:rPr lang="en-US" dirty="0"/>
              <a:t>Start of OB module assembly in November 2029,</a:t>
            </a:r>
          </a:p>
          <a:p>
            <a:pPr lvl="1"/>
            <a:r>
              <a:rPr lang="en-US" dirty="0"/>
              <a:t>Assembly of L3 and L4 staves between May 2030 and April 2032,</a:t>
            </a:r>
          </a:p>
          <a:p>
            <a:r>
              <a:rPr lang="en-US" dirty="0"/>
              <a:t>The baseline schedule calls for assembly of L4 staves before L3 staves,</a:t>
            </a:r>
          </a:p>
          <a:p>
            <a:pPr lvl="1"/>
            <a:r>
              <a:rPr lang="en-US" dirty="0"/>
              <a:t>this is driven by the current “outside-in” integration sequence,</a:t>
            </a:r>
          </a:p>
          <a:p>
            <a:pPr lvl="1"/>
            <a:r>
              <a:rPr lang="en-US" dirty="0"/>
              <a:t>if this order is reversed, </a:t>
            </a:r>
            <a:r>
              <a:rPr lang="en-US" b="1" dirty="0"/>
              <a:t>L3 stave assembly completes by mid-2031 </a:t>
            </a:r>
            <a:r>
              <a:rPr lang="en-US" dirty="0"/>
              <a:t>all else unchanged,</a:t>
            </a:r>
          </a:p>
        </p:txBody>
      </p:sp>
    </p:spTree>
    <p:extLst>
      <p:ext uri="{BB962C8B-B14F-4D97-AF65-F5344CB8AC3E}">
        <p14:creationId xmlns:p14="http://schemas.microsoft.com/office/powerpoint/2010/main" val="2021314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C727D-7B28-999D-29A3-CE854989BA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CAB49D-D243-4AFA-3135-C01DB1553E0D}"/>
              </a:ext>
            </a:extLst>
          </p:cNvPr>
          <p:cNvSpPr>
            <a:spLocks noGrp="1"/>
          </p:cNvSpPr>
          <p:nvPr>
            <p:ph type="title"/>
          </p:nvPr>
        </p:nvSpPr>
        <p:spPr/>
        <p:txBody>
          <a:bodyPr/>
          <a:lstStyle/>
          <a:p>
            <a:r>
              <a:rPr lang="en-US" dirty="0"/>
              <a:t>SVT L3 stave schedule</a:t>
            </a:r>
          </a:p>
        </p:txBody>
      </p:sp>
      <p:sp>
        <p:nvSpPr>
          <p:cNvPr id="3" name="Content Placeholder 2">
            <a:extLst>
              <a:ext uri="{FF2B5EF4-FFF2-40B4-BE49-F238E27FC236}">
                <a16:creationId xmlns:a16="http://schemas.microsoft.com/office/drawing/2014/main" id="{5E3F8C13-6D48-2C0A-339E-50272E10E960}"/>
              </a:ext>
            </a:extLst>
          </p:cNvPr>
          <p:cNvSpPr>
            <a:spLocks noGrp="1"/>
          </p:cNvSpPr>
          <p:nvPr>
            <p:ph idx="1"/>
          </p:nvPr>
        </p:nvSpPr>
        <p:spPr>
          <a:xfrm>
            <a:off x="691075" y="1535944"/>
            <a:ext cx="10809849" cy="4780450"/>
          </a:xfrm>
        </p:spPr>
        <p:txBody>
          <a:bodyPr>
            <a:normAutofit lnSpcReduction="10000"/>
          </a:bodyPr>
          <a:lstStyle/>
          <a:p>
            <a:r>
              <a:rPr lang="en-US" dirty="0"/>
              <a:t>A four-year funding path starting in mid-2026 and ending in mid-2030 is at face value a year short of delivering L3 staves (mid-2031) with this one change,</a:t>
            </a:r>
          </a:p>
          <a:p>
            <a:pPr lvl="1"/>
            <a:r>
              <a:rPr lang="en-US" dirty="0"/>
              <a:t>Reversing the assembly order of L4 and L3 staves alone is necessary but not sufficient,</a:t>
            </a:r>
          </a:p>
          <a:p>
            <a:pPr lvl="1"/>
            <a:r>
              <a:rPr lang="en-US" dirty="0"/>
              <a:t>L3 stave assembly should start by May 2029 to complete by mid-2031,</a:t>
            </a:r>
          </a:p>
          <a:p>
            <a:r>
              <a:rPr lang="en-US" dirty="0"/>
              <a:t>OB module assembly (baseline start in November 2029) is the critical path to L3 stave assembly,</a:t>
            </a:r>
          </a:p>
          <a:p>
            <a:r>
              <a:rPr lang="en-US" dirty="0"/>
              <a:t>FPC (pre-)production is the critical path item to module assembly,</a:t>
            </a:r>
          </a:p>
          <a:p>
            <a:r>
              <a:rPr lang="en-US" dirty="0"/>
              <a:t>The above implies that:</a:t>
            </a:r>
          </a:p>
          <a:p>
            <a:pPr lvl="1"/>
            <a:r>
              <a:rPr lang="en-US" dirty="0"/>
              <a:t>OB FPC schedule will need revisiting,</a:t>
            </a:r>
          </a:p>
          <a:p>
            <a:pPr lvl="1"/>
            <a:r>
              <a:rPr lang="en-US" dirty="0"/>
              <a:t>L3 and L4 FPC effort will need to be broken out and arranged to prioritize L3,</a:t>
            </a:r>
          </a:p>
        </p:txBody>
      </p:sp>
    </p:spTree>
    <p:extLst>
      <p:ext uri="{BB962C8B-B14F-4D97-AF65-F5344CB8AC3E}">
        <p14:creationId xmlns:p14="http://schemas.microsoft.com/office/powerpoint/2010/main" val="4225346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DD8A00-7F70-3ABA-70BF-D61CF44913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981980-6964-6114-36AE-50D0F858D2B4}"/>
              </a:ext>
            </a:extLst>
          </p:cNvPr>
          <p:cNvSpPr>
            <a:spLocks noGrp="1"/>
          </p:cNvSpPr>
          <p:nvPr>
            <p:ph type="title"/>
          </p:nvPr>
        </p:nvSpPr>
        <p:spPr/>
        <p:txBody>
          <a:bodyPr/>
          <a:lstStyle/>
          <a:p>
            <a:r>
              <a:rPr lang="en-US" dirty="0"/>
              <a:t>SVT L3 stave schedule</a:t>
            </a:r>
          </a:p>
        </p:txBody>
      </p:sp>
      <p:sp>
        <p:nvSpPr>
          <p:cNvPr id="3" name="Content Placeholder 2">
            <a:extLst>
              <a:ext uri="{FF2B5EF4-FFF2-40B4-BE49-F238E27FC236}">
                <a16:creationId xmlns:a16="http://schemas.microsoft.com/office/drawing/2014/main" id="{D21C3AA2-5A95-2EF0-E874-B95F0B66B937}"/>
              </a:ext>
            </a:extLst>
          </p:cNvPr>
          <p:cNvSpPr>
            <a:spLocks noGrp="1"/>
          </p:cNvSpPr>
          <p:nvPr>
            <p:ph idx="1"/>
          </p:nvPr>
        </p:nvSpPr>
        <p:spPr>
          <a:xfrm>
            <a:off x="691075" y="1535944"/>
            <a:ext cx="10914771" cy="4780450"/>
          </a:xfrm>
        </p:spPr>
        <p:txBody>
          <a:bodyPr>
            <a:normAutofit fontScale="85000" lnSpcReduction="20000"/>
          </a:bodyPr>
          <a:lstStyle/>
          <a:p>
            <a:r>
              <a:rPr lang="en-US" dirty="0"/>
              <a:t>Recall that the baseline has:</a:t>
            </a:r>
          </a:p>
          <a:p>
            <a:pPr lvl="1"/>
            <a:r>
              <a:rPr lang="en-US" dirty="0"/>
              <a:t>Start of OB FPC pre-production for system tests in July 2028,</a:t>
            </a:r>
          </a:p>
          <a:p>
            <a:pPr lvl="1"/>
            <a:r>
              <a:rPr lang="en-US" dirty="0"/>
              <a:t>Start of production OB FPCs in August 2029,</a:t>
            </a:r>
          </a:p>
          <a:p>
            <a:r>
              <a:rPr lang="en-US" dirty="0"/>
              <a:t>If L3 stave assembly needs to start in May 2029, L3 FPC production would need to start about nine months prior – </a:t>
            </a:r>
            <a:r>
              <a:rPr lang="en-US" b="1" dirty="0"/>
              <a:t>feasibility will need further study,</a:t>
            </a:r>
          </a:p>
          <a:p>
            <a:pPr lvl="1"/>
            <a:r>
              <a:rPr lang="en-US" dirty="0"/>
              <a:t>Note that EIC-LAS v1 will most likely derive from ER3, not ER2 as originally planned; this is beneficial and may imply that L3 FPC pre-production can safely be started prior to July 2028,</a:t>
            </a:r>
          </a:p>
          <a:p>
            <a:r>
              <a:rPr lang="en-US" dirty="0"/>
              <a:t>Key dates of additional L3 prerequisites from the baseline schedule are:</a:t>
            </a:r>
          </a:p>
          <a:p>
            <a:pPr lvl="1"/>
            <a:r>
              <a:rPr lang="en-US" dirty="0"/>
              <a:t>January 2029 – availability of Ancillary ASIC chips,</a:t>
            </a:r>
          </a:p>
          <a:p>
            <a:pPr lvl="1"/>
            <a:r>
              <a:rPr lang="en-US" dirty="0"/>
              <a:t>October 2028 – start of thinning and dicing of the EIC-LAS production version,</a:t>
            </a:r>
          </a:p>
          <a:p>
            <a:pPr lvl="1"/>
            <a:r>
              <a:rPr lang="en-US" dirty="0"/>
              <a:t>September 2028 – L3 site assembly readiness verification,</a:t>
            </a:r>
          </a:p>
          <a:p>
            <a:endParaRPr lang="en-US" dirty="0"/>
          </a:p>
          <a:p>
            <a:r>
              <a:rPr lang="en-US" b="1" dirty="0"/>
              <a:t>Delivery of L3 staves by mid-2030 is aggressive – no show-stoppers have been identified so far, provided that the FPC schedule can be met,</a:t>
            </a:r>
          </a:p>
          <a:p>
            <a:r>
              <a:rPr lang="en-US" dirty="0"/>
              <a:t>Impacts on overall SVT </a:t>
            </a:r>
            <a:r>
              <a:rPr lang="en-US"/>
              <a:t>delivery obviously </a:t>
            </a:r>
            <a:r>
              <a:rPr lang="en-US" dirty="0"/>
              <a:t>need to be further worked out as well.</a:t>
            </a:r>
          </a:p>
        </p:txBody>
      </p:sp>
    </p:spTree>
    <p:extLst>
      <p:ext uri="{BB962C8B-B14F-4D97-AF65-F5344CB8AC3E}">
        <p14:creationId xmlns:p14="http://schemas.microsoft.com/office/powerpoint/2010/main" val="39731053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34868</TotalTime>
  <Words>823</Words>
  <Application>Microsoft Office PowerPoint</Application>
  <PresentationFormat>Widescreen</PresentationFormat>
  <Paragraphs>71</Paragraphs>
  <Slides>7</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7</vt:i4>
      </vt:variant>
    </vt:vector>
  </HeadingPairs>
  <TitlesOfParts>
    <vt:vector size="16" baseType="lpstr">
      <vt:lpstr>Aptos</vt:lpstr>
      <vt:lpstr>Aptos Display</vt:lpstr>
      <vt:lpstr>Arial</vt:lpstr>
      <vt:lpstr>Calibri</vt:lpstr>
      <vt:lpstr>Calibri Light</vt:lpstr>
      <vt:lpstr>Palatino Linotype</vt:lpstr>
      <vt:lpstr>Verdana</vt:lpstr>
      <vt:lpstr>Office Theme</vt:lpstr>
      <vt:lpstr>1_Office Theme</vt:lpstr>
      <vt:lpstr>Ideas for the way forward</vt:lpstr>
      <vt:lpstr>Objectives</vt:lpstr>
      <vt:lpstr>Suggestions from SVT management</vt:lpstr>
      <vt:lpstr>Slides from Ernst about schedule</vt:lpstr>
      <vt:lpstr>SVT baseline schedule</vt:lpstr>
      <vt:lpstr>SVT L3 stave schedule</vt:lpstr>
      <vt:lpstr>SVT L3 stave schedule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 Viehhauser</dc:creator>
  <cp:lastModifiedBy>Georg Viehhauser</cp:lastModifiedBy>
  <cp:revision>1277</cp:revision>
  <dcterms:created xsi:type="dcterms:W3CDTF">2018-10-16T11:54:38Z</dcterms:created>
  <dcterms:modified xsi:type="dcterms:W3CDTF">2026-02-20T09:56:45Z</dcterms:modified>
</cp:coreProperties>
</file>