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E8FC"/>
    <a:srgbClr val="5B9BD5"/>
    <a:srgbClr val="D2DEEF"/>
    <a:srgbClr val="EAEFF7"/>
    <a:srgbClr val="FFFFFF"/>
    <a:srgbClr val="4472C4"/>
    <a:srgbClr val="ABABAB"/>
    <a:srgbClr val="FF9933"/>
    <a:srgbClr val="699B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27/02/2026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F3EB938-7BB9-0913-A78F-B391009A3F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New project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F1751705-5C3D-1FCE-469B-8EAEDFBFF8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9BC15-1FE0-FFAF-F340-109A069F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94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0A52-9B27-F34B-72AE-7A794198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Programme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7A18A-7BC9-5BE5-C8B9-8A6C1B674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4"/>
            <a:ext cx="10515600" cy="5052429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As noted last time the programme we will aim for is intended to bridge the time until the confirmation of a (hopefully) successful new infrastructure bid</a:t>
            </a:r>
          </a:p>
          <a:p>
            <a:pPr lvl="1"/>
            <a:r>
              <a:rPr lang="en-GB" dirty="0"/>
              <a:t>The current working assumption is that Wave 5 opens in spring 2027 and funding would start ~18 months later, so Autumn 2028 </a:t>
            </a:r>
          </a:p>
          <a:p>
            <a:pPr lvl="1"/>
            <a:r>
              <a:rPr lang="en-GB" dirty="0"/>
              <a:t>Realistically, funds would become available at the next start of a FY, so April 2029, i.e. 3 years from now</a:t>
            </a:r>
          </a:p>
          <a:p>
            <a:r>
              <a:rPr lang="en-GB" dirty="0"/>
              <a:t>As discussed last time delivery of the L3 staves would require a 4-year time scale (if critical items (FPC) can be brought forward)</a:t>
            </a:r>
          </a:p>
          <a:p>
            <a:r>
              <a:rPr lang="en-GB" dirty="0"/>
              <a:t>Since last week Daria had discussions with STFC on what we should write into the pro forma</a:t>
            </a:r>
          </a:p>
          <a:p>
            <a:pPr lvl="1"/>
            <a:r>
              <a:rPr lang="en-GB" dirty="0"/>
              <a:t>The guidance received is that we can put whatever we like on the pro forma, as long as it’s duly justified</a:t>
            </a:r>
          </a:p>
          <a:p>
            <a:r>
              <a:rPr lang="en-GB" dirty="0"/>
              <a:t>We therefore propose to develop both a 3y and a 4y project</a:t>
            </a:r>
          </a:p>
          <a:p>
            <a:pPr lvl="1"/>
            <a:r>
              <a:rPr lang="en-GB" dirty="0"/>
              <a:t>Gives us the ability for a quick response if STFC changes their mind again</a:t>
            </a:r>
          </a:p>
          <a:p>
            <a:pPr lvl="1"/>
            <a:r>
              <a:rPr lang="en-GB" dirty="0"/>
              <a:t>If we present both this gives us the opportunity to explain the additional benefits of the 4y project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05851-CE20-FE54-617C-8AE919D4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74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7CE43-0C11-E564-C148-B29AF980C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Suggested topics – 3y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58C5B-9CF6-882C-E290-AA95B6CF4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861" y="5880847"/>
            <a:ext cx="10515600" cy="743504"/>
          </a:xfrm>
        </p:spPr>
        <p:txBody>
          <a:bodyPr>
            <a:normAutofit/>
          </a:bodyPr>
          <a:lstStyle/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48C390-BE92-80C9-C2EA-00434ABFF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3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01C384-0253-0124-F162-0B166647A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821440"/>
              </p:ext>
            </p:extLst>
          </p:nvPr>
        </p:nvGraphicFramePr>
        <p:xfrm>
          <a:off x="205240" y="1420601"/>
          <a:ext cx="1178152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8532">
                  <a:extLst>
                    <a:ext uri="{9D8B030D-6E8A-4147-A177-3AD203B41FA5}">
                      <a16:colId xmlns:a16="http://schemas.microsoft.com/office/drawing/2014/main" val="90857586"/>
                    </a:ext>
                  </a:extLst>
                </a:gridCol>
                <a:gridCol w="4087906">
                  <a:extLst>
                    <a:ext uri="{9D8B030D-6E8A-4147-A177-3AD203B41FA5}">
                      <a16:colId xmlns:a16="http://schemas.microsoft.com/office/drawing/2014/main" val="1578690269"/>
                    </a:ext>
                  </a:extLst>
                </a:gridCol>
                <a:gridCol w="1210235">
                  <a:extLst>
                    <a:ext uri="{9D8B030D-6E8A-4147-A177-3AD203B41FA5}">
                      <a16:colId xmlns:a16="http://schemas.microsoft.com/office/drawing/2014/main" val="261016234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815107885"/>
                    </a:ext>
                  </a:extLst>
                </a:gridCol>
                <a:gridCol w="1766047">
                  <a:extLst>
                    <a:ext uri="{9D8B030D-6E8A-4147-A177-3AD203B41FA5}">
                      <a16:colId xmlns:a16="http://schemas.microsoft.com/office/drawing/2014/main" val="923715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Activity (3y)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Effort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Equipment/consumables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Groups involved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102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Design of the </a:t>
                      </a:r>
                      <a:r>
                        <a:rPr lang="en-GB" dirty="0" err="1"/>
                        <a:t>AncASIC</a:t>
                      </a:r>
                      <a:r>
                        <a:rPr lang="en-GB" dirty="0"/>
                        <a:t> (MPW3 and production)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54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Design of EIC-LAS (V1 and production)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020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Testing of </a:t>
                      </a:r>
                      <a:r>
                        <a:rPr lang="en-GB" dirty="0" err="1"/>
                        <a:t>AncASIC</a:t>
                      </a:r>
                      <a:r>
                        <a:rPr lang="en-GB" dirty="0"/>
                        <a:t>, EIC-LAS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2" indent="0" fontAlgn="base">
                        <a:lnSpc>
                          <a:spcPct val="100000"/>
                        </a:lnSpc>
                      </a:pPr>
                      <a:r>
                        <a:rPr lang="en-GB" dirty="0"/>
                        <a:t>Deliverable: Test setup (and operation) of a full powering chain, test setup (and operation) of a to be specified number of EIC-LAS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459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Development of readout boards (FIBs and control boards) and serial powering scheme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Design of all readout boards (for all SVT)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08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Wafer probing (at CERN)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Contribution to the wafer-probing capabilities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Brunel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545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Simulation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Contribution to the SVT simulation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Oxford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327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13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8664-0CD6-1A17-C999-7A16AA98C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Additional activities – 4y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C8629-E4DC-EBFF-FCD4-9FE012DD6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959" y="4849906"/>
            <a:ext cx="11232082" cy="1927411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These activities will run in parallel to the 3y activities outlined on the previous page during the first part of the project</a:t>
            </a:r>
          </a:p>
          <a:p>
            <a:r>
              <a:rPr lang="en-GB" dirty="0"/>
              <a:t>If the 4y project will not be supported, these activities will not be undertaken</a:t>
            </a:r>
          </a:p>
          <a:p>
            <a:pPr lvl="1"/>
            <a:r>
              <a:rPr lang="en-GB" dirty="0"/>
              <a:t>These activities only make sense if they lead to the production of staves</a:t>
            </a:r>
          </a:p>
          <a:p>
            <a:pPr lvl="1"/>
            <a:r>
              <a:rPr lang="en-GB" dirty="0"/>
              <a:t>If there is no clear commitment that the build of the L3 staves is guaranteed the risk for the experiment to not have a solution for a critical tracking layer is too high</a:t>
            </a:r>
          </a:p>
          <a:p>
            <a:pPr lvl="1"/>
            <a:r>
              <a:rPr lang="en-GB" dirty="0"/>
              <a:t>Efforts for UK institutes are only justified if they lead to physical deliverables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333FA-CAEA-0613-1418-950B11AD8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4</a:t>
            </a:fld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A2538A5-76C2-47E4-73A5-640A4A6384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94340"/>
              </p:ext>
            </p:extLst>
          </p:nvPr>
        </p:nvGraphicFramePr>
        <p:xfrm>
          <a:off x="163479" y="1423634"/>
          <a:ext cx="11865042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2054">
                  <a:extLst>
                    <a:ext uri="{9D8B030D-6E8A-4147-A177-3AD203B41FA5}">
                      <a16:colId xmlns:a16="http://schemas.microsoft.com/office/drawing/2014/main" val="90857586"/>
                    </a:ext>
                  </a:extLst>
                </a:gridCol>
                <a:gridCol w="4087906">
                  <a:extLst>
                    <a:ext uri="{9D8B030D-6E8A-4147-A177-3AD203B41FA5}">
                      <a16:colId xmlns:a16="http://schemas.microsoft.com/office/drawing/2014/main" val="1578690269"/>
                    </a:ext>
                  </a:extLst>
                </a:gridCol>
                <a:gridCol w="1210235">
                  <a:extLst>
                    <a:ext uri="{9D8B030D-6E8A-4147-A177-3AD203B41FA5}">
                      <a16:colId xmlns:a16="http://schemas.microsoft.com/office/drawing/2014/main" val="2610162345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815107885"/>
                    </a:ext>
                  </a:extLst>
                </a:gridCol>
                <a:gridCol w="1766047">
                  <a:extLst>
                    <a:ext uri="{9D8B030D-6E8A-4147-A177-3AD203B41FA5}">
                      <a16:colId xmlns:a16="http://schemas.microsoft.com/office/drawing/2014/main" val="9237151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Activity (4y)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Deliverable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Effort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Equipment/consumables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Groups involved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102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Design of OB modules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54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Prototype manufacture and testing of OB modules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020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Design of L3 and L4 staves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Oxford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808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Prototype manufacture and testing of L3 staves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Oxford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545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Production of L3 modules and staves (including full QC)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 L3 staves built, tested and shipped to the US (this includes spares)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Oxford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327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692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00B28-34F9-DFEC-4EAF-23E02BB98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4F4C9-9D22-41C4-DD63-9339A61CA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4"/>
            <a:ext cx="10515600" cy="5417555"/>
          </a:xfrm>
        </p:spPr>
        <p:txBody>
          <a:bodyPr>
            <a:normAutofit/>
          </a:bodyPr>
          <a:lstStyle/>
          <a:p>
            <a:r>
              <a:rPr lang="en-GB" dirty="0"/>
              <a:t>Please send me for your institution where you want to contribute, and what your needs for effort and equipment/consumables will be</a:t>
            </a:r>
          </a:p>
          <a:p>
            <a:pPr lvl="1"/>
            <a:r>
              <a:rPr lang="en-GB" dirty="0"/>
              <a:t>Please provide estimates of the costs (incl. overheads)</a:t>
            </a:r>
          </a:p>
          <a:p>
            <a:r>
              <a:rPr lang="en-GB" dirty="0"/>
              <a:t>At this point we are collecting the information for the two scenarios</a:t>
            </a:r>
          </a:p>
          <a:p>
            <a:r>
              <a:rPr lang="en-GB" dirty="0"/>
              <a:t>We will then need to decide what to give to STFC</a:t>
            </a:r>
          </a:p>
          <a:p>
            <a:pPr lvl="1"/>
            <a:r>
              <a:rPr lang="en-GB" dirty="0"/>
              <a:t>We will only get minimal funding, so I think the two scenarios are: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Only propose the 3y programme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GB" dirty="0"/>
              <a:t>Propose both options, with a clear statement what we will lose if we only get 3y (visibility, reputation, loss of key groups/people, loss of leading management positions in the project)</a:t>
            </a:r>
          </a:p>
          <a:p>
            <a:pPr lvl="3"/>
            <a:r>
              <a:rPr lang="en-GB" dirty="0"/>
              <a:t>We are likely to only get the 3y programme, but at least we have tried and nobody can say we didn’t tell them what they are losing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34FD9-9EE0-69D5-38D6-90AAEA65C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687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34924</TotalTime>
  <Words>625</Words>
  <Application>Microsoft Office PowerPoint</Application>
  <PresentationFormat>Widescreen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Palatino Linotype</vt:lpstr>
      <vt:lpstr>Verdana</vt:lpstr>
      <vt:lpstr>Office Theme</vt:lpstr>
      <vt:lpstr>New project </vt:lpstr>
      <vt:lpstr>Programme duration</vt:lpstr>
      <vt:lpstr>Suggested topics – 3y project</vt:lpstr>
      <vt:lpstr>Additional activities – 4y project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1281</cp:revision>
  <dcterms:created xsi:type="dcterms:W3CDTF">2018-10-16T11:54:38Z</dcterms:created>
  <dcterms:modified xsi:type="dcterms:W3CDTF">2026-02-27T09:40:10Z</dcterms:modified>
</cp:coreProperties>
</file>