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30"/>
  </p:notesMasterIdLst>
  <p:sldIdLst>
    <p:sldId id="256" r:id="rId5"/>
    <p:sldId id="2147375422" r:id="rId6"/>
    <p:sldId id="2147469922" r:id="rId7"/>
    <p:sldId id="2147469923" r:id="rId8"/>
    <p:sldId id="2147469924" r:id="rId9"/>
    <p:sldId id="2147469701" r:id="rId10"/>
    <p:sldId id="2147469774" r:id="rId11"/>
    <p:sldId id="2147469809" r:id="rId12"/>
    <p:sldId id="2147469929" r:id="rId13"/>
    <p:sldId id="2147469678" r:id="rId14"/>
    <p:sldId id="2147469938" r:id="rId15"/>
    <p:sldId id="2147469930" r:id="rId16"/>
    <p:sldId id="2147469810" r:id="rId17"/>
    <p:sldId id="2147469932" r:id="rId18"/>
    <p:sldId id="2147469753" r:id="rId19"/>
    <p:sldId id="2147469700" r:id="rId20"/>
    <p:sldId id="2147469807" r:id="rId21"/>
    <p:sldId id="2147469934" r:id="rId22"/>
    <p:sldId id="2147469935" r:id="rId23"/>
    <p:sldId id="262" r:id="rId24"/>
    <p:sldId id="2147469936" r:id="rId25"/>
    <p:sldId id="2147469674" r:id="rId26"/>
    <p:sldId id="2147469925" r:id="rId27"/>
    <p:sldId id="2147469676" r:id="rId28"/>
    <p:sldId id="214746981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47D512-84E0-7685-BB7C-076219A5A5F6}" name="Petrone, Alyssa" initials="AP" userId="S::apetrone@bnl.gov::de49d390-e88d-4b51-a3c5-f90baafd6cad" providerId="AD"/>
  <p188:author id="{092D89FC-2902-55A2-966E-E973F9FF24C7}" name="Hoffman, Caitlin" initials="CH" userId="S::hoffman@bnl.gov::4c15c45c-e0dc-4714-8ed8-076ca4a481a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ffman, Caitlin" initials="HC" lastIdx="3" clrIdx="0">
    <p:extLst>
      <p:ext uri="{19B8F6BF-5375-455C-9EA6-DF929625EA0E}">
        <p15:presenceInfo xmlns:p15="http://schemas.microsoft.com/office/powerpoint/2012/main" userId="S-1-5-21-1161782291-1150951755-378935785-555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2" autoAdjust="0"/>
    <p:restoredTop sz="94661"/>
  </p:normalViewPr>
  <p:slideViewPr>
    <p:cSldViewPr snapToGrid="0">
      <p:cViewPr varScale="1">
        <p:scale>
          <a:sx n="109" d="100"/>
          <a:sy n="109" d="100"/>
        </p:scale>
        <p:origin x="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658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91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84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522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DB6E2-DDA3-22B8-7251-F0B132B676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85192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Title of Meeting/Review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39522C-42D3-98C9-C46E-2F2D03D435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4220" y="6316595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Name of Presenter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8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05453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100" b="1">
                <a:solidFill>
                  <a:schemeClr val="bg2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F0482B9-55D4-415C-B144-9520BB024B03}"/>
              </a:ext>
            </a:extLst>
          </p:cNvPr>
          <p:cNvSpPr txBox="1">
            <a:spLocks/>
          </p:cNvSpPr>
          <p:nvPr userDrawn="1"/>
        </p:nvSpPr>
        <p:spPr>
          <a:xfrm>
            <a:off x="3790876" y="6198695"/>
            <a:ext cx="4349579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July 2026 Joint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/EICUG Meeting</a:t>
            </a:r>
          </a:p>
          <a:p>
            <a:pPr>
              <a:spcBef>
                <a:spcPts val="400"/>
              </a:spcBef>
            </a:pPr>
            <a:r>
              <a:rPr lang="en-US" dirty="0"/>
              <a:t>J. Yeck</a:t>
            </a: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  <p:sldLayoutId id="214748366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rookhavenlab.sharepoint.com/sites/LeadershipSiteBNL-EIC/_layouts/15/stream.aspx?id=%2Fsites%2FLeadershipSiteBNL%2DEIC%2FShared%20Documents%2F2026%5F04%5FEIC%20Strategy%20Follow%2Dup%20Meeting%20%28GNT%29%2FBNL%20Animation%2Emp4&amp;referrer=StreamWebApp%2EWeb&amp;referrerScenario=AddressBarCopied%2Eview%2E833bd550%2D0f63%2D41dd%2D9b13%2Dfcd944f23abe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EIC Project Status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2026 </a:t>
            </a:r>
            <a:r>
              <a:rPr lang="en-US" dirty="0" err="1"/>
              <a:t>ePIC</a:t>
            </a:r>
            <a:r>
              <a:rPr lang="en-US" dirty="0"/>
              <a:t>/EICUG Meeting</a:t>
            </a:r>
          </a:p>
          <a:p>
            <a:r>
              <a:rPr lang="en-US" dirty="0"/>
              <a:t>July 13,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/>
              <a:t>Jim Yeck</a:t>
            </a:r>
          </a:p>
          <a:p>
            <a:r>
              <a:rPr lang="en-US"/>
              <a:t>Associate Lab Director &amp; EIC Project Director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9555E71B-88B4-3B73-51D4-639C46388849}"/>
              </a:ext>
            </a:extLst>
          </p:cNvPr>
          <p:cNvSpPr/>
          <p:nvPr/>
        </p:nvSpPr>
        <p:spPr>
          <a:xfrm>
            <a:off x="409885" y="6035898"/>
            <a:ext cx="11591407" cy="529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68701" y="860195"/>
            <a:ext cx="2872535" cy="77440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Boards &amp; Committees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Advisory Board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Dilling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Resource Review Board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Deshpande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Dean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           				Franck </a:t>
            </a:r>
            <a:r>
              <a:rPr kumimoji="0" lang="en-US" sz="800" b="1" i="0" u="none" strike="noStrike" kern="1200" cap="none" spc="0" normalizeH="0" baseline="0" noProof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Sabatié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Project Advisory Committee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Glasmacher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32852" y="860195"/>
            <a:ext cx="3225247" cy="77440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Brookhaven National Laboratory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Hill 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algn="ctr" defTabSz="380985"/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Laboratory Director</a:t>
            </a:r>
            <a:endParaRPr lang="en-US" sz="800" dirty="0">
              <a:solidFill>
                <a:srgbClr val="19191E"/>
              </a:solidFill>
              <a:latin typeface="Arial"/>
            </a:endParaRPr>
          </a:p>
          <a:p>
            <a:pPr lvl="0" defTabSz="380985"/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 Schoonen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             </a:t>
            </a:r>
            <a:r>
              <a:rPr lang="en-US" sz="800" b="1" dirty="0">
                <a:solidFill>
                  <a:srgbClr val="19191E"/>
                </a:solidFill>
              </a:rPr>
              <a:t>A. Emrick 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defTabSz="380985"/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Deputy Director S&amp;T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	</a:t>
            </a:r>
            <a:r>
              <a:rPr lang="en-US" sz="800" dirty="0">
                <a:solidFill>
                  <a:srgbClr val="19191E"/>
                </a:solidFill>
              </a:rPr>
              <a:t>Deputy Director Operations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2621" y="965730"/>
            <a:ext cx="2866387" cy="56114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EIC Portfolio Coordination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EIC Portfolio Coordinator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B. Wahl </a:t>
            </a:r>
            <a:endParaRPr kumimoji="0" sz="8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77724" y="1776914"/>
            <a:ext cx="3735553" cy="20574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Electron-Ion Collider Project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Yeck 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Director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S. Nagaitsev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	</a:t>
            </a:r>
            <a:r>
              <a:rPr kumimoji="0" lang="de-DE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Folz*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Technical Director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   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Project Manager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Deputy Project Director-JLAB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K. Wilson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Co- Associate Director for the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Experimental Program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-JLAB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R. Ent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Co- Associate Director for the Experimental Program-BNL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E. </a:t>
            </a:r>
            <a:r>
              <a:rPr kumimoji="0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Aschenauer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Associate Director for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Strategic Partnerships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L. Lari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Associate Director for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   	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 Caradonna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Deputy Technical Director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   OPEN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ES&amp;H Manager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	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Schaefer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Chief of Staff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	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Petrone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Executive Administration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Hoffman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99916" y="2090374"/>
            <a:ext cx="3735553" cy="944567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Science &amp; Technology Collaborations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Science Director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Deshpande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User Group Steering Committee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Higinbotham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 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O. Hen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ePIC Collaboration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Lajoie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S. Dalla Torre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Accelerator Collaboration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Pieloni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W. Fischer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59980" y="2066313"/>
            <a:ext cx="3943213" cy="94807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Advisory Committees &amp; Steering Group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Machine Advisory Committee		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Raubenheimer (SLAC), Chair 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Detector Advisory Committee		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White (U. of Texas), Chair   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 Construction Advisory Committee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 Fallier (BNL Retired), Chair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 Superconducting Magnets Steering Group	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G. Apollinari, (FNAL), Chair</a:t>
            </a:r>
            <a:endParaRPr kumimoji="0" sz="8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059982" y="3189423"/>
            <a:ext cx="1524000" cy="651105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Advisors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Lavelle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Lissauer
F. Willke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73601" y="4057671"/>
            <a:ext cx="3429000" cy="1543769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Technical Integration Support Office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S. Nagaitsev</a:t>
            </a: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           Director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ESR/Collider Performance Lead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Montag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HSR Performance Lead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V. Ptitsyn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RCS Performance Lead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V. Ranjbar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Pre-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operation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Lead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Blednykh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Chief Project Engineer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Tuozzolo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Project Engineer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K. Wilson</a:t>
            </a: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Chief Systems Engineer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T. Russo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74671" y="4057048"/>
            <a:ext cx="3443727" cy="1543768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Management Support Office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Folz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</a:p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            Director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Procurement Manager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K. Kirkendall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Planning &amp; Reporting Manager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J. Fortner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Risk Manager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I. </a:t>
            </a:r>
            <a:r>
              <a:rPr kumimoji="0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Sourikova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Financial Manager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H. Turbush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Project Controls Manager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Miske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Quality Manager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Porretto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In-Kind Contributions Engineer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 Berrutti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56638" y="5976103"/>
            <a:ext cx="1752599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Electron Injector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Q. Wu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55960" y="5976103"/>
            <a:ext cx="17526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Detector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E. </a:t>
            </a:r>
            <a:r>
              <a:rPr kumimoji="0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Aschenauer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R. Ent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
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5065" y="5976103"/>
            <a:ext cx="17526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Infrastructure</a:t>
            </a:r>
            <a:r>
              <a:rPr kumimoji="0" sz="917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US" sz="917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 Caradonna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BAAADC21-15F5-560F-B3AE-856A5DB868F1}"/>
              </a:ext>
            </a:extLst>
          </p:cNvPr>
          <p:cNvSpPr/>
          <p:nvPr/>
        </p:nvSpPr>
        <p:spPr>
          <a:xfrm>
            <a:off x="3183941" y="5965978"/>
            <a:ext cx="1752601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Interaction Region (IR)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S. Nagaitsev*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Lavelle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Deputy Project Manager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6B7325-F6D9-28BD-71A8-31222D5631B0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4041236" y="1247398"/>
            <a:ext cx="3916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37C33E-29C2-8648-9225-A458A8B6BFD1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7658099" y="1246305"/>
            <a:ext cx="384522" cy="10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550AA33-0468-ACA2-9404-A9C118120948}"/>
              </a:ext>
            </a:extLst>
          </p:cNvPr>
          <p:cNvCxnSpPr>
            <a:cxnSpLocks/>
          </p:cNvCxnSpPr>
          <p:nvPr/>
        </p:nvCxnSpPr>
        <p:spPr>
          <a:xfrm>
            <a:off x="2132482" y="5710000"/>
            <a:ext cx="7888883" cy="121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AC8EDD5-0F32-C2AE-C87B-3F1BE6C7DA19}"/>
              </a:ext>
            </a:extLst>
          </p:cNvPr>
          <p:cNvCxnSpPr>
            <a:cxnSpLocks/>
          </p:cNvCxnSpPr>
          <p:nvPr/>
        </p:nvCxnSpPr>
        <p:spPr>
          <a:xfrm>
            <a:off x="3988101" y="3942321"/>
            <a:ext cx="42010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81AAFA7-1691-48F9-77A2-8AB3920EEF9C}"/>
              </a:ext>
            </a:extLst>
          </p:cNvPr>
          <p:cNvCxnSpPr>
            <a:cxnSpLocks/>
          </p:cNvCxnSpPr>
          <p:nvPr/>
        </p:nvCxnSpPr>
        <p:spPr>
          <a:xfrm>
            <a:off x="7913277" y="2554565"/>
            <a:ext cx="1262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1D9DE54-680C-E775-24D8-AA7F4E2789CA}"/>
              </a:ext>
            </a:extLst>
          </p:cNvPr>
          <p:cNvCxnSpPr>
            <a:cxnSpLocks/>
          </p:cNvCxnSpPr>
          <p:nvPr/>
        </p:nvCxnSpPr>
        <p:spPr>
          <a:xfrm>
            <a:off x="7923494" y="3502491"/>
            <a:ext cx="1364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6284A6-74F4-3043-FD1F-4D2BC4F86A26}"/>
              </a:ext>
            </a:extLst>
          </p:cNvPr>
          <p:cNvCxnSpPr>
            <a:cxnSpLocks/>
          </p:cNvCxnSpPr>
          <p:nvPr/>
        </p:nvCxnSpPr>
        <p:spPr>
          <a:xfrm>
            <a:off x="4041237" y="2547630"/>
            <a:ext cx="1262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A3CFFEA-9B0C-2B53-CA4D-6356CDB074CF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H="1" flipV="1">
            <a:off x="6045476" y="1634600"/>
            <a:ext cx="25" cy="142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BEB60F3-1860-7E73-4D8F-752A71C390F5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6045501" y="3834314"/>
            <a:ext cx="0" cy="18756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9484587-5CE6-2754-A533-FF50F35637D4}"/>
              </a:ext>
            </a:extLst>
          </p:cNvPr>
          <p:cNvCxnSpPr>
            <a:cxnSpLocks/>
          </p:cNvCxnSpPr>
          <p:nvPr/>
        </p:nvCxnSpPr>
        <p:spPr>
          <a:xfrm flipV="1">
            <a:off x="3988101" y="3955878"/>
            <a:ext cx="0" cy="1017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2464113-0F4A-B14C-2038-8C19DDBBA14F}"/>
              </a:ext>
            </a:extLst>
          </p:cNvPr>
          <p:cNvCxnSpPr>
            <a:cxnSpLocks/>
          </p:cNvCxnSpPr>
          <p:nvPr/>
        </p:nvCxnSpPr>
        <p:spPr>
          <a:xfrm flipV="1">
            <a:off x="8189322" y="3942321"/>
            <a:ext cx="0" cy="1017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6BB98F2-00A8-BA55-6650-D1FF95D6402C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10021365" y="5710000"/>
            <a:ext cx="0" cy="2661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229F492-10D8-A88B-02A6-86DD113D3A97}"/>
              </a:ext>
            </a:extLst>
          </p:cNvPr>
          <p:cNvCxnSpPr>
            <a:cxnSpLocks/>
          </p:cNvCxnSpPr>
          <p:nvPr/>
        </p:nvCxnSpPr>
        <p:spPr>
          <a:xfrm flipV="1">
            <a:off x="2142700" y="5710000"/>
            <a:ext cx="0" cy="2686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8F1DD0A-095B-78C3-D6E8-E98C9411A216}"/>
              </a:ext>
            </a:extLst>
          </p:cNvPr>
          <p:cNvCxnSpPr>
            <a:cxnSpLocks/>
          </p:cNvCxnSpPr>
          <p:nvPr/>
        </p:nvCxnSpPr>
        <p:spPr>
          <a:xfrm flipV="1">
            <a:off x="4104372" y="5722123"/>
            <a:ext cx="0" cy="233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0E2D841-69B1-66E1-4DB0-F8DC85E07D34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6032938" y="5722123"/>
            <a:ext cx="0" cy="253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Slide Number Placeholder 1">
            <a:extLst>
              <a:ext uri="{FF2B5EF4-FFF2-40B4-BE49-F238E27FC236}">
                <a16:creationId xmlns:a16="http://schemas.microsoft.com/office/drawing/2014/main" id="{76DCDCD0-61C5-4F44-14B0-106FE99C01AB}"/>
              </a:ext>
            </a:extLst>
          </p:cNvPr>
          <p:cNvSpPr txBox="1">
            <a:spLocks/>
          </p:cNvSpPr>
          <p:nvPr/>
        </p:nvSpPr>
        <p:spPr>
          <a:xfrm>
            <a:off x="11481702" y="6422488"/>
            <a:ext cx="432486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ounded Rectangle 12">
            <a:extLst>
              <a:ext uri="{FF2B5EF4-FFF2-40B4-BE49-F238E27FC236}">
                <a16:creationId xmlns:a16="http://schemas.microsoft.com/office/drawing/2014/main" id="{6852558E-BE4A-22A1-8F40-119EA5DDC349}"/>
              </a:ext>
            </a:extLst>
          </p:cNvPr>
          <p:cNvSpPr/>
          <p:nvPr/>
        </p:nvSpPr>
        <p:spPr>
          <a:xfrm>
            <a:off x="1266400" y="5954147"/>
            <a:ext cx="1752600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646E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2917" tIns="31750" rIns="52917" rtlCol="0" anchor="ctr"/>
          <a:lstStyle/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Accelerator Storage Rings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Charlie Folz</a:t>
            </a:r>
          </a:p>
          <a:p>
            <a:pPr marL="0" marR="0" lvl="0" indent="0" algn="ctr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 Manager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919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Callout: Up Arrow 24">
            <a:extLst>
              <a:ext uri="{FF2B5EF4-FFF2-40B4-BE49-F238E27FC236}">
                <a16:creationId xmlns:a16="http://schemas.microsoft.com/office/drawing/2014/main" id="{C38C782F-3C02-9221-E215-60F2CE8284BA}"/>
              </a:ext>
            </a:extLst>
          </p:cNvPr>
          <p:cNvSpPr/>
          <p:nvPr/>
        </p:nvSpPr>
        <p:spPr>
          <a:xfrm>
            <a:off x="1168701" y="1493778"/>
            <a:ext cx="2872535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International Governance Bodies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3F64385-210B-8DAE-AE47-BECE669448F2}"/>
              </a:ext>
            </a:extLst>
          </p:cNvPr>
          <p:cNvSpPr txBox="1">
            <a:spLocks/>
          </p:cNvSpPr>
          <p:nvPr/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EIC Project Org Chart</a:t>
            </a:r>
          </a:p>
        </p:txBody>
      </p:sp>
      <p:sp>
        <p:nvSpPr>
          <p:cNvPr id="31" name="Callout: Up Arrow 30">
            <a:extLst>
              <a:ext uri="{FF2B5EF4-FFF2-40B4-BE49-F238E27FC236}">
                <a16:creationId xmlns:a16="http://schemas.microsoft.com/office/drawing/2014/main" id="{A2A256FB-06DE-EB0A-142A-1C7D0E2058F6}"/>
              </a:ext>
            </a:extLst>
          </p:cNvPr>
          <p:cNvSpPr/>
          <p:nvPr/>
        </p:nvSpPr>
        <p:spPr>
          <a:xfrm>
            <a:off x="8039548" y="1421345"/>
            <a:ext cx="2872535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BNL Off-Project Scope</a:t>
            </a:r>
          </a:p>
        </p:txBody>
      </p:sp>
      <p:sp>
        <p:nvSpPr>
          <p:cNvPr id="35" name="Callout: Up Arrow 34">
            <a:extLst>
              <a:ext uri="{FF2B5EF4-FFF2-40B4-BE49-F238E27FC236}">
                <a16:creationId xmlns:a16="http://schemas.microsoft.com/office/drawing/2014/main" id="{5C26B6EA-0993-16CD-302D-DA0973404C80}"/>
              </a:ext>
            </a:extLst>
          </p:cNvPr>
          <p:cNvSpPr/>
          <p:nvPr/>
        </p:nvSpPr>
        <p:spPr>
          <a:xfrm>
            <a:off x="532319" y="2945494"/>
            <a:ext cx="2872535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Collaboration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768438D-9AD0-6C90-D052-C9EDD18BA742}"/>
              </a:ext>
            </a:extLst>
          </p:cNvPr>
          <p:cNvSpPr/>
          <p:nvPr/>
        </p:nvSpPr>
        <p:spPr>
          <a:xfrm>
            <a:off x="1077753" y="5767092"/>
            <a:ext cx="4003568" cy="102052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Collider</a:t>
            </a:r>
            <a:endParaRPr lang="en-US" sz="1200" b="1">
              <a:solidFill>
                <a:schemeClr val="tx1"/>
              </a:solidFill>
            </a:endParaRPr>
          </a:p>
        </p:txBody>
      </p:sp>
      <p:sp>
        <p:nvSpPr>
          <p:cNvPr id="36" name="Callout: Up Arrow 35">
            <a:extLst>
              <a:ext uri="{FF2B5EF4-FFF2-40B4-BE49-F238E27FC236}">
                <a16:creationId xmlns:a16="http://schemas.microsoft.com/office/drawing/2014/main" id="{2A50251F-9ABD-4BD5-DF7E-BBB5BFA6E62D}"/>
              </a:ext>
            </a:extLst>
          </p:cNvPr>
          <p:cNvSpPr/>
          <p:nvPr/>
        </p:nvSpPr>
        <p:spPr>
          <a:xfrm>
            <a:off x="9726078" y="2940042"/>
            <a:ext cx="2275214" cy="498763"/>
          </a:xfrm>
          <a:prstGeom prst="upArrowCallout">
            <a:avLst/>
          </a:prstGeom>
          <a:solidFill>
            <a:schemeClr val="bg2"/>
          </a:solidFill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Calibri"/>
              </a:rPr>
              <a:t>Technical Advice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D9F8116-7F75-B450-DD13-9B9A88F3592E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8032260" y="5710000"/>
            <a:ext cx="7288" cy="2661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1A95A8C-AB7C-F32C-1043-0FE17956D0F8}"/>
              </a:ext>
            </a:extLst>
          </p:cNvPr>
          <p:cNvSpPr txBox="1"/>
          <p:nvPr/>
        </p:nvSpPr>
        <p:spPr>
          <a:xfrm>
            <a:off x="11207478" y="514105"/>
            <a:ext cx="79381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1919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*Interim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963FE-9316-CA41-A346-C62E87FA8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5094-5C58-C25F-CD3E-14F50359F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Recent EIC Organizational Changes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62314-E776-6E59-20F2-E94610FF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858" y="1126726"/>
            <a:ext cx="10336192" cy="486585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6075" lvl="0" indent="-346075" algn="just">
              <a:spcAft>
                <a:spcPts val="1000"/>
              </a:spcAft>
            </a:pPr>
            <a:r>
              <a:rPr lang="en-US" sz="2000" b="1" dirty="0"/>
              <a:t>Peggy Caradonna </a:t>
            </a:r>
            <a:r>
              <a:rPr lang="en-US" sz="2000" dirty="0"/>
              <a:t>– Interim Associate Director for Infrastructure.  Leads the infrastructure subprojects.</a:t>
            </a:r>
          </a:p>
          <a:p>
            <a:pPr marL="0" lvl="0" indent="0" algn="just">
              <a:spcAft>
                <a:spcPts val="1000"/>
              </a:spcAft>
              <a:buNone/>
            </a:pPr>
            <a:endParaRPr lang="en-US" sz="800" dirty="0"/>
          </a:p>
          <a:p>
            <a:pPr marL="346075" lvl="0" indent="-346075" algn="just">
              <a:spcAft>
                <a:spcPts val="1000"/>
              </a:spcAft>
            </a:pPr>
            <a:r>
              <a:rPr lang="en-US" sz="2000" b="1" dirty="0"/>
              <a:t>Charlie Folz </a:t>
            </a:r>
            <a:r>
              <a:rPr lang="en-US" sz="2000" dirty="0"/>
              <a:t>– Interim EIC Project Manager.  Responsible for preliminary project baseline and integration of scope, schedule, and cost; and advancing infrastructure subproject.</a:t>
            </a:r>
          </a:p>
          <a:p>
            <a:pPr marL="346075" lvl="0" indent="-346075" algn="just">
              <a:spcAft>
                <a:spcPts val="1000"/>
              </a:spcAft>
            </a:pPr>
            <a:endParaRPr lang="en-US" sz="800" dirty="0"/>
          </a:p>
          <a:p>
            <a:pPr marL="346075" indent="-346075" algn="just">
              <a:spcAft>
                <a:spcPts val="1000"/>
              </a:spcAft>
            </a:pPr>
            <a:r>
              <a:rPr lang="en-US" sz="2000" b="1" dirty="0"/>
              <a:t>Luisella Lari </a:t>
            </a:r>
            <a:r>
              <a:rPr lang="en-US" sz="2000" dirty="0"/>
              <a:t>– Associate Director for Strategic Partnerships and Senior Scientist.  Leads the development of technical partnerships, expands collaborations, and pursues additional opportunities for in-kind contributions.</a:t>
            </a:r>
          </a:p>
          <a:p>
            <a:pPr marL="346075" indent="-346075" algn="just">
              <a:spcAft>
                <a:spcPts val="1000"/>
              </a:spcAft>
            </a:pPr>
            <a:endParaRPr lang="en-US" sz="900" dirty="0"/>
          </a:p>
          <a:p>
            <a:pPr marL="346075" lvl="0" indent="-346075" algn="just">
              <a:spcAft>
                <a:spcPts val="1000"/>
              </a:spcAft>
            </a:pPr>
            <a:r>
              <a:rPr lang="en-US" sz="2000" b="1" dirty="0"/>
              <a:t>Alyssa Petrone </a:t>
            </a:r>
            <a:r>
              <a:rPr lang="en-US" sz="2000" dirty="0"/>
              <a:t>– Interim Project Management Division Director (BNL); oversees Project Controls, Business Operations, and Procurement.</a:t>
            </a:r>
          </a:p>
          <a:p>
            <a:pPr marL="346075" lvl="0" indent="-346075" algn="just">
              <a:spcAft>
                <a:spcPts val="1000"/>
              </a:spcAft>
            </a:pPr>
            <a:endParaRPr lang="en-US" sz="900" dirty="0"/>
          </a:p>
          <a:p>
            <a:pPr marL="346075" lvl="0" indent="-346075" algn="just">
              <a:spcAft>
                <a:spcPts val="1000"/>
              </a:spcAft>
            </a:pPr>
            <a:r>
              <a:rPr lang="en-US" sz="2000" b="1" dirty="0"/>
              <a:t>Jim Yeck</a:t>
            </a:r>
            <a:r>
              <a:rPr lang="en-US" sz="2000" dirty="0"/>
              <a:t> – Supporting the transition to a new Project Director, Allen Weeks.  Allen will join meetings and participate in decisions on key personnel.  September 28 start date.</a:t>
            </a:r>
          </a:p>
          <a:p>
            <a:pPr marL="346075" lvl="0" indent="-346075" algn="just">
              <a:spcAft>
                <a:spcPts val="1000"/>
              </a:spcAft>
            </a:pPr>
            <a:endParaRPr lang="en-US" sz="2000" b="1" dirty="0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F75B1044-66D3-1FED-D77A-927EEE0CB025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11</a:t>
            </a:fld>
            <a:endParaRPr lang="en-US" sz="1200" b="1">
              <a:solidFill>
                <a:schemeClr val="bg2"/>
              </a:solidFill>
            </a:endParaRPr>
          </a:p>
        </p:txBody>
      </p:sp>
      <p:pic>
        <p:nvPicPr>
          <p:cNvPr id="5" name="Picture 4" descr="Alyssa Petrone">
            <a:extLst>
              <a:ext uri="{FF2B5EF4-FFF2-40B4-BE49-F238E27FC236}">
                <a16:creationId xmlns:a16="http://schemas.microsoft.com/office/drawing/2014/main" id="{951F38D8-BF6F-2C4F-97DC-97C903EA2A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308"/>
          <a:stretch>
            <a:fillRect/>
          </a:stretch>
        </p:blipFill>
        <p:spPr>
          <a:xfrm>
            <a:off x="481479" y="4001152"/>
            <a:ext cx="930631" cy="1060940"/>
          </a:xfrm>
          <a:prstGeom prst="rect">
            <a:avLst/>
          </a:prstGeom>
        </p:spPr>
      </p:pic>
      <p:pic>
        <p:nvPicPr>
          <p:cNvPr id="6" name="Picture 5" descr="Luisella Lari">
            <a:extLst>
              <a:ext uri="{FF2B5EF4-FFF2-40B4-BE49-F238E27FC236}">
                <a16:creationId xmlns:a16="http://schemas.microsoft.com/office/drawing/2014/main" id="{0D339C82-910E-C173-0694-9710B78C95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739"/>
          <a:stretch>
            <a:fillRect/>
          </a:stretch>
        </p:blipFill>
        <p:spPr>
          <a:xfrm>
            <a:off x="539354" y="2966494"/>
            <a:ext cx="885826" cy="989951"/>
          </a:xfrm>
          <a:prstGeom prst="rect">
            <a:avLst/>
          </a:prstGeom>
        </p:spPr>
      </p:pic>
      <p:pic>
        <p:nvPicPr>
          <p:cNvPr id="7" name="Picture 6" descr="Charles Folz">
            <a:extLst>
              <a:ext uri="{FF2B5EF4-FFF2-40B4-BE49-F238E27FC236}">
                <a16:creationId xmlns:a16="http://schemas.microsoft.com/office/drawing/2014/main" id="{8D2D0F96-F47C-CDC0-399C-7C4854E30E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9172"/>
          <a:stretch>
            <a:fillRect/>
          </a:stretch>
        </p:blipFill>
        <p:spPr>
          <a:xfrm>
            <a:off x="527779" y="1847114"/>
            <a:ext cx="885826" cy="1063173"/>
          </a:xfrm>
          <a:prstGeom prst="rect">
            <a:avLst/>
          </a:prstGeom>
        </p:spPr>
      </p:pic>
      <p:pic>
        <p:nvPicPr>
          <p:cNvPr id="8" name="Picture 7" descr="Peggy Caradonna">
            <a:extLst>
              <a:ext uri="{FF2B5EF4-FFF2-40B4-BE49-F238E27FC236}">
                <a16:creationId xmlns:a16="http://schemas.microsoft.com/office/drawing/2014/main" id="{150DD0B6-90F7-226A-79D1-9A4CC909A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28" y="884434"/>
            <a:ext cx="885827" cy="9062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EF2328-FAE8-8DA9-5D31-C5125D88B4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626" t="6861" r="23677"/>
          <a:stretch>
            <a:fillRect/>
          </a:stretch>
        </p:blipFill>
        <p:spPr>
          <a:xfrm>
            <a:off x="481479" y="5119459"/>
            <a:ext cx="967205" cy="989951"/>
          </a:xfrm>
          <a:prstGeom prst="rect">
            <a:avLst/>
          </a:prstGeom>
        </p:spPr>
      </p:pic>
      <p:pic>
        <p:nvPicPr>
          <p:cNvPr id="9" name="Picture 8" descr="Luisella Lari">
            <a:extLst>
              <a:ext uri="{FF2B5EF4-FFF2-40B4-BE49-F238E27FC236}">
                <a16:creationId xmlns:a16="http://schemas.microsoft.com/office/drawing/2014/main" id="{EF07D617-3334-DCD3-0F5F-1F2F9F75DD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739"/>
          <a:stretch>
            <a:fillRect/>
          </a:stretch>
        </p:blipFill>
        <p:spPr>
          <a:xfrm>
            <a:off x="481481" y="2943345"/>
            <a:ext cx="885826" cy="98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88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CCA763-6E7E-5660-77BC-7C88D518A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mtClean="0"/>
              <a:pPr algn="ctr"/>
              <a:t>12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4396FC4-1D2C-EF9A-3426-1C5658CB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10425"/>
            <a:ext cx="11499925" cy="825178"/>
          </a:xfrm>
        </p:spPr>
        <p:txBody>
          <a:bodyPr/>
          <a:lstStyle/>
          <a:p>
            <a:r>
              <a:rPr lang="en-US"/>
              <a:t>EIC 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5D256-9781-C194-BF01-82F7DFC431C8}"/>
              </a:ext>
            </a:extLst>
          </p:cNvPr>
          <p:cNvSpPr txBox="1">
            <a:spLocks/>
          </p:cNvSpPr>
          <p:nvPr/>
        </p:nvSpPr>
        <p:spPr>
          <a:xfrm>
            <a:off x="5859954" y="919863"/>
            <a:ext cx="6132753" cy="519835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000" b="1" dirty="0"/>
              <a:t>EIC Scope</a:t>
            </a:r>
          </a:p>
          <a:p>
            <a:pPr>
              <a:lnSpc>
                <a:spcPct val="110000"/>
              </a:lnSpc>
            </a:pPr>
            <a:r>
              <a:rPr lang="en-US" sz="2000" b="1" dirty="0"/>
              <a:t>A single integrated line-item construction project.</a:t>
            </a:r>
          </a:p>
          <a:p>
            <a:pPr>
              <a:lnSpc>
                <a:spcPct val="110000"/>
              </a:lnSpc>
            </a:pPr>
            <a:r>
              <a:rPr lang="en-US" sz="2000" b="1" dirty="0"/>
              <a:t>Scope includes well-defined deliverables, interfaces, and draft KPPs.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/>
              <a:t>EIC Line-Item Project Scope:</a:t>
            </a:r>
          </a:p>
          <a:p>
            <a:pPr>
              <a:lnSpc>
                <a:spcPct val="110000"/>
              </a:lnSpc>
            </a:pPr>
            <a:r>
              <a:rPr lang="en-US" sz="2000" b="1" dirty="0"/>
              <a:t>Infrastructure</a:t>
            </a:r>
            <a:r>
              <a:rPr lang="en-US" sz="2000" dirty="0"/>
              <a:t> (subprojects, INF-1, …)</a:t>
            </a:r>
            <a:endParaRPr lang="en-US" sz="2000" b="1" dirty="0"/>
          </a:p>
          <a:p>
            <a:pPr>
              <a:lnSpc>
                <a:spcPct val="110000"/>
              </a:lnSpc>
            </a:pPr>
            <a:r>
              <a:rPr lang="en-US" sz="2000" b="1" dirty="0"/>
              <a:t>Collider - Accelerator Storage Rings and Interaction Region </a:t>
            </a:r>
            <a:r>
              <a:rPr lang="en-US" sz="2000" dirty="0"/>
              <a:t>(subprojects)</a:t>
            </a:r>
            <a:endParaRPr lang="en-US" sz="2000" b="1" dirty="0"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000" b="1" dirty="0"/>
              <a:t>Electron Injector</a:t>
            </a:r>
            <a:r>
              <a:rPr lang="en-US" sz="2000" dirty="0"/>
              <a:t> (subproject)</a:t>
            </a:r>
            <a:endParaRPr lang="en-US" sz="2000" b="1" dirty="0"/>
          </a:p>
          <a:p>
            <a:pPr>
              <a:lnSpc>
                <a:spcPct val="110000"/>
              </a:lnSpc>
            </a:pPr>
            <a:r>
              <a:rPr lang="en-US" sz="2000" b="1" dirty="0"/>
              <a:t>Detector</a:t>
            </a:r>
            <a:r>
              <a:rPr lang="en-US" sz="2000" dirty="0"/>
              <a:t> (subproject)</a:t>
            </a:r>
            <a:endParaRPr lang="en-US" sz="2000" b="1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/>
              <a:t>EIC Portfolio (Off-Project Scope)</a:t>
            </a:r>
          </a:p>
          <a:p>
            <a:pPr>
              <a:lnSpc>
                <a:spcPct val="110000"/>
              </a:lnSpc>
            </a:pPr>
            <a:r>
              <a:rPr lang="en-US" sz="2000" b="1" dirty="0"/>
              <a:t>NP Operations scope, including initial EIC Ops</a:t>
            </a:r>
          </a:p>
          <a:p>
            <a:pPr>
              <a:lnSpc>
                <a:spcPct val="110000"/>
              </a:lnSpc>
            </a:pPr>
            <a:r>
              <a:rPr lang="en-US" sz="2000" b="1" dirty="0"/>
              <a:t>Host Laboratory Infrastructure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0CDCA61-CD76-0531-73FE-76C81DB4A024}"/>
              </a:ext>
            </a:extLst>
          </p:cNvPr>
          <p:cNvSpPr txBox="1">
            <a:spLocks/>
          </p:cNvSpPr>
          <p:nvPr/>
        </p:nvSpPr>
        <p:spPr>
          <a:xfrm>
            <a:off x="11520840" y="6447514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z="1200" b="1" smtClean="0"/>
              <a:pPr/>
              <a:t>12</a:t>
            </a:fld>
            <a:endParaRPr lang="en-US"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1B8CE-05DB-DD36-94F8-873558D3D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94" y="913401"/>
            <a:ext cx="5204298" cy="517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22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E2F"/>
              </a:buClr>
              <a:buSzPts val="3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EIC Technically Driven Schedule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8B7F2A-6F97-6CE5-F408-97A0A6DCE5F8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13</a:t>
            </a:fld>
            <a:endParaRPr lang="en-US" sz="1200" b="1">
              <a:solidFill>
                <a:schemeClr val="bg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48F909-ECAA-A123-7318-AAF512CAA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14" y="885144"/>
            <a:ext cx="11931986" cy="51259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06902D-327E-A150-853A-A765EAF5C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EIC Infrastructure Summary - P. Caradonna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045FA59-D35B-B94C-CCC8-9E0962C5F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27" y="963090"/>
            <a:ext cx="7180025" cy="4867275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BF9D86-47C9-9994-1CC2-8A293717AA7C}"/>
              </a:ext>
            </a:extLst>
          </p:cNvPr>
          <p:cNvSpPr txBox="1"/>
          <p:nvPr/>
        </p:nvSpPr>
        <p:spPr>
          <a:xfrm>
            <a:off x="7714773" y="922972"/>
            <a:ext cx="2785631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New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Buildings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366,000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Square Feet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70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MVA Peak Demand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ACD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42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Electrical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Unit Substations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Miles 13.8kV Lines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MW Heat Rejection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Cooling Towers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Miles Cooling Piping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CD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28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Chiller Units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63279-34A3-906C-FA74-43D3E2730E31}"/>
              </a:ext>
            </a:extLst>
          </p:cNvPr>
          <p:cNvSpPr txBox="1"/>
          <p:nvPr/>
        </p:nvSpPr>
        <p:spPr>
          <a:xfrm>
            <a:off x="9684135" y="4784257"/>
            <a:ext cx="23211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95488" algn="r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DOE:	$575.2M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95488" algn="r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NYS:	$86.5M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E55D3-B52C-47FF-B74E-8972477A77E5}"/>
              </a:ext>
            </a:extLst>
          </p:cNvPr>
          <p:cNvSpPr txBox="1"/>
          <p:nvPr/>
        </p:nvSpPr>
        <p:spPr>
          <a:xfrm>
            <a:off x="2660468" y="2413967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RHIC to EIC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11B8E-AD52-971D-526D-33D367930362}"/>
              </a:ext>
            </a:extLst>
          </p:cNvPr>
          <p:cNvSpPr txBox="1"/>
          <p:nvPr/>
        </p:nvSpPr>
        <p:spPr>
          <a:xfrm>
            <a:off x="6096000" y="3628030"/>
            <a:ext cx="587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EIN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9415320-84A1-F1C7-4095-8E9A57FE73F7}"/>
              </a:ext>
            </a:extLst>
          </p:cNvPr>
          <p:cNvCxnSpPr/>
          <p:nvPr/>
        </p:nvCxnSpPr>
        <p:spPr>
          <a:xfrm>
            <a:off x="1267097" y="3152631"/>
            <a:ext cx="914400" cy="9144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857BB6C-21B3-253F-5877-27C9E9FC40D9}"/>
              </a:ext>
            </a:extLst>
          </p:cNvPr>
          <p:cNvCxnSpPr>
            <a:cxnSpLocks/>
          </p:cNvCxnSpPr>
          <p:nvPr/>
        </p:nvCxnSpPr>
        <p:spPr>
          <a:xfrm flipV="1">
            <a:off x="1628503" y="2219632"/>
            <a:ext cx="3585052" cy="2012734"/>
          </a:xfrm>
          <a:prstGeom prst="straightConnector1">
            <a:avLst/>
          </a:prstGeom>
          <a:ln w="19050">
            <a:solidFill>
              <a:srgbClr val="0070C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CB612D1-BB8F-0AAA-AA0B-4F9E7CF4B2F1}"/>
              </a:ext>
            </a:extLst>
          </p:cNvPr>
          <p:cNvSpPr txBox="1"/>
          <p:nvPr/>
        </p:nvSpPr>
        <p:spPr>
          <a:xfrm rot="19834931">
            <a:off x="2958725" y="2874236"/>
            <a:ext cx="106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1,180m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3,870 ft.</a:t>
            </a:r>
          </a:p>
        </p:txBody>
      </p:sp>
      <p:sp>
        <p:nvSpPr>
          <p:cNvPr id="20" name="TextBox 19">
            <a:hlinkClick r:id="rId3"/>
            <a:extLst>
              <a:ext uri="{FF2B5EF4-FFF2-40B4-BE49-F238E27FC236}">
                <a16:creationId xmlns:a16="http://schemas.microsoft.com/office/drawing/2014/main" id="{F50CBCDE-54C1-44BC-2235-8D08F2F782A6}"/>
              </a:ext>
            </a:extLst>
          </p:cNvPr>
          <p:cNvSpPr txBox="1"/>
          <p:nvPr/>
        </p:nvSpPr>
        <p:spPr>
          <a:xfrm>
            <a:off x="8110519" y="5533158"/>
            <a:ext cx="3784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A352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3:20’ Animation Flyover Video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DA352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50843-73B9-F21D-9739-B32E4C384D70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372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04297-543D-022E-1AE8-9338B4DD1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387DBF3-A4B4-CE17-4D6F-9EAC3FC75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970" y="1743075"/>
            <a:ext cx="8824702" cy="8116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B8CBC4-9859-EEE0-46D3-4BC66CB0E3AD}"/>
              </a:ext>
            </a:extLst>
          </p:cNvPr>
          <p:cNvSpPr txBox="1">
            <a:spLocks/>
          </p:cNvSpPr>
          <p:nvPr/>
        </p:nvSpPr>
        <p:spPr>
          <a:xfrm>
            <a:off x="426486" y="963333"/>
            <a:ext cx="11499925" cy="5172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/>
              <a:t>Internal baseline readiness timeline presented at the March review was accelerated by 2 months.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  <a:p>
            <a:endParaRPr lang="en-US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/>
              <a:t>The new timeline supports building the full resource loaded schedule within the revised WBS structure and the implementation of cost reduction actions.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/>
              <a:t>All scope elements included in the resource loaded schedule for internal management and visibility. Planning packages will be utilized where appropriate with substantiated estimates and logically linked networks.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200"/>
              <a:t>Resource limitations will be identified and funding realities incorporated.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EA7FA-4C9D-6AC1-BDC5-328C9C2AB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Preliminary Internal Baseline Prep – C. Folz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392128-3F69-FD01-B8DB-B151657E2E60}"/>
              </a:ext>
            </a:extLst>
          </p:cNvPr>
          <p:cNvSpPr/>
          <p:nvPr/>
        </p:nvSpPr>
        <p:spPr>
          <a:xfrm>
            <a:off x="7046051" y="2324100"/>
            <a:ext cx="2498373" cy="230600"/>
          </a:xfrm>
          <a:prstGeom prst="rect">
            <a:avLst/>
          </a:prstGeom>
          <a:solidFill>
            <a:srgbClr val="FFF5D6">
              <a:alpha val="34902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15545DA-6A09-DEBE-10A1-9ED844FAE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06" y="5225346"/>
            <a:ext cx="11765514" cy="910759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A9FCD66-A1D3-8AA0-307D-A92940342FED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15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1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5818-844C-EF29-72E8-320B8001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913E5-7D81-680A-7542-00CA9033B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>
                <a:cs typeface="Arial" panose="020B0604020202020204" pitchFamily="34" charset="0"/>
              </a:rPr>
              <a:t>EIC Science Program During Initial Operations</a:t>
            </a:r>
            <a:endParaRPr lang="en-US" sz="320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9719FE76-5CFB-750E-BA42-4DD3F0226007}"/>
              </a:ext>
            </a:extLst>
          </p:cNvPr>
          <p:cNvSpPr/>
          <p:nvPr/>
        </p:nvSpPr>
        <p:spPr>
          <a:xfrm>
            <a:off x="476477" y="736431"/>
            <a:ext cx="11499234" cy="477760"/>
          </a:xfrm>
          <a:prstGeom prst="rightArrow">
            <a:avLst>
              <a:gd name="adj1" fmla="val 50000"/>
              <a:gd name="adj2" fmla="val 70000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98C3E5-DB2A-958C-0E35-FF3650801B36}"/>
              </a:ext>
            </a:extLst>
          </p:cNvPr>
          <p:cNvSpPr txBox="1"/>
          <p:nvPr/>
        </p:nvSpPr>
        <p:spPr>
          <a:xfrm>
            <a:off x="464203" y="5751762"/>
            <a:ext cx="1149362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432FF"/>
                </a:solidFill>
              </a:rPr>
              <a:t>Unique science questions addressed as performance ramps-up.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083AF64-1D3C-1C01-ADD0-E1D4D4B4BE30}"/>
              </a:ext>
            </a:extLst>
          </p:cNvPr>
          <p:cNvGraphicFramePr>
            <a:graphicFrameLocks noGrp="1"/>
          </p:cNvGraphicFramePr>
          <p:nvPr/>
        </p:nvGraphicFramePr>
        <p:xfrm>
          <a:off x="461963" y="1270021"/>
          <a:ext cx="1990724" cy="45398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0724">
                  <a:extLst>
                    <a:ext uri="{9D8B030D-6E8A-4147-A177-3AD203B41FA5}">
                      <a16:colId xmlns:a16="http://schemas.microsoft.com/office/drawing/2014/main" val="941650864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Start with Phase 1 EIC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0864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23059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electron polarization in parallel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1846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17369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9 GeV electrons on 115 GeV/u heavy ion beams (Ag, Nb, Cu, Ru)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2588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52586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9795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 b="1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75560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8692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5846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61342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AF7847-D12D-DB4C-7A2D-16BEE535A88C}"/>
              </a:ext>
            </a:extLst>
          </p:cNvPr>
          <p:cNvGraphicFramePr>
            <a:graphicFrameLocks noGrp="1"/>
          </p:cNvGraphicFramePr>
          <p:nvPr/>
        </p:nvGraphicFramePr>
        <p:xfrm>
          <a:off x="2705542" y="1270020"/>
          <a:ext cx="1992172" cy="45398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2172">
                  <a:extLst>
                    <a:ext uri="{9D8B030D-6E8A-4147-A177-3AD203B41FA5}">
                      <a16:colId xmlns:a16="http://schemas.microsoft.com/office/drawing/2014/main" val="1144111052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6524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904951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proton polarization in parallel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693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05880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130 GeV/u Deuterium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2247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69742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QCD in Nuclei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9943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9076604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Last weeks: 10 GeV long. polarized electrons and 130 GeV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5222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10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91862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90A17BA-9C07-EE2C-3B15-C28783C033CC}"/>
              </a:ext>
            </a:extLst>
          </p:cNvPr>
          <p:cNvGraphicFramePr>
            <a:graphicFrameLocks noGrp="1"/>
          </p:cNvGraphicFramePr>
          <p:nvPr/>
        </p:nvGraphicFramePr>
        <p:xfrm>
          <a:off x="5130340" y="1270020"/>
          <a:ext cx="2162479" cy="435697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62479">
                  <a:extLst>
                    <a:ext uri="{9D8B030D-6E8A-4147-A177-3AD203B41FA5}">
                      <a16:colId xmlns:a16="http://schemas.microsoft.com/office/drawing/2014/main" val="78257123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</a:t>
                      </a:r>
                      <a:endParaRPr 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955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83478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running with hadron spin rotators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6088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381975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130 GeV transverse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625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8267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972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11696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Last weeks switch to longitudinal proton polarization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4196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106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74986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886212E-C4AA-67E3-C2A5-EE427F7BC3F8}"/>
              </a:ext>
            </a:extLst>
          </p:cNvPr>
          <p:cNvGraphicFramePr>
            <a:graphicFrameLocks noGrp="1"/>
          </p:cNvGraphicFramePr>
          <p:nvPr/>
        </p:nvGraphicFramePr>
        <p:xfrm>
          <a:off x="7430251" y="1265820"/>
          <a:ext cx="2056207" cy="44598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56207">
                  <a:extLst>
                    <a:ext uri="{9D8B030D-6E8A-4147-A177-3AD203B41FA5}">
                      <a16:colId xmlns:a16="http://schemas.microsoft.com/office/drawing/2014/main" val="1838748336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spin rotators</a:t>
                      </a:r>
                      <a:endParaRPr 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2043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054260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hadron accelerator to operate with not centered orbits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3410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409279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110 GeV Au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3002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67573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6338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44919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10 GeV long. polarized electrons on 275 GeV transverse and longitudinal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26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945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27699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99FA28-27D5-1C46-12D0-B27E066324DE}"/>
              </a:ext>
            </a:extLst>
          </p:cNvPr>
          <p:cNvGraphicFramePr>
            <a:graphicFrameLocks noGrp="1"/>
          </p:cNvGraphicFramePr>
          <p:nvPr/>
        </p:nvGraphicFramePr>
        <p:xfrm>
          <a:off x="9721334" y="1238955"/>
          <a:ext cx="2000994" cy="45360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00994">
                  <a:extLst>
                    <a:ext uri="{9D8B030D-6E8A-4147-A177-3AD203B41FA5}">
                      <a16:colId xmlns:a16="http://schemas.microsoft.com/office/drawing/2014/main" val="25646387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operation of hadron spin rotators</a:t>
                      </a:r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0392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970542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8222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21906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effectLst/>
                        </a:rPr>
                        <a:t>9 GeV long. </a:t>
                      </a:r>
                      <a:r>
                        <a:rPr lang="en-US" sz="1200" dirty="0">
                          <a:effectLst/>
                        </a:rPr>
                        <a:t>polarized electrons on 110 GeV Au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3014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90708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9770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671458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10 GeV long. polarized electrons on 166 GeV transverse and longitudinal polarized He-3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309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383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85303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F226B3-FD07-F198-5747-0601DEEB5145}"/>
              </a:ext>
            </a:extLst>
          </p:cNvPr>
          <p:cNvGraphicFramePr>
            <a:graphicFrameLocks noGrp="1"/>
          </p:cNvGraphicFramePr>
          <p:nvPr/>
        </p:nvGraphicFramePr>
        <p:xfrm>
          <a:off x="461963" y="849956"/>
          <a:ext cx="11309317" cy="243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0724">
                  <a:extLst>
                    <a:ext uri="{9D8B030D-6E8A-4147-A177-3AD203B41FA5}">
                      <a16:colId xmlns:a16="http://schemas.microsoft.com/office/drawing/2014/main" val="2671322141"/>
                    </a:ext>
                  </a:extLst>
                </a:gridCol>
                <a:gridCol w="196450">
                  <a:extLst>
                    <a:ext uri="{9D8B030D-6E8A-4147-A177-3AD203B41FA5}">
                      <a16:colId xmlns:a16="http://schemas.microsoft.com/office/drawing/2014/main" val="1512220226"/>
                    </a:ext>
                  </a:extLst>
                </a:gridCol>
                <a:gridCol w="1992172">
                  <a:extLst>
                    <a:ext uri="{9D8B030D-6E8A-4147-A177-3AD203B41FA5}">
                      <a16:colId xmlns:a16="http://schemas.microsoft.com/office/drawing/2014/main" val="2141241883"/>
                    </a:ext>
                  </a:extLst>
                </a:gridCol>
                <a:gridCol w="357269">
                  <a:extLst>
                    <a:ext uri="{9D8B030D-6E8A-4147-A177-3AD203B41FA5}">
                      <a16:colId xmlns:a16="http://schemas.microsoft.com/office/drawing/2014/main" val="3872609727"/>
                    </a:ext>
                  </a:extLst>
                </a:gridCol>
                <a:gridCol w="2162479">
                  <a:extLst>
                    <a:ext uri="{9D8B030D-6E8A-4147-A177-3AD203B41FA5}">
                      <a16:colId xmlns:a16="http://schemas.microsoft.com/office/drawing/2014/main" val="3724823938"/>
                    </a:ext>
                  </a:extLst>
                </a:gridCol>
                <a:gridCol w="291086">
                  <a:extLst>
                    <a:ext uri="{9D8B030D-6E8A-4147-A177-3AD203B41FA5}">
                      <a16:colId xmlns:a16="http://schemas.microsoft.com/office/drawing/2014/main" val="206935067"/>
                    </a:ext>
                  </a:extLst>
                </a:gridCol>
                <a:gridCol w="2056207">
                  <a:extLst>
                    <a:ext uri="{9D8B030D-6E8A-4147-A177-3AD203B41FA5}">
                      <a16:colId xmlns:a16="http://schemas.microsoft.com/office/drawing/2014/main" val="1715031865"/>
                    </a:ext>
                  </a:extLst>
                </a:gridCol>
                <a:gridCol w="261936">
                  <a:extLst>
                    <a:ext uri="{9D8B030D-6E8A-4147-A177-3AD203B41FA5}">
                      <a16:colId xmlns:a16="http://schemas.microsoft.com/office/drawing/2014/main" val="291307335"/>
                    </a:ext>
                  </a:extLst>
                </a:gridCol>
                <a:gridCol w="2000994">
                  <a:extLst>
                    <a:ext uri="{9D8B030D-6E8A-4147-A177-3AD203B41FA5}">
                      <a16:colId xmlns:a16="http://schemas.microsoft.com/office/drawing/2014/main" val="102549579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564903"/>
                  </a:ext>
                </a:extLst>
              </a:tr>
            </a:tbl>
          </a:graphicData>
        </a:graphic>
      </p:graphicFrame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29B942D8-F289-8EAD-4DE4-CB75F8B231C0}"/>
              </a:ext>
            </a:extLst>
          </p:cNvPr>
          <p:cNvSpPr txBox="1">
            <a:spLocks/>
          </p:cNvSpPr>
          <p:nvPr/>
        </p:nvSpPr>
        <p:spPr>
          <a:xfrm>
            <a:off x="11530018" y="6368106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16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719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14441-63E2-3650-27EC-161DCFF1C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4142D2-10AC-16AB-030B-B2012D7FD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D0A6BF-8B3B-9BCA-B96F-E9A126C6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Notional Funding Assumptions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84ED7A-972D-65A4-05C5-72A91D83A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dirty="0"/>
              <a:t>EIC Total Project Cost Objective = ~$3B (working on preliminary internal baseline).  Current point estimate is higher and further cost management needed. </a:t>
            </a:r>
          </a:p>
          <a:p>
            <a:pPr algn="just"/>
            <a:r>
              <a:rPr lang="en-US" dirty="0"/>
              <a:t>FY27 appropriations process is underway: </a:t>
            </a:r>
          </a:p>
          <a:p>
            <a:pPr lvl="1" algn="just"/>
            <a:r>
              <a:rPr lang="en-US" sz="2400" dirty="0"/>
              <a:t>The President’s Request includes $200M for EIC construction, a $42M increase from FY26.  DOE Office of Nuclear Physics (NP) = $791 M (-9%)</a:t>
            </a:r>
            <a:endParaRPr lang="en-US" sz="2400" dirty="0">
              <a:cs typeface="Arial"/>
            </a:endParaRPr>
          </a:p>
          <a:p>
            <a:pPr lvl="1" algn="just"/>
            <a:r>
              <a:rPr lang="en-US" sz="2400" dirty="0"/>
              <a:t>Total BNL NP Ops and EIC Project FY26 to FY27 Request flat at $340M. </a:t>
            </a:r>
            <a:endParaRPr lang="en-US" sz="2400" dirty="0">
              <a:cs typeface="Arial"/>
            </a:endParaRPr>
          </a:p>
          <a:p>
            <a:pPr lvl="1" algn="just"/>
            <a:r>
              <a:rPr lang="en-US" sz="2400" dirty="0"/>
              <a:t>House Mark in agreement on EIC = $200M. NP = $887M!</a:t>
            </a:r>
            <a:endParaRPr lang="en-US" sz="2400" dirty="0">
              <a:cs typeface="Arial"/>
            </a:endParaRPr>
          </a:p>
          <a:p>
            <a:pPr lvl="1" algn="just"/>
            <a:r>
              <a:rPr lang="en-US" sz="2400" dirty="0"/>
              <a:t>Senate Mark?</a:t>
            </a:r>
            <a:endParaRPr lang="en-US" sz="2400" dirty="0">
              <a:cs typeface="Arial"/>
            </a:endParaRPr>
          </a:p>
          <a:p>
            <a:pPr algn="just"/>
            <a:r>
              <a:rPr lang="en-US" dirty="0">
                <a:cs typeface="Arial"/>
              </a:rPr>
              <a:t>NP Operations funding supports the accelerator complex operations and modernization including removal and repurposing of RHIC equipment and related improvements.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18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5C1274-E13F-46B4-DCB0-A2AC8A2DD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18</a:t>
            </a:fld>
            <a:endParaRPr lang="en-US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3A3F53F-3B7E-7B04-D7CF-FED583D6AD89}"/>
              </a:ext>
            </a:extLst>
          </p:cNvPr>
          <p:cNvSpPr txBox="1">
            <a:spLocks/>
          </p:cNvSpPr>
          <p:nvPr/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z="1200" smtClean="0">
                <a:solidFill>
                  <a:schemeClr val="tx1"/>
                </a:solidFill>
              </a:rPr>
              <a:pPr/>
              <a:t>18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36478FD-5D8D-51BA-F76E-803AE1B2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>
            <a:noAutofit/>
          </a:bodyPr>
          <a:lstStyle/>
          <a:p>
            <a:r>
              <a:rPr lang="en-US" dirty="0"/>
              <a:t>EIC Notional Funding Profile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C27D7D-4D99-ABFF-8C68-FEE875BA7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63" y="825178"/>
            <a:ext cx="8825015" cy="530717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4F0991-7CD5-397A-B53D-5255B1D063B1}"/>
              </a:ext>
            </a:extLst>
          </p:cNvPr>
          <p:cNvSpPr/>
          <p:nvPr/>
        </p:nvSpPr>
        <p:spPr>
          <a:xfrm>
            <a:off x="9521456" y="1770320"/>
            <a:ext cx="292396" cy="28176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D42CF-F4F4-9B5E-64FB-305B17C5A491}"/>
              </a:ext>
            </a:extLst>
          </p:cNvPr>
          <p:cNvSpPr txBox="1"/>
          <p:nvPr/>
        </p:nvSpPr>
        <p:spPr>
          <a:xfrm>
            <a:off x="9813852" y="171464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Project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9097EA-50C0-5AEF-F9B7-7FEA2E34A58F}"/>
              </a:ext>
            </a:extLst>
          </p:cNvPr>
          <p:cNvSpPr/>
          <p:nvPr/>
        </p:nvSpPr>
        <p:spPr>
          <a:xfrm>
            <a:off x="9521456" y="2195324"/>
            <a:ext cx="292396" cy="281763"/>
          </a:xfrm>
          <a:prstGeom prst="rect">
            <a:avLst/>
          </a:prstGeom>
          <a:solidFill>
            <a:srgbClr val="D9F2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81AEED-932D-55B5-D42E-0551D73F2915}"/>
              </a:ext>
            </a:extLst>
          </p:cNvPr>
          <p:cNvSpPr txBox="1"/>
          <p:nvPr/>
        </p:nvSpPr>
        <p:spPr>
          <a:xfrm>
            <a:off x="9813852" y="2139652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NP-Ops &amp; Computing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165A80-3593-4CF7-A815-457CEA84993D}"/>
              </a:ext>
            </a:extLst>
          </p:cNvPr>
          <p:cNvSpPr/>
          <p:nvPr/>
        </p:nvSpPr>
        <p:spPr>
          <a:xfrm>
            <a:off x="9542686" y="2644103"/>
            <a:ext cx="292396" cy="281763"/>
          </a:xfrm>
          <a:prstGeom prst="rect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2E32A6-C418-86A8-703F-EB027030BBB6}"/>
              </a:ext>
            </a:extLst>
          </p:cNvPr>
          <p:cNvSpPr txBox="1"/>
          <p:nvPr/>
        </p:nvSpPr>
        <p:spPr>
          <a:xfrm>
            <a:off x="9835082" y="2588431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Equipment Removal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430555-BD85-0B89-3BB1-105FF71234BD}"/>
              </a:ext>
            </a:extLst>
          </p:cNvPr>
          <p:cNvSpPr/>
          <p:nvPr/>
        </p:nvSpPr>
        <p:spPr>
          <a:xfrm>
            <a:off x="9542686" y="3063530"/>
            <a:ext cx="292396" cy="281763"/>
          </a:xfrm>
          <a:prstGeom prst="rect">
            <a:avLst/>
          </a:prstGeom>
          <a:solidFill>
            <a:srgbClr val="4EA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E08890-4F83-0C00-C138-A6A73D9D87D0}"/>
              </a:ext>
            </a:extLst>
          </p:cNvPr>
          <p:cNvSpPr txBox="1"/>
          <p:nvPr/>
        </p:nvSpPr>
        <p:spPr>
          <a:xfrm>
            <a:off x="9835082" y="2948859"/>
            <a:ext cx="2541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Accelerator Complex Modernization Projects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CF9041-2FB4-BF8D-0919-345585ED13CB}"/>
              </a:ext>
            </a:extLst>
          </p:cNvPr>
          <p:cNvSpPr/>
          <p:nvPr/>
        </p:nvSpPr>
        <p:spPr>
          <a:xfrm>
            <a:off x="9542686" y="3575884"/>
            <a:ext cx="292396" cy="281763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ACDC5-4C07-4808-9001-2244893A9ACD}"/>
              </a:ext>
            </a:extLst>
          </p:cNvPr>
          <p:cNvSpPr txBox="1"/>
          <p:nvPr/>
        </p:nvSpPr>
        <p:spPr>
          <a:xfrm>
            <a:off x="9859684" y="352473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EIC Ops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5FC1E3-BE7E-CE31-3B4E-A50BEF2D2127}"/>
              </a:ext>
            </a:extLst>
          </p:cNvPr>
          <p:cNvSpPr/>
          <p:nvPr/>
        </p:nvSpPr>
        <p:spPr>
          <a:xfrm>
            <a:off x="9542686" y="4046770"/>
            <a:ext cx="292396" cy="281763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DB104E-2F95-2485-FAAF-3E74088B7755}"/>
              </a:ext>
            </a:extLst>
          </p:cNvPr>
          <p:cNvSpPr txBox="1"/>
          <p:nvPr/>
        </p:nvSpPr>
        <p:spPr>
          <a:xfrm>
            <a:off x="9835082" y="3991098"/>
            <a:ext cx="1108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EIC AIPs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148DD1-01EE-E575-8E5D-81073F5D92C3}"/>
              </a:ext>
            </a:extLst>
          </p:cNvPr>
          <p:cNvSpPr/>
          <p:nvPr/>
        </p:nvSpPr>
        <p:spPr>
          <a:xfrm>
            <a:off x="9542686" y="4503671"/>
            <a:ext cx="292396" cy="281763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DEF404-8FA3-C15D-D72F-5C44C2E073BF}"/>
              </a:ext>
            </a:extLst>
          </p:cNvPr>
          <p:cNvSpPr txBox="1"/>
          <p:nvPr/>
        </p:nvSpPr>
        <p:spPr>
          <a:xfrm>
            <a:off x="9835082" y="4447999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EIC Computing</a:t>
            </a:r>
          </a:p>
        </p:txBody>
      </p:sp>
    </p:spTree>
    <p:extLst>
      <p:ext uri="{BB962C8B-B14F-4D97-AF65-F5344CB8AC3E}">
        <p14:creationId xmlns:p14="http://schemas.microsoft.com/office/powerpoint/2010/main" val="1443125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25547" y="0"/>
            <a:ext cx="7223760" cy="7526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ea typeface="Aptos" pitchFamily="34" charset="-122"/>
                <a:cs typeface="Aptos" pitchFamily="34" charset="-120"/>
              </a:rPr>
              <a:t>EIC Portfolio – B. Wahl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395592" y="909995"/>
            <a:ext cx="765242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EIC Portfolio aligns the project, DOE programs, and Host-Laboratory capabilities to deliver the infrastructure, scope, and readiness needed for the Electron-Ion Collider.</a:t>
            </a:r>
          </a:p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The Portfolio Office connects the work that must be defined, funded, delivered, and monitored across the enterprise.</a:t>
            </a:r>
          </a:p>
          <a:p>
            <a:pPr marL="342900" indent="-342900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581914" y="5747912"/>
            <a:ext cx="11357279" cy="329184"/>
          </a:xfrm>
          <a:prstGeom prst="roundRect">
            <a:avLst>
              <a:gd name="adj" fmla="val 6838"/>
            </a:avLst>
          </a:prstGeom>
          <a:solidFill>
            <a:srgbClr val="073B59"/>
          </a:solidFill>
          <a:ln w="12700">
            <a:solidFill>
              <a:srgbClr val="0B5E7C"/>
            </a:solidFill>
            <a:prstDash val="solid"/>
          </a:ln>
          <a:effectLst>
            <a:outerShdw blurRad="25400" dist="50800" dir="5400000" algn="bl" rotWithShape="0">
              <a:srgbClr val="7F8FA4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CA8CAE75-02A7-4366-8E45-2F5346B4E992}"/>
              </a:ext>
            </a:extLst>
          </p:cNvPr>
          <p:cNvSpPr/>
          <p:nvPr/>
        </p:nvSpPr>
        <p:spPr>
          <a:xfrm>
            <a:off x="1097795" y="2276176"/>
            <a:ext cx="5394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8D71D919-D9D4-4081-B278-E486F85B4565}"/>
              </a:ext>
            </a:extLst>
          </p:cNvPr>
          <p:cNvSpPr/>
          <p:nvPr/>
        </p:nvSpPr>
        <p:spPr>
          <a:xfrm>
            <a:off x="1096610" y="2385903"/>
            <a:ext cx="1883664" cy="3309229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3EE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7F9AD149-44F5-4582-9857-2E7D7EBECB9A}"/>
              </a:ext>
            </a:extLst>
          </p:cNvPr>
          <p:cNvSpPr/>
          <p:nvPr/>
        </p:nvSpPr>
        <p:spPr>
          <a:xfrm>
            <a:off x="1096610" y="2385904"/>
            <a:ext cx="1883664" cy="128016"/>
          </a:xfrm>
          <a:prstGeom prst="rect">
            <a:avLst/>
          </a:prstGeom>
          <a:solidFill>
            <a:srgbClr val="0B5E7C"/>
          </a:solidFill>
          <a:ln w="12700">
            <a:solidFill>
              <a:srgbClr val="0B5E7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00DBE1A3-272C-438F-BADA-075E376989D0}"/>
              </a:ext>
            </a:extLst>
          </p:cNvPr>
          <p:cNvSpPr/>
          <p:nvPr/>
        </p:nvSpPr>
        <p:spPr>
          <a:xfrm>
            <a:off x="1169762" y="258707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0B5E7C"/>
                </a:solidFill>
                <a:ea typeface="Aptos" pitchFamily="34" charset="-122"/>
                <a:cs typeface="Aptos" pitchFamily="34" charset="-120"/>
              </a:rPr>
              <a:t>EIC Line-Item</a:t>
            </a:r>
            <a:endParaRPr lang="en-US" sz="1200"/>
          </a:p>
          <a:p>
            <a:pPr marL="0" indent="0" algn="ctr">
              <a:buNone/>
            </a:pPr>
            <a:r>
              <a:rPr lang="en-US" sz="1200" b="1">
                <a:solidFill>
                  <a:srgbClr val="0B5E7C"/>
                </a:solidFill>
                <a:ea typeface="Aptos" pitchFamily="34" charset="-122"/>
                <a:cs typeface="Aptos" pitchFamily="34" charset="-120"/>
              </a:rPr>
              <a:t>Project</a:t>
            </a:r>
            <a:endParaRPr lang="en-US" sz="120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47896EBF-9581-45CB-8EC1-48EB16F81BDF}"/>
              </a:ext>
            </a:extLst>
          </p:cNvPr>
          <p:cNvSpPr/>
          <p:nvPr/>
        </p:nvSpPr>
        <p:spPr>
          <a:xfrm>
            <a:off x="1169762" y="3051041"/>
            <a:ext cx="173736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>
                <a:solidFill>
                  <a:srgbClr val="0B5E7C"/>
                </a:solidFill>
                <a:ea typeface="Aptos" pitchFamily="34" charset="-122"/>
              </a:rPr>
              <a:t>Design, construction, and commissioning of the Electron-Ion Collider using a sub-project methodology including:</a:t>
            </a:r>
          </a:p>
          <a:p>
            <a:pPr algn="ctr"/>
            <a:endParaRPr lang="en-US" sz="1200">
              <a:solidFill>
                <a:srgbClr val="0B5E7C"/>
              </a:solidFill>
              <a:ea typeface="Aptos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0B5E7C"/>
                </a:solidFill>
                <a:ea typeface="Aptos" pitchFamily="34" charset="-122"/>
              </a:rPr>
              <a:t>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0B5E7C"/>
                </a:solidFill>
                <a:ea typeface="Aptos" pitchFamily="34" charset="-122"/>
              </a:rPr>
              <a:t>Collider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0B5E7C"/>
                </a:solidFill>
                <a:ea typeface="Aptos" pitchFamily="34" charset="-122"/>
              </a:rPr>
              <a:t>Electron Injector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0B5E7C"/>
                </a:solidFill>
                <a:ea typeface="Aptos" pitchFamily="34" charset="-122"/>
              </a:rPr>
              <a:t>Detector</a:t>
            </a:r>
          </a:p>
          <a:p>
            <a:pPr marL="341313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5CD2D8EB-59C3-4261-A435-ABFCFF9B91A4}"/>
              </a:ext>
            </a:extLst>
          </p:cNvPr>
          <p:cNvSpPr/>
          <p:nvPr/>
        </p:nvSpPr>
        <p:spPr>
          <a:xfrm>
            <a:off x="3181442" y="2385901"/>
            <a:ext cx="1883664" cy="3309231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3EE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76A2AF36-4CFD-416C-B47F-8F77C91F6859}"/>
              </a:ext>
            </a:extLst>
          </p:cNvPr>
          <p:cNvSpPr/>
          <p:nvPr/>
        </p:nvSpPr>
        <p:spPr>
          <a:xfrm>
            <a:off x="3181442" y="2385904"/>
            <a:ext cx="1883664" cy="12801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F593F7DA-3B44-4767-8A82-390752447810}"/>
              </a:ext>
            </a:extLst>
          </p:cNvPr>
          <p:cNvSpPr/>
          <p:nvPr/>
        </p:nvSpPr>
        <p:spPr>
          <a:xfrm>
            <a:off x="3254594" y="258707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2E7D32"/>
                </a:solidFill>
                <a:ea typeface="Aptos" pitchFamily="34" charset="-122"/>
                <a:cs typeface="Aptos" pitchFamily="34" charset="-120"/>
              </a:rPr>
              <a:t>SC Program</a:t>
            </a:r>
            <a:endParaRPr lang="en-US" sz="1200"/>
          </a:p>
          <a:p>
            <a:pPr marL="0" indent="0" algn="ctr">
              <a:buNone/>
            </a:pPr>
            <a:r>
              <a:rPr lang="en-US" sz="1200" b="1">
                <a:solidFill>
                  <a:srgbClr val="2E7D32"/>
                </a:solidFill>
                <a:ea typeface="Aptos" pitchFamily="34" charset="-122"/>
                <a:cs typeface="Aptos" pitchFamily="34" charset="-120"/>
              </a:rPr>
              <a:t>Engagements</a:t>
            </a:r>
            <a:endParaRPr lang="en-US" sz="120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5D4E3ED8-8BF6-4DF0-9455-0A2E16820321}"/>
              </a:ext>
            </a:extLst>
          </p:cNvPr>
          <p:cNvSpPr/>
          <p:nvPr/>
        </p:nvSpPr>
        <p:spPr>
          <a:xfrm>
            <a:off x="3254594" y="3051042"/>
            <a:ext cx="1736175" cy="22660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00">
                <a:solidFill>
                  <a:srgbClr val="2E7D32"/>
                </a:solidFill>
                <a:ea typeface="Aptos" pitchFamily="34" charset="-122"/>
              </a:rPr>
              <a:t>Capabilities, infrastructure, and operational readiness provided by way of   DOE-SC HENP funding</a:t>
            </a:r>
          </a:p>
          <a:p>
            <a:endParaRPr lang="en-US" sz="1200">
              <a:solidFill>
                <a:srgbClr val="1A1A1A"/>
              </a:solidFill>
              <a:ea typeface="Aptos" pitchFamily="34" charset="-12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2E7D32"/>
                </a:solidFill>
                <a:ea typeface="Aptos" pitchFamily="34" charset="-122"/>
              </a:rPr>
              <a:t>RHIC Removal &amp; Repurposing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2E7D32"/>
                </a:solidFill>
                <a:ea typeface="Aptos" pitchFamily="34" charset="-122"/>
              </a:rPr>
              <a:t>Hardon maintenance &amp; 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2E7D32"/>
                </a:solidFill>
                <a:ea typeface="Aptos" pitchFamily="34" charset="-122"/>
              </a:rPr>
              <a:t>AGS Cooling modernization</a:t>
            </a:r>
          </a:p>
          <a:p>
            <a:pPr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2E7D32"/>
                </a:solidFill>
                <a:ea typeface="Aptos" pitchFamily="34" charset="-122"/>
              </a:rPr>
              <a:t>SRF Test Facility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100">
                <a:solidFill>
                  <a:srgbClr val="2E7D32"/>
                </a:solidFill>
                <a:ea typeface="Aptos" pitchFamily="34" charset="-122"/>
              </a:rPr>
              <a:t>Cryo Plant reliability improvements</a:t>
            </a:r>
          </a:p>
          <a:p>
            <a:pPr algn="ctr"/>
            <a:endParaRPr lang="en-US" sz="1200">
              <a:solidFill>
                <a:srgbClr val="1A1A1A"/>
              </a:solidFill>
              <a:ea typeface="Aptos" pitchFamily="34" charset="-122"/>
            </a:endParaRPr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0288499F-41F5-4C6C-9747-1A51D1381051}"/>
              </a:ext>
            </a:extLst>
          </p:cNvPr>
          <p:cNvSpPr/>
          <p:nvPr/>
        </p:nvSpPr>
        <p:spPr>
          <a:xfrm>
            <a:off x="5266274" y="2385902"/>
            <a:ext cx="1883664" cy="330923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7E3EE"/>
            </a:solidFill>
            <a:prstDash val="solid"/>
          </a:ln>
          <a:effectLst>
            <a:outerShdw blurRad="12700" dist="50800" dir="2700000" algn="bl" rotWithShape="0">
              <a:srgbClr val="B0BEC5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6E424CA2-672B-4044-AA52-701762279D3E}"/>
              </a:ext>
            </a:extLst>
          </p:cNvPr>
          <p:cNvSpPr/>
          <p:nvPr/>
        </p:nvSpPr>
        <p:spPr>
          <a:xfrm>
            <a:off x="5266274" y="2385904"/>
            <a:ext cx="1883664" cy="128016"/>
          </a:xfrm>
          <a:prstGeom prst="rect">
            <a:avLst/>
          </a:prstGeom>
          <a:solidFill>
            <a:srgbClr val="E57200"/>
          </a:solidFill>
          <a:ln w="12700">
            <a:solidFill>
              <a:srgbClr val="E572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ED6274F6-EDAE-44CD-A2EC-AC561146F118}"/>
              </a:ext>
            </a:extLst>
          </p:cNvPr>
          <p:cNvSpPr/>
          <p:nvPr/>
        </p:nvSpPr>
        <p:spPr>
          <a:xfrm>
            <a:off x="5339426" y="2587072"/>
            <a:ext cx="173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E57200"/>
                </a:solidFill>
                <a:ea typeface="Aptos" pitchFamily="34" charset="-122"/>
                <a:cs typeface="Aptos" pitchFamily="34" charset="-120"/>
              </a:rPr>
              <a:t>SC Host Lab</a:t>
            </a:r>
            <a:endParaRPr lang="en-US" sz="1200"/>
          </a:p>
          <a:p>
            <a:pPr marL="0" indent="0" algn="ctr">
              <a:buNone/>
            </a:pPr>
            <a:r>
              <a:rPr lang="en-US" sz="1200" b="1">
                <a:solidFill>
                  <a:srgbClr val="E57200"/>
                </a:solidFill>
                <a:ea typeface="Aptos" pitchFamily="34" charset="-122"/>
                <a:cs typeface="Aptos" pitchFamily="34" charset="-120"/>
              </a:rPr>
              <a:t>Engagements</a:t>
            </a:r>
            <a:endParaRPr lang="en-US" sz="1200"/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947C6E75-22CE-4A75-9F73-B0160D71B1DB}"/>
              </a:ext>
            </a:extLst>
          </p:cNvPr>
          <p:cNvSpPr/>
          <p:nvPr/>
        </p:nvSpPr>
        <p:spPr>
          <a:xfrm>
            <a:off x="5339426" y="3051039"/>
            <a:ext cx="1737360" cy="26724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Infrastructure and services provided by</a:t>
            </a:r>
          </a:p>
          <a:p>
            <a:pPr algn="ctr"/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way of SC Host Laboratory funding opportunities.</a:t>
            </a:r>
            <a:endParaRPr lang="en-US" sz="1200">
              <a:solidFill>
                <a:srgbClr val="E57200"/>
              </a:solidFill>
              <a:ea typeface="Aptos" pitchFamily="34" charset="-122"/>
              <a:cs typeface="Arial"/>
            </a:endParaRPr>
          </a:p>
          <a:p>
            <a:pPr indent="0">
              <a:buNone/>
            </a:pPr>
            <a:endParaRPr lang="en-US" sz="1200">
              <a:solidFill>
                <a:srgbClr val="E57200"/>
              </a:solidFill>
              <a:ea typeface="Aptos" pitchFamily="34" charset="-122"/>
            </a:endParaRP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Electrical power</a:t>
            </a: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Fire protection</a:t>
            </a: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Potable water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Storm &amp; Sanitary Drain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r>
              <a:rPr lang="en-US" sz="1200">
                <a:solidFill>
                  <a:srgbClr val="E57200"/>
                </a:solidFill>
                <a:ea typeface="Aptos" pitchFamily="34" charset="-122"/>
              </a:rPr>
              <a:t>Additional scope opportunities under consideration</a:t>
            </a:r>
          </a:p>
          <a:p>
            <a:pPr marL="287338" indent="-168275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>
              <a:solidFill>
                <a:srgbClr val="E57200"/>
              </a:solidFill>
              <a:ea typeface="Aptos" pitchFamily="34" charset="-122"/>
            </a:endParaRPr>
          </a:p>
          <a:p>
            <a:pPr marL="115888" indent="171450">
              <a:buFont typeface="Arial" panose="020B0604020202020204" pitchFamily="34" charset="0"/>
              <a:buChar char="•"/>
              <a:tabLst>
                <a:tab pos="287338" algn="l"/>
              </a:tabLst>
            </a:pPr>
            <a:endParaRPr lang="en-US" sz="1200">
              <a:solidFill>
                <a:srgbClr val="E57200"/>
              </a:solidFill>
              <a:ea typeface="Aptos" pitchFamily="34" charset="-122"/>
            </a:endParaRPr>
          </a:p>
        </p:txBody>
      </p:sp>
      <p:sp>
        <p:nvSpPr>
          <p:cNvPr id="31" name="Text 20">
            <a:extLst>
              <a:ext uri="{FF2B5EF4-FFF2-40B4-BE49-F238E27FC236}">
                <a16:creationId xmlns:a16="http://schemas.microsoft.com/office/drawing/2014/main" id="{636714B6-FBC7-4378-ADE0-539FA9F0E2F0}"/>
              </a:ext>
            </a:extLst>
          </p:cNvPr>
          <p:cNvSpPr/>
          <p:nvPr/>
        </p:nvSpPr>
        <p:spPr>
          <a:xfrm>
            <a:off x="581914" y="5835132"/>
            <a:ext cx="11187345" cy="154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ea typeface="Aptos" pitchFamily="34" charset="-122"/>
                <a:cs typeface="Aptos" pitchFamily="34" charset="-120"/>
              </a:rPr>
              <a:t>The Portfolio Office aligns scope, funding, and schedules so the right work is delivered by the right organization at the right time.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DF97A8-315C-EC1A-BCFB-677D9AEEE53D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19</a:t>
            </a:fld>
            <a:endParaRPr lang="en-US" sz="1200" b="1">
              <a:solidFill>
                <a:schemeClr val="bg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EAA27F-B3EE-8CBB-7306-BEFD0AD85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863" y="1265068"/>
            <a:ext cx="3981053" cy="398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960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D6C140-0ACA-7732-59FB-96ADE422B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33A939-B784-DC87-E1A7-D31DBD5B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E8FC00-E20C-5B27-FC4A-6066762CE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Project Outlook and Current Activities</a:t>
            </a:r>
          </a:p>
          <a:p>
            <a:r>
              <a:rPr lang="en-US" dirty="0"/>
              <a:t>Director’s Review in March 2026</a:t>
            </a:r>
            <a:endParaRPr lang="en-US" sz="3200" dirty="0"/>
          </a:p>
          <a:p>
            <a:r>
              <a:rPr lang="en-US" dirty="0"/>
              <a:t>Preparation for DOE IPR</a:t>
            </a:r>
            <a:endParaRPr lang="en-US" sz="1800" dirty="0"/>
          </a:p>
          <a:p>
            <a:r>
              <a:rPr lang="en-US" dirty="0"/>
              <a:t>Project Organization</a:t>
            </a:r>
          </a:p>
          <a:p>
            <a:r>
              <a:rPr lang="en-US" dirty="0"/>
              <a:t>Project Scope and Schedule</a:t>
            </a:r>
          </a:p>
          <a:p>
            <a:r>
              <a:rPr lang="en-US" dirty="0"/>
              <a:t>Science Potential During Initial Operations</a:t>
            </a:r>
          </a:p>
          <a:p>
            <a:r>
              <a:rPr lang="en-US" dirty="0"/>
              <a:t>EIC Portfolio and Funding Plans</a:t>
            </a:r>
          </a:p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451058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F02F6-7811-D774-70DF-5FCEACD7C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B63D7C-62B0-4171-EEDD-89A6F73FC5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4" t="17274" r="17629" b="10261"/>
          <a:stretch>
            <a:fillRect/>
          </a:stretch>
        </p:blipFill>
        <p:spPr>
          <a:xfrm>
            <a:off x="255690" y="23853"/>
            <a:ext cx="11883445" cy="66790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0119F5-008A-853E-545E-E5B8D09AF591}"/>
              </a:ext>
            </a:extLst>
          </p:cNvPr>
          <p:cNvSpPr txBox="1"/>
          <p:nvPr/>
        </p:nvSpPr>
        <p:spPr>
          <a:xfrm>
            <a:off x="2473569" y="5638801"/>
            <a:ext cx="5357446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Fundamental Interactions and Particles Directorate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Current Draft Organization - 6.30.26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Planned Implementation - 10.01.26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846EE-E060-D8BF-B77E-4B22291F42C8}"/>
              </a:ext>
            </a:extLst>
          </p:cNvPr>
          <p:cNvSpPr txBox="1"/>
          <p:nvPr/>
        </p:nvSpPr>
        <p:spPr>
          <a:xfrm>
            <a:off x="293077" y="621323"/>
            <a:ext cx="351891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RHIC Ops Concluded Feb 2026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BNL Organizing for the EIC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CDC42-1A5E-3A02-B8B9-448E3ED15DF3}"/>
              </a:ext>
            </a:extLst>
          </p:cNvPr>
          <p:cNvSpPr txBox="1"/>
          <p:nvPr/>
        </p:nvSpPr>
        <p:spPr>
          <a:xfrm>
            <a:off x="8030307" y="5884986"/>
            <a:ext cx="4032739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Aptos" panose="020B0004020202020204" pitchFamily="34" charset="0"/>
              </a:rPr>
              <a:t>Nuclear Physics Section organized into two groups:  </a:t>
            </a:r>
            <a:r>
              <a:rPr lang="en-US" dirty="0" err="1">
                <a:solidFill>
                  <a:srgbClr val="0070C0"/>
                </a:solidFill>
                <a:latin typeface="Aptos" panose="020B0004020202020204" pitchFamily="34" charset="0"/>
              </a:rPr>
              <a:t>ePIC</a:t>
            </a:r>
            <a:r>
              <a:rPr lang="en-US" dirty="0">
                <a:solidFill>
                  <a:srgbClr val="0070C0"/>
                </a:solidFill>
                <a:latin typeface="Aptos" panose="020B0004020202020204" pitchFamily="34" charset="0"/>
              </a:rPr>
              <a:t> and RHIC analysis.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28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F71FB-520A-DA6F-033F-64E10FF6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BDC271-1F46-2515-4611-EF198142E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8" y="0"/>
            <a:ext cx="11248775" cy="825178"/>
          </a:xfrm>
        </p:spPr>
        <p:txBody>
          <a:bodyPr>
            <a:normAutofit/>
          </a:bodyPr>
          <a:lstStyle/>
          <a:p>
            <a:r>
              <a:rPr lang="en-US" dirty="0">
                <a:cs typeface="Arial"/>
              </a:rPr>
              <a:t>EIC Portfolio NP Operations – W. Fischer 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5A382C-19F1-3E1A-6BE2-2D6C88260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51089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Accelerator Complex Operations</a:t>
            </a:r>
          </a:p>
          <a:p>
            <a:pPr lvl="1"/>
            <a:r>
              <a:rPr lang="en-US" dirty="0"/>
              <a:t>Hadron Injector Complex =&gt; Maintain in ready state</a:t>
            </a:r>
          </a:p>
          <a:p>
            <a:pPr lvl="1"/>
            <a:r>
              <a:rPr lang="en-US" dirty="0"/>
              <a:t>Technical Infrastructure =&gt; space and shops (~100 buildings)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Accelerator Complex Modernization</a:t>
            </a:r>
          </a:p>
          <a:p>
            <a:pPr lvl="1">
              <a:tabLst>
                <a:tab pos="4962525" algn="l"/>
              </a:tabLst>
            </a:pPr>
            <a:r>
              <a:rPr lang="en-US" dirty="0"/>
              <a:t>RHIC Removals and Repurposing (R&amp;R)</a:t>
            </a:r>
          </a:p>
          <a:p>
            <a:pPr lvl="2">
              <a:tabLst>
                <a:tab pos="4962525" algn="l"/>
              </a:tabLst>
            </a:pPr>
            <a:r>
              <a:rPr lang="en-US" dirty="0"/>
              <a:t>Blue Ring, STAR, and PHENIX Removals</a:t>
            </a:r>
          </a:p>
          <a:p>
            <a:pPr lvl="2">
              <a:tabLst>
                <a:tab pos="4962525" algn="l"/>
              </a:tabLst>
            </a:pPr>
            <a:r>
              <a:rPr lang="en-US" dirty="0"/>
              <a:t>Yellow Hadron Ring Repurposing</a:t>
            </a:r>
          </a:p>
          <a:p>
            <a:pPr lvl="1">
              <a:tabLst>
                <a:tab pos="4962525" algn="l"/>
              </a:tabLst>
            </a:pPr>
            <a:r>
              <a:rPr lang="en-US" dirty="0" err="1"/>
              <a:t>Cryoplant</a:t>
            </a:r>
            <a:r>
              <a:rPr lang="en-US" dirty="0"/>
              <a:t> Reliability Improvements</a:t>
            </a:r>
          </a:p>
          <a:p>
            <a:pPr lvl="1">
              <a:tabLst>
                <a:tab pos="4962525" algn="l"/>
              </a:tabLst>
            </a:pPr>
            <a:r>
              <a:rPr lang="en-US" dirty="0"/>
              <a:t>SRF Test Facility Capabilities</a:t>
            </a:r>
          </a:p>
          <a:p>
            <a:pPr lvl="1">
              <a:tabLst>
                <a:tab pos="4962525" algn="l"/>
              </a:tabLst>
            </a:pPr>
            <a:r>
              <a:rPr lang="en-US" dirty="0"/>
              <a:t>AGS Cable and Cable Tray Replacement</a:t>
            </a:r>
          </a:p>
          <a:p>
            <a:pPr lvl="1">
              <a:tabLst>
                <a:tab pos="4962525" algn="l"/>
              </a:tabLst>
            </a:pPr>
            <a:r>
              <a:rPr lang="en-US" dirty="0"/>
              <a:t>AGS Cooling Water System Replacement</a:t>
            </a:r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24333F-AF5C-0637-95F2-1839D77CF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289" y="2696308"/>
            <a:ext cx="5065848" cy="308008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348AAC-2FEE-352D-42E8-476D85595C60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/>
              <a:pPr algn="ctr"/>
              <a:t>21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3631786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031D3-802B-FE3E-4B7F-8EBB9EF99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D56BC8B-0B69-589A-1BB2-A5CB5EA15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56" y="841801"/>
            <a:ext cx="11781605" cy="5929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7397A2-80F1-3D30-8784-20DE65838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EIC Portfolio Delivery – Illustrative Schedule</a:t>
            </a:r>
            <a:endParaRPr lang="en-US" sz="34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6E6BD5-056A-B95F-A558-51AF27D3A851}"/>
              </a:ext>
            </a:extLst>
          </p:cNvPr>
          <p:cNvSpPr txBox="1"/>
          <p:nvPr/>
        </p:nvSpPr>
        <p:spPr>
          <a:xfrm>
            <a:off x="2125570" y="2167079"/>
            <a:ext cx="445107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NP Operations - R&amp;R and accelerator complex modernization projects.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8F501D-8AF4-366D-15E3-E72995F856D0}"/>
              </a:ext>
            </a:extLst>
          </p:cNvPr>
          <p:cNvSpPr txBox="1"/>
          <p:nvPr/>
        </p:nvSpPr>
        <p:spPr>
          <a:xfrm>
            <a:off x="2711724" y="3202460"/>
            <a:ext cx="484649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BNL Host Laboratory - electrical power to site, potable water, storm water, 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1789EF-2DEF-9F21-0E9F-2AF426DB41C6}"/>
              </a:ext>
            </a:extLst>
          </p:cNvPr>
          <p:cNvSpPr txBox="1"/>
          <p:nvPr/>
        </p:nvSpPr>
        <p:spPr>
          <a:xfrm>
            <a:off x="4689770" y="4331878"/>
            <a:ext cx="437142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NP Operations – Accelerator complex/hadron injector operations.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C0C2DB3-98E9-5B83-19C1-546088BA49EB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22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10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CC2DB1-7526-2BCE-C997-EBFDCCA00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8F10D2-5959-91EC-2DB3-F93AB7F57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C6CBD5-218D-C7ED-CBA3-5E6F30FB0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Capitalize on the transition from RHIC operations to EIC construction to align workforce and organizational priorities.</a:t>
            </a:r>
          </a:p>
          <a:p>
            <a:r>
              <a:rPr lang="en-US" dirty="0"/>
              <a:t>Leverage growing international interest to expand strategic partnerships and in-kind contributions.</a:t>
            </a:r>
          </a:p>
          <a:p>
            <a:r>
              <a:rPr lang="en-US" dirty="0"/>
              <a:t>Use construction start to reinforce performance discipline and partner delivery schedules.</a:t>
            </a:r>
          </a:p>
          <a:p>
            <a:r>
              <a:rPr lang="en-US" dirty="0"/>
              <a:t>Enhance execution through stable leadership, disciplined baseline management, and reliable annual performance.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CCDBA1-8A9A-A14F-6F76-289045DBAC0C}"/>
              </a:ext>
            </a:extLst>
          </p:cNvPr>
          <p:cNvSpPr txBox="1"/>
          <p:nvPr/>
        </p:nvSpPr>
        <p:spPr>
          <a:xfrm>
            <a:off x="1043352" y="4548554"/>
            <a:ext cx="10304585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Together, these opportunities position the project to deliver a world-leading Electron-Ion Collider through strong partnerships, disciplined execution, and a shared commitment to success.</a:t>
            </a:r>
          </a:p>
        </p:txBody>
      </p:sp>
    </p:spTree>
    <p:extLst>
      <p:ext uri="{BB962C8B-B14F-4D97-AF65-F5344CB8AC3E}">
        <p14:creationId xmlns:p14="http://schemas.microsoft.com/office/powerpoint/2010/main" val="4241151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CFDF6-CAAC-CC51-C4D1-B1C46D9E7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4EBD83-B7F7-321F-F243-29DEAC668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24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9C4DD2-15AA-5EA3-00F3-7F8257CF6619}"/>
              </a:ext>
            </a:extLst>
          </p:cNvPr>
          <p:cNvSpPr txBox="1">
            <a:spLocks/>
          </p:cNvSpPr>
          <p:nvPr/>
        </p:nvSpPr>
        <p:spPr>
          <a:xfrm>
            <a:off x="537317" y="176280"/>
            <a:ext cx="11049000" cy="639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latin typeface="Arial" panose="020B0604020202020204"/>
                <a:cs typeface="Arial"/>
              </a:rPr>
              <a:t>Conclusion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E038D1-D7B5-6717-9D06-8457F6759DDB}"/>
              </a:ext>
            </a:extLst>
          </p:cNvPr>
          <p:cNvSpPr txBox="1">
            <a:spLocks/>
          </p:cNvSpPr>
          <p:nvPr/>
        </p:nvSpPr>
        <p:spPr>
          <a:xfrm>
            <a:off x="580046" y="1023457"/>
            <a:ext cx="11382458" cy="4662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400" dirty="0">
                <a:cs typeface="Arial"/>
              </a:rPr>
              <a:t>Exciting time for EIC as we move into construction!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cs typeface="Arial"/>
              </a:rPr>
              <a:t>Momentum building with significant technical progress in the tunnel.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cs typeface="Arial"/>
              </a:rPr>
              <a:t>Good progress preparing the preliminary internal baseline, cost remains a major focus, and we have the tools to manage cost.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cs typeface="Arial"/>
              </a:rPr>
              <a:t>Preparing for a DOE comprehensive Independent Project Review (IPR) in September and a civil construction start.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D0E9ABF-BEA6-667D-832A-BB5B61F6DB98}"/>
              </a:ext>
            </a:extLst>
          </p:cNvPr>
          <p:cNvSpPr txBox="1">
            <a:spLocks/>
          </p:cNvSpPr>
          <p:nvPr/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609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7F8946-8DEA-64A0-68FC-B59A998E4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25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FCE6B-63A7-F5D1-1CA9-58FE6FB3F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b="1" dirty="0"/>
              <a:t>BACK-UP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57060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480F7-C807-5FEB-CF44-114488CC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B282C1-CEDB-972A-5EBD-44EEDE276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"/>
            <a:ext cx="11049000" cy="926122"/>
          </a:xfrm>
        </p:spPr>
        <p:txBody>
          <a:bodyPr>
            <a:normAutofit/>
          </a:bodyPr>
          <a:lstStyle/>
          <a:p>
            <a:r>
              <a:rPr lang="en-US" dirty="0"/>
              <a:t>Project Outlook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52AAC-2893-C745-2594-1A796344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518628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63550" lvl="1" indent="-342900">
              <a:lnSpc>
                <a:spcPct val="110000"/>
              </a:lnSpc>
              <a:spcBef>
                <a:spcPts val="900"/>
              </a:spcBef>
            </a:pPr>
            <a:r>
              <a:rPr lang="en-US" sz="2200" dirty="0"/>
              <a:t>The EIC will be a unique, world-leading collider facility and the only collider operating in the United States in the next decades. Established a sound technical design.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CD-1 Approved June 2021, </a:t>
            </a:r>
            <a:r>
              <a:rPr lang="en-US" sz="2000" b="1" dirty="0">
                <a:cs typeface="Arial"/>
              </a:rPr>
              <a:t>CD-3A - March 2024 ($90M), CD-3B - January 2026 ($67M).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New York State EIC Buildings - Approved Feb </a:t>
            </a:r>
            <a:r>
              <a:rPr lang="en-US" b="1" dirty="0"/>
              <a:t>2024 ($100M).</a:t>
            </a:r>
            <a:endParaRPr lang="en-US" sz="2000" b="1" dirty="0"/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RHIC Equipment Removal and Repurposing – Started April 2026.</a:t>
            </a:r>
          </a:p>
          <a:p>
            <a:pPr marL="752475" lvl="2" indent="-29527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/>
              </a:rPr>
              <a:t>Strong user interest and international engagement.  </a:t>
            </a:r>
          </a:p>
          <a:p>
            <a:pPr marL="4572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463550" lvl="1" indent="-342900">
              <a:lnSpc>
                <a:spcPct val="110000"/>
              </a:lnSpc>
              <a:spcBef>
                <a:spcPts val="900"/>
              </a:spcBef>
            </a:pPr>
            <a:r>
              <a:rPr lang="en-US" sz="2200" dirty="0"/>
              <a:t>Successful project delivery requires additional DOE Critical Decision approvals and start of EIC infrastructure construction in 1QFY27.</a:t>
            </a:r>
          </a:p>
          <a:p>
            <a:pPr marL="742950" lvl="2" indent="-276225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cs typeface="Arial" panose="020B0604020202020204"/>
              </a:rPr>
              <a:t>DOE IPR planned for September 15-18, 2026.</a:t>
            </a:r>
          </a:p>
          <a:p>
            <a:pPr marL="742950" lvl="2" indent="-276225">
              <a:lnSpc>
                <a:spcPct val="100000"/>
              </a:lnSpc>
              <a:spcBef>
                <a:spcPts val="0"/>
              </a:spcBef>
            </a:pPr>
            <a:r>
              <a:rPr lang="en-US" sz="2000" b="1" dirty="0"/>
              <a:t>Proposing LLP CD-3C (&lt;$100M), Infrastructure CD-2/3 (&lt;$100M).</a:t>
            </a:r>
          </a:p>
          <a:p>
            <a:pPr marL="466725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cs typeface="Arial" panose="020B0604020202020204"/>
            </a:endParaRPr>
          </a:p>
          <a:p>
            <a:pPr marL="463550" lvl="1" indent="-342900">
              <a:lnSpc>
                <a:spcPct val="110000"/>
              </a:lnSpc>
              <a:spcBef>
                <a:spcPts val="900"/>
              </a:spcBef>
            </a:pPr>
            <a:r>
              <a:rPr lang="en-US" sz="2200" dirty="0"/>
              <a:t>EIC project team working to align requirements, scope, and cost with the Total Project Cost (TPC) target of $3B and DOE annual funding profiles.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4934AA-D261-EDFB-F8DB-9465D8B32D54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3</a:t>
            </a:fld>
            <a:endParaRPr lang="en-US" sz="1200" b="1">
              <a:solidFill>
                <a:schemeClr val="bg2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DFB7A19-656E-49F2-BB92-3E8DEBB9C7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0840" y="6447514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z="1200" b="1" smtClean="0"/>
              <a:pPr/>
              <a:t>3</a:t>
            </a:fld>
            <a:endParaRPr lang="en-US" sz="1000" b="1"/>
          </a:p>
        </p:txBody>
      </p:sp>
    </p:spTree>
    <p:extLst>
      <p:ext uri="{BB962C8B-B14F-4D97-AF65-F5344CB8AC3E}">
        <p14:creationId xmlns:p14="http://schemas.microsoft.com/office/powerpoint/2010/main" val="47079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0D881B-B74A-9D24-31A0-DC8BFB117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mtClean="0"/>
              <a:pPr algn="ctr"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D09D9E-C70B-BB7B-F144-454E04F25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049000" cy="926122"/>
          </a:xfrm>
        </p:spPr>
        <p:txBody>
          <a:bodyPr>
            <a:normAutofit/>
          </a:bodyPr>
          <a:lstStyle/>
          <a:p>
            <a:r>
              <a:rPr lang="en-US" dirty="0"/>
              <a:t>Current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151E91-2060-9AB5-7CAB-694011FF2FA0}"/>
              </a:ext>
            </a:extLst>
          </p:cNvPr>
          <p:cNvSpPr/>
          <p:nvPr/>
        </p:nvSpPr>
        <p:spPr>
          <a:xfrm>
            <a:off x="483541" y="2836020"/>
            <a:ext cx="11471718" cy="3450046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74A39-7AB1-C980-D85D-9D23EB8BC350}"/>
              </a:ext>
            </a:extLst>
          </p:cNvPr>
          <p:cNvSpPr txBox="1"/>
          <p:nvPr/>
        </p:nvSpPr>
        <p:spPr>
          <a:xfrm>
            <a:off x="589849" y="2838519"/>
            <a:ext cx="227258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DOE Under Secretary D. Gil – </a:t>
            </a:r>
          </a:p>
          <a:p>
            <a:pPr algn="ctr"/>
            <a:r>
              <a:rPr lang="en-US" sz="1200"/>
              <a:t>End of RHIC and Start of EIC</a:t>
            </a:r>
            <a:endParaRPr lang="en-US" sz="1200">
              <a:cs typeface="Arial"/>
            </a:endParaRPr>
          </a:p>
        </p:txBody>
      </p:sp>
      <p:sp>
        <p:nvSpPr>
          <p:cNvPr id="9" name="Google Shape;89;p11">
            <a:extLst>
              <a:ext uri="{FF2B5EF4-FFF2-40B4-BE49-F238E27FC236}">
                <a16:creationId xmlns:a16="http://schemas.microsoft.com/office/drawing/2014/main" id="{868CC19A-BA2E-2809-A99E-6E06EBDB0095}"/>
              </a:ext>
            </a:extLst>
          </p:cNvPr>
          <p:cNvSpPr txBox="1">
            <a:spLocks/>
          </p:cNvSpPr>
          <p:nvPr/>
        </p:nvSpPr>
        <p:spPr>
          <a:xfrm>
            <a:off x="11737083" y="6486030"/>
            <a:ext cx="431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0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SzPts val="1000"/>
            </a:pPr>
            <a:fld id="{00000000-1234-1234-1234-123412341234}" type="slidenum">
              <a:rPr lang="en-US" sz="1200" b="1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000"/>
              </a:pPr>
              <a:t>4</a:t>
            </a:fld>
            <a:endParaRPr lang="en-US" sz="1050" b="1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D92267-8302-5628-A99C-32F6AD6BB2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849" y="3387339"/>
            <a:ext cx="2272586" cy="28541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653FAD-A97F-C5D1-EFE4-CE8A4FF75A01}"/>
              </a:ext>
            </a:extLst>
          </p:cNvPr>
          <p:cNvSpPr txBox="1"/>
          <p:nvPr/>
        </p:nvSpPr>
        <p:spPr>
          <a:xfrm>
            <a:off x="3093819" y="2835271"/>
            <a:ext cx="21292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Blue Ring Removal – </a:t>
            </a:r>
            <a:endParaRPr lang="en-US"/>
          </a:p>
          <a:p>
            <a:pPr algn="ctr"/>
            <a:r>
              <a:rPr lang="en-US" sz="1200"/>
              <a:t>April 2026</a:t>
            </a:r>
            <a:endParaRPr lang="en-US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43FB473-6B5A-7D3C-FC3F-680675E7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3820" y="3407353"/>
            <a:ext cx="2129267" cy="287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E34DCE-FD4C-45A3-0A80-06A9551F13C8}"/>
              </a:ext>
            </a:extLst>
          </p:cNvPr>
          <p:cNvSpPr txBox="1"/>
          <p:nvPr/>
        </p:nvSpPr>
        <p:spPr>
          <a:xfrm>
            <a:off x="5489872" y="2838509"/>
            <a:ext cx="215259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Ultrasonic Tank – </a:t>
            </a:r>
            <a:endParaRPr lang="en-US" sz="1200">
              <a:cs typeface="Arial"/>
            </a:endParaRPr>
          </a:p>
          <a:p>
            <a:pPr algn="ctr"/>
            <a:r>
              <a:rPr lang="en-US" sz="1200"/>
              <a:t>Clean Room Assembly</a:t>
            </a:r>
            <a:endParaRPr lang="en-US" sz="1200">
              <a:cs typeface="Arial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E79038A9-9B6A-319E-3F5A-48F053A4A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7428" y="3368246"/>
            <a:ext cx="2151563" cy="287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2FC7A4-F22D-FE94-E34E-07B5AECF9D35}"/>
              </a:ext>
            </a:extLst>
          </p:cNvPr>
          <p:cNvSpPr txBox="1"/>
          <p:nvPr/>
        </p:nvSpPr>
        <p:spPr>
          <a:xfrm>
            <a:off x="7876496" y="2831849"/>
            <a:ext cx="390445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/>
              <a:t>Arrival of ANL APS &amp;</a:t>
            </a:r>
          </a:p>
          <a:p>
            <a:pPr algn="ctr"/>
            <a:r>
              <a:rPr lang="en-US" sz="1200"/>
              <a:t>MIT Bates Magnets</a:t>
            </a:r>
            <a:endParaRPr lang="en-US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913574-3E74-0816-6960-39A7073B8E71}"/>
              </a:ext>
            </a:extLst>
          </p:cNvPr>
          <p:cNvSpPr txBox="1"/>
          <p:nvPr/>
        </p:nvSpPr>
        <p:spPr>
          <a:xfrm>
            <a:off x="542875" y="940654"/>
            <a:ext cx="11340709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har char="•"/>
            </a:pPr>
            <a:r>
              <a:rPr lang="en-US" sz="2000" dirty="0">
                <a:latin typeface="+mn-lt"/>
              </a:rPr>
              <a:t>BNL using a “portfolio” strategy to plan all the activities required to ensure the EIC’s long-term success.  Key activities planned for FY26–FY27 include:</a:t>
            </a:r>
          </a:p>
          <a:p>
            <a:pPr marL="687388" lvl="2" indent="-396875">
              <a:buChar char="•"/>
            </a:pPr>
            <a:r>
              <a:rPr lang="en-US" sz="2000" dirty="0">
                <a:latin typeface="+mn-lt"/>
              </a:rPr>
              <a:t>Removal and repurpose RHIC equipment for EIC </a:t>
            </a:r>
          </a:p>
          <a:p>
            <a:pPr marL="687388" lvl="2" indent="-396875">
              <a:buChar char="•"/>
            </a:pPr>
            <a:r>
              <a:rPr lang="en-US" sz="2000" dirty="0">
                <a:latin typeface="+mn-lt"/>
              </a:rPr>
              <a:t>New York State financed EIC buildings and infrastructure</a:t>
            </a:r>
          </a:p>
          <a:p>
            <a:pPr marL="687388" lvl="2" indent="-396875">
              <a:buChar char="•"/>
            </a:pPr>
            <a:r>
              <a:rPr lang="en-US" sz="2000" dirty="0">
                <a:latin typeface="+mn-lt"/>
              </a:rPr>
              <a:t>Initiate EIC construction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809C0D7-DD0C-3990-9D47-7AB1F439C2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8866" y="3383797"/>
            <a:ext cx="1699112" cy="11663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A7D6FD-3F34-6918-46DA-2EE1B5F6A5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0669" y="3391572"/>
            <a:ext cx="1853160" cy="11663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B57B551-5820-9D5A-5F33-3F4C19AC4C4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4036" y="4993327"/>
            <a:ext cx="1869754" cy="12518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61B7F6-EFA2-8D4C-10BA-4E463E455E8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5375" y="4985551"/>
            <a:ext cx="1690542" cy="12596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C0DAF-E50A-667F-E892-D23DF3E35E91}"/>
              </a:ext>
            </a:extLst>
          </p:cNvPr>
          <p:cNvSpPr txBox="1">
            <a:spLocks/>
          </p:cNvSpPr>
          <p:nvPr/>
        </p:nvSpPr>
        <p:spPr>
          <a:xfrm>
            <a:off x="11520840" y="6447514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z="1200" b="1" smtClean="0"/>
              <a:pPr/>
              <a:t>4</a:t>
            </a:fld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095918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E8048D-3458-CC41-46FF-B6A63214D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mtClean="0"/>
              <a:pPr algn="ctr"/>
              <a:t>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B337DF-5532-2252-F993-301D7719F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69" y="0"/>
            <a:ext cx="11049000" cy="912689"/>
          </a:xfrm>
        </p:spPr>
        <p:txBody>
          <a:bodyPr>
            <a:normAutofit/>
          </a:bodyPr>
          <a:lstStyle/>
          <a:p>
            <a:r>
              <a:rPr lang="en-US" sz="4000" dirty="0"/>
              <a:t>First EIC Cryostat Move on May 12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87A353-04E5-D354-15CB-60C71386D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80" y="975365"/>
            <a:ext cx="7457532" cy="48658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On May 12</a:t>
            </a:r>
            <a:r>
              <a:rPr lang="en-US" sz="2000" baseline="30000" dirty="0"/>
              <a:t>th</a:t>
            </a:r>
            <a:r>
              <a:rPr lang="en-US" sz="2000" dirty="0"/>
              <a:t>, we reached a major milestone in starting to transform the Relativistic Heavy Ion Collider (RHIC) into the Electron-Ion Collider (EIC): moving the first cryostat.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 cryostat was relocated from its original location in the RHIC tunnel to a new position along the ring, where it will become part of a “bypass” in the EIC.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A9E862-28F2-4CD8-87EE-C2E85FD805D1}"/>
              </a:ext>
            </a:extLst>
          </p:cNvPr>
          <p:cNvCxnSpPr/>
          <p:nvPr/>
        </p:nvCxnSpPr>
        <p:spPr>
          <a:xfrm>
            <a:off x="8077200" y="4819684"/>
            <a:ext cx="41148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920610-E6E3-85BB-49AF-5D9F19E710A6}"/>
              </a:ext>
            </a:extLst>
          </p:cNvPr>
          <p:cNvCxnSpPr>
            <a:cxnSpLocks/>
          </p:cNvCxnSpPr>
          <p:nvPr/>
        </p:nvCxnSpPr>
        <p:spPr>
          <a:xfrm flipV="1">
            <a:off x="10132423" y="2965281"/>
            <a:ext cx="0" cy="185440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348DFA-64EA-3C38-2969-BC447C963E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10" r="2242"/>
          <a:stretch>
            <a:fillRect/>
          </a:stretch>
        </p:blipFill>
        <p:spPr>
          <a:xfrm>
            <a:off x="571499" y="3469870"/>
            <a:ext cx="3554587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674E83-7DD2-53D3-F7C5-1FD55FFBBC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00" r="2127"/>
          <a:stretch>
            <a:fillRect/>
          </a:stretch>
        </p:blipFill>
        <p:spPr>
          <a:xfrm>
            <a:off x="4307417" y="3429000"/>
            <a:ext cx="3554587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D268EA-AF04-6891-4B9B-38750140EA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851" r="1" b="2496"/>
          <a:stretch>
            <a:fillRect/>
          </a:stretch>
        </p:blipFill>
        <p:spPr>
          <a:xfrm>
            <a:off x="8077200" y="970483"/>
            <a:ext cx="3554586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027154-86A4-D84D-DCAB-0E72909E00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4" t="5387" r="1861" b="242"/>
          <a:stretch>
            <a:fillRect/>
          </a:stretch>
        </p:blipFill>
        <p:spPr>
          <a:xfrm>
            <a:off x="8043335" y="3422586"/>
            <a:ext cx="3554587" cy="2286917"/>
          </a:xfrm>
          <a:prstGeom prst="rect">
            <a:avLst/>
          </a:prstGeom>
          <a:ln w="3175">
            <a:solidFill>
              <a:schemeClr val="accent1"/>
            </a:solidFill>
          </a:ln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7287587-B9C1-F45B-0741-C3A268D139CE}"/>
              </a:ext>
            </a:extLst>
          </p:cNvPr>
          <p:cNvSpPr txBox="1">
            <a:spLocks/>
          </p:cNvSpPr>
          <p:nvPr/>
        </p:nvSpPr>
        <p:spPr>
          <a:xfrm>
            <a:off x="11520840" y="6447514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z="1200" b="1" smtClean="0"/>
              <a:pPr/>
              <a:t>5</a:t>
            </a:fld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541653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F505-4C14-CA60-B70B-3CF20274C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ea typeface="Cambria"/>
                <a:cs typeface="Arial"/>
              </a:rPr>
              <a:t>Director’s Review of the EIC Project</a:t>
            </a: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5F4A51-0329-19B9-B50A-693DE9B90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8679" y="1316538"/>
            <a:ext cx="9286875" cy="2686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E5D586-A807-4188-BD2C-5B20ADCDDBEC}"/>
              </a:ext>
            </a:extLst>
          </p:cNvPr>
          <p:cNvSpPr txBox="1"/>
          <p:nvPr/>
        </p:nvSpPr>
        <p:spPr>
          <a:xfrm>
            <a:off x="310651" y="931542"/>
            <a:ext cx="1154242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0070C0"/>
                </a:solidFill>
                <a:cs typeface="Arial"/>
              </a:rPr>
              <a:t>Brookhaven National Laboratory on </a:t>
            </a:r>
            <a:r>
              <a:rPr lang="en-US" b="1">
                <a:solidFill>
                  <a:srgbClr val="0070C0"/>
                </a:solidFill>
                <a:cs typeface="Arial"/>
              </a:rPr>
              <a:t>March 9-12,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0A1ECE-F1DC-687D-2FAA-B3A0E49F13E0}"/>
              </a:ext>
            </a:extLst>
          </p:cNvPr>
          <p:cNvSpPr txBox="1"/>
          <p:nvPr/>
        </p:nvSpPr>
        <p:spPr>
          <a:xfrm>
            <a:off x="459581" y="4031734"/>
            <a:ext cx="113002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cs typeface="Arial"/>
              </a:rPr>
              <a:t>Co-Chairs:  Thomas Glasmacher, MSU-FRIB &amp; Mark Reichanadter, SLAC-retired</a:t>
            </a:r>
            <a:r>
              <a:rPr lang="en-US">
                <a:cs typeface="Arial"/>
              </a:rPr>
              <a:t> 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484462A-6B04-5512-E151-540ECA772466}"/>
              </a:ext>
            </a:extLst>
          </p:cNvPr>
          <p:cNvGraphicFramePr>
            <a:graphicFrameLocks/>
          </p:cNvGraphicFramePr>
          <p:nvPr/>
        </p:nvGraphicFramePr>
        <p:xfrm>
          <a:off x="237016" y="4508418"/>
          <a:ext cx="11954984" cy="1509474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626955">
                  <a:extLst>
                    <a:ext uri="{9D8B030D-6E8A-4147-A177-3AD203B41FA5}">
                      <a16:colId xmlns:a16="http://schemas.microsoft.com/office/drawing/2014/main" val="781176304"/>
                    </a:ext>
                  </a:extLst>
                </a:gridCol>
                <a:gridCol w="1715690">
                  <a:extLst>
                    <a:ext uri="{9D8B030D-6E8A-4147-A177-3AD203B41FA5}">
                      <a16:colId xmlns:a16="http://schemas.microsoft.com/office/drawing/2014/main" val="273061009"/>
                    </a:ext>
                  </a:extLst>
                </a:gridCol>
                <a:gridCol w="1532334">
                  <a:extLst>
                    <a:ext uri="{9D8B030D-6E8A-4147-A177-3AD203B41FA5}">
                      <a16:colId xmlns:a16="http://schemas.microsoft.com/office/drawing/2014/main" val="3115953834"/>
                    </a:ext>
                  </a:extLst>
                </a:gridCol>
                <a:gridCol w="1754980">
                  <a:extLst>
                    <a:ext uri="{9D8B030D-6E8A-4147-A177-3AD203B41FA5}">
                      <a16:colId xmlns:a16="http://schemas.microsoft.com/office/drawing/2014/main" val="1287683414"/>
                    </a:ext>
                  </a:extLst>
                </a:gridCol>
                <a:gridCol w="1833562">
                  <a:extLst>
                    <a:ext uri="{9D8B030D-6E8A-4147-A177-3AD203B41FA5}">
                      <a16:colId xmlns:a16="http://schemas.microsoft.com/office/drawing/2014/main" val="557852282"/>
                    </a:ext>
                  </a:extLst>
                </a:gridCol>
                <a:gridCol w="1566103">
                  <a:extLst>
                    <a:ext uri="{9D8B030D-6E8A-4147-A177-3AD203B41FA5}">
                      <a16:colId xmlns:a16="http://schemas.microsoft.com/office/drawing/2014/main" val="2746931788"/>
                    </a:ext>
                  </a:extLst>
                </a:gridCol>
                <a:gridCol w="1925360">
                  <a:extLst>
                    <a:ext uri="{9D8B030D-6E8A-4147-A177-3AD203B41FA5}">
                      <a16:colId xmlns:a16="http://schemas.microsoft.com/office/drawing/2014/main" val="2522299514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SC1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Electron Injection</a:t>
                      </a:r>
                      <a:endParaRPr lang="en-US" sz="105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SC2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Storage Rings / Interaction Region</a:t>
                      </a:r>
                      <a:endParaRPr lang="en-US" sz="1050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SC3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Global Systems</a:t>
                      </a:r>
                    </a:p>
                    <a:p>
                      <a:pPr lvl="0" algn="ctr">
                        <a:buNone/>
                      </a:pPr>
                      <a:endParaRPr lang="en-US" sz="1050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50" b="1">
                          <a:effectLst/>
                        </a:rPr>
                        <a:t>SC4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Detector</a:t>
                      </a:r>
                    </a:p>
                    <a:p>
                      <a:pPr lvl="0" algn="ctr">
                        <a:buNone/>
                      </a:pPr>
                      <a:endParaRPr lang="en-US" sz="1050" b="1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SC5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SC6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Cost &amp; 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SC7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50" b="1">
                          <a:effectLst/>
                        </a:rPr>
                        <a:t>Project Management</a:t>
                      </a:r>
                      <a:endParaRPr lang="en-US" sz="105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819862"/>
                  </a:ext>
                </a:extLst>
              </a:tr>
              <a:tr h="27503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>
                          <a:effectLst/>
                        </a:rPr>
                        <a:t>*Timur Shaftan, BNL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*John Seeman, SLAC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*Sang-Ho Kim, ORNL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*Vivian O’Dell, UW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*Damian Dockery, FNAL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*Kathy Bailey, ORNL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*John Galambos, ORNL Ret.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013668"/>
                  </a:ext>
                </a:extLst>
              </a:tr>
              <a:tr h="24884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>
                          <a:effectLst/>
                        </a:rPr>
                        <a:t>John Schmerge, SLAC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Vladimir Shiltsev, NIU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Allan Rowe, FNAL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Juan Estrada, BNL</a:t>
                      </a:r>
                      <a:r>
                        <a:rPr lang="en-US" sz="1050">
                          <a:effectLst/>
                        </a:rPr>
                        <a:t> </a:t>
                      </a:r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Marty Fallier, BNL (Retired)</a:t>
                      </a:r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Trushar Patel, ANL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Stefania Trovati, LBNL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25908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05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Jim Strait, FNAL (Retired)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Andy Benwell, SLAC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050"/>
                        <a:t>Glenn Young, BNL Retired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050" u="none" strike="noStrike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050" u="none" strike="noStrike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noProof="0">
                          <a:solidFill>
                            <a:srgbClr val="000000"/>
                          </a:solidFill>
                        </a:rPr>
                        <a:t>Elmie Peoples-Evans, LBNL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109640"/>
                  </a:ext>
                </a:extLst>
              </a:tr>
            </a:tbl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8275A8B1-8037-7E89-B960-0B0FA88BEC65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6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629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C8DEF-7E87-8E28-CBFB-79B655C1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4E71-A818-950B-5FB1-C261E9BE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Director’s Review March 2026 – 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5F4EB-0AC5-7753-C13D-EFD948647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8" y="923977"/>
            <a:ext cx="11499925" cy="5010046"/>
          </a:xfrm>
        </p:spPr>
        <p:txBody>
          <a:bodyPr>
            <a:normAutofit fontScale="92500"/>
          </a:bodyPr>
          <a:lstStyle/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Strong technical progress across all subprojects </a:t>
            </a:r>
            <a:r>
              <a:rPr lang="en-US" dirty="0"/>
              <a:t>– Designs are maturing and long-lead procurements are generally proceeding well, indicating solid advancement toward project goals.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The project cost estimate exceeds the $3B cost cap </a:t>
            </a:r>
            <a:r>
              <a:rPr lang="en-US" dirty="0"/>
              <a:t>– The absence of a complete, resource-loaded schedule limits confidence in cost, schedule, and execution credibility.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Completion of an integrated, resource-loaded preliminary baseline is the top priority </a:t>
            </a:r>
            <a:r>
              <a:rPr lang="en-US" dirty="0"/>
              <a:t>– This preliminary baseline is essential to support cost reduction efforts, validate schedule feasibility within annual funding constraints, assess risks, and support future Critical Decision approvals.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Cost reductions must be systematically evaluated against impacts to Key Performance Parameters (KPPs) and mission need</a:t>
            </a:r>
            <a:r>
              <a:rPr lang="en-US" dirty="0"/>
              <a:t> – Cost, schedule, scope, and performance are tightly coupled and require disciplined trade-offs.</a:t>
            </a: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en-US" b="1" dirty="0"/>
              <a:t>Affordability depends in part on funding priorities following the conclusion of RHIC operations </a:t>
            </a:r>
            <a:r>
              <a:rPr lang="en-US" dirty="0"/>
              <a:t>– A combined operations and project funding plan.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99DE4AE-1FA5-FD15-1C88-1CC07D710EAF}"/>
              </a:ext>
            </a:extLst>
          </p:cNvPr>
          <p:cNvSpPr txBox="1">
            <a:spLocks/>
          </p:cNvSpPr>
          <p:nvPr/>
        </p:nvSpPr>
        <p:spPr>
          <a:xfrm>
            <a:off x="11530018" y="6492875"/>
            <a:ext cx="4324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33A556B-7C63-244D-9B7C-B0EA8042B330}" type="slidenum">
              <a:rPr lang="en-US" sz="1200" b="1" smtClean="0">
                <a:solidFill>
                  <a:schemeClr val="bg2"/>
                </a:solidFill>
              </a:rPr>
              <a:pPr algn="ctr"/>
              <a:t>7</a:t>
            </a:fld>
            <a:endParaRPr 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68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4D057F-34C9-87B5-9E5F-7E0BFB0C7C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E9836C-95BD-AC24-72DD-86270E7CF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DOE Independent Project Review (IPR)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F1C016-886E-C92F-7C1F-56B699E28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25" y="1057834"/>
            <a:ext cx="11499925" cy="487404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en-US" dirty="0"/>
              <a:t>Originally April 2026, the review is now scheduled for </a:t>
            </a:r>
            <a:r>
              <a:rPr lang="en-US" b="1" dirty="0"/>
              <a:t>September 15–18, 2026</a:t>
            </a:r>
            <a:r>
              <a:rPr lang="en-US" dirty="0"/>
              <a:t> to allow time to address the results of the Director’s Review.</a:t>
            </a:r>
          </a:p>
          <a:p>
            <a:pPr algn="just"/>
            <a:endParaRPr lang="en-US" dirty="0"/>
          </a:p>
          <a:p>
            <a:r>
              <a:rPr lang="en-US" dirty="0"/>
              <a:t>The IPR will assess:</a:t>
            </a:r>
          </a:p>
          <a:p>
            <a:pPr lvl="1"/>
            <a:r>
              <a:rPr lang="en-US" sz="2400" dirty="0"/>
              <a:t>Execution of long-lead procurements (CD-3A and CD-3B)</a:t>
            </a:r>
          </a:p>
          <a:p>
            <a:pPr lvl="1"/>
            <a:r>
              <a:rPr lang="en-US" sz="2400" dirty="0"/>
              <a:t>Development of a preliminary baseline</a:t>
            </a:r>
          </a:p>
          <a:p>
            <a:pPr lvl="1"/>
            <a:r>
              <a:rPr lang="en-US" sz="2400" dirty="0"/>
              <a:t>Justification for a long-lead procurement Critical Decision (CD-3C)</a:t>
            </a:r>
          </a:p>
          <a:p>
            <a:pPr lvl="1"/>
            <a:r>
              <a:rPr lang="en-US" sz="2400" dirty="0"/>
              <a:t>Readiness for CD-2/3 approval for conventional facilities infrastructure funded by New York State</a:t>
            </a:r>
          </a:p>
          <a:p>
            <a:pPr lvl="1"/>
            <a:r>
              <a:rPr lang="en-US" sz="2400" dirty="0">
                <a:cs typeface="Arial" panose="020B0604020202020204"/>
              </a:rPr>
              <a:t>Assess progress towards a future Critical Decisions including CD-2 for the </a:t>
            </a:r>
            <a:r>
              <a:rPr lang="en-US" sz="2400" dirty="0" err="1">
                <a:cs typeface="Arial" panose="020B0604020202020204"/>
              </a:rPr>
              <a:t>ePIC</a:t>
            </a:r>
            <a:r>
              <a:rPr lang="en-US" sz="2400" dirty="0">
                <a:cs typeface="Arial" panose="020B0604020202020204"/>
              </a:rPr>
              <a:t> detector</a:t>
            </a:r>
          </a:p>
          <a:p>
            <a:pPr marL="457200" lvl="1" indent="0">
              <a:buNone/>
            </a:pPr>
            <a:endParaRPr lang="en-US" sz="2600" dirty="0"/>
          </a:p>
          <a:p>
            <a:r>
              <a:rPr lang="en-US" sz="2600" dirty="0">
                <a:cs typeface="Arial"/>
              </a:rPr>
              <a:t>EIC Project Advisory Committee "Director's Review" August 18-19, 2026.</a:t>
            </a:r>
          </a:p>
        </p:txBody>
      </p:sp>
    </p:spTree>
    <p:extLst>
      <p:ext uri="{BB962C8B-B14F-4D97-AF65-F5344CB8AC3E}">
        <p14:creationId xmlns:p14="http://schemas.microsoft.com/office/powerpoint/2010/main" val="2556209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00CA69-C0CC-4F23-B8C8-47EDBD96B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5964" y="6374961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46ACAA-55C2-47F7-A2BC-189EDC996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78" y="0"/>
            <a:ext cx="7440432" cy="818251"/>
          </a:xfrm>
        </p:spPr>
        <p:txBody>
          <a:bodyPr/>
          <a:lstStyle/>
          <a:p>
            <a:r>
              <a:rPr lang="en-US"/>
              <a:t>EIC Planning Dates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F394B63-364D-449A-AF10-7CC09CE1AF81}"/>
              </a:ext>
            </a:extLst>
          </p:cNvPr>
          <p:cNvGraphicFramePr>
            <a:graphicFrameLocks noGrp="1"/>
          </p:cNvGraphicFramePr>
          <p:nvPr/>
        </p:nvGraphicFramePr>
        <p:xfrm>
          <a:off x="466278" y="814835"/>
          <a:ext cx="11574178" cy="5077868"/>
        </p:xfrm>
        <a:graphic>
          <a:graphicData uri="http://schemas.openxmlformats.org/drawingml/2006/table">
            <a:tbl>
              <a:tblPr firstRow="1" bandRow="1"/>
              <a:tblGrid>
                <a:gridCol w="4276688">
                  <a:extLst>
                    <a:ext uri="{9D8B030D-6E8A-4147-A177-3AD203B41FA5}">
                      <a16:colId xmlns:a16="http://schemas.microsoft.com/office/drawing/2014/main" val="3898981589"/>
                    </a:ext>
                  </a:extLst>
                </a:gridCol>
                <a:gridCol w="1683774">
                  <a:extLst>
                    <a:ext uri="{9D8B030D-6E8A-4147-A177-3AD203B41FA5}">
                      <a16:colId xmlns:a16="http://schemas.microsoft.com/office/drawing/2014/main" val="1559924210"/>
                    </a:ext>
                  </a:extLst>
                </a:gridCol>
                <a:gridCol w="4189102">
                  <a:extLst>
                    <a:ext uri="{9D8B030D-6E8A-4147-A177-3AD203B41FA5}">
                      <a16:colId xmlns:a16="http://schemas.microsoft.com/office/drawing/2014/main" val="974879860"/>
                    </a:ext>
                  </a:extLst>
                </a:gridCol>
                <a:gridCol w="1424614">
                  <a:extLst>
                    <a:ext uri="{9D8B030D-6E8A-4147-A177-3AD203B41FA5}">
                      <a16:colId xmlns:a16="http://schemas.microsoft.com/office/drawing/2014/main" val="2821486861"/>
                    </a:ext>
                  </a:extLst>
                </a:gridCol>
              </a:tblGrid>
              <a:tr h="319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Milestone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Milestone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DDC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15833"/>
                  </a:ext>
                </a:extLst>
              </a:tr>
              <a:tr h="319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DOE Independent Project Review (IPR)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r"/>
                      <a:r>
                        <a:rPr lang="en-US" sz="1200" b="1" i="0">
                          <a:latin typeface="Arial"/>
                          <a:cs typeface="Arial"/>
                        </a:rPr>
                        <a:t>Jan 7-9, 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EIC Project Advisory Committee</a:t>
                      </a:r>
                      <a:endParaRPr lang="en-US" sz="120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>
                        <a:buNone/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Dec. 2, 2025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676722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Start Developing Scope of Subprojects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1147763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January 10,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EIC Project Strategy Workshop - Stakeholders</a:t>
                      </a:r>
                      <a:endParaRPr lang="en-US" sz="120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>
                        <a:buNone/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Dec. 4, 2025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636161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IR SC Magnet Steering Group Meetings - Monthly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1147763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January 17,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 kern="1200" spc="2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/>
                        </a:rPr>
                        <a:t>(ASR) Assessment of Baseline Readiness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Jan. 14-16,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659954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indent="0"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Advisory Committee Meeting 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91440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February 11,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 kern="1200" spc="25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(DET) Assessment of Baseline Readiness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Feb. 3-5,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376565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u="none" strike="noStrike" spc="-30" baseline="0" noProof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  <a:t>Resource Review Board Meeting (Prague)</a:t>
                      </a:r>
                      <a:endParaRPr lang="en-US" sz="1200" b="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14776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5-6,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0" kern="1200" spc="25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RHIC Operations Concludes, R&amp;R Starts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February 6, 2026</a:t>
                      </a:r>
                      <a:endParaRPr lang="en-US" sz="1200" b="0" i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740175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Detector Advisory Committee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1147763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11-13,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BNL Director’s Review – Comprehensive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Mar. 9-12, 2026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06149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indent="0"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EIC Advisory Board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17, 2025 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(IP) Assessment of Baseline Readiness</a:t>
                      </a:r>
                      <a:endParaRPr lang="en-US" sz="1200"/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Mar. 9-12, 2026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11163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DOE CD-3B ESAAB Approval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January 28,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EIC Advisory Board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May 28, 2026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808645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DOE IPR Focused Status Review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August 5-7, 2025 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0" i="1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Electron Injector Review (Previous Review April 2025)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June 3-5, 2026</a:t>
                      </a:r>
                      <a:endParaRPr lang="en-US" sz="1200"/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23570"/>
                  </a:ext>
                </a:extLst>
              </a:tr>
              <a:tr h="296333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1" i="0" kern="1200" spc="25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DOE RHIC R&amp;R/Injector Operations Review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Sept 8-10,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spc="-30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Resource Review Board Meeting (Japan)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lv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latin typeface="Arial"/>
                          <a:cs typeface="Arial"/>
                        </a:rPr>
                        <a:t>June 9-10, 2026</a:t>
                      </a:r>
                      <a:endParaRPr lang="en-US" b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938530"/>
                  </a:ext>
                </a:extLst>
              </a:tr>
              <a:tr h="314807">
                <a:tc>
                  <a:txBody>
                    <a:bodyPr/>
                    <a:lstStyle/>
                    <a:p>
                      <a:pPr marL="641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i="0" kern="1200" spc="25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/>
                        </a:rPr>
                        <a:t>Machine Advisory Committee Meeting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Sept. 16-18, 2025</a:t>
                      </a:r>
                    </a:p>
                  </a:txBody>
                  <a:tcPr marL="6350" marT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spc="-30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Infrastructure Construction Advisory Committee</a:t>
                      </a:r>
                      <a:endParaRPr lang="en-US" sz="1200" b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>
                          <a:latin typeface="Arial"/>
                          <a:cs typeface="Arial"/>
                        </a:rPr>
                        <a:t>June 10-11, 2026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424516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kern="1200" spc="25" baseline="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Infrastructure Construction Advisory Committee</a:t>
                      </a:r>
                      <a:endParaRPr lang="en-US" sz="1200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October 1-2, 2025</a:t>
                      </a:r>
                    </a:p>
                  </a:txBody>
                  <a:tcPr marL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spc="-30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Project Advisory Committee Review</a:t>
                      </a:r>
                      <a:endParaRPr lang="en-US" sz="1200" b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>
                          <a:latin typeface="Arial"/>
                          <a:cs typeface="Arial"/>
                        </a:rPr>
                        <a:t>Aug. 18-19, 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971147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kern="1200" spc="25" baseline="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EIC Advisory Board Meeting</a:t>
                      </a:r>
                      <a:endParaRPr lang="en-US" sz="1200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October 10, 2025</a:t>
                      </a:r>
                      <a:endParaRPr lang="en-US" sz="1200"/>
                    </a:p>
                  </a:txBody>
                  <a:tcPr marL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en-US" sz="1200" b="1" i="0" spc="25">
                          <a:latin typeface="Arial"/>
                          <a:cs typeface="Arial"/>
                        </a:rPr>
                        <a:t>DOE IPR </a:t>
                      </a:r>
                      <a:r>
                        <a:rPr lang="en-US" sz="1200" b="1" i="0" spc="-30">
                          <a:latin typeface="Arial"/>
                          <a:cs typeface="Arial"/>
                        </a:rPr>
                        <a:t>Comprehensive Review incl. CD-3C, INF CD-2/3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>
                          <a:latin typeface="Arial"/>
                          <a:cs typeface="Arial"/>
                        </a:rPr>
                        <a:t>Sept. 15-18, 2026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0406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kern="1200" spc="25" baseline="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Arial"/>
                        </a:rPr>
                        <a:t>Resource Review Board Meeting (BNL)</a:t>
                      </a:r>
                      <a:endParaRPr lang="en-US" sz="1200" b="0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Nov 4-5, 2025</a:t>
                      </a:r>
                      <a:endParaRPr lang="en-US" sz="1200" b="0"/>
                    </a:p>
                  </a:txBody>
                  <a:tcPr marL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>
                        <a:alpha val="50196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DOE CD-3C and NYS Infrastructure CD-2/3 Approvals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~ Q1 FY27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680182"/>
                  </a:ext>
                </a:extLst>
              </a:tr>
              <a:tr h="319052">
                <a:tc>
                  <a:txBody>
                    <a:bodyPr/>
                    <a:lstStyle/>
                    <a:p>
                      <a:pPr marL="64135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1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(IR) Assessment of Baseline Readiness</a:t>
                      </a:r>
                      <a:endParaRPr lang="en-US" sz="1200" i="1"/>
                    </a:p>
                  </a:txBody>
                  <a:tcPr marL="6350" marR="63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Nov. 18-20, 2025</a:t>
                      </a:r>
                    </a:p>
                  </a:txBody>
                  <a:tcPr marL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63296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CA35E35-7FB3-982A-BAB1-B89C53B81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080" y="2321169"/>
            <a:ext cx="8516938" cy="198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1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0B03456-9B8D-484F-87DB-076ADB43E9F3}" vid="{D3F09972-1605-9348-86B6-2FB56E667A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eb2f4d-fd41-4037-883b-c3122a602450">
      <Terms xmlns="http://schemas.microsoft.com/office/infopath/2007/PartnerControls"/>
    </lcf76f155ced4ddcb4097134ff3c332f>
    <TaxCatchAll xmlns="3bfd71d5-c7ac-4dca-b865-a609d1eb407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F6DCF05E3C2148BDEEA4375219B235" ma:contentTypeVersion="10" ma:contentTypeDescription="Create a new document." ma:contentTypeScope="" ma:versionID="7e3883996c73b9c5e64e2e413c88d1f5">
  <xsd:schema xmlns:xsd="http://www.w3.org/2001/XMLSchema" xmlns:xs="http://www.w3.org/2001/XMLSchema" xmlns:p="http://schemas.microsoft.com/office/2006/metadata/properties" xmlns:ns2="96eb2f4d-fd41-4037-883b-c3122a602450" xmlns:ns3="3bfd71d5-c7ac-4dca-b865-a609d1eb4074" targetNamespace="http://schemas.microsoft.com/office/2006/metadata/properties" ma:root="true" ma:fieldsID="4a502c808797cb946f7f9a2b9043cf42" ns2:_="" ns3:_="">
    <xsd:import namespace="96eb2f4d-fd41-4037-883b-c3122a602450"/>
    <xsd:import namespace="3bfd71d5-c7ac-4dca-b865-a609d1eb4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eb2f4d-fd41-4037-883b-c3122a6024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25a567-783b-4eae-ad25-f71283ef2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d71d5-c7ac-4dca-b865-a609d1eb407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2304d6-8ec7-40c0-a01e-c38d5d71fafb}" ma:internalName="TaxCatchAll" ma:showField="CatchAllData" ma:web="093c29df-4197-44d8-b75f-9a300b7d3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98A2C5-903B-47C2-98B4-555AC70E4F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66BDAA-DFEF-4721-B461-181B05E60D2C}">
  <ds:schemaRefs>
    <ds:schemaRef ds:uri="3d20bb5b-8f2d-40ba-9a11-048b4f05bd17"/>
    <ds:schemaRef ds:uri="b93b58e8-ee95-4421-a965-0e46d8b241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6eb2f4d-fd41-4037-883b-c3122a602450"/>
    <ds:schemaRef ds:uri="3bfd71d5-c7ac-4dca-b865-a609d1eb4074"/>
  </ds:schemaRefs>
</ds:datastoreItem>
</file>

<file path=customXml/itemProps3.xml><?xml version="1.0" encoding="utf-8"?>
<ds:datastoreItem xmlns:ds="http://schemas.openxmlformats.org/officeDocument/2006/customXml" ds:itemID="{13A24DF9-B227-40EE-8A35-030FA918C6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eb2f4d-fd41-4037-883b-c3122a602450"/>
    <ds:schemaRef ds:uri="3bfd71d5-c7ac-4dca-b865-a609d1eb4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EIC_ICAC_Yeck_041625_V1</Template>
  <TotalTime>665</TotalTime>
  <Words>2959</Words>
  <Application>Microsoft Macintosh PowerPoint</Application>
  <PresentationFormat>Widescreen</PresentationFormat>
  <Paragraphs>441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Helvetica Neue</vt:lpstr>
      <vt:lpstr>BNL</vt:lpstr>
      <vt:lpstr>EIC Project Status</vt:lpstr>
      <vt:lpstr>Outline</vt:lpstr>
      <vt:lpstr>Project Outlook</vt:lpstr>
      <vt:lpstr>Current Activities</vt:lpstr>
      <vt:lpstr>First EIC Cryostat Move on May 12</vt:lpstr>
      <vt:lpstr>Director’s Review of the EIC Project</vt:lpstr>
      <vt:lpstr>Director’s Review March 2026 – Key Messages</vt:lpstr>
      <vt:lpstr>DOE Independent Project Review (IPR)</vt:lpstr>
      <vt:lpstr>EIC Planning Dates</vt:lpstr>
      <vt:lpstr>PowerPoint Presentation</vt:lpstr>
      <vt:lpstr>Recent EIC Organizational Changes</vt:lpstr>
      <vt:lpstr>EIC Scope</vt:lpstr>
      <vt:lpstr>EIC Technically Driven Schedule</vt:lpstr>
      <vt:lpstr>EIC Infrastructure Summary - P. Caradonna</vt:lpstr>
      <vt:lpstr>Preliminary Internal Baseline Prep – C. Folz</vt:lpstr>
      <vt:lpstr>EIC Science Program During Initial Operations</vt:lpstr>
      <vt:lpstr>Notional Funding Assumptions</vt:lpstr>
      <vt:lpstr>EIC Notional Funding Profile</vt:lpstr>
      <vt:lpstr>PowerPoint Presentation</vt:lpstr>
      <vt:lpstr>PowerPoint Presentation</vt:lpstr>
      <vt:lpstr>EIC Portfolio NP Operations – W. Fischer </vt:lpstr>
      <vt:lpstr>EIC Portfolio Delivery – Illustrative Schedule</vt:lpstr>
      <vt:lpstr>Opportunities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EIC Project Overview</dc:title>
  <dc:subject/>
  <dc:creator>Hoffman, Caitlin</dc:creator>
  <cp:keywords/>
  <dc:description/>
  <cp:lastModifiedBy>Yeck, Jim</cp:lastModifiedBy>
  <cp:revision>12</cp:revision>
  <dcterms:created xsi:type="dcterms:W3CDTF">2025-04-10T15:23:39Z</dcterms:created>
  <dcterms:modified xsi:type="dcterms:W3CDTF">2026-07-13T11:19:41Z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0x01010010F6DCF05E3C2148BDEEA4375219B235</vt:lpwstr>
  </property>
  <property fmtid="{D5CDD505-2E9C-101B-9397-08002B2CF9AE}" pid="3" name="Order">
    <vt:r8>119000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</Properties>
</file>