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</p:sldMasterIdLst>
  <p:notesMasterIdLst>
    <p:notesMasterId r:id="rId22"/>
  </p:notesMasterIdLst>
  <p:sldIdLst>
    <p:sldId id="256" r:id="rId2"/>
    <p:sldId id="272" r:id="rId3"/>
    <p:sldId id="258" r:id="rId4"/>
    <p:sldId id="259" r:id="rId5"/>
    <p:sldId id="260" r:id="rId6"/>
    <p:sldId id="261" r:id="rId7"/>
    <p:sldId id="262" r:id="rId8"/>
    <p:sldId id="264" r:id="rId9"/>
    <p:sldId id="263" r:id="rId10"/>
    <p:sldId id="265" r:id="rId11"/>
    <p:sldId id="266" r:id="rId12"/>
    <p:sldId id="267" r:id="rId13"/>
    <p:sldId id="269" r:id="rId14"/>
    <p:sldId id="274" r:id="rId15"/>
    <p:sldId id="275" r:id="rId16"/>
    <p:sldId id="270" r:id="rId17"/>
    <p:sldId id="271" r:id="rId18"/>
    <p:sldId id="257" r:id="rId19"/>
    <p:sldId id="273" r:id="rId20"/>
    <p:sldId id="268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A52D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4845"/>
    <p:restoredTop sz="85274"/>
  </p:normalViewPr>
  <p:slideViewPr>
    <p:cSldViewPr snapToGrid="0">
      <p:cViewPr>
        <p:scale>
          <a:sx n="81" d="100"/>
          <a:sy n="81" d="100"/>
        </p:scale>
        <p:origin x="800" y="7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ABA7172-BEDE-C147-A28D-468716C33C48}" type="datetimeFigureOut">
              <a:rPr lang="en-US" smtClean="0"/>
              <a:t>7/12/26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76FD7FE-499E-3A4E-A9A5-EB24E1279E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92952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6989A8-3006-EE44-511A-9728FD7E0B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D372817-C011-E895-B395-1533B112A9C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D34297F-7770-C4EE-BD9E-6611B486274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Booster will be running</a:t>
            </a:r>
          </a:p>
          <a:p>
            <a:r>
              <a:rPr lang="en-US" dirty="0"/>
              <a:t>Need EIC picture not RHIC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EC5E4F9-C053-0182-0823-979F0A0BCDD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6FD7FE-499E-3A4E-A9A5-EB24E1279E8E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563802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7C76BA-8ED1-2AE2-66DC-B6090F847C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40EC005-716D-488B-9E94-1241A5239FD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AD9FEEB-7D39-234C-74EF-6242EE6C0F3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F1A2FED-04B4-1E52-F2C5-F5F852A87A0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6FD7FE-499E-3A4E-A9A5-EB24E1279E8E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589187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DBB075-37A3-08D3-81B2-86E329F9DA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B3848D6-99D1-8A8C-B1B3-18E1B37F021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306151E-9927-6209-9E6A-F2C35ED5A59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E92A494-9086-483C-CE2B-72DC3D8A169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6FD7FE-499E-3A4E-A9A5-EB24E1279E8E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901655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67496F-3005-B5EF-A606-5EB510C84C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9029705-F72A-4871-D4A5-777102002A1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54B12C7-637D-5D77-993F-729580689DA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CD6FB07-022C-C106-3D42-250968E0843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6FD7FE-499E-3A4E-A9A5-EB24E1279E8E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845895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C49998-EB57-42DD-8506-5C296B7EA1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97323F2-879D-E1B6-781F-D5D1C786C83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A67289A-AC2F-DE19-63CE-7ACDEEC723C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39E33A7-CDB1-D231-458D-5BAC742EBEC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6FD7FE-499E-3A4E-A9A5-EB24E1279E8E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684510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844F61-ECC7-2782-4037-E858768493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EBFD538-3D84-8BCA-6FE5-A0D42160BCF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865914F-6D10-8930-04C2-4C536A2EB50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6752BF7-311D-301A-29D2-E842369BB64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6FD7FE-499E-3A4E-A9A5-EB24E1279E8E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091167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DD81B0-8940-70B6-0A0A-6B700F5E80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7775975-1C0E-C224-5B63-A22DC56C851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4AD2661-071D-26A5-50B3-F8C3BA00135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DAB37AB-6C9F-F763-3370-18874468E6E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6FD7FE-499E-3A4E-A9A5-EB24E1279E8E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315790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A8DB4B-054A-220B-6EE0-48FC66BA75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A27B06B-EC04-686D-7B4C-F6D8D2D8F22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84063CF-D13A-1733-D451-6DE0E22A072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AE3D6D8-ACC5-362E-CC6D-851438B3D20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6FD7FE-499E-3A4E-A9A5-EB24E1279E8E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795841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Booster will be running</a:t>
            </a:r>
          </a:p>
          <a:p>
            <a:r>
              <a:rPr lang="en-US" dirty="0"/>
              <a:t>Need EIC picture not RHIC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6FD7FE-499E-3A4E-A9A5-EB24E1279E8E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015126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647355-D014-E8F5-E8CB-95ECCCEE54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09AD634-05E6-42E6-4A0E-634468F7C4D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82B10F6-7B68-1004-A03D-0A97F4B64B8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No detectors to be shown</a:t>
            </a:r>
          </a:p>
          <a:p>
            <a:r>
              <a:rPr lang="en-US" dirty="0"/>
              <a:t>Back Up: target orientation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A84596D-AE37-D06E-7DD1-EB33669F883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6FD7FE-499E-3A4E-A9A5-EB24E1279E8E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752206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CCA33B-29D9-D89B-BE0A-603EE3B723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0A0A27C-E725-7109-22A1-BB71B124F3D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A1850DF-D8E0-CE30-1DE5-456C59269B8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B3FDA98-6FF4-1203-53B3-0898A059BED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6FD7FE-499E-3A4E-A9A5-EB24E1279E8E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074958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28F158-36F6-05E8-D8BF-60DD5B8231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2D0B5AE-E3A1-5FDF-542E-80EC2212297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1DC6125-0C71-D595-4411-92B575EDF30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No detectors to be shown</a:t>
            </a:r>
          </a:p>
          <a:p>
            <a:r>
              <a:rPr lang="en-US" dirty="0"/>
              <a:t>Back Up: target orientation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58A4715-AB03-B121-B565-1483EDC8ABA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6FD7FE-499E-3A4E-A9A5-EB24E1279E8E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460381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C478F4-FC9A-9335-B043-17246837E3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3221C49-3297-E60C-382D-A5702F064A1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7ED72C4-4CC8-A5DB-5764-8AA982EFF96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Add comment: the values are approx.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0FF16C1-F9BC-532B-40C5-FB60E060D06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6FD7FE-499E-3A4E-A9A5-EB24E1279E8E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888858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FF0221-EFF1-F07D-38E0-D3FB6CFC8B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57C9148-40D5-8562-4DF5-42E7DF32B70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7D057BF-D2B8-96B1-9A57-41B92BCC3A0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A35D4A9-B187-6D5C-AA14-B5F28B95678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6FD7FE-499E-3A4E-A9A5-EB24E1279E8E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595931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8D99D2-6DB0-EE37-C9AC-F08878C78B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FC7A22F-1304-E3C4-0948-3B8C023CAB0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0B9DF8D-E69E-B76A-5939-05BECF5861E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D529B45-E8E9-A904-24AB-82BCF852358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6FD7FE-499E-3A4E-A9A5-EB24E1279E8E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908288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BA507C-A5FD-2AD1-551E-27A5C047DF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8305915-AFBB-566E-AFF8-87AEF655808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6276AC0-5969-55B3-8BA6-047700FEAD0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Give more info about plot in words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A4BE695-2A63-10F6-C468-1243B2E15DA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6FD7FE-499E-3A4E-A9A5-EB24E1279E8E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754294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A3BE06-73F1-BFA1-75AA-D328E2B77C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9A6788C-E948-EF82-5676-0663A36AA68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2BE3B71-F4B3-CB29-682C-53CA1AD477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Simulations/predictions for the ions are under development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56DC1A3-AF08-5457-154A-005DD6F183C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6FD7FE-499E-3A4E-A9A5-EB24E1279E8E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145500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E5DF59-4682-7B5C-7204-CD5BD6C720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D578FE1-2B26-6FCC-9894-39D3C765B38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B5A5F4A-CA71-F70A-31B9-2590D4DC951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5B9752B-5BD7-08DC-E51A-84E50A189F1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6FD7FE-499E-3A4E-A9A5-EB24E1279E8E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002674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61386C-201F-C981-CE6B-2E02298127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2BA60F7-47F4-8B81-1242-6553BA3BD96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D524A5E-76C8-5A3F-CDEC-3F2531ACEE6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2954E61-3143-DB31-63EA-624AD041679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6FD7FE-499E-3A4E-A9A5-EB24E1279E8E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76922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554B91-5BFE-281E-0A5D-3220C4B4BB8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D040075-32BC-8D42-5A4D-FE6363B17CA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3635E34-5038-B363-6809-164DE6432B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7/13/26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9792A1-D099-86C8-7FE4-96667F172C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Connecting the Dots: Polarimetry from the BNL Booster to the EIC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B64708-E6D9-6A2A-C825-50AE2CD771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13CEBD-7144-DC47-9BBD-CAA008E5A8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64346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6D37BD-C5FA-32CC-778E-CD8F21F069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C456E93-0D4A-458F-14FB-BA73019FF6B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D70D6EC-3357-27E9-CD91-2AC5902DF4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7/13/26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B4F619-A95D-0C4B-1EEF-412BB4AC9A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Connecting the Dots: Polarimetry from the BNL Booster to the EIC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D00D6F3-BE02-0C7C-8CFB-CC7EFCA5B6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13CEBD-7144-DC47-9BBD-CAA008E5A8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01230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50DA494-41A3-F63A-2D44-98C5836072C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E31BBD0-A2BE-BECA-8165-E6D5BD21770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7EB483-AD93-3D68-2A01-E5C0671C99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7/13/26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2DAD8AC-A94E-1EAC-745C-09CBF9A8A0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Connecting the Dots: Polarimetry from the BNL Booster to the EIC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59C6FBA-9361-C49D-ACD7-3824E84863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13CEBD-7144-DC47-9BBD-CAA008E5A8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35372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D3D9C7-C5F3-6F30-0352-C64E170EA2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B91CB3-50D2-381D-3E74-6289F4A5E75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FCACDE1-8B19-1CED-312C-961A8F6984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7/13/26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526979-684C-1F94-0B2D-E5C46C7D60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Connecting the Dots: Polarimetry from the BNL Booster to the EIC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F3BEF8-CE9A-4461-2A9A-1F26A05058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13CEBD-7144-DC47-9BBD-CAA008E5A8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30956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FA7CB2-F7C3-D0E9-B27A-2580AE446A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91943D9-3F1A-DBF3-B626-3C8A5BF1CE0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A411CFF-14AB-761E-1486-877AB74459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7/13/26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E447C58-ED2C-A6EC-65FB-8F45E2047B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Connecting the Dots: Polarimetry from the BNL Booster to the EIC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9780B95-BF54-E995-DBBE-5B3A909F23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13CEBD-7144-DC47-9BBD-CAA008E5A8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87211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D0D647-E468-3280-D3C9-CE9E2A9FB6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C6B51D-1FE0-B1D0-6A01-51145A24B08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610482E-4A66-4D18-EC04-8DE813959C2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44030C7-2652-7453-08B7-0190BB454C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7/13/26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CDF983F-258C-B292-FFAE-09F8DA50CA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Connecting the Dots: Polarimetry from the BNL Booster to the EIC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9760117-85E6-83C5-713A-F2778E3678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13CEBD-7144-DC47-9BBD-CAA008E5A8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12198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E012EC-4CF4-64CB-483C-A4F105CE56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DB132B1-6DF5-B076-6CEA-99C6BEE02DB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4D7B430-8E36-45B1-772E-408983A5495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53EE924-3BF0-13A5-B630-B59E35AC790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526F547-83D1-1542-9957-6E4CE27F870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9D0707B-6141-9483-975B-A09AD3B0FF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7/13/26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2445F29-CD25-F711-202A-0A672DF02F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Connecting the Dots: Polarimetry from the BNL Booster to the EIC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E2F393A-0FB7-5999-6529-A3E91B03E6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13CEBD-7144-DC47-9BBD-CAA008E5A8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45375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55DA97-DF00-2368-FE65-2BB57B70A1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A35BAE7-72BA-F157-62C3-2456125D51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7/13/26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3AA7A64-7C2C-0D84-E62E-585975A948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Connecting the Dots: Polarimetry from the BNL Booster to the EIC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72EDEC8-942F-7F83-7BE9-898A16F724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13CEBD-7144-DC47-9BBD-CAA008E5A8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85723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75BD907-D335-8D88-7182-2C1D5BE015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7/13/26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22AA6EB-AD2A-6190-DF76-55EEE0F586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Connecting the Dots: Polarimetry from the BNL Booster to the EIC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8AAE106-F1DF-947C-4093-965A11613A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13CEBD-7144-DC47-9BBD-CAA008E5A8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73861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4F86F2-3C83-009B-470B-B8FD0850A0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584756-99ED-211F-6ED7-6E64F78E8E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1DE55D2-40A9-A813-9E6A-CA4F658EF05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2AF452A-16C6-7059-E3B6-5283F98B23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7/13/26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760A8FB-C97C-61DB-C0D3-3303B7789E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Connecting the Dots: Polarimetry from the BNL Booster to the EIC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89BB430-6F14-E8B8-EDB4-01CEA81ADE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13CEBD-7144-DC47-9BBD-CAA008E5A8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87071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CBE7B0-5FF2-2E40-7F9B-63C735F99E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94C0E52-7117-E862-A492-53693BA3C72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A9F3DCE-A830-6677-7A14-65FA206D4E8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F99431F-80E3-89D0-5A4D-255A2B8825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7/13/26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DD58124-8A1E-BB48-D4F8-97D9D1FB8B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Connecting the Dots: Polarimetry from the BNL Booster to the EIC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C650630-9BF1-7A85-54F3-7E45C781A8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13CEBD-7144-DC47-9BBD-CAA008E5A8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35802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A239891-F200-065F-F223-B9DC708013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1BCF690-A370-046E-F1BF-9F4B72C7110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ECB9D2C-7000-2843-DDE1-1290273328D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en-US"/>
              <a:t>7/13/26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ACB7FAF-C1A4-8E5D-118F-8AF19FE7897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en-US"/>
              <a:t>Connecting the Dots: Polarimetry from the BNL Booster to the EIC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9B0CDEA-67B4-1BAB-1C2C-A88EEB8912F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F13CEBD-7144-DC47-9BBD-CAA008E5A8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5013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hyperlink" Target="https://wiki.bnl.gov/eicpol/images/7/70/Booster_polarimeter_22.06.2026_v4.pdf" TargetMode="External"/><Relationship Id="rId4" Type="http://schemas.openxmlformats.org/officeDocument/2006/relationships/hyperlink" Target="https://technotes.bnl.gov/Home/ViewTechNote/229898" TargetMode="Externa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indico.bnl.gov/event/31808/timetable/?view=standard#sc-31-4-status-of-the-eic-hjet" TargetMode="External"/><Relationship Id="rId4" Type="http://schemas.openxmlformats.org/officeDocument/2006/relationships/image" Target="../media/image2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7" Type="http://schemas.openxmlformats.org/officeDocument/2006/relationships/image" Target="../media/image2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16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indico.bnl.gov/event/31808/timetable/?view=standard#sc-31-4-status-of-the-eic-hjet" TargetMode="Externa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indico.bnl.gov/event/31808/timetable/?view=standard#sc-31-4-status-of-the-eic-hjet" TargetMode="Externa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1524E7-4235-A536-8E24-782C8C3EB3F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835233"/>
            <a:ext cx="9144000" cy="1655762"/>
          </a:xfrm>
        </p:spPr>
        <p:txBody>
          <a:bodyPr>
            <a:normAutofit/>
          </a:bodyPr>
          <a:lstStyle/>
          <a:p>
            <a:r>
              <a:rPr lang="en-US" sz="4800" b="1" dirty="0">
                <a:latin typeface="Garamond" panose="02020404030301010803" pitchFamily="18" charset="0"/>
              </a:rPr>
              <a:t>Connecting the Dots: Polarimetry from the BNL Booster to the EIC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A43553D-9AAA-F685-A60B-E12E5F94632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150973" y="2545296"/>
            <a:ext cx="5890054" cy="498221"/>
          </a:xfrm>
        </p:spPr>
        <p:txBody>
          <a:bodyPr/>
          <a:lstStyle/>
          <a:p>
            <a:pPr algn="r"/>
            <a:r>
              <a:rPr lang="en-US" b="1" dirty="0">
                <a:solidFill>
                  <a:schemeClr val="bg2">
                    <a:lumMod val="50000"/>
                  </a:schemeClr>
                </a:solidFill>
                <a:latin typeface="Garamond" panose="02020404030301010803" pitchFamily="18" charset="0"/>
              </a:rPr>
              <a:t>E Shulga for the Booster polarimetry effort</a:t>
            </a:r>
          </a:p>
        </p:txBody>
      </p:sp>
      <p:pic>
        <p:nvPicPr>
          <p:cNvPr id="8" name="Picture 7" descr="A black background with blue text&#10;&#10;Description automatically generated">
            <a:extLst>
              <a:ext uri="{FF2B5EF4-FFF2-40B4-BE49-F238E27FC236}">
                <a16:creationId xmlns:a16="http://schemas.microsoft.com/office/drawing/2014/main" id="{5EE11620-66F0-CE63-6665-FB6D2A24FA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76094" y="5165725"/>
            <a:ext cx="4452038" cy="1059029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0659CE0A-414A-C858-30D4-0AFD316722B3}"/>
              </a:ext>
            </a:extLst>
          </p:cNvPr>
          <p:cNvSpPr txBox="1"/>
          <p:nvPr/>
        </p:nvSpPr>
        <p:spPr>
          <a:xfrm>
            <a:off x="3046971" y="171581"/>
            <a:ext cx="609805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b="0" i="0" dirty="0">
                <a:solidFill>
                  <a:srgbClr val="777777"/>
                </a:solidFill>
                <a:effectLst/>
                <a:latin typeface="Garamond" panose="02020404030301010803" pitchFamily="18" charset="0"/>
              </a:rPr>
              <a:t>July 2026 </a:t>
            </a:r>
            <a:r>
              <a:rPr lang="en-US" sz="2400" b="0" i="0" dirty="0" err="1">
                <a:solidFill>
                  <a:srgbClr val="777777"/>
                </a:solidFill>
                <a:effectLst/>
                <a:latin typeface="Garamond" panose="02020404030301010803" pitchFamily="18" charset="0"/>
              </a:rPr>
              <a:t>ePIC</a:t>
            </a:r>
            <a:r>
              <a:rPr lang="en-US" sz="2400" b="0" i="0" dirty="0">
                <a:solidFill>
                  <a:srgbClr val="777777"/>
                </a:solidFill>
                <a:effectLst/>
                <a:latin typeface="Garamond" panose="02020404030301010803" pitchFamily="18" charset="0"/>
              </a:rPr>
              <a:t> and EICUG meeting</a:t>
            </a:r>
            <a:endParaRPr lang="en-US" sz="2400" dirty="0">
              <a:latin typeface="Garamond" panose="02020404030301010803" pitchFamily="18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7DA7DFD-8BA4-7225-065D-0B7270173E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04055" y="3043517"/>
            <a:ext cx="8383890" cy="212220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D752A11-22A0-08D9-1B1D-EEE2C83F9128}"/>
              </a:ext>
            </a:extLst>
          </p:cNvPr>
          <p:cNvSpPr txBox="1"/>
          <p:nvPr/>
        </p:nvSpPr>
        <p:spPr>
          <a:xfrm>
            <a:off x="638503" y="5395081"/>
            <a:ext cx="6101254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>
                <a:latin typeface="Garamond" panose="02020404030301010803" pitchFamily="18" charset="0"/>
              </a:rPr>
              <a:t>Summarized in:</a:t>
            </a:r>
            <a:br>
              <a:rPr lang="en-US" sz="2000" dirty="0">
                <a:latin typeface="Garamond" panose="02020404030301010803" pitchFamily="18" charset="0"/>
              </a:rPr>
            </a:br>
            <a:r>
              <a:rPr lang="en-US" sz="2000" dirty="0">
                <a:latin typeface="Garamond" panose="02020404030301010803" pitchFamily="18" charset="0"/>
                <a:hlinkClick r:id="rId4"/>
              </a:rPr>
              <a:t>https://technotes.bnl.gov/Home/ViewTechNote/229898</a:t>
            </a:r>
            <a:endParaRPr lang="en-US" sz="2000" dirty="0">
              <a:latin typeface="Garamond" panose="02020404030301010803" pitchFamily="18" charset="0"/>
            </a:endParaRPr>
          </a:p>
          <a:p>
            <a:r>
              <a:rPr lang="en-US" sz="2000" dirty="0">
                <a:latin typeface="Garamond" panose="02020404030301010803" pitchFamily="18" charset="0"/>
                <a:hlinkClick r:id="rId5"/>
              </a:rPr>
              <a:t>PDF</a:t>
            </a:r>
            <a:endParaRPr lang="en-US" sz="2000" dirty="0"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963105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82FF5B-9A5F-9CC8-5188-7C33832FF8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CCCE7D07-C389-EA59-E269-4D819AD33ECB}"/>
              </a:ext>
            </a:extLst>
          </p:cNvPr>
          <p:cNvSpPr txBox="1"/>
          <p:nvPr/>
        </p:nvSpPr>
        <p:spPr>
          <a:xfrm>
            <a:off x="-2058" y="64758"/>
            <a:ext cx="1219405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 b="1" dirty="0">
                <a:latin typeface="Garamond" panose="02020404030301010803" pitchFamily="18" charset="0"/>
              </a:rPr>
              <a:t>Performance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AA34EF0-7DE0-0B22-171E-FA8F0CD5D77D}"/>
              </a:ext>
            </a:extLst>
          </p:cNvPr>
          <p:cNvSpPr txBox="1"/>
          <p:nvPr/>
        </p:nvSpPr>
        <p:spPr>
          <a:xfrm>
            <a:off x="482895" y="712990"/>
            <a:ext cx="11224151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>
                <a:latin typeface="Garamond" panose="02020404030301010803" pitchFamily="18" charset="0"/>
                <a:ea typeface="Cambria" pitchFamily="34" charset="-122"/>
                <a:cs typeface="Cambria" pitchFamily="34" charset="-120"/>
              </a:rPr>
              <a:t>Statistically feasible within one ramp cycle</a:t>
            </a:r>
            <a:endParaRPr lang="en-US" sz="2000" dirty="0">
              <a:latin typeface="Garamond" panose="02020404030301010803" pitchFamily="18" charset="0"/>
            </a:endParaRPr>
          </a:p>
        </p:txBody>
      </p:sp>
      <p:sp>
        <p:nvSpPr>
          <p:cNvPr id="3" name="Text 2">
            <a:extLst>
              <a:ext uri="{FF2B5EF4-FFF2-40B4-BE49-F238E27FC236}">
                <a16:creationId xmlns:a16="http://schemas.microsoft.com/office/drawing/2014/main" id="{028C8366-EBCD-5368-93BF-6C411E578C55}"/>
              </a:ext>
            </a:extLst>
          </p:cNvPr>
          <p:cNvSpPr/>
          <p:nvPr/>
        </p:nvSpPr>
        <p:spPr>
          <a:xfrm>
            <a:off x="442372" y="5954721"/>
            <a:ext cx="55778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dirty="0">
                <a:latin typeface="Garamond" panose="02020404030301010803" pitchFamily="18" charset="0"/>
                <a:ea typeface="Calibri" pitchFamily="34" charset="-122"/>
                <a:cs typeface="Calibri" pitchFamily="34" charset="-120"/>
              </a:rPr>
              <a:t>Figure of merit - Bonin parametrization</a:t>
            </a:r>
            <a:endParaRPr lang="en-US" sz="2000" dirty="0">
              <a:latin typeface="Garamond" panose="02020404030301010803" pitchFamily="18" charset="0"/>
            </a:endParaRPr>
          </a:p>
        </p:txBody>
      </p:sp>
      <p:sp>
        <p:nvSpPr>
          <p:cNvPr id="5" name="Text 3">
            <a:extLst>
              <a:ext uri="{FF2B5EF4-FFF2-40B4-BE49-F238E27FC236}">
                <a16:creationId xmlns:a16="http://schemas.microsoft.com/office/drawing/2014/main" id="{625309CA-B3D2-00F8-EBBF-8E201BB90DE9}"/>
              </a:ext>
            </a:extLst>
          </p:cNvPr>
          <p:cNvSpPr/>
          <p:nvPr/>
        </p:nvSpPr>
        <p:spPr>
          <a:xfrm>
            <a:off x="6255814" y="5954721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dirty="0">
                <a:latin typeface="Garamond" panose="02020404030301010803" pitchFamily="18" charset="0"/>
                <a:ea typeface="Calibri" pitchFamily="34" charset="-122"/>
                <a:cs typeface="Calibri" pitchFamily="34" charset="-120"/>
              </a:rPr>
              <a:t>Required dwell time for δP = 0.01</a:t>
            </a:r>
            <a:endParaRPr lang="en-US" sz="2000" dirty="0">
              <a:latin typeface="Garamond" panose="02020404030301010803" pitchFamily="18" charset="0"/>
            </a:endParaRPr>
          </a:p>
        </p:txBody>
      </p:sp>
      <p:sp>
        <p:nvSpPr>
          <p:cNvPr id="6" name="Shape 4">
            <a:extLst>
              <a:ext uri="{FF2B5EF4-FFF2-40B4-BE49-F238E27FC236}">
                <a16:creationId xmlns:a16="http://schemas.microsoft.com/office/drawing/2014/main" id="{9E6BB10B-654F-AE55-E208-EF53E5448A15}"/>
              </a:ext>
            </a:extLst>
          </p:cNvPr>
          <p:cNvSpPr/>
          <p:nvPr/>
        </p:nvSpPr>
        <p:spPr>
          <a:xfrm>
            <a:off x="548640" y="6172200"/>
            <a:ext cx="11109960" cy="0"/>
          </a:xfrm>
          <a:prstGeom prst="roundRect">
            <a:avLst/>
          </a:prstGeom>
          <a:solidFill>
            <a:srgbClr val="F4F7F8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4593013A-0F9C-059C-D81D-FC94ED99CFD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66799"/>
          <a:stretch>
            <a:fillRect/>
          </a:stretch>
        </p:blipFill>
        <p:spPr>
          <a:xfrm>
            <a:off x="686211" y="1113100"/>
            <a:ext cx="4849047" cy="4750417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6ABC0D9E-9215-3D24-3F62-E3ACB240B70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35258" y="940516"/>
            <a:ext cx="6509013" cy="4969311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A508EAAA-61EC-E4D7-A6CA-1BD5FEAB17AA}"/>
              </a:ext>
            </a:extLst>
          </p:cNvPr>
          <p:cNvSpPr/>
          <p:nvPr/>
        </p:nvSpPr>
        <p:spPr>
          <a:xfrm>
            <a:off x="2413145" y="1240409"/>
            <a:ext cx="1042749" cy="4042611"/>
          </a:xfrm>
          <a:prstGeom prst="rect">
            <a:avLst/>
          </a:prstGeom>
          <a:solidFill>
            <a:schemeClr val="accent1">
              <a:alpha val="30395"/>
            </a:schemeClr>
          </a:solidFill>
          <a:ln>
            <a:solidFill>
              <a:schemeClr val="accent1">
                <a:alpha val="50005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050E2139-1FB8-8D50-A4C1-527E4CCA79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Connecting the Dots: Polarimetry from the BNL Booster to the EIC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7F0203D-FE8C-F2A9-F795-9558A3AF6E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7/13/26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13564097-4633-D7FA-CF10-A482798519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13CEBD-7144-DC47-9BBD-CAA008E5A8A2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330210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3AE2E2-0A2F-DD6A-886F-0CE524AE54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8BCAB3C0-4155-93B9-B695-7D24E5FDD477}"/>
              </a:ext>
            </a:extLst>
          </p:cNvPr>
          <p:cNvSpPr txBox="1"/>
          <p:nvPr/>
        </p:nvSpPr>
        <p:spPr>
          <a:xfrm>
            <a:off x="-2058" y="64758"/>
            <a:ext cx="1219405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 b="1" dirty="0">
                <a:latin typeface="Garamond" panose="02020404030301010803" pitchFamily="18" charset="0"/>
              </a:rPr>
              <a:t>Performance</a:t>
            </a:r>
          </a:p>
        </p:txBody>
      </p:sp>
      <p:sp>
        <p:nvSpPr>
          <p:cNvPr id="2" name="Shape 3">
            <a:extLst>
              <a:ext uri="{FF2B5EF4-FFF2-40B4-BE49-F238E27FC236}">
                <a16:creationId xmlns:a16="http://schemas.microsoft.com/office/drawing/2014/main" id="{817AF5F6-698A-A78E-253B-8648462C1C01}"/>
              </a:ext>
            </a:extLst>
          </p:cNvPr>
          <p:cNvSpPr/>
          <p:nvPr/>
        </p:nvSpPr>
        <p:spPr>
          <a:xfrm>
            <a:off x="548640" y="1508760"/>
            <a:ext cx="2670048" cy="2148840"/>
          </a:xfrm>
          <a:prstGeom prst="roundRect">
            <a:avLst>
              <a:gd name="adj" fmla="val 5000"/>
            </a:avLst>
          </a:prstGeom>
          <a:solidFill>
            <a:srgbClr val="0E2E42"/>
          </a:solidFill>
          <a:ln w="12700">
            <a:solidFill>
              <a:srgbClr val="1E4A63"/>
            </a:solidFill>
            <a:prstDash val="solid"/>
          </a:ln>
        </p:spPr>
        <p:txBody>
          <a:bodyPr/>
          <a:lstStyle/>
          <a:p>
            <a:endParaRPr lang="en-US" sz="2000">
              <a:latin typeface="Garamond" panose="02020404030301010803" pitchFamily="18" charset="0"/>
            </a:endParaRPr>
          </a:p>
        </p:txBody>
      </p:sp>
      <p:sp>
        <p:nvSpPr>
          <p:cNvPr id="3" name="Text 4">
            <a:extLst>
              <a:ext uri="{FF2B5EF4-FFF2-40B4-BE49-F238E27FC236}">
                <a16:creationId xmlns:a16="http://schemas.microsoft.com/office/drawing/2014/main" id="{ABFAA2EC-4970-DF7A-3F47-332468AD169D}"/>
              </a:ext>
            </a:extLst>
          </p:cNvPr>
          <p:cNvSpPr/>
          <p:nvPr/>
        </p:nvSpPr>
        <p:spPr>
          <a:xfrm>
            <a:off x="710079" y="1584519"/>
            <a:ext cx="2267712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14B8A6"/>
                </a:solidFill>
                <a:latin typeface="Garamond" panose="02020404030301010803" pitchFamily="18" charset="0"/>
                <a:ea typeface="Cambria" pitchFamily="34" charset="-122"/>
                <a:cs typeface="Cambria" pitchFamily="34" charset="-120"/>
              </a:rPr>
              <a:t>7–17 ms</a:t>
            </a:r>
            <a:endParaRPr lang="en-US" sz="2000" dirty="0">
              <a:latin typeface="Garamond" panose="02020404030301010803" pitchFamily="18" charset="0"/>
            </a:endParaRPr>
          </a:p>
        </p:txBody>
      </p:sp>
      <p:sp>
        <p:nvSpPr>
          <p:cNvPr id="4" name="Text 5">
            <a:extLst>
              <a:ext uri="{FF2B5EF4-FFF2-40B4-BE49-F238E27FC236}">
                <a16:creationId xmlns:a16="http://schemas.microsoft.com/office/drawing/2014/main" id="{A6B2F2E7-C956-E1A0-372F-9FB72E4F932C}"/>
              </a:ext>
            </a:extLst>
          </p:cNvPr>
          <p:cNvSpPr/>
          <p:nvPr/>
        </p:nvSpPr>
        <p:spPr>
          <a:xfrm>
            <a:off x="670560" y="2216785"/>
            <a:ext cx="2487168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0000"/>
              </a:lnSpc>
              <a:buNone/>
            </a:pPr>
            <a:r>
              <a:rPr lang="en-US" sz="2000" b="1" dirty="0">
                <a:solidFill>
                  <a:srgbClr val="FFFFFF"/>
                </a:solidFill>
                <a:latin typeface="Garamond" panose="02020404030301010803" pitchFamily="18" charset="0"/>
                <a:ea typeface="Calibri" pitchFamily="34" charset="-122"/>
                <a:cs typeface="Calibri" pitchFamily="34" charset="-120"/>
              </a:rPr>
              <a:t>dwell time for δP = 0.01</a:t>
            </a:r>
          </a:p>
          <a:p>
            <a:r>
              <a:rPr lang="en-US" sz="2000" dirty="0">
                <a:solidFill>
                  <a:srgbClr val="9FB4C2"/>
                </a:solidFill>
                <a:latin typeface="Garamond" panose="02020404030301010803" pitchFamily="18" charset="0"/>
                <a:ea typeface="Calibri" pitchFamily="34" charset="-122"/>
                <a:cs typeface="Calibri" pitchFamily="34" charset="-120"/>
              </a:rPr>
              <a:t>well under the 75 </a:t>
            </a:r>
            <a:r>
              <a:rPr lang="en-US" sz="2000" dirty="0" err="1">
                <a:solidFill>
                  <a:srgbClr val="9FB4C2"/>
                </a:solidFill>
                <a:latin typeface="Garamond" panose="02020404030301010803" pitchFamily="18" charset="0"/>
                <a:ea typeface="Calibri" pitchFamily="34" charset="-122"/>
                <a:cs typeface="Calibri" pitchFamily="34" charset="-120"/>
              </a:rPr>
              <a:t>ms</a:t>
            </a:r>
            <a:r>
              <a:rPr lang="en-US" sz="2000" dirty="0">
                <a:solidFill>
                  <a:srgbClr val="9FB4C2"/>
                </a:solidFill>
                <a:latin typeface="Garamond" panose="02020404030301010803" pitchFamily="18" charset="0"/>
                <a:ea typeface="Calibri" pitchFamily="34" charset="-122"/>
                <a:cs typeface="Calibri" pitchFamily="34" charset="-120"/>
              </a:rPr>
              <a:t> ramp</a:t>
            </a:r>
            <a:endParaRPr lang="en-US" sz="2000" dirty="0">
              <a:latin typeface="Garamond" panose="02020404030301010803" pitchFamily="18" charset="0"/>
            </a:endParaRPr>
          </a:p>
          <a:p>
            <a:pPr marL="0" indent="0">
              <a:lnSpc>
                <a:spcPct val="100000"/>
              </a:lnSpc>
              <a:buNone/>
            </a:pPr>
            <a:endParaRPr lang="en-US" sz="2000" dirty="0">
              <a:latin typeface="Garamond" panose="02020404030301010803" pitchFamily="18" charset="0"/>
            </a:endParaRPr>
          </a:p>
        </p:txBody>
      </p:sp>
      <p:sp>
        <p:nvSpPr>
          <p:cNvPr id="5" name="Text 6">
            <a:extLst>
              <a:ext uri="{FF2B5EF4-FFF2-40B4-BE49-F238E27FC236}">
                <a16:creationId xmlns:a16="http://schemas.microsoft.com/office/drawing/2014/main" id="{2198BC6E-278D-30C0-D462-9F511A64CE76}"/>
              </a:ext>
            </a:extLst>
          </p:cNvPr>
          <p:cNvSpPr/>
          <p:nvPr/>
        </p:nvSpPr>
        <p:spPr>
          <a:xfrm>
            <a:off x="749808" y="3218688"/>
            <a:ext cx="226771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sz="2000" dirty="0">
              <a:latin typeface="Garamond" panose="02020404030301010803" pitchFamily="18" charset="0"/>
            </a:endParaRPr>
          </a:p>
        </p:txBody>
      </p:sp>
      <p:sp>
        <p:nvSpPr>
          <p:cNvPr id="6" name="Shape 7">
            <a:extLst>
              <a:ext uri="{FF2B5EF4-FFF2-40B4-BE49-F238E27FC236}">
                <a16:creationId xmlns:a16="http://schemas.microsoft.com/office/drawing/2014/main" id="{6C17C5FD-C9B7-E7E9-22B8-A7365F23641B}"/>
              </a:ext>
            </a:extLst>
          </p:cNvPr>
          <p:cNvSpPr/>
          <p:nvPr/>
        </p:nvSpPr>
        <p:spPr>
          <a:xfrm>
            <a:off x="3383280" y="1508760"/>
            <a:ext cx="2670048" cy="2148840"/>
          </a:xfrm>
          <a:prstGeom prst="roundRect">
            <a:avLst>
              <a:gd name="adj" fmla="val 5000"/>
            </a:avLst>
          </a:prstGeom>
          <a:solidFill>
            <a:srgbClr val="0E2E42"/>
          </a:solidFill>
          <a:ln w="12700">
            <a:solidFill>
              <a:srgbClr val="1E4A63"/>
            </a:solidFill>
            <a:prstDash val="solid"/>
          </a:ln>
        </p:spPr>
        <p:txBody>
          <a:bodyPr/>
          <a:lstStyle/>
          <a:p>
            <a:endParaRPr lang="en-US" sz="2000">
              <a:latin typeface="Garamond" panose="02020404030301010803" pitchFamily="18" charset="0"/>
            </a:endParaRPr>
          </a:p>
        </p:txBody>
      </p:sp>
      <p:sp>
        <p:nvSpPr>
          <p:cNvPr id="8" name="Text 8">
            <a:extLst>
              <a:ext uri="{FF2B5EF4-FFF2-40B4-BE49-F238E27FC236}">
                <a16:creationId xmlns:a16="http://schemas.microsoft.com/office/drawing/2014/main" id="{27CEC561-1152-0FD6-31CD-C252A59A08E5}"/>
              </a:ext>
            </a:extLst>
          </p:cNvPr>
          <p:cNvSpPr/>
          <p:nvPr/>
        </p:nvSpPr>
        <p:spPr>
          <a:xfrm>
            <a:off x="3581400" y="1584843"/>
            <a:ext cx="2267712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14B8A6"/>
                </a:solidFill>
                <a:latin typeface="Garamond" panose="02020404030301010803" pitchFamily="18" charset="0"/>
                <a:ea typeface="Cambria" pitchFamily="34" charset="-122"/>
                <a:cs typeface="Cambria" pitchFamily="34" charset="-120"/>
              </a:rPr>
              <a:t>3–10 MHz</a:t>
            </a:r>
            <a:endParaRPr lang="en-US" sz="2000" dirty="0">
              <a:latin typeface="Garamond" panose="02020404030301010803" pitchFamily="18" charset="0"/>
            </a:endParaRPr>
          </a:p>
        </p:txBody>
      </p:sp>
      <p:sp>
        <p:nvSpPr>
          <p:cNvPr id="10" name="Text 9">
            <a:extLst>
              <a:ext uri="{FF2B5EF4-FFF2-40B4-BE49-F238E27FC236}">
                <a16:creationId xmlns:a16="http://schemas.microsoft.com/office/drawing/2014/main" id="{95B743DC-7D30-4F62-02DD-DEEBE323F705}"/>
              </a:ext>
            </a:extLst>
          </p:cNvPr>
          <p:cNvSpPr/>
          <p:nvPr/>
        </p:nvSpPr>
        <p:spPr>
          <a:xfrm>
            <a:off x="3581400" y="2210495"/>
            <a:ext cx="2267712" cy="12185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0000"/>
              </a:lnSpc>
              <a:buNone/>
            </a:pPr>
            <a:r>
              <a:rPr lang="en-US" sz="2000" b="1" dirty="0">
                <a:solidFill>
                  <a:srgbClr val="FFFFFF"/>
                </a:solidFill>
                <a:latin typeface="Garamond" panose="02020404030301010803" pitchFamily="18" charset="0"/>
                <a:ea typeface="Calibri" pitchFamily="34" charset="-122"/>
                <a:cs typeface="Calibri" pitchFamily="34" charset="-120"/>
              </a:rPr>
              <a:t>per-station recoil rate</a:t>
            </a:r>
          </a:p>
          <a:p>
            <a:r>
              <a:rPr lang="en-US" sz="2000" dirty="0">
                <a:solidFill>
                  <a:srgbClr val="9FB4C2"/>
                </a:solidFill>
                <a:latin typeface="Garamond" panose="02020404030301010803" pitchFamily="18" charset="0"/>
                <a:ea typeface="Calibri" pitchFamily="34" charset="-122"/>
                <a:cs typeface="Calibri" pitchFamily="34" charset="-120"/>
              </a:rPr>
              <a:t>occupancy &lt; 10⁻⁴</a:t>
            </a:r>
            <a:endParaRPr lang="en-US" sz="2000" dirty="0">
              <a:latin typeface="Garamond" panose="02020404030301010803" pitchFamily="18" charset="0"/>
            </a:endParaRPr>
          </a:p>
          <a:p>
            <a:pPr marL="0" indent="0">
              <a:lnSpc>
                <a:spcPct val="100000"/>
              </a:lnSpc>
              <a:buNone/>
            </a:pPr>
            <a:endParaRPr lang="en-US" sz="2000" dirty="0">
              <a:latin typeface="Garamond" panose="02020404030301010803" pitchFamily="18" charset="0"/>
            </a:endParaRPr>
          </a:p>
        </p:txBody>
      </p:sp>
      <p:sp>
        <p:nvSpPr>
          <p:cNvPr id="11" name="Text 10">
            <a:extLst>
              <a:ext uri="{FF2B5EF4-FFF2-40B4-BE49-F238E27FC236}">
                <a16:creationId xmlns:a16="http://schemas.microsoft.com/office/drawing/2014/main" id="{21C0535D-D85F-ED71-96A1-C65A798ECB5F}"/>
              </a:ext>
            </a:extLst>
          </p:cNvPr>
          <p:cNvSpPr/>
          <p:nvPr/>
        </p:nvSpPr>
        <p:spPr>
          <a:xfrm>
            <a:off x="3584448" y="3218688"/>
            <a:ext cx="226771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sz="2000" dirty="0">
              <a:latin typeface="Garamond" panose="02020404030301010803" pitchFamily="18" charset="0"/>
            </a:endParaRPr>
          </a:p>
        </p:txBody>
      </p:sp>
      <p:sp>
        <p:nvSpPr>
          <p:cNvPr id="12" name="Shape 11">
            <a:extLst>
              <a:ext uri="{FF2B5EF4-FFF2-40B4-BE49-F238E27FC236}">
                <a16:creationId xmlns:a16="http://schemas.microsoft.com/office/drawing/2014/main" id="{46DF7710-A0BA-0614-6989-ACBA9FC0A0D5}"/>
              </a:ext>
            </a:extLst>
          </p:cNvPr>
          <p:cNvSpPr/>
          <p:nvPr/>
        </p:nvSpPr>
        <p:spPr>
          <a:xfrm>
            <a:off x="6217920" y="1508760"/>
            <a:ext cx="2670048" cy="2148840"/>
          </a:xfrm>
          <a:prstGeom prst="roundRect">
            <a:avLst>
              <a:gd name="adj" fmla="val 5000"/>
            </a:avLst>
          </a:prstGeom>
          <a:solidFill>
            <a:srgbClr val="0E2E42"/>
          </a:solidFill>
          <a:ln w="12700">
            <a:solidFill>
              <a:srgbClr val="1E4A63"/>
            </a:solidFill>
            <a:prstDash val="solid"/>
          </a:ln>
        </p:spPr>
        <p:txBody>
          <a:bodyPr/>
          <a:lstStyle/>
          <a:p>
            <a:endParaRPr lang="en-US" sz="2000">
              <a:latin typeface="Garamond" panose="02020404030301010803" pitchFamily="18" charset="0"/>
            </a:endParaRPr>
          </a:p>
        </p:txBody>
      </p:sp>
      <p:sp>
        <p:nvSpPr>
          <p:cNvPr id="13" name="Text 12">
            <a:extLst>
              <a:ext uri="{FF2B5EF4-FFF2-40B4-BE49-F238E27FC236}">
                <a16:creationId xmlns:a16="http://schemas.microsoft.com/office/drawing/2014/main" id="{AFD60B81-41F1-6372-ADCC-0C47EDC2EB84}"/>
              </a:ext>
            </a:extLst>
          </p:cNvPr>
          <p:cNvSpPr/>
          <p:nvPr/>
        </p:nvSpPr>
        <p:spPr>
          <a:xfrm>
            <a:off x="6419088" y="1584519"/>
            <a:ext cx="2267712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14B8A6"/>
                </a:solidFill>
                <a:latin typeface="Garamond" panose="02020404030301010803" pitchFamily="18" charset="0"/>
                <a:ea typeface="Cambria" pitchFamily="34" charset="-122"/>
                <a:cs typeface="Cambria" pitchFamily="34" charset="-120"/>
              </a:rPr>
              <a:t>w = 10 µm</a:t>
            </a:r>
            <a:endParaRPr lang="en-US" sz="2000" dirty="0">
              <a:latin typeface="Garamond" panose="02020404030301010803" pitchFamily="18" charset="0"/>
            </a:endParaRPr>
          </a:p>
        </p:txBody>
      </p:sp>
      <p:sp>
        <p:nvSpPr>
          <p:cNvPr id="14" name="Text 13">
            <a:extLst>
              <a:ext uri="{FF2B5EF4-FFF2-40B4-BE49-F238E27FC236}">
                <a16:creationId xmlns:a16="http://schemas.microsoft.com/office/drawing/2014/main" id="{AAC74B35-CA3A-68F3-1B8D-622DF43D5BD4}"/>
              </a:ext>
            </a:extLst>
          </p:cNvPr>
          <p:cNvSpPr/>
          <p:nvPr/>
        </p:nvSpPr>
        <p:spPr>
          <a:xfrm>
            <a:off x="6419088" y="2224599"/>
            <a:ext cx="2267712" cy="134029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0000"/>
              </a:lnSpc>
              <a:buNone/>
            </a:pPr>
            <a:r>
              <a:rPr lang="en-US" sz="2000" b="1" dirty="0">
                <a:solidFill>
                  <a:srgbClr val="FFFFFF"/>
                </a:solidFill>
                <a:latin typeface="Garamond" panose="02020404030301010803" pitchFamily="18" charset="0"/>
                <a:ea typeface="Calibri" pitchFamily="34" charset="-122"/>
                <a:cs typeface="Calibri" pitchFamily="34" charset="-120"/>
              </a:rPr>
              <a:t>carbon strip width</a:t>
            </a:r>
          </a:p>
          <a:p>
            <a:r>
              <a:rPr lang="en-US" sz="2000" dirty="0">
                <a:solidFill>
                  <a:srgbClr val="9FB4C2"/>
                </a:solidFill>
                <a:latin typeface="Garamond" panose="02020404030301010803" pitchFamily="18" charset="0"/>
                <a:ea typeface="Calibri" pitchFamily="34" charset="-122"/>
                <a:cs typeface="Calibri" pitchFamily="34" charset="-120"/>
              </a:rPr>
              <a:t>matches RHIC CNI ribbons</a:t>
            </a:r>
            <a:endParaRPr lang="en-US" sz="2000" dirty="0">
              <a:latin typeface="Garamond" panose="02020404030301010803" pitchFamily="18" charset="0"/>
            </a:endParaRPr>
          </a:p>
          <a:p>
            <a:pPr marL="0" indent="0">
              <a:lnSpc>
                <a:spcPct val="100000"/>
              </a:lnSpc>
              <a:buNone/>
            </a:pPr>
            <a:endParaRPr lang="en-US" sz="2000" dirty="0">
              <a:latin typeface="Garamond" panose="02020404030301010803" pitchFamily="18" charset="0"/>
            </a:endParaRPr>
          </a:p>
        </p:txBody>
      </p:sp>
      <p:sp>
        <p:nvSpPr>
          <p:cNvPr id="15" name="Text 14">
            <a:extLst>
              <a:ext uri="{FF2B5EF4-FFF2-40B4-BE49-F238E27FC236}">
                <a16:creationId xmlns:a16="http://schemas.microsoft.com/office/drawing/2014/main" id="{DE321FC2-20D9-0D43-3350-8F631EA39970}"/>
              </a:ext>
            </a:extLst>
          </p:cNvPr>
          <p:cNvSpPr/>
          <p:nvPr/>
        </p:nvSpPr>
        <p:spPr>
          <a:xfrm>
            <a:off x="6419088" y="3218688"/>
            <a:ext cx="226771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sz="2000" dirty="0">
              <a:latin typeface="Garamond" panose="02020404030301010803" pitchFamily="18" charset="0"/>
            </a:endParaRPr>
          </a:p>
        </p:txBody>
      </p:sp>
      <p:sp>
        <p:nvSpPr>
          <p:cNvPr id="16" name="Shape 15">
            <a:extLst>
              <a:ext uri="{FF2B5EF4-FFF2-40B4-BE49-F238E27FC236}">
                <a16:creationId xmlns:a16="http://schemas.microsoft.com/office/drawing/2014/main" id="{DEE90A8B-B0E9-15C7-3ADD-A0113B81D1B2}"/>
              </a:ext>
            </a:extLst>
          </p:cNvPr>
          <p:cNvSpPr/>
          <p:nvPr/>
        </p:nvSpPr>
        <p:spPr>
          <a:xfrm>
            <a:off x="9052560" y="1508760"/>
            <a:ext cx="2670048" cy="2148840"/>
          </a:xfrm>
          <a:prstGeom prst="roundRect">
            <a:avLst>
              <a:gd name="adj" fmla="val 5000"/>
            </a:avLst>
          </a:prstGeom>
          <a:solidFill>
            <a:srgbClr val="0E2E42"/>
          </a:solidFill>
          <a:ln w="12700">
            <a:solidFill>
              <a:srgbClr val="1E4A63"/>
            </a:solidFill>
            <a:prstDash val="solid"/>
          </a:ln>
        </p:spPr>
        <p:txBody>
          <a:bodyPr/>
          <a:lstStyle/>
          <a:p>
            <a:endParaRPr lang="en-US" sz="2000">
              <a:latin typeface="Garamond" panose="02020404030301010803" pitchFamily="18" charset="0"/>
            </a:endParaRPr>
          </a:p>
        </p:txBody>
      </p:sp>
      <p:sp>
        <p:nvSpPr>
          <p:cNvPr id="17" name="Text 16">
            <a:extLst>
              <a:ext uri="{FF2B5EF4-FFF2-40B4-BE49-F238E27FC236}">
                <a16:creationId xmlns:a16="http://schemas.microsoft.com/office/drawing/2014/main" id="{E527D1CA-A4B0-BADC-09EA-69012A1C28DC}"/>
              </a:ext>
            </a:extLst>
          </p:cNvPr>
          <p:cNvSpPr/>
          <p:nvPr/>
        </p:nvSpPr>
        <p:spPr>
          <a:xfrm>
            <a:off x="9253728" y="1576705"/>
            <a:ext cx="2267712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14B8A6"/>
                </a:solidFill>
                <a:latin typeface="Garamond" panose="02020404030301010803" pitchFamily="18" charset="0"/>
                <a:ea typeface="Cambria" pitchFamily="34" charset="-122"/>
                <a:cs typeface="Cambria" pitchFamily="34" charset="-120"/>
              </a:rPr>
              <a:t>4 µg/cm²</a:t>
            </a:r>
            <a:endParaRPr lang="en-US" sz="2000" dirty="0">
              <a:latin typeface="Garamond" panose="02020404030301010803" pitchFamily="18" charset="0"/>
            </a:endParaRPr>
          </a:p>
        </p:txBody>
      </p:sp>
      <p:sp>
        <p:nvSpPr>
          <p:cNvPr id="18" name="Text 17">
            <a:extLst>
              <a:ext uri="{FF2B5EF4-FFF2-40B4-BE49-F238E27FC236}">
                <a16:creationId xmlns:a16="http://schemas.microsoft.com/office/drawing/2014/main" id="{F18CBCF8-AC6F-F0A4-DACB-FF8734B4B90C}"/>
              </a:ext>
            </a:extLst>
          </p:cNvPr>
          <p:cNvSpPr/>
          <p:nvPr/>
        </p:nvSpPr>
        <p:spPr>
          <a:xfrm>
            <a:off x="9253728" y="2207098"/>
            <a:ext cx="2267712" cy="135779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0000"/>
              </a:lnSpc>
              <a:buNone/>
            </a:pPr>
            <a:r>
              <a:rPr lang="en-US" sz="2000" b="1" dirty="0">
                <a:solidFill>
                  <a:srgbClr val="FFFFFF"/>
                </a:solidFill>
                <a:latin typeface="Garamond" panose="02020404030301010803" pitchFamily="18" charset="0"/>
                <a:ea typeface="Calibri" pitchFamily="34" charset="-122"/>
                <a:cs typeface="Calibri" pitchFamily="34" charset="-120"/>
              </a:rPr>
              <a:t>target areal density</a:t>
            </a:r>
          </a:p>
          <a:p>
            <a:r>
              <a:rPr lang="en-US" sz="2000" dirty="0">
                <a:solidFill>
                  <a:srgbClr val="9FB4C2"/>
                </a:solidFill>
                <a:latin typeface="Garamond" panose="02020404030301010803" pitchFamily="18" charset="0"/>
                <a:ea typeface="Calibri" pitchFamily="34" charset="-122"/>
                <a:cs typeface="Calibri" pitchFamily="34" charset="-120"/>
              </a:rPr>
              <a:t>negligible beam-loss impact</a:t>
            </a:r>
            <a:endParaRPr lang="en-US" sz="2000" dirty="0">
              <a:latin typeface="Garamond" panose="02020404030301010803" pitchFamily="18" charset="0"/>
            </a:endParaRPr>
          </a:p>
          <a:p>
            <a:pPr marL="0" indent="0">
              <a:lnSpc>
                <a:spcPct val="100000"/>
              </a:lnSpc>
              <a:buNone/>
            </a:pPr>
            <a:endParaRPr lang="en-US" sz="2000" dirty="0">
              <a:latin typeface="Garamond" panose="02020404030301010803" pitchFamily="18" charset="0"/>
            </a:endParaRPr>
          </a:p>
        </p:txBody>
      </p:sp>
      <p:sp>
        <p:nvSpPr>
          <p:cNvPr id="19" name="Text 18">
            <a:extLst>
              <a:ext uri="{FF2B5EF4-FFF2-40B4-BE49-F238E27FC236}">
                <a16:creationId xmlns:a16="http://schemas.microsoft.com/office/drawing/2014/main" id="{F18BECA4-8A9D-A4F2-5ED2-23119CFC3CD4}"/>
              </a:ext>
            </a:extLst>
          </p:cNvPr>
          <p:cNvSpPr/>
          <p:nvPr/>
        </p:nvSpPr>
        <p:spPr>
          <a:xfrm>
            <a:off x="9253728" y="3218688"/>
            <a:ext cx="226771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sz="2000" dirty="0">
              <a:latin typeface="Garamond" panose="02020404030301010803" pitchFamily="18" charset="0"/>
            </a:endParaRPr>
          </a:p>
        </p:txBody>
      </p:sp>
      <p:sp>
        <p:nvSpPr>
          <p:cNvPr id="20" name="Shape 19">
            <a:extLst>
              <a:ext uri="{FF2B5EF4-FFF2-40B4-BE49-F238E27FC236}">
                <a16:creationId xmlns:a16="http://schemas.microsoft.com/office/drawing/2014/main" id="{F5ACC8C2-EB26-1696-52EE-E428E69AA767}"/>
              </a:ext>
            </a:extLst>
          </p:cNvPr>
          <p:cNvSpPr/>
          <p:nvPr/>
        </p:nvSpPr>
        <p:spPr>
          <a:xfrm>
            <a:off x="548640" y="3977640"/>
            <a:ext cx="11109960" cy="1371600"/>
          </a:xfrm>
          <a:prstGeom prst="roundRect">
            <a:avLst>
              <a:gd name="adj" fmla="val 6667"/>
            </a:avLst>
          </a:prstGeom>
          <a:solidFill>
            <a:srgbClr val="10344A"/>
          </a:solidFill>
          <a:ln/>
        </p:spPr>
        <p:txBody>
          <a:bodyPr/>
          <a:lstStyle/>
          <a:p>
            <a:endParaRPr lang="en-US" sz="2000">
              <a:latin typeface="Garamond" panose="02020404030301010803" pitchFamily="18" charset="0"/>
            </a:endParaRPr>
          </a:p>
        </p:txBody>
      </p:sp>
      <p:sp>
        <p:nvSpPr>
          <p:cNvPr id="21" name="Shape 20">
            <a:extLst>
              <a:ext uri="{FF2B5EF4-FFF2-40B4-BE49-F238E27FC236}">
                <a16:creationId xmlns:a16="http://schemas.microsoft.com/office/drawing/2014/main" id="{610A4035-E5D8-3422-56D8-FE8809A1E2B8}"/>
              </a:ext>
            </a:extLst>
          </p:cNvPr>
          <p:cNvSpPr/>
          <p:nvPr/>
        </p:nvSpPr>
        <p:spPr>
          <a:xfrm>
            <a:off x="868680" y="4297680"/>
            <a:ext cx="731520" cy="731520"/>
          </a:xfrm>
          <a:prstGeom prst="ellipse">
            <a:avLst/>
          </a:prstGeom>
          <a:solidFill>
            <a:srgbClr val="0E7C7B"/>
          </a:solidFill>
          <a:ln/>
        </p:spPr>
        <p:txBody>
          <a:bodyPr/>
          <a:lstStyle/>
          <a:p>
            <a:endParaRPr lang="en-US" sz="2000">
              <a:latin typeface="Garamond" panose="02020404030301010803" pitchFamily="18" charset="0"/>
            </a:endParaRPr>
          </a:p>
        </p:txBody>
      </p:sp>
      <p:pic>
        <p:nvPicPr>
          <p:cNvPr id="22" name="Image 0" descr="/home/claude/icons/check.png">
            <a:extLst>
              <a:ext uri="{FF2B5EF4-FFF2-40B4-BE49-F238E27FC236}">
                <a16:creationId xmlns:a16="http://schemas.microsoft.com/office/drawing/2014/main" id="{BA014BDB-4B8B-26D2-A742-20FCF8C9EE8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2416" y="4471416"/>
            <a:ext cx="384048" cy="384048"/>
          </a:xfrm>
          <a:prstGeom prst="rect">
            <a:avLst/>
          </a:prstGeom>
        </p:spPr>
      </p:pic>
      <p:sp>
        <p:nvSpPr>
          <p:cNvPr id="23" name="Text 21">
            <a:extLst>
              <a:ext uri="{FF2B5EF4-FFF2-40B4-BE49-F238E27FC236}">
                <a16:creationId xmlns:a16="http://schemas.microsoft.com/office/drawing/2014/main" id="{C080B89B-97E5-214E-3FED-2F2CB5AB5726}"/>
              </a:ext>
            </a:extLst>
          </p:cNvPr>
          <p:cNvSpPr/>
          <p:nvPr/>
        </p:nvSpPr>
        <p:spPr>
          <a:xfrm>
            <a:off x="1828800" y="4206240"/>
            <a:ext cx="950976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2000" b="1" dirty="0">
                <a:solidFill>
                  <a:srgbClr val="FFFFFF"/>
                </a:solidFill>
                <a:latin typeface="Garamond" panose="02020404030301010803" pitchFamily="18" charset="0"/>
                <a:ea typeface="Calibri" pitchFamily="34" charset="-122"/>
                <a:cs typeface="Calibri" pitchFamily="34" charset="-120"/>
              </a:rPr>
              <a:t>Proton polarimetry is reached within a single ramp cycle over essentially the full energy range.  </a:t>
            </a:r>
            <a:r>
              <a:rPr lang="en-US" sz="2000" dirty="0">
                <a:solidFill>
                  <a:srgbClr val="C7D6DF"/>
                </a:solidFill>
                <a:latin typeface="Garamond" panose="02020404030301010803" pitchFamily="18" charset="0"/>
                <a:ea typeface="Calibri" pitchFamily="34" charset="-122"/>
                <a:cs typeface="Calibri" pitchFamily="34" charset="-120"/>
              </a:rPr>
              <a:t>The total uncertainty budget is therefore expected to be systematics-dominated from the outset.</a:t>
            </a:r>
            <a:endParaRPr lang="en-US" sz="2000" dirty="0">
              <a:latin typeface="Garamond" panose="02020404030301010803" pitchFamily="18" charset="0"/>
            </a:endParaRPr>
          </a:p>
        </p:txBody>
      </p:sp>
      <p:sp>
        <p:nvSpPr>
          <p:cNvPr id="24" name="Text 22">
            <a:extLst>
              <a:ext uri="{FF2B5EF4-FFF2-40B4-BE49-F238E27FC236}">
                <a16:creationId xmlns:a16="http://schemas.microsoft.com/office/drawing/2014/main" id="{775FB5E7-8C01-C233-8EF4-9A6718C560CB}"/>
              </a:ext>
            </a:extLst>
          </p:cNvPr>
          <p:cNvSpPr/>
          <p:nvPr/>
        </p:nvSpPr>
        <p:spPr>
          <a:xfrm>
            <a:off x="548640" y="5577840"/>
            <a:ext cx="10972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dirty="0">
                <a:latin typeface="Garamond" panose="02020404030301010803" pitchFamily="18" charset="0"/>
                <a:ea typeface="Calibri" pitchFamily="34" charset="-122"/>
                <a:cs typeface="Calibri" pitchFamily="34" charset="-120"/>
              </a:rPr>
              <a:t>Recoil ring runs in data-driven singles mode - pile-up is not a concern at beam center.</a:t>
            </a:r>
            <a:endParaRPr lang="en-US" sz="2000" dirty="0">
              <a:latin typeface="Garamond" panose="02020404030301010803" pitchFamily="18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82D21FDE-4B08-2D43-0D06-65F9F5CA44B7}"/>
              </a:ext>
            </a:extLst>
          </p:cNvPr>
          <p:cNvSpPr txBox="1"/>
          <p:nvPr/>
        </p:nvSpPr>
        <p:spPr>
          <a:xfrm>
            <a:off x="358346" y="720903"/>
            <a:ext cx="1136426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>
                <a:latin typeface="Garamond" panose="02020404030301010803" pitchFamily="18" charset="0"/>
                <a:ea typeface="Cambria" pitchFamily="34" charset="-122"/>
                <a:cs typeface="Cambria" pitchFamily="34" charset="-120"/>
              </a:rPr>
              <a:t>The proton case is essentially solved</a:t>
            </a:r>
            <a:endParaRPr lang="en-US" sz="2000" dirty="0">
              <a:latin typeface="Garamond" panose="02020404030301010803" pitchFamily="18" charset="0"/>
            </a:endParaRPr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4531188C-2472-BB84-DE03-14EA9798F4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z="2000">
                <a:latin typeface="Garamond" panose="02020404030301010803" pitchFamily="18" charset="0"/>
              </a:rPr>
              <a:t>Connecting the Dots: Polarimetry from the BNL Booster to the EIC</a:t>
            </a:r>
          </a:p>
        </p:txBody>
      </p:sp>
      <p:sp>
        <p:nvSpPr>
          <p:cNvPr id="26" name="Date Placeholder 25">
            <a:extLst>
              <a:ext uri="{FF2B5EF4-FFF2-40B4-BE49-F238E27FC236}">
                <a16:creationId xmlns:a16="http://schemas.microsoft.com/office/drawing/2014/main" id="{E66EF861-561A-36E5-E223-7C7BBA78BF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z="2000">
                <a:latin typeface="Garamond" panose="02020404030301010803" pitchFamily="18" charset="0"/>
              </a:rPr>
              <a:t>7/13/26</a:t>
            </a:r>
          </a:p>
        </p:txBody>
      </p:sp>
      <p:sp>
        <p:nvSpPr>
          <p:cNvPr id="27" name="Slide Number Placeholder 26">
            <a:extLst>
              <a:ext uri="{FF2B5EF4-FFF2-40B4-BE49-F238E27FC236}">
                <a16:creationId xmlns:a16="http://schemas.microsoft.com/office/drawing/2014/main" id="{48F28D83-88A2-B297-5920-1C9F89F1EB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13CEBD-7144-DC47-9BBD-CAA008E5A8A2}" type="slidenum">
              <a:rPr lang="en-US" sz="2000" smtClean="0">
                <a:latin typeface="Garamond" panose="02020404030301010803" pitchFamily="18" charset="0"/>
              </a:rPr>
              <a:t>11</a:t>
            </a:fld>
            <a:endParaRPr lang="en-US" sz="2000"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480292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A8C5ED-7352-4317-BD4B-216B6F8BAD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24">
            <a:extLst>
              <a:ext uri="{FF2B5EF4-FFF2-40B4-BE49-F238E27FC236}">
                <a16:creationId xmlns:a16="http://schemas.microsoft.com/office/drawing/2014/main" id="{94E03506-A477-FB6E-80F6-AE44C205769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2851" y="1071384"/>
            <a:ext cx="11064239" cy="3663847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BB6CB722-1262-7086-5502-A8BB8685905F}"/>
              </a:ext>
            </a:extLst>
          </p:cNvPr>
          <p:cNvSpPr txBox="1"/>
          <p:nvPr/>
        </p:nvSpPr>
        <p:spPr>
          <a:xfrm>
            <a:off x="-2058" y="64758"/>
            <a:ext cx="1219405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 b="1" dirty="0">
                <a:latin typeface="Garamond" panose="02020404030301010803" pitchFamily="18" charset="0"/>
                <a:ea typeface="Cambria" pitchFamily="34" charset="-122"/>
                <a:cs typeface="Cambria" pitchFamily="34" charset="-120"/>
              </a:rPr>
              <a:t>For Ions: Uncharted territory above 450 MeV</a:t>
            </a:r>
            <a:endParaRPr lang="en-US" sz="3600" dirty="0">
              <a:latin typeface="Garamond" panose="02020404030301010803" pitchFamily="18" charset="0"/>
            </a:endParaRPr>
          </a:p>
        </p:txBody>
      </p:sp>
      <p:sp>
        <p:nvSpPr>
          <p:cNvPr id="2" name="Text 2">
            <a:extLst>
              <a:ext uri="{FF2B5EF4-FFF2-40B4-BE49-F238E27FC236}">
                <a16:creationId xmlns:a16="http://schemas.microsoft.com/office/drawing/2014/main" id="{86D03967-87E2-7EDA-9445-F2B7CCFB2946}"/>
              </a:ext>
            </a:extLst>
          </p:cNvPr>
          <p:cNvSpPr/>
          <p:nvPr/>
        </p:nvSpPr>
        <p:spPr>
          <a:xfrm>
            <a:off x="141890" y="566838"/>
            <a:ext cx="11792712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2000" dirty="0">
                <a:solidFill>
                  <a:srgbClr val="1E293B"/>
                </a:solidFill>
                <a:latin typeface="Garamond" panose="02020404030301010803" pitchFamily="18" charset="0"/>
                <a:ea typeface="Calibri" pitchFamily="34" charset="-122"/>
                <a:cs typeface="Calibri" pitchFamily="34" charset="-120"/>
              </a:rPr>
              <a:t>The sole experimental anchor is Kamiya et al. at 443 MeV - </a:t>
            </a:r>
            <a:r>
              <a:rPr lang="en-US" sz="2000" b="1" dirty="0">
                <a:latin typeface="Garamond" panose="02020404030301010803" pitchFamily="18" charset="0"/>
                <a:ea typeface="Calibri" pitchFamily="34" charset="-122"/>
                <a:cs typeface="Calibri" pitchFamily="34" charset="-120"/>
              </a:rPr>
              <a:t>A</a:t>
            </a:r>
            <a:r>
              <a:rPr lang="en-US" sz="2000" b="1" baseline="-25000" dirty="0">
                <a:latin typeface="Garamond" panose="02020404030301010803" pitchFamily="18" charset="0"/>
                <a:ea typeface="Calibri" pitchFamily="34" charset="-122"/>
                <a:cs typeface="Calibri" pitchFamily="34" charset="-120"/>
              </a:rPr>
              <a:t>y</a:t>
            </a:r>
            <a:r>
              <a:rPr lang="en-US" sz="2000" b="1" dirty="0">
                <a:latin typeface="Garamond" panose="02020404030301010803" pitchFamily="18" charset="0"/>
                <a:ea typeface="Calibri" pitchFamily="34" charset="-122"/>
                <a:cs typeface="Calibri" pitchFamily="34" charset="-120"/>
              </a:rPr>
              <a:t> reaches 0.63 near 6°-7°.</a:t>
            </a:r>
            <a:r>
              <a:rPr lang="en-US" sz="2000" dirty="0">
                <a:latin typeface="Garamond" panose="02020404030301010803" pitchFamily="18" charset="0"/>
                <a:ea typeface="Calibri" pitchFamily="34" charset="-122"/>
                <a:cs typeface="Calibri" pitchFamily="34" charset="-120"/>
              </a:rPr>
              <a:t>  </a:t>
            </a:r>
            <a:r>
              <a:rPr lang="en-US" sz="2000" dirty="0">
                <a:solidFill>
                  <a:srgbClr val="1E293B"/>
                </a:solidFill>
                <a:latin typeface="Garamond" panose="02020404030301010803" pitchFamily="18" charset="0"/>
                <a:ea typeface="Calibri" pitchFamily="34" charset="-122"/>
                <a:cs typeface="Calibri" pitchFamily="34" charset="-120"/>
              </a:rPr>
              <a:t>Above 450 MeV, no ³He+C analyzing-power data exist anywhere.</a:t>
            </a:r>
            <a:endParaRPr lang="en-US" sz="2000" dirty="0">
              <a:latin typeface="Garamond" panose="02020404030301010803" pitchFamily="18" charset="0"/>
            </a:endParaRPr>
          </a:p>
        </p:txBody>
      </p:sp>
      <p:sp>
        <p:nvSpPr>
          <p:cNvPr id="8" name="Text 6">
            <a:extLst>
              <a:ext uri="{FF2B5EF4-FFF2-40B4-BE49-F238E27FC236}">
                <a16:creationId xmlns:a16="http://schemas.microsoft.com/office/drawing/2014/main" id="{289C34FC-D402-FF31-97B3-AA9088D58E9A}"/>
              </a:ext>
            </a:extLst>
          </p:cNvPr>
          <p:cNvSpPr/>
          <p:nvPr/>
        </p:nvSpPr>
        <p:spPr>
          <a:xfrm>
            <a:off x="206707" y="4644968"/>
            <a:ext cx="4247480" cy="195737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2000"/>
              </a:lnSpc>
            </a:pPr>
            <a:r>
              <a:rPr lang="en-US" sz="2000" b="1" dirty="0">
                <a:latin typeface="Garamond" panose="02020404030301010803" pitchFamily="18" charset="0"/>
                <a:ea typeface="Calibri" pitchFamily="34" charset="-122"/>
                <a:cs typeface="Calibri" pitchFamily="34" charset="-120"/>
              </a:rPr>
              <a:t>No data, no model</a:t>
            </a:r>
          </a:p>
          <a:p>
            <a:pPr>
              <a:lnSpc>
                <a:spcPct val="112000"/>
              </a:lnSpc>
            </a:pPr>
            <a:r>
              <a:rPr lang="en-US" sz="2000" dirty="0">
                <a:latin typeface="Garamond" panose="02020404030301010803" pitchFamily="18" charset="0"/>
                <a:ea typeface="Calibri" pitchFamily="34" charset="-122"/>
                <a:cs typeface="Calibri" pitchFamily="34" charset="-120"/>
              </a:rPr>
              <a:t>Global ³He optical potentials (Trost, Pang) are calibrated only below ~220-250 MeV and cannot be extrapolated into the Booster range.</a:t>
            </a:r>
          </a:p>
          <a:p>
            <a:pPr marL="0" indent="0">
              <a:lnSpc>
                <a:spcPct val="112000"/>
              </a:lnSpc>
              <a:buNone/>
            </a:pPr>
            <a:endParaRPr lang="en-US" sz="2000" dirty="0">
              <a:latin typeface="Garamond" panose="02020404030301010803" pitchFamily="18" charset="0"/>
            </a:endParaRPr>
          </a:p>
        </p:txBody>
      </p:sp>
      <p:sp>
        <p:nvSpPr>
          <p:cNvPr id="18" name="Text 13">
            <a:extLst>
              <a:ext uri="{FF2B5EF4-FFF2-40B4-BE49-F238E27FC236}">
                <a16:creationId xmlns:a16="http://schemas.microsoft.com/office/drawing/2014/main" id="{86CC5A0D-B939-A9CA-5899-D8D1754C2AE4}"/>
              </a:ext>
            </a:extLst>
          </p:cNvPr>
          <p:cNvSpPr/>
          <p:nvPr/>
        </p:nvSpPr>
        <p:spPr>
          <a:xfrm>
            <a:off x="8427720" y="4097151"/>
            <a:ext cx="30175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sz="2000" dirty="0">
              <a:latin typeface="Garamond" panose="02020404030301010803" pitchFamily="18" charset="0"/>
            </a:endParaRPr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D89AFF9F-12BA-0517-DBE2-3B64D49F04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Connecting the Dots: Polarimetry from the BNL Booster to the EIC</a:t>
            </a:r>
          </a:p>
        </p:txBody>
      </p:sp>
      <p:sp>
        <p:nvSpPr>
          <p:cNvPr id="20" name="Date Placeholder 19">
            <a:extLst>
              <a:ext uri="{FF2B5EF4-FFF2-40B4-BE49-F238E27FC236}">
                <a16:creationId xmlns:a16="http://schemas.microsoft.com/office/drawing/2014/main" id="{CD4A99FF-431C-302E-2504-F6017E77DF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7/13/26</a:t>
            </a:r>
          </a:p>
        </p:txBody>
      </p:sp>
      <p:sp>
        <p:nvSpPr>
          <p:cNvPr id="21" name="Slide Number Placeholder 20">
            <a:extLst>
              <a:ext uri="{FF2B5EF4-FFF2-40B4-BE49-F238E27FC236}">
                <a16:creationId xmlns:a16="http://schemas.microsoft.com/office/drawing/2014/main" id="{BE4F75D5-30E4-8433-7C5F-A2AE8EDF4F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13CEBD-7144-DC47-9BBD-CAA008E5A8A2}" type="slidenum">
              <a:rPr lang="en-US" smtClean="0"/>
              <a:t>12</a:t>
            </a:fld>
            <a:endParaRPr lang="en-US"/>
          </a:p>
        </p:txBody>
      </p:sp>
      <p:sp>
        <p:nvSpPr>
          <p:cNvPr id="26" name="Text 6">
            <a:extLst>
              <a:ext uri="{FF2B5EF4-FFF2-40B4-BE49-F238E27FC236}">
                <a16:creationId xmlns:a16="http://schemas.microsoft.com/office/drawing/2014/main" id="{7F6401B8-35E1-A169-BCC8-AB36104AEB0A}"/>
              </a:ext>
            </a:extLst>
          </p:cNvPr>
          <p:cNvSpPr/>
          <p:nvPr/>
        </p:nvSpPr>
        <p:spPr>
          <a:xfrm>
            <a:off x="4513727" y="4614155"/>
            <a:ext cx="3732143" cy="167700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2000"/>
              </a:lnSpc>
            </a:pPr>
            <a:r>
              <a:rPr lang="en-US" sz="2000" b="1" dirty="0">
                <a:latin typeface="Garamond" panose="02020404030301010803" pitchFamily="18" charset="0"/>
                <a:ea typeface="Calibri" pitchFamily="34" charset="-122"/>
                <a:cs typeface="Calibri" pitchFamily="34" charset="-120"/>
              </a:rPr>
              <a:t>Longer dwell times</a:t>
            </a:r>
          </a:p>
          <a:p>
            <a:pPr>
              <a:lnSpc>
                <a:spcPct val="112000"/>
              </a:lnSpc>
            </a:pPr>
            <a:r>
              <a:rPr lang="en-US" sz="2000" dirty="0">
                <a:latin typeface="Garamond" panose="02020404030301010803" pitchFamily="18" charset="0"/>
                <a:ea typeface="Calibri" pitchFamily="34" charset="-122"/>
                <a:cs typeface="Calibri" pitchFamily="34" charset="-120"/>
              </a:rPr>
              <a:t>Coincidence-mode rates, smaller overlap, lower intensity &amp; revolution frequency → dwell times ~3 orders above </a:t>
            </a:r>
            <a:r>
              <a:rPr lang="en-US" sz="2000" dirty="0" err="1">
                <a:latin typeface="Garamond" panose="02020404030301010803" pitchFamily="18" charset="0"/>
                <a:ea typeface="Calibri" pitchFamily="34" charset="-122"/>
                <a:cs typeface="Calibri" pitchFamily="34" charset="-120"/>
              </a:rPr>
              <a:t>pC</a:t>
            </a:r>
            <a:r>
              <a:rPr lang="en-US" sz="2000" dirty="0">
                <a:latin typeface="Garamond" panose="02020404030301010803" pitchFamily="18" charset="0"/>
                <a:ea typeface="Calibri" pitchFamily="34" charset="-122"/>
                <a:cs typeface="Calibri" pitchFamily="34" charset="-120"/>
              </a:rPr>
              <a:t> - many ramp cycles needed.</a:t>
            </a:r>
          </a:p>
        </p:txBody>
      </p:sp>
      <p:sp>
        <p:nvSpPr>
          <p:cNvPr id="27" name="Text 6">
            <a:extLst>
              <a:ext uri="{FF2B5EF4-FFF2-40B4-BE49-F238E27FC236}">
                <a16:creationId xmlns:a16="http://schemas.microsoft.com/office/drawing/2014/main" id="{46F7DBAD-8508-D439-D84A-A6DF03C68B90}"/>
              </a:ext>
            </a:extLst>
          </p:cNvPr>
          <p:cNvSpPr/>
          <p:nvPr/>
        </p:nvSpPr>
        <p:spPr>
          <a:xfrm>
            <a:off x="8442961" y="4616825"/>
            <a:ext cx="3506881" cy="202914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2000"/>
              </a:lnSpc>
            </a:pPr>
            <a:r>
              <a:rPr lang="en-US" sz="2000" b="1" dirty="0">
                <a:latin typeface="Garamond" panose="02020404030301010803" pitchFamily="18" charset="0"/>
                <a:ea typeface="Calibri" pitchFamily="34" charset="-122"/>
                <a:cs typeface="Calibri" pitchFamily="34" charset="-120"/>
              </a:rPr>
              <a:t>Peak migrates forward</a:t>
            </a:r>
          </a:p>
          <a:p>
            <a:pPr>
              <a:lnSpc>
                <a:spcPct val="112000"/>
              </a:lnSpc>
            </a:pPr>
            <a:r>
              <a:rPr lang="en-US" sz="2000" dirty="0">
                <a:latin typeface="Garamond" panose="02020404030301010803" pitchFamily="18" charset="0"/>
                <a:ea typeface="Calibri" pitchFamily="34" charset="-122"/>
                <a:cs typeface="Calibri" pitchFamily="34" charset="-120"/>
              </a:rPr>
              <a:t>The A</a:t>
            </a:r>
            <a:r>
              <a:rPr lang="en-US" sz="2000" baseline="-25000" dirty="0">
                <a:latin typeface="Garamond" panose="02020404030301010803" pitchFamily="18" charset="0"/>
                <a:ea typeface="Calibri" pitchFamily="34" charset="-122"/>
                <a:cs typeface="Calibri" pitchFamily="34" charset="-120"/>
              </a:rPr>
              <a:t>y</a:t>
            </a:r>
            <a:r>
              <a:rPr lang="en-US" sz="2000" dirty="0">
                <a:latin typeface="Garamond" panose="02020404030301010803" pitchFamily="18" charset="0"/>
                <a:ea typeface="Calibri" pitchFamily="34" charset="-122"/>
                <a:cs typeface="Calibri" pitchFamily="34" charset="-120"/>
              </a:rPr>
              <a:t> maximum shifts from 6°–7° at 443 MeV toward 3°–4° at extraction - motivating an additional future far-forward ring.</a:t>
            </a:r>
            <a:endParaRPr lang="en-US" sz="2000" dirty="0">
              <a:latin typeface="Garamond" panose="02020404030301010803" pitchFamily="18" charset="0"/>
            </a:endParaRPr>
          </a:p>
          <a:p>
            <a:pPr marL="0" indent="0">
              <a:lnSpc>
                <a:spcPct val="112000"/>
              </a:lnSpc>
              <a:buNone/>
            </a:pPr>
            <a:endParaRPr lang="en-US" sz="2000" dirty="0"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726840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A823EA-86E0-C3B1-CCD7-30EEB6CFC4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9B3584E1-4E20-4395-963B-3F621393D145}"/>
              </a:ext>
            </a:extLst>
          </p:cNvPr>
          <p:cNvSpPr txBox="1"/>
          <p:nvPr/>
        </p:nvSpPr>
        <p:spPr>
          <a:xfrm>
            <a:off x="-2058" y="64758"/>
            <a:ext cx="1219405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 b="1" dirty="0">
                <a:latin typeface="Garamond" panose="02020404030301010803" pitchFamily="18" charset="0"/>
                <a:ea typeface="Cambria" pitchFamily="34" charset="-122"/>
                <a:cs typeface="Cambria" pitchFamily="34" charset="-120"/>
              </a:rPr>
              <a:t>Staged commissioning, versatile future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BCF99F7-C945-A301-79B3-36E9DC10FE45}"/>
              </a:ext>
            </a:extLst>
          </p:cNvPr>
          <p:cNvSpPr txBox="1"/>
          <p:nvPr/>
        </p:nvSpPr>
        <p:spPr>
          <a:xfrm>
            <a:off x="482895" y="712990"/>
            <a:ext cx="11224151" cy="4228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lnSpc>
                <a:spcPct val="112000"/>
              </a:lnSpc>
              <a:buNone/>
            </a:pPr>
            <a:r>
              <a:rPr lang="en-US" sz="2000" dirty="0">
                <a:solidFill>
                  <a:srgbClr val="1E293B"/>
                </a:solidFill>
                <a:latin typeface="Garamond" panose="02020404030301010803" pitchFamily="18" charset="0"/>
                <a:ea typeface="Calibri" pitchFamily="34" charset="-122"/>
                <a:cs typeface="Calibri" pitchFamily="34" charset="-120"/>
              </a:rPr>
              <a:t>There are stages in the implementation of the setup</a:t>
            </a:r>
            <a:endParaRPr lang="en-US" sz="2000" dirty="0">
              <a:latin typeface="Garamond" panose="02020404030301010803" pitchFamily="18" charset="0"/>
            </a:endParaRPr>
          </a:p>
        </p:txBody>
      </p:sp>
      <p:sp>
        <p:nvSpPr>
          <p:cNvPr id="2" name="Text 2">
            <a:extLst>
              <a:ext uri="{FF2B5EF4-FFF2-40B4-BE49-F238E27FC236}">
                <a16:creationId xmlns:a16="http://schemas.microsoft.com/office/drawing/2014/main" id="{F9240B64-3002-E54E-818D-2AC716DBFFB1}"/>
              </a:ext>
            </a:extLst>
          </p:cNvPr>
          <p:cNvSpPr/>
          <p:nvPr/>
        </p:nvSpPr>
        <p:spPr>
          <a:xfrm>
            <a:off x="548640" y="1691640"/>
            <a:ext cx="5486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0E7C7B"/>
                </a:solidFill>
                <a:latin typeface="Garamond" panose="02020404030301010803" pitchFamily="18" charset="0"/>
                <a:ea typeface="Calibri" pitchFamily="34" charset="-122"/>
                <a:cs typeface="Calibri" pitchFamily="34" charset="-120"/>
              </a:rPr>
              <a:t>Staged commissioning</a:t>
            </a:r>
            <a:endParaRPr lang="en-US" sz="2000" dirty="0">
              <a:latin typeface="Garamond" panose="02020404030301010803" pitchFamily="18" charset="0"/>
            </a:endParaRPr>
          </a:p>
        </p:txBody>
      </p:sp>
      <p:sp>
        <p:nvSpPr>
          <p:cNvPr id="3" name="Shape 3">
            <a:extLst>
              <a:ext uri="{FF2B5EF4-FFF2-40B4-BE49-F238E27FC236}">
                <a16:creationId xmlns:a16="http://schemas.microsoft.com/office/drawing/2014/main" id="{BE92C8E6-6951-B14B-8B3A-CC8C480200AB}"/>
              </a:ext>
            </a:extLst>
          </p:cNvPr>
          <p:cNvSpPr/>
          <p:nvPr/>
        </p:nvSpPr>
        <p:spPr>
          <a:xfrm>
            <a:off x="548640" y="2194560"/>
            <a:ext cx="5486400" cy="1371600"/>
          </a:xfrm>
          <a:prstGeom prst="roundRect">
            <a:avLst>
              <a:gd name="adj" fmla="val 6667"/>
            </a:avLst>
          </a:prstGeom>
          <a:solidFill>
            <a:srgbClr val="F4F7F8"/>
          </a:solidFill>
          <a:ln/>
          <a:effectLst>
            <a:outerShdw blurRad="114300" dist="38100" dir="5400000" algn="bl" rotWithShape="0">
              <a:srgbClr val="0E2E42">
                <a:alpha val="16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4" name="Shape 4">
            <a:extLst>
              <a:ext uri="{FF2B5EF4-FFF2-40B4-BE49-F238E27FC236}">
                <a16:creationId xmlns:a16="http://schemas.microsoft.com/office/drawing/2014/main" id="{74B1EDDA-8453-CE8C-F03E-034DBBE3BACE}"/>
              </a:ext>
            </a:extLst>
          </p:cNvPr>
          <p:cNvSpPr/>
          <p:nvPr/>
        </p:nvSpPr>
        <p:spPr>
          <a:xfrm>
            <a:off x="822960" y="2560320"/>
            <a:ext cx="640080" cy="640080"/>
          </a:xfrm>
          <a:prstGeom prst="ellipse">
            <a:avLst/>
          </a:prstGeom>
          <a:solidFill>
            <a:srgbClr val="123B54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Text 5">
            <a:extLst>
              <a:ext uri="{FF2B5EF4-FFF2-40B4-BE49-F238E27FC236}">
                <a16:creationId xmlns:a16="http://schemas.microsoft.com/office/drawing/2014/main" id="{B4297BC4-822E-BE2D-8C9A-29930D7778A4}"/>
              </a:ext>
            </a:extLst>
          </p:cNvPr>
          <p:cNvSpPr/>
          <p:nvPr/>
        </p:nvSpPr>
        <p:spPr>
          <a:xfrm>
            <a:off x="822960" y="2560320"/>
            <a:ext cx="6400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</a:t>
            </a:r>
            <a:endParaRPr lang="en-US" sz="2600" dirty="0"/>
          </a:p>
        </p:txBody>
      </p:sp>
      <p:sp>
        <p:nvSpPr>
          <p:cNvPr id="6" name="Text 6">
            <a:extLst>
              <a:ext uri="{FF2B5EF4-FFF2-40B4-BE49-F238E27FC236}">
                <a16:creationId xmlns:a16="http://schemas.microsoft.com/office/drawing/2014/main" id="{ABE215E0-6051-CBDD-CEBA-C2236AA155DD}"/>
              </a:ext>
            </a:extLst>
          </p:cNvPr>
          <p:cNvSpPr/>
          <p:nvPr/>
        </p:nvSpPr>
        <p:spPr>
          <a:xfrm>
            <a:off x="1645920" y="2395728"/>
            <a:ext cx="42062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123B54"/>
                </a:solidFill>
                <a:latin typeface="Garamond" panose="02020404030301010803" pitchFamily="18" charset="0"/>
                <a:ea typeface="Calibri" pitchFamily="34" charset="-122"/>
                <a:cs typeface="Calibri" pitchFamily="34" charset="-120"/>
              </a:rPr>
              <a:t>Recoil ring only</a:t>
            </a:r>
            <a:endParaRPr lang="en-US" sz="2000" dirty="0">
              <a:latin typeface="Garamond" panose="02020404030301010803" pitchFamily="18" charset="0"/>
            </a:endParaRPr>
          </a:p>
        </p:txBody>
      </p:sp>
      <p:sp>
        <p:nvSpPr>
          <p:cNvPr id="8" name="Text 7">
            <a:extLst>
              <a:ext uri="{FF2B5EF4-FFF2-40B4-BE49-F238E27FC236}">
                <a16:creationId xmlns:a16="http://schemas.microsoft.com/office/drawing/2014/main" id="{8E2450B4-B494-3D53-74E3-7305E4A8F40E}"/>
              </a:ext>
            </a:extLst>
          </p:cNvPr>
          <p:cNvSpPr/>
          <p:nvPr/>
        </p:nvSpPr>
        <p:spPr>
          <a:xfrm>
            <a:off x="1645920" y="2816352"/>
            <a:ext cx="42062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8000"/>
              </a:lnSpc>
              <a:buNone/>
            </a:pPr>
            <a:r>
              <a:rPr lang="en-US" sz="2000" dirty="0">
                <a:solidFill>
                  <a:srgbClr val="64748B"/>
                </a:solidFill>
                <a:latin typeface="Garamond" panose="02020404030301010803" pitchFamily="18" charset="0"/>
                <a:ea typeface="Calibri" pitchFamily="34" charset="-122"/>
                <a:cs typeface="Calibri" pitchFamily="34" charset="-120"/>
              </a:rPr>
              <a:t>Sufficient for pC polarimetry — event ID from recoil kinematics alone</a:t>
            </a:r>
            <a:r>
              <a:rPr lang="en-US" sz="12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</a:t>
            </a:r>
            <a:endParaRPr lang="en-US" sz="1200" dirty="0"/>
          </a:p>
        </p:txBody>
      </p:sp>
      <p:sp>
        <p:nvSpPr>
          <p:cNvPr id="10" name="Shape 8">
            <a:extLst>
              <a:ext uri="{FF2B5EF4-FFF2-40B4-BE49-F238E27FC236}">
                <a16:creationId xmlns:a16="http://schemas.microsoft.com/office/drawing/2014/main" id="{697BA026-4A16-0C10-ECE5-16D90DDEC64A}"/>
              </a:ext>
            </a:extLst>
          </p:cNvPr>
          <p:cNvSpPr/>
          <p:nvPr/>
        </p:nvSpPr>
        <p:spPr>
          <a:xfrm>
            <a:off x="548640" y="3749040"/>
            <a:ext cx="5486400" cy="1371600"/>
          </a:xfrm>
          <a:prstGeom prst="roundRect">
            <a:avLst>
              <a:gd name="adj" fmla="val 6667"/>
            </a:avLst>
          </a:prstGeom>
          <a:solidFill>
            <a:srgbClr val="F4F7F8"/>
          </a:solidFill>
          <a:ln/>
          <a:effectLst>
            <a:outerShdw blurRad="114300" dist="38100" dir="5400000" algn="bl" rotWithShape="0">
              <a:srgbClr val="0E2E42">
                <a:alpha val="16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1" name="Shape 9">
            <a:extLst>
              <a:ext uri="{FF2B5EF4-FFF2-40B4-BE49-F238E27FC236}">
                <a16:creationId xmlns:a16="http://schemas.microsoft.com/office/drawing/2014/main" id="{C2C26287-831F-CD5F-7EEE-61313148BD88}"/>
              </a:ext>
            </a:extLst>
          </p:cNvPr>
          <p:cNvSpPr/>
          <p:nvPr/>
        </p:nvSpPr>
        <p:spPr>
          <a:xfrm>
            <a:off x="822960" y="4114800"/>
            <a:ext cx="640080" cy="640080"/>
          </a:xfrm>
          <a:prstGeom prst="ellipse">
            <a:avLst/>
          </a:prstGeom>
          <a:solidFill>
            <a:srgbClr val="123B54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2" name="Text 10">
            <a:extLst>
              <a:ext uri="{FF2B5EF4-FFF2-40B4-BE49-F238E27FC236}">
                <a16:creationId xmlns:a16="http://schemas.microsoft.com/office/drawing/2014/main" id="{8E5C4893-6C24-24E2-5283-B5766708D61D}"/>
              </a:ext>
            </a:extLst>
          </p:cNvPr>
          <p:cNvSpPr/>
          <p:nvPr/>
        </p:nvSpPr>
        <p:spPr>
          <a:xfrm>
            <a:off x="822960" y="4114800"/>
            <a:ext cx="6400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</a:t>
            </a:r>
            <a:endParaRPr lang="en-US" sz="2600" dirty="0"/>
          </a:p>
        </p:txBody>
      </p:sp>
      <p:sp>
        <p:nvSpPr>
          <p:cNvPr id="13" name="Text 11">
            <a:extLst>
              <a:ext uri="{FF2B5EF4-FFF2-40B4-BE49-F238E27FC236}">
                <a16:creationId xmlns:a16="http://schemas.microsoft.com/office/drawing/2014/main" id="{F76D63B0-DFF2-FDC6-219C-1F2316EC4734}"/>
              </a:ext>
            </a:extLst>
          </p:cNvPr>
          <p:cNvSpPr/>
          <p:nvPr/>
        </p:nvSpPr>
        <p:spPr>
          <a:xfrm>
            <a:off x="1645920" y="3950208"/>
            <a:ext cx="42062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123B54"/>
                </a:solidFill>
                <a:latin typeface="Garamond" panose="02020404030301010803" pitchFamily="18" charset="0"/>
                <a:ea typeface="Calibri" pitchFamily="34" charset="-122"/>
                <a:cs typeface="Calibri" pitchFamily="34" charset="-120"/>
              </a:rPr>
              <a:t>Add forward ring</a:t>
            </a:r>
            <a:endParaRPr lang="en-US" sz="2000" dirty="0">
              <a:latin typeface="Garamond" panose="02020404030301010803" pitchFamily="18" charset="0"/>
            </a:endParaRPr>
          </a:p>
        </p:txBody>
      </p:sp>
      <p:sp>
        <p:nvSpPr>
          <p:cNvPr id="14" name="Text 12">
            <a:extLst>
              <a:ext uri="{FF2B5EF4-FFF2-40B4-BE49-F238E27FC236}">
                <a16:creationId xmlns:a16="http://schemas.microsoft.com/office/drawing/2014/main" id="{63636EF1-E1E3-D304-372B-3809069F01A1}"/>
              </a:ext>
            </a:extLst>
          </p:cNvPr>
          <p:cNvSpPr/>
          <p:nvPr/>
        </p:nvSpPr>
        <p:spPr>
          <a:xfrm>
            <a:off x="1645920" y="4370832"/>
            <a:ext cx="42062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8000"/>
              </a:lnSpc>
              <a:buNone/>
            </a:pPr>
            <a:r>
              <a:rPr lang="en-US" sz="2000" dirty="0">
                <a:solidFill>
                  <a:srgbClr val="64748B"/>
                </a:solidFill>
                <a:latin typeface="Garamond" panose="02020404030301010803" pitchFamily="18" charset="0"/>
                <a:ea typeface="Calibri" pitchFamily="34" charset="-122"/>
                <a:cs typeface="Calibri" pitchFamily="34" charset="-120"/>
              </a:rPr>
              <a:t>Enables ³HeC via forward coincidence + ΔE breakup rejection.</a:t>
            </a:r>
            <a:endParaRPr lang="en-US" sz="2000" dirty="0">
              <a:latin typeface="Garamond" panose="02020404030301010803" pitchFamily="18" charset="0"/>
            </a:endParaRPr>
          </a:p>
        </p:txBody>
      </p:sp>
      <p:sp>
        <p:nvSpPr>
          <p:cNvPr id="15" name="Text 13">
            <a:extLst>
              <a:ext uri="{FF2B5EF4-FFF2-40B4-BE49-F238E27FC236}">
                <a16:creationId xmlns:a16="http://schemas.microsoft.com/office/drawing/2014/main" id="{AB1413B1-0432-AE4E-B090-E4FB9AC5B9CF}"/>
              </a:ext>
            </a:extLst>
          </p:cNvPr>
          <p:cNvSpPr/>
          <p:nvPr/>
        </p:nvSpPr>
        <p:spPr>
          <a:xfrm>
            <a:off x="548640" y="5349240"/>
            <a:ext cx="5486400" cy="94310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2000" dirty="0">
                <a:solidFill>
                  <a:srgbClr val="1E293B"/>
                </a:solidFill>
                <a:latin typeface="Garamond" panose="02020404030301010803" pitchFamily="18" charset="0"/>
                <a:ea typeface="Calibri" pitchFamily="34" charset="-122"/>
                <a:cs typeface="Calibri" pitchFamily="34" charset="-120"/>
              </a:rPr>
              <a:t>The two stages are mechanically independent - proton running proceeds while the forward ring is prepared.</a:t>
            </a:r>
            <a:endParaRPr lang="en-US" sz="2000" dirty="0">
              <a:latin typeface="Garamond" panose="02020404030301010803" pitchFamily="18" charset="0"/>
            </a:endParaRPr>
          </a:p>
        </p:txBody>
      </p:sp>
      <p:sp>
        <p:nvSpPr>
          <p:cNvPr id="16" name="Shape 14">
            <a:extLst>
              <a:ext uri="{FF2B5EF4-FFF2-40B4-BE49-F238E27FC236}">
                <a16:creationId xmlns:a16="http://schemas.microsoft.com/office/drawing/2014/main" id="{1F6AEBA1-67E7-C451-8B15-42D6B2BF78BA}"/>
              </a:ext>
            </a:extLst>
          </p:cNvPr>
          <p:cNvSpPr/>
          <p:nvPr/>
        </p:nvSpPr>
        <p:spPr>
          <a:xfrm>
            <a:off x="6400800" y="1691640"/>
            <a:ext cx="5257800" cy="4389120"/>
          </a:xfrm>
          <a:prstGeom prst="roundRect">
            <a:avLst>
              <a:gd name="adj" fmla="val 2500"/>
            </a:avLst>
          </a:prstGeom>
          <a:solidFill>
            <a:srgbClr val="123B54"/>
          </a:solidFill>
          <a:ln/>
          <a:effectLst>
            <a:outerShdw blurRad="114300" dist="38100" dir="5400000" algn="bl" rotWithShape="0">
              <a:srgbClr val="0E2E42">
                <a:alpha val="16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7" name="Text 15">
            <a:extLst>
              <a:ext uri="{FF2B5EF4-FFF2-40B4-BE49-F238E27FC236}">
                <a16:creationId xmlns:a16="http://schemas.microsoft.com/office/drawing/2014/main" id="{495CEFA1-3959-2DED-2278-6C19F28B65AE}"/>
              </a:ext>
            </a:extLst>
          </p:cNvPr>
          <p:cNvSpPr/>
          <p:nvPr/>
        </p:nvSpPr>
        <p:spPr>
          <a:xfrm>
            <a:off x="6593305" y="1775878"/>
            <a:ext cx="46177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14B8A6"/>
                </a:solidFill>
                <a:latin typeface="Garamond" panose="02020404030301010803" pitchFamily="18" charset="0"/>
                <a:ea typeface="Calibri" pitchFamily="34" charset="-122"/>
                <a:cs typeface="Calibri" pitchFamily="34" charset="-120"/>
              </a:rPr>
              <a:t>Same geometry, more species</a:t>
            </a:r>
            <a:endParaRPr lang="en-US" sz="2000" dirty="0">
              <a:latin typeface="Garamond" panose="02020404030301010803" pitchFamily="18" charset="0"/>
            </a:endParaRPr>
          </a:p>
        </p:txBody>
      </p:sp>
      <p:sp>
        <p:nvSpPr>
          <p:cNvPr id="18" name="Text 16">
            <a:extLst>
              <a:ext uri="{FF2B5EF4-FFF2-40B4-BE49-F238E27FC236}">
                <a16:creationId xmlns:a16="http://schemas.microsoft.com/office/drawing/2014/main" id="{D21E1B18-10DB-FDF0-44BF-4AAEE5C04E9E}"/>
              </a:ext>
            </a:extLst>
          </p:cNvPr>
          <p:cNvSpPr/>
          <p:nvPr/>
        </p:nvSpPr>
        <p:spPr>
          <a:xfrm>
            <a:off x="6593305" y="2251366"/>
            <a:ext cx="4937759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dirty="0">
                <a:solidFill>
                  <a:srgbClr val="AEC3CE"/>
                </a:solidFill>
                <a:latin typeface="Garamond" panose="02020404030301010803" pitchFamily="18" charset="0"/>
                <a:ea typeface="Calibri" pitchFamily="34" charset="-122"/>
                <a:cs typeface="Calibri" pitchFamily="34" charset="-120"/>
              </a:rPr>
              <a:t>Kinematics depend only on projectile-to-carbon mass ratio and rigidity.</a:t>
            </a:r>
            <a:endParaRPr lang="en-US" sz="2000" dirty="0">
              <a:latin typeface="Garamond" panose="02020404030301010803" pitchFamily="18" charset="0"/>
            </a:endParaRPr>
          </a:p>
        </p:txBody>
      </p:sp>
      <p:sp>
        <p:nvSpPr>
          <p:cNvPr id="19" name="Text 17">
            <a:extLst>
              <a:ext uri="{FF2B5EF4-FFF2-40B4-BE49-F238E27FC236}">
                <a16:creationId xmlns:a16="http://schemas.microsoft.com/office/drawing/2014/main" id="{3C61835E-728F-5405-A150-3E34D955FBE7}"/>
              </a:ext>
            </a:extLst>
          </p:cNvPr>
          <p:cNvSpPr/>
          <p:nvPr/>
        </p:nvSpPr>
        <p:spPr>
          <a:xfrm>
            <a:off x="6720840" y="2834640"/>
            <a:ext cx="14630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FFFFFF"/>
                </a:solidFill>
                <a:latin typeface="Garamond" panose="02020404030301010803" pitchFamily="18" charset="0"/>
                <a:ea typeface="Calibri" pitchFamily="34" charset="-122"/>
                <a:cs typeface="Calibri" pitchFamily="34" charset="-120"/>
              </a:rPr>
              <a:t>d</a:t>
            </a:r>
            <a:endParaRPr lang="en-US" sz="2000" dirty="0">
              <a:latin typeface="Garamond" panose="02020404030301010803" pitchFamily="18" charset="0"/>
            </a:endParaRPr>
          </a:p>
        </p:txBody>
      </p:sp>
      <p:sp>
        <p:nvSpPr>
          <p:cNvPr id="20" name="Text 18">
            <a:extLst>
              <a:ext uri="{FF2B5EF4-FFF2-40B4-BE49-F238E27FC236}">
                <a16:creationId xmlns:a16="http://schemas.microsoft.com/office/drawing/2014/main" id="{09A45EE7-C950-A50B-288B-48842EFF0974}"/>
              </a:ext>
            </a:extLst>
          </p:cNvPr>
          <p:cNvSpPr/>
          <p:nvPr/>
        </p:nvSpPr>
        <p:spPr>
          <a:xfrm>
            <a:off x="7628021" y="2841842"/>
            <a:ext cx="3903044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8000"/>
              </a:lnSpc>
              <a:buNone/>
            </a:pPr>
            <a:r>
              <a:rPr lang="en-US" sz="2000" dirty="0">
                <a:solidFill>
                  <a:srgbClr val="C7D6DF"/>
                </a:solidFill>
                <a:latin typeface="Garamond" panose="02020404030301010803" pitchFamily="18" charset="0"/>
                <a:ea typeface="Calibri" pitchFamily="34" charset="-122"/>
                <a:cs typeface="Calibri" pitchFamily="34" charset="-120"/>
              </a:rPr>
              <a:t>A</a:t>
            </a:r>
            <a:r>
              <a:rPr lang="en-US" sz="2000" baseline="-25000" dirty="0">
                <a:solidFill>
                  <a:srgbClr val="C7D6DF"/>
                </a:solidFill>
                <a:latin typeface="Garamond" panose="02020404030301010803" pitchFamily="18" charset="0"/>
                <a:ea typeface="Calibri" pitchFamily="34" charset="-122"/>
                <a:cs typeface="Calibri" pitchFamily="34" charset="-120"/>
              </a:rPr>
              <a:t>y</a:t>
            </a:r>
            <a:r>
              <a:rPr lang="en-US" sz="2000" dirty="0">
                <a:solidFill>
                  <a:srgbClr val="C7D6DF"/>
                </a:solidFill>
                <a:latin typeface="Garamond" panose="02020404030301010803" pitchFamily="18" charset="0"/>
                <a:ea typeface="Calibri" pitchFamily="34" charset="-122"/>
                <a:cs typeface="Calibri" pitchFamily="34" charset="-120"/>
              </a:rPr>
              <a:t> &amp; A</a:t>
            </a:r>
            <a:r>
              <a:rPr lang="en-US" sz="2000" baseline="-25000" dirty="0">
                <a:solidFill>
                  <a:srgbClr val="C7D6DF"/>
                </a:solidFill>
                <a:latin typeface="Garamond" panose="02020404030301010803" pitchFamily="18" charset="0"/>
                <a:ea typeface="Calibri" pitchFamily="34" charset="-122"/>
                <a:cs typeface="Calibri" pitchFamily="34" charset="-120"/>
              </a:rPr>
              <a:t>yy</a:t>
            </a:r>
            <a:r>
              <a:rPr lang="en-US" sz="2000" dirty="0">
                <a:solidFill>
                  <a:srgbClr val="C7D6DF"/>
                </a:solidFill>
                <a:latin typeface="Garamond" panose="02020404030301010803" pitchFamily="18" charset="0"/>
                <a:ea typeface="Calibri" pitchFamily="34" charset="-122"/>
                <a:cs typeface="Calibri" pitchFamily="34" charset="-120"/>
              </a:rPr>
              <a:t> already measured; no depolarizing resonances crossed. Blank flanges provisioned at z = 400 mm.</a:t>
            </a:r>
            <a:endParaRPr lang="en-US" sz="2000" dirty="0">
              <a:latin typeface="Garamond" panose="02020404030301010803" pitchFamily="18" charset="0"/>
            </a:endParaRPr>
          </a:p>
        </p:txBody>
      </p:sp>
      <p:sp>
        <p:nvSpPr>
          <p:cNvPr id="21" name="Text 19">
            <a:extLst>
              <a:ext uri="{FF2B5EF4-FFF2-40B4-BE49-F238E27FC236}">
                <a16:creationId xmlns:a16="http://schemas.microsoft.com/office/drawing/2014/main" id="{2E3FD123-AB55-F07F-508E-0CCBE4F6FCF4}"/>
              </a:ext>
            </a:extLst>
          </p:cNvPr>
          <p:cNvSpPr/>
          <p:nvPr/>
        </p:nvSpPr>
        <p:spPr>
          <a:xfrm>
            <a:off x="6720840" y="3867912"/>
            <a:ext cx="14630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FFFFFF"/>
                </a:solidFill>
                <a:latin typeface="Garamond" panose="02020404030301010803" pitchFamily="18" charset="0"/>
                <a:ea typeface="Calibri" pitchFamily="34" charset="-122"/>
                <a:cs typeface="Calibri" pitchFamily="34" charset="-120"/>
              </a:rPr>
              <a:t>⁶Li</a:t>
            </a:r>
            <a:endParaRPr lang="en-US" sz="2000" dirty="0">
              <a:latin typeface="Garamond" panose="02020404030301010803" pitchFamily="18" charset="0"/>
            </a:endParaRPr>
          </a:p>
        </p:txBody>
      </p:sp>
      <p:sp>
        <p:nvSpPr>
          <p:cNvPr id="22" name="Text 20">
            <a:extLst>
              <a:ext uri="{FF2B5EF4-FFF2-40B4-BE49-F238E27FC236}">
                <a16:creationId xmlns:a16="http://schemas.microsoft.com/office/drawing/2014/main" id="{D0409024-20B9-E896-7453-6BB39B0716AA}"/>
              </a:ext>
            </a:extLst>
          </p:cNvPr>
          <p:cNvSpPr/>
          <p:nvPr/>
        </p:nvSpPr>
        <p:spPr>
          <a:xfrm>
            <a:off x="7628021" y="3849624"/>
            <a:ext cx="3710539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8000"/>
              </a:lnSpc>
              <a:buNone/>
            </a:pPr>
            <a:r>
              <a:rPr lang="en-US" sz="2000" dirty="0">
                <a:solidFill>
                  <a:srgbClr val="C7D6DF"/>
                </a:solidFill>
                <a:latin typeface="Garamond" panose="02020404030301010803" pitchFamily="18" charset="0"/>
                <a:ea typeface="Calibri" pitchFamily="34" charset="-122"/>
                <a:cs typeface="Calibri" pitchFamily="34" charset="-120"/>
              </a:rPr>
              <a:t>G ≈ deuteron value → favorable spin dynamics; data only to 150 MeV so far.</a:t>
            </a:r>
            <a:endParaRPr lang="en-US" sz="2000" dirty="0">
              <a:latin typeface="Garamond" panose="02020404030301010803" pitchFamily="18" charset="0"/>
            </a:endParaRPr>
          </a:p>
        </p:txBody>
      </p:sp>
      <p:sp>
        <p:nvSpPr>
          <p:cNvPr id="23" name="Text 21">
            <a:extLst>
              <a:ext uri="{FF2B5EF4-FFF2-40B4-BE49-F238E27FC236}">
                <a16:creationId xmlns:a16="http://schemas.microsoft.com/office/drawing/2014/main" id="{6691FC57-B983-D4CE-8563-752F3949CDA5}"/>
              </a:ext>
            </a:extLst>
          </p:cNvPr>
          <p:cNvSpPr/>
          <p:nvPr/>
        </p:nvSpPr>
        <p:spPr>
          <a:xfrm>
            <a:off x="6720840" y="4901184"/>
            <a:ext cx="14630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FFFFFF"/>
                </a:solidFill>
                <a:latin typeface="Garamond" panose="02020404030301010803" pitchFamily="18" charset="0"/>
                <a:ea typeface="Calibri" pitchFamily="34" charset="-122"/>
                <a:cs typeface="Calibri" pitchFamily="34" charset="-120"/>
              </a:rPr>
              <a:t>⁷Li</a:t>
            </a:r>
            <a:endParaRPr lang="en-US" sz="2000" dirty="0">
              <a:latin typeface="Garamond" panose="02020404030301010803" pitchFamily="18" charset="0"/>
            </a:endParaRPr>
          </a:p>
        </p:txBody>
      </p:sp>
      <p:sp>
        <p:nvSpPr>
          <p:cNvPr id="24" name="Text 22">
            <a:extLst>
              <a:ext uri="{FF2B5EF4-FFF2-40B4-BE49-F238E27FC236}">
                <a16:creationId xmlns:a16="http://schemas.microsoft.com/office/drawing/2014/main" id="{7A2A85D1-CE01-4337-8E15-894B606B27A4}"/>
              </a:ext>
            </a:extLst>
          </p:cNvPr>
          <p:cNvSpPr/>
          <p:nvPr/>
        </p:nvSpPr>
        <p:spPr>
          <a:xfrm>
            <a:off x="7628021" y="4882896"/>
            <a:ext cx="3710539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8000"/>
              </a:lnSpc>
              <a:buNone/>
            </a:pPr>
            <a:r>
              <a:rPr lang="en-US" sz="2000" dirty="0">
                <a:solidFill>
                  <a:srgbClr val="C7D6DF"/>
                </a:solidFill>
                <a:latin typeface="Garamond" panose="02020404030301010803" pitchFamily="18" charset="0"/>
                <a:ea typeface="Calibri" pitchFamily="34" charset="-122"/>
                <a:cs typeface="Calibri" pitchFamily="34" charset="-120"/>
              </a:rPr>
              <a:t>G ≈ proton value → proton-like resonance density; only unpolarized cross sections exist.</a:t>
            </a:r>
            <a:endParaRPr lang="en-US" sz="2000" dirty="0">
              <a:latin typeface="Garamond" panose="02020404030301010803" pitchFamily="18" charset="0"/>
            </a:endParaRPr>
          </a:p>
        </p:txBody>
      </p:sp>
      <p:sp>
        <p:nvSpPr>
          <p:cNvPr id="25" name="Footer Placeholder 24">
            <a:extLst>
              <a:ext uri="{FF2B5EF4-FFF2-40B4-BE49-F238E27FC236}">
                <a16:creationId xmlns:a16="http://schemas.microsoft.com/office/drawing/2014/main" id="{25AC1C6C-0853-27A1-E976-695CAE1283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Connecting the Dots: Polarimetry from the BNL Booster to the EIC</a:t>
            </a:r>
          </a:p>
        </p:txBody>
      </p:sp>
      <p:sp>
        <p:nvSpPr>
          <p:cNvPr id="26" name="Date Placeholder 25">
            <a:extLst>
              <a:ext uri="{FF2B5EF4-FFF2-40B4-BE49-F238E27FC236}">
                <a16:creationId xmlns:a16="http://schemas.microsoft.com/office/drawing/2014/main" id="{860E27FC-2F33-CC26-7264-C3B15BFAAB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7/13/26</a:t>
            </a:r>
          </a:p>
        </p:txBody>
      </p:sp>
      <p:sp>
        <p:nvSpPr>
          <p:cNvPr id="27" name="Slide Number Placeholder 26">
            <a:extLst>
              <a:ext uri="{FF2B5EF4-FFF2-40B4-BE49-F238E27FC236}">
                <a16:creationId xmlns:a16="http://schemas.microsoft.com/office/drawing/2014/main" id="{CC8A5D6F-F61C-D65D-FF06-153FBBE2AB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13CEBD-7144-DC47-9BBD-CAA008E5A8A2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591263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DF4FB9-951F-DF3B-6E2F-F32F5D7DBF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" name="Group 34">
            <a:extLst>
              <a:ext uri="{FF2B5EF4-FFF2-40B4-BE49-F238E27FC236}">
                <a16:creationId xmlns:a16="http://schemas.microsoft.com/office/drawing/2014/main" id="{C1692848-8F72-A8E4-30CF-09341FF88440}"/>
              </a:ext>
            </a:extLst>
          </p:cNvPr>
          <p:cNvGrpSpPr/>
          <p:nvPr/>
        </p:nvGrpSpPr>
        <p:grpSpPr>
          <a:xfrm>
            <a:off x="6380964" y="3413818"/>
            <a:ext cx="5668537" cy="3125094"/>
            <a:chOff x="6380964" y="3130829"/>
            <a:chExt cx="5668537" cy="3125094"/>
          </a:xfrm>
        </p:grpSpPr>
        <p:pic>
          <p:nvPicPr>
            <p:cNvPr id="30" name="Picture 29">
              <a:extLst>
                <a:ext uri="{FF2B5EF4-FFF2-40B4-BE49-F238E27FC236}">
                  <a16:creationId xmlns:a16="http://schemas.microsoft.com/office/drawing/2014/main" id="{4D201455-FD59-B1C1-FA74-27EE2FED15D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r="31783" b="66339"/>
            <a:stretch>
              <a:fillRect/>
            </a:stretch>
          </p:blipFill>
          <p:spPr>
            <a:xfrm>
              <a:off x="6565629" y="3130829"/>
              <a:ext cx="5483872" cy="3125094"/>
            </a:xfrm>
            <a:prstGeom prst="rect">
              <a:avLst/>
            </a:prstGeom>
          </p:spPr>
        </p:pic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B182366A-E204-9C06-BF0A-27F560DBC42F}"/>
                </a:ext>
              </a:extLst>
            </p:cNvPr>
            <p:cNvSpPr txBox="1"/>
            <p:nvPr/>
          </p:nvSpPr>
          <p:spPr>
            <a:xfrm>
              <a:off x="7472856" y="5108028"/>
              <a:ext cx="94936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rgbClr val="2A52D1"/>
                  </a:solidFill>
                </a:rPr>
                <a:t>recoil C</a:t>
              </a: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7CF8AB8A-0A3F-4346-F05A-66DD165FE0B0}"/>
                </a:ext>
              </a:extLst>
            </p:cNvPr>
            <p:cNvSpPr txBox="1"/>
            <p:nvPr/>
          </p:nvSpPr>
          <p:spPr>
            <a:xfrm>
              <a:off x="7472856" y="4059802"/>
              <a:ext cx="76123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rgbClr val="C00000"/>
                  </a:solidFill>
                </a:rPr>
                <a:t>pixels</a:t>
              </a: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CAA9B495-6284-8220-7E78-5ED45FC26DC8}"/>
                </a:ext>
              </a:extLst>
            </p:cNvPr>
            <p:cNvSpPr txBox="1"/>
            <p:nvPr/>
          </p:nvSpPr>
          <p:spPr>
            <a:xfrm rot="16200000">
              <a:off x="6056804" y="3735642"/>
              <a:ext cx="101765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Arb. unit</a:t>
              </a: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9E269330-B12C-2EF3-300F-ACC09F9FF6DC}"/>
                </a:ext>
              </a:extLst>
            </p:cNvPr>
            <p:cNvSpPr txBox="1"/>
            <p:nvPr/>
          </p:nvSpPr>
          <p:spPr>
            <a:xfrm rot="16200000">
              <a:off x="8731025" y="3735642"/>
              <a:ext cx="101765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Arb. unit</a:t>
              </a:r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E21D5306-09FF-2C6E-58EA-4026FA8FA6BA}"/>
              </a:ext>
            </a:extLst>
          </p:cNvPr>
          <p:cNvSpPr txBox="1"/>
          <p:nvPr/>
        </p:nvSpPr>
        <p:spPr>
          <a:xfrm>
            <a:off x="-2058" y="64758"/>
            <a:ext cx="1219405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 b="1" dirty="0">
                <a:latin typeface="Garamond" panose="02020404030301010803" pitchFamily="18" charset="0"/>
                <a:ea typeface="Cambria" pitchFamily="34" charset="-122"/>
                <a:cs typeface="Cambria" pitchFamily="34" charset="-120"/>
              </a:rPr>
              <a:t>C-Recoil detector candidate</a:t>
            </a:r>
          </a:p>
        </p:txBody>
      </p:sp>
      <p:sp>
        <p:nvSpPr>
          <p:cNvPr id="15" name="Text 13">
            <a:extLst>
              <a:ext uri="{FF2B5EF4-FFF2-40B4-BE49-F238E27FC236}">
                <a16:creationId xmlns:a16="http://schemas.microsoft.com/office/drawing/2014/main" id="{A04CE601-3985-9F07-F61C-F85595D51FD5}"/>
              </a:ext>
            </a:extLst>
          </p:cNvPr>
          <p:cNvSpPr/>
          <p:nvPr/>
        </p:nvSpPr>
        <p:spPr>
          <a:xfrm>
            <a:off x="247612" y="552957"/>
            <a:ext cx="7986478" cy="48380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2000" dirty="0">
                <a:solidFill>
                  <a:srgbClr val="1E293B"/>
                </a:solidFill>
                <a:latin typeface="Garamond" panose="02020404030301010803" pitchFamily="18" charset="0"/>
                <a:cs typeface="Calibri" pitchFamily="34" charset="-120"/>
              </a:rPr>
              <a:t>Installation of new vacuum chamber and first 2 C-recoil detectors is planned for the Summer of 2027 (optimistically)</a:t>
            </a:r>
          </a:p>
          <a:p>
            <a:pPr marL="0" indent="0">
              <a:lnSpc>
                <a:spcPct val="110000"/>
              </a:lnSpc>
              <a:buNone/>
            </a:pPr>
            <a:endParaRPr lang="en-US" sz="2000" dirty="0">
              <a:solidFill>
                <a:srgbClr val="1E293B"/>
              </a:solidFill>
              <a:latin typeface="Garamond" panose="02020404030301010803" pitchFamily="18" charset="0"/>
              <a:cs typeface="Calibri" pitchFamily="34" charset="-120"/>
            </a:endParaRPr>
          </a:p>
          <a:p>
            <a:pPr marL="0" indent="0">
              <a:lnSpc>
                <a:spcPct val="110000"/>
              </a:lnSpc>
              <a:buNone/>
            </a:pPr>
            <a:r>
              <a:rPr lang="en-US" sz="2000" dirty="0">
                <a:solidFill>
                  <a:srgbClr val="1E293B"/>
                </a:solidFill>
                <a:latin typeface="Garamond" panose="02020404030301010803" pitchFamily="18" charset="0"/>
                <a:cs typeface="Calibri" pitchFamily="34" charset="-120"/>
              </a:rPr>
              <a:t>Main requirements:</a:t>
            </a:r>
          </a:p>
          <a:p>
            <a:pPr marL="342900" indent="-342900">
              <a:lnSpc>
                <a:spcPct val="110000"/>
              </a:lnSpc>
              <a:buFontTx/>
              <a:buChar char="-"/>
            </a:pPr>
            <a:r>
              <a:rPr lang="en-US" sz="2000" dirty="0">
                <a:solidFill>
                  <a:srgbClr val="1E293B"/>
                </a:solidFill>
                <a:latin typeface="Garamond" panose="02020404030301010803" pitchFamily="18" charset="0"/>
                <a:cs typeface="Calibri" pitchFamily="34" charset="-120"/>
              </a:rPr>
              <a:t>Ultra High Vacuum &lt;10</a:t>
            </a:r>
            <a:r>
              <a:rPr lang="en-US" sz="2000" baseline="30000" dirty="0">
                <a:solidFill>
                  <a:srgbClr val="1E293B"/>
                </a:solidFill>
                <a:latin typeface="Garamond" panose="02020404030301010803" pitchFamily="18" charset="0"/>
                <a:cs typeface="Calibri" pitchFamily="34" charset="-120"/>
              </a:rPr>
              <a:t>-9</a:t>
            </a:r>
            <a:r>
              <a:rPr lang="en-US" sz="2000" dirty="0">
                <a:solidFill>
                  <a:srgbClr val="1E293B"/>
                </a:solidFill>
                <a:latin typeface="Garamond" panose="02020404030301010803" pitchFamily="18" charset="0"/>
                <a:cs typeface="Calibri" pitchFamily="34" charset="-120"/>
              </a:rPr>
              <a:t> mbar</a:t>
            </a:r>
          </a:p>
          <a:p>
            <a:pPr marL="342900" indent="-342900">
              <a:lnSpc>
                <a:spcPct val="110000"/>
              </a:lnSpc>
              <a:buFontTx/>
              <a:buChar char="-"/>
            </a:pPr>
            <a:r>
              <a:rPr lang="en-US" sz="2000" dirty="0">
                <a:solidFill>
                  <a:srgbClr val="1E293B"/>
                </a:solidFill>
                <a:latin typeface="Garamond" panose="02020404030301010803" pitchFamily="18" charset="0"/>
                <a:cs typeface="Calibri" pitchFamily="34" charset="-120"/>
              </a:rPr>
              <a:t>~ 4 cm by 4 cm</a:t>
            </a:r>
          </a:p>
          <a:p>
            <a:pPr marL="342900" indent="-342900">
              <a:lnSpc>
                <a:spcPct val="110000"/>
              </a:lnSpc>
              <a:buFontTx/>
              <a:buChar char="-"/>
            </a:pPr>
            <a:r>
              <a:rPr lang="en-US" sz="2000" dirty="0">
                <a:solidFill>
                  <a:srgbClr val="1E293B"/>
                </a:solidFill>
                <a:latin typeface="Garamond" panose="02020404030301010803" pitchFamily="18" charset="0"/>
                <a:cs typeface="Calibri" pitchFamily="34" charset="-120"/>
              </a:rPr>
              <a:t>Provide precise </a:t>
            </a:r>
            <a:r>
              <a:rPr lang="en-US" sz="2000" dirty="0" err="1">
                <a:solidFill>
                  <a:srgbClr val="1E293B"/>
                </a:solidFill>
                <a:latin typeface="Garamond" panose="02020404030301010803" pitchFamily="18" charset="0"/>
                <a:cs typeface="Calibri" pitchFamily="34" charset="-120"/>
              </a:rPr>
              <a:t>ϕ</a:t>
            </a:r>
            <a:r>
              <a:rPr lang="en-US" sz="2000" dirty="0">
                <a:solidFill>
                  <a:srgbClr val="1E293B"/>
                </a:solidFill>
                <a:latin typeface="Garamond" panose="02020404030301010803" pitchFamily="18" charset="0"/>
                <a:cs typeface="Calibri" pitchFamily="34" charset="-120"/>
              </a:rPr>
              <a:t> and </a:t>
            </a:r>
            <a:r>
              <a:rPr lang="en-US" sz="2000" dirty="0" err="1">
                <a:solidFill>
                  <a:srgbClr val="1E293B"/>
                </a:solidFill>
                <a:latin typeface="Garamond" panose="02020404030301010803" pitchFamily="18" charset="0"/>
                <a:cs typeface="Calibri" pitchFamily="34" charset="-120"/>
              </a:rPr>
              <a:t>dE</a:t>
            </a:r>
            <a:r>
              <a:rPr lang="en-US" sz="2000" dirty="0">
                <a:solidFill>
                  <a:srgbClr val="1E293B"/>
                </a:solidFill>
                <a:latin typeface="Garamond" panose="02020404030301010803" pitchFamily="18" charset="0"/>
                <a:cs typeface="Calibri" pitchFamily="34" charset="-120"/>
              </a:rPr>
              <a:t>/dx measurement</a:t>
            </a:r>
          </a:p>
          <a:p>
            <a:pPr marL="342900" indent="-342900">
              <a:lnSpc>
                <a:spcPct val="110000"/>
              </a:lnSpc>
              <a:buFontTx/>
              <a:buChar char="-"/>
            </a:pPr>
            <a:r>
              <a:rPr lang="en-US" sz="2000" dirty="0">
                <a:solidFill>
                  <a:srgbClr val="1E293B"/>
                </a:solidFill>
                <a:latin typeface="Garamond" panose="02020404030301010803" pitchFamily="18" charset="0"/>
                <a:cs typeface="Calibri" pitchFamily="34" charset="-120"/>
              </a:rPr>
              <a:t>~1 MHz top pixel rate</a:t>
            </a:r>
          </a:p>
          <a:p>
            <a:pPr marL="342900" indent="-342900">
              <a:lnSpc>
                <a:spcPct val="110000"/>
              </a:lnSpc>
              <a:buFontTx/>
              <a:buChar char="-"/>
            </a:pPr>
            <a:r>
              <a:rPr lang="en-US" sz="2000" dirty="0">
                <a:solidFill>
                  <a:srgbClr val="1E293B"/>
                </a:solidFill>
                <a:latin typeface="Garamond" panose="02020404030301010803" pitchFamily="18" charset="0"/>
                <a:cs typeface="Calibri" pitchFamily="34" charset="-120"/>
              </a:rPr>
              <a:t>Should be ready by summer: 2 detectors, cooling, DAQ</a:t>
            </a:r>
          </a:p>
          <a:p>
            <a:pPr marL="342900" indent="-342900">
              <a:lnSpc>
                <a:spcPct val="110000"/>
              </a:lnSpc>
              <a:buFontTx/>
              <a:buChar char="-"/>
            </a:pPr>
            <a:endParaRPr lang="en-US" sz="2000" dirty="0">
              <a:solidFill>
                <a:srgbClr val="1E293B"/>
              </a:solidFill>
              <a:latin typeface="Garamond" panose="02020404030301010803" pitchFamily="18" charset="0"/>
              <a:cs typeface="Calibri" pitchFamily="34" charset="-120"/>
            </a:endParaRPr>
          </a:p>
          <a:p>
            <a:pPr>
              <a:lnSpc>
                <a:spcPct val="110000"/>
              </a:lnSpc>
            </a:pPr>
            <a:r>
              <a:rPr lang="en-US" sz="2000" dirty="0">
                <a:solidFill>
                  <a:srgbClr val="1E293B"/>
                </a:solidFill>
                <a:latin typeface="Garamond" panose="02020404030301010803" pitchFamily="18" charset="0"/>
                <a:cs typeface="Calibri" pitchFamily="34" charset="-120"/>
              </a:rPr>
              <a:t>Best candidate TimePix3 or 4 detectors variation, currently </a:t>
            </a:r>
          </a:p>
          <a:p>
            <a:pPr>
              <a:lnSpc>
                <a:spcPct val="110000"/>
              </a:lnSpc>
            </a:pPr>
            <a:r>
              <a:rPr lang="en-US" sz="2000" dirty="0">
                <a:solidFill>
                  <a:srgbClr val="1E293B"/>
                </a:solidFill>
                <a:latin typeface="Garamond" panose="02020404030301010803" pitchFamily="18" charset="0"/>
                <a:cs typeface="Calibri" pitchFamily="34" charset="-120"/>
              </a:rPr>
              <a:t>working on procurement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en-US" sz="2000" dirty="0">
                <a:solidFill>
                  <a:srgbClr val="1E293B"/>
                </a:solidFill>
                <a:latin typeface="Garamond" panose="02020404030301010803" pitchFamily="18" charset="0"/>
                <a:cs typeface="Calibri" pitchFamily="34" charset="-120"/>
              </a:rPr>
              <a:t> </a:t>
            </a:r>
            <a:endParaRPr lang="en-US" sz="2000" dirty="0">
              <a:latin typeface="Garamond" panose="02020404030301010803" pitchFamily="18" charset="0"/>
            </a:endParaRPr>
          </a:p>
        </p:txBody>
      </p:sp>
      <p:sp>
        <p:nvSpPr>
          <p:cNvPr id="25" name="Footer Placeholder 24">
            <a:extLst>
              <a:ext uri="{FF2B5EF4-FFF2-40B4-BE49-F238E27FC236}">
                <a16:creationId xmlns:a16="http://schemas.microsoft.com/office/drawing/2014/main" id="{F20D844C-4806-9DBD-D684-5C256BD401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Connecting the Dots: Polarimetry from the BNL Booster to the EIC</a:t>
            </a:r>
          </a:p>
        </p:txBody>
      </p:sp>
      <p:sp>
        <p:nvSpPr>
          <p:cNvPr id="26" name="Date Placeholder 25">
            <a:extLst>
              <a:ext uri="{FF2B5EF4-FFF2-40B4-BE49-F238E27FC236}">
                <a16:creationId xmlns:a16="http://schemas.microsoft.com/office/drawing/2014/main" id="{5904B9C2-49C8-D33A-C34E-81818BD77E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7/13/26</a:t>
            </a:r>
          </a:p>
        </p:txBody>
      </p:sp>
      <p:sp>
        <p:nvSpPr>
          <p:cNvPr id="27" name="Slide Number Placeholder 26">
            <a:extLst>
              <a:ext uri="{FF2B5EF4-FFF2-40B4-BE49-F238E27FC236}">
                <a16:creationId xmlns:a16="http://schemas.microsoft.com/office/drawing/2014/main" id="{7B6B6BB2-5E9C-1AB0-4B8B-E4F514C238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13CEBD-7144-DC47-9BBD-CAA008E5A8A2}" type="slidenum">
              <a:rPr lang="en-US" smtClean="0"/>
              <a:t>14</a:t>
            </a:fld>
            <a:endParaRPr lang="en-US"/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CA2E3D3C-9C18-43D1-D752-896316543E7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85783" y="602076"/>
            <a:ext cx="3563718" cy="28117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675815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544824-CC49-4AFB-CDCA-4DD506C923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hart&#10;&#10;AI-generated content may be incorrect.">
            <a:extLst>
              <a:ext uri="{FF2B5EF4-FFF2-40B4-BE49-F238E27FC236}">
                <a16:creationId xmlns:a16="http://schemas.microsoft.com/office/drawing/2014/main" id="{F172BECC-5EAF-976F-3AD4-A4437163128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8899" r="14396" b="3284"/>
          <a:stretch>
            <a:fillRect/>
          </a:stretch>
        </p:blipFill>
        <p:spPr>
          <a:xfrm>
            <a:off x="6977157" y="452687"/>
            <a:ext cx="5231145" cy="5417562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2934933F-81F0-4E5A-1F18-3BE1351CD9A2}"/>
              </a:ext>
            </a:extLst>
          </p:cNvPr>
          <p:cNvSpPr txBox="1"/>
          <p:nvPr/>
        </p:nvSpPr>
        <p:spPr>
          <a:xfrm>
            <a:off x="-2058" y="64758"/>
            <a:ext cx="1219405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 b="1">
                <a:latin typeface="Garamond" panose="02020404030301010803" pitchFamily="18" charset="0"/>
                <a:ea typeface="Cambria" pitchFamily="34" charset="-122"/>
                <a:cs typeface="Cambria" pitchFamily="34" charset="-120"/>
              </a:rPr>
              <a:t>p-Forward detector development</a:t>
            </a:r>
            <a:endParaRPr lang="en-US" sz="3600" b="1" dirty="0">
              <a:latin typeface="Garamond" panose="02020404030301010803" pitchFamily="18" charset="0"/>
              <a:ea typeface="Cambria" pitchFamily="34" charset="-122"/>
              <a:cs typeface="Cambria" pitchFamily="34" charset="-120"/>
            </a:endParaRPr>
          </a:p>
        </p:txBody>
      </p:sp>
      <p:sp>
        <p:nvSpPr>
          <p:cNvPr id="25" name="Footer Placeholder 24">
            <a:extLst>
              <a:ext uri="{FF2B5EF4-FFF2-40B4-BE49-F238E27FC236}">
                <a16:creationId xmlns:a16="http://schemas.microsoft.com/office/drawing/2014/main" id="{620CC98D-277F-EDEE-F169-3AE97DC860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Connecting the Dots: Polarimetry from the BNL Booster to the EIC</a:t>
            </a:r>
          </a:p>
        </p:txBody>
      </p:sp>
      <p:sp>
        <p:nvSpPr>
          <p:cNvPr id="26" name="Date Placeholder 25">
            <a:extLst>
              <a:ext uri="{FF2B5EF4-FFF2-40B4-BE49-F238E27FC236}">
                <a16:creationId xmlns:a16="http://schemas.microsoft.com/office/drawing/2014/main" id="{655244F9-ACA1-051E-10DD-77FEA38CA6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7/13/26</a:t>
            </a:r>
          </a:p>
        </p:txBody>
      </p:sp>
      <p:sp>
        <p:nvSpPr>
          <p:cNvPr id="27" name="Slide Number Placeholder 26">
            <a:extLst>
              <a:ext uri="{FF2B5EF4-FFF2-40B4-BE49-F238E27FC236}">
                <a16:creationId xmlns:a16="http://schemas.microsoft.com/office/drawing/2014/main" id="{EEBF317B-EF93-C450-611C-0BE9E500ED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13CEBD-7144-DC47-9BBD-CAA008E5A8A2}" type="slidenum">
              <a:rPr lang="en-US" smtClean="0"/>
              <a:t>15</a:t>
            </a:fld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BB79546-D7C2-BB83-4AFB-61955DA531F5}"/>
              </a:ext>
            </a:extLst>
          </p:cNvPr>
          <p:cNvSpPr txBox="1"/>
          <p:nvPr/>
        </p:nvSpPr>
        <p:spPr>
          <a:xfrm>
            <a:off x="488732" y="711089"/>
            <a:ext cx="6731876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>
                <a:latin typeface="Garamond" panose="02020404030301010803" pitchFamily="18" charset="0"/>
              </a:rPr>
              <a:t>This is going to be first development for future </a:t>
            </a:r>
            <a:r>
              <a:rPr lang="en-US" sz="2000" dirty="0" err="1">
                <a:latin typeface="Garamond" panose="02020404030301010803" pitchFamily="18" charset="0"/>
              </a:rPr>
              <a:t>Hjet</a:t>
            </a:r>
            <a:r>
              <a:rPr lang="en-US" sz="2000" dirty="0">
                <a:latin typeface="Garamond" panose="02020404030301010803" pitchFamily="18" charset="0"/>
              </a:rPr>
              <a:t> detectors (time scale ~2 years) </a:t>
            </a:r>
          </a:p>
          <a:p>
            <a:r>
              <a:rPr lang="en-US" sz="2000" dirty="0">
                <a:latin typeface="Garamond" panose="02020404030301010803" pitchFamily="18" charset="0"/>
              </a:rPr>
              <a:t>Main features:</a:t>
            </a:r>
          </a:p>
          <a:p>
            <a:pPr marL="342900" indent="-342900">
              <a:buFontTx/>
              <a:buChar char="-"/>
            </a:pPr>
            <a:r>
              <a:rPr lang="en-US" sz="2000" dirty="0">
                <a:latin typeface="Garamond" panose="02020404030301010803" pitchFamily="18" charset="0"/>
              </a:rPr>
              <a:t>Hamamatsu 1024-strip 300-500 um thick SSD </a:t>
            </a:r>
          </a:p>
          <a:p>
            <a:pPr marL="342900" indent="-342900">
              <a:buFontTx/>
              <a:buChar char="-"/>
            </a:pPr>
            <a:r>
              <a:rPr lang="en-US" sz="2000" dirty="0">
                <a:latin typeface="Garamond" panose="02020404030301010803" pitchFamily="18" charset="0"/>
              </a:rPr>
              <a:t>97mm by 97 mm </a:t>
            </a:r>
          </a:p>
          <a:p>
            <a:pPr marL="342900" indent="-342900">
              <a:buFontTx/>
              <a:buChar char="-"/>
            </a:pPr>
            <a:r>
              <a:rPr lang="en-US" sz="2000" dirty="0">
                <a:latin typeface="Garamond" panose="02020404030301010803" pitchFamily="18" charset="0"/>
              </a:rPr>
              <a:t>2 detectors, 2 layers each</a:t>
            </a:r>
          </a:p>
          <a:p>
            <a:pPr marL="342900" indent="-342900">
              <a:buFontTx/>
              <a:buChar char="-"/>
            </a:pPr>
            <a:r>
              <a:rPr lang="en-US" sz="2000" dirty="0">
                <a:latin typeface="Garamond" panose="02020404030301010803" pitchFamily="18" charset="0"/>
              </a:rPr>
              <a:t>Time resolution &lt; 2ns (overkill, but required for </a:t>
            </a:r>
            <a:r>
              <a:rPr lang="en-US" sz="2000" dirty="0" err="1">
                <a:latin typeface="Garamond" panose="02020404030301010803" pitchFamily="18" charset="0"/>
              </a:rPr>
              <a:t>Hjet</a:t>
            </a:r>
            <a:r>
              <a:rPr lang="en-US" sz="2000" dirty="0">
                <a:latin typeface="Garamond" panose="02020404030301010803" pitchFamily="18" charset="0"/>
              </a:rPr>
              <a:t>)</a:t>
            </a:r>
          </a:p>
          <a:p>
            <a:r>
              <a:rPr lang="en-US" sz="2000" dirty="0">
                <a:latin typeface="Garamond" panose="02020404030301010803" pitchFamily="18" charset="0"/>
              </a:rPr>
              <a:t>Development lead by the instrumentation group at BNL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D52B39EB-73D5-6572-EFBF-9DB71B3D680C}"/>
              </a:ext>
            </a:extLst>
          </p:cNvPr>
          <p:cNvGrpSpPr/>
          <p:nvPr/>
        </p:nvGrpSpPr>
        <p:grpSpPr>
          <a:xfrm>
            <a:off x="5235388" y="3923147"/>
            <a:ext cx="3414655" cy="2275461"/>
            <a:chOff x="8819600" y="3380000"/>
            <a:chExt cx="3414655" cy="2275461"/>
          </a:xfrm>
        </p:grpSpPr>
        <p:pic>
          <p:nvPicPr>
            <p:cNvPr id="6" name="Picture 5" descr="A picture containing text, envelope, stationary, businesscard&#10;&#10;AI-generated content may be incorrect.">
              <a:extLst>
                <a:ext uri="{FF2B5EF4-FFF2-40B4-BE49-F238E27FC236}">
                  <a16:creationId xmlns:a16="http://schemas.microsoft.com/office/drawing/2014/main" id="{F09F31FA-61B4-721D-61AB-D874C71BB60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 l="3978" t="10529" r="3552" b="6839"/>
            <a:stretch>
              <a:fillRect/>
            </a:stretch>
          </p:blipFill>
          <p:spPr>
            <a:xfrm>
              <a:off x="8855880" y="3429000"/>
              <a:ext cx="3378375" cy="2226461"/>
            </a:xfrm>
            <a:prstGeom prst="rect">
              <a:avLst/>
            </a:prstGeom>
          </p:spPr>
        </p:pic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C62E87BF-0A86-C9AB-B32A-259F94B217EE}"/>
                </a:ext>
              </a:extLst>
            </p:cNvPr>
            <p:cNvSpPr txBox="1"/>
            <p:nvPr/>
          </p:nvSpPr>
          <p:spPr>
            <a:xfrm>
              <a:off x="8819600" y="3564666"/>
              <a:ext cx="88998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97 mm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15429D43-67E2-1096-1E23-84A2F6F49765}"/>
                </a:ext>
              </a:extLst>
            </p:cNvPr>
            <p:cNvSpPr txBox="1"/>
            <p:nvPr/>
          </p:nvSpPr>
          <p:spPr>
            <a:xfrm>
              <a:off x="10948923" y="3380000"/>
              <a:ext cx="88998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97 mm</a:t>
              </a:r>
            </a:p>
          </p:txBody>
        </p:sp>
        <p:cxnSp>
          <p:nvCxnSpPr>
            <p:cNvPr id="10" name="Straight Arrow Connector 9">
              <a:extLst>
                <a:ext uri="{FF2B5EF4-FFF2-40B4-BE49-F238E27FC236}">
                  <a16:creationId xmlns:a16="http://schemas.microsoft.com/office/drawing/2014/main" id="{B9A2F503-294A-83BA-B5DC-05724BF45011}"/>
                </a:ext>
              </a:extLst>
            </p:cNvPr>
            <p:cNvCxnSpPr/>
            <p:nvPr/>
          </p:nvCxnSpPr>
          <p:spPr>
            <a:xfrm>
              <a:off x="9921536" y="3429000"/>
              <a:ext cx="2312719" cy="504998"/>
            </a:xfrm>
            <a:prstGeom prst="straightConnector1">
              <a:avLst/>
            </a:prstGeom>
            <a:ln>
              <a:solidFill>
                <a:schemeClr val="tx1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Arrow Connector 10">
              <a:extLst>
                <a:ext uri="{FF2B5EF4-FFF2-40B4-BE49-F238E27FC236}">
                  <a16:creationId xmlns:a16="http://schemas.microsoft.com/office/drawing/2014/main" id="{FD1068D4-C33F-4F1E-7BF7-516868D4A3C2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855880" y="3550330"/>
              <a:ext cx="964776" cy="1350854"/>
            </a:xfrm>
            <a:prstGeom prst="straightConnector1">
              <a:avLst/>
            </a:prstGeom>
            <a:ln>
              <a:solidFill>
                <a:schemeClr val="tx1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0B4A0185-4D51-7E9B-EF62-4E23E092022C}"/>
                </a:ext>
              </a:extLst>
            </p:cNvPr>
            <p:cNvSpPr txBox="1"/>
            <p:nvPr/>
          </p:nvSpPr>
          <p:spPr>
            <a:xfrm>
              <a:off x="9379268" y="4518286"/>
              <a:ext cx="87716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512 </a:t>
              </a:r>
              <a:r>
                <a:rPr lang="en-US" dirty="0" err="1"/>
                <a:t>ch</a:t>
              </a:r>
              <a:endParaRPr lang="en-US" dirty="0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26E38486-8F6E-0684-9050-7C42D2834C55}"/>
                </a:ext>
              </a:extLst>
            </p:cNvPr>
            <p:cNvSpPr txBox="1"/>
            <p:nvPr/>
          </p:nvSpPr>
          <p:spPr>
            <a:xfrm>
              <a:off x="10545067" y="4901184"/>
              <a:ext cx="87716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512 </a:t>
              </a:r>
              <a:r>
                <a:rPr lang="en-US" dirty="0" err="1"/>
                <a:t>ch</a:t>
              </a:r>
              <a:endParaRPr lang="en-US" dirty="0"/>
            </a:p>
          </p:txBody>
        </p:sp>
      </p:grp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1ABFE485-86FF-365B-6F1B-D0695C02B7AA}"/>
              </a:ext>
            </a:extLst>
          </p:cNvPr>
          <p:cNvCxnSpPr>
            <a:cxnSpLocks/>
          </p:cNvCxnSpPr>
          <p:nvPr/>
        </p:nvCxnSpPr>
        <p:spPr>
          <a:xfrm flipH="1">
            <a:off x="7399436" y="3463969"/>
            <a:ext cx="831071" cy="470510"/>
          </a:xfrm>
          <a:prstGeom prst="straightConnector1">
            <a:avLst/>
          </a:prstGeom>
          <a:ln w="38100">
            <a:solidFill>
              <a:schemeClr val="tx1"/>
            </a:solidFill>
            <a:tailEnd type="triangle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FAC4A38E-CA71-9EAE-FFD3-F96E73DCA799}"/>
              </a:ext>
            </a:extLst>
          </p:cNvPr>
          <p:cNvSpPr txBox="1"/>
          <p:nvPr/>
        </p:nvSpPr>
        <p:spPr>
          <a:xfrm>
            <a:off x="373702" y="3923147"/>
            <a:ext cx="436513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1" dirty="0">
                <a:latin typeface="Garamond" panose="02020404030301010803" pitchFamily="18" charset="0"/>
              </a:rPr>
              <a:t>For more details </a:t>
            </a:r>
            <a:r>
              <a:rPr lang="en-US" sz="2000" b="1" dirty="0">
                <a:latin typeface="Garamond" panose="02020404030301010803" pitchFamily="18" charset="0"/>
                <a:ea typeface="Calibri" pitchFamily="34" charset="-122"/>
                <a:cs typeface="Calibri" pitchFamily="34" charset="-120"/>
              </a:rPr>
              <a:t>see talk from Prashanth on Friday</a:t>
            </a:r>
            <a:r>
              <a:rPr lang="en-US" sz="2000" b="1" dirty="0">
                <a:solidFill>
                  <a:srgbClr val="64748B"/>
                </a:solidFill>
                <a:latin typeface="Garamond" panose="02020404030301010803" pitchFamily="18" charset="0"/>
                <a:ea typeface="Calibri" pitchFamily="34" charset="-122"/>
                <a:cs typeface="Calibri" pitchFamily="34" charset="-120"/>
              </a:rPr>
              <a:t>(</a:t>
            </a:r>
            <a:r>
              <a:rPr lang="en-US" sz="2000" b="1" dirty="0">
                <a:solidFill>
                  <a:srgbClr val="64748B"/>
                </a:solidFill>
                <a:latin typeface="Garamond" panose="02020404030301010803" pitchFamily="18" charset="0"/>
                <a:ea typeface="Calibri" pitchFamily="34" charset="-122"/>
                <a:cs typeface="Calibri" pitchFamily="34" charset="-120"/>
                <a:hlinkClick r:id="rId5"/>
              </a:rPr>
              <a:t>link</a:t>
            </a:r>
            <a:r>
              <a:rPr lang="en-US" sz="2000" b="1" dirty="0">
                <a:solidFill>
                  <a:srgbClr val="64748B"/>
                </a:solidFill>
                <a:latin typeface="Garamond" panose="02020404030301010803" pitchFamily="18" charset="0"/>
                <a:ea typeface="Calibri" pitchFamily="34" charset="-122"/>
                <a:cs typeface="Calibri" pitchFamily="34" charset="-120"/>
              </a:rPr>
              <a:t>)</a:t>
            </a:r>
            <a:r>
              <a:rPr lang="en-US" sz="2000" b="1" dirty="0">
                <a:latin typeface="Garamond" panose="02020404030301010803" pitchFamily="18" charset="0"/>
              </a:rPr>
              <a:t> 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68851854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199EAD-C7DA-128E-60C9-71C7D61025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BCFF66B4-3398-FD72-CE3C-D9FCE5626AA3}"/>
              </a:ext>
            </a:extLst>
          </p:cNvPr>
          <p:cNvSpPr txBox="1"/>
          <p:nvPr/>
        </p:nvSpPr>
        <p:spPr>
          <a:xfrm>
            <a:off x="-2058" y="64758"/>
            <a:ext cx="1219405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 b="1" kern="0" spc="300" dirty="0">
                <a:latin typeface="Garamond" panose="02020404030301010803" pitchFamily="18" charset="0"/>
                <a:ea typeface="Arial" pitchFamily="34" charset="-122"/>
                <a:cs typeface="Arial" pitchFamily="34" charset="-120"/>
              </a:rPr>
              <a:t>SUMMARY</a:t>
            </a:r>
            <a:endParaRPr lang="en-US" sz="3600" dirty="0">
              <a:latin typeface="Garamond" panose="02020404030301010803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3923EB1-491F-D210-ED8B-EE57E8434D69}"/>
              </a:ext>
            </a:extLst>
          </p:cNvPr>
          <p:cNvSpPr txBox="1"/>
          <p:nvPr/>
        </p:nvSpPr>
        <p:spPr>
          <a:xfrm>
            <a:off x="482895" y="712990"/>
            <a:ext cx="11224151" cy="4228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lnSpc>
                <a:spcPct val="112000"/>
              </a:lnSpc>
              <a:buNone/>
            </a:pPr>
            <a:r>
              <a:rPr lang="en-US" sz="2000" dirty="0">
                <a:solidFill>
                  <a:srgbClr val="1E293B"/>
                </a:solidFill>
                <a:latin typeface="Garamond" panose="02020404030301010803" pitchFamily="18" charset="0"/>
                <a:ea typeface="Calibri" pitchFamily="34" charset="-122"/>
                <a:cs typeface="Calibri" pitchFamily="34" charset="-120"/>
              </a:rPr>
              <a:t>The EIC physics program demands high, well-measured polarization at </a:t>
            </a:r>
            <a:r>
              <a:rPr lang="en-US" sz="2000" b="1" dirty="0">
                <a:latin typeface="Garamond" panose="02020404030301010803" pitchFamily="18" charset="0"/>
                <a:ea typeface="Calibri" pitchFamily="34" charset="-122"/>
                <a:cs typeface="Calibri" pitchFamily="34" charset="-120"/>
              </a:rPr>
              <a:t>every stage </a:t>
            </a:r>
            <a:r>
              <a:rPr lang="en-US" sz="2000" dirty="0">
                <a:solidFill>
                  <a:srgbClr val="1E293B"/>
                </a:solidFill>
                <a:latin typeface="Garamond" panose="02020404030301010803" pitchFamily="18" charset="0"/>
                <a:ea typeface="Calibri" pitchFamily="34" charset="-122"/>
                <a:cs typeface="Calibri" pitchFamily="34" charset="-120"/>
              </a:rPr>
              <a:t>of the injector chain.</a:t>
            </a:r>
            <a:endParaRPr lang="en-US" sz="2000" dirty="0">
              <a:latin typeface="Garamond" panose="02020404030301010803" pitchFamily="18" charset="0"/>
            </a:endParaRPr>
          </a:p>
        </p:txBody>
      </p:sp>
      <p:sp>
        <p:nvSpPr>
          <p:cNvPr id="2" name="Shape 3">
            <a:extLst>
              <a:ext uri="{FF2B5EF4-FFF2-40B4-BE49-F238E27FC236}">
                <a16:creationId xmlns:a16="http://schemas.microsoft.com/office/drawing/2014/main" id="{7A581771-33EE-6EE3-2707-FEFA5899C9FE}"/>
              </a:ext>
            </a:extLst>
          </p:cNvPr>
          <p:cNvSpPr/>
          <p:nvPr/>
        </p:nvSpPr>
        <p:spPr>
          <a:xfrm>
            <a:off x="589104" y="1431792"/>
            <a:ext cx="457200" cy="457200"/>
          </a:xfrm>
          <a:prstGeom prst="ellipse">
            <a:avLst/>
          </a:prstGeom>
          <a:solidFill>
            <a:srgbClr val="0E7C7B"/>
          </a:solidFill>
          <a:ln/>
        </p:spPr>
        <p:txBody>
          <a:bodyPr/>
          <a:lstStyle/>
          <a:p>
            <a:endParaRPr lang="en-US" sz="2000"/>
          </a:p>
        </p:txBody>
      </p:sp>
      <p:pic>
        <p:nvPicPr>
          <p:cNvPr id="3" name="Image 1" descr="/home/claude/icons/ring_w.png">
            <a:extLst>
              <a:ext uri="{FF2B5EF4-FFF2-40B4-BE49-F238E27FC236}">
                <a16:creationId xmlns:a16="http://schemas.microsoft.com/office/drawing/2014/main" id="{27B49271-1914-29D7-81EF-FDA02BCC890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9688" y="1532376"/>
            <a:ext cx="256032" cy="256032"/>
          </a:xfrm>
          <a:prstGeom prst="rect">
            <a:avLst/>
          </a:prstGeom>
        </p:spPr>
      </p:pic>
      <p:sp>
        <p:nvSpPr>
          <p:cNvPr id="4" name="Text 4">
            <a:extLst>
              <a:ext uri="{FF2B5EF4-FFF2-40B4-BE49-F238E27FC236}">
                <a16:creationId xmlns:a16="http://schemas.microsoft.com/office/drawing/2014/main" id="{985152D6-03BA-2A2D-2D71-6AD59EEDFB55}"/>
              </a:ext>
            </a:extLst>
          </p:cNvPr>
          <p:cNvSpPr/>
          <p:nvPr/>
        </p:nvSpPr>
        <p:spPr>
          <a:xfrm>
            <a:off x="1229183" y="1386072"/>
            <a:ext cx="10477863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8000"/>
              </a:lnSpc>
              <a:buNone/>
            </a:pPr>
            <a:r>
              <a:rPr lang="en-US" sz="2000" dirty="0">
                <a:latin typeface="Garamond" panose="02020404030301010803" pitchFamily="18" charset="0"/>
                <a:ea typeface="Calibri" pitchFamily="34" charset="-122"/>
                <a:cs typeface="Calibri" pitchFamily="34" charset="-120"/>
              </a:rPr>
              <a:t>One fixed six-station ring covers the full Booster ramp for p and ³He - no moving parts.</a:t>
            </a:r>
            <a:endParaRPr lang="en-US" sz="2000" dirty="0">
              <a:latin typeface="Garamond" panose="02020404030301010803" pitchFamily="18" charset="0"/>
            </a:endParaRPr>
          </a:p>
        </p:txBody>
      </p:sp>
      <p:sp>
        <p:nvSpPr>
          <p:cNvPr id="5" name="Shape 5">
            <a:extLst>
              <a:ext uri="{FF2B5EF4-FFF2-40B4-BE49-F238E27FC236}">
                <a16:creationId xmlns:a16="http://schemas.microsoft.com/office/drawing/2014/main" id="{A0E53062-833D-4BC5-B739-EAF9A2CD1771}"/>
              </a:ext>
            </a:extLst>
          </p:cNvPr>
          <p:cNvSpPr/>
          <p:nvPr/>
        </p:nvSpPr>
        <p:spPr>
          <a:xfrm>
            <a:off x="589104" y="2117592"/>
            <a:ext cx="457200" cy="457200"/>
          </a:xfrm>
          <a:prstGeom prst="ellipse">
            <a:avLst/>
          </a:prstGeom>
          <a:solidFill>
            <a:srgbClr val="0E7C7B"/>
          </a:solidFill>
          <a:ln/>
        </p:spPr>
        <p:txBody>
          <a:bodyPr/>
          <a:lstStyle/>
          <a:p>
            <a:endParaRPr lang="en-US" sz="2000"/>
          </a:p>
        </p:txBody>
      </p:sp>
      <p:pic>
        <p:nvPicPr>
          <p:cNvPr id="6" name="Image 2" descr="/home/claude/icons/check.png">
            <a:extLst>
              <a:ext uri="{FF2B5EF4-FFF2-40B4-BE49-F238E27FC236}">
                <a16:creationId xmlns:a16="http://schemas.microsoft.com/office/drawing/2014/main" id="{5DC02646-BB6F-6156-B155-EA6AB885892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9688" y="2218176"/>
            <a:ext cx="256032" cy="256032"/>
          </a:xfrm>
          <a:prstGeom prst="rect">
            <a:avLst/>
          </a:prstGeom>
        </p:spPr>
      </p:pic>
      <p:sp>
        <p:nvSpPr>
          <p:cNvPr id="8" name="Text 6">
            <a:extLst>
              <a:ext uri="{FF2B5EF4-FFF2-40B4-BE49-F238E27FC236}">
                <a16:creationId xmlns:a16="http://schemas.microsoft.com/office/drawing/2014/main" id="{C6BE1655-69AD-1EE4-9DD9-51947BC2F815}"/>
              </a:ext>
            </a:extLst>
          </p:cNvPr>
          <p:cNvSpPr/>
          <p:nvPr/>
        </p:nvSpPr>
        <p:spPr>
          <a:xfrm>
            <a:off x="1229183" y="2071872"/>
            <a:ext cx="10477863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8000"/>
              </a:lnSpc>
              <a:buNone/>
            </a:pPr>
            <a:r>
              <a:rPr lang="en-US" sz="2000" dirty="0">
                <a:latin typeface="Garamond" panose="02020404030301010803" pitchFamily="18" charset="0"/>
                <a:ea typeface="Calibri" pitchFamily="34" charset="-122"/>
                <a:cs typeface="Calibri" pitchFamily="34" charset="-120"/>
              </a:rPr>
              <a:t>pC polarimetry reaches δP = 0.01 within a single ramp cycle; the proton case is systematics-limited.</a:t>
            </a:r>
            <a:endParaRPr lang="en-US" sz="2000" dirty="0">
              <a:latin typeface="Garamond" panose="02020404030301010803" pitchFamily="18" charset="0"/>
            </a:endParaRPr>
          </a:p>
        </p:txBody>
      </p:sp>
      <p:sp>
        <p:nvSpPr>
          <p:cNvPr id="10" name="Shape 7">
            <a:extLst>
              <a:ext uri="{FF2B5EF4-FFF2-40B4-BE49-F238E27FC236}">
                <a16:creationId xmlns:a16="http://schemas.microsoft.com/office/drawing/2014/main" id="{E3FA5EEA-9D4E-B032-FFA6-463EA357E634}"/>
              </a:ext>
            </a:extLst>
          </p:cNvPr>
          <p:cNvSpPr/>
          <p:nvPr/>
        </p:nvSpPr>
        <p:spPr>
          <a:xfrm>
            <a:off x="589104" y="2803392"/>
            <a:ext cx="457200" cy="457200"/>
          </a:xfrm>
          <a:prstGeom prst="ellipse">
            <a:avLst/>
          </a:prstGeom>
          <a:solidFill>
            <a:srgbClr val="0E7C7B"/>
          </a:solidFill>
          <a:ln/>
        </p:spPr>
        <p:txBody>
          <a:bodyPr/>
          <a:lstStyle/>
          <a:p>
            <a:endParaRPr lang="en-US" sz="2000"/>
          </a:p>
        </p:txBody>
      </p:sp>
      <p:pic>
        <p:nvPicPr>
          <p:cNvPr id="11" name="Image 3" descr="/home/claude/icons/route_w.png">
            <a:extLst>
              <a:ext uri="{FF2B5EF4-FFF2-40B4-BE49-F238E27FC236}">
                <a16:creationId xmlns:a16="http://schemas.microsoft.com/office/drawing/2014/main" id="{87D85EE3-7242-9946-1B49-20B762ECAAF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9688" y="2903976"/>
            <a:ext cx="256032" cy="256032"/>
          </a:xfrm>
          <a:prstGeom prst="rect">
            <a:avLst/>
          </a:prstGeom>
        </p:spPr>
      </p:pic>
      <p:sp>
        <p:nvSpPr>
          <p:cNvPr id="12" name="Text 8">
            <a:extLst>
              <a:ext uri="{FF2B5EF4-FFF2-40B4-BE49-F238E27FC236}">
                <a16:creationId xmlns:a16="http://schemas.microsoft.com/office/drawing/2014/main" id="{3B97FD5D-7933-A034-C2D9-F637C59944E2}"/>
              </a:ext>
            </a:extLst>
          </p:cNvPr>
          <p:cNvSpPr/>
          <p:nvPr/>
        </p:nvSpPr>
        <p:spPr>
          <a:xfrm>
            <a:off x="1229183" y="2757672"/>
            <a:ext cx="10477863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8000"/>
              </a:lnSpc>
              <a:buNone/>
            </a:pPr>
            <a:r>
              <a:rPr lang="en-US" sz="2000" dirty="0">
                <a:latin typeface="Garamond" panose="02020404030301010803" pitchFamily="18" charset="0"/>
                <a:ea typeface="Calibri" pitchFamily="34" charset="-122"/>
                <a:cs typeface="Calibri" pitchFamily="34" charset="-120"/>
              </a:rPr>
              <a:t>³He scale anchored at 443 MeV and propagated by ramp-and-return to ~2% absolute across the ramp.</a:t>
            </a:r>
            <a:endParaRPr lang="en-US" sz="2000" dirty="0">
              <a:latin typeface="Garamond" panose="02020404030301010803" pitchFamily="18" charset="0"/>
            </a:endParaRPr>
          </a:p>
        </p:txBody>
      </p:sp>
      <p:sp>
        <p:nvSpPr>
          <p:cNvPr id="13" name="Shape 9">
            <a:extLst>
              <a:ext uri="{FF2B5EF4-FFF2-40B4-BE49-F238E27FC236}">
                <a16:creationId xmlns:a16="http://schemas.microsoft.com/office/drawing/2014/main" id="{16BD9F98-F2A0-3A17-0177-BE776BA7999D}"/>
              </a:ext>
            </a:extLst>
          </p:cNvPr>
          <p:cNvSpPr/>
          <p:nvPr/>
        </p:nvSpPr>
        <p:spPr>
          <a:xfrm>
            <a:off x="589104" y="3489192"/>
            <a:ext cx="457200" cy="457200"/>
          </a:xfrm>
          <a:prstGeom prst="ellipse">
            <a:avLst/>
          </a:prstGeom>
          <a:solidFill>
            <a:srgbClr val="0E7C7B"/>
          </a:solidFill>
          <a:ln/>
        </p:spPr>
        <p:txBody>
          <a:bodyPr/>
          <a:lstStyle/>
          <a:p>
            <a:endParaRPr lang="en-US" sz="2000"/>
          </a:p>
        </p:txBody>
      </p:sp>
      <p:pic>
        <p:nvPicPr>
          <p:cNvPr id="14" name="Image 4" descr="/home/claude/icons/cubes.png">
            <a:extLst>
              <a:ext uri="{FF2B5EF4-FFF2-40B4-BE49-F238E27FC236}">
                <a16:creationId xmlns:a16="http://schemas.microsoft.com/office/drawing/2014/main" id="{8CEABCB2-2328-F731-DBE7-C9EC310D661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9688" y="3589776"/>
            <a:ext cx="256032" cy="256032"/>
          </a:xfrm>
          <a:prstGeom prst="rect">
            <a:avLst/>
          </a:prstGeom>
        </p:spPr>
      </p:pic>
      <p:sp>
        <p:nvSpPr>
          <p:cNvPr id="15" name="Text 10">
            <a:extLst>
              <a:ext uri="{FF2B5EF4-FFF2-40B4-BE49-F238E27FC236}">
                <a16:creationId xmlns:a16="http://schemas.microsoft.com/office/drawing/2014/main" id="{F254AAFA-3DD3-0CD6-ACA0-D5349138E03B}"/>
              </a:ext>
            </a:extLst>
          </p:cNvPr>
          <p:cNvSpPr/>
          <p:nvPr/>
        </p:nvSpPr>
        <p:spPr>
          <a:xfrm>
            <a:off x="1229183" y="3443472"/>
            <a:ext cx="10477863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8000"/>
              </a:lnSpc>
              <a:buNone/>
            </a:pPr>
            <a:r>
              <a:rPr lang="en-US" sz="2000" dirty="0">
                <a:latin typeface="Garamond" panose="02020404030301010803" pitchFamily="18" charset="0"/>
                <a:ea typeface="Calibri" pitchFamily="34" charset="-122"/>
                <a:cs typeface="Calibri" pitchFamily="34" charset="-120"/>
              </a:rPr>
              <a:t>Extends to d, ⁶Li, ⁷Li with the same geometry — a versatile light-ion polarimeter for the EIC era.</a:t>
            </a:r>
            <a:endParaRPr lang="en-US" sz="2000" dirty="0">
              <a:latin typeface="Garamond" panose="02020404030301010803" pitchFamily="18" charset="0"/>
            </a:endParaRPr>
          </a:p>
        </p:txBody>
      </p:sp>
      <p:sp>
        <p:nvSpPr>
          <p:cNvPr id="16" name="Shape 11">
            <a:extLst>
              <a:ext uri="{FF2B5EF4-FFF2-40B4-BE49-F238E27FC236}">
                <a16:creationId xmlns:a16="http://schemas.microsoft.com/office/drawing/2014/main" id="{3D26637A-FFFE-7E4F-F825-5E1F5032FFB3}"/>
              </a:ext>
            </a:extLst>
          </p:cNvPr>
          <p:cNvSpPr/>
          <p:nvPr/>
        </p:nvSpPr>
        <p:spPr>
          <a:xfrm>
            <a:off x="482895" y="4037832"/>
            <a:ext cx="11416661" cy="2318518"/>
          </a:xfrm>
          <a:prstGeom prst="roundRect">
            <a:avLst>
              <a:gd name="adj" fmla="val 8000"/>
            </a:avLst>
          </a:prstGeom>
          <a:solidFill>
            <a:srgbClr val="E08A1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7" name="Shape 12">
            <a:extLst>
              <a:ext uri="{FF2B5EF4-FFF2-40B4-BE49-F238E27FC236}">
                <a16:creationId xmlns:a16="http://schemas.microsoft.com/office/drawing/2014/main" id="{1C8B76FA-0608-18A7-57BB-75F30837652A}"/>
              </a:ext>
            </a:extLst>
          </p:cNvPr>
          <p:cNvSpPr/>
          <p:nvPr/>
        </p:nvSpPr>
        <p:spPr>
          <a:xfrm>
            <a:off x="690173" y="4884166"/>
            <a:ext cx="731520" cy="731520"/>
          </a:xfrm>
          <a:prstGeom prst="ellipse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8" name="Image 5" descr="/home/claude/icons/handshake.png">
            <a:extLst>
              <a:ext uri="{FF2B5EF4-FFF2-40B4-BE49-F238E27FC236}">
                <a16:creationId xmlns:a16="http://schemas.microsoft.com/office/drawing/2014/main" id="{D88BBC72-553D-9FE0-087F-DEFAD95BB0A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63909" y="5057902"/>
            <a:ext cx="384048" cy="384048"/>
          </a:xfrm>
          <a:prstGeom prst="rect">
            <a:avLst/>
          </a:prstGeom>
        </p:spPr>
      </p:pic>
      <p:sp>
        <p:nvSpPr>
          <p:cNvPr id="19" name="Text 13">
            <a:extLst>
              <a:ext uri="{FF2B5EF4-FFF2-40B4-BE49-F238E27FC236}">
                <a16:creationId xmlns:a16="http://schemas.microsoft.com/office/drawing/2014/main" id="{E43F182D-1733-96E3-FD19-745691576A37}"/>
              </a:ext>
            </a:extLst>
          </p:cNvPr>
          <p:cNvSpPr/>
          <p:nvPr/>
        </p:nvSpPr>
        <p:spPr>
          <a:xfrm>
            <a:off x="1595429" y="4129272"/>
            <a:ext cx="10111617" cy="212479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5000"/>
              </a:lnSpc>
            </a:pPr>
            <a:r>
              <a:rPr lang="en-US" sz="2000" b="1" dirty="0">
                <a:latin typeface="Garamond" panose="02020404030301010803" pitchFamily="18" charset="0"/>
                <a:ea typeface="Calibri" pitchFamily="34" charset="-122"/>
                <a:cs typeface="Calibri" pitchFamily="34" charset="-120"/>
              </a:rPr>
              <a:t>Under active design - we welcome collaborators NOW.</a:t>
            </a:r>
          </a:p>
          <a:p>
            <a:pPr marL="342900" indent="-342900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en-US" sz="2000" dirty="0">
                <a:latin typeface="Garamond" panose="02020404030301010803" pitchFamily="18" charset="0"/>
                <a:ea typeface="Calibri" pitchFamily="34" charset="-122"/>
                <a:cs typeface="Calibri" pitchFamily="34" charset="-120"/>
              </a:rPr>
              <a:t>Detector construction: current short-term plan includes 2 recoil detectors (1-st year) → 4 more needed in the 2–3-year range</a:t>
            </a:r>
          </a:p>
          <a:p>
            <a:pPr marL="342900" indent="-342900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en-US" sz="2000" dirty="0">
                <a:latin typeface="Garamond" panose="02020404030301010803" pitchFamily="18" charset="0"/>
                <a:ea typeface="Calibri" pitchFamily="34" charset="-122"/>
                <a:cs typeface="Calibri" pitchFamily="34" charset="-120"/>
              </a:rPr>
              <a:t>DAQ and data analysis: development reconstruction algorithms and DAQ system for new detectors</a:t>
            </a:r>
          </a:p>
          <a:p>
            <a:pPr marL="342900" indent="-342900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en-US" sz="2000" dirty="0">
                <a:latin typeface="Garamond" panose="02020404030301010803" pitchFamily="18" charset="0"/>
                <a:ea typeface="Calibri" pitchFamily="34" charset="-122"/>
                <a:cs typeface="Calibri" pitchFamily="34" charset="-120"/>
              </a:rPr>
              <a:t>Beam time: have many flanges which could be instrumented, new ideas are welcome</a:t>
            </a:r>
            <a:endParaRPr lang="en-US" sz="2000" dirty="0">
              <a:latin typeface="Garamond" panose="02020404030301010803" pitchFamily="18" charset="0"/>
            </a:endParaRPr>
          </a:p>
        </p:txBody>
      </p:sp>
      <p:sp>
        <p:nvSpPr>
          <p:cNvPr id="20" name="Footer Placeholder 19">
            <a:extLst>
              <a:ext uri="{FF2B5EF4-FFF2-40B4-BE49-F238E27FC236}">
                <a16:creationId xmlns:a16="http://schemas.microsoft.com/office/drawing/2014/main" id="{CA99541F-C4B1-4C23-02D6-432324AFFE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Connecting the Dots: Polarimetry from the BNL Booster to the EIC</a:t>
            </a:r>
          </a:p>
        </p:txBody>
      </p:sp>
      <p:sp>
        <p:nvSpPr>
          <p:cNvPr id="21" name="Date Placeholder 20">
            <a:extLst>
              <a:ext uri="{FF2B5EF4-FFF2-40B4-BE49-F238E27FC236}">
                <a16:creationId xmlns:a16="http://schemas.microsoft.com/office/drawing/2014/main" id="{7E2EF105-27C6-E993-1A33-51458C1446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7/13/26</a:t>
            </a:r>
          </a:p>
        </p:txBody>
      </p:sp>
      <p:sp>
        <p:nvSpPr>
          <p:cNvPr id="22" name="Slide Number Placeholder 21">
            <a:extLst>
              <a:ext uri="{FF2B5EF4-FFF2-40B4-BE49-F238E27FC236}">
                <a16:creationId xmlns:a16="http://schemas.microsoft.com/office/drawing/2014/main" id="{36903EC1-116F-FFE1-73A2-A3763ADE9D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13CEBD-7144-DC47-9BBD-CAA008E5A8A2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190661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79BE90-BEC7-F9F4-802A-9B056C9AD2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4D6987B8-EFAE-ED0A-A7AD-CBE253C19628}"/>
              </a:ext>
            </a:extLst>
          </p:cNvPr>
          <p:cNvSpPr txBox="1"/>
          <p:nvPr/>
        </p:nvSpPr>
        <p:spPr>
          <a:xfrm>
            <a:off x="0" y="2782669"/>
            <a:ext cx="1219405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 b="1" dirty="0">
                <a:latin typeface="Garamond" panose="02020404030301010803" pitchFamily="18" charset="0"/>
                <a:ea typeface="Cambria" pitchFamily="34" charset="-122"/>
                <a:cs typeface="Cambria" pitchFamily="34" charset="-120"/>
              </a:rPr>
              <a:t>Back Up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79EA30EE-A87B-9E9C-36E6-73E2BC40E9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Connecting the Dots: Polarimetry from the BNL Booster to the EIC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37558E7-6772-4B1A-DE96-C7FF994221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7/13/26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F135378-EC48-FB61-DFBE-039636C63E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13CEBD-7144-DC47-9BBD-CAA008E5A8A2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207314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0256BCF-E828-FA7C-7B86-29C376389D0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148"/>
          <a:stretch>
            <a:fillRect/>
          </a:stretch>
        </p:blipFill>
        <p:spPr>
          <a:xfrm>
            <a:off x="65922" y="1421467"/>
            <a:ext cx="7845837" cy="4738241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B33B8CC2-8EF4-48DC-5791-6933CFADE126}"/>
              </a:ext>
            </a:extLst>
          </p:cNvPr>
          <p:cNvSpPr txBox="1"/>
          <p:nvPr/>
        </p:nvSpPr>
        <p:spPr>
          <a:xfrm>
            <a:off x="-2058" y="64758"/>
            <a:ext cx="1219405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>
              <a:buNone/>
            </a:pPr>
            <a:r>
              <a:rPr lang="en-US" sz="3600" b="1" dirty="0">
                <a:latin typeface="Garamond" panose="02020404030301010803" pitchFamily="18" charset="0"/>
                <a:ea typeface="Cambria" pitchFamily="34" charset="-122"/>
                <a:cs typeface="Cambria" pitchFamily="34" charset="-120"/>
              </a:rPr>
              <a:t>Motivation: A gap in the polarization diagnostics chain</a:t>
            </a:r>
            <a:endParaRPr lang="en-US" sz="3600" dirty="0">
              <a:latin typeface="Garamond" panose="02020404030301010803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4B8D5DE-BB3A-83A1-E0B5-7CCE095A97E8}"/>
              </a:ext>
            </a:extLst>
          </p:cNvPr>
          <p:cNvSpPr txBox="1"/>
          <p:nvPr/>
        </p:nvSpPr>
        <p:spPr>
          <a:xfrm>
            <a:off x="482895" y="712990"/>
            <a:ext cx="11224151" cy="4228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lnSpc>
                <a:spcPct val="112000"/>
              </a:lnSpc>
              <a:buNone/>
            </a:pPr>
            <a:r>
              <a:rPr lang="en-US" sz="2000" dirty="0">
                <a:solidFill>
                  <a:srgbClr val="1E293B"/>
                </a:solidFill>
                <a:latin typeface="Garamond" panose="02020404030301010803" pitchFamily="18" charset="0"/>
                <a:ea typeface="Calibri" pitchFamily="34" charset="-122"/>
                <a:cs typeface="Calibri" pitchFamily="34" charset="-120"/>
              </a:rPr>
              <a:t>The EIC physics program demands high, well-measured polarization at </a:t>
            </a:r>
            <a:r>
              <a:rPr lang="en-US" sz="2000" b="1" dirty="0">
                <a:latin typeface="Garamond" panose="02020404030301010803" pitchFamily="18" charset="0"/>
                <a:ea typeface="Calibri" pitchFamily="34" charset="-122"/>
                <a:cs typeface="Calibri" pitchFamily="34" charset="-120"/>
              </a:rPr>
              <a:t>every stage </a:t>
            </a:r>
            <a:r>
              <a:rPr lang="en-US" sz="2000" dirty="0">
                <a:solidFill>
                  <a:srgbClr val="1E293B"/>
                </a:solidFill>
                <a:latin typeface="Garamond" panose="02020404030301010803" pitchFamily="18" charset="0"/>
                <a:ea typeface="Calibri" pitchFamily="34" charset="-122"/>
                <a:cs typeface="Calibri" pitchFamily="34" charset="-120"/>
              </a:rPr>
              <a:t>of the injector chain.</a:t>
            </a:r>
            <a:endParaRPr lang="en-US" sz="2000" dirty="0">
              <a:latin typeface="Garamond" panose="02020404030301010803" pitchFamily="18" charset="0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E817EC0A-BF5B-62A9-39BD-FE859E66BCDE}"/>
              </a:ext>
            </a:extLst>
          </p:cNvPr>
          <p:cNvGrpSpPr/>
          <p:nvPr/>
        </p:nvGrpSpPr>
        <p:grpSpPr>
          <a:xfrm>
            <a:off x="967849" y="5878233"/>
            <a:ext cx="1786270" cy="369332"/>
            <a:chOff x="1148316" y="5816009"/>
            <a:chExt cx="1786270" cy="369332"/>
          </a:xfrm>
        </p:grpSpPr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8DB2D442-E093-3B69-8440-A2E24B501122}"/>
                </a:ext>
              </a:extLst>
            </p:cNvPr>
            <p:cNvCxnSpPr/>
            <p:nvPr/>
          </p:nvCxnSpPr>
          <p:spPr>
            <a:xfrm>
              <a:off x="1148316" y="5816009"/>
              <a:ext cx="1786270" cy="0"/>
            </a:xfrm>
            <a:prstGeom prst="line">
              <a:avLst/>
            </a:prstGeom>
            <a:ln w="25400">
              <a:solidFill>
                <a:srgbClr val="C0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0BD03B15-AABB-BBAB-D8E5-C8BF334CA6E5}"/>
                </a:ext>
              </a:extLst>
            </p:cNvPr>
            <p:cNvSpPr txBox="1"/>
            <p:nvPr/>
          </p:nvSpPr>
          <p:spPr>
            <a:xfrm>
              <a:off x="1519882" y="5816009"/>
              <a:ext cx="74411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>
                  <a:solidFill>
                    <a:srgbClr val="C00000"/>
                  </a:solidFill>
                  <a:latin typeface="Garamond" panose="02020404030301010803" pitchFamily="18" charset="0"/>
                </a:rPr>
                <a:t>Linac</a:t>
              </a: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85DA92F2-045B-92A0-2F4F-AB3A6EBDDFB3}"/>
              </a:ext>
            </a:extLst>
          </p:cNvPr>
          <p:cNvGrpSpPr/>
          <p:nvPr/>
        </p:nvGrpSpPr>
        <p:grpSpPr>
          <a:xfrm>
            <a:off x="4748182" y="5848136"/>
            <a:ext cx="1786270" cy="369332"/>
            <a:chOff x="1148316" y="5816009"/>
            <a:chExt cx="1786270" cy="369332"/>
          </a:xfrm>
        </p:grpSpPr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8C0B3EC2-6EF9-5C61-BAC9-AF6599570560}"/>
                </a:ext>
              </a:extLst>
            </p:cNvPr>
            <p:cNvCxnSpPr/>
            <p:nvPr/>
          </p:nvCxnSpPr>
          <p:spPr>
            <a:xfrm>
              <a:off x="1148316" y="5816009"/>
              <a:ext cx="1786270" cy="0"/>
            </a:xfrm>
            <a:prstGeom prst="line">
              <a:avLst/>
            </a:prstGeom>
            <a:ln w="25400">
              <a:solidFill>
                <a:srgbClr val="C0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1135D629-963D-5A49-1005-BBC1E4F3BE7E}"/>
                </a:ext>
              </a:extLst>
            </p:cNvPr>
            <p:cNvSpPr txBox="1"/>
            <p:nvPr/>
          </p:nvSpPr>
          <p:spPr>
            <a:xfrm>
              <a:off x="1519882" y="5816009"/>
              <a:ext cx="6222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>
                  <a:solidFill>
                    <a:srgbClr val="C00000"/>
                  </a:solidFill>
                  <a:latin typeface="Garamond" panose="02020404030301010803" pitchFamily="18" charset="0"/>
                </a:rPr>
                <a:t>AGS</a:t>
              </a:r>
            </a:p>
          </p:txBody>
        </p:sp>
      </p:grpSp>
      <p:sp>
        <p:nvSpPr>
          <p:cNvPr id="21" name="Oval 20">
            <a:extLst>
              <a:ext uri="{FF2B5EF4-FFF2-40B4-BE49-F238E27FC236}">
                <a16:creationId xmlns:a16="http://schemas.microsoft.com/office/drawing/2014/main" id="{5F19F0D3-88B6-282F-ABD6-DC89D0110BBA}"/>
              </a:ext>
            </a:extLst>
          </p:cNvPr>
          <p:cNvSpPr/>
          <p:nvPr/>
        </p:nvSpPr>
        <p:spPr>
          <a:xfrm>
            <a:off x="1704472" y="1458536"/>
            <a:ext cx="2099294" cy="634334"/>
          </a:xfrm>
          <a:prstGeom prst="ellipse">
            <a:avLst/>
          </a:prstGeom>
          <a:noFill/>
          <a:ln w="34925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F005CFA3-18E7-AAAE-2973-1AFFF9251C50}"/>
              </a:ext>
            </a:extLst>
          </p:cNvPr>
          <p:cNvSpPr/>
          <p:nvPr/>
        </p:nvSpPr>
        <p:spPr>
          <a:xfrm>
            <a:off x="2681368" y="2397650"/>
            <a:ext cx="2749523" cy="536083"/>
          </a:xfrm>
          <a:prstGeom prst="ellipse">
            <a:avLst/>
          </a:prstGeom>
          <a:noFill/>
          <a:ln w="34925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C8DA84F8-1041-E7A5-8D7F-E7CDF5EC2928}"/>
              </a:ext>
            </a:extLst>
          </p:cNvPr>
          <p:cNvSpPr txBox="1"/>
          <p:nvPr/>
        </p:nvSpPr>
        <p:spPr>
          <a:xfrm>
            <a:off x="4056129" y="1376903"/>
            <a:ext cx="8515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>
                <a:solidFill>
                  <a:srgbClr val="C00000"/>
                </a:solidFill>
                <a:latin typeface="Garamond" panose="02020404030301010803" pitchFamily="18" charset="0"/>
              </a:rPr>
              <a:t>RHIC 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6DE6DC06-6958-E00D-2443-75775584A05E}"/>
              </a:ext>
            </a:extLst>
          </p:cNvPr>
          <p:cNvSpPr txBox="1"/>
          <p:nvPr/>
        </p:nvSpPr>
        <p:spPr>
          <a:xfrm>
            <a:off x="1204976" y="2933733"/>
            <a:ext cx="99899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err="1">
                <a:solidFill>
                  <a:srgbClr val="2A52D1"/>
                </a:solidFill>
                <a:latin typeface="Garamond" panose="02020404030301010803" pitchFamily="18" charset="0"/>
              </a:rPr>
              <a:t>sPHENIX</a:t>
            </a:r>
            <a:endParaRPr lang="en-US" sz="1400" b="1" dirty="0">
              <a:solidFill>
                <a:srgbClr val="2A52D1"/>
              </a:solidFill>
              <a:latin typeface="Garamond" panose="02020404030301010803" pitchFamily="18" charset="0"/>
            </a:endParaRPr>
          </a:p>
        </p:txBody>
      </p:sp>
      <p:sp>
        <p:nvSpPr>
          <p:cNvPr id="48" name="Text 4">
            <a:extLst>
              <a:ext uri="{FF2B5EF4-FFF2-40B4-BE49-F238E27FC236}">
                <a16:creationId xmlns:a16="http://schemas.microsoft.com/office/drawing/2014/main" id="{CC4A8301-F5A7-8E57-7F37-0E2DB27C2CF0}"/>
              </a:ext>
            </a:extLst>
          </p:cNvPr>
          <p:cNvSpPr/>
          <p:nvPr/>
        </p:nvSpPr>
        <p:spPr>
          <a:xfrm>
            <a:off x="8673759" y="1595437"/>
            <a:ext cx="3452319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sz="2000" dirty="0">
              <a:latin typeface="Garamond" panose="02020404030301010803" pitchFamily="18" charset="0"/>
            </a:endParaRPr>
          </a:p>
        </p:txBody>
      </p:sp>
      <p:sp>
        <p:nvSpPr>
          <p:cNvPr id="49" name="Text 5">
            <a:extLst>
              <a:ext uri="{FF2B5EF4-FFF2-40B4-BE49-F238E27FC236}">
                <a16:creationId xmlns:a16="http://schemas.microsoft.com/office/drawing/2014/main" id="{8D9755D3-415D-9E31-9F3B-C8E89AF99F46}"/>
              </a:ext>
            </a:extLst>
          </p:cNvPr>
          <p:cNvSpPr/>
          <p:nvPr/>
        </p:nvSpPr>
        <p:spPr>
          <a:xfrm>
            <a:off x="7249119" y="1231638"/>
            <a:ext cx="4758073" cy="580425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 algn="just">
              <a:lnSpc>
                <a:spcPct val="105000"/>
              </a:lnSpc>
              <a:buFont typeface="Arial" panose="020B0604020202020204" pitchFamily="34" charset="0"/>
              <a:buChar char="•"/>
            </a:pPr>
            <a:r>
              <a:rPr lang="en-US" sz="2000" b="1" dirty="0">
                <a:latin typeface="Garamond" panose="02020404030301010803" pitchFamily="18" charset="0"/>
                <a:ea typeface="Calibri" pitchFamily="34" charset="-122"/>
                <a:cs typeface="Calibri" pitchFamily="34" charset="-120"/>
              </a:rPr>
              <a:t>RHIC completed its final run</a:t>
            </a:r>
            <a:endParaRPr lang="en-US" sz="2000" dirty="0">
              <a:latin typeface="Garamond" panose="02020404030301010803" pitchFamily="18" charset="0"/>
            </a:endParaRPr>
          </a:p>
          <a:p>
            <a:pPr lvl="1" algn="just">
              <a:lnSpc>
                <a:spcPct val="105000"/>
              </a:lnSpc>
            </a:pPr>
            <a:r>
              <a:rPr lang="en-US" sz="2000" dirty="0">
                <a:latin typeface="Garamond" panose="02020404030301010803" pitchFamily="18" charset="0"/>
                <a:ea typeface="Calibri" pitchFamily="34" charset="-122"/>
                <a:cs typeface="Calibri" pitchFamily="34" charset="-120"/>
              </a:rPr>
              <a:t>The complex now transitions to EIC construction see talk from Prashanth </a:t>
            </a:r>
            <a:r>
              <a:rPr lang="en-US" sz="2000" dirty="0">
                <a:solidFill>
                  <a:srgbClr val="64748B"/>
                </a:solidFill>
                <a:latin typeface="Garamond" panose="02020404030301010803" pitchFamily="18" charset="0"/>
                <a:ea typeface="Calibri" pitchFamily="34" charset="-122"/>
                <a:cs typeface="Calibri" pitchFamily="34" charset="-120"/>
              </a:rPr>
              <a:t>(</a:t>
            </a:r>
            <a:r>
              <a:rPr lang="en-US" sz="2000" dirty="0">
                <a:solidFill>
                  <a:srgbClr val="64748B"/>
                </a:solidFill>
                <a:latin typeface="Garamond" panose="02020404030301010803" pitchFamily="18" charset="0"/>
                <a:ea typeface="Calibri" pitchFamily="34" charset="-122"/>
                <a:cs typeface="Calibri" pitchFamily="34" charset="-120"/>
                <a:hlinkClick r:id="rId4"/>
              </a:rPr>
              <a:t>link</a:t>
            </a:r>
            <a:r>
              <a:rPr lang="en-US" sz="2000" dirty="0">
                <a:solidFill>
                  <a:srgbClr val="64748B"/>
                </a:solidFill>
                <a:latin typeface="Garamond" panose="02020404030301010803" pitchFamily="18" charset="0"/>
                <a:ea typeface="Calibri" pitchFamily="34" charset="-122"/>
                <a:cs typeface="Calibri" pitchFamily="34" charset="-120"/>
              </a:rPr>
              <a:t>).</a:t>
            </a:r>
          </a:p>
          <a:p>
            <a:pPr algn="just">
              <a:lnSpc>
                <a:spcPct val="105000"/>
              </a:lnSpc>
            </a:pPr>
            <a:endParaRPr lang="en-US" sz="2000" dirty="0">
              <a:solidFill>
                <a:srgbClr val="64748B"/>
              </a:solidFill>
              <a:latin typeface="Garamond" panose="02020404030301010803" pitchFamily="18" charset="0"/>
              <a:ea typeface="Calibri" pitchFamily="34" charset="-122"/>
              <a:cs typeface="Calibri" pitchFamily="34" charset="-120"/>
            </a:endParaRPr>
          </a:p>
          <a:p>
            <a:pPr marL="342900" indent="-342900" algn="just">
              <a:lnSpc>
                <a:spcPct val="105000"/>
              </a:lnSpc>
              <a:buFont typeface="Arial" panose="020B0604020202020204" pitchFamily="34" charset="0"/>
              <a:buChar char="•"/>
            </a:pPr>
            <a:r>
              <a:rPr lang="en-US" sz="2000" b="1" dirty="0">
                <a:latin typeface="Garamond" panose="02020404030301010803" pitchFamily="18" charset="0"/>
                <a:ea typeface="Calibri" pitchFamily="34" charset="-122"/>
                <a:cs typeface="Calibri" pitchFamily="34" charset="-120"/>
              </a:rPr>
              <a:t>AGS enters multi-year refurbishment</a:t>
            </a:r>
          </a:p>
          <a:p>
            <a:pPr lvl="1" algn="just">
              <a:lnSpc>
                <a:spcPct val="105000"/>
              </a:lnSpc>
            </a:pPr>
            <a:r>
              <a:rPr lang="en-US" sz="2000" dirty="0">
                <a:latin typeface="Garamond" panose="02020404030301010803" pitchFamily="18" charset="0"/>
                <a:ea typeface="Calibri" pitchFamily="34" charset="-122"/>
                <a:cs typeface="Calibri" pitchFamily="34" charset="-120"/>
              </a:rPr>
              <a:t>Extensive </a:t>
            </a:r>
            <a:r>
              <a:rPr lang="en-US" sz="2000" dirty="0" err="1">
                <a:latin typeface="Garamond" panose="02020404030301010803" pitchFamily="18" charset="0"/>
                <a:ea typeface="Calibri" pitchFamily="34" charset="-122"/>
                <a:cs typeface="Calibri" pitchFamily="34" charset="-120"/>
              </a:rPr>
              <a:t>recabling</a:t>
            </a:r>
            <a:r>
              <a:rPr lang="en-US" sz="2000" dirty="0">
                <a:latin typeface="Garamond" panose="02020404030301010803" pitchFamily="18" charset="0"/>
                <a:ea typeface="Calibri" pitchFamily="34" charset="-122"/>
                <a:cs typeface="Calibri" pitchFamily="34" charset="-120"/>
              </a:rPr>
              <a:t> and hardware upgrades; the AGS </a:t>
            </a:r>
            <a:r>
              <a:rPr lang="en-US" sz="2000" dirty="0" err="1">
                <a:latin typeface="Garamond" panose="02020404030301010803" pitchFamily="18" charset="0"/>
                <a:ea typeface="Calibri" pitchFamily="34" charset="-122"/>
                <a:cs typeface="Calibri" pitchFamily="34" charset="-120"/>
              </a:rPr>
              <a:t>pC</a:t>
            </a:r>
            <a:r>
              <a:rPr lang="en-US" sz="2000" dirty="0">
                <a:latin typeface="Garamond" panose="02020404030301010803" pitchFamily="18" charset="0"/>
                <a:ea typeface="Calibri" pitchFamily="34" charset="-122"/>
                <a:cs typeface="Calibri" pitchFamily="34" charset="-120"/>
              </a:rPr>
              <a:t> polarimeter is unavailable.</a:t>
            </a:r>
          </a:p>
          <a:p>
            <a:pPr algn="just">
              <a:lnSpc>
                <a:spcPct val="105000"/>
              </a:lnSpc>
            </a:pPr>
            <a:endParaRPr lang="en-US" sz="2000" b="1" dirty="0">
              <a:latin typeface="Garamond" panose="02020404030301010803" pitchFamily="18" charset="0"/>
              <a:ea typeface="Calibri" pitchFamily="34" charset="-122"/>
              <a:cs typeface="Calibri" pitchFamily="34" charset="-120"/>
            </a:endParaRPr>
          </a:p>
          <a:p>
            <a:pPr marL="342900" indent="-342900" algn="just">
              <a:lnSpc>
                <a:spcPct val="105000"/>
              </a:lnSpc>
              <a:buFont typeface="Arial" panose="020B0604020202020204" pitchFamily="34" charset="0"/>
              <a:buChar char="•"/>
            </a:pPr>
            <a:r>
              <a:rPr lang="en-US" sz="2000" b="1" dirty="0">
                <a:latin typeface="Garamond" panose="02020404030301010803" pitchFamily="18" charset="0"/>
                <a:ea typeface="Calibri" pitchFamily="34" charset="-122"/>
                <a:cs typeface="Calibri" pitchFamily="34" charset="-120"/>
              </a:rPr>
              <a:t>No independent measurement in between</a:t>
            </a:r>
            <a:endParaRPr lang="en-US" sz="2000" dirty="0">
              <a:latin typeface="Garamond" panose="02020404030301010803" pitchFamily="18" charset="0"/>
              <a:ea typeface="Calibri" pitchFamily="34" charset="-122"/>
              <a:cs typeface="Calibri" pitchFamily="34" charset="-120"/>
            </a:endParaRPr>
          </a:p>
          <a:p>
            <a:pPr lvl="1" algn="just">
              <a:lnSpc>
                <a:spcPct val="105000"/>
              </a:lnSpc>
            </a:pPr>
            <a:r>
              <a:rPr lang="en-US" sz="2000" dirty="0">
                <a:latin typeface="Garamond" panose="02020404030301010803" pitchFamily="18" charset="0"/>
                <a:ea typeface="Calibri" pitchFamily="34" charset="-122"/>
                <a:cs typeface="Calibri" pitchFamily="34" charset="-120"/>
              </a:rPr>
              <a:t>Nothing bridges the 200 MeV Linac / EBIS sources and the AGS - the full Booster range is blind to depolarization effects.</a:t>
            </a:r>
            <a:endParaRPr lang="en-US" sz="2000" dirty="0">
              <a:latin typeface="Garamond" panose="02020404030301010803" pitchFamily="18" charset="0"/>
            </a:endParaRPr>
          </a:p>
          <a:p>
            <a:pPr>
              <a:lnSpc>
                <a:spcPct val="105000"/>
              </a:lnSpc>
            </a:pPr>
            <a:endParaRPr lang="en-US" sz="2000" dirty="0">
              <a:latin typeface="Garamond" panose="02020404030301010803" pitchFamily="18" charset="0"/>
            </a:endParaRPr>
          </a:p>
          <a:p>
            <a:pPr>
              <a:lnSpc>
                <a:spcPct val="105000"/>
              </a:lnSpc>
            </a:pPr>
            <a:endParaRPr lang="en-US" sz="2000" dirty="0">
              <a:latin typeface="Garamond" panose="02020404030301010803" pitchFamily="18" charset="0"/>
            </a:endParaRPr>
          </a:p>
          <a:p>
            <a:pPr>
              <a:lnSpc>
                <a:spcPct val="105000"/>
              </a:lnSpc>
            </a:pPr>
            <a:endParaRPr lang="en-US" sz="2000" dirty="0">
              <a:latin typeface="Garamond" panose="02020404030301010803" pitchFamily="18" charset="0"/>
            </a:endParaRPr>
          </a:p>
        </p:txBody>
      </p:sp>
      <p:sp>
        <p:nvSpPr>
          <p:cNvPr id="52" name="Text 7">
            <a:extLst>
              <a:ext uri="{FF2B5EF4-FFF2-40B4-BE49-F238E27FC236}">
                <a16:creationId xmlns:a16="http://schemas.microsoft.com/office/drawing/2014/main" id="{3A7611F6-7B3B-9D0C-EE04-1AF4BF20B58E}"/>
              </a:ext>
            </a:extLst>
          </p:cNvPr>
          <p:cNvSpPr/>
          <p:nvPr/>
        </p:nvSpPr>
        <p:spPr>
          <a:xfrm>
            <a:off x="7676707" y="2810437"/>
            <a:ext cx="4433777" cy="5955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sz="2000" dirty="0">
              <a:latin typeface="Garamond" panose="02020404030301010803" pitchFamily="18" charset="0"/>
            </a:endParaRPr>
          </a:p>
        </p:txBody>
      </p:sp>
      <p:sp>
        <p:nvSpPr>
          <p:cNvPr id="53" name="Text 8">
            <a:extLst>
              <a:ext uri="{FF2B5EF4-FFF2-40B4-BE49-F238E27FC236}">
                <a16:creationId xmlns:a16="http://schemas.microsoft.com/office/drawing/2014/main" id="{8959A52F-3047-0C96-ADC5-BB6045F0EF19}"/>
              </a:ext>
            </a:extLst>
          </p:cNvPr>
          <p:cNvSpPr/>
          <p:nvPr/>
        </p:nvSpPr>
        <p:spPr>
          <a:xfrm>
            <a:off x="8658165" y="3387665"/>
            <a:ext cx="3452319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5000"/>
              </a:lnSpc>
              <a:buNone/>
            </a:pPr>
            <a:endParaRPr lang="en-US" sz="2000" dirty="0">
              <a:latin typeface="Garamond" panose="02020404030301010803" pitchFamily="18" charset="0"/>
            </a:endParaRPr>
          </a:p>
        </p:txBody>
      </p:sp>
      <p:sp>
        <p:nvSpPr>
          <p:cNvPr id="56" name="Text 10">
            <a:extLst>
              <a:ext uri="{FF2B5EF4-FFF2-40B4-BE49-F238E27FC236}">
                <a16:creationId xmlns:a16="http://schemas.microsoft.com/office/drawing/2014/main" id="{BDC32FB1-6F80-7AF4-C799-ECDF5ADA423A}"/>
              </a:ext>
            </a:extLst>
          </p:cNvPr>
          <p:cNvSpPr/>
          <p:nvPr/>
        </p:nvSpPr>
        <p:spPr>
          <a:xfrm>
            <a:off x="8658165" y="4183193"/>
            <a:ext cx="3452319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sz="2000" dirty="0">
              <a:latin typeface="Garamond" panose="02020404030301010803" pitchFamily="18" charset="0"/>
            </a:endParaRPr>
          </a:p>
        </p:txBody>
      </p:sp>
      <p:cxnSp>
        <p:nvCxnSpPr>
          <p:cNvPr id="59" name="Straight Arrow Connector 58">
            <a:extLst>
              <a:ext uri="{FF2B5EF4-FFF2-40B4-BE49-F238E27FC236}">
                <a16:creationId xmlns:a16="http://schemas.microsoft.com/office/drawing/2014/main" id="{358D48E7-A102-5110-63C3-6D94D3F17DF8}"/>
              </a:ext>
            </a:extLst>
          </p:cNvPr>
          <p:cNvCxnSpPr/>
          <p:nvPr/>
        </p:nvCxnSpPr>
        <p:spPr>
          <a:xfrm flipH="1">
            <a:off x="2754119" y="4312508"/>
            <a:ext cx="4375730" cy="506627"/>
          </a:xfrm>
          <a:prstGeom prst="straightConnector1">
            <a:avLst/>
          </a:prstGeom>
          <a:ln w="38100">
            <a:solidFill>
              <a:srgbClr val="C00000"/>
            </a:solidFill>
            <a:tailEnd type="stealth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0" name="TextBox 59">
            <a:extLst>
              <a:ext uri="{FF2B5EF4-FFF2-40B4-BE49-F238E27FC236}">
                <a16:creationId xmlns:a16="http://schemas.microsoft.com/office/drawing/2014/main" id="{18595964-D071-E4CD-4CD0-94DD6C79FAD3}"/>
              </a:ext>
            </a:extLst>
          </p:cNvPr>
          <p:cNvSpPr txBox="1"/>
          <p:nvPr/>
        </p:nvSpPr>
        <p:spPr>
          <a:xfrm rot="21110549">
            <a:off x="5418097" y="4444272"/>
            <a:ext cx="63511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solidFill>
                  <a:srgbClr val="C00000"/>
                </a:solidFill>
                <a:latin typeface="Garamond" panose="02020404030301010803" pitchFamily="18" charset="0"/>
              </a:rPr>
              <a:t>? ? ?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472EF533-4F36-0120-A712-C570242B8E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Connecting the Dots: Polarimetry from the BNL Booster to the EIC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13540F7-C972-97C6-3C47-FD7C984D14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7/13/26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A84918F-C872-2997-58C7-C552FEEADC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13CEBD-7144-DC47-9BBD-CAA008E5A8A2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25931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out)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out)">
                                      <p:cBhvr>
                                        <p:cTn id="1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2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9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2" grpId="0" animBg="1"/>
      <p:bldP spid="2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A1CE3A-9E83-FD05-FF1F-8F6611EE63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BBCF4A35-69BC-4DBE-C3E1-D15A42A3E85C}"/>
              </a:ext>
            </a:extLst>
          </p:cNvPr>
          <p:cNvSpPr txBox="1"/>
          <p:nvPr/>
        </p:nvSpPr>
        <p:spPr>
          <a:xfrm>
            <a:off x="-2058" y="64758"/>
            <a:ext cx="1219405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 b="1" dirty="0">
                <a:latin typeface="Garamond" panose="02020404030301010803" pitchFamily="18" charset="0"/>
                <a:ea typeface="Cambria" pitchFamily="34" charset="-122"/>
                <a:cs typeface="Cambria" pitchFamily="34" charset="-120"/>
              </a:rPr>
              <a:t>A recoil-carbon polarimeter at the Booster</a:t>
            </a:r>
            <a:endParaRPr lang="en-US" sz="3600" dirty="0">
              <a:latin typeface="Garamond" panose="02020404030301010803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213F045-B56D-4BA4-A67C-710C7BDB3BB2}"/>
              </a:ext>
            </a:extLst>
          </p:cNvPr>
          <p:cNvSpPr txBox="1"/>
          <p:nvPr/>
        </p:nvSpPr>
        <p:spPr>
          <a:xfrm>
            <a:off x="126658" y="712990"/>
            <a:ext cx="11936626" cy="7550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</a:pPr>
            <a:r>
              <a:rPr lang="en-US" sz="2000" b="1" dirty="0">
                <a:latin typeface="Garamond" panose="02020404030301010803" pitchFamily="18" charset="0"/>
                <a:ea typeface="Calibri" pitchFamily="34" charset="-122"/>
                <a:cs typeface="Calibri" pitchFamily="34" charset="-120"/>
              </a:rPr>
              <a:t>Continuous, absolute</a:t>
            </a:r>
            <a:r>
              <a:rPr lang="en-US" sz="2000" dirty="0">
                <a:latin typeface="Garamond" panose="02020404030301010803" pitchFamily="18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2000" dirty="0">
                <a:solidFill>
                  <a:srgbClr val="1E293B"/>
                </a:solidFill>
                <a:latin typeface="Garamond" panose="02020404030301010803" pitchFamily="18" charset="0"/>
                <a:ea typeface="Calibri" pitchFamily="34" charset="-122"/>
                <a:cs typeface="Calibri" pitchFamily="34" charset="-120"/>
              </a:rPr>
              <a:t>polarization for both the polarized </a:t>
            </a:r>
            <a:r>
              <a:rPr lang="en-US" sz="2000" b="1" dirty="0">
                <a:solidFill>
                  <a:srgbClr val="123B54"/>
                </a:solidFill>
                <a:latin typeface="Garamond" panose="02020404030301010803" pitchFamily="18" charset="0"/>
                <a:ea typeface="Calibri" pitchFamily="34" charset="-122"/>
                <a:cs typeface="Calibri" pitchFamily="34" charset="-120"/>
              </a:rPr>
              <a:t>proton</a:t>
            </a:r>
            <a:r>
              <a:rPr lang="en-US" sz="2000" dirty="0">
                <a:solidFill>
                  <a:srgbClr val="1E293B"/>
                </a:solidFill>
                <a:latin typeface="Garamond" panose="02020404030301010803" pitchFamily="18" charset="0"/>
                <a:ea typeface="Calibri" pitchFamily="34" charset="-122"/>
                <a:cs typeface="Calibri" pitchFamily="34" charset="-120"/>
              </a:rPr>
              <a:t> and polarized </a:t>
            </a:r>
            <a:r>
              <a:rPr lang="en-US" sz="2000" b="1" dirty="0">
                <a:solidFill>
                  <a:srgbClr val="123B54"/>
                </a:solidFill>
                <a:latin typeface="Garamond" panose="02020404030301010803" pitchFamily="18" charset="0"/>
                <a:ea typeface="Calibri" pitchFamily="34" charset="-122"/>
                <a:cs typeface="Calibri" pitchFamily="34" charset="-120"/>
              </a:rPr>
              <a:t>³He</a:t>
            </a:r>
            <a:r>
              <a:rPr lang="en-US" sz="2000" dirty="0">
                <a:solidFill>
                  <a:srgbClr val="1E293B"/>
                </a:solidFill>
                <a:latin typeface="Garamond" panose="02020404030301010803" pitchFamily="18" charset="0"/>
                <a:ea typeface="Calibri" pitchFamily="34" charset="-122"/>
                <a:cs typeface="Calibri" pitchFamily="34" charset="-120"/>
              </a:rPr>
              <a:t> beams - across the full acceleration cycle.</a:t>
            </a:r>
            <a:endParaRPr lang="en-US" sz="2000" dirty="0">
              <a:latin typeface="Garamond" panose="02020404030301010803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A2F5152-7FED-7414-1AD8-53872B87FD2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8072" y="1489438"/>
            <a:ext cx="7772400" cy="447090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4B4DCA9-3CA8-6AA0-E76B-F7DB86F652E9}"/>
              </a:ext>
            </a:extLst>
          </p:cNvPr>
          <p:cNvSpPr txBox="1"/>
          <p:nvPr/>
        </p:nvSpPr>
        <p:spPr>
          <a:xfrm>
            <a:off x="5185352" y="5775678"/>
            <a:ext cx="25789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Garamond" panose="02020404030301010803" pitchFamily="18" charset="0"/>
              </a:rPr>
              <a:t>Illustration from K. Hock</a:t>
            </a:r>
          </a:p>
        </p:txBody>
      </p:sp>
      <p:sp>
        <p:nvSpPr>
          <p:cNvPr id="8" name="Text 5">
            <a:extLst>
              <a:ext uri="{FF2B5EF4-FFF2-40B4-BE49-F238E27FC236}">
                <a16:creationId xmlns:a16="http://schemas.microsoft.com/office/drawing/2014/main" id="{2006C590-6FD0-CD56-94DC-1F7BEE8D6726}"/>
              </a:ext>
            </a:extLst>
          </p:cNvPr>
          <p:cNvSpPr/>
          <p:nvPr/>
        </p:nvSpPr>
        <p:spPr>
          <a:xfrm>
            <a:off x="8313873" y="1648915"/>
            <a:ext cx="221284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sz="1500" dirty="0"/>
          </a:p>
        </p:txBody>
      </p:sp>
      <p:sp>
        <p:nvSpPr>
          <p:cNvPr id="10" name="Text 6">
            <a:extLst>
              <a:ext uri="{FF2B5EF4-FFF2-40B4-BE49-F238E27FC236}">
                <a16:creationId xmlns:a16="http://schemas.microsoft.com/office/drawing/2014/main" id="{16FFEB19-AF5B-A528-19D6-81F85A4AF801}"/>
              </a:ext>
            </a:extLst>
          </p:cNvPr>
          <p:cNvSpPr/>
          <p:nvPr/>
        </p:nvSpPr>
        <p:spPr>
          <a:xfrm>
            <a:off x="8313873" y="2106115"/>
            <a:ext cx="219456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8000"/>
              </a:lnSpc>
              <a:buNone/>
            </a:pPr>
            <a:endParaRPr lang="en-US" sz="1150" dirty="0"/>
          </a:p>
        </p:txBody>
      </p:sp>
      <p:sp>
        <p:nvSpPr>
          <p:cNvPr id="11" name="Text 9">
            <a:extLst>
              <a:ext uri="{FF2B5EF4-FFF2-40B4-BE49-F238E27FC236}">
                <a16:creationId xmlns:a16="http://schemas.microsoft.com/office/drawing/2014/main" id="{2BD23AE0-1B54-B729-CAC1-283A2C07E19D}"/>
              </a:ext>
            </a:extLst>
          </p:cNvPr>
          <p:cNvSpPr/>
          <p:nvPr/>
        </p:nvSpPr>
        <p:spPr>
          <a:xfrm>
            <a:off x="8347071" y="2141309"/>
            <a:ext cx="221284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sz="1500" dirty="0"/>
          </a:p>
        </p:txBody>
      </p:sp>
      <p:sp>
        <p:nvSpPr>
          <p:cNvPr id="18" name="Text 10">
            <a:extLst>
              <a:ext uri="{FF2B5EF4-FFF2-40B4-BE49-F238E27FC236}">
                <a16:creationId xmlns:a16="http://schemas.microsoft.com/office/drawing/2014/main" id="{3D4F2B1B-D6C8-7EDE-6FD1-0DC3E3495572}"/>
              </a:ext>
            </a:extLst>
          </p:cNvPr>
          <p:cNvSpPr/>
          <p:nvPr/>
        </p:nvSpPr>
        <p:spPr>
          <a:xfrm>
            <a:off x="8421212" y="2773837"/>
            <a:ext cx="219456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8000"/>
              </a:lnSpc>
              <a:buNone/>
            </a:pPr>
            <a:endParaRPr lang="en-US" sz="1150" dirty="0"/>
          </a:p>
        </p:txBody>
      </p:sp>
      <p:sp>
        <p:nvSpPr>
          <p:cNvPr id="19" name="Text 13">
            <a:extLst>
              <a:ext uri="{FF2B5EF4-FFF2-40B4-BE49-F238E27FC236}">
                <a16:creationId xmlns:a16="http://schemas.microsoft.com/office/drawing/2014/main" id="{A7EF5C66-E2AE-B964-F068-6BA368581DD2}"/>
              </a:ext>
            </a:extLst>
          </p:cNvPr>
          <p:cNvSpPr/>
          <p:nvPr/>
        </p:nvSpPr>
        <p:spPr>
          <a:xfrm>
            <a:off x="9331246" y="2169614"/>
            <a:ext cx="221284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sz="1500" dirty="0"/>
          </a:p>
        </p:txBody>
      </p:sp>
      <p:sp>
        <p:nvSpPr>
          <p:cNvPr id="20" name="Text 14">
            <a:extLst>
              <a:ext uri="{FF2B5EF4-FFF2-40B4-BE49-F238E27FC236}">
                <a16:creationId xmlns:a16="http://schemas.microsoft.com/office/drawing/2014/main" id="{64BE3F33-0EED-E1A0-4BC4-AFBF55A17A88}"/>
              </a:ext>
            </a:extLst>
          </p:cNvPr>
          <p:cNvSpPr/>
          <p:nvPr/>
        </p:nvSpPr>
        <p:spPr>
          <a:xfrm>
            <a:off x="7685903" y="1133317"/>
            <a:ext cx="4353635" cy="55169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 algn="just">
              <a:lnSpc>
                <a:spcPct val="108000"/>
              </a:lnSpc>
              <a:buFont typeface="Arial" panose="020B0604020202020204" pitchFamily="34" charset="0"/>
              <a:buChar char="•"/>
            </a:pPr>
            <a:r>
              <a:rPr lang="en-US" sz="2000" b="1" dirty="0">
                <a:latin typeface="Garamond" panose="02020404030301010803" pitchFamily="18" charset="0"/>
                <a:ea typeface="Calibri" pitchFamily="34" charset="-122"/>
                <a:cs typeface="Calibri" pitchFamily="34" charset="-120"/>
              </a:rPr>
              <a:t>Elastic scattering</a:t>
            </a:r>
            <a:endParaRPr lang="en-US" sz="2000" dirty="0">
              <a:latin typeface="Garamond" panose="02020404030301010803" pitchFamily="18" charset="0"/>
              <a:ea typeface="Calibri" pitchFamily="34" charset="-122"/>
              <a:cs typeface="Calibri" pitchFamily="34" charset="-120"/>
            </a:endParaRPr>
          </a:p>
          <a:p>
            <a:pPr lvl="1" algn="just">
              <a:lnSpc>
                <a:spcPct val="108000"/>
              </a:lnSpc>
            </a:pPr>
            <a:r>
              <a:rPr lang="en-US" sz="2000" dirty="0" err="1">
                <a:latin typeface="Garamond" panose="02020404030301010803" pitchFamily="18" charset="0"/>
                <a:ea typeface="Calibri" pitchFamily="34" charset="-122"/>
                <a:cs typeface="Calibri" pitchFamily="34" charset="-120"/>
              </a:rPr>
              <a:t>pC</a:t>
            </a:r>
            <a:r>
              <a:rPr lang="en-US" sz="2000" dirty="0">
                <a:latin typeface="Garamond" panose="02020404030301010803" pitchFamily="18" charset="0"/>
                <a:ea typeface="Calibri" pitchFamily="34" charset="-122"/>
                <a:cs typeface="Calibri" pitchFamily="34" charset="-120"/>
              </a:rPr>
              <a:t> and ³HeC from a thin internal carbon target; recoil ¹²C detected near </a:t>
            </a:r>
            <a:r>
              <a:rPr lang="en-US" sz="2000" dirty="0" err="1">
                <a:latin typeface="Garamond" panose="02020404030301010803" pitchFamily="18" charset="0"/>
                <a:ea typeface="Calibri" pitchFamily="34" charset="-122"/>
                <a:cs typeface="Calibri" pitchFamily="34" charset="-120"/>
              </a:rPr>
              <a:t>θ</a:t>
            </a:r>
            <a:r>
              <a:rPr lang="en-US" sz="2000" baseline="-25000" dirty="0" err="1">
                <a:latin typeface="Garamond" panose="02020404030301010803" pitchFamily="18" charset="0"/>
                <a:ea typeface="Calibri" pitchFamily="34" charset="-122"/>
                <a:cs typeface="Calibri" pitchFamily="34" charset="-120"/>
              </a:rPr>
              <a:t>C</a:t>
            </a:r>
            <a:r>
              <a:rPr lang="en-US" sz="2000" dirty="0">
                <a:latin typeface="Garamond" panose="02020404030301010803" pitchFamily="18" charset="0"/>
                <a:ea typeface="Calibri" pitchFamily="34" charset="-122"/>
                <a:cs typeface="Calibri" pitchFamily="34" charset="-120"/>
              </a:rPr>
              <a:t> ≈ 90°.</a:t>
            </a:r>
            <a:endParaRPr lang="en-US" sz="2000" b="1" dirty="0">
              <a:latin typeface="Garamond" panose="02020404030301010803" pitchFamily="18" charset="0"/>
              <a:ea typeface="Calibri" pitchFamily="34" charset="-122"/>
              <a:cs typeface="Calibri" pitchFamily="34" charset="-120"/>
            </a:endParaRPr>
          </a:p>
          <a:p>
            <a:pPr marL="342900" indent="-342900" algn="just">
              <a:lnSpc>
                <a:spcPct val="108000"/>
              </a:lnSpc>
              <a:buFont typeface="Arial" panose="020B0604020202020204" pitchFamily="34" charset="0"/>
              <a:buChar char="•"/>
            </a:pPr>
            <a:r>
              <a:rPr lang="en-US" sz="2000" b="1" dirty="0">
                <a:latin typeface="Garamond" panose="02020404030301010803" pitchFamily="18" charset="0"/>
                <a:ea typeface="Calibri" pitchFamily="34" charset="-122"/>
                <a:cs typeface="Calibri" pitchFamily="34" charset="-120"/>
              </a:rPr>
              <a:t>Fixed six-station ring</a:t>
            </a:r>
            <a:endParaRPr lang="en-US" sz="2000" dirty="0">
              <a:latin typeface="Garamond" panose="02020404030301010803" pitchFamily="18" charset="0"/>
              <a:ea typeface="Calibri" pitchFamily="34" charset="-122"/>
              <a:cs typeface="Calibri" pitchFamily="34" charset="-120"/>
            </a:endParaRPr>
          </a:p>
          <a:p>
            <a:pPr lvl="1" algn="just">
              <a:lnSpc>
                <a:spcPct val="108000"/>
              </a:lnSpc>
            </a:pPr>
            <a:r>
              <a:rPr lang="en-US" sz="2000" dirty="0">
                <a:latin typeface="Garamond" panose="02020404030301010803" pitchFamily="18" charset="0"/>
                <a:ea typeface="Calibri" pitchFamily="34" charset="-122"/>
                <a:cs typeface="Calibri" pitchFamily="34" charset="-120"/>
              </a:rPr>
              <a:t>Recoil kinematics scale smoothly with momentum - one geometry covers injection to extraction.</a:t>
            </a:r>
            <a:endParaRPr lang="en-US" sz="2000" b="1" dirty="0">
              <a:latin typeface="Garamond" panose="02020404030301010803" pitchFamily="18" charset="0"/>
              <a:ea typeface="Calibri" pitchFamily="34" charset="-122"/>
              <a:cs typeface="Calibri" pitchFamily="34" charset="-120"/>
            </a:endParaRPr>
          </a:p>
          <a:p>
            <a:pPr marL="342900" indent="-342900" algn="just">
              <a:lnSpc>
                <a:spcPct val="108000"/>
              </a:lnSpc>
              <a:buFont typeface="Arial" panose="020B0604020202020204" pitchFamily="34" charset="0"/>
              <a:buChar char="•"/>
            </a:pPr>
            <a:r>
              <a:rPr lang="en-US" sz="2000" b="1" dirty="0">
                <a:latin typeface="Garamond" panose="02020404030301010803" pitchFamily="18" charset="0"/>
                <a:ea typeface="Calibri" pitchFamily="34" charset="-122"/>
                <a:cs typeface="Calibri" pitchFamily="34" charset="-120"/>
              </a:rPr>
              <a:t>Absolute scale</a:t>
            </a:r>
            <a:endParaRPr lang="en-US" sz="2000" dirty="0">
              <a:latin typeface="Garamond" panose="02020404030301010803" pitchFamily="18" charset="0"/>
              <a:ea typeface="Calibri" pitchFamily="34" charset="-122"/>
              <a:cs typeface="Calibri" pitchFamily="34" charset="-120"/>
            </a:endParaRPr>
          </a:p>
          <a:p>
            <a:pPr lvl="1" algn="just">
              <a:lnSpc>
                <a:spcPct val="108000"/>
              </a:lnSpc>
            </a:pPr>
            <a:r>
              <a:rPr lang="en-US" sz="2000" dirty="0">
                <a:latin typeface="Garamond" panose="02020404030301010803" pitchFamily="18" charset="0"/>
                <a:ea typeface="Calibri" pitchFamily="34" charset="-122"/>
                <a:cs typeface="Calibri" pitchFamily="34" charset="-120"/>
              </a:rPr>
              <a:t>Well-established pC analyzing power; ³He scale anchored to a few percent via ramp-and-return.</a:t>
            </a:r>
          </a:p>
          <a:p>
            <a:pPr marL="342900" indent="-342900" algn="just">
              <a:lnSpc>
                <a:spcPct val="108000"/>
              </a:lnSpc>
              <a:buFont typeface="Arial" panose="020B0604020202020204" pitchFamily="34" charset="0"/>
              <a:buChar char="•"/>
            </a:pPr>
            <a:r>
              <a:rPr lang="en-US" sz="2000" b="1" dirty="0">
                <a:latin typeface="Garamond" panose="02020404030301010803" pitchFamily="18" charset="0"/>
                <a:ea typeface="Calibri" pitchFamily="34" charset="-122"/>
                <a:cs typeface="Calibri" pitchFamily="34" charset="-120"/>
              </a:rPr>
              <a:t>Future-ready</a:t>
            </a:r>
          </a:p>
          <a:p>
            <a:pPr lvl="1" algn="just">
              <a:lnSpc>
                <a:spcPct val="108000"/>
              </a:lnSpc>
            </a:pPr>
            <a:r>
              <a:rPr lang="en-US" sz="2000" dirty="0">
                <a:latin typeface="Garamond" panose="02020404030301010803" pitchFamily="18" charset="0"/>
                <a:ea typeface="Calibri" pitchFamily="34" charset="-122"/>
                <a:cs typeface="Calibri" pitchFamily="34" charset="-120"/>
              </a:rPr>
              <a:t>Same technique extends to d, ⁶Li, ⁷Li with detector upgrades - no geometry change.</a:t>
            </a:r>
            <a:endParaRPr lang="en-US" sz="2000" dirty="0">
              <a:latin typeface="Garamond" panose="02020404030301010803" pitchFamily="18" charset="0"/>
            </a:endParaRPr>
          </a:p>
          <a:p>
            <a:pPr algn="just">
              <a:lnSpc>
                <a:spcPct val="108000"/>
              </a:lnSpc>
            </a:pPr>
            <a:endParaRPr lang="en-US" sz="2000" dirty="0">
              <a:latin typeface="Garamond" panose="02020404030301010803" pitchFamily="18" charset="0"/>
            </a:endParaRPr>
          </a:p>
        </p:txBody>
      </p:sp>
      <p:sp>
        <p:nvSpPr>
          <p:cNvPr id="25" name="Text 17">
            <a:extLst>
              <a:ext uri="{FF2B5EF4-FFF2-40B4-BE49-F238E27FC236}">
                <a16:creationId xmlns:a16="http://schemas.microsoft.com/office/drawing/2014/main" id="{03223109-41DF-4BCD-4E47-D6AB7A683944}"/>
              </a:ext>
            </a:extLst>
          </p:cNvPr>
          <p:cNvSpPr/>
          <p:nvPr/>
        </p:nvSpPr>
        <p:spPr>
          <a:xfrm>
            <a:off x="9308592" y="3611880"/>
            <a:ext cx="221284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sz="1500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65979326-E50A-DB7B-4656-3E41107B61A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6200000">
            <a:off x="3370180" y="2436669"/>
            <a:ext cx="1766474" cy="1689563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3758775F-B102-7F40-5BF5-D81E67F9A2C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87496" y="2369909"/>
            <a:ext cx="1807920" cy="1794779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E9E7AD42-4E4A-C06E-AD40-CC56F06C20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Connecting the Dots: Polarimetry from the BNL Booster to the EIC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FB4DEBD-1491-BAF0-5D67-0EAD7E26B5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7/13/26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973E87C-529F-699C-C4F2-0D0BD8485B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13CEBD-7144-DC47-9BBD-CAA008E5A8A2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257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094 0.00255 L 0.14075 0.19537 " pathEditMode="relative" ptsTypes="AA">
                                      <p:cBhvr>
                                        <p:cTn id="9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0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" dur="2000" fill="hold"/>
                                        <p:tgtEl>
                                          <p:spTgt spid="13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143 -0.00972 L -0.03203 0.24444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80" y="12708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0" dur="2000" fill="hold"/>
                                        <p:tgtEl>
                                          <p:spTgt spid="14"/>
                                        </p:tgtEl>
                                      </p:cBhvr>
                                      <p:by x="300000" y="3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98525C-18CA-5330-5337-C7FBFE60DA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30D032DD-45F0-0FDF-AF74-AE81A87F50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8252" y="918054"/>
            <a:ext cx="5735890" cy="565604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51B9ED7-9431-ADB6-8300-115E689EBF2A}"/>
              </a:ext>
            </a:extLst>
          </p:cNvPr>
          <p:cNvSpPr txBox="1"/>
          <p:nvPr/>
        </p:nvSpPr>
        <p:spPr>
          <a:xfrm>
            <a:off x="-2058" y="64758"/>
            <a:ext cx="1219405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>
              <a:buNone/>
            </a:pPr>
            <a:r>
              <a:rPr lang="en-US" sz="3600" b="1" dirty="0">
                <a:latin typeface="Garamond" panose="02020404030301010803" pitchFamily="18" charset="0"/>
                <a:ea typeface="Cambria" pitchFamily="34" charset="-122"/>
                <a:cs typeface="Cambria" pitchFamily="34" charset="-120"/>
              </a:rPr>
              <a:t>Motivation: A gap in the polarization diagnostics chain</a:t>
            </a:r>
            <a:endParaRPr lang="en-US" sz="3600" dirty="0">
              <a:latin typeface="Garamond" panose="02020404030301010803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1B57091-A416-4531-0E56-6140AD6DF914}"/>
              </a:ext>
            </a:extLst>
          </p:cNvPr>
          <p:cNvSpPr txBox="1"/>
          <p:nvPr/>
        </p:nvSpPr>
        <p:spPr>
          <a:xfrm>
            <a:off x="482895" y="712990"/>
            <a:ext cx="11224151" cy="4228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lnSpc>
                <a:spcPct val="112000"/>
              </a:lnSpc>
              <a:buNone/>
            </a:pPr>
            <a:r>
              <a:rPr lang="en-US" sz="2000" dirty="0">
                <a:solidFill>
                  <a:srgbClr val="1E293B"/>
                </a:solidFill>
                <a:latin typeface="Garamond" panose="02020404030301010803" pitchFamily="18" charset="0"/>
                <a:ea typeface="Calibri" pitchFamily="34" charset="-122"/>
                <a:cs typeface="Calibri" pitchFamily="34" charset="-120"/>
              </a:rPr>
              <a:t>The EIC physics program demands high, well-measured polarization at </a:t>
            </a:r>
            <a:r>
              <a:rPr lang="en-US" sz="2000" b="1" dirty="0">
                <a:latin typeface="Garamond" panose="02020404030301010803" pitchFamily="18" charset="0"/>
                <a:ea typeface="Calibri" pitchFamily="34" charset="-122"/>
                <a:cs typeface="Calibri" pitchFamily="34" charset="-120"/>
              </a:rPr>
              <a:t>every stage </a:t>
            </a:r>
            <a:r>
              <a:rPr lang="en-US" sz="2000" dirty="0">
                <a:solidFill>
                  <a:srgbClr val="1E293B"/>
                </a:solidFill>
                <a:latin typeface="Garamond" panose="02020404030301010803" pitchFamily="18" charset="0"/>
                <a:ea typeface="Calibri" pitchFamily="34" charset="-122"/>
                <a:cs typeface="Calibri" pitchFamily="34" charset="-120"/>
              </a:rPr>
              <a:t>of the injector chain.</a:t>
            </a:r>
            <a:endParaRPr lang="en-US" sz="2000" dirty="0">
              <a:latin typeface="Garamond" panose="02020404030301010803" pitchFamily="18" charset="0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30F2B5F3-B7D9-9BF9-D3B3-EABF9466E691}"/>
              </a:ext>
            </a:extLst>
          </p:cNvPr>
          <p:cNvGrpSpPr/>
          <p:nvPr/>
        </p:nvGrpSpPr>
        <p:grpSpPr>
          <a:xfrm>
            <a:off x="80604" y="4909182"/>
            <a:ext cx="1786270" cy="369332"/>
            <a:chOff x="1148316" y="5816009"/>
            <a:chExt cx="1786270" cy="369332"/>
          </a:xfrm>
        </p:grpSpPr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73A0F66D-4C6A-FE9B-FB39-02EBBA2D9F0E}"/>
                </a:ext>
              </a:extLst>
            </p:cNvPr>
            <p:cNvCxnSpPr/>
            <p:nvPr/>
          </p:nvCxnSpPr>
          <p:spPr>
            <a:xfrm>
              <a:off x="1148316" y="5816009"/>
              <a:ext cx="1786270" cy="0"/>
            </a:xfrm>
            <a:prstGeom prst="line">
              <a:avLst/>
            </a:prstGeom>
            <a:ln w="25400">
              <a:solidFill>
                <a:srgbClr val="C0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549140BE-2396-BB3D-2452-A6C7EC46A877}"/>
                </a:ext>
              </a:extLst>
            </p:cNvPr>
            <p:cNvSpPr txBox="1"/>
            <p:nvPr/>
          </p:nvSpPr>
          <p:spPr>
            <a:xfrm>
              <a:off x="1519882" y="5816009"/>
              <a:ext cx="74411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>
                  <a:solidFill>
                    <a:srgbClr val="C00000"/>
                  </a:solidFill>
                  <a:latin typeface="Garamond" panose="02020404030301010803" pitchFamily="18" charset="0"/>
                </a:rPr>
                <a:t>Linac</a:t>
              </a: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2EA3AB5A-D3AB-3008-1BE2-846CBFF66663}"/>
              </a:ext>
            </a:extLst>
          </p:cNvPr>
          <p:cNvGrpSpPr/>
          <p:nvPr/>
        </p:nvGrpSpPr>
        <p:grpSpPr>
          <a:xfrm>
            <a:off x="3205509" y="5216002"/>
            <a:ext cx="2392497" cy="382630"/>
            <a:chOff x="1148316" y="5816009"/>
            <a:chExt cx="2392497" cy="382630"/>
          </a:xfrm>
        </p:grpSpPr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8E0B37AD-7048-DBAF-BE00-B71CAFBD5BB8}"/>
                </a:ext>
              </a:extLst>
            </p:cNvPr>
            <p:cNvCxnSpPr>
              <a:cxnSpLocks/>
            </p:cNvCxnSpPr>
            <p:nvPr/>
          </p:nvCxnSpPr>
          <p:spPr>
            <a:xfrm>
              <a:off x="1148316" y="5816009"/>
              <a:ext cx="2392497" cy="0"/>
            </a:xfrm>
            <a:prstGeom prst="line">
              <a:avLst/>
            </a:prstGeom>
            <a:ln w="25400">
              <a:solidFill>
                <a:srgbClr val="C0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9214FD36-F55B-0193-DCCC-35FDA30CF6C9}"/>
                </a:ext>
              </a:extLst>
            </p:cNvPr>
            <p:cNvSpPr txBox="1"/>
            <p:nvPr/>
          </p:nvSpPr>
          <p:spPr>
            <a:xfrm>
              <a:off x="1182235" y="5829307"/>
              <a:ext cx="6222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>
                  <a:solidFill>
                    <a:srgbClr val="C00000"/>
                  </a:solidFill>
                  <a:latin typeface="Garamond" panose="02020404030301010803" pitchFamily="18" charset="0"/>
                </a:rPr>
                <a:t>AGS</a:t>
              </a:r>
            </a:p>
          </p:txBody>
        </p:sp>
      </p:grpSp>
      <p:sp>
        <p:nvSpPr>
          <p:cNvPr id="21" name="Oval 20">
            <a:extLst>
              <a:ext uri="{FF2B5EF4-FFF2-40B4-BE49-F238E27FC236}">
                <a16:creationId xmlns:a16="http://schemas.microsoft.com/office/drawing/2014/main" id="{594ADAD1-50A9-2F78-B47E-540991317E39}"/>
              </a:ext>
            </a:extLst>
          </p:cNvPr>
          <p:cNvSpPr/>
          <p:nvPr/>
        </p:nvSpPr>
        <p:spPr>
          <a:xfrm>
            <a:off x="1866874" y="2394284"/>
            <a:ext cx="2099294" cy="368533"/>
          </a:xfrm>
          <a:prstGeom prst="ellipse">
            <a:avLst/>
          </a:prstGeom>
          <a:noFill/>
          <a:ln w="34925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E552FFF3-E742-CB2E-997A-03BB4972AEB3}"/>
              </a:ext>
            </a:extLst>
          </p:cNvPr>
          <p:cNvSpPr/>
          <p:nvPr/>
        </p:nvSpPr>
        <p:spPr>
          <a:xfrm>
            <a:off x="4497550" y="2033296"/>
            <a:ext cx="2552342" cy="477120"/>
          </a:xfrm>
          <a:prstGeom prst="ellipse">
            <a:avLst/>
          </a:prstGeom>
          <a:noFill/>
          <a:ln w="34925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Text 5">
            <a:extLst>
              <a:ext uri="{FF2B5EF4-FFF2-40B4-BE49-F238E27FC236}">
                <a16:creationId xmlns:a16="http://schemas.microsoft.com/office/drawing/2014/main" id="{9723903F-2DF7-572A-25D1-D868B5DA4438}"/>
              </a:ext>
            </a:extLst>
          </p:cNvPr>
          <p:cNvSpPr/>
          <p:nvPr/>
        </p:nvSpPr>
        <p:spPr>
          <a:xfrm>
            <a:off x="7236241" y="1639614"/>
            <a:ext cx="4770952" cy="539627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 algn="just">
              <a:lnSpc>
                <a:spcPct val="105000"/>
              </a:lnSpc>
              <a:buFont typeface="Arial" panose="020B0604020202020204" pitchFamily="34" charset="0"/>
              <a:buChar char="•"/>
            </a:pPr>
            <a:r>
              <a:rPr lang="en-US" sz="2000" b="1" dirty="0">
                <a:latin typeface="Garamond" panose="02020404030301010803" pitchFamily="18" charset="0"/>
                <a:ea typeface="Calibri" pitchFamily="34" charset="-122"/>
                <a:cs typeface="Calibri" pitchFamily="34" charset="-120"/>
              </a:rPr>
              <a:t>RHIC completed its final run</a:t>
            </a:r>
            <a:endParaRPr lang="en-US" sz="2000" dirty="0">
              <a:latin typeface="Garamond" panose="02020404030301010803" pitchFamily="18" charset="0"/>
            </a:endParaRPr>
          </a:p>
          <a:p>
            <a:pPr lvl="1" algn="just">
              <a:lnSpc>
                <a:spcPct val="105000"/>
              </a:lnSpc>
            </a:pPr>
            <a:r>
              <a:rPr lang="en-US" sz="2000" dirty="0">
                <a:latin typeface="Garamond" panose="02020404030301010803" pitchFamily="18" charset="0"/>
                <a:ea typeface="Calibri" pitchFamily="34" charset="-122"/>
                <a:cs typeface="Calibri" pitchFamily="34" charset="-120"/>
              </a:rPr>
              <a:t>The complex now transitions to EIC construction see talk from Prashanth </a:t>
            </a:r>
            <a:r>
              <a:rPr lang="en-US" sz="2000" dirty="0">
                <a:solidFill>
                  <a:srgbClr val="64748B"/>
                </a:solidFill>
                <a:latin typeface="Garamond" panose="02020404030301010803" pitchFamily="18" charset="0"/>
                <a:ea typeface="Calibri" pitchFamily="34" charset="-122"/>
                <a:cs typeface="Calibri" pitchFamily="34" charset="-120"/>
              </a:rPr>
              <a:t>(</a:t>
            </a:r>
            <a:r>
              <a:rPr lang="en-US" sz="2000" dirty="0">
                <a:solidFill>
                  <a:srgbClr val="64748B"/>
                </a:solidFill>
                <a:latin typeface="Garamond" panose="02020404030301010803" pitchFamily="18" charset="0"/>
                <a:ea typeface="Calibri" pitchFamily="34" charset="-122"/>
                <a:cs typeface="Calibri" pitchFamily="34" charset="-120"/>
                <a:hlinkClick r:id="rId4"/>
              </a:rPr>
              <a:t>link</a:t>
            </a:r>
            <a:r>
              <a:rPr lang="en-US" sz="2000" dirty="0">
                <a:solidFill>
                  <a:srgbClr val="64748B"/>
                </a:solidFill>
                <a:latin typeface="Garamond" panose="02020404030301010803" pitchFamily="18" charset="0"/>
                <a:ea typeface="Calibri" pitchFamily="34" charset="-122"/>
                <a:cs typeface="Calibri" pitchFamily="34" charset="-120"/>
              </a:rPr>
              <a:t>).</a:t>
            </a:r>
          </a:p>
          <a:p>
            <a:pPr algn="just">
              <a:lnSpc>
                <a:spcPct val="105000"/>
              </a:lnSpc>
            </a:pPr>
            <a:endParaRPr lang="en-US" sz="2000" dirty="0">
              <a:solidFill>
                <a:srgbClr val="64748B"/>
              </a:solidFill>
              <a:latin typeface="Garamond" panose="02020404030301010803" pitchFamily="18" charset="0"/>
              <a:ea typeface="Calibri" pitchFamily="34" charset="-122"/>
              <a:cs typeface="Calibri" pitchFamily="34" charset="-120"/>
            </a:endParaRPr>
          </a:p>
          <a:p>
            <a:pPr marL="342900" indent="-342900" algn="just">
              <a:lnSpc>
                <a:spcPct val="105000"/>
              </a:lnSpc>
              <a:buFont typeface="Arial" panose="020B0604020202020204" pitchFamily="34" charset="0"/>
              <a:buChar char="•"/>
            </a:pPr>
            <a:r>
              <a:rPr lang="en-US" sz="2000" b="1" dirty="0">
                <a:latin typeface="Garamond" panose="02020404030301010803" pitchFamily="18" charset="0"/>
                <a:ea typeface="Calibri" pitchFamily="34" charset="-122"/>
                <a:cs typeface="Calibri" pitchFamily="34" charset="-120"/>
              </a:rPr>
              <a:t>AGS enters multi-year refurbishment</a:t>
            </a:r>
          </a:p>
          <a:p>
            <a:pPr lvl="1" algn="just">
              <a:lnSpc>
                <a:spcPct val="105000"/>
              </a:lnSpc>
            </a:pPr>
            <a:r>
              <a:rPr lang="en-US" sz="2000" dirty="0">
                <a:latin typeface="Garamond" panose="02020404030301010803" pitchFamily="18" charset="0"/>
                <a:ea typeface="Calibri" pitchFamily="34" charset="-122"/>
                <a:cs typeface="Calibri" pitchFamily="34" charset="-120"/>
              </a:rPr>
              <a:t>Extensive </a:t>
            </a:r>
            <a:r>
              <a:rPr lang="en-US" sz="2000" dirty="0" err="1">
                <a:latin typeface="Garamond" panose="02020404030301010803" pitchFamily="18" charset="0"/>
                <a:ea typeface="Calibri" pitchFamily="34" charset="-122"/>
                <a:cs typeface="Calibri" pitchFamily="34" charset="-120"/>
              </a:rPr>
              <a:t>recabling</a:t>
            </a:r>
            <a:r>
              <a:rPr lang="en-US" sz="2000" dirty="0">
                <a:latin typeface="Garamond" panose="02020404030301010803" pitchFamily="18" charset="0"/>
                <a:ea typeface="Calibri" pitchFamily="34" charset="-122"/>
                <a:cs typeface="Calibri" pitchFamily="34" charset="-120"/>
              </a:rPr>
              <a:t> and hardware upgrades; the AGS </a:t>
            </a:r>
            <a:r>
              <a:rPr lang="en-US" sz="2000" dirty="0" err="1">
                <a:latin typeface="Garamond" panose="02020404030301010803" pitchFamily="18" charset="0"/>
                <a:ea typeface="Calibri" pitchFamily="34" charset="-122"/>
                <a:cs typeface="Calibri" pitchFamily="34" charset="-120"/>
              </a:rPr>
              <a:t>pC</a:t>
            </a:r>
            <a:r>
              <a:rPr lang="en-US" sz="2000" dirty="0">
                <a:latin typeface="Garamond" panose="02020404030301010803" pitchFamily="18" charset="0"/>
                <a:ea typeface="Calibri" pitchFamily="34" charset="-122"/>
                <a:cs typeface="Calibri" pitchFamily="34" charset="-120"/>
              </a:rPr>
              <a:t> polarimeter is unavailable, Booster will operate.</a:t>
            </a:r>
          </a:p>
          <a:p>
            <a:pPr algn="just">
              <a:lnSpc>
                <a:spcPct val="105000"/>
              </a:lnSpc>
            </a:pPr>
            <a:endParaRPr lang="en-US" sz="2000" b="1" dirty="0">
              <a:latin typeface="Garamond" panose="02020404030301010803" pitchFamily="18" charset="0"/>
              <a:ea typeface="Calibri" pitchFamily="34" charset="-122"/>
              <a:cs typeface="Calibri" pitchFamily="34" charset="-120"/>
            </a:endParaRPr>
          </a:p>
          <a:p>
            <a:pPr marL="342900" indent="-342900" algn="just">
              <a:lnSpc>
                <a:spcPct val="105000"/>
              </a:lnSpc>
              <a:buFont typeface="Arial" panose="020B0604020202020204" pitchFamily="34" charset="0"/>
              <a:buChar char="•"/>
            </a:pPr>
            <a:r>
              <a:rPr lang="en-US" sz="2000" b="1" dirty="0">
                <a:latin typeface="Garamond" panose="02020404030301010803" pitchFamily="18" charset="0"/>
                <a:ea typeface="Calibri" pitchFamily="34" charset="-122"/>
                <a:cs typeface="Calibri" pitchFamily="34" charset="-120"/>
              </a:rPr>
              <a:t>No independent measurement in between</a:t>
            </a:r>
            <a:endParaRPr lang="en-US" sz="2000" dirty="0">
              <a:latin typeface="Garamond" panose="02020404030301010803" pitchFamily="18" charset="0"/>
              <a:ea typeface="Calibri" pitchFamily="34" charset="-122"/>
              <a:cs typeface="Calibri" pitchFamily="34" charset="-120"/>
            </a:endParaRPr>
          </a:p>
          <a:p>
            <a:pPr lvl="1" algn="just">
              <a:lnSpc>
                <a:spcPct val="105000"/>
              </a:lnSpc>
            </a:pPr>
            <a:r>
              <a:rPr lang="en-US" sz="2000" dirty="0">
                <a:latin typeface="Garamond" panose="02020404030301010803" pitchFamily="18" charset="0"/>
                <a:ea typeface="Calibri" pitchFamily="34" charset="-122"/>
                <a:cs typeface="Calibri" pitchFamily="34" charset="-120"/>
              </a:rPr>
              <a:t>Nothing bridges the 200 MeV Linac / EBIS sources and the AGS - the full Booster range is blind to depolarization effects.</a:t>
            </a:r>
            <a:endParaRPr lang="en-US" sz="2000" dirty="0">
              <a:latin typeface="Garamond" panose="02020404030301010803" pitchFamily="18" charset="0"/>
            </a:endParaRPr>
          </a:p>
          <a:p>
            <a:pPr>
              <a:lnSpc>
                <a:spcPct val="105000"/>
              </a:lnSpc>
            </a:pPr>
            <a:endParaRPr lang="en-US" sz="2000" dirty="0">
              <a:latin typeface="Garamond" panose="02020404030301010803" pitchFamily="18" charset="0"/>
            </a:endParaRPr>
          </a:p>
          <a:p>
            <a:pPr>
              <a:lnSpc>
                <a:spcPct val="105000"/>
              </a:lnSpc>
            </a:pPr>
            <a:endParaRPr lang="en-US" sz="2000" dirty="0">
              <a:latin typeface="Garamond" panose="02020404030301010803" pitchFamily="18" charset="0"/>
            </a:endParaRPr>
          </a:p>
          <a:p>
            <a:pPr>
              <a:lnSpc>
                <a:spcPct val="105000"/>
              </a:lnSpc>
            </a:pPr>
            <a:endParaRPr lang="en-US" sz="2000" dirty="0">
              <a:latin typeface="Garamond" panose="02020404030301010803" pitchFamily="18" charset="0"/>
            </a:endParaRPr>
          </a:p>
        </p:txBody>
      </p:sp>
      <p:sp>
        <p:nvSpPr>
          <p:cNvPr id="52" name="Text 7">
            <a:extLst>
              <a:ext uri="{FF2B5EF4-FFF2-40B4-BE49-F238E27FC236}">
                <a16:creationId xmlns:a16="http://schemas.microsoft.com/office/drawing/2014/main" id="{3F361B36-AFF9-D954-ABBD-B03983C12554}"/>
              </a:ext>
            </a:extLst>
          </p:cNvPr>
          <p:cNvSpPr/>
          <p:nvPr/>
        </p:nvSpPr>
        <p:spPr>
          <a:xfrm>
            <a:off x="6990062" y="2762817"/>
            <a:ext cx="4433777" cy="5955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sz="2000" dirty="0">
              <a:latin typeface="Garamond" panose="02020404030301010803" pitchFamily="18" charset="0"/>
            </a:endParaRPr>
          </a:p>
        </p:txBody>
      </p:sp>
      <p:cxnSp>
        <p:nvCxnSpPr>
          <p:cNvPr id="59" name="Straight Arrow Connector 58">
            <a:extLst>
              <a:ext uri="{FF2B5EF4-FFF2-40B4-BE49-F238E27FC236}">
                <a16:creationId xmlns:a16="http://schemas.microsoft.com/office/drawing/2014/main" id="{C8149976-FAFF-B69B-8732-3FFFDACC89CF}"/>
              </a:ext>
            </a:extLst>
          </p:cNvPr>
          <p:cNvCxnSpPr>
            <a:cxnSpLocks/>
          </p:cNvCxnSpPr>
          <p:nvPr/>
        </p:nvCxnSpPr>
        <p:spPr>
          <a:xfrm flipH="1">
            <a:off x="2536285" y="4529046"/>
            <a:ext cx="4513607" cy="580108"/>
          </a:xfrm>
          <a:prstGeom prst="straightConnector1">
            <a:avLst/>
          </a:prstGeom>
          <a:ln w="38100">
            <a:solidFill>
              <a:srgbClr val="C00000"/>
            </a:solidFill>
            <a:tailEnd type="stealth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0" name="TextBox 59">
            <a:extLst>
              <a:ext uri="{FF2B5EF4-FFF2-40B4-BE49-F238E27FC236}">
                <a16:creationId xmlns:a16="http://schemas.microsoft.com/office/drawing/2014/main" id="{BE870C1E-3EA7-FF08-4F93-EEF84079785A}"/>
              </a:ext>
            </a:extLst>
          </p:cNvPr>
          <p:cNvSpPr txBox="1"/>
          <p:nvPr/>
        </p:nvSpPr>
        <p:spPr>
          <a:xfrm rot="20981256">
            <a:off x="5774529" y="4659707"/>
            <a:ext cx="63511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solidFill>
                  <a:srgbClr val="C00000"/>
                </a:solidFill>
                <a:latin typeface="Garamond" panose="02020404030301010803" pitchFamily="18" charset="0"/>
              </a:rPr>
              <a:t>? ? ?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689BFB5-5D10-A75E-9FFE-F881B7A674FA}"/>
              </a:ext>
            </a:extLst>
          </p:cNvPr>
          <p:cNvSpPr txBox="1"/>
          <p:nvPr/>
        </p:nvSpPr>
        <p:spPr>
          <a:xfrm>
            <a:off x="4580044" y="2095926"/>
            <a:ext cx="243226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Garamond" panose="02020404030301010803" pitchFamily="18" charset="0"/>
              </a:rPr>
              <a:t>Absolute Polarimeter (H jet)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89B06C9-5AAA-2BE1-F8AF-7E9AF414FDC4}"/>
              </a:ext>
            </a:extLst>
          </p:cNvPr>
          <p:cNvSpPr txBox="1"/>
          <p:nvPr/>
        </p:nvSpPr>
        <p:spPr>
          <a:xfrm>
            <a:off x="2153749" y="2402078"/>
            <a:ext cx="145924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err="1">
                <a:latin typeface="Garamond" panose="02020404030301010803" pitchFamily="18" charset="0"/>
              </a:rPr>
              <a:t>pC</a:t>
            </a:r>
            <a:r>
              <a:rPr lang="en-US" sz="1600" dirty="0">
                <a:latin typeface="Garamond" panose="02020404030301010803" pitchFamily="18" charset="0"/>
              </a:rPr>
              <a:t> Polarimeters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09524F7-BC0B-8FDD-66ED-EBE27A476474}"/>
              </a:ext>
            </a:extLst>
          </p:cNvPr>
          <p:cNvSpPr txBox="1"/>
          <p:nvPr/>
        </p:nvSpPr>
        <p:spPr>
          <a:xfrm>
            <a:off x="3160833" y="4953755"/>
            <a:ext cx="221695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Garamond" panose="02020404030301010803" pitchFamily="18" charset="0"/>
              </a:rPr>
              <a:t>AGS Internal Polarimeter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4A72ED3D-CC37-8E2B-7BFA-2F23251403C0}"/>
              </a:ext>
            </a:extLst>
          </p:cNvPr>
          <p:cNvSpPr txBox="1"/>
          <p:nvPr/>
        </p:nvSpPr>
        <p:spPr>
          <a:xfrm>
            <a:off x="51020" y="4558654"/>
            <a:ext cx="188564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Garamond" panose="02020404030301010803" pitchFamily="18" charset="0"/>
              </a:rPr>
              <a:t>200 MeV Polarimeter</a:t>
            </a:r>
          </a:p>
        </p:txBody>
      </p: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18973ABD-824A-B65B-C557-89A3AF05BCCE}"/>
              </a:ext>
            </a:extLst>
          </p:cNvPr>
          <p:cNvCxnSpPr>
            <a:cxnSpLocks/>
          </p:cNvCxnSpPr>
          <p:nvPr/>
        </p:nvCxnSpPr>
        <p:spPr>
          <a:xfrm>
            <a:off x="920942" y="4859713"/>
            <a:ext cx="1308400" cy="234135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0B006B31-923B-8155-F6E2-318234C0CF72}"/>
              </a:ext>
            </a:extLst>
          </p:cNvPr>
          <p:cNvCxnSpPr>
            <a:cxnSpLocks/>
          </p:cNvCxnSpPr>
          <p:nvPr/>
        </p:nvCxnSpPr>
        <p:spPr>
          <a:xfrm>
            <a:off x="3160833" y="2740632"/>
            <a:ext cx="805335" cy="688368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28BED1A3-C627-3FF2-8C18-A937B01EE164}"/>
              </a:ext>
            </a:extLst>
          </p:cNvPr>
          <p:cNvCxnSpPr>
            <a:cxnSpLocks/>
          </p:cNvCxnSpPr>
          <p:nvPr/>
        </p:nvCxnSpPr>
        <p:spPr>
          <a:xfrm flipH="1">
            <a:off x="4253043" y="2402078"/>
            <a:ext cx="1344963" cy="1155314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D2AC6D8D-BF51-7EEB-1F14-B2D0BF2261ED}"/>
              </a:ext>
            </a:extLst>
          </p:cNvPr>
          <p:cNvCxnSpPr>
            <a:cxnSpLocks/>
          </p:cNvCxnSpPr>
          <p:nvPr/>
        </p:nvCxnSpPr>
        <p:spPr>
          <a:xfrm>
            <a:off x="2564697" y="2776959"/>
            <a:ext cx="0" cy="1318225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50" name="Group 49">
            <a:extLst>
              <a:ext uri="{FF2B5EF4-FFF2-40B4-BE49-F238E27FC236}">
                <a16:creationId xmlns:a16="http://schemas.microsoft.com/office/drawing/2014/main" id="{46D2BDAC-5E60-C360-4D13-9E3CDFA7D847}"/>
              </a:ext>
            </a:extLst>
          </p:cNvPr>
          <p:cNvGrpSpPr/>
          <p:nvPr/>
        </p:nvGrpSpPr>
        <p:grpSpPr>
          <a:xfrm>
            <a:off x="2281790" y="4990818"/>
            <a:ext cx="119394" cy="190625"/>
            <a:chOff x="2281790" y="4990818"/>
            <a:chExt cx="119394" cy="190625"/>
          </a:xfrm>
        </p:grpSpPr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227518ED-CDC2-80F3-8B64-93AAB7DADC7E}"/>
                </a:ext>
              </a:extLst>
            </p:cNvPr>
            <p:cNvSpPr/>
            <p:nvPr/>
          </p:nvSpPr>
          <p:spPr>
            <a:xfrm>
              <a:off x="2281790" y="5070988"/>
              <a:ext cx="45720" cy="45720"/>
            </a:xfrm>
            <a:prstGeom prst="ellipse">
              <a:avLst/>
            </a:prstGeom>
            <a:solidFill>
              <a:schemeClr val="accent5">
                <a:lumMod val="60000"/>
                <a:lumOff val="40000"/>
              </a:schemeClr>
            </a:solidFill>
            <a:ln w="6350">
              <a:solidFill>
                <a:schemeClr val="accent5">
                  <a:lumMod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cxnSp>
          <p:nvCxnSpPr>
            <p:cNvPr id="43" name="Straight Connector 42">
              <a:extLst>
                <a:ext uri="{FF2B5EF4-FFF2-40B4-BE49-F238E27FC236}">
                  <a16:creationId xmlns:a16="http://schemas.microsoft.com/office/drawing/2014/main" id="{783B5BF8-5895-9398-7458-F25186FBF311}"/>
                </a:ext>
              </a:extLst>
            </p:cNvPr>
            <p:cNvCxnSpPr/>
            <p:nvPr/>
          </p:nvCxnSpPr>
          <p:spPr>
            <a:xfrm>
              <a:off x="2295125" y="5016483"/>
              <a:ext cx="70250" cy="51330"/>
            </a:xfrm>
            <a:prstGeom prst="line">
              <a:avLst/>
            </a:prstGeom>
            <a:ln w="6350">
              <a:solidFill>
                <a:schemeClr val="accent5">
                  <a:lumMod val="5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BF87159C-CCCC-A4D8-A8B7-9E817F5C7170}"/>
                </a:ext>
              </a:extLst>
            </p:cNvPr>
            <p:cNvCxnSpPr/>
            <p:nvPr/>
          </p:nvCxnSpPr>
          <p:spPr>
            <a:xfrm>
              <a:off x="2317985" y="4990818"/>
              <a:ext cx="70250" cy="51330"/>
            </a:xfrm>
            <a:prstGeom prst="line">
              <a:avLst/>
            </a:prstGeom>
            <a:ln w="6350">
              <a:solidFill>
                <a:schemeClr val="accent5">
                  <a:lumMod val="5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47" name="Group 46">
              <a:extLst>
                <a:ext uri="{FF2B5EF4-FFF2-40B4-BE49-F238E27FC236}">
                  <a16:creationId xmlns:a16="http://schemas.microsoft.com/office/drawing/2014/main" id="{DF0E0C2A-DE6D-A7C0-9621-99E833B9668D}"/>
                </a:ext>
              </a:extLst>
            </p:cNvPr>
            <p:cNvGrpSpPr/>
            <p:nvPr/>
          </p:nvGrpSpPr>
          <p:grpSpPr>
            <a:xfrm rot="4911594">
              <a:off x="2316132" y="5096390"/>
              <a:ext cx="93110" cy="76995"/>
              <a:chOff x="2457050" y="5146393"/>
              <a:chExt cx="93110" cy="76995"/>
            </a:xfrm>
          </p:grpSpPr>
          <p:cxnSp>
            <p:nvCxnSpPr>
              <p:cNvPr id="45" name="Straight Connector 44">
                <a:extLst>
                  <a:ext uri="{FF2B5EF4-FFF2-40B4-BE49-F238E27FC236}">
                    <a16:creationId xmlns:a16="http://schemas.microsoft.com/office/drawing/2014/main" id="{C3AAFC24-866F-057B-B39D-BEDC94EFB55D}"/>
                  </a:ext>
                </a:extLst>
              </p:cNvPr>
              <p:cNvCxnSpPr/>
              <p:nvPr/>
            </p:nvCxnSpPr>
            <p:spPr>
              <a:xfrm>
                <a:off x="2457050" y="5172058"/>
                <a:ext cx="70250" cy="51330"/>
              </a:xfrm>
              <a:prstGeom prst="line">
                <a:avLst/>
              </a:prstGeom>
              <a:ln w="6350">
                <a:solidFill>
                  <a:schemeClr val="accent5">
                    <a:lumMod val="50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Straight Connector 45">
                <a:extLst>
                  <a:ext uri="{FF2B5EF4-FFF2-40B4-BE49-F238E27FC236}">
                    <a16:creationId xmlns:a16="http://schemas.microsoft.com/office/drawing/2014/main" id="{D70EAB8A-306E-B913-4C7C-C546C42C6A3E}"/>
                  </a:ext>
                </a:extLst>
              </p:cNvPr>
              <p:cNvCxnSpPr/>
              <p:nvPr/>
            </p:nvCxnSpPr>
            <p:spPr>
              <a:xfrm>
                <a:off x="2479910" y="5146393"/>
                <a:ext cx="70250" cy="51330"/>
              </a:xfrm>
              <a:prstGeom prst="line">
                <a:avLst/>
              </a:prstGeom>
              <a:ln w="6350">
                <a:solidFill>
                  <a:schemeClr val="accent5">
                    <a:lumMod val="50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3ABE20A9-0429-D056-3C3B-82353CE16D1E}"/>
              </a:ext>
            </a:extLst>
          </p:cNvPr>
          <p:cNvGrpSpPr/>
          <p:nvPr/>
        </p:nvGrpSpPr>
        <p:grpSpPr>
          <a:xfrm>
            <a:off x="3054881" y="5450549"/>
            <a:ext cx="119394" cy="190625"/>
            <a:chOff x="2281790" y="4990818"/>
            <a:chExt cx="119394" cy="190625"/>
          </a:xfrm>
        </p:grpSpPr>
        <p:sp>
          <p:nvSpPr>
            <p:cNvPr id="54" name="Oval 53">
              <a:extLst>
                <a:ext uri="{FF2B5EF4-FFF2-40B4-BE49-F238E27FC236}">
                  <a16:creationId xmlns:a16="http://schemas.microsoft.com/office/drawing/2014/main" id="{D49E3B45-20A6-BDF3-7529-FC44E350AB68}"/>
                </a:ext>
              </a:extLst>
            </p:cNvPr>
            <p:cNvSpPr/>
            <p:nvPr/>
          </p:nvSpPr>
          <p:spPr>
            <a:xfrm>
              <a:off x="2281790" y="5070988"/>
              <a:ext cx="45720" cy="45720"/>
            </a:xfrm>
            <a:prstGeom prst="ellipse">
              <a:avLst/>
            </a:prstGeom>
            <a:solidFill>
              <a:schemeClr val="accent5">
                <a:lumMod val="60000"/>
                <a:lumOff val="40000"/>
              </a:schemeClr>
            </a:solidFill>
            <a:ln w="6350">
              <a:solidFill>
                <a:schemeClr val="accent5">
                  <a:lumMod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cxnSp>
          <p:nvCxnSpPr>
            <p:cNvPr id="55" name="Straight Connector 54">
              <a:extLst>
                <a:ext uri="{FF2B5EF4-FFF2-40B4-BE49-F238E27FC236}">
                  <a16:creationId xmlns:a16="http://schemas.microsoft.com/office/drawing/2014/main" id="{1E5D7A70-E8B3-D838-7DC9-0DAEFEBEF53C}"/>
                </a:ext>
              </a:extLst>
            </p:cNvPr>
            <p:cNvCxnSpPr/>
            <p:nvPr/>
          </p:nvCxnSpPr>
          <p:spPr>
            <a:xfrm>
              <a:off x="2295125" y="5016483"/>
              <a:ext cx="70250" cy="51330"/>
            </a:xfrm>
            <a:prstGeom prst="line">
              <a:avLst/>
            </a:prstGeom>
            <a:ln w="6350">
              <a:solidFill>
                <a:schemeClr val="accent5">
                  <a:lumMod val="5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Connector 56">
              <a:extLst>
                <a:ext uri="{FF2B5EF4-FFF2-40B4-BE49-F238E27FC236}">
                  <a16:creationId xmlns:a16="http://schemas.microsoft.com/office/drawing/2014/main" id="{DE0DD33A-F062-DD50-A6DB-589215B922EF}"/>
                </a:ext>
              </a:extLst>
            </p:cNvPr>
            <p:cNvCxnSpPr/>
            <p:nvPr/>
          </p:nvCxnSpPr>
          <p:spPr>
            <a:xfrm>
              <a:off x="2317985" y="4990818"/>
              <a:ext cx="70250" cy="51330"/>
            </a:xfrm>
            <a:prstGeom prst="line">
              <a:avLst/>
            </a:prstGeom>
            <a:ln w="6350">
              <a:solidFill>
                <a:schemeClr val="accent5">
                  <a:lumMod val="5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58" name="Group 57">
              <a:extLst>
                <a:ext uri="{FF2B5EF4-FFF2-40B4-BE49-F238E27FC236}">
                  <a16:creationId xmlns:a16="http://schemas.microsoft.com/office/drawing/2014/main" id="{EBBE3A7D-9201-A21F-ECCD-0B104A92D8C9}"/>
                </a:ext>
              </a:extLst>
            </p:cNvPr>
            <p:cNvGrpSpPr/>
            <p:nvPr/>
          </p:nvGrpSpPr>
          <p:grpSpPr>
            <a:xfrm rot="4911594">
              <a:off x="2316132" y="5096390"/>
              <a:ext cx="93110" cy="76995"/>
              <a:chOff x="2457050" y="5146393"/>
              <a:chExt cx="93110" cy="76995"/>
            </a:xfrm>
          </p:grpSpPr>
          <p:cxnSp>
            <p:nvCxnSpPr>
              <p:cNvPr id="64" name="Straight Connector 63">
                <a:extLst>
                  <a:ext uri="{FF2B5EF4-FFF2-40B4-BE49-F238E27FC236}">
                    <a16:creationId xmlns:a16="http://schemas.microsoft.com/office/drawing/2014/main" id="{28F764EC-36BD-4B0B-31EB-BE1E832A5F39}"/>
                  </a:ext>
                </a:extLst>
              </p:cNvPr>
              <p:cNvCxnSpPr/>
              <p:nvPr/>
            </p:nvCxnSpPr>
            <p:spPr>
              <a:xfrm>
                <a:off x="2457050" y="5172058"/>
                <a:ext cx="70250" cy="51330"/>
              </a:xfrm>
              <a:prstGeom prst="line">
                <a:avLst/>
              </a:prstGeom>
              <a:ln w="6350">
                <a:solidFill>
                  <a:schemeClr val="accent5">
                    <a:lumMod val="50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5" name="Straight Connector 64">
                <a:extLst>
                  <a:ext uri="{FF2B5EF4-FFF2-40B4-BE49-F238E27FC236}">
                    <a16:creationId xmlns:a16="http://schemas.microsoft.com/office/drawing/2014/main" id="{6B09986D-CFE2-42FC-2B9C-09E593EFDA51}"/>
                  </a:ext>
                </a:extLst>
              </p:cNvPr>
              <p:cNvCxnSpPr/>
              <p:nvPr/>
            </p:nvCxnSpPr>
            <p:spPr>
              <a:xfrm>
                <a:off x="2479910" y="5146393"/>
                <a:ext cx="70250" cy="51330"/>
              </a:xfrm>
              <a:prstGeom prst="line">
                <a:avLst/>
              </a:prstGeom>
              <a:ln w="6350">
                <a:solidFill>
                  <a:schemeClr val="accent5">
                    <a:lumMod val="50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66" name="Group 65">
            <a:extLst>
              <a:ext uri="{FF2B5EF4-FFF2-40B4-BE49-F238E27FC236}">
                <a16:creationId xmlns:a16="http://schemas.microsoft.com/office/drawing/2014/main" id="{F120D6E2-BA73-05DE-4250-D73802F21DB2}"/>
              </a:ext>
            </a:extLst>
          </p:cNvPr>
          <p:cNvGrpSpPr/>
          <p:nvPr/>
        </p:nvGrpSpPr>
        <p:grpSpPr>
          <a:xfrm>
            <a:off x="4115246" y="3327329"/>
            <a:ext cx="119394" cy="190625"/>
            <a:chOff x="2281790" y="4990818"/>
            <a:chExt cx="119394" cy="190625"/>
          </a:xfrm>
        </p:grpSpPr>
        <p:sp>
          <p:nvSpPr>
            <p:cNvPr id="67" name="Oval 66">
              <a:extLst>
                <a:ext uri="{FF2B5EF4-FFF2-40B4-BE49-F238E27FC236}">
                  <a16:creationId xmlns:a16="http://schemas.microsoft.com/office/drawing/2014/main" id="{92E5A47B-9D88-AD24-3305-A67F004A29AC}"/>
                </a:ext>
              </a:extLst>
            </p:cNvPr>
            <p:cNvSpPr/>
            <p:nvPr/>
          </p:nvSpPr>
          <p:spPr>
            <a:xfrm>
              <a:off x="2281790" y="5070988"/>
              <a:ext cx="45720" cy="45720"/>
            </a:xfrm>
            <a:prstGeom prst="ellipse">
              <a:avLst/>
            </a:prstGeom>
            <a:solidFill>
              <a:schemeClr val="accent5">
                <a:lumMod val="60000"/>
                <a:lumOff val="40000"/>
              </a:schemeClr>
            </a:solidFill>
            <a:ln w="6350">
              <a:solidFill>
                <a:schemeClr val="accent5">
                  <a:lumMod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cxnSp>
          <p:nvCxnSpPr>
            <p:cNvPr id="68" name="Straight Connector 67">
              <a:extLst>
                <a:ext uri="{FF2B5EF4-FFF2-40B4-BE49-F238E27FC236}">
                  <a16:creationId xmlns:a16="http://schemas.microsoft.com/office/drawing/2014/main" id="{14D9808F-A7A9-1523-59A0-1F53ADC5B4FA}"/>
                </a:ext>
              </a:extLst>
            </p:cNvPr>
            <p:cNvCxnSpPr/>
            <p:nvPr/>
          </p:nvCxnSpPr>
          <p:spPr>
            <a:xfrm>
              <a:off x="2295125" y="5016483"/>
              <a:ext cx="70250" cy="51330"/>
            </a:xfrm>
            <a:prstGeom prst="line">
              <a:avLst/>
            </a:prstGeom>
            <a:ln w="6350">
              <a:solidFill>
                <a:schemeClr val="accent5">
                  <a:lumMod val="5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Straight Connector 68">
              <a:extLst>
                <a:ext uri="{FF2B5EF4-FFF2-40B4-BE49-F238E27FC236}">
                  <a16:creationId xmlns:a16="http://schemas.microsoft.com/office/drawing/2014/main" id="{A2EA772E-8C90-AE47-E5BA-AF955E15BFFA}"/>
                </a:ext>
              </a:extLst>
            </p:cNvPr>
            <p:cNvCxnSpPr/>
            <p:nvPr/>
          </p:nvCxnSpPr>
          <p:spPr>
            <a:xfrm>
              <a:off x="2317985" y="4990818"/>
              <a:ext cx="70250" cy="51330"/>
            </a:xfrm>
            <a:prstGeom prst="line">
              <a:avLst/>
            </a:prstGeom>
            <a:ln w="6350">
              <a:solidFill>
                <a:schemeClr val="accent5">
                  <a:lumMod val="5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70" name="Group 69">
              <a:extLst>
                <a:ext uri="{FF2B5EF4-FFF2-40B4-BE49-F238E27FC236}">
                  <a16:creationId xmlns:a16="http://schemas.microsoft.com/office/drawing/2014/main" id="{5477E086-41E7-842F-EBAA-C8DC4A0BB3E1}"/>
                </a:ext>
              </a:extLst>
            </p:cNvPr>
            <p:cNvGrpSpPr/>
            <p:nvPr/>
          </p:nvGrpSpPr>
          <p:grpSpPr>
            <a:xfrm rot="4911594">
              <a:off x="2316132" y="5096390"/>
              <a:ext cx="93110" cy="76995"/>
              <a:chOff x="2457050" y="5146393"/>
              <a:chExt cx="93110" cy="76995"/>
            </a:xfrm>
          </p:grpSpPr>
          <p:cxnSp>
            <p:nvCxnSpPr>
              <p:cNvPr id="71" name="Straight Connector 70">
                <a:extLst>
                  <a:ext uri="{FF2B5EF4-FFF2-40B4-BE49-F238E27FC236}">
                    <a16:creationId xmlns:a16="http://schemas.microsoft.com/office/drawing/2014/main" id="{3815D89C-FC0F-2A67-7433-266999A164F9}"/>
                  </a:ext>
                </a:extLst>
              </p:cNvPr>
              <p:cNvCxnSpPr/>
              <p:nvPr/>
            </p:nvCxnSpPr>
            <p:spPr>
              <a:xfrm>
                <a:off x="2457050" y="5172058"/>
                <a:ext cx="70250" cy="51330"/>
              </a:xfrm>
              <a:prstGeom prst="line">
                <a:avLst/>
              </a:prstGeom>
              <a:ln w="6350">
                <a:solidFill>
                  <a:schemeClr val="accent5">
                    <a:lumMod val="50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2" name="Straight Connector 71">
                <a:extLst>
                  <a:ext uri="{FF2B5EF4-FFF2-40B4-BE49-F238E27FC236}">
                    <a16:creationId xmlns:a16="http://schemas.microsoft.com/office/drawing/2014/main" id="{169D4A04-6C8D-1CF0-1DF8-AA1DA7BE609B}"/>
                  </a:ext>
                </a:extLst>
              </p:cNvPr>
              <p:cNvCxnSpPr/>
              <p:nvPr/>
            </p:nvCxnSpPr>
            <p:spPr>
              <a:xfrm>
                <a:off x="2479910" y="5146393"/>
                <a:ext cx="70250" cy="51330"/>
              </a:xfrm>
              <a:prstGeom prst="line">
                <a:avLst/>
              </a:prstGeom>
              <a:ln w="6350">
                <a:solidFill>
                  <a:schemeClr val="accent5">
                    <a:lumMod val="50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73" name="Group 72">
            <a:extLst>
              <a:ext uri="{FF2B5EF4-FFF2-40B4-BE49-F238E27FC236}">
                <a16:creationId xmlns:a16="http://schemas.microsoft.com/office/drawing/2014/main" id="{AE57C512-0C7F-A813-D2A3-9EA87B32BD82}"/>
              </a:ext>
            </a:extLst>
          </p:cNvPr>
          <p:cNvGrpSpPr/>
          <p:nvPr/>
        </p:nvGrpSpPr>
        <p:grpSpPr>
          <a:xfrm rot="1253592">
            <a:off x="2401514" y="4129388"/>
            <a:ext cx="119394" cy="190625"/>
            <a:chOff x="2281790" y="4990818"/>
            <a:chExt cx="119394" cy="190625"/>
          </a:xfrm>
        </p:grpSpPr>
        <p:sp>
          <p:nvSpPr>
            <p:cNvPr id="74" name="Oval 73">
              <a:extLst>
                <a:ext uri="{FF2B5EF4-FFF2-40B4-BE49-F238E27FC236}">
                  <a16:creationId xmlns:a16="http://schemas.microsoft.com/office/drawing/2014/main" id="{8BBA92C2-2908-E834-F7F7-C94822B35A43}"/>
                </a:ext>
              </a:extLst>
            </p:cNvPr>
            <p:cNvSpPr/>
            <p:nvPr/>
          </p:nvSpPr>
          <p:spPr>
            <a:xfrm>
              <a:off x="2281790" y="5070988"/>
              <a:ext cx="45720" cy="45720"/>
            </a:xfrm>
            <a:prstGeom prst="ellipse">
              <a:avLst/>
            </a:prstGeom>
            <a:solidFill>
              <a:schemeClr val="accent5">
                <a:lumMod val="60000"/>
                <a:lumOff val="40000"/>
              </a:schemeClr>
            </a:solidFill>
            <a:ln w="6350">
              <a:solidFill>
                <a:schemeClr val="accent5">
                  <a:lumMod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cxnSp>
          <p:nvCxnSpPr>
            <p:cNvPr id="75" name="Straight Connector 74">
              <a:extLst>
                <a:ext uri="{FF2B5EF4-FFF2-40B4-BE49-F238E27FC236}">
                  <a16:creationId xmlns:a16="http://schemas.microsoft.com/office/drawing/2014/main" id="{CF8EE584-03BE-FAD5-E856-1FB728CF886E}"/>
                </a:ext>
              </a:extLst>
            </p:cNvPr>
            <p:cNvCxnSpPr/>
            <p:nvPr/>
          </p:nvCxnSpPr>
          <p:spPr>
            <a:xfrm>
              <a:off x="2295125" y="5016483"/>
              <a:ext cx="70250" cy="51330"/>
            </a:xfrm>
            <a:prstGeom prst="line">
              <a:avLst/>
            </a:prstGeom>
            <a:ln w="6350">
              <a:solidFill>
                <a:schemeClr val="accent5">
                  <a:lumMod val="5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Straight Connector 75">
              <a:extLst>
                <a:ext uri="{FF2B5EF4-FFF2-40B4-BE49-F238E27FC236}">
                  <a16:creationId xmlns:a16="http://schemas.microsoft.com/office/drawing/2014/main" id="{0933C5D9-26AB-0EB6-118C-DE7569027A8E}"/>
                </a:ext>
              </a:extLst>
            </p:cNvPr>
            <p:cNvCxnSpPr/>
            <p:nvPr/>
          </p:nvCxnSpPr>
          <p:spPr>
            <a:xfrm>
              <a:off x="2317985" y="4990818"/>
              <a:ext cx="70250" cy="51330"/>
            </a:xfrm>
            <a:prstGeom prst="line">
              <a:avLst/>
            </a:prstGeom>
            <a:ln w="6350">
              <a:solidFill>
                <a:schemeClr val="accent5">
                  <a:lumMod val="5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77" name="Group 76">
              <a:extLst>
                <a:ext uri="{FF2B5EF4-FFF2-40B4-BE49-F238E27FC236}">
                  <a16:creationId xmlns:a16="http://schemas.microsoft.com/office/drawing/2014/main" id="{F2B6B284-79CA-162E-FFB0-C27BAF24C0DA}"/>
                </a:ext>
              </a:extLst>
            </p:cNvPr>
            <p:cNvGrpSpPr/>
            <p:nvPr/>
          </p:nvGrpSpPr>
          <p:grpSpPr>
            <a:xfrm rot="4911594">
              <a:off x="2316132" y="5096390"/>
              <a:ext cx="93110" cy="76995"/>
              <a:chOff x="2457050" y="5146393"/>
              <a:chExt cx="93110" cy="76995"/>
            </a:xfrm>
          </p:grpSpPr>
          <p:cxnSp>
            <p:nvCxnSpPr>
              <p:cNvPr id="78" name="Straight Connector 77">
                <a:extLst>
                  <a:ext uri="{FF2B5EF4-FFF2-40B4-BE49-F238E27FC236}">
                    <a16:creationId xmlns:a16="http://schemas.microsoft.com/office/drawing/2014/main" id="{4A788F80-3B73-EDA4-068A-4A1FF23829E9}"/>
                  </a:ext>
                </a:extLst>
              </p:cNvPr>
              <p:cNvCxnSpPr/>
              <p:nvPr/>
            </p:nvCxnSpPr>
            <p:spPr>
              <a:xfrm>
                <a:off x="2457050" y="5172058"/>
                <a:ext cx="70250" cy="51330"/>
              </a:xfrm>
              <a:prstGeom prst="line">
                <a:avLst/>
              </a:prstGeom>
              <a:ln w="6350">
                <a:solidFill>
                  <a:schemeClr val="accent5">
                    <a:lumMod val="50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9" name="Straight Connector 78">
                <a:extLst>
                  <a:ext uri="{FF2B5EF4-FFF2-40B4-BE49-F238E27FC236}">
                    <a16:creationId xmlns:a16="http://schemas.microsoft.com/office/drawing/2014/main" id="{9D80C1E4-C7EB-C9EB-CE46-4F4E8ACCC3E3}"/>
                  </a:ext>
                </a:extLst>
              </p:cNvPr>
              <p:cNvCxnSpPr/>
              <p:nvPr/>
            </p:nvCxnSpPr>
            <p:spPr>
              <a:xfrm>
                <a:off x="2479910" y="5146393"/>
                <a:ext cx="70250" cy="51330"/>
              </a:xfrm>
              <a:prstGeom prst="line">
                <a:avLst/>
              </a:prstGeom>
              <a:ln w="6350">
                <a:solidFill>
                  <a:schemeClr val="accent5">
                    <a:lumMod val="50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88" name="Group 87">
            <a:extLst>
              <a:ext uri="{FF2B5EF4-FFF2-40B4-BE49-F238E27FC236}">
                <a16:creationId xmlns:a16="http://schemas.microsoft.com/office/drawing/2014/main" id="{8B5226EC-0F0B-8881-9E45-8E29F4677768}"/>
              </a:ext>
            </a:extLst>
          </p:cNvPr>
          <p:cNvGrpSpPr/>
          <p:nvPr/>
        </p:nvGrpSpPr>
        <p:grpSpPr>
          <a:xfrm>
            <a:off x="3991606" y="3530295"/>
            <a:ext cx="196672" cy="172172"/>
            <a:chOff x="3991606" y="3530295"/>
            <a:chExt cx="196672" cy="172172"/>
          </a:xfrm>
        </p:grpSpPr>
        <p:sp>
          <p:nvSpPr>
            <p:cNvPr id="81" name="Oval 80">
              <a:extLst>
                <a:ext uri="{FF2B5EF4-FFF2-40B4-BE49-F238E27FC236}">
                  <a16:creationId xmlns:a16="http://schemas.microsoft.com/office/drawing/2014/main" id="{EA84B035-3AA0-2490-D16F-5BD7FFF87E0E}"/>
                </a:ext>
              </a:extLst>
            </p:cNvPr>
            <p:cNvSpPr/>
            <p:nvPr/>
          </p:nvSpPr>
          <p:spPr>
            <a:xfrm>
              <a:off x="4068884" y="3592012"/>
              <a:ext cx="45720" cy="45720"/>
            </a:xfrm>
            <a:prstGeom prst="ellipse">
              <a:avLst/>
            </a:prstGeom>
            <a:solidFill>
              <a:schemeClr val="accent5">
                <a:lumMod val="60000"/>
                <a:lumOff val="40000"/>
              </a:schemeClr>
            </a:solidFill>
            <a:ln w="6350">
              <a:solidFill>
                <a:schemeClr val="accent5">
                  <a:lumMod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87" name="Group 86">
              <a:extLst>
                <a:ext uri="{FF2B5EF4-FFF2-40B4-BE49-F238E27FC236}">
                  <a16:creationId xmlns:a16="http://schemas.microsoft.com/office/drawing/2014/main" id="{984AD245-A014-A3D9-CC16-54C3ABB8B8AC}"/>
                </a:ext>
              </a:extLst>
            </p:cNvPr>
            <p:cNvGrpSpPr/>
            <p:nvPr/>
          </p:nvGrpSpPr>
          <p:grpSpPr>
            <a:xfrm rot="4630661">
              <a:off x="3983549" y="3538352"/>
              <a:ext cx="93110" cy="76995"/>
              <a:chOff x="4082219" y="3511842"/>
              <a:chExt cx="93110" cy="76995"/>
            </a:xfrm>
          </p:grpSpPr>
          <p:cxnSp>
            <p:nvCxnSpPr>
              <p:cNvPr id="82" name="Straight Connector 81">
                <a:extLst>
                  <a:ext uri="{FF2B5EF4-FFF2-40B4-BE49-F238E27FC236}">
                    <a16:creationId xmlns:a16="http://schemas.microsoft.com/office/drawing/2014/main" id="{AB90B4B7-0CE8-C659-4429-93332D66FE05}"/>
                  </a:ext>
                </a:extLst>
              </p:cNvPr>
              <p:cNvCxnSpPr/>
              <p:nvPr/>
            </p:nvCxnSpPr>
            <p:spPr>
              <a:xfrm>
                <a:off x="4082219" y="3537507"/>
                <a:ext cx="70250" cy="51330"/>
              </a:xfrm>
              <a:prstGeom prst="line">
                <a:avLst/>
              </a:prstGeom>
              <a:ln w="6350">
                <a:solidFill>
                  <a:schemeClr val="accent5">
                    <a:lumMod val="50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3" name="Straight Connector 82">
                <a:extLst>
                  <a:ext uri="{FF2B5EF4-FFF2-40B4-BE49-F238E27FC236}">
                    <a16:creationId xmlns:a16="http://schemas.microsoft.com/office/drawing/2014/main" id="{AA4BFCEB-548E-E6D9-631F-7D5A992CA1CB}"/>
                  </a:ext>
                </a:extLst>
              </p:cNvPr>
              <p:cNvCxnSpPr/>
              <p:nvPr/>
            </p:nvCxnSpPr>
            <p:spPr>
              <a:xfrm>
                <a:off x="4105079" y="3511842"/>
                <a:ext cx="70250" cy="51330"/>
              </a:xfrm>
              <a:prstGeom prst="line">
                <a:avLst/>
              </a:prstGeom>
              <a:ln w="6350">
                <a:solidFill>
                  <a:schemeClr val="accent5">
                    <a:lumMod val="50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84" name="Group 83">
              <a:extLst>
                <a:ext uri="{FF2B5EF4-FFF2-40B4-BE49-F238E27FC236}">
                  <a16:creationId xmlns:a16="http://schemas.microsoft.com/office/drawing/2014/main" id="{AFEC025D-D7FE-22A4-FCCA-710F5DC1EF9B}"/>
                </a:ext>
              </a:extLst>
            </p:cNvPr>
            <p:cNvGrpSpPr/>
            <p:nvPr/>
          </p:nvGrpSpPr>
          <p:grpSpPr>
            <a:xfrm rot="4911594">
              <a:off x="4103226" y="3617414"/>
              <a:ext cx="93110" cy="76995"/>
              <a:chOff x="2457050" y="5146393"/>
              <a:chExt cx="93110" cy="76995"/>
            </a:xfrm>
          </p:grpSpPr>
          <p:cxnSp>
            <p:nvCxnSpPr>
              <p:cNvPr id="85" name="Straight Connector 84">
                <a:extLst>
                  <a:ext uri="{FF2B5EF4-FFF2-40B4-BE49-F238E27FC236}">
                    <a16:creationId xmlns:a16="http://schemas.microsoft.com/office/drawing/2014/main" id="{9E34C826-8385-BE99-6F46-536F165EE057}"/>
                  </a:ext>
                </a:extLst>
              </p:cNvPr>
              <p:cNvCxnSpPr/>
              <p:nvPr/>
            </p:nvCxnSpPr>
            <p:spPr>
              <a:xfrm>
                <a:off x="2457050" y="5172058"/>
                <a:ext cx="70250" cy="51330"/>
              </a:xfrm>
              <a:prstGeom prst="line">
                <a:avLst/>
              </a:prstGeom>
              <a:ln w="6350">
                <a:solidFill>
                  <a:schemeClr val="accent5">
                    <a:lumMod val="50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6" name="Straight Connector 85">
                <a:extLst>
                  <a:ext uri="{FF2B5EF4-FFF2-40B4-BE49-F238E27FC236}">
                    <a16:creationId xmlns:a16="http://schemas.microsoft.com/office/drawing/2014/main" id="{792E3969-57BD-3FFE-CAFC-9B56138304B4}"/>
                  </a:ext>
                </a:extLst>
              </p:cNvPr>
              <p:cNvCxnSpPr/>
              <p:nvPr/>
            </p:nvCxnSpPr>
            <p:spPr>
              <a:xfrm>
                <a:off x="2479910" y="5146393"/>
                <a:ext cx="70250" cy="51330"/>
              </a:xfrm>
              <a:prstGeom prst="line">
                <a:avLst/>
              </a:prstGeom>
              <a:ln w="6350">
                <a:solidFill>
                  <a:schemeClr val="accent5">
                    <a:lumMod val="50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89" name="Footer Placeholder 88">
            <a:extLst>
              <a:ext uri="{FF2B5EF4-FFF2-40B4-BE49-F238E27FC236}">
                <a16:creationId xmlns:a16="http://schemas.microsoft.com/office/drawing/2014/main" id="{6942113B-769E-567B-097D-D7E83C2F15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Connecting the Dots: Polarimetry from the BNL Booster to the EIC</a:t>
            </a:r>
          </a:p>
        </p:txBody>
      </p:sp>
      <p:sp>
        <p:nvSpPr>
          <p:cNvPr id="90" name="Date Placeholder 89">
            <a:extLst>
              <a:ext uri="{FF2B5EF4-FFF2-40B4-BE49-F238E27FC236}">
                <a16:creationId xmlns:a16="http://schemas.microsoft.com/office/drawing/2014/main" id="{E1F81B94-983B-7D35-25EA-161E86D75D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7/13/26</a:t>
            </a:r>
          </a:p>
        </p:txBody>
      </p:sp>
      <p:sp>
        <p:nvSpPr>
          <p:cNvPr id="91" name="Slide Number Placeholder 90">
            <a:extLst>
              <a:ext uri="{FF2B5EF4-FFF2-40B4-BE49-F238E27FC236}">
                <a16:creationId xmlns:a16="http://schemas.microsoft.com/office/drawing/2014/main" id="{4F298169-97E6-EAA2-6168-1C1B244BE2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13CEBD-7144-DC47-9BBD-CAA008E5A8A2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46971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out)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out)">
                                      <p:cBhvr>
                                        <p:cTn id="1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2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6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2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A22143-892B-28F5-44C3-D49C12ED1D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175FC283-3D13-689B-5EEF-14DEC90F8F35}"/>
              </a:ext>
            </a:extLst>
          </p:cNvPr>
          <p:cNvSpPr txBox="1"/>
          <p:nvPr/>
        </p:nvSpPr>
        <p:spPr>
          <a:xfrm>
            <a:off x="-2058" y="64758"/>
            <a:ext cx="1219405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 b="1" dirty="0">
                <a:latin typeface="Garamond" panose="02020404030301010803" pitchFamily="18" charset="0"/>
                <a:ea typeface="Cambria" pitchFamily="34" charset="-122"/>
                <a:cs typeface="Cambria" pitchFamily="34" charset="-120"/>
              </a:rPr>
              <a:t>The polarimeter calibrates itself</a:t>
            </a:r>
          </a:p>
        </p:txBody>
      </p:sp>
      <p:sp>
        <p:nvSpPr>
          <p:cNvPr id="2" name="Text 2">
            <a:extLst>
              <a:ext uri="{FF2B5EF4-FFF2-40B4-BE49-F238E27FC236}">
                <a16:creationId xmlns:a16="http://schemas.microsoft.com/office/drawing/2014/main" id="{5FC7EE15-726A-E441-0BA0-654DDAF79737}"/>
              </a:ext>
            </a:extLst>
          </p:cNvPr>
          <p:cNvSpPr/>
          <p:nvPr/>
        </p:nvSpPr>
        <p:spPr>
          <a:xfrm>
            <a:off x="518160" y="762234"/>
            <a:ext cx="110642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2000" dirty="0">
                <a:solidFill>
                  <a:srgbClr val="1E293B"/>
                </a:solidFill>
                <a:latin typeface="Garamond" panose="02020404030301010803" pitchFamily="18" charset="0"/>
                <a:ea typeface="Calibri" pitchFamily="34" charset="-122"/>
                <a:cs typeface="Calibri" pitchFamily="34" charset="-120"/>
              </a:rPr>
              <a:t>Export the absolute polarization scale from the 443 MeV anchor to any ramp energy via a </a:t>
            </a:r>
            <a:r>
              <a:rPr lang="en-US" sz="2000" b="1" dirty="0">
                <a:latin typeface="Garamond" panose="02020404030301010803" pitchFamily="18" charset="0"/>
                <a:ea typeface="Calibri" pitchFamily="34" charset="-122"/>
                <a:cs typeface="Calibri" pitchFamily="34" charset="-120"/>
              </a:rPr>
              <a:t>ramp-and-return</a:t>
            </a:r>
            <a:r>
              <a:rPr lang="en-US" sz="2000" dirty="0">
                <a:solidFill>
                  <a:srgbClr val="1E293B"/>
                </a:solidFill>
                <a:latin typeface="Garamond" panose="02020404030301010803" pitchFamily="18" charset="0"/>
                <a:ea typeface="Calibri" pitchFamily="34" charset="-122"/>
                <a:cs typeface="Calibri" pitchFamily="34" charset="-120"/>
              </a:rPr>
              <a:t> ladder of short, self-validating round-trips.</a:t>
            </a:r>
            <a:endParaRPr lang="en-US" sz="2000" dirty="0">
              <a:latin typeface="Garamond" panose="02020404030301010803" pitchFamily="18" charset="0"/>
            </a:endParaRPr>
          </a:p>
        </p:txBody>
      </p:sp>
      <p:pic>
        <p:nvPicPr>
          <p:cNvPr id="3" name="Image 0" descr="/home/claude/figs/fig_ladder.png">
            <a:extLst>
              <a:ext uri="{FF2B5EF4-FFF2-40B4-BE49-F238E27FC236}">
                <a16:creationId xmlns:a16="http://schemas.microsoft.com/office/drawing/2014/main" id="{9510A7A2-BABB-0668-DF8C-672C495AC62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330467" y="1636339"/>
            <a:ext cx="6949440" cy="3566160"/>
          </a:xfrm>
          <a:prstGeom prst="rect">
            <a:avLst/>
          </a:prstGeom>
        </p:spPr>
      </p:pic>
      <p:sp>
        <p:nvSpPr>
          <p:cNvPr id="4" name="Text 3">
            <a:extLst>
              <a:ext uri="{FF2B5EF4-FFF2-40B4-BE49-F238E27FC236}">
                <a16:creationId xmlns:a16="http://schemas.microsoft.com/office/drawing/2014/main" id="{E6358A6D-69B2-67A8-8DEC-96D57791F843}"/>
              </a:ext>
            </a:extLst>
          </p:cNvPr>
          <p:cNvSpPr/>
          <p:nvPr/>
        </p:nvSpPr>
        <p:spPr>
          <a:xfrm>
            <a:off x="7467600" y="1859514"/>
            <a:ext cx="3886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sz="2000" dirty="0">
              <a:latin typeface="Garamond" panose="02020404030301010803" pitchFamily="18" charset="0"/>
            </a:endParaRPr>
          </a:p>
        </p:txBody>
      </p:sp>
      <p:sp>
        <p:nvSpPr>
          <p:cNvPr id="5" name="Text 4">
            <a:extLst>
              <a:ext uri="{FF2B5EF4-FFF2-40B4-BE49-F238E27FC236}">
                <a16:creationId xmlns:a16="http://schemas.microsoft.com/office/drawing/2014/main" id="{2DF10B11-6870-D390-2364-B4022B3D8476}"/>
              </a:ext>
            </a:extLst>
          </p:cNvPr>
          <p:cNvSpPr/>
          <p:nvPr/>
        </p:nvSpPr>
        <p:spPr>
          <a:xfrm>
            <a:off x="7459579" y="1356594"/>
            <a:ext cx="4620126" cy="435840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2000"/>
              </a:lnSpc>
              <a:spcAft>
                <a:spcPts val="800"/>
              </a:spcAft>
              <a:buSzPct val="100000"/>
            </a:pPr>
            <a:r>
              <a:rPr lang="en-US" sz="2000" b="1" dirty="0">
                <a:latin typeface="Garamond" panose="02020404030301010803" pitchFamily="18" charset="0"/>
                <a:ea typeface="Calibri" pitchFamily="34" charset="-122"/>
                <a:cs typeface="Calibri" pitchFamily="34" charset="-120"/>
              </a:rPr>
              <a:t>How it works</a:t>
            </a:r>
            <a:endParaRPr lang="en-US" sz="2000" dirty="0">
              <a:latin typeface="Garamond" panose="02020404030301010803" pitchFamily="18" charset="0"/>
              <a:ea typeface="Calibri" pitchFamily="34" charset="-122"/>
              <a:cs typeface="Calibri" pitchFamily="34" charset="-120"/>
            </a:endParaRPr>
          </a:p>
          <a:p>
            <a:pPr marL="342900" indent="-342900">
              <a:lnSpc>
                <a:spcPct val="112000"/>
              </a:lnSpc>
              <a:spcAft>
                <a:spcPts val="800"/>
              </a:spcAft>
              <a:buSzPct val="100000"/>
              <a:buChar char="•"/>
            </a:pPr>
            <a:r>
              <a:rPr lang="en-US" sz="2000" dirty="0">
                <a:latin typeface="Garamond" panose="02020404030301010803" pitchFamily="18" charset="0"/>
                <a:ea typeface="Calibri" pitchFamily="34" charset="-122"/>
                <a:cs typeface="Calibri" pitchFamily="34" charset="-120"/>
              </a:rPr>
              <a:t>Prepare at 443 MeV with known P</a:t>
            </a:r>
            <a:r>
              <a:rPr lang="en-US" sz="2000" baseline="-25000" dirty="0">
                <a:latin typeface="Garamond" panose="02020404030301010803" pitchFamily="18" charset="0"/>
                <a:ea typeface="Calibri" pitchFamily="34" charset="-122"/>
                <a:cs typeface="Calibri" pitchFamily="34" charset="-120"/>
              </a:rPr>
              <a:t>A</a:t>
            </a:r>
            <a:r>
              <a:rPr lang="en-US" sz="2000" dirty="0">
                <a:latin typeface="Garamond" panose="02020404030301010803" pitchFamily="18" charset="0"/>
                <a:ea typeface="Calibri" pitchFamily="34" charset="-122"/>
                <a:cs typeface="Calibri" pitchFamily="34" charset="-120"/>
              </a:rPr>
              <a:t> → ramp to B → return, measure P′</a:t>
            </a:r>
            <a:r>
              <a:rPr lang="en-US" sz="2000" baseline="-25000" dirty="0">
                <a:latin typeface="Garamond" panose="02020404030301010803" pitchFamily="18" charset="0"/>
                <a:ea typeface="Calibri" pitchFamily="34" charset="-122"/>
                <a:cs typeface="Calibri" pitchFamily="34" charset="-120"/>
              </a:rPr>
              <a:t>A</a:t>
            </a:r>
            <a:r>
              <a:rPr lang="en-US" sz="2000" dirty="0">
                <a:latin typeface="Garamond" panose="02020404030301010803" pitchFamily="18" charset="0"/>
                <a:ea typeface="Calibri" pitchFamily="34" charset="-122"/>
                <a:cs typeface="Calibri" pitchFamily="34" charset="-120"/>
              </a:rPr>
              <a:t>.</a:t>
            </a:r>
            <a:endParaRPr lang="en-US" sz="2000" dirty="0">
              <a:latin typeface="Garamond" panose="02020404030301010803" pitchFamily="18" charset="0"/>
            </a:endParaRPr>
          </a:p>
          <a:p>
            <a:pPr marL="342900" indent="-342900">
              <a:lnSpc>
                <a:spcPct val="112000"/>
              </a:lnSpc>
              <a:spcAft>
                <a:spcPts val="800"/>
              </a:spcAft>
              <a:buSzPct val="100000"/>
              <a:buChar char="•"/>
            </a:pPr>
            <a:r>
              <a:rPr lang="en-US" sz="2000" dirty="0">
                <a:latin typeface="Garamond" panose="02020404030301010803" pitchFamily="18" charset="0"/>
                <a:ea typeface="Calibri" pitchFamily="34" charset="-122"/>
                <a:cs typeface="Calibri" pitchFamily="34" charset="-120"/>
              </a:rPr>
              <a:t>Depolarization can only reduce P, so P′</a:t>
            </a:r>
            <a:r>
              <a:rPr lang="en-US" sz="2000" baseline="-25000" dirty="0">
                <a:latin typeface="Garamond" panose="02020404030301010803" pitchFamily="18" charset="0"/>
                <a:ea typeface="Calibri" pitchFamily="34" charset="-122"/>
                <a:cs typeface="Calibri" pitchFamily="34" charset="-120"/>
              </a:rPr>
              <a:t>A</a:t>
            </a:r>
            <a:r>
              <a:rPr lang="en-US" sz="2000" dirty="0">
                <a:latin typeface="Garamond" panose="02020404030301010803" pitchFamily="18" charset="0"/>
                <a:ea typeface="Calibri" pitchFamily="34" charset="-122"/>
                <a:cs typeface="Calibri" pitchFamily="34" charset="-120"/>
              </a:rPr>
              <a:t> ≤ P</a:t>
            </a:r>
            <a:r>
              <a:rPr lang="en-US" sz="2000" baseline="-25000" dirty="0">
                <a:latin typeface="Garamond" panose="02020404030301010803" pitchFamily="18" charset="0"/>
                <a:ea typeface="Calibri" pitchFamily="34" charset="-122"/>
                <a:cs typeface="Calibri" pitchFamily="34" charset="-120"/>
              </a:rPr>
              <a:t>B</a:t>
            </a:r>
            <a:r>
              <a:rPr lang="en-US" sz="2000" dirty="0">
                <a:latin typeface="Garamond" panose="02020404030301010803" pitchFamily="18" charset="0"/>
                <a:ea typeface="Calibri" pitchFamily="34" charset="-122"/>
                <a:cs typeface="Calibri" pitchFamily="34" charset="-120"/>
              </a:rPr>
              <a:t> ≤ P</a:t>
            </a:r>
            <a:r>
              <a:rPr lang="en-US" sz="2000" baseline="-25000" dirty="0">
                <a:latin typeface="Garamond" panose="02020404030301010803" pitchFamily="18" charset="0"/>
                <a:ea typeface="Calibri" pitchFamily="34" charset="-122"/>
                <a:cs typeface="Calibri" pitchFamily="34" charset="-120"/>
              </a:rPr>
              <a:t>A</a:t>
            </a:r>
            <a:r>
              <a:rPr lang="en-US" sz="2000" dirty="0">
                <a:latin typeface="Garamond" panose="02020404030301010803" pitchFamily="18" charset="0"/>
                <a:ea typeface="Calibri" pitchFamily="34" charset="-122"/>
                <a:cs typeface="Calibri" pitchFamily="34" charset="-120"/>
              </a:rPr>
              <a:t> brackets the target energy.</a:t>
            </a:r>
            <a:endParaRPr lang="en-US" sz="2000" dirty="0">
              <a:latin typeface="Garamond" panose="02020404030301010803" pitchFamily="18" charset="0"/>
            </a:endParaRPr>
          </a:p>
          <a:p>
            <a:pPr marL="342900" indent="-342900">
              <a:lnSpc>
                <a:spcPct val="112000"/>
              </a:lnSpc>
              <a:spcAft>
                <a:spcPts val="800"/>
              </a:spcAft>
              <a:buSzPct val="100000"/>
              <a:buChar char="•"/>
            </a:pPr>
            <a:r>
              <a:rPr lang="en-US" sz="2000" dirty="0">
                <a:latin typeface="Garamond" panose="02020404030301010803" pitchFamily="18" charset="0"/>
                <a:ea typeface="Calibri" pitchFamily="34" charset="-122"/>
                <a:cs typeface="Calibri" pitchFamily="34" charset="-120"/>
              </a:rPr>
              <a:t>~100 MeV steps ensure ≤ 1 resonance per rung; each rung self-validates.</a:t>
            </a:r>
            <a:endParaRPr lang="en-US" sz="2000" dirty="0">
              <a:latin typeface="Garamond" panose="02020404030301010803" pitchFamily="18" charset="0"/>
            </a:endParaRPr>
          </a:p>
          <a:p>
            <a:pPr marL="342900" indent="-342900">
              <a:lnSpc>
                <a:spcPct val="112000"/>
              </a:lnSpc>
              <a:spcAft>
                <a:spcPts val="800"/>
              </a:spcAft>
              <a:buSzPct val="100000"/>
              <a:buChar char="•"/>
            </a:pPr>
            <a:r>
              <a:rPr lang="en-US" sz="2000" b="1" dirty="0">
                <a:latin typeface="Garamond" panose="02020404030301010803" pitchFamily="18" charset="0"/>
                <a:ea typeface="Calibri" pitchFamily="34" charset="-122"/>
                <a:cs typeface="Calibri" pitchFamily="34" charset="-120"/>
              </a:rPr>
              <a:t>~20 rungs to extraction → σ ≈ 2% absolute, 4% relative near P = 0.5</a:t>
            </a:r>
            <a:endParaRPr lang="en-US" sz="2000" dirty="0">
              <a:latin typeface="Garamond" panose="02020404030301010803" pitchFamily="18" charset="0"/>
            </a:endParaRPr>
          </a:p>
        </p:txBody>
      </p:sp>
      <p:sp>
        <p:nvSpPr>
          <p:cNvPr id="6" name="Text 5">
            <a:extLst>
              <a:ext uri="{FF2B5EF4-FFF2-40B4-BE49-F238E27FC236}">
                <a16:creationId xmlns:a16="http://schemas.microsoft.com/office/drawing/2014/main" id="{115C1DD9-CF05-17DC-48DC-24F3F262967D}"/>
              </a:ext>
            </a:extLst>
          </p:cNvPr>
          <p:cNvSpPr/>
          <p:nvPr/>
        </p:nvSpPr>
        <p:spPr>
          <a:xfrm>
            <a:off x="563880" y="5613979"/>
            <a:ext cx="10972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u="sng" dirty="0">
                <a:latin typeface="Garamond" panose="02020404030301010803" pitchFamily="18" charset="0"/>
                <a:ea typeface="Calibri" pitchFamily="34" charset="-122"/>
                <a:cs typeface="Calibri" pitchFamily="34" charset="-120"/>
              </a:rPr>
              <a:t>Demonstrated at the IUCF Cooler Ring for pp analyzing-power measurements, 200 → 450 MeV.</a:t>
            </a:r>
            <a:endParaRPr lang="en-US" sz="2000" u="sng" dirty="0">
              <a:latin typeface="Garamond" panose="02020404030301010803" pitchFamily="18" charset="0"/>
            </a:endParaRP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F0C4171-F469-7B40-F257-BCB4856040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Connecting the Dots: Polarimetry from the BNL Booster to the EIC</a:t>
            </a:r>
          </a:p>
        </p:txBody>
      </p:sp>
      <p:sp>
        <p:nvSpPr>
          <p:cNvPr id="9" name="Date Placeholder 8">
            <a:extLst>
              <a:ext uri="{FF2B5EF4-FFF2-40B4-BE49-F238E27FC236}">
                <a16:creationId xmlns:a16="http://schemas.microsoft.com/office/drawing/2014/main" id="{926254EC-2FAE-6BC7-C863-042309C954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7/13/26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ABD54D7A-538F-F331-25E3-4A8D934ADB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13CEBD-7144-DC47-9BBD-CAA008E5A8A2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64559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C723B4-A4D8-F3F3-00F6-E1F1F9A6F8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BF161CDC-B2EC-193B-93CD-66608CEB7744}"/>
              </a:ext>
            </a:extLst>
          </p:cNvPr>
          <p:cNvSpPr txBox="1"/>
          <p:nvPr/>
        </p:nvSpPr>
        <p:spPr>
          <a:xfrm>
            <a:off x="-2058" y="64758"/>
            <a:ext cx="1219405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 b="1" dirty="0">
                <a:latin typeface="Garamond" panose="02020404030301010803" pitchFamily="18" charset="0"/>
                <a:ea typeface="Cambria" pitchFamily="34" charset="-122"/>
                <a:cs typeface="Cambria" pitchFamily="34" charset="-120"/>
              </a:rPr>
              <a:t>A recoil-carbon polarimeter at the Booster</a:t>
            </a:r>
            <a:endParaRPr lang="en-US" sz="3600" dirty="0">
              <a:latin typeface="Garamond" panose="02020404030301010803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1248CEB-8E0D-AADF-AF45-2A405996EA80}"/>
              </a:ext>
            </a:extLst>
          </p:cNvPr>
          <p:cNvSpPr txBox="1"/>
          <p:nvPr/>
        </p:nvSpPr>
        <p:spPr>
          <a:xfrm>
            <a:off x="126658" y="712990"/>
            <a:ext cx="11936626" cy="7550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</a:pPr>
            <a:r>
              <a:rPr lang="en-US" sz="2000" b="1" dirty="0">
                <a:latin typeface="Garamond" panose="02020404030301010803" pitchFamily="18" charset="0"/>
                <a:ea typeface="Calibri" pitchFamily="34" charset="-122"/>
                <a:cs typeface="Calibri" pitchFamily="34" charset="-120"/>
              </a:rPr>
              <a:t>Continuous, absolute</a:t>
            </a:r>
            <a:r>
              <a:rPr lang="en-US" sz="2000" dirty="0">
                <a:latin typeface="Garamond" panose="02020404030301010803" pitchFamily="18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2000" dirty="0">
                <a:solidFill>
                  <a:srgbClr val="1E293B"/>
                </a:solidFill>
                <a:latin typeface="Garamond" panose="02020404030301010803" pitchFamily="18" charset="0"/>
                <a:ea typeface="Calibri" pitchFamily="34" charset="-122"/>
                <a:cs typeface="Calibri" pitchFamily="34" charset="-120"/>
              </a:rPr>
              <a:t>polarization for both the polarized </a:t>
            </a:r>
            <a:r>
              <a:rPr lang="en-US" sz="2000" b="1" dirty="0">
                <a:solidFill>
                  <a:srgbClr val="123B54"/>
                </a:solidFill>
                <a:latin typeface="Garamond" panose="02020404030301010803" pitchFamily="18" charset="0"/>
                <a:ea typeface="Calibri" pitchFamily="34" charset="-122"/>
                <a:cs typeface="Calibri" pitchFamily="34" charset="-120"/>
              </a:rPr>
              <a:t>proton</a:t>
            </a:r>
            <a:r>
              <a:rPr lang="en-US" sz="2000" dirty="0">
                <a:solidFill>
                  <a:srgbClr val="1E293B"/>
                </a:solidFill>
                <a:latin typeface="Garamond" panose="02020404030301010803" pitchFamily="18" charset="0"/>
                <a:ea typeface="Calibri" pitchFamily="34" charset="-122"/>
                <a:cs typeface="Calibri" pitchFamily="34" charset="-120"/>
              </a:rPr>
              <a:t> and polarized </a:t>
            </a:r>
            <a:r>
              <a:rPr lang="en-US" sz="2000" b="1" dirty="0">
                <a:solidFill>
                  <a:srgbClr val="123B54"/>
                </a:solidFill>
                <a:latin typeface="Garamond" panose="02020404030301010803" pitchFamily="18" charset="0"/>
                <a:ea typeface="Calibri" pitchFamily="34" charset="-122"/>
                <a:cs typeface="Calibri" pitchFamily="34" charset="-120"/>
              </a:rPr>
              <a:t>³He</a:t>
            </a:r>
            <a:r>
              <a:rPr lang="en-US" sz="2000" dirty="0">
                <a:solidFill>
                  <a:srgbClr val="1E293B"/>
                </a:solidFill>
                <a:latin typeface="Garamond" panose="02020404030301010803" pitchFamily="18" charset="0"/>
                <a:ea typeface="Calibri" pitchFamily="34" charset="-122"/>
                <a:cs typeface="Calibri" pitchFamily="34" charset="-120"/>
              </a:rPr>
              <a:t> beams - across the full acceleration cycle.</a:t>
            </a:r>
            <a:endParaRPr lang="en-US" sz="2000" dirty="0">
              <a:latin typeface="Garamond" panose="02020404030301010803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8BBF19F-BCC8-701C-AA11-19977806F07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8072" y="1489438"/>
            <a:ext cx="7772400" cy="447090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6C7F5FE4-1096-41B3-EDE5-181E90CA112C}"/>
              </a:ext>
            </a:extLst>
          </p:cNvPr>
          <p:cNvSpPr txBox="1"/>
          <p:nvPr/>
        </p:nvSpPr>
        <p:spPr>
          <a:xfrm>
            <a:off x="5185352" y="5775678"/>
            <a:ext cx="25789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Garamond" panose="02020404030301010803" pitchFamily="18" charset="0"/>
              </a:rPr>
              <a:t>Illustration from K. Hock</a:t>
            </a:r>
          </a:p>
        </p:txBody>
      </p:sp>
      <p:sp>
        <p:nvSpPr>
          <p:cNvPr id="8" name="Text 5">
            <a:extLst>
              <a:ext uri="{FF2B5EF4-FFF2-40B4-BE49-F238E27FC236}">
                <a16:creationId xmlns:a16="http://schemas.microsoft.com/office/drawing/2014/main" id="{1B291A93-BD82-9B66-0130-C29BC79049FB}"/>
              </a:ext>
            </a:extLst>
          </p:cNvPr>
          <p:cNvSpPr/>
          <p:nvPr/>
        </p:nvSpPr>
        <p:spPr>
          <a:xfrm>
            <a:off x="8313873" y="1648915"/>
            <a:ext cx="221284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sz="1500" dirty="0"/>
          </a:p>
        </p:txBody>
      </p:sp>
      <p:sp>
        <p:nvSpPr>
          <p:cNvPr id="10" name="Text 6">
            <a:extLst>
              <a:ext uri="{FF2B5EF4-FFF2-40B4-BE49-F238E27FC236}">
                <a16:creationId xmlns:a16="http://schemas.microsoft.com/office/drawing/2014/main" id="{F74C5CDD-24BC-35B2-890C-2EDEBA8B98C6}"/>
              </a:ext>
            </a:extLst>
          </p:cNvPr>
          <p:cNvSpPr/>
          <p:nvPr/>
        </p:nvSpPr>
        <p:spPr>
          <a:xfrm>
            <a:off x="8313873" y="2106115"/>
            <a:ext cx="219456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8000"/>
              </a:lnSpc>
              <a:buNone/>
            </a:pPr>
            <a:endParaRPr lang="en-US" sz="1150" dirty="0"/>
          </a:p>
        </p:txBody>
      </p:sp>
      <p:sp>
        <p:nvSpPr>
          <p:cNvPr id="11" name="Text 9">
            <a:extLst>
              <a:ext uri="{FF2B5EF4-FFF2-40B4-BE49-F238E27FC236}">
                <a16:creationId xmlns:a16="http://schemas.microsoft.com/office/drawing/2014/main" id="{0F71D0E8-20CA-1316-D370-5BA3A617AAD0}"/>
              </a:ext>
            </a:extLst>
          </p:cNvPr>
          <p:cNvSpPr/>
          <p:nvPr/>
        </p:nvSpPr>
        <p:spPr>
          <a:xfrm>
            <a:off x="8347071" y="2141309"/>
            <a:ext cx="221284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sz="1500" dirty="0"/>
          </a:p>
        </p:txBody>
      </p:sp>
      <p:sp>
        <p:nvSpPr>
          <p:cNvPr id="18" name="Text 10">
            <a:extLst>
              <a:ext uri="{FF2B5EF4-FFF2-40B4-BE49-F238E27FC236}">
                <a16:creationId xmlns:a16="http://schemas.microsoft.com/office/drawing/2014/main" id="{83BDF4BC-C455-206F-21D8-DBD599CCDD4A}"/>
              </a:ext>
            </a:extLst>
          </p:cNvPr>
          <p:cNvSpPr/>
          <p:nvPr/>
        </p:nvSpPr>
        <p:spPr>
          <a:xfrm>
            <a:off x="8421212" y="2773837"/>
            <a:ext cx="219456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8000"/>
              </a:lnSpc>
              <a:buNone/>
            </a:pPr>
            <a:endParaRPr lang="en-US" sz="1150" dirty="0"/>
          </a:p>
        </p:txBody>
      </p:sp>
      <p:sp>
        <p:nvSpPr>
          <p:cNvPr id="19" name="Text 13">
            <a:extLst>
              <a:ext uri="{FF2B5EF4-FFF2-40B4-BE49-F238E27FC236}">
                <a16:creationId xmlns:a16="http://schemas.microsoft.com/office/drawing/2014/main" id="{4C0DE682-1A2E-DD81-1195-AFC8ABAB6BB1}"/>
              </a:ext>
            </a:extLst>
          </p:cNvPr>
          <p:cNvSpPr/>
          <p:nvPr/>
        </p:nvSpPr>
        <p:spPr>
          <a:xfrm>
            <a:off x="9331246" y="2169614"/>
            <a:ext cx="221284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sz="1500" dirty="0"/>
          </a:p>
        </p:txBody>
      </p:sp>
      <p:sp>
        <p:nvSpPr>
          <p:cNvPr id="20" name="Text 14">
            <a:extLst>
              <a:ext uri="{FF2B5EF4-FFF2-40B4-BE49-F238E27FC236}">
                <a16:creationId xmlns:a16="http://schemas.microsoft.com/office/drawing/2014/main" id="{FC84265A-55D3-242E-2A7A-56433A98EB32}"/>
              </a:ext>
            </a:extLst>
          </p:cNvPr>
          <p:cNvSpPr/>
          <p:nvPr/>
        </p:nvSpPr>
        <p:spPr>
          <a:xfrm>
            <a:off x="7685903" y="1133317"/>
            <a:ext cx="4353635" cy="55169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 algn="just">
              <a:lnSpc>
                <a:spcPct val="108000"/>
              </a:lnSpc>
              <a:buFont typeface="Arial" panose="020B0604020202020204" pitchFamily="34" charset="0"/>
              <a:buChar char="•"/>
            </a:pPr>
            <a:r>
              <a:rPr lang="en-US" sz="2000" b="1" dirty="0">
                <a:latin typeface="Garamond" panose="02020404030301010803" pitchFamily="18" charset="0"/>
                <a:ea typeface="Calibri" pitchFamily="34" charset="-122"/>
                <a:cs typeface="Calibri" pitchFamily="34" charset="-120"/>
              </a:rPr>
              <a:t>Elastic scattering</a:t>
            </a:r>
            <a:endParaRPr lang="en-US" sz="2000" dirty="0">
              <a:latin typeface="Garamond" panose="02020404030301010803" pitchFamily="18" charset="0"/>
              <a:ea typeface="Calibri" pitchFamily="34" charset="-122"/>
              <a:cs typeface="Calibri" pitchFamily="34" charset="-120"/>
            </a:endParaRPr>
          </a:p>
          <a:p>
            <a:pPr lvl="1" algn="just">
              <a:lnSpc>
                <a:spcPct val="108000"/>
              </a:lnSpc>
            </a:pPr>
            <a:r>
              <a:rPr lang="en-US" sz="2000" dirty="0" err="1">
                <a:latin typeface="Garamond" panose="02020404030301010803" pitchFamily="18" charset="0"/>
                <a:ea typeface="Calibri" pitchFamily="34" charset="-122"/>
                <a:cs typeface="Calibri" pitchFamily="34" charset="-120"/>
              </a:rPr>
              <a:t>pC</a:t>
            </a:r>
            <a:r>
              <a:rPr lang="en-US" sz="2000" dirty="0">
                <a:latin typeface="Garamond" panose="02020404030301010803" pitchFamily="18" charset="0"/>
                <a:ea typeface="Calibri" pitchFamily="34" charset="-122"/>
                <a:cs typeface="Calibri" pitchFamily="34" charset="-120"/>
              </a:rPr>
              <a:t> and ³HeC from a thin internal carbon target; recoil ¹²C detected near </a:t>
            </a:r>
            <a:r>
              <a:rPr lang="en-US" sz="2000" dirty="0" err="1">
                <a:latin typeface="Garamond" panose="02020404030301010803" pitchFamily="18" charset="0"/>
                <a:ea typeface="Calibri" pitchFamily="34" charset="-122"/>
                <a:cs typeface="Calibri" pitchFamily="34" charset="-120"/>
              </a:rPr>
              <a:t>θ</a:t>
            </a:r>
            <a:r>
              <a:rPr lang="en-US" sz="2000" baseline="-25000" dirty="0" err="1">
                <a:latin typeface="Garamond" panose="02020404030301010803" pitchFamily="18" charset="0"/>
                <a:ea typeface="Calibri" pitchFamily="34" charset="-122"/>
                <a:cs typeface="Calibri" pitchFamily="34" charset="-120"/>
              </a:rPr>
              <a:t>C</a:t>
            </a:r>
            <a:r>
              <a:rPr lang="en-US" sz="2000" dirty="0">
                <a:latin typeface="Garamond" panose="02020404030301010803" pitchFamily="18" charset="0"/>
                <a:ea typeface="Calibri" pitchFamily="34" charset="-122"/>
                <a:cs typeface="Calibri" pitchFamily="34" charset="-120"/>
              </a:rPr>
              <a:t> ≈ 90°.</a:t>
            </a:r>
            <a:endParaRPr lang="en-US" sz="2000" b="1" dirty="0">
              <a:latin typeface="Garamond" panose="02020404030301010803" pitchFamily="18" charset="0"/>
              <a:ea typeface="Calibri" pitchFamily="34" charset="-122"/>
              <a:cs typeface="Calibri" pitchFamily="34" charset="-120"/>
            </a:endParaRPr>
          </a:p>
          <a:p>
            <a:pPr marL="342900" indent="-342900" algn="just">
              <a:lnSpc>
                <a:spcPct val="108000"/>
              </a:lnSpc>
              <a:buFont typeface="Arial" panose="020B0604020202020204" pitchFamily="34" charset="0"/>
              <a:buChar char="•"/>
            </a:pPr>
            <a:r>
              <a:rPr lang="en-US" sz="2000" b="1" dirty="0">
                <a:latin typeface="Garamond" panose="02020404030301010803" pitchFamily="18" charset="0"/>
                <a:ea typeface="Calibri" pitchFamily="34" charset="-122"/>
                <a:cs typeface="Calibri" pitchFamily="34" charset="-120"/>
              </a:rPr>
              <a:t>Fixed six-station ring</a:t>
            </a:r>
            <a:endParaRPr lang="en-US" sz="2000" dirty="0">
              <a:latin typeface="Garamond" panose="02020404030301010803" pitchFamily="18" charset="0"/>
              <a:ea typeface="Calibri" pitchFamily="34" charset="-122"/>
              <a:cs typeface="Calibri" pitchFamily="34" charset="-120"/>
            </a:endParaRPr>
          </a:p>
          <a:p>
            <a:pPr lvl="1" algn="just">
              <a:lnSpc>
                <a:spcPct val="108000"/>
              </a:lnSpc>
            </a:pPr>
            <a:r>
              <a:rPr lang="en-US" sz="2000" dirty="0">
                <a:latin typeface="Garamond" panose="02020404030301010803" pitchFamily="18" charset="0"/>
                <a:ea typeface="Calibri" pitchFamily="34" charset="-122"/>
                <a:cs typeface="Calibri" pitchFamily="34" charset="-120"/>
              </a:rPr>
              <a:t>Recoil kinematics scale smoothly with momentum - one geometry covers injection to extraction.</a:t>
            </a:r>
            <a:endParaRPr lang="en-US" sz="2000" b="1" dirty="0">
              <a:latin typeface="Garamond" panose="02020404030301010803" pitchFamily="18" charset="0"/>
              <a:ea typeface="Calibri" pitchFamily="34" charset="-122"/>
              <a:cs typeface="Calibri" pitchFamily="34" charset="-120"/>
            </a:endParaRPr>
          </a:p>
          <a:p>
            <a:pPr marL="342900" indent="-342900" algn="just">
              <a:lnSpc>
                <a:spcPct val="108000"/>
              </a:lnSpc>
              <a:buFont typeface="Arial" panose="020B0604020202020204" pitchFamily="34" charset="0"/>
              <a:buChar char="•"/>
            </a:pPr>
            <a:r>
              <a:rPr lang="en-US" sz="2000" b="1" dirty="0">
                <a:latin typeface="Garamond" panose="02020404030301010803" pitchFamily="18" charset="0"/>
                <a:ea typeface="Calibri" pitchFamily="34" charset="-122"/>
                <a:cs typeface="Calibri" pitchFamily="34" charset="-120"/>
              </a:rPr>
              <a:t>Absolute scale</a:t>
            </a:r>
            <a:endParaRPr lang="en-US" sz="2000" dirty="0">
              <a:latin typeface="Garamond" panose="02020404030301010803" pitchFamily="18" charset="0"/>
              <a:ea typeface="Calibri" pitchFamily="34" charset="-122"/>
              <a:cs typeface="Calibri" pitchFamily="34" charset="-120"/>
            </a:endParaRPr>
          </a:p>
          <a:p>
            <a:pPr lvl="1" algn="just">
              <a:lnSpc>
                <a:spcPct val="108000"/>
              </a:lnSpc>
            </a:pPr>
            <a:r>
              <a:rPr lang="en-US" sz="2000" dirty="0">
                <a:latin typeface="Garamond" panose="02020404030301010803" pitchFamily="18" charset="0"/>
                <a:ea typeface="Calibri" pitchFamily="34" charset="-122"/>
                <a:cs typeface="Calibri" pitchFamily="34" charset="-120"/>
              </a:rPr>
              <a:t>Well-established pC analyzing power; ³He scale anchored to a few percent via ramp-and-return.</a:t>
            </a:r>
          </a:p>
          <a:p>
            <a:pPr marL="342900" indent="-342900" algn="just">
              <a:lnSpc>
                <a:spcPct val="108000"/>
              </a:lnSpc>
              <a:buFont typeface="Arial" panose="020B0604020202020204" pitchFamily="34" charset="0"/>
              <a:buChar char="•"/>
            </a:pPr>
            <a:r>
              <a:rPr lang="en-US" sz="2000" b="1" dirty="0">
                <a:latin typeface="Garamond" panose="02020404030301010803" pitchFamily="18" charset="0"/>
                <a:ea typeface="Calibri" pitchFamily="34" charset="-122"/>
                <a:cs typeface="Calibri" pitchFamily="34" charset="-120"/>
              </a:rPr>
              <a:t>Future-ready</a:t>
            </a:r>
          </a:p>
          <a:p>
            <a:pPr lvl="1" algn="just">
              <a:lnSpc>
                <a:spcPct val="108000"/>
              </a:lnSpc>
            </a:pPr>
            <a:r>
              <a:rPr lang="en-US" sz="2000" dirty="0">
                <a:latin typeface="Garamond" panose="02020404030301010803" pitchFamily="18" charset="0"/>
                <a:ea typeface="Calibri" pitchFamily="34" charset="-122"/>
                <a:cs typeface="Calibri" pitchFamily="34" charset="-120"/>
              </a:rPr>
              <a:t>Same technique extends to d, ⁶Li, ⁷Li with detector upgrades - no geometry change.</a:t>
            </a:r>
            <a:endParaRPr lang="en-US" sz="2000" dirty="0">
              <a:latin typeface="Garamond" panose="02020404030301010803" pitchFamily="18" charset="0"/>
            </a:endParaRPr>
          </a:p>
          <a:p>
            <a:pPr algn="just">
              <a:lnSpc>
                <a:spcPct val="108000"/>
              </a:lnSpc>
            </a:pPr>
            <a:endParaRPr lang="en-US" sz="2000" dirty="0">
              <a:latin typeface="Garamond" panose="02020404030301010803" pitchFamily="18" charset="0"/>
            </a:endParaRPr>
          </a:p>
        </p:txBody>
      </p:sp>
      <p:sp>
        <p:nvSpPr>
          <p:cNvPr id="25" name="Text 17">
            <a:extLst>
              <a:ext uri="{FF2B5EF4-FFF2-40B4-BE49-F238E27FC236}">
                <a16:creationId xmlns:a16="http://schemas.microsoft.com/office/drawing/2014/main" id="{201EE234-D7D2-E79F-4C87-C2F29B4DAE55}"/>
              </a:ext>
            </a:extLst>
          </p:cNvPr>
          <p:cNvSpPr/>
          <p:nvPr/>
        </p:nvSpPr>
        <p:spPr>
          <a:xfrm>
            <a:off x="9308592" y="3611880"/>
            <a:ext cx="221284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sz="1500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40D05D00-AC64-ED49-B4C6-1732608C889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359786" y="1718784"/>
            <a:ext cx="3609124" cy="4046177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A429907D-D20B-C7B3-5E9A-E7DFF4E462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Connecting the Dots: Polarimetry from the BNL Booster to the EIC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3D95B6B-85E7-4F20-C1C0-22FAB7B4E4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7/13/26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62ACA5D-0ABD-D413-DE3E-87B892C1E0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13CEBD-7144-DC47-9BBD-CAA008E5A8A2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15492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66919D-501D-C693-E536-A4F9DA520F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C12AAE79-019D-529C-5E96-3FDB839BFB55}"/>
              </a:ext>
            </a:extLst>
          </p:cNvPr>
          <p:cNvSpPr txBox="1"/>
          <p:nvPr/>
        </p:nvSpPr>
        <p:spPr>
          <a:xfrm>
            <a:off x="-2058" y="64758"/>
            <a:ext cx="1219405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 b="1" dirty="0">
                <a:latin typeface="Garamond" panose="02020404030301010803" pitchFamily="18" charset="0"/>
              </a:rPr>
              <a:t>Beam parameters</a:t>
            </a:r>
          </a:p>
        </p:txBody>
      </p:sp>
      <p:sp>
        <p:nvSpPr>
          <p:cNvPr id="2" name="Shape 2">
            <a:extLst>
              <a:ext uri="{FF2B5EF4-FFF2-40B4-BE49-F238E27FC236}">
                <a16:creationId xmlns:a16="http://schemas.microsoft.com/office/drawing/2014/main" id="{4D807F07-0B03-DF10-E683-0EB67DCD0433}"/>
              </a:ext>
            </a:extLst>
          </p:cNvPr>
          <p:cNvSpPr/>
          <p:nvPr/>
        </p:nvSpPr>
        <p:spPr>
          <a:xfrm>
            <a:off x="541020" y="1254211"/>
            <a:ext cx="2670048" cy="1143000"/>
          </a:xfrm>
          <a:prstGeom prst="roundRect">
            <a:avLst>
              <a:gd name="adj" fmla="val 8000"/>
            </a:avLst>
          </a:prstGeom>
          <a:solidFill>
            <a:srgbClr val="123B54"/>
          </a:solidFill>
          <a:ln/>
        </p:spPr>
        <p:txBody>
          <a:bodyPr/>
          <a:lstStyle/>
          <a:p>
            <a:endParaRPr lang="en-US">
              <a:latin typeface="Garamond" panose="02020404030301010803" pitchFamily="18" charset="0"/>
            </a:endParaRPr>
          </a:p>
        </p:txBody>
      </p:sp>
      <p:sp>
        <p:nvSpPr>
          <p:cNvPr id="3" name="Text 3">
            <a:extLst>
              <a:ext uri="{FF2B5EF4-FFF2-40B4-BE49-F238E27FC236}">
                <a16:creationId xmlns:a16="http://schemas.microsoft.com/office/drawing/2014/main" id="{D85BB5E3-7561-32AC-5A67-BE84AC401A04}"/>
              </a:ext>
            </a:extLst>
          </p:cNvPr>
          <p:cNvSpPr/>
          <p:nvPr/>
        </p:nvSpPr>
        <p:spPr>
          <a:xfrm>
            <a:off x="723900" y="1382227"/>
            <a:ext cx="230428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FFFFFF"/>
                </a:solidFill>
                <a:latin typeface="Garamond" panose="02020404030301010803" pitchFamily="18" charset="0"/>
                <a:ea typeface="Cambria" pitchFamily="34" charset="-122"/>
                <a:cs typeface="Cambria" pitchFamily="34" charset="-120"/>
              </a:rPr>
              <a:t>200 MeV</a:t>
            </a:r>
            <a:endParaRPr lang="en-US" sz="2200" dirty="0">
              <a:latin typeface="Garamond" panose="02020404030301010803" pitchFamily="18" charset="0"/>
            </a:endParaRPr>
          </a:p>
        </p:txBody>
      </p:sp>
      <p:sp>
        <p:nvSpPr>
          <p:cNvPr id="4" name="Text 4">
            <a:extLst>
              <a:ext uri="{FF2B5EF4-FFF2-40B4-BE49-F238E27FC236}">
                <a16:creationId xmlns:a16="http://schemas.microsoft.com/office/drawing/2014/main" id="{9F2A4E42-10B6-F922-658A-6DCDF16C924A}"/>
              </a:ext>
            </a:extLst>
          </p:cNvPr>
          <p:cNvSpPr/>
          <p:nvPr/>
        </p:nvSpPr>
        <p:spPr>
          <a:xfrm>
            <a:off x="723900" y="1830283"/>
            <a:ext cx="230428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14B8A6"/>
                </a:solidFill>
                <a:latin typeface="Garamond" panose="02020404030301010803" pitchFamily="18" charset="0"/>
                <a:ea typeface="Calibri" pitchFamily="34" charset="-122"/>
                <a:cs typeface="Calibri" pitchFamily="34" charset="-120"/>
              </a:rPr>
              <a:t>→ 1.5 GeV</a:t>
            </a:r>
            <a:endParaRPr lang="en-US" sz="1600" dirty="0">
              <a:latin typeface="Garamond" panose="02020404030301010803" pitchFamily="18" charset="0"/>
            </a:endParaRPr>
          </a:p>
        </p:txBody>
      </p:sp>
      <p:sp>
        <p:nvSpPr>
          <p:cNvPr id="5" name="Text 5">
            <a:extLst>
              <a:ext uri="{FF2B5EF4-FFF2-40B4-BE49-F238E27FC236}">
                <a16:creationId xmlns:a16="http://schemas.microsoft.com/office/drawing/2014/main" id="{65569654-CDF1-6B38-8C96-273FE3C1B56C}"/>
              </a:ext>
            </a:extLst>
          </p:cNvPr>
          <p:cNvSpPr/>
          <p:nvPr/>
        </p:nvSpPr>
        <p:spPr>
          <a:xfrm>
            <a:off x="723900" y="2113747"/>
            <a:ext cx="230428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kern="0" spc="100" dirty="0">
                <a:solidFill>
                  <a:srgbClr val="9FB4C2"/>
                </a:solidFill>
                <a:latin typeface="Garamond" panose="02020404030301010803" pitchFamily="18" charset="0"/>
                <a:ea typeface="Arial" pitchFamily="34" charset="-122"/>
                <a:cs typeface="Arial" pitchFamily="34" charset="-120"/>
              </a:rPr>
              <a:t>PROTON RANGE</a:t>
            </a:r>
            <a:endParaRPr lang="en-US" sz="1600" dirty="0">
              <a:latin typeface="Garamond" panose="02020404030301010803" pitchFamily="18" charset="0"/>
            </a:endParaRPr>
          </a:p>
        </p:txBody>
      </p:sp>
      <p:sp>
        <p:nvSpPr>
          <p:cNvPr id="6" name="Shape 6">
            <a:extLst>
              <a:ext uri="{FF2B5EF4-FFF2-40B4-BE49-F238E27FC236}">
                <a16:creationId xmlns:a16="http://schemas.microsoft.com/office/drawing/2014/main" id="{A07436BF-8126-B8CE-581D-0FA9570AB6A4}"/>
              </a:ext>
            </a:extLst>
          </p:cNvPr>
          <p:cNvSpPr/>
          <p:nvPr/>
        </p:nvSpPr>
        <p:spPr>
          <a:xfrm>
            <a:off x="3375660" y="1254211"/>
            <a:ext cx="2670048" cy="1143000"/>
          </a:xfrm>
          <a:prstGeom prst="roundRect">
            <a:avLst>
              <a:gd name="adj" fmla="val 8000"/>
            </a:avLst>
          </a:prstGeom>
          <a:solidFill>
            <a:srgbClr val="123B54"/>
          </a:solidFill>
          <a:ln/>
        </p:spPr>
        <p:txBody>
          <a:bodyPr/>
          <a:lstStyle/>
          <a:p>
            <a:endParaRPr lang="en-US">
              <a:latin typeface="Garamond" panose="02020404030301010803" pitchFamily="18" charset="0"/>
            </a:endParaRPr>
          </a:p>
        </p:txBody>
      </p:sp>
      <p:sp>
        <p:nvSpPr>
          <p:cNvPr id="8" name="Text 7">
            <a:extLst>
              <a:ext uri="{FF2B5EF4-FFF2-40B4-BE49-F238E27FC236}">
                <a16:creationId xmlns:a16="http://schemas.microsoft.com/office/drawing/2014/main" id="{566CCCDA-AAFF-849C-6439-96852E4ADE04}"/>
              </a:ext>
            </a:extLst>
          </p:cNvPr>
          <p:cNvSpPr/>
          <p:nvPr/>
        </p:nvSpPr>
        <p:spPr>
          <a:xfrm>
            <a:off x="3558540" y="1382227"/>
            <a:ext cx="230428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FFFFFF"/>
                </a:solidFill>
                <a:latin typeface="Garamond" panose="02020404030301010803" pitchFamily="18" charset="0"/>
                <a:ea typeface="Cambria" pitchFamily="34" charset="-122"/>
                <a:cs typeface="Cambria" pitchFamily="34" charset="-120"/>
              </a:rPr>
              <a:t>2 MeV/u</a:t>
            </a:r>
            <a:endParaRPr lang="en-US" sz="2200" dirty="0">
              <a:latin typeface="Garamond" panose="02020404030301010803" pitchFamily="18" charset="0"/>
            </a:endParaRPr>
          </a:p>
        </p:txBody>
      </p:sp>
      <p:sp>
        <p:nvSpPr>
          <p:cNvPr id="10" name="Text 8">
            <a:extLst>
              <a:ext uri="{FF2B5EF4-FFF2-40B4-BE49-F238E27FC236}">
                <a16:creationId xmlns:a16="http://schemas.microsoft.com/office/drawing/2014/main" id="{145B856A-B8A0-3A6D-5EB6-428085EEE005}"/>
              </a:ext>
            </a:extLst>
          </p:cNvPr>
          <p:cNvSpPr/>
          <p:nvPr/>
        </p:nvSpPr>
        <p:spPr>
          <a:xfrm>
            <a:off x="3558540" y="1830283"/>
            <a:ext cx="230428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14B8A6"/>
                </a:solidFill>
                <a:latin typeface="Garamond" panose="02020404030301010803" pitchFamily="18" charset="0"/>
                <a:ea typeface="Calibri" pitchFamily="34" charset="-122"/>
                <a:cs typeface="Calibri" pitchFamily="34" charset="-120"/>
              </a:rPr>
              <a:t>→ 2.5 GeV/u</a:t>
            </a:r>
            <a:endParaRPr lang="en-US" sz="1600" dirty="0">
              <a:latin typeface="Garamond" panose="02020404030301010803" pitchFamily="18" charset="0"/>
            </a:endParaRPr>
          </a:p>
        </p:txBody>
      </p:sp>
      <p:sp>
        <p:nvSpPr>
          <p:cNvPr id="11" name="Text 9">
            <a:extLst>
              <a:ext uri="{FF2B5EF4-FFF2-40B4-BE49-F238E27FC236}">
                <a16:creationId xmlns:a16="http://schemas.microsoft.com/office/drawing/2014/main" id="{BD71AC0D-AB64-C709-0204-5A91F3B6F243}"/>
              </a:ext>
            </a:extLst>
          </p:cNvPr>
          <p:cNvSpPr/>
          <p:nvPr/>
        </p:nvSpPr>
        <p:spPr>
          <a:xfrm>
            <a:off x="3558540" y="2113747"/>
            <a:ext cx="230428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kern="0" spc="100" dirty="0">
                <a:solidFill>
                  <a:srgbClr val="9FB4C2"/>
                </a:solidFill>
                <a:latin typeface="Garamond" panose="02020404030301010803" pitchFamily="18" charset="0"/>
                <a:ea typeface="Arial" pitchFamily="34" charset="-122"/>
                <a:cs typeface="Arial" pitchFamily="34" charset="-120"/>
              </a:rPr>
              <a:t>³He RANGE</a:t>
            </a:r>
            <a:endParaRPr lang="en-US" sz="1600" dirty="0">
              <a:latin typeface="Garamond" panose="02020404030301010803" pitchFamily="18" charset="0"/>
            </a:endParaRPr>
          </a:p>
        </p:txBody>
      </p:sp>
      <p:sp>
        <p:nvSpPr>
          <p:cNvPr id="12" name="Shape 10">
            <a:extLst>
              <a:ext uri="{FF2B5EF4-FFF2-40B4-BE49-F238E27FC236}">
                <a16:creationId xmlns:a16="http://schemas.microsoft.com/office/drawing/2014/main" id="{8898F8FD-20AB-C61C-CAB4-2CCE0B10B9B3}"/>
              </a:ext>
            </a:extLst>
          </p:cNvPr>
          <p:cNvSpPr/>
          <p:nvPr/>
        </p:nvSpPr>
        <p:spPr>
          <a:xfrm>
            <a:off x="6210300" y="1254211"/>
            <a:ext cx="2670048" cy="1143000"/>
          </a:xfrm>
          <a:prstGeom prst="roundRect">
            <a:avLst>
              <a:gd name="adj" fmla="val 8000"/>
            </a:avLst>
          </a:prstGeom>
          <a:solidFill>
            <a:srgbClr val="123B54"/>
          </a:solidFill>
          <a:ln/>
        </p:spPr>
        <p:txBody>
          <a:bodyPr/>
          <a:lstStyle/>
          <a:p>
            <a:endParaRPr lang="en-US">
              <a:latin typeface="Garamond" panose="02020404030301010803" pitchFamily="18" charset="0"/>
            </a:endParaRPr>
          </a:p>
        </p:txBody>
      </p:sp>
      <p:sp>
        <p:nvSpPr>
          <p:cNvPr id="13" name="Text 11">
            <a:extLst>
              <a:ext uri="{FF2B5EF4-FFF2-40B4-BE49-F238E27FC236}">
                <a16:creationId xmlns:a16="http://schemas.microsoft.com/office/drawing/2014/main" id="{7618FF4E-0829-0A49-57A1-AD64F8301CB2}"/>
              </a:ext>
            </a:extLst>
          </p:cNvPr>
          <p:cNvSpPr/>
          <p:nvPr/>
        </p:nvSpPr>
        <p:spPr>
          <a:xfrm>
            <a:off x="6393180" y="1382227"/>
            <a:ext cx="230428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FFFFFF"/>
                </a:solidFill>
                <a:latin typeface="Garamond" panose="02020404030301010803" pitchFamily="18" charset="0"/>
                <a:ea typeface="Cambria" pitchFamily="34" charset="-122"/>
                <a:cs typeface="Cambria" pitchFamily="34" charset="-120"/>
              </a:rPr>
              <a:t>≈ 7.5 T·m</a:t>
            </a:r>
            <a:endParaRPr lang="en-US" sz="2200" dirty="0">
              <a:latin typeface="Garamond" panose="02020404030301010803" pitchFamily="18" charset="0"/>
            </a:endParaRPr>
          </a:p>
        </p:txBody>
      </p:sp>
      <p:sp>
        <p:nvSpPr>
          <p:cNvPr id="14" name="Text 12">
            <a:extLst>
              <a:ext uri="{FF2B5EF4-FFF2-40B4-BE49-F238E27FC236}">
                <a16:creationId xmlns:a16="http://schemas.microsoft.com/office/drawing/2014/main" id="{B9BC9EAB-DBB6-DF1D-11A2-EC5743363D83}"/>
              </a:ext>
            </a:extLst>
          </p:cNvPr>
          <p:cNvSpPr/>
          <p:nvPr/>
        </p:nvSpPr>
        <p:spPr>
          <a:xfrm>
            <a:off x="6393180" y="1830283"/>
            <a:ext cx="230428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14B8A6"/>
                </a:solidFill>
                <a:latin typeface="Garamond" panose="02020404030301010803" pitchFamily="18" charset="0"/>
                <a:ea typeface="Calibri" pitchFamily="34" charset="-122"/>
                <a:cs typeface="Calibri" pitchFamily="34" charset="-120"/>
              </a:rPr>
              <a:t>reference Bρ</a:t>
            </a:r>
            <a:endParaRPr lang="en-US" sz="1600" dirty="0">
              <a:latin typeface="Garamond" panose="02020404030301010803" pitchFamily="18" charset="0"/>
            </a:endParaRPr>
          </a:p>
        </p:txBody>
      </p:sp>
      <p:sp>
        <p:nvSpPr>
          <p:cNvPr id="15" name="Text 13">
            <a:extLst>
              <a:ext uri="{FF2B5EF4-FFF2-40B4-BE49-F238E27FC236}">
                <a16:creationId xmlns:a16="http://schemas.microsoft.com/office/drawing/2014/main" id="{884175E9-5EC3-0B72-F852-3B26417E7E2B}"/>
              </a:ext>
            </a:extLst>
          </p:cNvPr>
          <p:cNvSpPr/>
          <p:nvPr/>
        </p:nvSpPr>
        <p:spPr>
          <a:xfrm>
            <a:off x="6393180" y="2113747"/>
            <a:ext cx="230428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kern="0" spc="100" dirty="0">
                <a:solidFill>
                  <a:srgbClr val="9FB4C2"/>
                </a:solidFill>
                <a:latin typeface="Garamond" panose="02020404030301010803" pitchFamily="18" charset="0"/>
                <a:ea typeface="Arial" pitchFamily="34" charset="-122"/>
                <a:cs typeface="Arial" pitchFamily="34" charset="-120"/>
              </a:rPr>
              <a:t>COMMON RIGIDITY</a:t>
            </a:r>
            <a:endParaRPr lang="en-US" sz="1600" dirty="0">
              <a:latin typeface="Garamond" panose="02020404030301010803" pitchFamily="18" charset="0"/>
            </a:endParaRPr>
          </a:p>
        </p:txBody>
      </p:sp>
      <p:sp>
        <p:nvSpPr>
          <p:cNvPr id="16" name="Shape 14">
            <a:extLst>
              <a:ext uri="{FF2B5EF4-FFF2-40B4-BE49-F238E27FC236}">
                <a16:creationId xmlns:a16="http://schemas.microsoft.com/office/drawing/2014/main" id="{E5E2B255-1985-91B0-7C6C-D26E7B8E29BE}"/>
              </a:ext>
            </a:extLst>
          </p:cNvPr>
          <p:cNvSpPr/>
          <p:nvPr/>
        </p:nvSpPr>
        <p:spPr>
          <a:xfrm>
            <a:off x="9044940" y="1254211"/>
            <a:ext cx="2670048" cy="1143000"/>
          </a:xfrm>
          <a:prstGeom prst="roundRect">
            <a:avLst>
              <a:gd name="adj" fmla="val 8000"/>
            </a:avLst>
          </a:prstGeom>
          <a:solidFill>
            <a:srgbClr val="123B54"/>
          </a:solidFill>
          <a:ln/>
        </p:spPr>
        <p:txBody>
          <a:bodyPr/>
          <a:lstStyle/>
          <a:p>
            <a:endParaRPr lang="en-US">
              <a:latin typeface="Garamond" panose="02020404030301010803" pitchFamily="18" charset="0"/>
            </a:endParaRPr>
          </a:p>
        </p:txBody>
      </p:sp>
      <p:sp>
        <p:nvSpPr>
          <p:cNvPr id="17" name="Text 15">
            <a:extLst>
              <a:ext uri="{FF2B5EF4-FFF2-40B4-BE49-F238E27FC236}">
                <a16:creationId xmlns:a16="http://schemas.microsoft.com/office/drawing/2014/main" id="{EC41F759-8560-1A7E-218C-641F7F0135AD}"/>
              </a:ext>
            </a:extLst>
          </p:cNvPr>
          <p:cNvSpPr/>
          <p:nvPr/>
        </p:nvSpPr>
        <p:spPr>
          <a:xfrm>
            <a:off x="9227820" y="1382227"/>
            <a:ext cx="230428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FFFFFF"/>
                </a:solidFill>
                <a:latin typeface="Garamond" panose="02020404030301010803" pitchFamily="18" charset="0"/>
                <a:ea typeface="Cambria" pitchFamily="34" charset="-122"/>
                <a:cs typeface="Cambria" pitchFamily="34" charset="-120"/>
              </a:rPr>
              <a:t>≈ 75 ms</a:t>
            </a:r>
            <a:endParaRPr lang="en-US" sz="2200" dirty="0">
              <a:latin typeface="Garamond" panose="02020404030301010803" pitchFamily="18" charset="0"/>
            </a:endParaRPr>
          </a:p>
        </p:txBody>
      </p:sp>
      <p:sp>
        <p:nvSpPr>
          <p:cNvPr id="18" name="Text 16">
            <a:extLst>
              <a:ext uri="{FF2B5EF4-FFF2-40B4-BE49-F238E27FC236}">
                <a16:creationId xmlns:a16="http://schemas.microsoft.com/office/drawing/2014/main" id="{2629C2DD-AA79-CF28-740E-F8216D1C0420}"/>
              </a:ext>
            </a:extLst>
          </p:cNvPr>
          <p:cNvSpPr/>
          <p:nvPr/>
        </p:nvSpPr>
        <p:spPr>
          <a:xfrm>
            <a:off x="9227820" y="1830283"/>
            <a:ext cx="230428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14B8A6"/>
                </a:solidFill>
                <a:latin typeface="Garamond" panose="02020404030301010803" pitchFamily="18" charset="0"/>
                <a:ea typeface="Calibri" pitchFamily="34" charset="-122"/>
                <a:cs typeface="Calibri" pitchFamily="34" charset="-120"/>
              </a:rPr>
              <a:t>ramp time</a:t>
            </a:r>
            <a:endParaRPr lang="en-US" sz="1600" dirty="0">
              <a:latin typeface="Garamond" panose="02020404030301010803" pitchFamily="18" charset="0"/>
            </a:endParaRPr>
          </a:p>
        </p:txBody>
      </p:sp>
      <p:sp>
        <p:nvSpPr>
          <p:cNvPr id="19" name="Text 17">
            <a:extLst>
              <a:ext uri="{FF2B5EF4-FFF2-40B4-BE49-F238E27FC236}">
                <a16:creationId xmlns:a16="http://schemas.microsoft.com/office/drawing/2014/main" id="{0F9D145D-3F29-A990-6827-149A730608C5}"/>
              </a:ext>
            </a:extLst>
          </p:cNvPr>
          <p:cNvSpPr/>
          <p:nvPr/>
        </p:nvSpPr>
        <p:spPr>
          <a:xfrm>
            <a:off x="9227820" y="2113747"/>
            <a:ext cx="230428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kern="0" spc="100" dirty="0">
                <a:solidFill>
                  <a:srgbClr val="9FB4C2"/>
                </a:solidFill>
                <a:latin typeface="Garamond" panose="02020404030301010803" pitchFamily="18" charset="0"/>
                <a:ea typeface="Arial" pitchFamily="34" charset="-122"/>
                <a:cs typeface="Arial" pitchFamily="34" charset="-120"/>
              </a:rPr>
              <a:t>BOTH SPECIES</a:t>
            </a:r>
            <a:endParaRPr lang="en-US" sz="1600" dirty="0">
              <a:latin typeface="Garamond" panose="02020404030301010803" pitchFamily="18" charset="0"/>
            </a:endParaRPr>
          </a:p>
        </p:txBody>
      </p:sp>
      <p:graphicFrame>
        <p:nvGraphicFramePr>
          <p:cNvPr id="20" name="Table 0">
            <a:extLst>
              <a:ext uri="{FF2B5EF4-FFF2-40B4-BE49-F238E27FC236}">
                <a16:creationId xmlns:a16="http://schemas.microsoft.com/office/drawing/2014/main" id="{74F6108C-9791-17A0-3297-96BA4866511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67263083"/>
              </p:ext>
            </p:extLst>
          </p:nvPr>
        </p:nvGraphicFramePr>
        <p:xfrm>
          <a:off x="541020" y="2625811"/>
          <a:ext cx="11109960" cy="3169920"/>
        </p:xfrm>
        <a:graphic>
          <a:graphicData uri="http://schemas.openxmlformats.org/drawingml/2006/table">
            <a:tbl>
              <a:tblPr/>
              <a:tblGrid>
                <a:gridCol w="39776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630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3464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83464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84048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2000" b="1" dirty="0">
                          <a:solidFill>
                            <a:srgbClr val="FFFFFF"/>
                          </a:solidFill>
                          <a:latin typeface="Garamond" panose="02020404030301010803" pitchFamily="18" charset="0"/>
                          <a:ea typeface="Calibri" pitchFamily="34" charset="-122"/>
                          <a:cs typeface="Calibri" pitchFamily="34" charset="-120"/>
                        </a:rPr>
                        <a:t>Quantity</a:t>
                      </a:r>
                      <a:endParaRPr lang="en-US" sz="2000" dirty="0">
                        <a:latin typeface="Garamond" panose="02020404030301010803" pitchFamily="18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D5DE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5DE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5DE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5DE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E7C7B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2000" b="1" dirty="0">
                          <a:solidFill>
                            <a:srgbClr val="FFFFFF"/>
                          </a:solidFill>
                          <a:latin typeface="Garamond" panose="02020404030301010803" pitchFamily="18" charset="0"/>
                          <a:ea typeface="Calibri" pitchFamily="34" charset="-122"/>
                          <a:cs typeface="Calibri" pitchFamily="34" charset="-120"/>
                        </a:rPr>
                        <a:t>Symbol</a:t>
                      </a:r>
                      <a:endParaRPr lang="en-US" sz="2000" dirty="0">
                        <a:latin typeface="Garamond" panose="02020404030301010803" pitchFamily="18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D5DE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5DE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5DE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5DE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E7C7B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2000" b="1" dirty="0">
                          <a:solidFill>
                            <a:srgbClr val="FFFFFF"/>
                          </a:solidFill>
                          <a:latin typeface="Garamond" panose="02020404030301010803" pitchFamily="18" charset="0"/>
                          <a:ea typeface="Calibri" pitchFamily="34" charset="-122"/>
                          <a:cs typeface="Calibri" pitchFamily="34" charset="-120"/>
                        </a:rPr>
                        <a:t>Proton beam</a:t>
                      </a:r>
                      <a:endParaRPr lang="en-US" sz="2000" dirty="0">
                        <a:latin typeface="Garamond" panose="02020404030301010803" pitchFamily="18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D5DE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5DE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5DE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5DE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E7C7B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2000" b="1" dirty="0">
                          <a:solidFill>
                            <a:srgbClr val="FFFFFF"/>
                          </a:solidFill>
                          <a:latin typeface="Garamond" panose="02020404030301010803" pitchFamily="18" charset="0"/>
                          <a:ea typeface="Calibri" pitchFamily="34" charset="-122"/>
                          <a:cs typeface="Calibri" pitchFamily="34" charset="-120"/>
                        </a:rPr>
                        <a:t>³He⁺⁺ beam</a:t>
                      </a:r>
                      <a:endParaRPr lang="en-US" sz="2000" dirty="0">
                        <a:latin typeface="Garamond" panose="02020404030301010803" pitchFamily="18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D5DE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5DE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5DE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5DE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E7C7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4048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2000" b="1" dirty="0">
                          <a:solidFill>
                            <a:srgbClr val="1E293B"/>
                          </a:solidFill>
                          <a:latin typeface="Garamond" panose="02020404030301010803" pitchFamily="18" charset="0"/>
                          <a:ea typeface="Calibri" pitchFamily="34" charset="-122"/>
                          <a:cs typeface="Calibri" pitchFamily="34" charset="-120"/>
                        </a:rPr>
                        <a:t>Rest mass (MeV/c²)</a:t>
                      </a:r>
                      <a:endParaRPr lang="en-US" sz="2000" dirty="0">
                        <a:latin typeface="Garamond" panose="02020404030301010803" pitchFamily="18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D5DE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5DE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5DE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5DE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2000" dirty="0">
                          <a:solidFill>
                            <a:srgbClr val="1E293B"/>
                          </a:solidFill>
                          <a:latin typeface="Garamond" panose="02020404030301010803" pitchFamily="18" charset="0"/>
                          <a:ea typeface="Calibri" pitchFamily="34" charset="-122"/>
                          <a:cs typeface="Calibri" pitchFamily="34" charset="-120"/>
                        </a:rPr>
                        <a:t>m</a:t>
                      </a:r>
                      <a:endParaRPr lang="en-US" sz="2000" dirty="0">
                        <a:latin typeface="Garamond" panose="02020404030301010803" pitchFamily="18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D5DE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5DE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5DE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5DE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2000" dirty="0">
                          <a:solidFill>
                            <a:srgbClr val="1E293B"/>
                          </a:solidFill>
                          <a:latin typeface="Garamond" panose="02020404030301010803" pitchFamily="18" charset="0"/>
                          <a:ea typeface="Calibri" pitchFamily="34" charset="-122"/>
                          <a:cs typeface="Calibri" pitchFamily="34" charset="-120"/>
                        </a:rPr>
                        <a:t>938.272</a:t>
                      </a:r>
                      <a:endParaRPr lang="en-US" sz="2000" dirty="0">
                        <a:latin typeface="Garamond" panose="02020404030301010803" pitchFamily="18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D5DE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5DE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5DE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5DE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2000" dirty="0">
                          <a:solidFill>
                            <a:srgbClr val="1E293B"/>
                          </a:solidFill>
                          <a:latin typeface="Garamond" panose="02020404030301010803" pitchFamily="18" charset="0"/>
                          <a:ea typeface="Calibri" pitchFamily="34" charset="-122"/>
                          <a:cs typeface="Calibri" pitchFamily="34" charset="-120"/>
                        </a:rPr>
                        <a:t>2808.391</a:t>
                      </a:r>
                      <a:endParaRPr lang="en-US" sz="2000" dirty="0">
                        <a:latin typeface="Garamond" panose="02020404030301010803" pitchFamily="18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D5DE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5DE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5DE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5DE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4048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2000" b="1" dirty="0">
                          <a:solidFill>
                            <a:srgbClr val="1E293B"/>
                          </a:solidFill>
                          <a:latin typeface="Garamond" panose="02020404030301010803" pitchFamily="18" charset="0"/>
                          <a:ea typeface="Calibri" pitchFamily="34" charset="-122"/>
                          <a:cs typeface="Calibri" pitchFamily="34" charset="-120"/>
                        </a:rPr>
                        <a:t>Charge state</a:t>
                      </a:r>
                      <a:endParaRPr lang="en-US" sz="2000" dirty="0">
                        <a:latin typeface="Garamond" panose="02020404030301010803" pitchFamily="18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D5DE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5DE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5DE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5DE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4F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2000" dirty="0">
                          <a:solidFill>
                            <a:srgbClr val="1E293B"/>
                          </a:solidFill>
                          <a:latin typeface="Garamond" panose="02020404030301010803" pitchFamily="18" charset="0"/>
                          <a:ea typeface="Calibri" pitchFamily="34" charset="-122"/>
                          <a:cs typeface="Calibri" pitchFamily="34" charset="-120"/>
                        </a:rPr>
                        <a:t>q</a:t>
                      </a:r>
                      <a:endParaRPr lang="en-US" sz="2000" dirty="0">
                        <a:latin typeface="Garamond" panose="02020404030301010803" pitchFamily="18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D5DE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5DE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5DE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5DE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4F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2000" dirty="0">
                          <a:solidFill>
                            <a:srgbClr val="1E293B"/>
                          </a:solidFill>
                          <a:latin typeface="Garamond" panose="02020404030301010803" pitchFamily="18" charset="0"/>
                          <a:ea typeface="Calibri" pitchFamily="34" charset="-122"/>
                          <a:cs typeface="Calibri" pitchFamily="34" charset="-120"/>
                        </a:rPr>
                        <a:t>+1</a:t>
                      </a:r>
                      <a:endParaRPr lang="en-US" sz="2000" dirty="0">
                        <a:latin typeface="Garamond" panose="02020404030301010803" pitchFamily="18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D5DE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5DE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5DE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5DE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4F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2000" dirty="0">
                          <a:solidFill>
                            <a:srgbClr val="1E293B"/>
                          </a:solidFill>
                          <a:latin typeface="Garamond" panose="02020404030301010803" pitchFamily="18" charset="0"/>
                          <a:ea typeface="Calibri" pitchFamily="34" charset="-122"/>
                          <a:cs typeface="Calibri" pitchFamily="34" charset="-120"/>
                        </a:rPr>
                        <a:t>+2</a:t>
                      </a:r>
                      <a:endParaRPr lang="en-US" sz="2000" dirty="0">
                        <a:latin typeface="Garamond" panose="02020404030301010803" pitchFamily="18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D5DE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5DE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5DE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5DE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4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4048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2000" b="1" dirty="0">
                          <a:solidFill>
                            <a:srgbClr val="1E293B"/>
                          </a:solidFill>
                          <a:latin typeface="Garamond" panose="02020404030301010803" pitchFamily="18" charset="0"/>
                          <a:ea typeface="Calibri" pitchFamily="34" charset="-122"/>
                          <a:cs typeface="Calibri" pitchFamily="34" charset="-120"/>
                        </a:rPr>
                        <a:t>Anom. mag. moment</a:t>
                      </a:r>
                      <a:endParaRPr lang="en-US" sz="2000" dirty="0">
                        <a:latin typeface="Garamond" panose="02020404030301010803" pitchFamily="18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D5DE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5DE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5DE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5DE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2000" dirty="0">
                          <a:solidFill>
                            <a:srgbClr val="1E293B"/>
                          </a:solidFill>
                          <a:latin typeface="Garamond" panose="02020404030301010803" pitchFamily="18" charset="0"/>
                          <a:ea typeface="Calibri" pitchFamily="34" charset="-122"/>
                          <a:cs typeface="Calibri" pitchFamily="34" charset="-120"/>
                        </a:rPr>
                        <a:t>G</a:t>
                      </a:r>
                      <a:endParaRPr lang="en-US" sz="2000" dirty="0">
                        <a:latin typeface="Garamond" panose="02020404030301010803" pitchFamily="18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D5DE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5DE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5DE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5DE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2000" dirty="0">
                          <a:solidFill>
                            <a:srgbClr val="1E293B"/>
                          </a:solidFill>
                          <a:latin typeface="Garamond" panose="02020404030301010803" pitchFamily="18" charset="0"/>
                          <a:ea typeface="Calibri" pitchFamily="34" charset="-122"/>
                          <a:cs typeface="Calibri" pitchFamily="34" charset="-120"/>
                        </a:rPr>
                        <a:t>+1.7928</a:t>
                      </a:r>
                      <a:endParaRPr lang="en-US" sz="2000" dirty="0">
                        <a:latin typeface="Garamond" panose="02020404030301010803" pitchFamily="18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D5DE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5DE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5DE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5DE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2000" dirty="0">
                          <a:solidFill>
                            <a:srgbClr val="1E293B"/>
                          </a:solidFill>
                          <a:latin typeface="Garamond" panose="02020404030301010803" pitchFamily="18" charset="0"/>
                          <a:ea typeface="Calibri" pitchFamily="34" charset="-122"/>
                          <a:cs typeface="Calibri" pitchFamily="34" charset="-120"/>
                        </a:rPr>
                        <a:t>−4.1914</a:t>
                      </a:r>
                      <a:endParaRPr lang="en-US" sz="2000" dirty="0">
                        <a:latin typeface="Garamond" panose="02020404030301010803" pitchFamily="18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D5DE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5DE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5DE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5DE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4048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2000" b="1" dirty="0">
                          <a:solidFill>
                            <a:srgbClr val="1E293B"/>
                          </a:solidFill>
                          <a:latin typeface="Garamond" panose="02020404030301010803" pitchFamily="18" charset="0"/>
                          <a:ea typeface="Calibri" pitchFamily="34" charset="-122"/>
                          <a:cs typeface="Calibri" pitchFamily="34" charset="-120"/>
                        </a:rPr>
                        <a:t>Injection energy</a:t>
                      </a:r>
                      <a:endParaRPr lang="en-US" sz="2000" dirty="0">
                        <a:latin typeface="Garamond" panose="02020404030301010803" pitchFamily="18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D5DE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5DE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5DE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5DE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4F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2000" dirty="0" err="1">
                          <a:solidFill>
                            <a:srgbClr val="1E293B"/>
                          </a:solidFill>
                          <a:latin typeface="Garamond" panose="02020404030301010803" pitchFamily="18" charset="0"/>
                          <a:ea typeface="Calibri" pitchFamily="34" charset="-122"/>
                          <a:cs typeface="Calibri" pitchFamily="34" charset="-120"/>
                        </a:rPr>
                        <a:t>T</a:t>
                      </a:r>
                      <a:r>
                        <a:rPr lang="en-US" sz="2000" baseline="-25000" dirty="0" err="1">
                          <a:solidFill>
                            <a:srgbClr val="1E293B"/>
                          </a:solidFill>
                          <a:latin typeface="Garamond" panose="02020404030301010803" pitchFamily="18" charset="0"/>
                          <a:ea typeface="Calibri" pitchFamily="34" charset="-122"/>
                          <a:cs typeface="Calibri" pitchFamily="34" charset="-120"/>
                        </a:rPr>
                        <a:t>inj</a:t>
                      </a:r>
                      <a:endParaRPr lang="en-US" sz="2000" baseline="-25000" dirty="0">
                        <a:latin typeface="Garamond" panose="02020404030301010803" pitchFamily="18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D5DE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5DE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5DE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5DE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4F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2000" dirty="0">
                          <a:solidFill>
                            <a:srgbClr val="1E293B"/>
                          </a:solidFill>
                          <a:latin typeface="Garamond" panose="02020404030301010803" pitchFamily="18" charset="0"/>
                          <a:ea typeface="Calibri" pitchFamily="34" charset="-122"/>
                          <a:cs typeface="Calibri" pitchFamily="34" charset="-120"/>
                        </a:rPr>
                        <a:t>200 MeV</a:t>
                      </a:r>
                      <a:endParaRPr lang="en-US" sz="2000" dirty="0">
                        <a:latin typeface="Garamond" panose="02020404030301010803" pitchFamily="18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D5DE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5DE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5DE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5DE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4F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2000" dirty="0">
                          <a:solidFill>
                            <a:srgbClr val="1E293B"/>
                          </a:solidFill>
                          <a:latin typeface="Garamond" panose="02020404030301010803" pitchFamily="18" charset="0"/>
                          <a:ea typeface="Calibri" pitchFamily="34" charset="-122"/>
                          <a:cs typeface="Calibri" pitchFamily="34" charset="-120"/>
                        </a:rPr>
                        <a:t>2 MeV/u</a:t>
                      </a:r>
                      <a:endParaRPr lang="en-US" sz="2000" dirty="0">
                        <a:latin typeface="Garamond" panose="02020404030301010803" pitchFamily="18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D5DE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5DE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5DE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5DE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4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84048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2000" b="1" dirty="0">
                          <a:solidFill>
                            <a:srgbClr val="1E293B"/>
                          </a:solidFill>
                          <a:latin typeface="Garamond" panose="02020404030301010803" pitchFamily="18" charset="0"/>
                          <a:ea typeface="Calibri" pitchFamily="34" charset="-122"/>
                          <a:cs typeface="Calibri" pitchFamily="34" charset="-120"/>
                        </a:rPr>
                        <a:t>Extraction energy</a:t>
                      </a:r>
                      <a:endParaRPr lang="en-US" sz="2000" dirty="0">
                        <a:latin typeface="Garamond" panose="02020404030301010803" pitchFamily="18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D5DE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5DE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5DE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5DE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2000" dirty="0" err="1">
                          <a:solidFill>
                            <a:srgbClr val="1E293B"/>
                          </a:solidFill>
                          <a:latin typeface="Garamond" panose="02020404030301010803" pitchFamily="18" charset="0"/>
                          <a:ea typeface="Calibri" pitchFamily="34" charset="-122"/>
                          <a:cs typeface="Calibri" pitchFamily="34" charset="-120"/>
                        </a:rPr>
                        <a:t>T</a:t>
                      </a:r>
                      <a:r>
                        <a:rPr lang="en-US" sz="2000" baseline="-25000" dirty="0" err="1">
                          <a:solidFill>
                            <a:srgbClr val="1E293B"/>
                          </a:solidFill>
                          <a:latin typeface="Garamond" panose="02020404030301010803" pitchFamily="18" charset="0"/>
                          <a:ea typeface="Calibri" pitchFamily="34" charset="-122"/>
                          <a:cs typeface="Calibri" pitchFamily="34" charset="-120"/>
                        </a:rPr>
                        <a:t>extr</a:t>
                      </a:r>
                      <a:endParaRPr lang="en-US" sz="2000" baseline="-25000" dirty="0">
                        <a:latin typeface="Garamond" panose="02020404030301010803" pitchFamily="18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D5DE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5DE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5DE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5DE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2000" dirty="0">
                          <a:solidFill>
                            <a:srgbClr val="1E293B"/>
                          </a:solidFill>
                          <a:latin typeface="Garamond" panose="02020404030301010803" pitchFamily="18" charset="0"/>
                          <a:ea typeface="Calibri" pitchFamily="34" charset="-122"/>
                          <a:cs typeface="Calibri" pitchFamily="34" charset="-120"/>
                        </a:rPr>
                        <a:t>1500 MeV</a:t>
                      </a:r>
                      <a:endParaRPr lang="en-US" sz="2000" dirty="0">
                        <a:latin typeface="Garamond" panose="02020404030301010803" pitchFamily="18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D5DE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5DE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5DE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5DE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2000" dirty="0">
                          <a:solidFill>
                            <a:srgbClr val="1E293B"/>
                          </a:solidFill>
                          <a:latin typeface="Garamond" panose="02020404030301010803" pitchFamily="18" charset="0"/>
                          <a:ea typeface="Calibri" pitchFamily="34" charset="-122"/>
                          <a:cs typeface="Calibri" pitchFamily="34" charset="-120"/>
                        </a:rPr>
                        <a:t>832 MeV/u</a:t>
                      </a:r>
                      <a:endParaRPr lang="en-US" sz="2000" dirty="0">
                        <a:latin typeface="Garamond" panose="02020404030301010803" pitchFamily="18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D5DE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5DE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5DE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5DE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84048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2000" b="1" dirty="0">
                          <a:solidFill>
                            <a:srgbClr val="1E293B"/>
                          </a:solidFill>
                          <a:latin typeface="Garamond" panose="02020404030301010803" pitchFamily="18" charset="0"/>
                          <a:ea typeface="Calibri" pitchFamily="34" charset="-122"/>
                          <a:cs typeface="Calibri" pitchFamily="34" charset="-120"/>
                        </a:rPr>
                        <a:t>Extraction spin tune</a:t>
                      </a:r>
                      <a:endParaRPr lang="en-US" sz="2000" dirty="0">
                        <a:latin typeface="Garamond" panose="02020404030301010803" pitchFamily="18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D5DE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5DE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5DE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5DE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4F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2000" dirty="0">
                          <a:solidFill>
                            <a:srgbClr val="1E293B"/>
                          </a:solidFill>
                          <a:latin typeface="Garamond" panose="02020404030301010803" pitchFamily="18" charset="0"/>
                          <a:ea typeface="Calibri" pitchFamily="34" charset="-122"/>
                          <a:cs typeface="Calibri" pitchFamily="34" charset="-120"/>
                        </a:rPr>
                        <a:t>Gγ</a:t>
                      </a:r>
                      <a:endParaRPr lang="en-US" sz="2000" dirty="0">
                        <a:latin typeface="Garamond" panose="02020404030301010803" pitchFamily="18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D5DE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5DE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5DE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5DE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4F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2000" dirty="0">
                          <a:solidFill>
                            <a:srgbClr val="1E293B"/>
                          </a:solidFill>
                          <a:latin typeface="Garamond" panose="02020404030301010803" pitchFamily="18" charset="0"/>
                          <a:ea typeface="Calibri" pitchFamily="34" charset="-122"/>
                          <a:cs typeface="Calibri" pitchFamily="34" charset="-120"/>
                        </a:rPr>
                        <a:t>+4.659</a:t>
                      </a:r>
                      <a:endParaRPr lang="en-US" sz="2000" dirty="0">
                        <a:latin typeface="Garamond" panose="02020404030301010803" pitchFamily="18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D5DE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5DE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5DE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5DE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4F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2000" dirty="0">
                          <a:solidFill>
                            <a:srgbClr val="1E293B"/>
                          </a:solidFill>
                          <a:latin typeface="Garamond" panose="02020404030301010803" pitchFamily="18" charset="0"/>
                          <a:ea typeface="Calibri" pitchFamily="34" charset="-122"/>
                          <a:cs typeface="Calibri" pitchFamily="34" charset="-120"/>
                        </a:rPr>
                        <a:t>−7.917</a:t>
                      </a:r>
                      <a:endParaRPr lang="en-US" sz="2000" dirty="0">
                        <a:latin typeface="Garamond" panose="02020404030301010803" pitchFamily="18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D5DE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5DE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5DE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5DE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4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84048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2000" b="1" dirty="0">
                          <a:solidFill>
                            <a:srgbClr val="1E293B"/>
                          </a:solidFill>
                          <a:latin typeface="Garamond" panose="02020404030301010803" pitchFamily="18" charset="0"/>
                          <a:ea typeface="Calibri" pitchFamily="34" charset="-122"/>
                          <a:cs typeface="Calibri" pitchFamily="34" charset="-120"/>
                        </a:rPr>
                        <a:t>Intensity / cycle</a:t>
                      </a:r>
                      <a:endParaRPr lang="en-US" sz="2000" dirty="0">
                        <a:latin typeface="Garamond" panose="02020404030301010803" pitchFamily="18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D5DE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5DE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5DE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5DE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2000" dirty="0" err="1">
                          <a:solidFill>
                            <a:srgbClr val="1E293B"/>
                          </a:solidFill>
                          <a:latin typeface="Garamond" panose="02020404030301010803" pitchFamily="18" charset="0"/>
                          <a:ea typeface="Calibri" pitchFamily="34" charset="-122"/>
                          <a:cs typeface="Calibri" pitchFamily="34" charset="-120"/>
                        </a:rPr>
                        <a:t>N</a:t>
                      </a:r>
                      <a:r>
                        <a:rPr lang="en-US" sz="2000" baseline="-25000" dirty="0" err="1">
                          <a:solidFill>
                            <a:srgbClr val="1E293B"/>
                          </a:solidFill>
                          <a:latin typeface="Garamond" panose="02020404030301010803" pitchFamily="18" charset="0"/>
                          <a:ea typeface="Calibri" pitchFamily="34" charset="-122"/>
                          <a:cs typeface="Calibri" pitchFamily="34" charset="-120"/>
                        </a:rPr>
                        <a:t>cyc</a:t>
                      </a:r>
                      <a:endParaRPr lang="en-US" sz="2000" baseline="-25000" dirty="0">
                        <a:latin typeface="Garamond" panose="02020404030301010803" pitchFamily="18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D5DE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5DE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5DE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5DE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2000" dirty="0">
                          <a:solidFill>
                            <a:srgbClr val="1E293B"/>
                          </a:solidFill>
                          <a:latin typeface="Garamond" panose="02020404030301010803" pitchFamily="18" charset="0"/>
                          <a:ea typeface="Calibri" pitchFamily="34" charset="-122"/>
                          <a:cs typeface="Calibri" pitchFamily="34" charset="-120"/>
                        </a:rPr>
                        <a:t>3.4 × 10¹¹</a:t>
                      </a:r>
                      <a:endParaRPr lang="en-US" sz="2000" dirty="0">
                        <a:latin typeface="Garamond" panose="02020404030301010803" pitchFamily="18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D5DE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5DE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5DE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5DE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2000" dirty="0">
                          <a:solidFill>
                            <a:srgbClr val="1E293B"/>
                          </a:solidFill>
                          <a:latin typeface="Garamond" panose="02020404030301010803" pitchFamily="18" charset="0"/>
                          <a:ea typeface="Calibri" pitchFamily="34" charset="-122"/>
                          <a:cs typeface="Calibri" pitchFamily="34" charset="-120"/>
                        </a:rPr>
                        <a:t>1.0 × 10¹¹</a:t>
                      </a:r>
                      <a:endParaRPr lang="en-US" sz="2000" dirty="0">
                        <a:latin typeface="Garamond" panose="02020404030301010803" pitchFamily="18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D5DE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5DE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5DE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5DE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21" name="Text 18">
            <a:extLst>
              <a:ext uri="{FF2B5EF4-FFF2-40B4-BE49-F238E27FC236}">
                <a16:creationId xmlns:a16="http://schemas.microsoft.com/office/drawing/2014/main" id="{7E32D5E8-E014-24C1-6853-51B350D49E4F}"/>
              </a:ext>
            </a:extLst>
          </p:cNvPr>
          <p:cNvSpPr/>
          <p:nvPr/>
        </p:nvSpPr>
        <p:spPr>
          <a:xfrm>
            <a:off x="541020" y="5917651"/>
            <a:ext cx="10972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dirty="0">
                <a:latin typeface="Garamond" panose="02020404030301010803" pitchFamily="18" charset="0"/>
                <a:ea typeface="Calibri" pitchFamily="34" charset="-122"/>
                <a:cs typeface="Calibri" pitchFamily="34" charset="-120"/>
              </a:rPr>
              <a:t>Both beams evaluated at a common Bρ ≈ 7.5 </a:t>
            </a:r>
            <a:r>
              <a:rPr lang="en-US" sz="2000" dirty="0" err="1">
                <a:latin typeface="Garamond" panose="02020404030301010803" pitchFamily="18" charset="0"/>
                <a:ea typeface="Calibri" pitchFamily="34" charset="-122"/>
                <a:cs typeface="Calibri" pitchFamily="34" charset="-120"/>
              </a:rPr>
              <a:t>T·m</a:t>
            </a:r>
            <a:r>
              <a:rPr lang="en-US" sz="2000" dirty="0">
                <a:latin typeface="Garamond" panose="02020404030301010803" pitchFamily="18" charset="0"/>
                <a:ea typeface="Calibri" pitchFamily="34" charset="-122"/>
                <a:cs typeface="Calibri" pitchFamily="34" charset="-120"/>
              </a:rPr>
              <a:t>, which is approximation.</a:t>
            </a:r>
            <a:endParaRPr lang="en-US" sz="2000" dirty="0">
              <a:latin typeface="Garamond" panose="02020404030301010803" pitchFamily="18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0FFBEACA-1437-4C11-E637-14590256CF8E}"/>
              </a:ext>
            </a:extLst>
          </p:cNvPr>
          <p:cNvSpPr txBox="1"/>
          <p:nvPr/>
        </p:nvSpPr>
        <p:spPr>
          <a:xfrm>
            <a:off x="237477" y="662159"/>
            <a:ext cx="1171498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000" dirty="0">
                <a:latin typeface="Garamond" panose="02020404030301010803" pitchFamily="18" charset="0"/>
                <a:ea typeface="Cambria" pitchFamily="34" charset="-122"/>
                <a:cs typeface="Cambria" pitchFamily="34" charset="-120"/>
              </a:rPr>
              <a:t>Two species, one common working point → polarimeter suitable for p &amp; </a:t>
            </a:r>
            <a:r>
              <a:rPr lang="en-US" sz="2000" baseline="30000" dirty="0">
                <a:latin typeface="Garamond" panose="02020404030301010803" pitchFamily="18" charset="0"/>
                <a:ea typeface="Cambria" pitchFamily="34" charset="-122"/>
                <a:cs typeface="Cambria" pitchFamily="34" charset="-120"/>
              </a:rPr>
              <a:t>3</a:t>
            </a:r>
            <a:r>
              <a:rPr lang="en-US" sz="2000" dirty="0">
                <a:latin typeface="Garamond" panose="02020404030301010803" pitchFamily="18" charset="0"/>
                <a:ea typeface="Cambria" pitchFamily="34" charset="-122"/>
                <a:cs typeface="Cambria" pitchFamily="34" charset="-120"/>
              </a:rPr>
              <a:t>He</a:t>
            </a:r>
            <a:endParaRPr lang="en-US" sz="2000" dirty="0">
              <a:latin typeface="Garamond" panose="02020404030301010803" pitchFamily="18" charset="0"/>
            </a:endParaRPr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9F718181-B8C5-4590-10F8-687B92A809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Connecting the Dots: Polarimetry from the BNL Booster to the EIC</a:t>
            </a:r>
          </a:p>
        </p:txBody>
      </p:sp>
      <p:sp>
        <p:nvSpPr>
          <p:cNvPr id="23" name="Date Placeholder 22">
            <a:extLst>
              <a:ext uri="{FF2B5EF4-FFF2-40B4-BE49-F238E27FC236}">
                <a16:creationId xmlns:a16="http://schemas.microsoft.com/office/drawing/2014/main" id="{6BF88FA4-7411-F00E-8C06-F5C4E349C1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7/13/26</a:t>
            </a:r>
          </a:p>
        </p:txBody>
      </p:sp>
      <p:sp>
        <p:nvSpPr>
          <p:cNvPr id="24" name="Slide Number Placeholder 23">
            <a:extLst>
              <a:ext uri="{FF2B5EF4-FFF2-40B4-BE49-F238E27FC236}">
                <a16:creationId xmlns:a16="http://schemas.microsoft.com/office/drawing/2014/main" id="{DE241F18-F95A-4AAE-1C39-8C8E87015B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13CEBD-7144-DC47-9BBD-CAA008E5A8A2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39058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386813-688A-48B3-27EA-67099616E0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6A84CDD8-40B9-5BF5-ECC0-2C4635948BB2}"/>
              </a:ext>
            </a:extLst>
          </p:cNvPr>
          <p:cNvSpPr txBox="1"/>
          <p:nvPr/>
        </p:nvSpPr>
        <p:spPr>
          <a:xfrm>
            <a:off x="-2058" y="64758"/>
            <a:ext cx="1219405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 b="1" dirty="0">
                <a:latin typeface="Garamond" panose="02020404030301010803" pitchFamily="18" charset="0"/>
              </a:rPr>
              <a:t>Physics regime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5C454E4-08D1-8E32-990A-4A9A5F83EF25}"/>
              </a:ext>
            </a:extLst>
          </p:cNvPr>
          <p:cNvSpPr txBox="1"/>
          <p:nvPr/>
        </p:nvSpPr>
        <p:spPr>
          <a:xfrm>
            <a:off x="482895" y="712990"/>
            <a:ext cx="11224151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>
                <a:latin typeface="Garamond" panose="02020404030301010803" pitchFamily="18" charset="0"/>
                <a:ea typeface="Cambria" pitchFamily="34" charset="-122"/>
                <a:cs typeface="Cambria" pitchFamily="34" charset="-120"/>
              </a:rPr>
              <a:t>Nuclear elastic scattering - not CNI, thus the analyzing power is higher → better measurement</a:t>
            </a:r>
            <a:endParaRPr lang="en-US" sz="2000" dirty="0">
              <a:latin typeface="Garamond" panose="02020404030301010803" pitchFamily="18" charset="0"/>
            </a:endParaRPr>
          </a:p>
        </p:txBody>
      </p:sp>
      <p:sp>
        <p:nvSpPr>
          <p:cNvPr id="2" name="Shape 2">
            <a:extLst>
              <a:ext uri="{FF2B5EF4-FFF2-40B4-BE49-F238E27FC236}">
                <a16:creationId xmlns:a16="http://schemas.microsoft.com/office/drawing/2014/main" id="{7A048540-5EA2-28EC-A7E0-AEFD0E8F6F65}"/>
              </a:ext>
            </a:extLst>
          </p:cNvPr>
          <p:cNvSpPr/>
          <p:nvPr/>
        </p:nvSpPr>
        <p:spPr>
          <a:xfrm>
            <a:off x="482895" y="1515065"/>
            <a:ext cx="5440680" cy="4171259"/>
          </a:xfrm>
          <a:prstGeom prst="roundRect">
            <a:avLst>
              <a:gd name="adj" fmla="val 2326"/>
            </a:avLst>
          </a:prstGeom>
          <a:solidFill>
            <a:srgbClr val="F4F7F8"/>
          </a:solidFill>
          <a:ln/>
          <a:effectLst>
            <a:outerShdw blurRad="114300" dist="38100" dir="5400000" algn="bl" rotWithShape="0">
              <a:srgbClr val="0E2E42">
                <a:alpha val="16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3" name="Shape 3">
            <a:extLst>
              <a:ext uri="{FF2B5EF4-FFF2-40B4-BE49-F238E27FC236}">
                <a16:creationId xmlns:a16="http://schemas.microsoft.com/office/drawing/2014/main" id="{95C3ECA8-3701-1AF5-33FC-57756209326F}"/>
              </a:ext>
            </a:extLst>
          </p:cNvPr>
          <p:cNvSpPr/>
          <p:nvPr/>
        </p:nvSpPr>
        <p:spPr>
          <a:xfrm>
            <a:off x="757215" y="1789386"/>
            <a:ext cx="566928" cy="566928"/>
          </a:xfrm>
          <a:prstGeom prst="ellipse">
            <a:avLst/>
          </a:prstGeom>
          <a:solidFill>
            <a:srgbClr val="0E7C7B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4" name="Image 0" descr="/home/claude/icons/bullseye_w.png">
            <a:extLst>
              <a:ext uri="{FF2B5EF4-FFF2-40B4-BE49-F238E27FC236}">
                <a16:creationId xmlns:a16="http://schemas.microsoft.com/office/drawing/2014/main" id="{09E615BC-019F-8317-C10C-133791F641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5231" y="1917402"/>
            <a:ext cx="310896" cy="310896"/>
          </a:xfrm>
          <a:prstGeom prst="rect">
            <a:avLst/>
          </a:prstGeom>
        </p:spPr>
      </p:pic>
      <p:sp>
        <p:nvSpPr>
          <p:cNvPr id="5" name="Text 4">
            <a:extLst>
              <a:ext uri="{FF2B5EF4-FFF2-40B4-BE49-F238E27FC236}">
                <a16:creationId xmlns:a16="http://schemas.microsoft.com/office/drawing/2014/main" id="{E772F67C-3843-7A38-74AC-FD11ABFA3F5E}"/>
              </a:ext>
            </a:extLst>
          </p:cNvPr>
          <p:cNvSpPr/>
          <p:nvPr/>
        </p:nvSpPr>
        <p:spPr>
          <a:xfrm>
            <a:off x="1488735" y="1825962"/>
            <a:ext cx="3657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123B54"/>
                </a:solidFill>
                <a:latin typeface="Garamond" panose="02020404030301010803" pitchFamily="18" charset="0"/>
                <a:ea typeface="Calibri" pitchFamily="34" charset="-122"/>
                <a:cs typeface="Calibri" pitchFamily="34" charset="-120"/>
              </a:rPr>
              <a:t>Booster: recoil-carbon</a:t>
            </a:r>
            <a:endParaRPr lang="en-US" sz="2000" dirty="0">
              <a:latin typeface="Garamond" panose="02020404030301010803" pitchFamily="18" charset="0"/>
            </a:endParaRPr>
          </a:p>
        </p:txBody>
      </p:sp>
      <p:sp>
        <p:nvSpPr>
          <p:cNvPr id="6" name="Text 5">
            <a:extLst>
              <a:ext uri="{FF2B5EF4-FFF2-40B4-BE49-F238E27FC236}">
                <a16:creationId xmlns:a16="http://schemas.microsoft.com/office/drawing/2014/main" id="{6A7C0BE9-580F-BD83-BD1A-EE1E7EBB727B}"/>
              </a:ext>
            </a:extLst>
          </p:cNvPr>
          <p:cNvSpPr/>
          <p:nvPr/>
        </p:nvSpPr>
        <p:spPr>
          <a:xfrm>
            <a:off x="620055" y="2621491"/>
            <a:ext cx="5166359" cy="2743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lnSpc>
                <a:spcPct val="112000"/>
              </a:lnSpc>
              <a:spcAft>
                <a:spcPts val="800"/>
              </a:spcAft>
              <a:buSzPct val="100000"/>
              <a:buChar char="•"/>
            </a:pPr>
            <a:r>
              <a:rPr lang="en-US" sz="2000" b="1" dirty="0">
                <a:solidFill>
                  <a:srgbClr val="1E293B"/>
                </a:solidFill>
                <a:latin typeface="Garamond" panose="02020404030301010803" pitchFamily="18" charset="0"/>
                <a:ea typeface="Calibri" pitchFamily="34" charset="-122"/>
                <a:cs typeface="Calibri" pitchFamily="34" charset="-120"/>
              </a:rPr>
              <a:t>p ~ 0.6 – 2.3 GeV/c</a:t>
            </a:r>
            <a:endParaRPr lang="en-US" sz="2000" dirty="0">
              <a:latin typeface="Garamond" panose="02020404030301010803" pitchFamily="18" charset="0"/>
            </a:endParaRPr>
          </a:p>
          <a:p>
            <a:pPr marL="342900" indent="-342900">
              <a:lnSpc>
                <a:spcPct val="112000"/>
              </a:lnSpc>
              <a:spcAft>
                <a:spcPts val="800"/>
              </a:spcAft>
              <a:buSzPct val="100000"/>
              <a:buChar char="•"/>
            </a:pPr>
            <a:r>
              <a:rPr lang="en-US" sz="2000" dirty="0">
                <a:solidFill>
                  <a:srgbClr val="1E293B"/>
                </a:solidFill>
                <a:latin typeface="Garamond" panose="02020404030301010803" pitchFamily="18" charset="0"/>
                <a:ea typeface="Calibri" pitchFamily="34" charset="-122"/>
                <a:cs typeface="Calibri" pitchFamily="34" charset="-120"/>
              </a:rPr>
              <a:t>Below the </a:t>
            </a:r>
            <a:r>
              <a:rPr lang="en-US" sz="2000" dirty="0" err="1">
                <a:solidFill>
                  <a:srgbClr val="1E293B"/>
                </a:solidFill>
                <a:latin typeface="Garamond" panose="02020404030301010803" pitchFamily="18" charset="0"/>
                <a:ea typeface="Calibri" pitchFamily="34" charset="-122"/>
                <a:cs typeface="Calibri" pitchFamily="34" charset="-120"/>
              </a:rPr>
              <a:t>Regge</a:t>
            </a:r>
            <a:r>
              <a:rPr lang="en-US" sz="2000" dirty="0">
                <a:solidFill>
                  <a:srgbClr val="1E293B"/>
                </a:solidFill>
                <a:latin typeface="Garamond" panose="02020404030301010803" pitchFamily="18" charset="0"/>
                <a:ea typeface="Calibri" pitchFamily="34" charset="-122"/>
                <a:cs typeface="Calibri" pitchFamily="34" charset="-120"/>
              </a:rPr>
              <a:t>/Pomeron regime → cross section varies rapidly, dominated by baryon &amp; meson resonances</a:t>
            </a:r>
            <a:endParaRPr lang="en-US" sz="2000" dirty="0">
              <a:latin typeface="Garamond" panose="02020404030301010803" pitchFamily="18" charset="0"/>
            </a:endParaRPr>
          </a:p>
          <a:p>
            <a:pPr marL="342900" indent="-342900">
              <a:lnSpc>
                <a:spcPct val="112000"/>
              </a:lnSpc>
              <a:spcAft>
                <a:spcPts val="800"/>
              </a:spcAft>
              <a:buSzPct val="100000"/>
              <a:buChar char="•"/>
            </a:pPr>
            <a:r>
              <a:rPr lang="en-US" sz="2000" dirty="0">
                <a:solidFill>
                  <a:srgbClr val="1E293B"/>
                </a:solidFill>
                <a:latin typeface="Garamond" panose="02020404030301010803" pitchFamily="18" charset="0"/>
                <a:ea typeface="Calibri" pitchFamily="34" charset="-122"/>
                <a:cs typeface="Calibri" pitchFamily="34" charset="-120"/>
              </a:rPr>
              <a:t>Elastic scattering with a measured analyzing power is the correct approach</a:t>
            </a:r>
            <a:endParaRPr lang="en-US" sz="2000" dirty="0">
              <a:latin typeface="Garamond" panose="02020404030301010803" pitchFamily="18" charset="0"/>
            </a:endParaRPr>
          </a:p>
          <a:p>
            <a:pPr marL="342900" indent="-342900">
              <a:lnSpc>
                <a:spcPct val="112000"/>
              </a:lnSpc>
              <a:spcAft>
                <a:spcPts val="800"/>
              </a:spcAft>
              <a:buSzPct val="100000"/>
              <a:buChar char="•"/>
            </a:pPr>
            <a:r>
              <a:rPr lang="en-US" sz="2000" dirty="0">
                <a:solidFill>
                  <a:srgbClr val="1E293B"/>
                </a:solidFill>
                <a:latin typeface="Garamond" panose="02020404030301010803" pitchFamily="18" charset="0"/>
                <a:ea typeface="Calibri" pitchFamily="34" charset="-122"/>
                <a:cs typeface="Calibri" pitchFamily="34" charset="-120"/>
              </a:rPr>
              <a:t>Recoil ¹²C emerges near 90° with energy fixed by two-body kinematics → clean elastic tag</a:t>
            </a:r>
            <a:endParaRPr lang="en-US" sz="2000" dirty="0">
              <a:latin typeface="Garamond" panose="02020404030301010803" pitchFamily="18" charset="0"/>
            </a:endParaRPr>
          </a:p>
        </p:txBody>
      </p:sp>
      <p:sp>
        <p:nvSpPr>
          <p:cNvPr id="8" name="Shape 6">
            <a:extLst>
              <a:ext uri="{FF2B5EF4-FFF2-40B4-BE49-F238E27FC236}">
                <a16:creationId xmlns:a16="http://schemas.microsoft.com/office/drawing/2014/main" id="{31040BC9-49E5-EA70-616F-5D75D2519BC1}"/>
              </a:ext>
            </a:extLst>
          </p:cNvPr>
          <p:cNvSpPr/>
          <p:nvPr/>
        </p:nvSpPr>
        <p:spPr>
          <a:xfrm>
            <a:off x="6152175" y="1515066"/>
            <a:ext cx="5440680" cy="4171258"/>
          </a:xfrm>
          <a:prstGeom prst="roundRect">
            <a:avLst>
              <a:gd name="adj" fmla="val 2326"/>
            </a:avLst>
          </a:prstGeom>
          <a:solidFill>
            <a:srgbClr val="123B54"/>
          </a:solidFill>
          <a:ln/>
          <a:effectLst>
            <a:outerShdw blurRad="114300" dist="38100" dir="5400000" algn="bl" rotWithShape="0">
              <a:srgbClr val="0E2E42">
                <a:alpha val="16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0" name="Shape 7">
            <a:extLst>
              <a:ext uri="{FF2B5EF4-FFF2-40B4-BE49-F238E27FC236}">
                <a16:creationId xmlns:a16="http://schemas.microsoft.com/office/drawing/2014/main" id="{C0DC6C2F-66C2-E312-FDAA-197C8D90910A}"/>
              </a:ext>
            </a:extLst>
          </p:cNvPr>
          <p:cNvSpPr/>
          <p:nvPr/>
        </p:nvSpPr>
        <p:spPr>
          <a:xfrm>
            <a:off x="6426495" y="1789386"/>
            <a:ext cx="566928" cy="566928"/>
          </a:xfrm>
          <a:prstGeom prst="ellipse">
            <a:avLst/>
          </a:prstGeom>
          <a:solidFill>
            <a:srgbClr val="E08A1E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1" name="Image 1" descr="/home/claude/icons/wave.png">
            <a:extLst>
              <a:ext uri="{FF2B5EF4-FFF2-40B4-BE49-F238E27FC236}">
                <a16:creationId xmlns:a16="http://schemas.microsoft.com/office/drawing/2014/main" id="{7DD50B9B-F72C-D281-D1EA-95161BD760F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54511" y="1917402"/>
            <a:ext cx="310896" cy="310896"/>
          </a:xfrm>
          <a:prstGeom prst="rect">
            <a:avLst/>
          </a:prstGeom>
        </p:spPr>
      </p:pic>
      <p:sp>
        <p:nvSpPr>
          <p:cNvPr id="12" name="Text 8">
            <a:extLst>
              <a:ext uri="{FF2B5EF4-FFF2-40B4-BE49-F238E27FC236}">
                <a16:creationId xmlns:a16="http://schemas.microsoft.com/office/drawing/2014/main" id="{5376EB1C-5068-DCD9-A041-E1A03AD79121}"/>
              </a:ext>
            </a:extLst>
          </p:cNvPr>
          <p:cNvSpPr/>
          <p:nvPr/>
        </p:nvSpPr>
        <p:spPr>
          <a:xfrm>
            <a:off x="7158015" y="1825962"/>
            <a:ext cx="3657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FFFFFF"/>
                </a:solidFill>
                <a:latin typeface="Garamond" panose="02020404030301010803" pitchFamily="18" charset="0"/>
                <a:ea typeface="Calibri" pitchFamily="34" charset="-122"/>
                <a:cs typeface="Calibri" pitchFamily="34" charset="-120"/>
              </a:rPr>
              <a:t>AGS / RHIC: CNI</a:t>
            </a:r>
            <a:endParaRPr lang="en-US" sz="2000" dirty="0">
              <a:latin typeface="Garamond" panose="02020404030301010803" pitchFamily="18" charset="0"/>
            </a:endParaRPr>
          </a:p>
        </p:txBody>
      </p:sp>
      <p:sp>
        <p:nvSpPr>
          <p:cNvPr id="13" name="Text 9">
            <a:extLst>
              <a:ext uri="{FF2B5EF4-FFF2-40B4-BE49-F238E27FC236}">
                <a16:creationId xmlns:a16="http://schemas.microsoft.com/office/drawing/2014/main" id="{22E453B7-F9B4-F019-73D3-4919142E96A7}"/>
              </a:ext>
            </a:extLst>
          </p:cNvPr>
          <p:cNvSpPr/>
          <p:nvPr/>
        </p:nvSpPr>
        <p:spPr>
          <a:xfrm>
            <a:off x="6391484" y="2649719"/>
            <a:ext cx="5048971" cy="2743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lnSpc>
                <a:spcPct val="112000"/>
              </a:lnSpc>
              <a:spcAft>
                <a:spcPts val="800"/>
              </a:spcAft>
              <a:buSzPct val="100000"/>
              <a:buChar char="•"/>
            </a:pPr>
            <a:r>
              <a:rPr lang="en-US" sz="2000" dirty="0">
                <a:solidFill>
                  <a:srgbClr val="D6E3EA"/>
                </a:solidFill>
                <a:latin typeface="Garamond" panose="02020404030301010803" pitchFamily="18" charset="0"/>
                <a:ea typeface="Calibri" pitchFamily="34" charset="-122"/>
                <a:cs typeface="Calibri" pitchFamily="34" charset="-120"/>
              </a:rPr>
              <a:t>Valid only in the Regge regime, forward amplitude dominated by Pomeron exchange</a:t>
            </a:r>
            <a:endParaRPr lang="en-US" sz="2000" dirty="0">
              <a:latin typeface="Garamond" panose="02020404030301010803" pitchFamily="18" charset="0"/>
            </a:endParaRPr>
          </a:p>
          <a:p>
            <a:pPr marL="342900" indent="-342900">
              <a:lnSpc>
                <a:spcPct val="112000"/>
              </a:lnSpc>
              <a:spcAft>
                <a:spcPts val="800"/>
              </a:spcAft>
              <a:buSzPct val="100000"/>
              <a:buChar char="•"/>
            </a:pPr>
            <a:r>
              <a:rPr lang="en-US" sz="2000" dirty="0">
                <a:solidFill>
                  <a:srgbClr val="D6E3EA"/>
                </a:solidFill>
                <a:latin typeface="Garamond" panose="02020404030301010803" pitchFamily="18" charset="0"/>
                <a:ea typeface="Calibri" pitchFamily="34" charset="-122"/>
                <a:cs typeface="Calibri" pitchFamily="34" charset="-120"/>
              </a:rPr>
              <a:t>Sets in above p ~ 1–2 GeV/c, where </a:t>
            </a:r>
            <a:r>
              <a:rPr lang="en-US" sz="2000" dirty="0" err="1">
                <a:solidFill>
                  <a:srgbClr val="D6E3EA"/>
                </a:solidFill>
                <a:latin typeface="Garamond" panose="02020404030301010803" pitchFamily="18" charset="0"/>
                <a:ea typeface="Calibri" pitchFamily="34" charset="-122"/>
                <a:cs typeface="Calibri" pitchFamily="34" charset="-120"/>
              </a:rPr>
              <a:t>σ</a:t>
            </a:r>
            <a:r>
              <a:rPr lang="en-US" sz="2000" baseline="-25000" dirty="0" err="1">
                <a:solidFill>
                  <a:srgbClr val="D6E3EA"/>
                </a:solidFill>
                <a:latin typeface="Garamond" panose="02020404030301010803" pitchFamily="18" charset="0"/>
                <a:ea typeface="Calibri" pitchFamily="34" charset="-122"/>
                <a:cs typeface="Calibri" pitchFamily="34" charset="-120"/>
              </a:rPr>
              <a:t>tot</a:t>
            </a:r>
            <a:r>
              <a:rPr lang="en-US" sz="2000" dirty="0">
                <a:solidFill>
                  <a:srgbClr val="D6E3EA"/>
                </a:solidFill>
                <a:latin typeface="Garamond" panose="02020404030301010803" pitchFamily="18" charset="0"/>
                <a:ea typeface="Calibri" pitchFamily="34" charset="-122"/>
                <a:cs typeface="Calibri" pitchFamily="34" charset="-120"/>
              </a:rPr>
              <a:t> and ρ vary smoothly</a:t>
            </a:r>
            <a:endParaRPr lang="en-US" sz="2000" dirty="0">
              <a:latin typeface="Garamond" panose="02020404030301010803" pitchFamily="18" charset="0"/>
            </a:endParaRPr>
          </a:p>
          <a:p>
            <a:pPr marL="342900" indent="-342900">
              <a:lnSpc>
                <a:spcPct val="112000"/>
              </a:lnSpc>
              <a:spcAft>
                <a:spcPts val="800"/>
              </a:spcAft>
              <a:buSzPct val="100000"/>
              <a:buChar char="•"/>
            </a:pPr>
            <a:r>
              <a:rPr lang="en-US" sz="2000" b="1" dirty="0">
                <a:solidFill>
                  <a:srgbClr val="FFFFFF"/>
                </a:solidFill>
                <a:latin typeface="Garamond" panose="02020404030301010803" pitchFamily="18" charset="0"/>
                <a:ea typeface="Calibri" pitchFamily="34" charset="-122"/>
                <a:cs typeface="Calibri" pitchFamily="34" charset="-120"/>
              </a:rPr>
              <a:t>Not applicable at Booster energies</a:t>
            </a:r>
            <a:endParaRPr lang="en-US" sz="2000" dirty="0">
              <a:latin typeface="Garamond" panose="02020404030301010803" pitchFamily="18" charset="0"/>
            </a:endParaRPr>
          </a:p>
          <a:p>
            <a:pPr marL="342900" indent="-342900">
              <a:lnSpc>
                <a:spcPct val="112000"/>
              </a:lnSpc>
              <a:spcAft>
                <a:spcPts val="800"/>
              </a:spcAft>
              <a:buSzPct val="100000"/>
              <a:buFontTx/>
              <a:buChar char="•"/>
            </a:pPr>
            <a:r>
              <a:rPr lang="en-US" sz="2000" dirty="0">
                <a:solidFill>
                  <a:srgbClr val="D6E3EA"/>
                </a:solidFill>
                <a:latin typeface="Garamond" panose="02020404030301010803" pitchFamily="18" charset="0"/>
                <a:ea typeface="Calibri" pitchFamily="34" charset="-122"/>
                <a:cs typeface="Calibri" pitchFamily="34" charset="-120"/>
              </a:rPr>
              <a:t>The Booster and AGS pC polarimeters are complementary by necessity → different reaction mechanisms</a:t>
            </a:r>
            <a:endParaRPr lang="en-US" sz="2000" dirty="0">
              <a:latin typeface="Garamond" panose="02020404030301010803" pitchFamily="18" charset="0"/>
            </a:endParaRPr>
          </a:p>
        </p:txBody>
      </p:sp>
      <p:sp>
        <p:nvSpPr>
          <p:cNvPr id="14" name="Footer Placeholder 13">
            <a:extLst>
              <a:ext uri="{FF2B5EF4-FFF2-40B4-BE49-F238E27FC236}">
                <a16:creationId xmlns:a16="http://schemas.microsoft.com/office/drawing/2014/main" id="{1C46C095-B5B9-FD0D-95DF-41EC735B64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Connecting the Dots: Polarimetry from the BNL Booster to the EIC</a:t>
            </a:r>
          </a:p>
        </p:txBody>
      </p:sp>
      <p:sp>
        <p:nvSpPr>
          <p:cNvPr id="15" name="Date Placeholder 14">
            <a:extLst>
              <a:ext uri="{FF2B5EF4-FFF2-40B4-BE49-F238E27FC236}">
                <a16:creationId xmlns:a16="http://schemas.microsoft.com/office/drawing/2014/main" id="{5748CB51-CDCC-0CD1-8FF4-6F6CF4DC16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7/13/26</a:t>
            </a:r>
          </a:p>
        </p:txBody>
      </p:sp>
      <p:sp>
        <p:nvSpPr>
          <p:cNvPr id="16" name="Slide Number Placeholder 15">
            <a:extLst>
              <a:ext uri="{FF2B5EF4-FFF2-40B4-BE49-F238E27FC236}">
                <a16:creationId xmlns:a16="http://schemas.microsoft.com/office/drawing/2014/main" id="{73BCEF41-C2B5-3676-D4CE-95525D130A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13CEBD-7144-DC47-9BBD-CAA008E5A8A2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36180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2299EA-886A-28CB-5EB4-E5557D6DE9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7CCD24E9-660B-1EEB-33A6-9EEDF6BBE273}"/>
              </a:ext>
            </a:extLst>
          </p:cNvPr>
          <p:cNvSpPr txBox="1"/>
          <p:nvPr/>
        </p:nvSpPr>
        <p:spPr>
          <a:xfrm>
            <a:off x="-2058" y="64758"/>
            <a:ext cx="1219405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 b="1" dirty="0">
                <a:latin typeface="Garamond" panose="02020404030301010803" pitchFamily="18" charset="0"/>
                <a:ea typeface="Cambria" pitchFamily="34" charset="-122"/>
                <a:cs typeface="Cambria" pitchFamily="34" charset="-120"/>
              </a:rPr>
              <a:t>Kinematics</a:t>
            </a:r>
            <a:endParaRPr lang="en-US" sz="3600" dirty="0">
              <a:latin typeface="Garamond" panose="02020404030301010803" pitchFamily="18" charset="0"/>
            </a:endParaRPr>
          </a:p>
        </p:txBody>
      </p:sp>
      <p:sp>
        <p:nvSpPr>
          <p:cNvPr id="3" name="Text 2">
            <a:extLst>
              <a:ext uri="{FF2B5EF4-FFF2-40B4-BE49-F238E27FC236}">
                <a16:creationId xmlns:a16="http://schemas.microsoft.com/office/drawing/2014/main" id="{6D52900E-08CE-6F14-B327-D3E719CD9532}"/>
              </a:ext>
            </a:extLst>
          </p:cNvPr>
          <p:cNvSpPr/>
          <p:nvPr/>
        </p:nvSpPr>
        <p:spPr>
          <a:xfrm>
            <a:off x="7589520" y="1737360"/>
            <a:ext cx="4114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sz="1600" dirty="0"/>
          </a:p>
        </p:txBody>
      </p:sp>
      <p:sp>
        <p:nvSpPr>
          <p:cNvPr id="4" name="Text 3">
            <a:extLst>
              <a:ext uri="{FF2B5EF4-FFF2-40B4-BE49-F238E27FC236}">
                <a16:creationId xmlns:a16="http://schemas.microsoft.com/office/drawing/2014/main" id="{15BCBA3C-ABFD-4AD5-00C5-408B2661876D}"/>
              </a:ext>
            </a:extLst>
          </p:cNvPr>
          <p:cNvSpPr/>
          <p:nvPr/>
        </p:nvSpPr>
        <p:spPr>
          <a:xfrm>
            <a:off x="7224572" y="711089"/>
            <a:ext cx="4526280" cy="6127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just">
              <a:lnSpc>
                <a:spcPct val="115000"/>
              </a:lnSpc>
              <a:spcAft>
                <a:spcPts val="1000"/>
              </a:spcAft>
              <a:buSzPct val="100000"/>
            </a:pPr>
            <a:r>
              <a:rPr lang="en-US" sz="2000" b="1" dirty="0">
                <a:latin typeface="Garamond" panose="02020404030301010803" pitchFamily="18" charset="0"/>
                <a:ea typeface="Calibri" pitchFamily="34" charset="-122"/>
                <a:cs typeface="Calibri" pitchFamily="34" charset="-120"/>
              </a:rPr>
              <a:t>Why it works</a:t>
            </a:r>
            <a:endParaRPr lang="en-US" sz="2000" dirty="0">
              <a:latin typeface="Garamond" panose="02020404030301010803" pitchFamily="18" charset="0"/>
              <a:ea typeface="Calibri" pitchFamily="34" charset="-122"/>
              <a:cs typeface="Calibri" pitchFamily="34" charset="-120"/>
            </a:endParaRPr>
          </a:p>
          <a:p>
            <a:pPr marL="342900" indent="-342900" algn="just">
              <a:lnSpc>
                <a:spcPct val="115000"/>
              </a:lnSpc>
              <a:spcAft>
                <a:spcPts val="1000"/>
              </a:spcAft>
              <a:buSzPct val="100000"/>
              <a:buChar char="•"/>
            </a:pPr>
            <a:r>
              <a:rPr lang="en-US" sz="2000" dirty="0">
                <a:latin typeface="Garamond" panose="02020404030301010803" pitchFamily="18" charset="0"/>
                <a:ea typeface="Calibri" pitchFamily="34" charset="-122"/>
                <a:cs typeface="Calibri" pitchFamily="34" charset="-120"/>
              </a:rPr>
              <a:t>For all five light-ion species, recoil ¹²C emerges near 70°-90° for forward angles up to ~30°.</a:t>
            </a:r>
            <a:endParaRPr lang="en-US" sz="2000" dirty="0">
              <a:latin typeface="Garamond" panose="02020404030301010803" pitchFamily="18" charset="0"/>
            </a:endParaRPr>
          </a:p>
          <a:p>
            <a:pPr marL="342900" indent="-342900" algn="just">
              <a:lnSpc>
                <a:spcPct val="115000"/>
              </a:lnSpc>
              <a:spcAft>
                <a:spcPts val="1000"/>
              </a:spcAft>
              <a:buSzPct val="100000"/>
              <a:buChar char="•"/>
            </a:pPr>
            <a:r>
              <a:rPr lang="en-US" sz="2000" dirty="0">
                <a:latin typeface="Garamond" panose="02020404030301010803" pitchFamily="18" charset="0"/>
                <a:ea typeface="Calibri" pitchFamily="34" charset="-122"/>
                <a:cs typeface="Calibri" pitchFamily="34" charset="-120"/>
              </a:rPr>
              <a:t>The dependence on beam energy across the ramp is weak.</a:t>
            </a:r>
            <a:endParaRPr lang="en-US" sz="2000" dirty="0">
              <a:latin typeface="Garamond" panose="02020404030301010803" pitchFamily="18" charset="0"/>
            </a:endParaRPr>
          </a:p>
          <a:p>
            <a:pPr marL="342900" indent="-342900" algn="just">
              <a:lnSpc>
                <a:spcPct val="115000"/>
              </a:lnSpc>
              <a:spcAft>
                <a:spcPts val="1000"/>
              </a:spcAft>
              <a:buSzPct val="100000"/>
              <a:buChar char="•"/>
            </a:pPr>
            <a:r>
              <a:rPr lang="en-US" sz="2000" dirty="0">
                <a:latin typeface="Garamond" panose="02020404030301010803" pitchFamily="18" charset="0"/>
                <a:ea typeface="Calibri" pitchFamily="34" charset="-122"/>
                <a:cs typeface="Calibri" pitchFamily="34" charset="-120"/>
              </a:rPr>
              <a:t>A single recoil ring centred near 90° accepts every species, injection to extraction.</a:t>
            </a:r>
            <a:endParaRPr lang="en-US" sz="2000" dirty="0">
              <a:latin typeface="Garamond" panose="02020404030301010803" pitchFamily="18" charset="0"/>
            </a:endParaRPr>
          </a:p>
          <a:p>
            <a:pPr marL="342900" indent="-342900" algn="just">
              <a:lnSpc>
                <a:spcPct val="115000"/>
              </a:lnSpc>
              <a:spcAft>
                <a:spcPts val="1000"/>
              </a:spcAft>
              <a:buSzPct val="100000"/>
              <a:buChar char="•"/>
            </a:pPr>
            <a:r>
              <a:rPr lang="en-US" sz="2000" b="1" dirty="0">
                <a:latin typeface="Garamond" panose="02020404030301010803" pitchFamily="18" charset="0"/>
                <a:ea typeface="Calibri" pitchFamily="34" charset="-122"/>
                <a:cs typeface="Calibri" pitchFamily="34" charset="-120"/>
              </a:rPr>
              <a:t>No mechanical adjustment during acceleration.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  <a:buSzPct val="100000"/>
            </a:pPr>
            <a:r>
              <a:rPr lang="en-US" sz="2000" i="1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Billiard limit  </a:t>
            </a:r>
            <a:r>
              <a:rPr lang="en-US" sz="2000" b="1" dirty="0" err="1">
                <a:latin typeface="Calibri" pitchFamily="34" charset="0"/>
                <a:ea typeface="Calibri" pitchFamily="34" charset="-122"/>
                <a:cs typeface="Calibri" pitchFamily="34" charset="-120"/>
              </a:rPr>
              <a:t>θ</a:t>
            </a:r>
            <a:r>
              <a:rPr lang="en-US" sz="2000" b="1" baseline="-25000" dirty="0" err="1">
                <a:latin typeface="Calibri" pitchFamily="34" charset="0"/>
                <a:ea typeface="Calibri" pitchFamily="34" charset="-122"/>
                <a:cs typeface="Calibri" pitchFamily="34" charset="-120"/>
              </a:rPr>
              <a:t>C</a:t>
            </a:r>
            <a:r>
              <a:rPr lang="en-US" sz="2000" b="1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 = 90° - </a:t>
            </a:r>
            <a:r>
              <a:rPr lang="en-US" sz="2000" b="1" dirty="0" err="1">
                <a:latin typeface="Calibri" pitchFamily="34" charset="0"/>
                <a:ea typeface="Calibri" pitchFamily="34" charset="-122"/>
                <a:cs typeface="Calibri" pitchFamily="34" charset="-120"/>
              </a:rPr>
              <a:t>θ</a:t>
            </a:r>
            <a:r>
              <a:rPr lang="en-US" sz="2000" b="1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/2</a:t>
            </a:r>
            <a:r>
              <a:rPr lang="en-US" sz="20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  is recovered for a light projectile on heavy carbon.</a:t>
            </a:r>
            <a:endParaRPr lang="en-US" sz="2000" dirty="0"/>
          </a:p>
          <a:p>
            <a:pPr marL="342900" indent="-342900" algn="just">
              <a:lnSpc>
                <a:spcPct val="115000"/>
              </a:lnSpc>
              <a:spcAft>
                <a:spcPts val="1000"/>
              </a:spcAft>
              <a:buSzPct val="100000"/>
              <a:buChar char="•"/>
            </a:pPr>
            <a:endParaRPr lang="en-US" sz="2000" dirty="0">
              <a:latin typeface="Garamond" panose="02020404030301010803" pitchFamily="18" charset="0"/>
            </a:endParaRPr>
          </a:p>
        </p:txBody>
      </p:sp>
      <p:sp>
        <p:nvSpPr>
          <p:cNvPr id="6" name="Text 5">
            <a:extLst>
              <a:ext uri="{FF2B5EF4-FFF2-40B4-BE49-F238E27FC236}">
                <a16:creationId xmlns:a16="http://schemas.microsoft.com/office/drawing/2014/main" id="{A302C6CD-1F5E-8EF8-6460-AB568700F906}"/>
              </a:ext>
            </a:extLst>
          </p:cNvPr>
          <p:cNvSpPr/>
          <p:nvPr/>
        </p:nvSpPr>
        <p:spPr>
          <a:xfrm>
            <a:off x="7772400" y="5349240"/>
            <a:ext cx="37490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5000"/>
              </a:lnSpc>
              <a:buNone/>
            </a:pPr>
            <a:endParaRPr lang="en-US" sz="115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BB27522-F19A-F835-60B2-CC75442A9D2F}"/>
              </a:ext>
            </a:extLst>
          </p:cNvPr>
          <p:cNvSpPr txBox="1"/>
          <p:nvPr/>
        </p:nvSpPr>
        <p:spPr>
          <a:xfrm>
            <a:off x="607813" y="569716"/>
            <a:ext cx="5505551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000" dirty="0">
                <a:latin typeface="Garamond" panose="02020404030301010803" pitchFamily="18" charset="0"/>
                <a:ea typeface="Cambria" pitchFamily="34" charset="-122"/>
                <a:cs typeface="Cambria" pitchFamily="34" charset="-120"/>
              </a:rPr>
              <a:t>One fixed geometry covers the whole ramp:</a:t>
            </a:r>
            <a:endParaRPr lang="en-US" sz="2000" dirty="0">
              <a:latin typeface="Garamond" panose="02020404030301010803" pitchFamily="18" charset="0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707EC370-0ED6-59DF-B609-0B8BCBA774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6806" y="1120139"/>
            <a:ext cx="6754389" cy="4852005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385774D0-ECC3-CFB3-F76C-6F9CA17367A1}"/>
              </a:ext>
            </a:extLst>
          </p:cNvPr>
          <p:cNvSpPr/>
          <p:nvPr/>
        </p:nvSpPr>
        <p:spPr>
          <a:xfrm>
            <a:off x="790106" y="1504344"/>
            <a:ext cx="5977266" cy="2647526"/>
          </a:xfrm>
          <a:prstGeom prst="rect">
            <a:avLst/>
          </a:prstGeom>
          <a:solidFill>
            <a:schemeClr val="accent1">
              <a:lumMod val="60000"/>
              <a:lumOff val="40000"/>
              <a:alpha val="40015"/>
            </a:schemeClr>
          </a:solidFill>
          <a:ln>
            <a:solidFill>
              <a:schemeClr val="accent1">
                <a:lumMod val="60000"/>
                <a:lumOff val="40000"/>
                <a:alpha val="49652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2D51639D-46D0-2589-7212-63654DD5CC75}"/>
              </a:ext>
            </a:extLst>
          </p:cNvPr>
          <p:cNvSpPr txBox="1"/>
          <p:nvPr/>
        </p:nvSpPr>
        <p:spPr>
          <a:xfrm>
            <a:off x="2134690" y="1504345"/>
            <a:ext cx="32899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tx2">
                    <a:lumMod val="75000"/>
                    <a:lumOff val="25000"/>
                  </a:schemeClr>
                </a:solidFill>
                <a:latin typeface="Garamond" panose="02020404030301010803" pitchFamily="18" charset="0"/>
              </a:rPr>
              <a:t>Recoil ring acceptance (~</a:t>
            </a:r>
            <a:r>
              <a:rPr lang="en-US" dirty="0">
                <a:solidFill>
                  <a:schemeClr val="tx2">
                    <a:lumMod val="75000"/>
                    <a:lumOff val="25000"/>
                  </a:schemeClr>
                </a:solidFill>
                <a:latin typeface="Garamond" panose="02020404030301010803" pitchFamily="18" charset="0"/>
                <a:ea typeface="Calibri" pitchFamily="34" charset="-122"/>
                <a:cs typeface="Calibri" pitchFamily="34" charset="-120"/>
              </a:rPr>
              <a:t>70°–90° </a:t>
            </a:r>
            <a:r>
              <a:rPr lang="en-US" dirty="0">
                <a:solidFill>
                  <a:schemeClr val="tx2">
                    <a:lumMod val="75000"/>
                    <a:lumOff val="25000"/>
                  </a:schemeClr>
                </a:solidFill>
                <a:latin typeface="Garamond" panose="02020404030301010803" pitchFamily="18" charset="0"/>
              </a:rPr>
              <a:t>)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E95A4974-4387-6A7F-B356-003698B951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Connecting the Dots: Polarimetry from the BNL Booster to the EIC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84A4251-1BDC-483F-CDC7-F4E2F7BBF4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7/13/26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EF0100C9-2568-0ED0-D307-4E042F836D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13CEBD-7144-DC47-9BBD-CAA008E5A8A2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90587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57B222-C56D-C32D-8807-4963ED9348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41EEFD12-0A5B-62EF-1671-EC7D76013397}"/>
              </a:ext>
            </a:extLst>
          </p:cNvPr>
          <p:cNvSpPr txBox="1"/>
          <p:nvPr/>
        </p:nvSpPr>
        <p:spPr>
          <a:xfrm>
            <a:off x="-2058" y="64758"/>
            <a:ext cx="1219405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 dirty="0">
                <a:latin typeface="Garamond" panose="02020404030301010803" pitchFamily="18" charset="0"/>
              </a:rPr>
              <a:t>Detector requirements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553EBBE-B550-6139-C313-16E9F057C65E}"/>
              </a:ext>
            </a:extLst>
          </p:cNvPr>
          <p:cNvSpPr txBox="1"/>
          <p:nvPr/>
        </p:nvSpPr>
        <p:spPr>
          <a:xfrm>
            <a:off x="482895" y="712990"/>
            <a:ext cx="11224151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>
                <a:latin typeface="Garamond" panose="02020404030301010803" pitchFamily="18" charset="0"/>
                <a:ea typeface="Cambria" pitchFamily="34" charset="-122"/>
                <a:cs typeface="Cambria" pitchFamily="34" charset="-120"/>
              </a:rPr>
              <a:t>Recoil energy sets the operating mode</a:t>
            </a:r>
            <a:endParaRPr lang="en-US" sz="2000" dirty="0">
              <a:latin typeface="Garamond" panose="02020404030301010803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3A01FB6-CA11-3736-0163-186568CAAE3E}"/>
              </a:ext>
            </a:extLst>
          </p:cNvPr>
          <p:cNvSpPr txBox="1"/>
          <p:nvPr/>
        </p:nvSpPr>
        <p:spPr>
          <a:xfrm>
            <a:off x="6380460" y="1593776"/>
            <a:ext cx="5679735" cy="31700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000" b="1" dirty="0" err="1">
                <a:latin typeface="Garamond" panose="02020404030301010803" pitchFamily="18" charset="0"/>
                <a:ea typeface="Calibri" pitchFamily="34" charset="-122"/>
                <a:cs typeface="Calibri" pitchFamily="34" charset="-120"/>
              </a:rPr>
              <a:t>pC</a:t>
            </a:r>
            <a:r>
              <a:rPr lang="en-US" sz="2000" b="1" dirty="0">
                <a:latin typeface="Garamond" panose="02020404030301010803" pitchFamily="18" charset="0"/>
                <a:ea typeface="Calibri" pitchFamily="34" charset="-122"/>
                <a:cs typeface="Calibri" pitchFamily="34" charset="-120"/>
              </a:rPr>
              <a:t> - full stopping:</a:t>
            </a:r>
          </a:p>
          <a:p>
            <a:pPr lvl="1" algn="just"/>
            <a:r>
              <a:rPr lang="en-US" sz="2000" dirty="0">
                <a:latin typeface="Garamond" panose="02020404030301010803" pitchFamily="18" charset="0"/>
                <a:ea typeface="Calibri" pitchFamily="34" charset="-122"/>
                <a:cs typeface="Calibri" pitchFamily="34" charset="-120"/>
              </a:rPr>
              <a:t>500 µm Si fully stops recoil ¹²C over ~95% of the acceptance. Measured (T</a:t>
            </a:r>
            <a:r>
              <a:rPr lang="en-US" sz="2000" baseline="-25000" dirty="0">
                <a:latin typeface="Garamond" panose="02020404030301010803" pitchFamily="18" charset="0"/>
                <a:ea typeface="Calibri" pitchFamily="34" charset="-122"/>
                <a:cs typeface="Calibri" pitchFamily="34" charset="-120"/>
              </a:rPr>
              <a:t>C</a:t>
            </a:r>
            <a:r>
              <a:rPr lang="en-US" sz="2000" dirty="0">
                <a:latin typeface="Garamond" panose="02020404030301010803" pitchFamily="18" charset="0"/>
                <a:ea typeface="Calibri" pitchFamily="34" charset="-122"/>
                <a:cs typeface="Calibri" pitchFamily="34" charset="-120"/>
              </a:rPr>
              <a:t>, </a:t>
            </a:r>
            <a:r>
              <a:rPr lang="en-US" sz="2000" dirty="0" err="1">
                <a:latin typeface="Garamond" panose="02020404030301010803" pitchFamily="18" charset="0"/>
                <a:ea typeface="Calibri" pitchFamily="34" charset="-122"/>
                <a:cs typeface="Calibri" pitchFamily="34" charset="-120"/>
              </a:rPr>
              <a:t>θ</a:t>
            </a:r>
            <a:r>
              <a:rPr lang="en-US" sz="2000" baseline="-25000" dirty="0" err="1">
                <a:latin typeface="Garamond" panose="02020404030301010803" pitchFamily="18" charset="0"/>
                <a:ea typeface="Calibri" pitchFamily="34" charset="-122"/>
                <a:cs typeface="Calibri" pitchFamily="34" charset="-120"/>
              </a:rPr>
              <a:t>C</a:t>
            </a:r>
            <a:r>
              <a:rPr lang="en-US" sz="2000" dirty="0">
                <a:latin typeface="Garamond" panose="02020404030301010803" pitchFamily="18" charset="0"/>
                <a:ea typeface="Calibri" pitchFamily="34" charset="-122"/>
                <a:cs typeface="Calibri" pitchFamily="34" charset="-120"/>
              </a:rPr>
              <a:t>) tags elastic events </a:t>
            </a:r>
            <a:r>
              <a:rPr lang="en-US" sz="2000" dirty="0">
                <a:latin typeface="Garamond" panose="02020404030301010803" pitchFamily="18" charset="0"/>
                <a:ea typeface="Cambria" pitchFamily="34" charset="-122"/>
                <a:cs typeface="Cambria" pitchFamily="34" charset="-120"/>
              </a:rPr>
              <a:t>→</a:t>
            </a:r>
            <a:r>
              <a:rPr lang="en-US" sz="2000" dirty="0">
                <a:latin typeface="Garamond" panose="02020404030301010803" pitchFamily="18" charset="0"/>
                <a:ea typeface="Calibri" pitchFamily="34" charset="-122"/>
                <a:cs typeface="Calibri" pitchFamily="34" charset="-120"/>
              </a:rPr>
              <a:t> recoil ring alone is sufficient</a:t>
            </a:r>
          </a:p>
          <a:p>
            <a:pPr lvl="1" algn="just"/>
            <a:endParaRPr lang="en-US" sz="2000" dirty="0">
              <a:latin typeface="Garamond" panose="02020404030301010803" pitchFamily="18" charset="0"/>
              <a:ea typeface="Calibri" pitchFamily="34" charset="-122"/>
              <a:cs typeface="Calibri" pitchFamily="34" charset="-120"/>
            </a:endParaRPr>
          </a:p>
          <a:p>
            <a:pPr lvl="1" algn="just"/>
            <a:endParaRPr lang="en-US" sz="2000" dirty="0">
              <a:latin typeface="Garamond" panose="02020404030301010803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000" b="1" dirty="0">
                <a:latin typeface="Garamond" panose="02020404030301010803" pitchFamily="18" charset="0"/>
              </a:rPr>
              <a:t>³HeC - </a:t>
            </a:r>
            <a:r>
              <a:rPr lang="el-GR" sz="2000" b="1" dirty="0">
                <a:latin typeface="Garamond" panose="02020404030301010803" pitchFamily="18" charset="0"/>
              </a:rPr>
              <a:t>Δ</a:t>
            </a:r>
            <a:r>
              <a:rPr lang="en-US" sz="2000" b="1" dirty="0">
                <a:latin typeface="Garamond" panose="02020404030301010803" pitchFamily="18" charset="0"/>
              </a:rPr>
              <a:t>E mode:</a:t>
            </a:r>
          </a:p>
          <a:p>
            <a:pPr lvl="1" algn="just"/>
            <a:r>
              <a:rPr lang="en-US" sz="2000" dirty="0">
                <a:latin typeface="Garamond" panose="02020404030301010803" pitchFamily="18" charset="0"/>
              </a:rPr>
              <a:t>At extraction, recoils exceed the 59 MeV stopping limit. Detector runs as a </a:t>
            </a:r>
            <a:r>
              <a:rPr lang="el-GR" sz="2000" dirty="0">
                <a:latin typeface="Garamond" panose="02020404030301010803" pitchFamily="18" charset="0"/>
              </a:rPr>
              <a:t>Δ</a:t>
            </a:r>
            <a:r>
              <a:rPr lang="en-US" sz="2000" dirty="0">
                <a:latin typeface="Garamond" panose="02020404030301010803" pitchFamily="18" charset="0"/>
              </a:rPr>
              <a:t>E element; forward coincidence restores selectivity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1AA6DE0-D309-3904-9647-875BA995A4C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1805" y="1161543"/>
            <a:ext cx="6170140" cy="514636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F1C9506-C57D-BD96-8096-68CF863AEC69}"/>
              </a:ext>
            </a:extLst>
          </p:cNvPr>
          <p:cNvSpPr txBox="1"/>
          <p:nvPr/>
        </p:nvSpPr>
        <p:spPr>
          <a:xfrm>
            <a:off x="3916837" y="3059668"/>
            <a:ext cx="24636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latin typeface="Garamond" panose="02020404030301010803" pitchFamily="18" charset="0"/>
              </a:rPr>
              <a:t>500 </a:t>
            </a:r>
            <a:r>
              <a:rPr lang="en-US" b="1" dirty="0" err="1">
                <a:latin typeface="Garamond" panose="02020404030301010803" pitchFamily="18" charset="0"/>
              </a:rPr>
              <a:t>μm</a:t>
            </a:r>
            <a:r>
              <a:rPr lang="en-US" b="1" dirty="0">
                <a:latin typeface="Garamond" panose="02020404030301010803" pitchFamily="18" charset="0"/>
              </a:rPr>
              <a:t> Si stop 59 MeV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1FB78F6-3742-4CF6-608F-3244B09106AA}"/>
              </a:ext>
            </a:extLst>
          </p:cNvPr>
          <p:cNvSpPr txBox="1"/>
          <p:nvPr/>
        </p:nvSpPr>
        <p:spPr>
          <a:xfrm>
            <a:off x="3916837" y="4040450"/>
            <a:ext cx="24636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latin typeface="Garamond" panose="02020404030301010803" pitchFamily="18" charset="0"/>
              </a:rPr>
              <a:t>300 </a:t>
            </a:r>
            <a:r>
              <a:rPr lang="en-US" b="1" dirty="0" err="1">
                <a:latin typeface="Garamond" panose="02020404030301010803" pitchFamily="18" charset="0"/>
              </a:rPr>
              <a:t>μm</a:t>
            </a:r>
            <a:r>
              <a:rPr lang="en-US" b="1" dirty="0">
                <a:latin typeface="Garamond" panose="02020404030301010803" pitchFamily="18" charset="0"/>
              </a:rPr>
              <a:t> Si stop 38 MeV 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556F6EAA-E1A1-3BD7-5600-D68DAEA6AF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Connecting the Dots: Polarimetry from the BNL Booster to the EIC</a:t>
            </a:r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1619E37B-17BE-9080-3E00-2314190E43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7/13/26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B7BC86D5-68EC-7499-85EE-CAD684F50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13CEBD-7144-DC47-9BBD-CAA008E5A8A2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46129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76B274-8C0B-7FBD-907E-00ECA2E238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D84324A9-4478-861A-7DF8-80BB692312EA}"/>
              </a:ext>
            </a:extLst>
          </p:cNvPr>
          <p:cNvSpPr txBox="1"/>
          <p:nvPr/>
        </p:nvSpPr>
        <p:spPr>
          <a:xfrm>
            <a:off x="-2058" y="64758"/>
            <a:ext cx="1219405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 b="1" dirty="0">
                <a:latin typeface="Garamond" panose="02020404030301010803" pitchFamily="18" charset="0"/>
              </a:rPr>
              <a:t>Event Selection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9E07E55-EB1A-B89D-A0CD-CB45D0CCAC39}"/>
              </a:ext>
            </a:extLst>
          </p:cNvPr>
          <p:cNvSpPr txBox="1"/>
          <p:nvPr/>
        </p:nvSpPr>
        <p:spPr>
          <a:xfrm>
            <a:off x="482895" y="712990"/>
            <a:ext cx="11224151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>
                <a:latin typeface="Garamond" panose="02020404030301010803" pitchFamily="18" charset="0"/>
                <a:ea typeface="Cambria" pitchFamily="34" charset="-122"/>
                <a:cs typeface="Cambria" pitchFamily="34" charset="-120"/>
              </a:rPr>
              <a:t>Clean elastic tagging for each beam</a:t>
            </a:r>
            <a:endParaRPr lang="en-US" sz="2000" dirty="0">
              <a:latin typeface="Garamond" panose="02020404030301010803" pitchFamily="18" charset="0"/>
            </a:endParaRPr>
          </a:p>
        </p:txBody>
      </p:sp>
      <p:sp>
        <p:nvSpPr>
          <p:cNvPr id="2" name="Shape 2">
            <a:extLst>
              <a:ext uri="{FF2B5EF4-FFF2-40B4-BE49-F238E27FC236}">
                <a16:creationId xmlns:a16="http://schemas.microsoft.com/office/drawing/2014/main" id="{7F0C4732-675B-427E-D027-5FF5EDE9F843}"/>
              </a:ext>
            </a:extLst>
          </p:cNvPr>
          <p:cNvSpPr/>
          <p:nvPr/>
        </p:nvSpPr>
        <p:spPr>
          <a:xfrm>
            <a:off x="605480" y="1272746"/>
            <a:ext cx="5383839" cy="4533694"/>
          </a:xfrm>
          <a:prstGeom prst="roundRect">
            <a:avLst>
              <a:gd name="adj" fmla="val 2273"/>
            </a:avLst>
          </a:prstGeom>
          <a:solidFill>
            <a:srgbClr val="F4F7F8"/>
          </a:solidFill>
          <a:ln/>
          <a:effectLst>
            <a:outerShdw blurRad="114300" dist="38100" dir="5400000" algn="bl" rotWithShape="0">
              <a:srgbClr val="0E2E42">
                <a:alpha val="16000"/>
              </a:srgbClr>
            </a:outerShdw>
          </a:effectLst>
        </p:spPr>
        <p:txBody>
          <a:bodyPr/>
          <a:lstStyle/>
          <a:p>
            <a:endParaRPr lang="en-US" sz="2000">
              <a:latin typeface="Garamond" panose="02020404030301010803" pitchFamily="18" charset="0"/>
            </a:endParaRPr>
          </a:p>
        </p:txBody>
      </p:sp>
      <p:sp>
        <p:nvSpPr>
          <p:cNvPr id="3" name="Text 3">
            <a:extLst>
              <a:ext uri="{FF2B5EF4-FFF2-40B4-BE49-F238E27FC236}">
                <a16:creationId xmlns:a16="http://schemas.microsoft.com/office/drawing/2014/main" id="{C1F62882-4697-2387-DEA0-E8D04FB61FF2}"/>
              </a:ext>
            </a:extLst>
          </p:cNvPr>
          <p:cNvSpPr/>
          <p:nvPr/>
        </p:nvSpPr>
        <p:spPr>
          <a:xfrm>
            <a:off x="876933" y="1405413"/>
            <a:ext cx="4840931" cy="51519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0E7C7B"/>
                </a:solidFill>
                <a:latin typeface="Garamond" panose="02020404030301010803" pitchFamily="18" charset="0"/>
                <a:ea typeface="Calibri" pitchFamily="34" charset="-122"/>
                <a:cs typeface="Calibri" pitchFamily="34" charset="-120"/>
              </a:rPr>
              <a:t>pC — recoil ring alone</a:t>
            </a:r>
            <a:endParaRPr lang="en-US" sz="2000" dirty="0">
              <a:latin typeface="Garamond" panose="02020404030301010803" pitchFamily="18" charset="0"/>
            </a:endParaRPr>
          </a:p>
        </p:txBody>
      </p:sp>
      <p:sp>
        <p:nvSpPr>
          <p:cNvPr id="4" name="Text 4">
            <a:extLst>
              <a:ext uri="{FF2B5EF4-FFF2-40B4-BE49-F238E27FC236}">
                <a16:creationId xmlns:a16="http://schemas.microsoft.com/office/drawing/2014/main" id="{BFDAEBD4-C33E-4EAC-A74A-8F1126CBB9BE}"/>
              </a:ext>
            </a:extLst>
          </p:cNvPr>
          <p:cNvSpPr/>
          <p:nvPr/>
        </p:nvSpPr>
        <p:spPr>
          <a:xfrm>
            <a:off x="919788" y="2337926"/>
            <a:ext cx="4840931" cy="319419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lnSpc>
                <a:spcPct val="112000"/>
              </a:lnSpc>
              <a:spcAft>
                <a:spcPts val="900"/>
              </a:spcAft>
              <a:buSzPct val="100000"/>
              <a:buChar char="•"/>
            </a:pPr>
            <a:r>
              <a:rPr lang="en-US" sz="2000" dirty="0">
                <a:solidFill>
                  <a:srgbClr val="1E293B"/>
                </a:solidFill>
                <a:latin typeface="Garamond" panose="02020404030301010803" pitchFamily="18" charset="0"/>
                <a:ea typeface="Calibri" pitchFamily="34" charset="-122"/>
                <a:cs typeface="Calibri" pitchFamily="34" charset="-120"/>
              </a:rPr>
              <a:t>Two-body kinematics fully constrain the event through </a:t>
            </a:r>
            <a:r>
              <a:rPr lang="en-US" sz="2000" dirty="0" err="1">
                <a:solidFill>
                  <a:srgbClr val="1E293B"/>
                </a:solidFill>
                <a:latin typeface="Garamond" panose="02020404030301010803" pitchFamily="18" charset="0"/>
                <a:ea typeface="Calibri" pitchFamily="34" charset="-122"/>
                <a:cs typeface="Calibri" pitchFamily="34" charset="-120"/>
              </a:rPr>
              <a:t>θ</a:t>
            </a:r>
            <a:r>
              <a:rPr lang="en-US" sz="2000" baseline="-25000" dirty="0" err="1">
                <a:solidFill>
                  <a:srgbClr val="1E293B"/>
                </a:solidFill>
                <a:latin typeface="Garamond" panose="02020404030301010803" pitchFamily="18" charset="0"/>
                <a:ea typeface="Calibri" pitchFamily="34" charset="-122"/>
                <a:cs typeface="Calibri" pitchFamily="34" charset="-120"/>
              </a:rPr>
              <a:t>C</a:t>
            </a:r>
            <a:r>
              <a:rPr lang="en-US" sz="2000" dirty="0">
                <a:solidFill>
                  <a:srgbClr val="1E293B"/>
                </a:solidFill>
                <a:latin typeface="Garamond" panose="02020404030301010803" pitchFamily="18" charset="0"/>
                <a:ea typeface="Calibri" pitchFamily="34" charset="-122"/>
                <a:cs typeface="Calibri" pitchFamily="34" charset="-120"/>
              </a:rPr>
              <a:t> alone.</a:t>
            </a:r>
            <a:endParaRPr lang="en-US" sz="2000" dirty="0">
              <a:latin typeface="Garamond" panose="02020404030301010803" pitchFamily="18" charset="0"/>
            </a:endParaRPr>
          </a:p>
          <a:p>
            <a:pPr marL="342900" indent="-342900">
              <a:lnSpc>
                <a:spcPct val="112000"/>
              </a:lnSpc>
              <a:spcAft>
                <a:spcPts val="900"/>
              </a:spcAft>
              <a:buSzPct val="100000"/>
              <a:buChar char="•"/>
            </a:pPr>
            <a:r>
              <a:rPr lang="en-US" sz="2000" dirty="0">
                <a:solidFill>
                  <a:srgbClr val="1E293B"/>
                </a:solidFill>
                <a:latin typeface="Garamond" panose="02020404030301010803" pitchFamily="18" charset="0"/>
                <a:ea typeface="Calibri" pitchFamily="34" charset="-122"/>
                <a:cs typeface="Calibri" pitchFamily="34" charset="-120"/>
              </a:rPr>
              <a:t>The pair (</a:t>
            </a:r>
            <a:r>
              <a:rPr lang="en-US" sz="2000" dirty="0" err="1">
                <a:solidFill>
                  <a:srgbClr val="1E293B"/>
                </a:solidFill>
                <a:latin typeface="Garamond" panose="02020404030301010803" pitchFamily="18" charset="0"/>
                <a:ea typeface="Calibri" pitchFamily="34" charset="-122"/>
                <a:cs typeface="Calibri" pitchFamily="34" charset="-120"/>
              </a:rPr>
              <a:t>θ</a:t>
            </a:r>
            <a:r>
              <a:rPr lang="en-US" sz="2000" baseline="-25000" dirty="0" err="1">
                <a:solidFill>
                  <a:srgbClr val="1E293B"/>
                </a:solidFill>
                <a:latin typeface="Garamond" panose="02020404030301010803" pitchFamily="18" charset="0"/>
                <a:ea typeface="Calibri" pitchFamily="34" charset="-122"/>
                <a:cs typeface="Calibri" pitchFamily="34" charset="-120"/>
              </a:rPr>
              <a:t>C</a:t>
            </a:r>
            <a:r>
              <a:rPr lang="en-US" sz="2000" dirty="0">
                <a:solidFill>
                  <a:srgbClr val="1E293B"/>
                </a:solidFill>
                <a:latin typeface="Garamond" panose="02020404030301010803" pitchFamily="18" charset="0"/>
                <a:ea typeface="Calibri" pitchFamily="34" charset="-122"/>
                <a:cs typeface="Calibri" pitchFamily="34" charset="-120"/>
              </a:rPr>
              <a:t>, T</a:t>
            </a:r>
            <a:r>
              <a:rPr lang="en-US" sz="2000" baseline="-25000" dirty="0">
                <a:solidFill>
                  <a:srgbClr val="1E293B"/>
                </a:solidFill>
                <a:latin typeface="Garamond" panose="02020404030301010803" pitchFamily="18" charset="0"/>
                <a:ea typeface="Calibri" pitchFamily="34" charset="-122"/>
                <a:cs typeface="Calibri" pitchFamily="34" charset="-120"/>
              </a:rPr>
              <a:t>C</a:t>
            </a:r>
            <a:r>
              <a:rPr lang="en-US" sz="2000" dirty="0">
                <a:solidFill>
                  <a:srgbClr val="1E293B"/>
                </a:solidFill>
                <a:latin typeface="Garamond" panose="02020404030301010803" pitchFamily="18" charset="0"/>
                <a:ea typeface="Calibri" pitchFamily="34" charset="-122"/>
                <a:cs typeface="Calibri" pitchFamily="34" charset="-120"/>
              </a:rPr>
              <a:t>) on the elastic locus identifies elastic events.</a:t>
            </a:r>
            <a:endParaRPr lang="en-US" sz="2000" dirty="0">
              <a:latin typeface="Garamond" panose="02020404030301010803" pitchFamily="18" charset="0"/>
            </a:endParaRPr>
          </a:p>
          <a:p>
            <a:pPr marL="342900" indent="-342900">
              <a:lnSpc>
                <a:spcPct val="112000"/>
              </a:lnSpc>
              <a:spcAft>
                <a:spcPts val="900"/>
              </a:spcAft>
              <a:buSzPct val="100000"/>
              <a:buChar char="•"/>
            </a:pPr>
            <a:r>
              <a:rPr lang="en-US" sz="2000" dirty="0">
                <a:solidFill>
                  <a:srgbClr val="1E293B"/>
                </a:solidFill>
                <a:latin typeface="Garamond" panose="02020404030301010803" pitchFamily="18" charset="0"/>
                <a:ea typeface="Calibri" pitchFamily="34" charset="-122"/>
                <a:cs typeface="Calibri" pitchFamily="34" charset="-120"/>
              </a:rPr>
              <a:t>Bonin/McNaughton parametrizations are inclusive — no elastic/inelastic separation needed.</a:t>
            </a:r>
            <a:endParaRPr lang="en-US" sz="2000" dirty="0">
              <a:latin typeface="Garamond" panose="02020404030301010803" pitchFamily="18" charset="0"/>
            </a:endParaRPr>
          </a:p>
          <a:p>
            <a:pPr marL="342900" indent="-342900">
              <a:lnSpc>
                <a:spcPct val="112000"/>
              </a:lnSpc>
              <a:spcAft>
                <a:spcPts val="900"/>
              </a:spcAft>
              <a:buSzPct val="100000"/>
              <a:buChar char="•"/>
            </a:pPr>
            <a:r>
              <a:rPr lang="en-US" sz="2000" b="1" dirty="0">
                <a:solidFill>
                  <a:srgbClr val="123B54"/>
                </a:solidFill>
                <a:latin typeface="Garamond" panose="02020404030301010803" pitchFamily="18" charset="0"/>
                <a:ea typeface="Calibri" pitchFamily="34" charset="-122"/>
                <a:cs typeface="Calibri" pitchFamily="34" charset="-120"/>
              </a:rPr>
              <a:t>Forward detector is an optional cross-check, not required.</a:t>
            </a:r>
            <a:endParaRPr lang="en-US" sz="2000" dirty="0">
              <a:latin typeface="Garamond" panose="02020404030301010803" pitchFamily="18" charset="0"/>
            </a:endParaRPr>
          </a:p>
        </p:txBody>
      </p:sp>
      <p:sp>
        <p:nvSpPr>
          <p:cNvPr id="5" name="Shape 5">
            <a:extLst>
              <a:ext uri="{FF2B5EF4-FFF2-40B4-BE49-F238E27FC236}">
                <a16:creationId xmlns:a16="http://schemas.microsoft.com/office/drawing/2014/main" id="{AD05A0AD-9BE5-4F58-C890-CB12907A9E32}"/>
              </a:ext>
            </a:extLst>
          </p:cNvPr>
          <p:cNvSpPr/>
          <p:nvPr/>
        </p:nvSpPr>
        <p:spPr>
          <a:xfrm>
            <a:off x="6274760" y="1272746"/>
            <a:ext cx="5383839" cy="4533694"/>
          </a:xfrm>
          <a:prstGeom prst="roundRect">
            <a:avLst>
              <a:gd name="adj" fmla="val 2273"/>
            </a:avLst>
          </a:prstGeom>
          <a:solidFill>
            <a:srgbClr val="123B54"/>
          </a:solidFill>
          <a:ln/>
          <a:effectLst>
            <a:outerShdw blurRad="114300" dist="38100" dir="5400000" algn="bl" rotWithShape="0">
              <a:srgbClr val="0E2E42">
                <a:alpha val="16000"/>
              </a:srgbClr>
            </a:outerShdw>
          </a:effectLst>
        </p:spPr>
        <p:txBody>
          <a:bodyPr/>
          <a:lstStyle/>
          <a:p>
            <a:endParaRPr lang="en-US" sz="2000">
              <a:latin typeface="Garamond" panose="02020404030301010803" pitchFamily="18" charset="0"/>
            </a:endParaRPr>
          </a:p>
        </p:txBody>
      </p:sp>
      <p:sp>
        <p:nvSpPr>
          <p:cNvPr id="6" name="Text 6">
            <a:extLst>
              <a:ext uri="{FF2B5EF4-FFF2-40B4-BE49-F238E27FC236}">
                <a16:creationId xmlns:a16="http://schemas.microsoft.com/office/drawing/2014/main" id="{6E6C0A49-0320-6821-BE2E-AEC7B8DF0D0C}"/>
              </a:ext>
            </a:extLst>
          </p:cNvPr>
          <p:cNvSpPr/>
          <p:nvPr/>
        </p:nvSpPr>
        <p:spPr>
          <a:xfrm>
            <a:off x="6546213" y="1405412"/>
            <a:ext cx="4840931" cy="51519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14B8A6"/>
                </a:solidFill>
                <a:latin typeface="Garamond" panose="02020404030301010803" pitchFamily="18" charset="0"/>
                <a:ea typeface="Calibri" pitchFamily="34" charset="-122"/>
                <a:cs typeface="Calibri" pitchFamily="34" charset="-120"/>
              </a:rPr>
              <a:t>³HeC — forward coincidence</a:t>
            </a:r>
            <a:endParaRPr lang="en-US" sz="2000" dirty="0">
              <a:latin typeface="Garamond" panose="02020404030301010803" pitchFamily="18" charset="0"/>
            </a:endParaRPr>
          </a:p>
        </p:txBody>
      </p:sp>
      <p:sp>
        <p:nvSpPr>
          <p:cNvPr id="8" name="Text 7">
            <a:extLst>
              <a:ext uri="{FF2B5EF4-FFF2-40B4-BE49-F238E27FC236}">
                <a16:creationId xmlns:a16="http://schemas.microsoft.com/office/drawing/2014/main" id="{21099F51-3C33-2636-3CBD-3AD247A5DC21}"/>
              </a:ext>
            </a:extLst>
          </p:cNvPr>
          <p:cNvSpPr/>
          <p:nvPr/>
        </p:nvSpPr>
        <p:spPr>
          <a:xfrm>
            <a:off x="6589068" y="2337926"/>
            <a:ext cx="4840931" cy="319419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lnSpc>
                <a:spcPct val="112000"/>
              </a:lnSpc>
              <a:spcAft>
                <a:spcPts val="900"/>
              </a:spcAft>
              <a:buSzPct val="100000"/>
              <a:buChar char="•"/>
            </a:pPr>
            <a:r>
              <a:rPr lang="en-US" sz="2000" dirty="0">
                <a:solidFill>
                  <a:srgbClr val="D6E3EA"/>
                </a:solidFill>
                <a:latin typeface="Garamond" panose="02020404030301010803" pitchFamily="18" charset="0"/>
                <a:ea typeface="Calibri" pitchFamily="34" charset="-122"/>
                <a:cs typeface="Calibri" pitchFamily="34" charset="-120"/>
              </a:rPr>
              <a:t>³He binds by only 7.72 MeV — breakup is open at all Booster energies.</a:t>
            </a:r>
            <a:endParaRPr lang="en-US" sz="2000" dirty="0">
              <a:latin typeface="Garamond" panose="02020404030301010803" pitchFamily="18" charset="0"/>
            </a:endParaRPr>
          </a:p>
          <a:p>
            <a:pPr marL="342900" indent="-342900">
              <a:lnSpc>
                <a:spcPct val="112000"/>
              </a:lnSpc>
              <a:spcAft>
                <a:spcPts val="900"/>
              </a:spcAft>
              <a:buSzPct val="100000"/>
              <a:buChar char="•"/>
            </a:pPr>
            <a:r>
              <a:rPr lang="en-US" sz="2000" dirty="0">
                <a:solidFill>
                  <a:srgbClr val="D6E3EA"/>
                </a:solidFill>
                <a:latin typeface="Garamond" panose="02020404030301010803" pitchFamily="18" charset="0"/>
                <a:ea typeface="Calibri" pitchFamily="34" charset="-122"/>
                <a:cs typeface="Calibri" pitchFamily="34" charset="-120"/>
              </a:rPr>
              <a:t>Breakup recoils mimic elastic (</a:t>
            </a:r>
            <a:r>
              <a:rPr lang="en-US" sz="2000" dirty="0" err="1">
                <a:solidFill>
                  <a:srgbClr val="D6E3EA"/>
                </a:solidFill>
                <a:latin typeface="Garamond" panose="02020404030301010803" pitchFamily="18" charset="0"/>
                <a:ea typeface="Calibri" pitchFamily="34" charset="-122"/>
                <a:cs typeface="Calibri" pitchFamily="34" charset="-120"/>
              </a:rPr>
              <a:t>θ</a:t>
            </a:r>
            <a:r>
              <a:rPr lang="en-US" sz="2000" baseline="-25000" dirty="0" err="1">
                <a:solidFill>
                  <a:srgbClr val="D6E3EA"/>
                </a:solidFill>
                <a:latin typeface="Garamond" panose="02020404030301010803" pitchFamily="18" charset="0"/>
                <a:ea typeface="Calibri" pitchFamily="34" charset="-122"/>
                <a:cs typeface="Calibri" pitchFamily="34" charset="-120"/>
              </a:rPr>
              <a:t>C</a:t>
            </a:r>
            <a:r>
              <a:rPr lang="en-US" sz="2000" dirty="0">
                <a:solidFill>
                  <a:srgbClr val="D6E3EA"/>
                </a:solidFill>
                <a:latin typeface="Garamond" panose="02020404030301010803" pitchFamily="18" charset="0"/>
                <a:ea typeface="Calibri" pitchFamily="34" charset="-122"/>
                <a:cs typeface="Calibri" pitchFamily="34" charset="-120"/>
              </a:rPr>
              <a:t>, T</a:t>
            </a:r>
            <a:r>
              <a:rPr lang="en-US" sz="2000" baseline="-25000" dirty="0">
                <a:solidFill>
                  <a:srgbClr val="D6E3EA"/>
                </a:solidFill>
                <a:latin typeface="Garamond" panose="02020404030301010803" pitchFamily="18" charset="0"/>
                <a:ea typeface="Calibri" pitchFamily="34" charset="-122"/>
                <a:cs typeface="Calibri" pitchFamily="34" charset="-120"/>
              </a:rPr>
              <a:t>C</a:t>
            </a:r>
            <a:r>
              <a:rPr lang="en-US" sz="2000" dirty="0">
                <a:solidFill>
                  <a:srgbClr val="D6E3EA"/>
                </a:solidFill>
                <a:latin typeface="Garamond" panose="02020404030301010803" pitchFamily="18" charset="0"/>
                <a:ea typeface="Calibri" pitchFamily="34" charset="-122"/>
                <a:cs typeface="Calibri" pitchFamily="34" charset="-120"/>
              </a:rPr>
              <a:t>) — recoil signal alone is insufficient.</a:t>
            </a:r>
            <a:endParaRPr lang="en-US" sz="2000" dirty="0">
              <a:latin typeface="Garamond" panose="02020404030301010803" pitchFamily="18" charset="0"/>
            </a:endParaRPr>
          </a:p>
          <a:p>
            <a:pPr marL="342900" indent="-342900">
              <a:lnSpc>
                <a:spcPct val="112000"/>
              </a:lnSpc>
              <a:spcAft>
                <a:spcPts val="900"/>
              </a:spcAft>
              <a:buSzPct val="100000"/>
              <a:buChar char="•"/>
            </a:pPr>
            <a:r>
              <a:rPr lang="en-US" sz="2000" dirty="0">
                <a:solidFill>
                  <a:srgbClr val="D6E3EA"/>
                </a:solidFill>
                <a:latin typeface="Garamond" panose="02020404030301010803" pitchFamily="18" charset="0"/>
                <a:ea typeface="Calibri" pitchFamily="34" charset="-122"/>
                <a:cs typeface="Calibri" pitchFamily="34" charset="-120"/>
              </a:rPr>
              <a:t>Coincident forward ³He enforces the two-body (θ, </a:t>
            </a:r>
            <a:r>
              <a:rPr lang="en-US" sz="2000" dirty="0" err="1">
                <a:solidFill>
                  <a:srgbClr val="D6E3EA"/>
                </a:solidFill>
                <a:latin typeface="Garamond" panose="02020404030301010803" pitchFamily="18" charset="0"/>
                <a:ea typeface="Calibri" pitchFamily="34" charset="-122"/>
                <a:cs typeface="Calibri" pitchFamily="34" charset="-120"/>
              </a:rPr>
              <a:t>θ</a:t>
            </a:r>
            <a:r>
              <a:rPr lang="en-US" sz="2000" baseline="-25000" dirty="0" err="1">
                <a:solidFill>
                  <a:srgbClr val="D6E3EA"/>
                </a:solidFill>
                <a:latin typeface="Garamond" panose="02020404030301010803" pitchFamily="18" charset="0"/>
                <a:ea typeface="Calibri" pitchFamily="34" charset="-122"/>
                <a:cs typeface="Calibri" pitchFamily="34" charset="-120"/>
              </a:rPr>
              <a:t>C</a:t>
            </a:r>
            <a:r>
              <a:rPr lang="en-US" sz="2000" dirty="0">
                <a:solidFill>
                  <a:srgbClr val="D6E3EA"/>
                </a:solidFill>
                <a:latin typeface="Garamond" panose="02020404030301010803" pitchFamily="18" charset="0"/>
                <a:ea typeface="Calibri" pitchFamily="34" charset="-122"/>
                <a:cs typeface="Calibri" pitchFamily="34" charset="-120"/>
              </a:rPr>
              <a:t>) locus.</a:t>
            </a:r>
            <a:endParaRPr lang="en-US" sz="2000" dirty="0">
              <a:latin typeface="Garamond" panose="02020404030301010803" pitchFamily="18" charset="0"/>
            </a:endParaRPr>
          </a:p>
          <a:p>
            <a:pPr marL="342900" indent="-342900">
              <a:lnSpc>
                <a:spcPct val="112000"/>
              </a:lnSpc>
              <a:spcAft>
                <a:spcPts val="900"/>
              </a:spcAft>
              <a:buSzPct val="100000"/>
              <a:buChar char="•"/>
            </a:pPr>
            <a:r>
              <a:rPr lang="en-US" sz="2000" b="1" dirty="0">
                <a:solidFill>
                  <a:srgbClr val="FFFFFF"/>
                </a:solidFill>
                <a:latin typeface="Garamond" panose="02020404030301010803" pitchFamily="18" charset="0"/>
                <a:ea typeface="Calibri" pitchFamily="34" charset="-122"/>
                <a:cs typeface="Calibri" pitchFamily="34" charset="-120"/>
              </a:rPr>
              <a:t>ΔE in the forward pad separates intact ³He⁺⁺ (~10 MeV) from breakup p (~0.5 MeV).</a:t>
            </a:r>
            <a:endParaRPr lang="en-US" sz="2000" dirty="0">
              <a:latin typeface="Garamond" panose="02020404030301010803" pitchFamily="18" charset="0"/>
            </a:endParaRPr>
          </a:p>
        </p:txBody>
      </p:sp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CD0AA2CE-4E67-38EB-5A5B-400BB2F80B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Connecting the Dots: Polarimetry from the BNL Booster to the EIC</a:t>
            </a:r>
          </a:p>
        </p:txBody>
      </p:sp>
      <p:sp>
        <p:nvSpPr>
          <p:cNvPr id="11" name="Date Placeholder 10">
            <a:extLst>
              <a:ext uri="{FF2B5EF4-FFF2-40B4-BE49-F238E27FC236}">
                <a16:creationId xmlns:a16="http://schemas.microsoft.com/office/drawing/2014/main" id="{42CD79F8-8FD8-6795-EB3E-6CF0771416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7/13/26</a:t>
            </a:r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F062D4EF-6631-7B8E-B6BF-7103EE9502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13CEBD-7144-DC47-9BBD-CAA008E5A8A2}" type="slidenum">
              <a:rPr lang="en-US" smtClean="0"/>
              <a:t>8</a:t>
            </a:fld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FB7D91A-3D73-F57B-F795-F98A99AB8B4A}"/>
              </a:ext>
            </a:extLst>
          </p:cNvPr>
          <p:cNvSpPr txBox="1"/>
          <p:nvPr/>
        </p:nvSpPr>
        <p:spPr>
          <a:xfrm>
            <a:off x="482895" y="5881340"/>
            <a:ext cx="609971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>
                <a:latin typeface="Garamond" panose="02020404030301010803" pitchFamily="18" charset="0"/>
              </a:rPr>
              <a:t>Simulations/predictions for the ions are under development</a:t>
            </a:r>
          </a:p>
        </p:txBody>
      </p:sp>
    </p:spTree>
    <p:extLst>
      <p:ext uri="{BB962C8B-B14F-4D97-AF65-F5344CB8AC3E}">
        <p14:creationId xmlns:p14="http://schemas.microsoft.com/office/powerpoint/2010/main" val="6211305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D4012D-8468-0E5F-5C6F-8221DBB322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9DA1ABCF-D6A7-D647-3EDB-FB611252F0B5}"/>
              </a:ext>
            </a:extLst>
          </p:cNvPr>
          <p:cNvSpPr txBox="1"/>
          <p:nvPr/>
        </p:nvSpPr>
        <p:spPr>
          <a:xfrm>
            <a:off x="-2058" y="64758"/>
            <a:ext cx="1219405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 dirty="0">
                <a:latin typeface="Garamond" panose="02020404030301010803" pitchFamily="18" charset="0"/>
              </a:rPr>
              <a:t>Detector setup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BCAE167-AE8D-C6A3-9DC4-4C44B5828AA2}"/>
              </a:ext>
            </a:extLst>
          </p:cNvPr>
          <p:cNvSpPr txBox="1"/>
          <p:nvPr/>
        </p:nvSpPr>
        <p:spPr>
          <a:xfrm>
            <a:off x="482895" y="468692"/>
            <a:ext cx="11224151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>
                <a:latin typeface="Garamond" panose="02020404030301010803" pitchFamily="18" charset="0"/>
                <a:ea typeface="Cambria" pitchFamily="34" charset="-122"/>
                <a:cs typeface="Cambria" pitchFamily="34" charset="-120"/>
              </a:rPr>
              <a:t>Two coaxial silicon rings, six shared stations</a:t>
            </a:r>
            <a:endParaRPr lang="en-US" sz="2000" dirty="0">
              <a:latin typeface="Garamond" panose="02020404030301010803" pitchFamily="18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7AE5BCB-5714-3E95-C47E-A3E7DB948CC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9928" y="821208"/>
            <a:ext cx="5891532" cy="2569214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86ECDD42-B6F5-03D3-4547-F872EB26548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4865" y="3834730"/>
            <a:ext cx="1917777" cy="186371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5CC02E3-2A86-40DB-1F45-A79312A3F35D}"/>
              </a:ext>
            </a:extLst>
          </p:cNvPr>
          <p:cNvSpPr txBox="1"/>
          <p:nvPr/>
        </p:nvSpPr>
        <p:spPr>
          <a:xfrm>
            <a:off x="6668493" y="714913"/>
            <a:ext cx="5431358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US" sz="2000" b="1" dirty="0">
                <a:latin typeface="Garamond" panose="02020404030301010803" pitchFamily="18" charset="0"/>
                <a:ea typeface="Calibri" pitchFamily="34" charset="-122"/>
                <a:cs typeface="Calibri" pitchFamily="34" charset="-120"/>
              </a:rPr>
              <a:t>Recoil ring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latin typeface="Garamond" panose="02020404030301010803" pitchFamily="18" charset="0"/>
              </a:rPr>
              <a:t>6 × silicon planes, ~40 × 40 mm², 500 µm thick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latin typeface="Garamond" panose="02020404030301010803" pitchFamily="18" charset="0"/>
              </a:rPr>
              <a:t>r = 100 mm, z = 17.4 mm → </a:t>
            </a:r>
            <a:r>
              <a:rPr lang="el-GR" sz="2000" dirty="0">
                <a:latin typeface="Garamond" panose="02020404030301010803" pitchFamily="18" charset="0"/>
              </a:rPr>
              <a:t>θ</a:t>
            </a:r>
            <a:r>
              <a:rPr lang="en-US" sz="2000" baseline="-25000" dirty="0">
                <a:latin typeface="Garamond" panose="02020404030301010803" pitchFamily="18" charset="0"/>
              </a:rPr>
              <a:t>C</a:t>
            </a:r>
            <a:r>
              <a:rPr lang="en-US" sz="2000" dirty="0">
                <a:latin typeface="Garamond" panose="02020404030301010803" pitchFamily="18" charset="0"/>
              </a:rPr>
              <a:t> ≈ 80°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latin typeface="Garamond" panose="02020404030301010803" pitchFamily="18" charset="0"/>
              </a:rPr>
              <a:t>Coverage </a:t>
            </a:r>
            <a:r>
              <a:rPr lang="el-GR" sz="2000" dirty="0">
                <a:latin typeface="Garamond" panose="02020404030301010803" pitchFamily="18" charset="0"/>
              </a:rPr>
              <a:t>θ</a:t>
            </a:r>
            <a:r>
              <a:rPr lang="en-US" sz="2000" baseline="-25000" dirty="0">
                <a:latin typeface="Garamond" panose="02020404030301010803" pitchFamily="18" charset="0"/>
              </a:rPr>
              <a:t>C</a:t>
            </a:r>
            <a:r>
              <a:rPr lang="en-US" sz="2000" dirty="0">
                <a:latin typeface="Garamond" panose="02020404030301010803" pitchFamily="18" charset="0"/>
              </a:rPr>
              <a:t> = 69.0°-91.3°; faces tilted to normal incidence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latin typeface="Garamond" panose="02020404030301010803" pitchFamily="18" charset="0"/>
              </a:rPr>
              <a:t>Radial strips resolve </a:t>
            </a:r>
            <a:r>
              <a:rPr lang="el-GR" sz="2000" dirty="0">
                <a:latin typeface="Garamond" panose="02020404030301010803" pitchFamily="18" charset="0"/>
              </a:rPr>
              <a:t>φ; θ</a:t>
            </a:r>
            <a:r>
              <a:rPr lang="en-US" sz="2000" baseline="-25000" dirty="0">
                <a:latin typeface="Garamond" panose="02020404030301010803" pitchFamily="18" charset="0"/>
              </a:rPr>
              <a:t>C</a:t>
            </a:r>
            <a:r>
              <a:rPr lang="en-US" sz="2000" dirty="0">
                <a:latin typeface="Garamond" panose="02020404030301010803" pitchFamily="18" charset="0"/>
              </a:rPr>
              <a:t> ~ T</a:t>
            </a:r>
            <a:r>
              <a:rPr lang="en-US" sz="2000" baseline="-25000" dirty="0">
                <a:latin typeface="Garamond" panose="02020404030301010803" pitchFamily="18" charset="0"/>
              </a:rPr>
              <a:t>C</a:t>
            </a:r>
            <a:r>
              <a:rPr lang="en-US" sz="2000" dirty="0">
                <a:latin typeface="Garamond" panose="02020404030301010803" pitchFamily="18" charset="0"/>
              </a:rPr>
              <a:t> - no polar segmentation needed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555E12EA-62D8-B4D1-2C7C-83FB027687D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3165" y="3298480"/>
            <a:ext cx="3241175" cy="3149813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1ACD19B9-6FB7-1F5A-AE9B-4AD5D9CB2AB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77653" y="3109393"/>
            <a:ext cx="3397391" cy="3429519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CE16D874-42F0-A788-6847-7016803C72D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14324" y="2151700"/>
            <a:ext cx="5294833" cy="5344904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98972F21-3A2F-5227-C932-13418A1A7B3F}"/>
              </a:ext>
            </a:extLst>
          </p:cNvPr>
          <p:cNvSpPr txBox="1"/>
          <p:nvPr/>
        </p:nvSpPr>
        <p:spPr>
          <a:xfrm>
            <a:off x="6521460" y="3109393"/>
            <a:ext cx="5670540" cy="220483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US" sz="2000" b="1" dirty="0">
                <a:latin typeface="Garamond" panose="02020404030301010803" pitchFamily="18" charset="0"/>
                <a:ea typeface="Calibri" pitchFamily="34" charset="-122"/>
                <a:cs typeface="Calibri" pitchFamily="34" charset="-120"/>
              </a:rPr>
              <a:t>Forward ring</a:t>
            </a:r>
          </a:p>
          <a:p>
            <a:pPr marL="342900" indent="-342900">
              <a:lnSpc>
                <a:spcPct val="108000"/>
              </a:lnSpc>
              <a:spcAft>
                <a:spcPts val="400"/>
              </a:spcAft>
              <a:buSzPct val="100000"/>
              <a:buChar char="•"/>
            </a:pPr>
            <a:r>
              <a:rPr lang="en-US" sz="2000" dirty="0">
                <a:latin typeface="Garamond" panose="02020404030301010803" pitchFamily="18" charset="0"/>
                <a:ea typeface="Calibri" pitchFamily="34" charset="-122"/>
                <a:cs typeface="Calibri" pitchFamily="34" charset="-120"/>
              </a:rPr>
              <a:t>6 × Hamamatsu planes, 97 × 97 mm², 320 µm thick</a:t>
            </a:r>
            <a:endParaRPr lang="en-US" sz="2000" dirty="0">
              <a:latin typeface="Garamond" panose="02020404030301010803" pitchFamily="18" charset="0"/>
            </a:endParaRPr>
          </a:p>
          <a:p>
            <a:pPr marL="342900" indent="-342900">
              <a:lnSpc>
                <a:spcPct val="108000"/>
              </a:lnSpc>
              <a:spcAft>
                <a:spcPts val="400"/>
              </a:spcAft>
              <a:buSzPct val="100000"/>
              <a:buChar char="•"/>
            </a:pPr>
            <a:r>
              <a:rPr lang="en-US" sz="2000" dirty="0">
                <a:latin typeface="Garamond" panose="02020404030301010803" pitchFamily="18" charset="0"/>
                <a:ea typeface="Calibri" pitchFamily="34" charset="-122"/>
                <a:cs typeface="Calibri" pitchFamily="34" charset="-120"/>
              </a:rPr>
              <a:t>z = 750 mm; </a:t>
            </a:r>
            <a:r>
              <a:rPr lang="en-US" sz="2000" dirty="0" err="1">
                <a:latin typeface="Garamond" panose="02020404030301010803" pitchFamily="18" charset="0"/>
                <a:ea typeface="Calibri" pitchFamily="34" charset="-122"/>
                <a:cs typeface="Calibri" pitchFamily="34" charset="-120"/>
              </a:rPr>
              <a:t>θ</a:t>
            </a:r>
            <a:r>
              <a:rPr lang="en-US" sz="2000" dirty="0">
                <a:latin typeface="Garamond" panose="02020404030301010803" pitchFamily="18" charset="0"/>
                <a:ea typeface="Calibri" pitchFamily="34" charset="-122"/>
                <a:cs typeface="Calibri" pitchFamily="34" charset="-120"/>
              </a:rPr>
              <a:t> = 7.5°–14.8°; inner edge r = 100 mm clearance</a:t>
            </a:r>
            <a:endParaRPr lang="en-US" sz="2000" dirty="0">
              <a:latin typeface="Garamond" panose="02020404030301010803" pitchFamily="18" charset="0"/>
            </a:endParaRPr>
          </a:p>
          <a:p>
            <a:pPr marL="342900" indent="-342900">
              <a:lnSpc>
                <a:spcPct val="108000"/>
              </a:lnSpc>
              <a:spcAft>
                <a:spcPts val="400"/>
              </a:spcAft>
              <a:buSzPct val="100000"/>
              <a:buChar char="•"/>
            </a:pPr>
            <a:r>
              <a:rPr lang="en-US" sz="2000" dirty="0">
                <a:latin typeface="Garamond" panose="02020404030301010803" pitchFamily="18" charset="0"/>
                <a:ea typeface="Calibri" pitchFamily="34" charset="-122"/>
                <a:cs typeface="Calibri" pitchFamily="34" charset="-120"/>
              </a:rPr>
              <a:t>Same azimuth as recoil ring → direct coincidences</a:t>
            </a:r>
            <a:endParaRPr lang="en-US" sz="2000" dirty="0">
              <a:latin typeface="Garamond" panose="02020404030301010803" pitchFamily="18" charset="0"/>
            </a:endParaRPr>
          </a:p>
          <a:p>
            <a:pPr marL="342900" indent="-342900">
              <a:lnSpc>
                <a:spcPct val="108000"/>
              </a:lnSpc>
              <a:spcAft>
                <a:spcPts val="400"/>
              </a:spcAft>
              <a:buSzPct val="100000"/>
              <a:buChar char="•"/>
            </a:pPr>
            <a:r>
              <a:rPr lang="en-US" sz="2000" b="1" dirty="0">
                <a:latin typeface="Garamond" panose="02020404030301010803" pitchFamily="18" charset="0"/>
                <a:ea typeface="Calibri" pitchFamily="34" charset="-122"/>
                <a:cs typeface="Calibri" pitchFamily="34" charset="-120"/>
              </a:rPr>
              <a:t>Essential for ³HeC; optional cross-check for </a:t>
            </a:r>
            <a:r>
              <a:rPr lang="en-US" sz="2000" b="1" dirty="0" err="1">
                <a:latin typeface="Garamond" panose="02020404030301010803" pitchFamily="18" charset="0"/>
                <a:ea typeface="Calibri" pitchFamily="34" charset="-122"/>
                <a:cs typeface="Calibri" pitchFamily="34" charset="-120"/>
              </a:rPr>
              <a:t>pC</a:t>
            </a:r>
            <a:endParaRPr lang="en-US" sz="2000" dirty="0">
              <a:latin typeface="Garamond" panose="02020404030301010803" pitchFamily="18" charset="0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742E67E6-47B6-6F3C-E106-FFC0AE4601A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33359" y="3298480"/>
            <a:ext cx="3161618" cy="3191516"/>
          </a:xfrm>
          <a:prstGeom prst="rect">
            <a:avLst/>
          </a:prstGeom>
        </p:spPr>
      </p:pic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AC989B-092F-5A36-6F0C-3CE7B2C50F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Connecting the Dots: Polarimetry from the BNL Booster to the EIC</a:t>
            </a:r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F76268F0-9908-860F-2FD4-BC48FCAC99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7/13/26</a:t>
            </a:r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06BB40AF-AE92-58F0-5A34-82C8DDBC85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13CEBD-7144-DC47-9BBD-CAA008E5A8A2}" type="slidenum">
              <a:rPr lang="en-US" smtClean="0"/>
              <a:t>9</a:t>
            </a:fld>
            <a:endParaRPr lang="en-US"/>
          </a:p>
        </p:txBody>
      </p:sp>
      <p:grpSp>
        <p:nvGrpSpPr>
          <p:cNvPr id="37" name="Group 36">
            <a:extLst>
              <a:ext uri="{FF2B5EF4-FFF2-40B4-BE49-F238E27FC236}">
                <a16:creationId xmlns:a16="http://schemas.microsoft.com/office/drawing/2014/main" id="{74929310-26A6-D204-80C9-C5D1EF0DD8B8}"/>
              </a:ext>
            </a:extLst>
          </p:cNvPr>
          <p:cNvGrpSpPr/>
          <p:nvPr/>
        </p:nvGrpSpPr>
        <p:grpSpPr>
          <a:xfrm>
            <a:off x="323165" y="766464"/>
            <a:ext cx="6166327" cy="5009214"/>
            <a:chOff x="323165" y="766464"/>
            <a:chExt cx="6166327" cy="5009214"/>
          </a:xfrm>
        </p:grpSpPr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FFB5004A-702F-6BBD-985C-82CCDA116FC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323165" y="777278"/>
              <a:ext cx="6166327" cy="4998400"/>
            </a:xfrm>
            <a:prstGeom prst="rect">
              <a:avLst/>
            </a:prstGeom>
          </p:spPr>
        </p:pic>
        <p:grpSp>
          <p:nvGrpSpPr>
            <p:cNvPr id="36" name="Group 35">
              <a:extLst>
                <a:ext uri="{FF2B5EF4-FFF2-40B4-BE49-F238E27FC236}">
                  <a16:creationId xmlns:a16="http://schemas.microsoft.com/office/drawing/2014/main" id="{15386B99-AAAF-E5EE-8287-81369C7A0F97}"/>
                </a:ext>
              </a:extLst>
            </p:cNvPr>
            <p:cNvGrpSpPr/>
            <p:nvPr/>
          </p:nvGrpSpPr>
          <p:grpSpPr>
            <a:xfrm>
              <a:off x="1678139" y="766464"/>
              <a:ext cx="3459626" cy="2103634"/>
              <a:chOff x="1678139" y="766464"/>
              <a:chExt cx="3459626" cy="2103634"/>
            </a:xfrm>
          </p:grpSpPr>
          <p:grpSp>
            <p:nvGrpSpPr>
              <p:cNvPr id="28" name="Group 27">
                <a:extLst>
                  <a:ext uri="{FF2B5EF4-FFF2-40B4-BE49-F238E27FC236}">
                    <a16:creationId xmlns:a16="http://schemas.microsoft.com/office/drawing/2014/main" id="{6D8B0625-DDB4-A157-F48B-ABB447A17397}"/>
                  </a:ext>
                </a:extLst>
              </p:cNvPr>
              <p:cNvGrpSpPr/>
              <p:nvPr/>
            </p:nvGrpSpPr>
            <p:grpSpPr>
              <a:xfrm>
                <a:off x="1678139" y="1082322"/>
                <a:ext cx="1452282" cy="1787776"/>
                <a:chOff x="3321424" y="1910165"/>
                <a:chExt cx="1452282" cy="1787776"/>
              </a:xfrm>
            </p:grpSpPr>
            <p:cxnSp>
              <p:nvCxnSpPr>
                <p:cNvPr id="29" name="Straight Arrow Connector 28">
                  <a:extLst>
                    <a:ext uri="{FF2B5EF4-FFF2-40B4-BE49-F238E27FC236}">
                      <a16:creationId xmlns:a16="http://schemas.microsoft.com/office/drawing/2014/main" id="{81DDD937-8F50-E4FE-C590-4C030EBA8382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3321424" y="1910165"/>
                  <a:ext cx="1443360" cy="1787776"/>
                </a:xfrm>
                <a:prstGeom prst="straightConnector1">
                  <a:avLst/>
                </a:prstGeom>
                <a:ln>
                  <a:solidFill>
                    <a:srgbClr val="C00000"/>
                  </a:solidFill>
                  <a:tailEnd type="triangle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0" name="Straight Arrow Connector 29">
                  <a:extLst>
                    <a:ext uri="{FF2B5EF4-FFF2-40B4-BE49-F238E27FC236}">
                      <a16:creationId xmlns:a16="http://schemas.microsoft.com/office/drawing/2014/main" id="{DB590CFE-D33A-6B0F-047D-4BF902DCF221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3596308" y="1910165"/>
                  <a:ext cx="1168476" cy="1016665"/>
                </a:xfrm>
                <a:prstGeom prst="straightConnector1">
                  <a:avLst/>
                </a:prstGeom>
                <a:ln>
                  <a:solidFill>
                    <a:srgbClr val="C00000"/>
                  </a:solidFill>
                  <a:tailEnd type="triangle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1" name="Straight Arrow Connector 30">
                  <a:extLst>
                    <a:ext uri="{FF2B5EF4-FFF2-40B4-BE49-F238E27FC236}">
                      <a16:creationId xmlns:a16="http://schemas.microsoft.com/office/drawing/2014/main" id="{106CFCD0-9E69-3A70-44CF-6FAA2F879054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4572000" y="1910925"/>
                  <a:ext cx="201706" cy="515598"/>
                </a:xfrm>
                <a:prstGeom prst="straightConnector1">
                  <a:avLst/>
                </a:prstGeom>
                <a:ln>
                  <a:solidFill>
                    <a:srgbClr val="C00000"/>
                  </a:solidFill>
                  <a:tailEnd type="triangle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941ECECF-C029-505B-5A60-D134CACA17AE}"/>
                  </a:ext>
                </a:extLst>
              </p:cNvPr>
              <p:cNvSpPr txBox="1"/>
              <p:nvPr/>
            </p:nvSpPr>
            <p:spPr>
              <a:xfrm>
                <a:off x="3130421" y="766464"/>
                <a:ext cx="200734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>
                    <a:solidFill>
                      <a:srgbClr val="C00000"/>
                    </a:solidFill>
                  </a:rPr>
                  <a:t>Forward detectors</a:t>
                </a:r>
              </a:p>
            </p:txBody>
          </p:sp>
        </p:grpSp>
        <p:grpSp>
          <p:nvGrpSpPr>
            <p:cNvPr id="35" name="Group 34">
              <a:extLst>
                <a:ext uri="{FF2B5EF4-FFF2-40B4-BE49-F238E27FC236}">
                  <a16:creationId xmlns:a16="http://schemas.microsoft.com/office/drawing/2014/main" id="{3961C1E3-690B-75C5-DD25-5958FA89A7F8}"/>
                </a:ext>
              </a:extLst>
            </p:cNvPr>
            <p:cNvGrpSpPr/>
            <p:nvPr/>
          </p:nvGrpSpPr>
          <p:grpSpPr>
            <a:xfrm>
              <a:off x="3321424" y="1543696"/>
              <a:ext cx="2390057" cy="2154245"/>
              <a:chOff x="3321424" y="1543696"/>
              <a:chExt cx="2390057" cy="2154245"/>
            </a:xfrm>
          </p:grpSpPr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F185DA21-A1C8-99FB-EF33-D8140BC444CC}"/>
                  </a:ext>
                </a:extLst>
              </p:cNvPr>
              <p:cNvSpPr txBox="1"/>
              <p:nvPr/>
            </p:nvSpPr>
            <p:spPr>
              <a:xfrm>
                <a:off x="3899510" y="1543696"/>
                <a:ext cx="1811971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rPr>
                  <a:t>Recoil detectors</a:t>
                </a:r>
              </a:p>
            </p:txBody>
          </p:sp>
          <p:grpSp>
            <p:nvGrpSpPr>
              <p:cNvPr id="26" name="Group 25">
                <a:extLst>
                  <a:ext uri="{FF2B5EF4-FFF2-40B4-BE49-F238E27FC236}">
                    <a16:creationId xmlns:a16="http://schemas.microsoft.com/office/drawing/2014/main" id="{667CCFC0-FC45-6445-0532-AB80909AE714}"/>
                  </a:ext>
                </a:extLst>
              </p:cNvPr>
              <p:cNvGrpSpPr/>
              <p:nvPr/>
            </p:nvGrpSpPr>
            <p:grpSpPr>
              <a:xfrm>
                <a:off x="3321424" y="1909431"/>
                <a:ext cx="1397504" cy="1788510"/>
                <a:chOff x="3321424" y="1909431"/>
                <a:chExt cx="1397504" cy="1788510"/>
              </a:xfrm>
            </p:grpSpPr>
            <p:cxnSp>
              <p:nvCxnSpPr>
                <p:cNvPr id="19" name="Straight Arrow Connector 18">
                  <a:extLst>
                    <a:ext uri="{FF2B5EF4-FFF2-40B4-BE49-F238E27FC236}">
                      <a16:creationId xmlns:a16="http://schemas.microsoft.com/office/drawing/2014/main" id="{2B081BEF-41F0-AC0F-AAA0-ED8CB528471E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3321424" y="1923842"/>
                  <a:ext cx="1391537" cy="1774099"/>
                </a:xfrm>
                <a:prstGeom prst="straightConnector1">
                  <a:avLst/>
                </a:prstGeom>
                <a:ln>
                  <a:solidFill>
                    <a:schemeClr val="accent1">
                      <a:lumMod val="60000"/>
                      <a:lumOff val="40000"/>
                    </a:schemeClr>
                  </a:solidFill>
                  <a:tailEnd type="triangle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" name="Straight Arrow Connector 19">
                  <a:extLst>
                    <a:ext uri="{FF2B5EF4-FFF2-40B4-BE49-F238E27FC236}">
                      <a16:creationId xmlns:a16="http://schemas.microsoft.com/office/drawing/2014/main" id="{F6D462A0-392F-E99E-1152-745DF61EDB99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3596308" y="1909431"/>
                  <a:ext cx="1116653" cy="1017399"/>
                </a:xfrm>
                <a:prstGeom prst="straightConnector1">
                  <a:avLst/>
                </a:prstGeom>
                <a:ln>
                  <a:solidFill>
                    <a:schemeClr val="accent1">
                      <a:lumMod val="60000"/>
                      <a:lumOff val="40000"/>
                    </a:schemeClr>
                  </a:solidFill>
                  <a:tailEnd type="triangle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" name="Straight Arrow Connector 22">
                  <a:extLst>
                    <a:ext uri="{FF2B5EF4-FFF2-40B4-BE49-F238E27FC236}">
                      <a16:creationId xmlns:a16="http://schemas.microsoft.com/office/drawing/2014/main" id="{D9B79EAB-36A9-4ECB-931C-42116030AF2F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4572000" y="1916865"/>
                  <a:ext cx="146928" cy="509658"/>
                </a:xfrm>
                <a:prstGeom prst="straightConnector1">
                  <a:avLst/>
                </a:prstGeom>
                <a:ln>
                  <a:solidFill>
                    <a:schemeClr val="accent1">
                      <a:lumMod val="60000"/>
                      <a:lumOff val="40000"/>
                    </a:schemeClr>
                  </a:solidFill>
                  <a:tailEnd type="triangle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</p:spTree>
    <p:extLst>
      <p:ext uri="{BB962C8B-B14F-4D97-AF65-F5344CB8AC3E}">
        <p14:creationId xmlns:p14="http://schemas.microsoft.com/office/powerpoint/2010/main" val="38515880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5599 -0.42917 L 0.00899 -0.01111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242" y="20903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2000" fill="hold"/>
                                        <p:tgtEl>
                                          <p:spTgt spid="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6133 -0.40972 L -0.0974 -0.00069 " pathEditMode="relative" rAng="0" ptsTypes="AA">
                                      <p:cBhvr>
                                        <p:cTn id="19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10" y="20440"/>
                                    </p:animMotion>
                                  </p:childTnLst>
                                </p:cTn>
                              </p:par>
                              <p:par>
                                <p:cTn id="20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1" dur="2000" fill="hold"/>
                                        <p:tgtEl>
                                          <p:spTgt spid="1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1626</TotalTime>
  <Words>2340</Words>
  <Application>Microsoft Macintosh PowerPoint</Application>
  <PresentationFormat>Widescreen</PresentationFormat>
  <Paragraphs>348</Paragraphs>
  <Slides>20</Slides>
  <Notes>19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7" baseType="lpstr">
      <vt:lpstr>Aptos</vt:lpstr>
      <vt:lpstr>Aptos Display</vt:lpstr>
      <vt:lpstr>Arial</vt:lpstr>
      <vt:lpstr>Calibri</vt:lpstr>
      <vt:lpstr>Cambria</vt:lpstr>
      <vt:lpstr>Garamond</vt:lpstr>
      <vt:lpstr>Office Theme</vt:lpstr>
      <vt:lpstr>Connecting the Dots: Polarimetry from the BNL Booster to the EIC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Shulga, Evgeny (PO)</dc:creator>
  <cp:lastModifiedBy>Shulga, Evgeny (PO)</cp:lastModifiedBy>
  <cp:revision>17</cp:revision>
  <dcterms:created xsi:type="dcterms:W3CDTF">2026-07-07T18:41:55Z</dcterms:created>
  <dcterms:modified xsi:type="dcterms:W3CDTF">2026-07-13T10:48:46Z</dcterms:modified>
</cp:coreProperties>
</file>