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3"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Lst>
  <p:sldSz cy="5143500" cx="9144000"/>
  <p:notesSz cx="6858000" cy="9144000"/>
  <p:embeddedFontLst>
    <p:embeddedFont>
      <p:font typeface="Figtree"/>
      <p:regular r:id="rId35"/>
      <p:bold r:id="rId36"/>
      <p:italic r:id="rId37"/>
      <p:boldItalic r:id="rId38"/>
    </p:embeddedFont>
    <p:embeddedFont>
      <p:font typeface="Audiowide"/>
      <p:regular r:id="rId39"/>
    </p:embeddedFont>
    <p:embeddedFont>
      <p:font typeface="Roboto"/>
      <p:regular r:id="rId40"/>
      <p:bold r:id="rId41"/>
      <p:italic r:id="rId42"/>
      <p:boldItalic r:id="rId43"/>
    </p:embeddedFont>
    <p:embeddedFont>
      <p:font typeface="Inter"/>
      <p:regular r:id="rId44"/>
      <p:bold r:id="rId45"/>
      <p:italic r:id="rId46"/>
      <p:boldItalic r:id="rId47"/>
    </p:embeddedFont>
    <p:embeddedFont>
      <p:font typeface="Century Gothic"/>
      <p:regular r:id="rId48"/>
      <p:bold r:id="rId49"/>
      <p:italic r:id="rId50"/>
      <p:boldItalic r:id="rId5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Roboto-regular.fntdata"/><Relationship Id="rId42" Type="http://schemas.openxmlformats.org/officeDocument/2006/relationships/font" Target="fonts/Roboto-italic.fntdata"/><Relationship Id="rId41" Type="http://schemas.openxmlformats.org/officeDocument/2006/relationships/font" Target="fonts/Roboto-bold.fntdata"/><Relationship Id="rId44" Type="http://schemas.openxmlformats.org/officeDocument/2006/relationships/font" Target="fonts/Inter-regular.fntdata"/><Relationship Id="rId43" Type="http://schemas.openxmlformats.org/officeDocument/2006/relationships/font" Target="fonts/Roboto-boldItalic.fntdata"/><Relationship Id="rId46" Type="http://schemas.openxmlformats.org/officeDocument/2006/relationships/font" Target="fonts/Inter-italic.fntdata"/><Relationship Id="rId45" Type="http://schemas.openxmlformats.org/officeDocument/2006/relationships/font" Target="fonts/Inter-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CenturyGothic-regular.fntdata"/><Relationship Id="rId47" Type="http://schemas.openxmlformats.org/officeDocument/2006/relationships/font" Target="fonts/Inter-boldItalic.fntdata"/><Relationship Id="rId49" Type="http://schemas.openxmlformats.org/officeDocument/2006/relationships/font" Target="fonts/CenturyGothic-bold.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font" Target="fonts/Figtree-regular.fntdata"/><Relationship Id="rId34" Type="http://schemas.openxmlformats.org/officeDocument/2006/relationships/slide" Target="slides/slide29.xml"/><Relationship Id="rId37" Type="http://schemas.openxmlformats.org/officeDocument/2006/relationships/font" Target="fonts/Figtree-italic.fntdata"/><Relationship Id="rId36" Type="http://schemas.openxmlformats.org/officeDocument/2006/relationships/font" Target="fonts/Figtree-bold.fntdata"/><Relationship Id="rId39" Type="http://schemas.openxmlformats.org/officeDocument/2006/relationships/font" Target="fonts/Audiowide-regular.fntdata"/><Relationship Id="rId38" Type="http://schemas.openxmlformats.org/officeDocument/2006/relationships/font" Target="fonts/Figtree-boldItalic.fntdata"/><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font" Target="fonts/CenturyGothic-boldItalic.fntdata"/><Relationship Id="rId50" Type="http://schemas.openxmlformats.org/officeDocument/2006/relationships/font" Target="fonts/CenturyGothic-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3f05db959e7_0_2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3f05db959e7_0_2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3f05db959e7_0_1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1" name="Google Shape;211;g3f05db959e7_0_1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3f05db959e7_0_0:notes"/>
          <p:cNvSpPr txBox="1"/>
          <p:nvPr>
            <p:ph idx="1" type="body"/>
          </p:nvPr>
        </p:nvSpPr>
        <p:spPr>
          <a:xfrm>
            <a:off x="685800" y="4343401"/>
            <a:ext cx="5486400" cy="4114800"/>
          </a:xfrm>
          <a:prstGeom prst="rect">
            <a:avLst/>
          </a:prstGeom>
        </p:spPr>
        <p:txBody>
          <a:bodyPr anchorCtr="0" anchor="t" bIns="89600" lIns="89600" spcFirstLastPara="1" rIns="89600" wrap="square" tIns="89600">
            <a:noAutofit/>
          </a:bodyPr>
          <a:lstStyle/>
          <a:p>
            <a:pPr indent="-298450" lvl="0" marL="457200" rtl="0" algn="l">
              <a:spcBef>
                <a:spcPts val="0"/>
              </a:spcBef>
              <a:spcAft>
                <a:spcPts val="0"/>
              </a:spcAft>
              <a:buSzPts val="1100"/>
              <a:buChar char="-"/>
            </a:pPr>
            <a:r>
              <a:rPr lang="en"/>
              <a:t>Another application I want to highlight is at UITF, UITF stands for Upgraded Injector Test Facility, it is a test bed for evaluation of new hardware designed for our bigger accelerator called CEBAF</a:t>
            </a:r>
            <a:endParaRPr/>
          </a:p>
          <a:p>
            <a:pPr indent="-298450" lvl="0" marL="457200" rtl="0" algn="l">
              <a:spcBef>
                <a:spcPts val="0"/>
              </a:spcBef>
              <a:spcAft>
                <a:spcPts val="0"/>
              </a:spcAft>
              <a:buSzPts val="1100"/>
              <a:buChar char="-"/>
            </a:pPr>
            <a:r>
              <a:rPr lang="en"/>
              <a:t>UITF is also part of BeamNetUS - an org of test accelerators that offers beamtime to external users</a:t>
            </a:r>
            <a:endParaRPr/>
          </a:p>
          <a:p>
            <a:pPr indent="-298450" lvl="0" marL="457200" rtl="0" algn="l">
              <a:spcBef>
                <a:spcPts val="0"/>
              </a:spcBef>
              <a:spcAft>
                <a:spcPts val="0"/>
              </a:spcAft>
              <a:buSzPts val="1100"/>
              <a:buChar char="-"/>
            </a:pPr>
            <a:r>
              <a:rPr lang="en"/>
              <a:t>UITF can also act as our playground for AI tools before we can deploy them on more complex CEBAF or any other large scale accelerators</a:t>
            </a:r>
            <a:endParaRPr/>
          </a:p>
          <a:p>
            <a:pPr indent="-298450" lvl="0" marL="457200" rtl="0" algn="l">
              <a:spcBef>
                <a:spcPts val="0"/>
              </a:spcBef>
              <a:spcAft>
                <a:spcPts val="0"/>
              </a:spcAft>
              <a:buSzPts val="1100"/>
              <a:buChar char="-"/>
            </a:pPr>
            <a:r>
              <a:rPr lang="en"/>
              <a:t>With that being said, We’ve been integrating agentic workflows at UITF using Osprey as a tool that is being developed under American Science Cloud Infrastructure.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UITF has apparently been around for 6-7 years, but has fairly recently become a member of BeamNetUS.</a:t>
            </a:r>
            <a:endParaRPr/>
          </a:p>
        </p:txBody>
      </p:sp>
      <p:sp>
        <p:nvSpPr>
          <p:cNvPr id="216" name="Google Shape;216;g3f05db959e7_0_0:notes"/>
          <p:cNvSpPr/>
          <p:nvPr>
            <p:ph idx="2" type="sldImg"/>
          </p:nvPr>
        </p:nvSpPr>
        <p:spPr>
          <a:xfrm>
            <a:off x="397565" y="685488"/>
            <a:ext cx="6063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3f05db959e7_0_7:notes"/>
          <p:cNvSpPr txBox="1"/>
          <p:nvPr>
            <p:ph idx="1" type="body"/>
          </p:nvPr>
        </p:nvSpPr>
        <p:spPr>
          <a:xfrm>
            <a:off x="685800" y="4343401"/>
            <a:ext cx="5486400" cy="4114800"/>
          </a:xfrm>
          <a:prstGeom prst="rect">
            <a:avLst/>
          </a:prstGeom>
        </p:spPr>
        <p:txBody>
          <a:bodyPr anchorCtr="0" anchor="t" bIns="89600" lIns="89600" spcFirstLastPara="1" rIns="89600" wrap="square" tIns="89600">
            <a:noAutofit/>
          </a:bodyPr>
          <a:lstStyle/>
          <a:p>
            <a:pPr indent="-298450" lvl="0" marL="457200" rtl="0" algn="l">
              <a:spcBef>
                <a:spcPts val="0"/>
              </a:spcBef>
              <a:spcAft>
                <a:spcPts val="0"/>
              </a:spcAft>
              <a:buSzPts val="1100"/>
              <a:buChar char="-"/>
            </a:pPr>
            <a:r>
              <a:rPr lang="en"/>
              <a:t>This slide highlights an example of how the agentic workflow can be orchestrated</a:t>
            </a:r>
            <a:endParaRPr/>
          </a:p>
          <a:p>
            <a:pPr indent="-298450" lvl="0" marL="457200" rtl="0" algn="l">
              <a:spcBef>
                <a:spcPts val="0"/>
              </a:spcBef>
              <a:spcAft>
                <a:spcPts val="0"/>
              </a:spcAft>
              <a:buSzPts val="1100"/>
              <a:buChar char="-"/>
            </a:pPr>
            <a:r>
              <a:rPr lang="en"/>
              <a:t>In this case, a user types this exact prompt that is shown here, it says …</a:t>
            </a:r>
            <a:endParaRPr/>
          </a:p>
        </p:txBody>
      </p:sp>
      <p:sp>
        <p:nvSpPr>
          <p:cNvPr id="225" name="Google Shape;225;g3f05db959e7_0_7:notes"/>
          <p:cNvSpPr/>
          <p:nvPr>
            <p:ph idx="2" type="sldImg"/>
          </p:nvPr>
        </p:nvSpPr>
        <p:spPr>
          <a:xfrm>
            <a:off x="397565" y="685488"/>
            <a:ext cx="6063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g3f05db959e7_0_20:notes"/>
          <p:cNvSpPr txBox="1"/>
          <p:nvPr>
            <p:ph idx="1" type="body"/>
          </p:nvPr>
        </p:nvSpPr>
        <p:spPr>
          <a:xfrm>
            <a:off x="685800" y="4343401"/>
            <a:ext cx="5486400" cy="4114800"/>
          </a:xfrm>
          <a:prstGeom prst="rect">
            <a:avLst/>
          </a:prstGeom>
        </p:spPr>
        <p:txBody>
          <a:bodyPr anchorCtr="0" anchor="t" bIns="89600" lIns="89600" spcFirstLastPara="1" rIns="89600" wrap="square" tIns="89600">
            <a:noAutofit/>
          </a:bodyPr>
          <a:lstStyle/>
          <a:p>
            <a:pPr indent="0" lvl="0" marL="0" rtl="0" algn="l">
              <a:spcBef>
                <a:spcPts val="0"/>
              </a:spcBef>
              <a:spcAft>
                <a:spcPts val="0"/>
              </a:spcAft>
              <a:buNone/>
            </a:pPr>
            <a:r>
              <a:t/>
            </a:r>
            <a:endParaRPr/>
          </a:p>
        </p:txBody>
      </p:sp>
      <p:sp>
        <p:nvSpPr>
          <p:cNvPr id="239" name="Google Shape;239;g3f05db959e7_0_20:notes"/>
          <p:cNvSpPr/>
          <p:nvPr>
            <p:ph idx="2" type="sldImg"/>
          </p:nvPr>
        </p:nvSpPr>
        <p:spPr>
          <a:xfrm>
            <a:off x="397565" y="685488"/>
            <a:ext cx="6063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g3f05db959e7_0_1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8" name="Google Shape;248;g3f05db959e7_0_1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g3f05db959e7_0_2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3" name="Google Shape;253;g3f05db959e7_0_2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3f2c3578b2f_1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9" name="Google Shape;259;g3f2c3578b2f_1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g3f05db959e7_0_3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5" name="Google Shape;265;g3f05db959e7_0_3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g3f0ae468bb4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8" name="Google Shape;328;g3f0ae468bb4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Funding for AmSC came late in FY25 with insufficient time for DOE SC to exercise a normal NOFO and review process. The course of action they took varied slightly by program office, but all programs limited proposals to national labs. The OBBB was a reconciliation bill that includes $1B of additional </a:t>
            </a:r>
            <a:r>
              <a:rPr lang="en"/>
              <a:t>discretionary</a:t>
            </a:r>
            <a:r>
              <a:rPr lang="en"/>
              <a:t> appropriations for AI (which is unusual).</a:t>
            </a:r>
            <a:br>
              <a:rPr lang="en"/>
            </a:br>
            <a:br>
              <a:rPr lang="en"/>
            </a:br>
            <a:r>
              <a:rPr lang="en"/>
              <a:t>The bulk of the money (~$100M) was given to ASCR who distributed it among several projects. The main ASCR proposal included </a:t>
            </a:r>
            <a:r>
              <a:rPr lang="en"/>
              <a:t>appendices</a:t>
            </a:r>
            <a:r>
              <a:rPr lang="en"/>
              <a:t> for Infrastructure Partners (IP) but then they also accepted additional Appendices from “non-ASCR” IPs. This included </a:t>
            </a:r>
            <a:r>
              <a:rPr lang="en">
                <a:solidFill>
                  <a:schemeClr val="dk1"/>
                </a:solidFill>
              </a:rPr>
              <a:t>$1.5M</a:t>
            </a:r>
            <a:r>
              <a:rPr lang="en">
                <a:solidFill>
                  <a:schemeClr val="dk1"/>
                </a:solidFill>
              </a:rPr>
              <a:t> for BES/HEP/NP Scientific User Facilities. Other program offices received smaller allocations with HEP and NP each receiving about $10M. The NP $10M was split among 3 proposals which were strongly signaled in the funding call.</a:t>
            </a:r>
            <a:br>
              <a:rPr lang="en">
                <a:solidFill>
                  <a:schemeClr val="dk1"/>
                </a:solidFill>
              </a:rPr>
            </a:br>
            <a:br>
              <a:rPr lang="en">
                <a:solidFill>
                  <a:schemeClr val="dk1"/>
                </a:solidFill>
              </a:rPr>
            </a:br>
            <a:r>
              <a:rPr lang="en">
                <a:solidFill>
                  <a:schemeClr val="dk1"/>
                </a:solidFill>
              </a:rPr>
              <a:t>The Genesis RFA is being funded by the standard DOE SC annual budget. However, Executive Order 14363: “Launching the Genesis Mission” in November 2025 re-prioritized existing federal research dollars toward AI.</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3f2c3578b2f_1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3f2c3578b2f_1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g3f05db959e7_0_2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0" name="Google Shape;340;g3f05db959e7_0_2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g3e8f9661148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5" name="Google Shape;345;g3e8f9661148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g3f0da8ecd0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2" name="Google Shape;352;g3f0da8ecd0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Do not think of agentic coding as a cheap shortcut that is “cheating”</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g3f05db959e7_0_3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0" name="Google Shape;360;g3f05db959e7_0_3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g3f2c3578b2f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5" name="Google Shape;365;g3f2c3578b2f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g3f05db959e7_0_2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4" name="Google Shape;374;g3f05db959e7_0_2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 name="Shape 393"/>
        <p:cNvGrpSpPr/>
        <p:nvPr/>
      </p:nvGrpSpPr>
      <p:grpSpPr>
        <a:xfrm>
          <a:off x="0" y="0"/>
          <a:ext cx="0" cy="0"/>
          <a:chOff x="0" y="0"/>
          <a:chExt cx="0" cy="0"/>
        </a:xfrm>
      </p:grpSpPr>
      <p:sp>
        <p:nvSpPr>
          <p:cNvPr id="394" name="Google Shape;394;g3f05db959e7_0_3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5" name="Google Shape;395;g3f05db959e7_0_3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g3f0ae468bb4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0" name="Google Shape;400;g3f0ae468bb4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g3f05db959e7_0_2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0" name="Google Shape;420;g3f05db959e7_0_2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g3e8f966114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5" name="Google Shape;425;g3e8f966114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3f05db959e7_0_383:notes"/>
          <p:cNvSpPr/>
          <p:nvPr>
            <p:ph idx="2" type="sldImg"/>
          </p:nvPr>
        </p:nvSpPr>
        <p:spPr>
          <a:xfrm>
            <a:off x="685800" y="857250"/>
            <a:ext cx="5486400" cy="2314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 name="Google Shape;86;g3f05db959e7_0_383:notes"/>
          <p:cNvSpPr txBox="1"/>
          <p:nvPr>
            <p:ph idx="1" type="body"/>
          </p:nvPr>
        </p:nvSpPr>
        <p:spPr>
          <a:xfrm>
            <a:off x="685800" y="3300413"/>
            <a:ext cx="5486400" cy="27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
              <a:t>The first content slide frames the narrative. Older computing models were pipelines: data taking, calibration, reconstruction, analysis, preservation. The emerging model is a closed loop in which AI has access to live data, simulation, knowledge bases, monitoring, and control surfaces. For ePIC, the key preparation is not merely training a few models. It is ensuring that every major system exposes reliable, documented, permissioned interfaces and machine-readable provenance so automated reasoning can be connected safely.</a:t>
            </a:r>
            <a:endParaRPr/>
          </a:p>
        </p:txBody>
      </p:sp>
      <p:sp>
        <p:nvSpPr>
          <p:cNvPr id="87" name="Google Shape;87;g3f05db959e7_0_383:notes"/>
          <p:cNvSpPr txBox="1"/>
          <p:nvPr>
            <p:ph idx="12" type="sldNum"/>
          </p:nvPr>
        </p:nvSpPr>
        <p:spPr>
          <a:xfrm>
            <a:off x="3884613" y="6513910"/>
            <a:ext cx="2971800" cy="3441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3f05db959e7_0_1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9" name="Google Shape;139;g3f05db959e7_0_1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3f05db959e7_0_4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 name="Google Shape;144;g3f05db959e7_0_4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3f0ae468bb4_0_1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0" name="Google Shape;160;g3f0ae468bb4_0_1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3f05db959e7_0_2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7" name="Google Shape;167;g3f05db959e7_0_2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section will emphasize how the role of data provenance and description are getting increased significance compared to software which is becoming cheaper to produce. </a:t>
            </a:r>
            <a:br>
              <a:rPr lang="en"/>
            </a:br>
            <a:r>
              <a:rPr lang="en"/>
              <a:t>“AI-ready” is not so much about the format as about having all features of FAIR.</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3f05db959e7_0_2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 name="Google Shape;172;g3f05db959e7_0_2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3f05db959e7_0_2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9" name="Google Shape;189;g3f05db959e7_0_2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5.jpg"/><Relationship Id="rId3" Type="http://schemas.openxmlformats.org/officeDocument/2006/relationships/image" Target="../media/image10.png"/><Relationship Id="rId4" Type="http://schemas.openxmlformats.org/officeDocument/2006/relationships/image" Target="../media/image3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1.jpg"/><Relationship Id="rId3" Type="http://schemas.openxmlformats.org/officeDocument/2006/relationships/image" Target="../media/image10.png"/><Relationship Id="rId4" Type="http://schemas.openxmlformats.org/officeDocument/2006/relationships/image" Target="../media/image36.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jpg"/><Relationship Id="rId3" Type="http://schemas.openxmlformats.org/officeDocument/2006/relationships/image" Target="../media/image10.png"/><Relationship Id="rId4" Type="http://schemas.openxmlformats.org/officeDocument/2006/relationships/image" Target="../media/image3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3" name="Google Shape;13;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4" name="Google Shape;14;p2"/>
          <p:cNvSpPr txBox="1"/>
          <p:nvPr>
            <p:ph idx="12" type="sldNum"/>
          </p:nvPr>
        </p:nvSpPr>
        <p:spPr>
          <a:xfrm>
            <a:off x="8558733" y="4749892"/>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6" name="Shape 46"/>
        <p:cNvGrpSpPr/>
        <p:nvPr/>
      </p:nvGrpSpPr>
      <p:grpSpPr>
        <a:xfrm>
          <a:off x="0" y="0"/>
          <a:ext cx="0" cy="0"/>
          <a:chOff x="0" y="0"/>
          <a:chExt cx="0" cy="0"/>
        </a:xfrm>
      </p:grpSpPr>
      <p:sp>
        <p:nvSpPr>
          <p:cNvPr id="47" name="Google Shape;47;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8" name="Google Shape;48;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9" name="Google Shape;49;p11"/>
          <p:cNvSpPr txBox="1"/>
          <p:nvPr>
            <p:ph idx="12" type="sldNum"/>
          </p:nvPr>
        </p:nvSpPr>
        <p:spPr>
          <a:xfrm>
            <a:off x="8558733" y="4749892"/>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12"/>
          <p:cNvSpPr txBox="1"/>
          <p:nvPr>
            <p:ph idx="12" type="sldNum"/>
          </p:nvPr>
        </p:nvSpPr>
        <p:spPr>
          <a:xfrm>
            <a:off x="8558733" y="4749892"/>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ull Image Cover - 3">
  <p:cSld name="Full Image Cover - 3">
    <p:spTree>
      <p:nvGrpSpPr>
        <p:cNvPr id="52" name="Shape 52"/>
        <p:cNvGrpSpPr/>
        <p:nvPr/>
      </p:nvGrpSpPr>
      <p:grpSpPr>
        <a:xfrm>
          <a:off x="0" y="0"/>
          <a:ext cx="0" cy="0"/>
          <a:chOff x="0" y="0"/>
          <a:chExt cx="0" cy="0"/>
        </a:xfrm>
      </p:grpSpPr>
      <p:pic>
        <p:nvPicPr>
          <p:cNvPr id="53" name="Google Shape;53;p13"/>
          <p:cNvPicPr preferRelativeResize="0"/>
          <p:nvPr/>
        </p:nvPicPr>
        <p:blipFill rotWithShape="1">
          <a:blip r:embed="rId2">
            <a:alphaModFix/>
          </a:blip>
          <a:srcRect b="0" l="0" r="0" t="0"/>
          <a:stretch/>
        </p:blipFill>
        <p:spPr>
          <a:xfrm>
            <a:off x="-22860" y="-12859"/>
            <a:ext cx="9189720" cy="5169219"/>
          </a:xfrm>
          <a:prstGeom prst="rect">
            <a:avLst/>
          </a:prstGeom>
          <a:noFill/>
          <a:ln>
            <a:noFill/>
          </a:ln>
        </p:spPr>
      </p:pic>
      <p:pic>
        <p:nvPicPr>
          <p:cNvPr id="54" name="Google Shape;54;p13"/>
          <p:cNvPicPr preferRelativeResize="0"/>
          <p:nvPr/>
        </p:nvPicPr>
        <p:blipFill rotWithShape="1">
          <a:blip r:embed="rId3">
            <a:alphaModFix/>
          </a:blip>
          <a:srcRect b="0" l="0" r="0" t="0"/>
          <a:stretch/>
        </p:blipFill>
        <p:spPr>
          <a:xfrm>
            <a:off x="6905728" y="4708085"/>
            <a:ext cx="2044700" cy="391538"/>
          </a:xfrm>
          <a:prstGeom prst="rect">
            <a:avLst/>
          </a:prstGeom>
          <a:noFill/>
          <a:ln>
            <a:noFill/>
          </a:ln>
        </p:spPr>
      </p:pic>
      <p:pic>
        <p:nvPicPr>
          <p:cNvPr id="55" name="Google Shape;55;p13"/>
          <p:cNvPicPr preferRelativeResize="0"/>
          <p:nvPr/>
        </p:nvPicPr>
        <p:blipFill rotWithShape="1">
          <a:blip r:embed="rId4">
            <a:alphaModFix/>
          </a:blip>
          <a:srcRect b="0" l="0" r="0" t="0"/>
          <a:stretch/>
        </p:blipFill>
        <p:spPr>
          <a:xfrm>
            <a:off x="5621751" y="2323924"/>
            <a:ext cx="2567956" cy="495653"/>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Divider/Title Slide">
  <p:cSld name="Section Divider/Title Slide">
    <p:spTree>
      <p:nvGrpSpPr>
        <p:cNvPr id="56" name="Shape 56"/>
        <p:cNvGrpSpPr/>
        <p:nvPr/>
      </p:nvGrpSpPr>
      <p:grpSpPr>
        <a:xfrm>
          <a:off x="0" y="0"/>
          <a:ext cx="0" cy="0"/>
          <a:chOff x="0" y="0"/>
          <a:chExt cx="0" cy="0"/>
        </a:xfrm>
      </p:grpSpPr>
      <p:pic>
        <p:nvPicPr>
          <p:cNvPr id="57" name="Google Shape;57;p14"/>
          <p:cNvPicPr preferRelativeResize="0"/>
          <p:nvPr/>
        </p:nvPicPr>
        <p:blipFill rotWithShape="1">
          <a:blip r:embed="rId2">
            <a:alphaModFix/>
          </a:blip>
          <a:srcRect b="0" l="0" r="0" t="0"/>
          <a:stretch/>
        </p:blipFill>
        <p:spPr>
          <a:xfrm>
            <a:off x="0" y="0"/>
            <a:ext cx="9166859" cy="5156360"/>
          </a:xfrm>
          <a:prstGeom prst="rect">
            <a:avLst/>
          </a:prstGeom>
          <a:noFill/>
          <a:ln>
            <a:noFill/>
          </a:ln>
        </p:spPr>
      </p:pic>
      <p:sp>
        <p:nvSpPr>
          <p:cNvPr id="58" name="Google Shape;58;p14"/>
          <p:cNvSpPr txBox="1"/>
          <p:nvPr>
            <p:ph type="ctrTitle"/>
          </p:nvPr>
        </p:nvSpPr>
        <p:spPr>
          <a:xfrm>
            <a:off x="1257300" y="2171701"/>
            <a:ext cx="7315200" cy="1257300"/>
          </a:xfrm>
          <a:prstGeom prst="rect">
            <a:avLst/>
          </a:prstGeom>
          <a:noFill/>
          <a:ln>
            <a:noFill/>
          </a:ln>
        </p:spPr>
        <p:txBody>
          <a:bodyPr anchorCtr="0" anchor="t" bIns="34275" lIns="68575" spcFirstLastPara="1" rIns="68575" wrap="square" tIns="34275">
            <a:normAutofit/>
          </a:bodyPr>
          <a:lstStyle>
            <a:lvl1pPr lvl="0" marR="0" algn="l">
              <a:spcBef>
                <a:spcPts val="0"/>
              </a:spcBef>
              <a:spcAft>
                <a:spcPts val="0"/>
              </a:spcAft>
              <a:buSzPts val="1100"/>
              <a:buNone/>
              <a:defRPr b="1" i="0" sz="3400" u="none" cap="none" strike="noStrike">
                <a:solidFill>
                  <a:schemeClr val="lt1"/>
                </a:solidFill>
                <a:latin typeface="Figtree"/>
                <a:ea typeface="Figtree"/>
                <a:cs typeface="Figtree"/>
                <a:sym typeface="Figtree"/>
              </a:defRPr>
            </a:lvl1pPr>
            <a:lvl2pPr lvl="1" marR="0" algn="l">
              <a:spcBef>
                <a:spcPts val="0"/>
              </a:spcBef>
              <a:spcAft>
                <a:spcPts val="0"/>
              </a:spcAft>
              <a:buSzPts val="1100"/>
              <a:buNone/>
              <a:defRPr b="0" i="0" sz="3000" u="none" cap="none" strike="noStrike">
                <a:solidFill>
                  <a:schemeClr val="accent1"/>
                </a:solidFill>
                <a:latin typeface="Arial"/>
                <a:ea typeface="Arial"/>
                <a:cs typeface="Arial"/>
                <a:sym typeface="Arial"/>
              </a:defRPr>
            </a:lvl2pPr>
            <a:lvl3pPr lvl="2" marR="0" algn="l">
              <a:spcBef>
                <a:spcPts val="0"/>
              </a:spcBef>
              <a:spcAft>
                <a:spcPts val="0"/>
              </a:spcAft>
              <a:buSzPts val="1100"/>
              <a:buNone/>
              <a:defRPr b="0" i="0" sz="3000" u="none" cap="none" strike="noStrike">
                <a:solidFill>
                  <a:schemeClr val="accent1"/>
                </a:solidFill>
                <a:latin typeface="Arial"/>
                <a:ea typeface="Arial"/>
                <a:cs typeface="Arial"/>
                <a:sym typeface="Arial"/>
              </a:defRPr>
            </a:lvl3pPr>
            <a:lvl4pPr lvl="3" marR="0" algn="l">
              <a:spcBef>
                <a:spcPts val="0"/>
              </a:spcBef>
              <a:spcAft>
                <a:spcPts val="0"/>
              </a:spcAft>
              <a:buSzPts val="1100"/>
              <a:buNone/>
              <a:defRPr b="0" i="0" sz="3000" u="none" cap="none" strike="noStrike">
                <a:solidFill>
                  <a:schemeClr val="accent1"/>
                </a:solidFill>
                <a:latin typeface="Arial"/>
                <a:ea typeface="Arial"/>
                <a:cs typeface="Arial"/>
                <a:sym typeface="Arial"/>
              </a:defRPr>
            </a:lvl4pPr>
            <a:lvl5pPr lvl="4" marR="0" algn="l">
              <a:spcBef>
                <a:spcPts val="0"/>
              </a:spcBef>
              <a:spcAft>
                <a:spcPts val="0"/>
              </a:spcAft>
              <a:buSzPts val="1100"/>
              <a:buNone/>
              <a:defRPr b="0" i="0" sz="3000" u="none" cap="none" strike="noStrike">
                <a:solidFill>
                  <a:schemeClr val="accent1"/>
                </a:solidFill>
                <a:latin typeface="Arial"/>
                <a:ea typeface="Arial"/>
                <a:cs typeface="Arial"/>
                <a:sym typeface="Arial"/>
              </a:defRPr>
            </a:lvl5pPr>
            <a:lvl6pPr lvl="5" marR="0" algn="l">
              <a:spcBef>
                <a:spcPts val="0"/>
              </a:spcBef>
              <a:spcAft>
                <a:spcPts val="0"/>
              </a:spcAft>
              <a:buSzPts val="1100"/>
              <a:buNone/>
              <a:defRPr b="0" i="0" sz="3000" u="none" cap="none" strike="noStrike">
                <a:solidFill>
                  <a:schemeClr val="accent1"/>
                </a:solidFill>
                <a:latin typeface="Arial"/>
                <a:ea typeface="Arial"/>
                <a:cs typeface="Arial"/>
                <a:sym typeface="Arial"/>
              </a:defRPr>
            </a:lvl6pPr>
            <a:lvl7pPr lvl="6" marR="0" algn="l">
              <a:spcBef>
                <a:spcPts val="0"/>
              </a:spcBef>
              <a:spcAft>
                <a:spcPts val="0"/>
              </a:spcAft>
              <a:buSzPts val="1100"/>
              <a:buNone/>
              <a:defRPr b="0" i="0" sz="3000" u="none" cap="none" strike="noStrike">
                <a:solidFill>
                  <a:schemeClr val="accent1"/>
                </a:solidFill>
                <a:latin typeface="Arial"/>
                <a:ea typeface="Arial"/>
                <a:cs typeface="Arial"/>
                <a:sym typeface="Arial"/>
              </a:defRPr>
            </a:lvl7pPr>
            <a:lvl8pPr lvl="7" marR="0" algn="l">
              <a:spcBef>
                <a:spcPts val="0"/>
              </a:spcBef>
              <a:spcAft>
                <a:spcPts val="0"/>
              </a:spcAft>
              <a:buSzPts val="1100"/>
              <a:buNone/>
              <a:defRPr b="0" i="0" sz="3000" u="none" cap="none" strike="noStrike">
                <a:solidFill>
                  <a:schemeClr val="accent1"/>
                </a:solidFill>
                <a:latin typeface="Arial"/>
                <a:ea typeface="Arial"/>
                <a:cs typeface="Arial"/>
                <a:sym typeface="Arial"/>
              </a:defRPr>
            </a:lvl8pPr>
            <a:lvl9pPr lvl="8" marR="0" algn="l">
              <a:spcBef>
                <a:spcPts val="0"/>
              </a:spcBef>
              <a:spcAft>
                <a:spcPts val="0"/>
              </a:spcAft>
              <a:buSzPts val="1100"/>
              <a:buNone/>
              <a:defRPr b="0" i="0" sz="3000" u="none" cap="none" strike="noStrike">
                <a:solidFill>
                  <a:schemeClr val="accent1"/>
                </a:solidFill>
                <a:latin typeface="Arial"/>
                <a:ea typeface="Arial"/>
                <a:cs typeface="Arial"/>
                <a:sym typeface="Arial"/>
              </a:defRPr>
            </a:lvl9pPr>
          </a:lstStyle>
          <a:p/>
        </p:txBody>
      </p:sp>
      <p:pic>
        <p:nvPicPr>
          <p:cNvPr id="59" name="Google Shape;59;p14"/>
          <p:cNvPicPr preferRelativeResize="0"/>
          <p:nvPr/>
        </p:nvPicPr>
        <p:blipFill rotWithShape="1">
          <a:blip r:embed="rId3">
            <a:alphaModFix/>
          </a:blip>
          <a:srcRect b="0" l="0" r="0" t="0"/>
          <a:stretch/>
        </p:blipFill>
        <p:spPr>
          <a:xfrm>
            <a:off x="6915150" y="4703440"/>
            <a:ext cx="2057399" cy="393970"/>
          </a:xfrm>
          <a:prstGeom prst="rect">
            <a:avLst/>
          </a:prstGeom>
          <a:noFill/>
          <a:ln>
            <a:noFill/>
          </a:ln>
        </p:spPr>
      </p:pic>
      <p:pic>
        <p:nvPicPr>
          <p:cNvPr id="60" name="Google Shape;60;p14"/>
          <p:cNvPicPr preferRelativeResize="0"/>
          <p:nvPr/>
        </p:nvPicPr>
        <p:blipFill rotWithShape="1">
          <a:blip r:embed="rId4">
            <a:alphaModFix/>
          </a:blip>
          <a:srcRect b="0" l="0" r="0" t="0"/>
          <a:stretch/>
        </p:blipFill>
        <p:spPr>
          <a:xfrm rot="-5400000">
            <a:off x="-377189" y="864109"/>
            <a:ext cx="1295398" cy="250031"/>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ull Image Cover - 4">
  <p:cSld name="Full Image Cover - 4">
    <p:spTree>
      <p:nvGrpSpPr>
        <p:cNvPr id="61" name="Shape 61"/>
        <p:cNvGrpSpPr/>
        <p:nvPr/>
      </p:nvGrpSpPr>
      <p:grpSpPr>
        <a:xfrm>
          <a:off x="0" y="0"/>
          <a:ext cx="0" cy="0"/>
          <a:chOff x="0" y="0"/>
          <a:chExt cx="0" cy="0"/>
        </a:xfrm>
      </p:grpSpPr>
      <p:pic>
        <p:nvPicPr>
          <p:cNvPr id="62" name="Google Shape;62;p15"/>
          <p:cNvPicPr preferRelativeResize="0"/>
          <p:nvPr/>
        </p:nvPicPr>
        <p:blipFill rotWithShape="1">
          <a:blip r:embed="rId2">
            <a:alphaModFix/>
          </a:blip>
          <a:srcRect b="0" l="0" r="0" t="0"/>
          <a:stretch/>
        </p:blipFill>
        <p:spPr>
          <a:xfrm>
            <a:off x="-22860" y="-12859"/>
            <a:ext cx="9189720" cy="5169219"/>
          </a:xfrm>
          <a:prstGeom prst="rect">
            <a:avLst/>
          </a:prstGeom>
          <a:noFill/>
          <a:ln>
            <a:noFill/>
          </a:ln>
        </p:spPr>
      </p:pic>
      <p:pic>
        <p:nvPicPr>
          <p:cNvPr id="63" name="Google Shape;63;p15"/>
          <p:cNvPicPr preferRelativeResize="0"/>
          <p:nvPr/>
        </p:nvPicPr>
        <p:blipFill rotWithShape="1">
          <a:blip r:embed="rId3">
            <a:alphaModFix/>
          </a:blip>
          <a:srcRect b="0" l="0" r="0" t="0"/>
          <a:stretch/>
        </p:blipFill>
        <p:spPr>
          <a:xfrm>
            <a:off x="6905728" y="4708085"/>
            <a:ext cx="2044700" cy="391538"/>
          </a:xfrm>
          <a:prstGeom prst="rect">
            <a:avLst/>
          </a:prstGeom>
          <a:noFill/>
          <a:ln>
            <a:noFill/>
          </a:ln>
        </p:spPr>
      </p:pic>
      <p:pic>
        <p:nvPicPr>
          <p:cNvPr id="64" name="Google Shape;64;p15"/>
          <p:cNvPicPr preferRelativeResize="0"/>
          <p:nvPr/>
        </p:nvPicPr>
        <p:blipFill rotWithShape="1">
          <a:blip r:embed="rId4">
            <a:alphaModFix/>
          </a:blip>
          <a:srcRect b="0" l="0" r="0" t="0"/>
          <a:stretch/>
        </p:blipFill>
        <p:spPr>
          <a:xfrm>
            <a:off x="5621751" y="2323924"/>
            <a:ext cx="2567956" cy="495653"/>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65" name="Shape 65"/>
        <p:cNvGrpSpPr/>
        <p:nvPr/>
      </p:nvGrpSpPr>
      <p:grpSpPr>
        <a:xfrm>
          <a:off x="0" y="0"/>
          <a:ext cx="0" cy="0"/>
          <a:chOff x="0" y="0"/>
          <a:chExt cx="0" cy="0"/>
        </a:xfrm>
      </p:grpSpPr>
      <p:sp>
        <p:nvSpPr>
          <p:cNvPr id="66" name="Google Shape;66;p16"/>
          <p:cNvSpPr txBox="1"/>
          <p:nvPr>
            <p:ph idx="12" type="sldNum"/>
          </p:nvPr>
        </p:nvSpPr>
        <p:spPr>
          <a:xfrm>
            <a:off x="8556784" y="4749851"/>
            <a:ext cx="548700" cy="393600"/>
          </a:xfrm>
          <a:prstGeom prst="rect">
            <a:avLst/>
          </a:prstGeom>
        </p:spPr>
        <p:txBody>
          <a:bodyPr anchorCtr="0" anchor="t" bIns="91425" lIns="91425" spcFirstLastPara="1" rIns="91425" wrap="square" tIns="91425">
            <a:normAutofit/>
          </a:bodyPr>
          <a:lstStyle>
            <a:lvl1pPr lvl="0">
              <a:buNone/>
              <a:defRPr sz="1300"/>
            </a:lvl1pPr>
            <a:lvl2pPr lvl="1">
              <a:buNone/>
              <a:defRPr sz="1300"/>
            </a:lvl2pPr>
            <a:lvl3pPr lvl="2">
              <a:buNone/>
              <a:defRPr sz="1300"/>
            </a:lvl3pPr>
            <a:lvl4pPr lvl="3">
              <a:buNone/>
              <a:defRPr sz="1300"/>
            </a:lvl4pPr>
            <a:lvl5pPr lvl="4">
              <a:buNone/>
              <a:defRPr sz="1300"/>
            </a:lvl5pPr>
            <a:lvl6pPr lvl="5">
              <a:buNone/>
              <a:defRPr sz="1300"/>
            </a:lvl6pPr>
            <a:lvl7pPr lvl="6">
              <a:buNone/>
              <a:defRPr sz="1300"/>
            </a:lvl7pPr>
            <a:lvl8pPr lvl="7">
              <a:buNone/>
              <a:defRPr sz="1300"/>
            </a:lvl8pPr>
            <a:lvl9pPr lvl="8">
              <a:buNone/>
              <a:defRPr sz="1300"/>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5" name="Shape 15"/>
        <p:cNvGrpSpPr/>
        <p:nvPr/>
      </p:nvGrpSpPr>
      <p:grpSpPr>
        <a:xfrm>
          <a:off x="0" y="0"/>
          <a:ext cx="0" cy="0"/>
          <a:chOff x="0" y="0"/>
          <a:chExt cx="0" cy="0"/>
        </a:xfrm>
      </p:grpSpPr>
      <p:sp>
        <p:nvSpPr>
          <p:cNvPr id="16" name="Google Shape;16;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7" name="Google Shape;17;p3"/>
          <p:cNvSpPr txBox="1"/>
          <p:nvPr>
            <p:ph idx="12" type="sldNum"/>
          </p:nvPr>
        </p:nvSpPr>
        <p:spPr>
          <a:xfrm>
            <a:off x="8558733" y="4749892"/>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8" name="Shape 18"/>
        <p:cNvGrpSpPr/>
        <p:nvPr/>
      </p:nvGrpSpPr>
      <p:grpSpPr>
        <a:xfrm>
          <a:off x="0" y="0"/>
          <a:ext cx="0" cy="0"/>
          <a:chOff x="0" y="0"/>
          <a:chExt cx="0" cy="0"/>
        </a:xfrm>
      </p:grpSpPr>
      <p:sp>
        <p:nvSpPr>
          <p:cNvPr id="19" name="Google Shape;19;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0" name="Google Shape;20;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1" name="Google Shape;21;p4"/>
          <p:cNvSpPr txBox="1"/>
          <p:nvPr>
            <p:ph idx="12" type="sldNum"/>
          </p:nvPr>
        </p:nvSpPr>
        <p:spPr>
          <a:xfrm>
            <a:off x="8558733" y="4749892"/>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2" name="Shape 22"/>
        <p:cNvGrpSpPr/>
        <p:nvPr/>
      </p:nvGrpSpPr>
      <p:grpSpPr>
        <a:xfrm>
          <a:off x="0" y="0"/>
          <a:ext cx="0" cy="0"/>
          <a:chOff x="0" y="0"/>
          <a:chExt cx="0" cy="0"/>
        </a:xfrm>
      </p:grpSpPr>
      <p:sp>
        <p:nvSpPr>
          <p:cNvPr id="23" name="Google Shape;23;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4" name="Google Shape;24;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5" name="Google Shape;25;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6" name="Google Shape;26;p5"/>
          <p:cNvSpPr txBox="1"/>
          <p:nvPr>
            <p:ph idx="12" type="sldNum"/>
          </p:nvPr>
        </p:nvSpPr>
        <p:spPr>
          <a:xfrm>
            <a:off x="8558733" y="4749892"/>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7" name="Shape 27"/>
        <p:cNvGrpSpPr/>
        <p:nvPr/>
      </p:nvGrpSpPr>
      <p:grpSpPr>
        <a:xfrm>
          <a:off x="0" y="0"/>
          <a:ext cx="0" cy="0"/>
          <a:chOff x="0" y="0"/>
          <a:chExt cx="0" cy="0"/>
        </a:xfrm>
      </p:grpSpPr>
      <p:sp>
        <p:nvSpPr>
          <p:cNvPr id="28" name="Google Shape;28;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9" name="Google Shape;29;p6"/>
          <p:cNvSpPr txBox="1"/>
          <p:nvPr>
            <p:ph idx="12" type="sldNum"/>
          </p:nvPr>
        </p:nvSpPr>
        <p:spPr>
          <a:xfrm>
            <a:off x="8558733" y="4749892"/>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0" name="Shape 30"/>
        <p:cNvGrpSpPr/>
        <p:nvPr/>
      </p:nvGrpSpPr>
      <p:grpSpPr>
        <a:xfrm>
          <a:off x="0" y="0"/>
          <a:ext cx="0" cy="0"/>
          <a:chOff x="0" y="0"/>
          <a:chExt cx="0" cy="0"/>
        </a:xfrm>
      </p:grpSpPr>
      <p:sp>
        <p:nvSpPr>
          <p:cNvPr id="31" name="Google Shape;31;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2" name="Google Shape;32;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3" name="Google Shape;33;p7"/>
          <p:cNvSpPr txBox="1"/>
          <p:nvPr>
            <p:ph idx="12" type="sldNum"/>
          </p:nvPr>
        </p:nvSpPr>
        <p:spPr>
          <a:xfrm>
            <a:off x="8558733" y="4749892"/>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4" name="Shape 34"/>
        <p:cNvGrpSpPr/>
        <p:nvPr/>
      </p:nvGrpSpPr>
      <p:grpSpPr>
        <a:xfrm>
          <a:off x="0" y="0"/>
          <a:ext cx="0" cy="0"/>
          <a:chOff x="0" y="0"/>
          <a:chExt cx="0" cy="0"/>
        </a:xfrm>
      </p:grpSpPr>
      <p:sp>
        <p:nvSpPr>
          <p:cNvPr id="35" name="Google Shape;35;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6" name="Google Shape;36;p8"/>
          <p:cNvSpPr txBox="1"/>
          <p:nvPr>
            <p:ph idx="12" type="sldNum"/>
          </p:nvPr>
        </p:nvSpPr>
        <p:spPr>
          <a:xfrm>
            <a:off x="8558733" y="4749892"/>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7" name="Shape 37"/>
        <p:cNvGrpSpPr/>
        <p:nvPr/>
      </p:nvGrpSpPr>
      <p:grpSpPr>
        <a:xfrm>
          <a:off x="0" y="0"/>
          <a:ext cx="0" cy="0"/>
          <a:chOff x="0" y="0"/>
          <a:chExt cx="0" cy="0"/>
        </a:xfrm>
      </p:grpSpPr>
      <p:sp>
        <p:nvSpPr>
          <p:cNvPr id="38" name="Google Shape;38;p9"/>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0" name="Google Shape;40;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1" name="Google Shape;41;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dk1"/>
              </a:buClr>
              <a:buSzPts val="1800"/>
              <a:buChar char="●"/>
              <a:defRPr>
                <a:solidFill>
                  <a:schemeClr val="dk1"/>
                </a:solidFill>
              </a:defRPr>
            </a:lvl1pPr>
            <a:lvl2pPr indent="-317500" lvl="1" marL="914400">
              <a:spcBef>
                <a:spcPts val="0"/>
              </a:spcBef>
              <a:spcAft>
                <a:spcPts val="0"/>
              </a:spcAft>
              <a:buClr>
                <a:schemeClr val="dk1"/>
              </a:buClr>
              <a:buSzPts val="1400"/>
              <a:buChar char="○"/>
              <a:defRPr>
                <a:solidFill>
                  <a:schemeClr val="dk1"/>
                </a:solidFill>
              </a:defRPr>
            </a:lvl2pPr>
            <a:lvl3pPr indent="-317500" lvl="2" marL="1371600">
              <a:spcBef>
                <a:spcPts val="0"/>
              </a:spcBef>
              <a:spcAft>
                <a:spcPts val="0"/>
              </a:spcAft>
              <a:buClr>
                <a:schemeClr val="dk1"/>
              </a:buClr>
              <a:buSzPts val="1400"/>
              <a:buChar char="■"/>
              <a:defRPr>
                <a:solidFill>
                  <a:schemeClr val="dk1"/>
                </a:solidFill>
              </a:defRPr>
            </a:lvl3pPr>
            <a:lvl4pPr indent="-317500" lvl="3" marL="1828800">
              <a:spcBef>
                <a:spcPts val="0"/>
              </a:spcBef>
              <a:spcAft>
                <a:spcPts val="0"/>
              </a:spcAft>
              <a:buClr>
                <a:schemeClr val="dk1"/>
              </a:buClr>
              <a:buSzPts val="1400"/>
              <a:buChar char="●"/>
              <a:defRPr>
                <a:solidFill>
                  <a:schemeClr val="dk1"/>
                </a:solidFill>
              </a:defRPr>
            </a:lvl4pPr>
            <a:lvl5pPr indent="-317500" lvl="4" marL="2286000">
              <a:spcBef>
                <a:spcPts val="0"/>
              </a:spcBef>
              <a:spcAft>
                <a:spcPts val="0"/>
              </a:spcAft>
              <a:buClr>
                <a:schemeClr val="dk1"/>
              </a:buClr>
              <a:buSzPts val="1400"/>
              <a:buChar char="○"/>
              <a:defRPr>
                <a:solidFill>
                  <a:schemeClr val="dk1"/>
                </a:solidFill>
              </a:defRPr>
            </a:lvl5pPr>
            <a:lvl6pPr indent="-317500" lvl="5" marL="2743200">
              <a:spcBef>
                <a:spcPts val="0"/>
              </a:spcBef>
              <a:spcAft>
                <a:spcPts val="0"/>
              </a:spcAft>
              <a:buClr>
                <a:schemeClr val="dk1"/>
              </a:buClr>
              <a:buSzPts val="1400"/>
              <a:buChar char="■"/>
              <a:defRPr>
                <a:solidFill>
                  <a:schemeClr val="dk1"/>
                </a:solidFill>
              </a:defRPr>
            </a:lvl6pPr>
            <a:lvl7pPr indent="-317500" lvl="6" marL="3200400">
              <a:spcBef>
                <a:spcPts val="0"/>
              </a:spcBef>
              <a:spcAft>
                <a:spcPts val="0"/>
              </a:spcAft>
              <a:buClr>
                <a:schemeClr val="dk1"/>
              </a:buClr>
              <a:buSzPts val="1400"/>
              <a:buChar char="●"/>
              <a:defRPr>
                <a:solidFill>
                  <a:schemeClr val="dk1"/>
                </a:solidFill>
              </a:defRPr>
            </a:lvl7pPr>
            <a:lvl8pPr indent="-317500" lvl="7" marL="3657600">
              <a:spcBef>
                <a:spcPts val="0"/>
              </a:spcBef>
              <a:spcAft>
                <a:spcPts val="0"/>
              </a:spcAft>
              <a:buClr>
                <a:schemeClr val="dk1"/>
              </a:buClr>
              <a:buSzPts val="1400"/>
              <a:buChar char="○"/>
              <a:defRPr>
                <a:solidFill>
                  <a:schemeClr val="dk1"/>
                </a:solidFill>
              </a:defRPr>
            </a:lvl8pPr>
            <a:lvl9pPr indent="-317500" lvl="8" marL="4114800">
              <a:spcBef>
                <a:spcPts val="0"/>
              </a:spcBef>
              <a:spcAft>
                <a:spcPts val="0"/>
              </a:spcAft>
              <a:buClr>
                <a:schemeClr val="dk1"/>
              </a:buClr>
              <a:buSzPts val="1400"/>
              <a:buChar char="■"/>
              <a:defRPr>
                <a:solidFill>
                  <a:schemeClr val="dk1"/>
                </a:solidFill>
              </a:defRPr>
            </a:lvl9pPr>
          </a:lstStyle>
          <a:p/>
        </p:txBody>
      </p:sp>
      <p:sp>
        <p:nvSpPr>
          <p:cNvPr id="42" name="Google Shape;42;p9"/>
          <p:cNvSpPr txBox="1"/>
          <p:nvPr>
            <p:ph idx="12" type="sldNum"/>
          </p:nvPr>
        </p:nvSpPr>
        <p:spPr>
          <a:xfrm>
            <a:off x="8558733" y="4749892"/>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3" name="Shape 43"/>
        <p:cNvGrpSpPr/>
        <p:nvPr/>
      </p:nvGrpSpPr>
      <p:grpSpPr>
        <a:xfrm>
          <a:off x="0" y="0"/>
          <a:ext cx="0" cy="0"/>
          <a:chOff x="0" y="0"/>
          <a:chExt cx="0" cy="0"/>
        </a:xfrm>
      </p:grpSpPr>
      <p:sp>
        <p:nvSpPr>
          <p:cNvPr id="44" name="Google Shape;44;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5" name="Google Shape;45;p10"/>
          <p:cNvSpPr txBox="1"/>
          <p:nvPr>
            <p:ph idx="12" type="sldNum"/>
          </p:nvPr>
        </p:nvSpPr>
        <p:spPr>
          <a:xfrm>
            <a:off x="8558733" y="4749892"/>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5.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7" Type="http://schemas.openxmlformats.org/officeDocument/2006/relationships/theme" Target="../theme/theme2.xml"/><Relationship Id="rId16" Type="http://schemas.openxmlformats.org/officeDocument/2006/relationships/slideLayout" Target="../slideLayouts/slideLayout15.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chemeClr val="lt1"/>
        </a:solidFill>
      </p:bgPr>
    </p:bg>
    <p:spTree>
      <p:nvGrpSpPr>
        <p:cNvPr id="5" name="Shape 5"/>
        <p:cNvGrpSpPr/>
        <p:nvPr/>
      </p:nvGrpSpPr>
      <p:grpSpPr>
        <a:xfrm>
          <a:off x="0" y="0"/>
          <a:ext cx="0" cy="0"/>
          <a:chOff x="0" y="0"/>
          <a:chExt cx="0" cy="0"/>
        </a:xfrm>
      </p:grpSpPr>
      <p:pic>
        <p:nvPicPr>
          <p:cNvPr id="6" name="Google Shape;6;p1"/>
          <p:cNvPicPr preferRelativeResize="0"/>
          <p:nvPr/>
        </p:nvPicPr>
        <p:blipFill>
          <a:blip r:embed="rId1">
            <a:alphaModFix/>
          </a:blip>
          <a:stretch>
            <a:fillRect/>
          </a:stretch>
        </p:blipFill>
        <p:spPr>
          <a:xfrm>
            <a:off x="2429" y="0"/>
            <a:ext cx="9139139" cy="5143499"/>
          </a:xfrm>
          <a:prstGeom prst="rect">
            <a:avLst/>
          </a:prstGeom>
          <a:noFill/>
          <a:ln>
            <a:noFill/>
          </a:ln>
        </p:spPr>
      </p:pic>
      <p:sp>
        <p:nvSpPr>
          <p:cNvPr id="7" name="Google Shape;7;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8" name="Google Shape;8;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Char char="●"/>
              <a:defRPr sz="1800">
                <a:solidFill>
                  <a:schemeClr val="lt2"/>
                </a:solidFill>
              </a:defRPr>
            </a:lvl1pPr>
            <a:lvl2pPr indent="-317500" lvl="1" marL="914400">
              <a:lnSpc>
                <a:spcPct val="115000"/>
              </a:lnSpc>
              <a:spcBef>
                <a:spcPts val="0"/>
              </a:spcBef>
              <a:spcAft>
                <a:spcPts val="0"/>
              </a:spcAft>
              <a:buClr>
                <a:schemeClr val="lt2"/>
              </a:buClr>
              <a:buSzPts val="1400"/>
              <a:buChar char="○"/>
              <a:defRPr>
                <a:solidFill>
                  <a:schemeClr val="lt2"/>
                </a:solidFill>
              </a:defRPr>
            </a:lvl2pPr>
            <a:lvl3pPr indent="-317500" lvl="2" marL="1371600">
              <a:lnSpc>
                <a:spcPct val="115000"/>
              </a:lnSpc>
              <a:spcBef>
                <a:spcPts val="0"/>
              </a:spcBef>
              <a:spcAft>
                <a:spcPts val="0"/>
              </a:spcAft>
              <a:buClr>
                <a:schemeClr val="lt2"/>
              </a:buClr>
              <a:buSzPts val="1400"/>
              <a:buChar char="■"/>
              <a:defRPr>
                <a:solidFill>
                  <a:schemeClr val="lt2"/>
                </a:solidFill>
              </a:defRPr>
            </a:lvl3pPr>
            <a:lvl4pPr indent="-317500" lvl="3" marL="1828800">
              <a:lnSpc>
                <a:spcPct val="115000"/>
              </a:lnSpc>
              <a:spcBef>
                <a:spcPts val="0"/>
              </a:spcBef>
              <a:spcAft>
                <a:spcPts val="0"/>
              </a:spcAft>
              <a:buClr>
                <a:schemeClr val="lt2"/>
              </a:buClr>
              <a:buSzPts val="1400"/>
              <a:buChar char="●"/>
              <a:defRPr>
                <a:solidFill>
                  <a:schemeClr val="lt2"/>
                </a:solidFill>
              </a:defRPr>
            </a:lvl4pPr>
            <a:lvl5pPr indent="-317500" lvl="4" marL="2286000">
              <a:lnSpc>
                <a:spcPct val="115000"/>
              </a:lnSpc>
              <a:spcBef>
                <a:spcPts val="0"/>
              </a:spcBef>
              <a:spcAft>
                <a:spcPts val="0"/>
              </a:spcAft>
              <a:buClr>
                <a:schemeClr val="lt2"/>
              </a:buClr>
              <a:buSzPts val="1400"/>
              <a:buChar char="○"/>
              <a:defRPr>
                <a:solidFill>
                  <a:schemeClr val="lt2"/>
                </a:solidFill>
              </a:defRPr>
            </a:lvl5pPr>
            <a:lvl6pPr indent="-317500" lvl="5" marL="2743200">
              <a:lnSpc>
                <a:spcPct val="115000"/>
              </a:lnSpc>
              <a:spcBef>
                <a:spcPts val="0"/>
              </a:spcBef>
              <a:spcAft>
                <a:spcPts val="0"/>
              </a:spcAft>
              <a:buClr>
                <a:schemeClr val="lt2"/>
              </a:buClr>
              <a:buSzPts val="1400"/>
              <a:buChar char="■"/>
              <a:defRPr>
                <a:solidFill>
                  <a:schemeClr val="lt2"/>
                </a:solidFill>
              </a:defRPr>
            </a:lvl6pPr>
            <a:lvl7pPr indent="-317500" lvl="6" marL="3200400">
              <a:lnSpc>
                <a:spcPct val="115000"/>
              </a:lnSpc>
              <a:spcBef>
                <a:spcPts val="0"/>
              </a:spcBef>
              <a:spcAft>
                <a:spcPts val="0"/>
              </a:spcAft>
              <a:buClr>
                <a:schemeClr val="lt2"/>
              </a:buClr>
              <a:buSzPts val="1400"/>
              <a:buChar char="●"/>
              <a:defRPr>
                <a:solidFill>
                  <a:schemeClr val="lt2"/>
                </a:solidFill>
              </a:defRPr>
            </a:lvl7pPr>
            <a:lvl8pPr indent="-317500" lvl="7" marL="3657600">
              <a:lnSpc>
                <a:spcPct val="115000"/>
              </a:lnSpc>
              <a:spcBef>
                <a:spcPts val="0"/>
              </a:spcBef>
              <a:spcAft>
                <a:spcPts val="0"/>
              </a:spcAft>
              <a:buClr>
                <a:schemeClr val="lt2"/>
              </a:buClr>
              <a:buSzPts val="1400"/>
              <a:buChar char="○"/>
              <a:defRPr>
                <a:solidFill>
                  <a:schemeClr val="lt2"/>
                </a:solidFill>
              </a:defRPr>
            </a:lvl8pPr>
            <a:lvl9pPr indent="-317500" lvl="8" marL="4114800">
              <a:lnSpc>
                <a:spcPct val="115000"/>
              </a:lnSpc>
              <a:spcBef>
                <a:spcPts val="0"/>
              </a:spcBef>
              <a:spcAft>
                <a:spcPts val="0"/>
              </a:spcAft>
              <a:buClr>
                <a:schemeClr val="lt2"/>
              </a:buClr>
              <a:buSzPts val="1400"/>
              <a:buChar char="■"/>
              <a:defRPr>
                <a:solidFill>
                  <a:schemeClr val="lt2"/>
                </a:solidFill>
              </a:defRPr>
            </a:lvl9pPr>
          </a:lstStyle>
          <a:p/>
        </p:txBody>
      </p:sp>
      <p:sp>
        <p:nvSpPr>
          <p:cNvPr id="9" name="Google Shape;9;p1"/>
          <p:cNvSpPr txBox="1"/>
          <p:nvPr>
            <p:ph idx="12" type="sldNum"/>
          </p:nvPr>
        </p:nvSpPr>
        <p:spPr>
          <a:xfrm>
            <a:off x="8558733" y="4749892"/>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
        <p:nvSpPr>
          <p:cNvPr id="10" name="Google Shape;10;p1"/>
          <p:cNvSpPr txBox="1"/>
          <p:nvPr/>
        </p:nvSpPr>
        <p:spPr>
          <a:xfrm>
            <a:off x="2621050" y="4909050"/>
            <a:ext cx="3822300" cy="307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en" sz="800">
                <a:solidFill>
                  <a:schemeClr val="lt2"/>
                </a:solidFill>
              </a:rPr>
              <a:t>David Lawrence  -JLab - July EICUG Meeting  Glasgow</a:t>
            </a:r>
            <a:endParaRPr i="1" sz="800">
              <a:solidFill>
                <a:schemeClr val="lt2"/>
              </a:solidFill>
            </a:endParaRPr>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hyperlink" Target="https://indico.jlab.org/event/1000/" TargetMode="External"/><Relationship Id="rId4" Type="http://schemas.openxmlformats.org/officeDocument/2006/relationships/image" Target="../media/image6.png"/><Relationship Id="rId5" Type="http://schemas.openxmlformats.org/officeDocument/2006/relationships/image" Target="../media/image9.png"/><Relationship Id="rId6" Type="http://schemas.openxmlformats.org/officeDocument/2006/relationships/hyperlink" Target="https://doi.org/10.11578/2023DOEPublicAccessPlan"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 Id="rId3" Type="http://schemas.openxmlformats.org/officeDocument/2006/relationships/image" Target="../media/image1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 Id="rId3" Type="http://schemas.openxmlformats.org/officeDocument/2006/relationships/image" Target="../media/image8.png"/><Relationship Id="rId4" Type="http://schemas.openxmlformats.org/officeDocument/2006/relationships/image" Target="../media/image13.png"/><Relationship Id="rId5" Type="http://schemas.openxmlformats.org/officeDocument/2006/relationships/image" Target="../media/image12.png"/><Relationship Id="rId6" Type="http://schemas.openxmlformats.org/officeDocument/2006/relationships/image" Target="../media/image1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 Id="rId3" Type="http://schemas.openxmlformats.org/officeDocument/2006/relationships/image" Target="../media/image19.gif"/><Relationship Id="rId4" Type="http://schemas.openxmlformats.org/officeDocument/2006/relationships/image" Target="../media/image4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3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3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5.png"/><Relationship Id="rId4" Type="http://schemas.openxmlformats.org/officeDocument/2006/relationships/image" Target="../media/image20.png"/><Relationship Id="rId5" Type="http://schemas.openxmlformats.org/officeDocument/2006/relationships/image" Target="../media/image3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4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25.png"/><Relationship Id="rId4" Type="http://schemas.openxmlformats.org/officeDocument/2006/relationships/image" Target="../media/image43.gif"/></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hyperlink" Target="https://www.danielmurnane.com/ETH-Agentic-AI-for-Collider-Physics/"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16.png"/><Relationship Id="rId4" Type="http://schemas.openxmlformats.org/officeDocument/2006/relationships/image" Target="../media/image40.gi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44.png"/><Relationship Id="rId4" Type="http://schemas.openxmlformats.org/officeDocument/2006/relationships/image" Target="../media/image17.png"/><Relationship Id="rId5" Type="http://schemas.openxmlformats.org/officeDocument/2006/relationships/image" Target="../media/image21.png"/><Relationship Id="rId6" Type="http://schemas.openxmlformats.org/officeDocument/2006/relationships/image" Target="../media/image22.png"/><Relationship Id="rId7" Type="http://schemas.openxmlformats.org/officeDocument/2006/relationships/image" Target="../media/image23.png"/><Relationship Id="rId8" Type="http://schemas.openxmlformats.org/officeDocument/2006/relationships/image" Target="../media/image2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4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7.xml"/><Relationship Id="rId3" Type="http://schemas.openxmlformats.org/officeDocument/2006/relationships/image" Target="../media/image26.png"/><Relationship Id="rId4" Type="http://schemas.openxmlformats.org/officeDocument/2006/relationships/image" Target="../media/image34.png"/><Relationship Id="rId9" Type="http://schemas.openxmlformats.org/officeDocument/2006/relationships/image" Target="../media/image29.png"/><Relationship Id="rId5" Type="http://schemas.openxmlformats.org/officeDocument/2006/relationships/image" Target="../media/image28.png"/><Relationship Id="rId6" Type="http://schemas.openxmlformats.org/officeDocument/2006/relationships/image" Target="../media/image38.jpg"/><Relationship Id="rId7" Type="http://schemas.openxmlformats.org/officeDocument/2006/relationships/hyperlink" Target="https://distill.pub/2016/misread-tsne/" TargetMode="External"/><Relationship Id="rId8" Type="http://schemas.openxmlformats.org/officeDocument/2006/relationships/image" Target="../media/image2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hyperlink" Target="https://indico.cern.ch/event/1471803/contributions/6910053/attachments/3282186/5865711/CHEP2026_DrSai_KeLi_V3.1.pdf" TargetMode="External"/><Relationship Id="rId4" Type="http://schemas.openxmlformats.org/officeDocument/2006/relationships/hyperlink" Target="https://indico.cern.ch/event/1471803/contributions/6967027/attachments/3280639/5862516/AIE4ML_CHEP26_Dimitrios_Danopoulos.pdf" TargetMode="External"/><Relationship Id="rId5" Type="http://schemas.openxmlformats.org/officeDocument/2006/relationships/hyperlink" Target="https://indico.cern.ch/event/1471803/contributions/6967268/attachments/3280862/5863122/main.pdf" TargetMode="External"/><Relationship Id="rId6" Type="http://schemas.openxmlformats.org/officeDocument/2006/relationships/hyperlink" Target="https://www.danielmurnane.com/ETH-Agentic-AI-for-Collider-Physics/"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xml"/><Relationship Id="rId3" Type="http://schemas.openxmlformats.org/officeDocument/2006/relationships/hyperlink" Target="https://indico.cern.ch/event/1471803/contributions/7089342/attachments/3284102/5869718/CHEP2026_%20Track%206%20Software%20environment%20and%20maintainability-2.pdf" TargetMode="External"/><Relationship Id="rId4" Type="http://schemas.openxmlformats.org/officeDocument/2006/relationships/hyperlink" Target="https://indico.cern.ch/event/1471803/contributions/7089342/attachments/3284102/5869718/CHEP2026_%20Track%206%20Software%20environment%20and%20maintainability-2.pdf" TargetMode="External"/><Relationship Id="rId5" Type="http://schemas.openxmlformats.org/officeDocument/2006/relationships/hyperlink" Target="https://indico.cern.ch/event/1471803/contributions/7089339/attachments/3284184/5869902/Track8_Summary_CHEP2026_final.pdf" TargetMode="External"/><Relationship Id="rId6" Type="http://schemas.openxmlformats.org/officeDocument/2006/relationships/hyperlink" Target="https://indico.cern.ch/event/1471803/contributions/7089339/attachments/3284184/5869902/Track8_Summary_CHEP2026_final.pdf" TargetMode="External"/><Relationship Id="rId7" Type="http://schemas.openxmlformats.org/officeDocument/2006/relationships/hyperlink" Target="https://indico.cern.ch/event/1471803/contributions/7089337/attachments/3284173/5869862/Summary%20Track%201.pdf" TargetMode="External"/><Relationship Id="rId8" Type="http://schemas.openxmlformats.org/officeDocument/2006/relationships/hyperlink" Target="https://indico.cern.ch/event/1471803/contributions/7089337/attachments/3284173/5869862/Summary%20Track%201.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1.png"/><Relationship Id="rId6" Type="http://schemas.openxmlformats.org/officeDocument/2006/relationships/image" Target="../media/image11.png"/><Relationship Id="rId7" Type="http://schemas.openxmlformats.org/officeDocument/2006/relationships/image" Target="../media/image2.png"/><Relationship Id="rId8" Type="http://schemas.openxmlformats.org/officeDocument/2006/relationships/hyperlink" Target="https://metr.org/blog/2026-02-24-uplift-update/"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7.png"/><Relationship Id="rId4" Type="http://schemas.openxmlformats.org/officeDocument/2006/relationships/hyperlink" Target="https://doi.org/10.5281/zenodo.17368124"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17"/>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The AI Revolution and Nuclear Physics</a:t>
            </a:r>
            <a:endParaRPr/>
          </a:p>
        </p:txBody>
      </p:sp>
      <p:sp>
        <p:nvSpPr>
          <p:cNvPr id="72" name="Google Shape;72;p17"/>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fontScale="85000" lnSpcReduction="20000"/>
          </a:bodyPr>
          <a:lstStyle/>
          <a:p>
            <a:pPr indent="0" lvl="0" marL="0" rtl="0" algn="ctr">
              <a:spcBef>
                <a:spcPts val="0"/>
              </a:spcBef>
              <a:spcAft>
                <a:spcPts val="0"/>
              </a:spcAft>
              <a:buNone/>
            </a:pPr>
            <a:r>
              <a:rPr lang="en"/>
              <a:t>David Lawrence, JLab</a:t>
            </a:r>
            <a:endParaRPr/>
          </a:p>
          <a:p>
            <a:pPr indent="0" lvl="0" marL="0" rtl="0" algn="ctr">
              <a:spcBef>
                <a:spcPts val="0"/>
              </a:spcBef>
              <a:spcAft>
                <a:spcPts val="0"/>
              </a:spcAft>
              <a:buNone/>
            </a:pPr>
            <a:r>
              <a:rPr lang="en"/>
              <a:t>July 13, 2026</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2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What the EIC can do</a:t>
            </a:r>
            <a:endParaRPr/>
          </a:p>
        </p:txBody>
      </p:sp>
      <p:sp>
        <p:nvSpPr>
          <p:cNvPr id="200" name="Google Shape;200;p26"/>
          <p:cNvSpPr txBox="1"/>
          <p:nvPr/>
        </p:nvSpPr>
        <p:spPr>
          <a:xfrm>
            <a:off x="1491400" y="4285050"/>
            <a:ext cx="57036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1200">
                <a:solidFill>
                  <a:schemeClr val="lt2"/>
                </a:solidFill>
              </a:rPr>
              <a:t>see Laura Biven’s talk at the recent JLab User’s Organization meeting:</a:t>
            </a:r>
            <a:endParaRPr i="1" sz="1200">
              <a:solidFill>
                <a:schemeClr val="lt2"/>
              </a:solidFill>
            </a:endParaRPr>
          </a:p>
          <a:p>
            <a:pPr indent="0" lvl="0" marL="0" rtl="0" algn="l">
              <a:spcBef>
                <a:spcPts val="0"/>
              </a:spcBef>
              <a:spcAft>
                <a:spcPts val="0"/>
              </a:spcAft>
              <a:buNone/>
            </a:pPr>
            <a:r>
              <a:rPr i="1" lang="en" sz="1200" u="sng">
                <a:solidFill>
                  <a:schemeClr val="hlink"/>
                </a:solidFill>
                <a:hlinkClick r:id="rId3"/>
              </a:rPr>
              <a:t>https://indico.jlab.org/event/1000/</a:t>
            </a:r>
            <a:r>
              <a:rPr i="1" lang="en" sz="1200">
                <a:solidFill>
                  <a:schemeClr val="lt2"/>
                </a:solidFill>
              </a:rPr>
              <a:t> </a:t>
            </a:r>
            <a:endParaRPr i="1" sz="1200">
              <a:solidFill>
                <a:schemeClr val="lt2"/>
              </a:solidFill>
            </a:endParaRPr>
          </a:p>
        </p:txBody>
      </p:sp>
      <p:grpSp>
        <p:nvGrpSpPr>
          <p:cNvPr id="201" name="Google Shape;201;p26"/>
          <p:cNvGrpSpPr/>
          <p:nvPr/>
        </p:nvGrpSpPr>
        <p:grpSpPr>
          <a:xfrm>
            <a:off x="188350" y="2700526"/>
            <a:ext cx="8301825" cy="1304100"/>
            <a:chOff x="188350" y="2700526"/>
            <a:chExt cx="8301825" cy="1304100"/>
          </a:xfrm>
        </p:grpSpPr>
        <p:pic>
          <p:nvPicPr>
            <p:cNvPr id="202" name="Google Shape;202;p26" title="datacards_alongside_data_no_title.png"/>
            <p:cNvPicPr preferRelativeResize="0"/>
            <p:nvPr/>
          </p:nvPicPr>
          <p:blipFill rotWithShape="1">
            <a:blip r:embed="rId4">
              <a:alphaModFix/>
            </a:blip>
            <a:srcRect b="0" l="52732" r="0" t="0"/>
            <a:stretch/>
          </p:blipFill>
          <p:spPr>
            <a:xfrm>
              <a:off x="188350" y="2884935"/>
              <a:ext cx="697900" cy="777890"/>
            </a:xfrm>
            <a:prstGeom prst="rect">
              <a:avLst/>
            </a:prstGeom>
            <a:noFill/>
            <a:ln>
              <a:noFill/>
            </a:ln>
          </p:spPr>
        </p:pic>
        <p:sp>
          <p:nvSpPr>
            <p:cNvPr id="203" name="Google Shape;203;p26"/>
            <p:cNvSpPr txBox="1"/>
            <p:nvPr/>
          </p:nvSpPr>
          <p:spPr>
            <a:xfrm>
              <a:off x="1091275" y="2700526"/>
              <a:ext cx="7398900" cy="1304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800">
                  <a:solidFill>
                    <a:schemeClr val="dk1"/>
                  </a:solidFill>
                </a:rPr>
                <a:t>Generate DataCards to store alongside the data as it is stored-</a:t>
              </a:r>
              <a:endParaRPr sz="1800">
                <a:solidFill>
                  <a:schemeClr val="dk1"/>
                </a:solidFill>
              </a:endParaRPr>
            </a:p>
            <a:p>
              <a:pPr indent="0" lvl="0" marL="0" rtl="0" algn="l">
                <a:lnSpc>
                  <a:spcPct val="115000"/>
                </a:lnSpc>
                <a:spcBef>
                  <a:spcPts val="1200"/>
                </a:spcBef>
                <a:spcAft>
                  <a:spcPts val="0"/>
                </a:spcAft>
                <a:buNone/>
              </a:pPr>
              <a:r>
                <a:rPr lang="en" sz="1273">
                  <a:solidFill>
                    <a:schemeClr val="dk1"/>
                  </a:solidFill>
                </a:rPr>
                <a:t>Includes an overview and context, organization &amp; file structure, data details, and methodological info</a:t>
              </a:r>
              <a:endParaRPr sz="1273">
                <a:solidFill>
                  <a:schemeClr val="dk1"/>
                </a:solidFill>
              </a:endParaRPr>
            </a:p>
            <a:p>
              <a:pPr indent="0" lvl="0" marL="0" rtl="0" algn="l">
                <a:lnSpc>
                  <a:spcPct val="115000"/>
                </a:lnSpc>
                <a:spcBef>
                  <a:spcPts val="0"/>
                </a:spcBef>
                <a:spcAft>
                  <a:spcPts val="0"/>
                </a:spcAft>
                <a:buNone/>
              </a:pPr>
              <a:r>
                <a:rPr lang="en" sz="1273">
                  <a:solidFill>
                    <a:schemeClr val="dk1"/>
                  </a:solidFill>
                </a:rPr>
                <a:t>Human and AI readable</a:t>
              </a:r>
              <a:endParaRPr sz="1273">
                <a:solidFill>
                  <a:schemeClr val="dk1"/>
                </a:solidFill>
              </a:endParaRPr>
            </a:p>
            <a:p>
              <a:pPr indent="0" lvl="0" marL="0" rtl="0" algn="l">
                <a:lnSpc>
                  <a:spcPct val="115000"/>
                </a:lnSpc>
                <a:spcBef>
                  <a:spcPts val="0"/>
                </a:spcBef>
                <a:spcAft>
                  <a:spcPts val="0"/>
                </a:spcAft>
                <a:buNone/>
              </a:pPr>
              <a:r>
                <a:rPr lang="en" sz="1273">
                  <a:solidFill>
                    <a:schemeClr val="dk1"/>
                  </a:solidFill>
                </a:rPr>
                <a:t>Published and unpublished datasets</a:t>
              </a:r>
              <a:endParaRPr sz="1800">
                <a:solidFill>
                  <a:schemeClr val="lt2"/>
                </a:solidFill>
              </a:endParaRPr>
            </a:p>
          </p:txBody>
        </p:sp>
      </p:grpSp>
      <p:grpSp>
        <p:nvGrpSpPr>
          <p:cNvPr id="204" name="Google Shape;204;p26"/>
          <p:cNvGrpSpPr/>
          <p:nvPr/>
        </p:nvGrpSpPr>
        <p:grpSpPr>
          <a:xfrm>
            <a:off x="202186" y="1204226"/>
            <a:ext cx="8727814" cy="1420349"/>
            <a:chOff x="202186" y="1204226"/>
            <a:chExt cx="8727814" cy="1420349"/>
          </a:xfrm>
        </p:grpSpPr>
        <p:pic>
          <p:nvPicPr>
            <p:cNvPr id="205" name="Google Shape;205;p26" title="dpi_at_acquisition_no_title.png"/>
            <p:cNvPicPr preferRelativeResize="0"/>
            <p:nvPr/>
          </p:nvPicPr>
          <p:blipFill rotWithShape="1">
            <a:blip r:embed="rId5">
              <a:alphaModFix/>
            </a:blip>
            <a:srcRect b="5556" l="57028" r="2050" t="4540"/>
            <a:stretch/>
          </p:blipFill>
          <p:spPr>
            <a:xfrm>
              <a:off x="202186" y="1389775"/>
              <a:ext cx="670228" cy="692310"/>
            </a:xfrm>
            <a:prstGeom prst="rect">
              <a:avLst/>
            </a:prstGeom>
            <a:noFill/>
            <a:ln>
              <a:noFill/>
            </a:ln>
          </p:spPr>
        </p:pic>
        <p:sp>
          <p:nvSpPr>
            <p:cNvPr id="206" name="Google Shape;206;p26"/>
            <p:cNvSpPr txBox="1"/>
            <p:nvPr/>
          </p:nvSpPr>
          <p:spPr>
            <a:xfrm>
              <a:off x="4527800" y="2162875"/>
              <a:ext cx="4402200" cy="461700"/>
            </a:xfrm>
            <a:prstGeom prst="rect">
              <a:avLst/>
            </a:prstGeom>
            <a:noFill/>
            <a:ln>
              <a:noFill/>
            </a:ln>
          </p:spPr>
          <p:txBody>
            <a:bodyPr anchorCtr="0" anchor="t" bIns="91425" lIns="91425" spcFirstLastPara="1" rIns="91425" wrap="square" tIns="91425">
              <a:spAutoFit/>
            </a:bodyPr>
            <a:lstStyle/>
            <a:p>
              <a:pPr indent="0" lvl="0" marL="0" rtl="0" algn="r">
                <a:lnSpc>
                  <a:spcPct val="115000"/>
                </a:lnSpc>
                <a:spcBef>
                  <a:spcPts val="0"/>
                </a:spcBef>
                <a:spcAft>
                  <a:spcPts val="1200"/>
                </a:spcAft>
                <a:buNone/>
              </a:pPr>
              <a:r>
                <a:rPr i="1" lang="en" sz="700">
                  <a:solidFill>
                    <a:schemeClr val="dk1"/>
                  </a:solidFill>
                </a:rPr>
                <a:t>* DOE Public Access Plan 2023 </a:t>
              </a:r>
              <a:r>
                <a:rPr i="1" lang="en" sz="700" u="sng">
                  <a:solidFill>
                    <a:schemeClr val="accent5"/>
                  </a:solidFill>
                  <a:hlinkClick r:id="rId6">
                    <a:extLst>
                      <a:ext uri="{A12FA001-AC4F-418D-AE19-62706E023703}">
                        <ahyp:hlinkClr val="tx"/>
                      </a:ext>
                    </a:extLst>
                  </a:hlinkClick>
                </a:rPr>
                <a:t>https://doi.org/10.11578/2023DOEPublicAccessPlan</a:t>
              </a:r>
              <a:r>
                <a:rPr lang="en" sz="1800">
                  <a:solidFill>
                    <a:schemeClr val="dk1"/>
                  </a:solidFill>
                </a:rPr>
                <a:t> </a:t>
              </a:r>
              <a:endParaRPr sz="1800">
                <a:solidFill>
                  <a:schemeClr val="lt2"/>
                </a:solidFill>
              </a:endParaRPr>
            </a:p>
          </p:txBody>
        </p:sp>
        <p:sp>
          <p:nvSpPr>
            <p:cNvPr id="207" name="Google Shape;207;p26"/>
            <p:cNvSpPr txBox="1"/>
            <p:nvPr/>
          </p:nvSpPr>
          <p:spPr>
            <a:xfrm>
              <a:off x="1091275" y="1204226"/>
              <a:ext cx="7398900" cy="1071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800">
                  <a:solidFill>
                    <a:schemeClr val="dk1"/>
                  </a:solidFill>
                </a:rPr>
                <a:t>Generate DPI for data as it is acquired-</a:t>
              </a:r>
              <a:endParaRPr sz="1800">
                <a:solidFill>
                  <a:schemeClr val="dk1"/>
                </a:solidFill>
              </a:endParaRPr>
            </a:p>
            <a:p>
              <a:pPr indent="0" lvl="0" marL="0" rtl="0" algn="l">
                <a:lnSpc>
                  <a:spcPct val="115000"/>
                </a:lnSpc>
                <a:spcBef>
                  <a:spcPts val="1200"/>
                </a:spcBef>
                <a:spcAft>
                  <a:spcPts val="1200"/>
                </a:spcAft>
                <a:buNone/>
              </a:pPr>
              <a:r>
                <a:rPr lang="en" sz="1250">
                  <a:solidFill>
                    <a:schemeClr val="dk1"/>
                  </a:solidFill>
                </a:rPr>
                <a:t>Digital persistent identifier (DPI or digital PID) – A digital identifier that is globally unique, persistent, machine resolvable and processable, and has an associated metadata schema*</a:t>
              </a:r>
              <a:r>
                <a:rPr lang="en" sz="1150">
                  <a:solidFill>
                    <a:schemeClr val="dk1"/>
                  </a:solidFill>
                </a:rPr>
                <a:t> </a:t>
              </a:r>
              <a:r>
                <a:rPr lang="en" sz="800">
                  <a:solidFill>
                    <a:schemeClr val="dk1"/>
                  </a:solidFill>
                </a:rPr>
                <a:t>(like an ORCID or DOI)</a:t>
              </a:r>
              <a:endParaRPr sz="1800">
                <a:solidFill>
                  <a:schemeClr val="lt2"/>
                </a:solidFill>
              </a:endParaRPr>
            </a:p>
          </p:txBody>
        </p:sp>
      </p:grpSp>
      <p:sp>
        <p:nvSpPr>
          <p:cNvPr id="208" name="Google Shape;208;p26"/>
          <p:cNvSpPr txBox="1"/>
          <p:nvPr>
            <p:ph idx="12" type="sldNum"/>
          </p:nvPr>
        </p:nvSpPr>
        <p:spPr>
          <a:xfrm>
            <a:off x="8558733" y="4749892"/>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4"/>
                                        </p:tgtEl>
                                        <p:attrNameLst>
                                          <p:attrName>style.visibility</p:attrName>
                                        </p:attrNameLst>
                                      </p:cBhvr>
                                      <p:to>
                                        <p:strVal val="visible"/>
                                      </p:to>
                                    </p:set>
                                    <p:animEffect filter="fade" transition="in">
                                      <p:cBhvr>
                                        <p:cTn dur="1000"/>
                                        <p:tgtEl>
                                          <p:spTgt spid="20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1"/>
                                        </p:tgtEl>
                                        <p:attrNameLst>
                                          <p:attrName>style.visibility</p:attrName>
                                        </p:attrNameLst>
                                      </p:cBhvr>
                                      <p:to>
                                        <p:strVal val="visible"/>
                                      </p:to>
                                    </p:set>
                                    <p:animEffect filter="fade" transition="in">
                                      <p:cBhvr>
                                        <p:cTn dur="1000"/>
                                        <p:tgtEl>
                                          <p:spTgt spid="201"/>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200"/>
                                        </p:tgtEl>
                                        <p:attrNameLst>
                                          <p:attrName>style.visibility</p:attrName>
                                        </p:attrNameLst>
                                      </p:cBhvr>
                                      <p:to>
                                        <p:strVal val="visible"/>
                                      </p:to>
                                    </p:set>
                                    <p:animEffect filter="fade" transition="in">
                                      <p:cBhvr>
                                        <p:cTn dur="1000"/>
                                        <p:tgtEl>
                                          <p:spTgt spid="20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27"/>
          <p:cNvSpPr txBox="1"/>
          <p:nvPr>
            <p:ph type="title"/>
          </p:nvPr>
        </p:nvSpPr>
        <p:spPr>
          <a:xfrm>
            <a:off x="311700" y="178027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Large Language Models (LLMs)</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28"/>
          <p:cNvSpPr txBox="1"/>
          <p:nvPr>
            <p:ph idx="4294967295" type="title"/>
          </p:nvPr>
        </p:nvSpPr>
        <p:spPr>
          <a:xfrm>
            <a:off x="0" y="2583"/>
            <a:ext cx="9144000" cy="509100"/>
          </a:xfrm>
          <a:prstGeom prst="rect">
            <a:avLst/>
          </a:prstGeom>
          <a:noFill/>
          <a:ln>
            <a:noFill/>
          </a:ln>
        </p:spPr>
        <p:txBody>
          <a:bodyPr anchorCtr="0" anchor="b" bIns="34275" lIns="68575" spcFirstLastPara="1" rIns="68575" wrap="square" tIns="34275">
            <a:noAutofit/>
          </a:bodyPr>
          <a:lstStyle/>
          <a:p>
            <a:pPr indent="0" lvl="0" marL="0" rtl="0" algn="ctr">
              <a:lnSpc>
                <a:spcPct val="90000"/>
              </a:lnSpc>
              <a:spcBef>
                <a:spcPts val="0"/>
              </a:spcBef>
              <a:spcAft>
                <a:spcPts val="0"/>
              </a:spcAft>
              <a:buClr>
                <a:schemeClr val="dk2"/>
              </a:buClr>
              <a:buSzPts val="2700"/>
              <a:buFont typeface="Calibri"/>
              <a:buNone/>
            </a:pPr>
            <a:r>
              <a:rPr lang="en" sz="2100">
                <a:solidFill>
                  <a:srgbClr val="F3F3F3"/>
                </a:solidFill>
                <a:latin typeface="Century Gothic"/>
                <a:ea typeface="Century Gothic"/>
                <a:cs typeface="Century Gothic"/>
                <a:sym typeface="Century Gothic"/>
              </a:rPr>
              <a:t>Facility Context: UITF</a:t>
            </a:r>
            <a:endParaRPr sz="2100">
              <a:solidFill>
                <a:srgbClr val="F3F3F3"/>
              </a:solidFill>
              <a:latin typeface="Century Gothic"/>
              <a:ea typeface="Century Gothic"/>
              <a:cs typeface="Century Gothic"/>
              <a:sym typeface="Century Gothic"/>
            </a:endParaRPr>
          </a:p>
        </p:txBody>
      </p:sp>
      <p:sp>
        <p:nvSpPr>
          <p:cNvPr id="219" name="Google Shape;219;p28"/>
          <p:cNvSpPr txBox="1"/>
          <p:nvPr>
            <p:ph idx="4294967295" type="body"/>
          </p:nvPr>
        </p:nvSpPr>
        <p:spPr>
          <a:xfrm>
            <a:off x="51431" y="605234"/>
            <a:ext cx="8907900" cy="1941000"/>
          </a:xfrm>
          <a:prstGeom prst="rect">
            <a:avLst/>
          </a:prstGeom>
          <a:solidFill>
            <a:srgbClr val="19204C">
              <a:alpha val="67059"/>
            </a:srgbClr>
          </a:solidFill>
          <a:ln cap="flat" cmpd="sng" w="9525">
            <a:solidFill>
              <a:srgbClr val="7F7F7F"/>
            </a:solidFill>
            <a:prstDash val="solid"/>
            <a:round/>
            <a:headEnd len="sm" w="sm" type="none"/>
            <a:tailEnd len="sm" w="sm" type="none"/>
          </a:ln>
        </p:spPr>
        <p:txBody>
          <a:bodyPr anchorCtr="0" anchor="t" bIns="34275" lIns="68575" spcFirstLastPara="1" rIns="68575" wrap="square" tIns="34275">
            <a:noAutofit/>
          </a:bodyPr>
          <a:lstStyle/>
          <a:p>
            <a:pPr indent="-273050" lvl="0" marL="254000" rtl="0" algn="just">
              <a:lnSpc>
                <a:spcPct val="100000"/>
              </a:lnSpc>
              <a:spcBef>
                <a:spcPts val="0"/>
              </a:spcBef>
              <a:spcAft>
                <a:spcPts val="0"/>
              </a:spcAft>
              <a:buClr>
                <a:srgbClr val="F3F3F3"/>
              </a:buClr>
              <a:buSzPts val="2500"/>
              <a:buFont typeface="Figtree"/>
              <a:buChar char="●"/>
            </a:pPr>
            <a:r>
              <a:rPr lang="en" sz="1800">
                <a:solidFill>
                  <a:srgbClr val="F3F3F3"/>
                </a:solidFill>
                <a:latin typeface="Figtree"/>
                <a:ea typeface="Figtree"/>
                <a:cs typeface="Figtree"/>
                <a:sym typeface="Figtree"/>
              </a:rPr>
              <a:t>The Upgrade Injector Test Facility (UITF) is a test bed to evaluate new hardware destined for CEBAF</a:t>
            </a:r>
            <a:endParaRPr sz="1800">
              <a:solidFill>
                <a:srgbClr val="F3F3F3"/>
              </a:solidFill>
              <a:latin typeface="Figtree"/>
              <a:ea typeface="Figtree"/>
              <a:cs typeface="Figtree"/>
              <a:sym typeface="Figtree"/>
            </a:endParaRPr>
          </a:p>
          <a:p>
            <a:pPr indent="-228600" lvl="1" marL="558800" rtl="0" algn="just">
              <a:lnSpc>
                <a:spcPct val="100000"/>
              </a:lnSpc>
              <a:spcBef>
                <a:spcPts val="400"/>
              </a:spcBef>
              <a:spcAft>
                <a:spcPts val="0"/>
              </a:spcAft>
              <a:buClr>
                <a:srgbClr val="F3F3F3"/>
              </a:buClr>
              <a:buSzPts val="2000"/>
              <a:buFont typeface="Figtree"/>
              <a:buChar char="○"/>
            </a:pPr>
            <a:r>
              <a:rPr lang="en" sz="1600">
                <a:solidFill>
                  <a:srgbClr val="F3F3F3"/>
                </a:solidFill>
                <a:latin typeface="Figtree"/>
                <a:ea typeface="Figtree"/>
                <a:cs typeface="Figtree"/>
                <a:sym typeface="Figtree"/>
              </a:rPr>
              <a:t>e.g. Wien filters, 200 kV photogun, quarter cryomodule, non-invasive polarimeter</a:t>
            </a:r>
            <a:endParaRPr sz="1600">
              <a:solidFill>
                <a:srgbClr val="F3F3F3"/>
              </a:solidFill>
              <a:latin typeface="Figtree"/>
              <a:ea typeface="Figtree"/>
              <a:cs typeface="Figtree"/>
              <a:sym typeface="Figtree"/>
            </a:endParaRPr>
          </a:p>
          <a:p>
            <a:pPr indent="-273050" lvl="0" marL="254000" rtl="0" algn="just">
              <a:lnSpc>
                <a:spcPct val="100000"/>
              </a:lnSpc>
              <a:spcBef>
                <a:spcPts val="800"/>
              </a:spcBef>
              <a:spcAft>
                <a:spcPts val="1200"/>
              </a:spcAft>
              <a:buClr>
                <a:srgbClr val="F3F3F3"/>
              </a:buClr>
              <a:buSzPts val="2500"/>
              <a:buFont typeface="Figtree"/>
              <a:buChar char="●"/>
            </a:pPr>
            <a:r>
              <a:rPr lang="en" sz="1800">
                <a:solidFill>
                  <a:srgbClr val="F3F3F3"/>
                </a:solidFill>
                <a:latin typeface="Figtree"/>
                <a:ea typeface="Figtree"/>
                <a:cs typeface="Figtree"/>
                <a:sym typeface="Figtree"/>
              </a:rPr>
              <a:t>UITF is also a member of BeamNetUS – an organization of test accelerators that offers beamtime to external Users</a:t>
            </a:r>
            <a:endParaRPr sz="1800">
              <a:solidFill>
                <a:srgbClr val="F3F3F3"/>
              </a:solidFill>
              <a:latin typeface="Figtree"/>
              <a:ea typeface="Figtree"/>
              <a:cs typeface="Figtree"/>
              <a:sym typeface="Figtree"/>
            </a:endParaRPr>
          </a:p>
        </p:txBody>
      </p:sp>
      <p:pic>
        <p:nvPicPr>
          <p:cNvPr id="220" name="Google Shape;220;p28"/>
          <p:cNvPicPr preferRelativeResize="0"/>
          <p:nvPr/>
        </p:nvPicPr>
        <p:blipFill rotWithShape="1">
          <a:blip r:embed="rId3">
            <a:alphaModFix/>
          </a:blip>
          <a:srcRect b="0" l="0" r="0" t="0"/>
          <a:stretch/>
        </p:blipFill>
        <p:spPr>
          <a:xfrm>
            <a:off x="3382675" y="2582258"/>
            <a:ext cx="5676899" cy="2073826"/>
          </a:xfrm>
          <a:prstGeom prst="rect">
            <a:avLst/>
          </a:prstGeom>
          <a:noFill/>
          <a:ln>
            <a:noFill/>
          </a:ln>
        </p:spPr>
      </p:pic>
      <p:sp>
        <p:nvSpPr>
          <p:cNvPr id="221" name="Google Shape;221;p28"/>
          <p:cNvSpPr txBox="1"/>
          <p:nvPr/>
        </p:nvSpPr>
        <p:spPr>
          <a:xfrm>
            <a:off x="51425" y="2639775"/>
            <a:ext cx="3192900" cy="1941000"/>
          </a:xfrm>
          <a:prstGeom prst="rect">
            <a:avLst/>
          </a:prstGeom>
          <a:solidFill>
            <a:srgbClr val="19204C">
              <a:alpha val="67059"/>
            </a:srgbClr>
          </a:solidFill>
          <a:ln cap="flat" cmpd="sng" w="9525">
            <a:solidFill>
              <a:srgbClr val="A5A5A5"/>
            </a:solidFill>
            <a:prstDash val="solid"/>
            <a:round/>
            <a:headEnd len="sm" w="sm" type="none"/>
            <a:tailEnd len="sm" w="sm" type="none"/>
          </a:ln>
        </p:spPr>
        <p:txBody>
          <a:bodyPr anchorCtr="0" anchor="t" bIns="34275" lIns="68575" spcFirstLastPara="1" rIns="68575" wrap="square" tIns="34275">
            <a:noAutofit/>
          </a:bodyPr>
          <a:lstStyle/>
          <a:p>
            <a:pPr indent="-247650" lvl="0" marL="254000" marR="0" rtl="0" algn="just">
              <a:lnSpc>
                <a:spcPct val="100000"/>
              </a:lnSpc>
              <a:spcBef>
                <a:spcPts val="0"/>
              </a:spcBef>
              <a:spcAft>
                <a:spcPts val="0"/>
              </a:spcAft>
              <a:buClr>
                <a:srgbClr val="F3F3F3"/>
              </a:buClr>
              <a:buSzPts val="1900"/>
              <a:buFont typeface="Arial"/>
              <a:buChar char="•"/>
            </a:pPr>
            <a:r>
              <a:rPr lang="en" sz="1900">
                <a:solidFill>
                  <a:srgbClr val="F3F3F3"/>
                </a:solidFill>
                <a:latin typeface="Calibri"/>
                <a:ea typeface="Calibri"/>
                <a:cs typeface="Calibri"/>
                <a:sym typeface="Calibri"/>
              </a:rPr>
              <a:t>F</a:t>
            </a:r>
            <a:r>
              <a:rPr lang="en" sz="1900">
                <a:solidFill>
                  <a:srgbClr val="F3F3F3"/>
                </a:solidFill>
                <a:latin typeface="Calibri"/>
                <a:ea typeface="Calibri"/>
                <a:cs typeface="Calibri"/>
                <a:sym typeface="Calibri"/>
              </a:rPr>
              <a:t>or the AmSC Osprey Demo:</a:t>
            </a:r>
            <a:endParaRPr sz="1900">
              <a:solidFill>
                <a:srgbClr val="F3F3F3"/>
              </a:solidFill>
              <a:latin typeface="Calibri"/>
              <a:ea typeface="Calibri"/>
              <a:cs typeface="Calibri"/>
              <a:sym typeface="Calibri"/>
            </a:endParaRPr>
          </a:p>
          <a:p>
            <a:pPr indent="0" lvl="0" marL="457200" marR="0" rtl="0" algn="just">
              <a:lnSpc>
                <a:spcPct val="100000"/>
              </a:lnSpc>
              <a:spcBef>
                <a:spcPts val="400"/>
              </a:spcBef>
              <a:spcAft>
                <a:spcPts val="0"/>
              </a:spcAft>
              <a:buNone/>
            </a:pPr>
            <a:r>
              <a:rPr lang="en" sz="1700">
                <a:solidFill>
                  <a:schemeClr val="lt2"/>
                </a:solidFill>
                <a:latin typeface="Calibri"/>
                <a:ea typeface="Calibri"/>
                <a:cs typeface="Calibri"/>
                <a:sym typeface="Calibri"/>
              </a:rPr>
              <a:t>B</a:t>
            </a:r>
            <a:r>
              <a:rPr b="0" i="0" lang="en" sz="1700" u="none" cap="none" strike="noStrike">
                <a:solidFill>
                  <a:schemeClr val="lt2"/>
                </a:solidFill>
                <a:latin typeface="Calibri"/>
                <a:ea typeface="Calibri"/>
                <a:cs typeface="Calibri"/>
                <a:sym typeface="Calibri"/>
              </a:rPr>
              <a:t>uild a channel database for most of the archived PVs</a:t>
            </a:r>
            <a:endParaRPr b="0" i="0" sz="1700" u="none" cap="none" strike="noStrike">
              <a:solidFill>
                <a:srgbClr val="000000"/>
              </a:solidFill>
              <a:latin typeface="Calibri"/>
              <a:ea typeface="Calibri"/>
              <a:cs typeface="Calibri"/>
              <a:sym typeface="Calibri"/>
            </a:endParaRPr>
          </a:p>
          <a:p>
            <a:pPr indent="-127000" lvl="2" marL="812800" marR="0" rtl="0" algn="just">
              <a:lnSpc>
                <a:spcPct val="100000"/>
              </a:lnSpc>
              <a:spcBef>
                <a:spcPts val="400"/>
              </a:spcBef>
              <a:spcAft>
                <a:spcPts val="0"/>
              </a:spcAft>
              <a:buClr>
                <a:srgbClr val="00FFFF"/>
              </a:buClr>
              <a:buSzPts val="1400"/>
              <a:buFont typeface="Noto Sans Symbols"/>
              <a:buChar char="▪"/>
            </a:pPr>
            <a:r>
              <a:rPr b="0" i="1" lang="en" sz="1400" u="none" cap="none" strike="noStrike">
                <a:solidFill>
                  <a:srgbClr val="00FFFF"/>
                </a:solidFill>
                <a:latin typeface="Calibri"/>
                <a:ea typeface="Calibri"/>
                <a:cs typeface="Calibri"/>
                <a:sym typeface="Calibri"/>
              </a:rPr>
              <a:t>489 PVs (BLMs, BCMs, BPMs, RF cavities, correctors, quad-rupoles, solenoids, dipoles, ion pumps, Wien filter)</a:t>
            </a:r>
            <a:endParaRPr b="0" i="1" sz="1400" u="none" cap="none" strike="noStrike">
              <a:solidFill>
                <a:srgbClr val="00FFFF"/>
              </a:solidFill>
              <a:latin typeface="Calibri"/>
              <a:ea typeface="Calibri"/>
              <a:cs typeface="Calibri"/>
              <a:sym typeface="Calibri"/>
            </a:endParaRPr>
          </a:p>
          <a:p>
            <a:pPr indent="-114300" lvl="0" marL="254000" marR="0" rtl="0" algn="just">
              <a:lnSpc>
                <a:spcPct val="100000"/>
              </a:lnSpc>
              <a:spcBef>
                <a:spcPts val="800"/>
              </a:spcBef>
              <a:spcAft>
                <a:spcPts val="0"/>
              </a:spcAft>
              <a:buClr>
                <a:schemeClr val="dk2"/>
              </a:buClr>
              <a:buSzPts val="2100"/>
              <a:buFont typeface="Arial"/>
              <a:buNone/>
            </a:pPr>
            <a:r>
              <a:t/>
            </a:r>
            <a:endParaRPr sz="2100">
              <a:solidFill>
                <a:schemeClr val="dk2"/>
              </a:solidFill>
              <a:latin typeface="Calibri"/>
              <a:ea typeface="Calibri"/>
              <a:cs typeface="Calibri"/>
              <a:sym typeface="Calibri"/>
            </a:endParaRPr>
          </a:p>
        </p:txBody>
      </p:sp>
      <p:sp>
        <p:nvSpPr>
          <p:cNvPr id="222" name="Google Shape;222;p28"/>
          <p:cNvSpPr txBox="1"/>
          <p:nvPr>
            <p:ph idx="12" type="sldNum"/>
          </p:nvPr>
        </p:nvSpPr>
        <p:spPr>
          <a:xfrm>
            <a:off x="8558733" y="4749892"/>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29"/>
          <p:cNvSpPr txBox="1"/>
          <p:nvPr>
            <p:ph idx="4294967295" type="title"/>
          </p:nvPr>
        </p:nvSpPr>
        <p:spPr>
          <a:xfrm>
            <a:off x="492975" y="2575"/>
            <a:ext cx="8651100" cy="509100"/>
          </a:xfrm>
          <a:prstGeom prst="rect">
            <a:avLst/>
          </a:prstGeom>
          <a:noFill/>
          <a:ln>
            <a:noFill/>
          </a:ln>
        </p:spPr>
        <p:txBody>
          <a:bodyPr anchorCtr="0" anchor="b" bIns="34275" lIns="68575" spcFirstLastPara="1" rIns="68575" wrap="square" tIns="34275">
            <a:noAutofit/>
          </a:bodyPr>
          <a:lstStyle/>
          <a:p>
            <a:pPr indent="0" lvl="0" marL="0" rtl="0" algn="ctr">
              <a:lnSpc>
                <a:spcPct val="90000"/>
              </a:lnSpc>
              <a:spcBef>
                <a:spcPts val="0"/>
              </a:spcBef>
              <a:spcAft>
                <a:spcPts val="0"/>
              </a:spcAft>
              <a:buClr>
                <a:schemeClr val="dk2"/>
              </a:buClr>
              <a:buSzPts val="2700"/>
              <a:buFont typeface="Calibri"/>
              <a:buNone/>
            </a:pPr>
            <a:r>
              <a:rPr lang="en" sz="2100">
                <a:solidFill>
                  <a:srgbClr val="F3F3F3"/>
                </a:solidFill>
                <a:latin typeface="Century Gothic"/>
                <a:ea typeface="Century Gothic"/>
                <a:cs typeface="Century Gothic"/>
                <a:sym typeface="Century Gothic"/>
              </a:rPr>
              <a:t>Demo: Control System WRITES</a:t>
            </a:r>
            <a:endParaRPr sz="2100">
              <a:solidFill>
                <a:srgbClr val="F3F3F3"/>
              </a:solidFill>
              <a:latin typeface="Century Gothic"/>
              <a:ea typeface="Century Gothic"/>
              <a:cs typeface="Century Gothic"/>
              <a:sym typeface="Century Gothic"/>
            </a:endParaRPr>
          </a:p>
        </p:txBody>
      </p:sp>
      <p:sp>
        <p:nvSpPr>
          <p:cNvPr id="228" name="Google Shape;228;p29"/>
          <p:cNvSpPr txBox="1"/>
          <p:nvPr>
            <p:ph idx="12" type="sldNum"/>
          </p:nvPr>
        </p:nvSpPr>
        <p:spPr>
          <a:xfrm>
            <a:off x="8558733" y="4749892"/>
            <a:ext cx="548700" cy="393600"/>
          </a:xfrm>
          <a:prstGeom prst="rect">
            <a:avLst/>
          </a:prstGeom>
          <a:noFill/>
          <a:ln>
            <a:noFill/>
          </a:ln>
        </p:spPr>
        <p:txBody>
          <a:bodyPr anchorCtr="0" anchor="ctr" bIns="34275" lIns="68575" spcFirstLastPara="1" rIns="68575" wrap="square" tIns="34275">
            <a:normAutofit/>
          </a:bodyPr>
          <a:lstStyle/>
          <a:p>
            <a:pPr indent="0" lvl="0" marL="0" rtl="0" algn="r">
              <a:spcBef>
                <a:spcPts val="0"/>
              </a:spcBef>
              <a:spcAft>
                <a:spcPts val="0"/>
              </a:spcAft>
              <a:buNone/>
            </a:pPr>
            <a:fld id="{00000000-1234-1234-1234-123412341234}" type="slidenum">
              <a:rPr lang="en"/>
              <a:t>‹#›</a:t>
            </a:fld>
            <a:endParaRPr/>
          </a:p>
        </p:txBody>
      </p:sp>
      <p:sp>
        <p:nvSpPr>
          <p:cNvPr id="229" name="Google Shape;229;p29"/>
          <p:cNvSpPr txBox="1"/>
          <p:nvPr/>
        </p:nvSpPr>
        <p:spPr>
          <a:xfrm>
            <a:off x="514775" y="1351400"/>
            <a:ext cx="4539300" cy="1258200"/>
          </a:xfrm>
          <a:prstGeom prst="rect">
            <a:avLst/>
          </a:prstGeom>
          <a:solidFill>
            <a:srgbClr val="1C203E"/>
          </a:solidFill>
          <a:ln cap="flat" cmpd="sng" w="9525">
            <a:solidFill>
              <a:schemeClr val="lt2"/>
            </a:solidFill>
            <a:prstDash val="solid"/>
            <a:round/>
            <a:headEnd len="sm" w="sm" type="none"/>
            <a:tailEnd len="sm" w="sm" type="none"/>
          </a:ln>
        </p:spPr>
        <p:txBody>
          <a:bodyPr anchorCtr="0" anchor="t" bIns="34275" lIns="68575" spcFirstLastPara="1" rIns="68575" wrap="square" tIns="34275">
            <a:noAutofit/>
          </a:bodyPr>
          <a:lstStyle/>
          <a:p>
            <a:pPr indent="0" lvl="0" marL="0" marR="0" rtl="0" algn="just">
              <a:lnSpc>
                <a:spcPct val="100000"/>
              </a:lnSpc>
              <a:spcBef>
                <a:spcPts val="0"/>
              </a:spcBef>
              <a:spcAft>
                <a:spcPts val="0"/>
              </a:spcAft>
              <a:buClr>
                <a:schemeClr val="dk2"/>
              </a:buClr>
              <a:buSzPts val="1400"/>
              <a:buFont typeface="Arial"/>
              <a:buNone/>
            </a:pPr>
            <a:r>
              <a:rPr b="1" lang="en" sz="1100">
                <a:solidFill>
                  <a:srgbClr val="F3F3F3"/>
                </a:solidFill>
                <a:latin typeface="Calibri"/>
                <a:ea typeface="Calibri"/>
                <a:cs typeface="Calibri"/>
                <a:sym typeface="Calibri"/>
              </a:rPr>
              <a:t>PROMPT: </a:t>
            </a:r>
            <a:r>
              <a:rPr lang="en" sz="1100">
                <a:solidFill>
                  <a:srgbClr val="F3F3F3"/>
                </a:solidFill>
                <a:latin typeface="Calibri"/>
                <a:ea typeface="Calibri"/>
                <a:cs typeface="Calibri"/>
                <a:sym typeface="Calibri"/>
              </a:rPr>
              <a:t>“Vary the integrated field of MLHM501H.BDL and MLHM501V.BDL in a 3 by 3 grid scan from their baseline values in steps of 10, e.g. for each setpoint of MLHM501H.BDL, scan three steps of MLHM501V.BDL. Before each setpoint, ask for verification. Wait 7 seconds for signals to settle and record the measured horizontal and vertical beam positions from BPM IPMM505. Return corrector values to their baseline values. Plot X vs Y for all 9 points.”</a:t>
            </a:r>
            <a:endParaRPr sz="100">
              <a:solidFill>
                <a:srgbClr val="F3F3F3"/>
              </a:solidFill>
              <a:latin typeface="Calibri"/>
              <a:ea typeface="Calibri"/>
              <a:cs typeface="Calibri"/>
              <a:sym typeface="Calibri"/>
            </a:endParaRPr>
          </a:p>
        </p:txBody>
      </p:sp>
      <p:pic>
        <p:nvPicPr>
          <p:cNvPr id="230" name="Google Shape;230;p29"/>
          <p:cNvPicPr preferRelativeResize="0"/>
          <p:nvPr/>
        </p:nvPicPr>
        <p:blipFill>
          <a:blip r:embed="rId3">
            <a:alphaModFix/>
          </a:blip>
          <a:stretch>
            <a:fillRect/>
          </a:stretch>
        </p:blipFill>
        <p:spPr>
          <a:xfrm>
            <a:off x="5032150" y="1351390"/>
            <a:ext cx="4111925" cy="3272409"/>
          </a:xfrm>
          <a:prstGeom prst="rect">
            <a:avLst/>
          </a:prstGeom>
          <a:noFill/>
          <a:ln>
            <a:noFill/>
          </a:ln>
          <a:effectLst>
            <a:outerShdw blurRad="57150" rotWithShape="0" algn="bl" dir="2280000" dist="133350">
              <a:srgbClr val="000000">
                <a:alpha val="50000"/>
              </a:srgbClr>
            </a:outerShdw>
          </a:effectLst>
        </p:spPr>
      </p:pic>
      <p:pic>
        <p:nvPicPr>
          <p:cNvPr id="231" name="Google Shape;231;p29"/>
          <p:cNvPicPr preferRelativeResize="0"/>
          <p:nvPr/>
        </p:nvPicPr>
        <p:blipFill>
          <a:blip r:embed="rId4">
            <a:alphaModFix/>
          </a:blip>
          <a:stretch>
            <a:fillRect/>
          </a:stretch>
        </p:blipFill>
        <p:spPr>
          <a:xfrm>
            <a:off x="536700" y="3296650"/>
            <a:ext cx="4495449" cy="1258225"/>
          </a:xfrm>
          <a:prstGeom prst="rect">
            <a:avLst/>
          </a:prstGeom>
          <a:noFill/>
          <a:ln>
            <a:noFill/>
          </a:ln>
        </p:spPr>
      </p:pic>
      <p:pic>
        <p:nvPicPr>
          <p:cNvPr id="232" name="Google Shape;232;p29"/>
          <p:cNvPicPr preferRelativeResize="0"/>
          <p:nvPr/>
        </p:nvPicPr>
        <p:blipFill>
          <a:blip r:embed="rId5">
            <a:alphaModFix/>
          </a:blip>
          <a:stretch>
            <a:fillRect/>
          </a:stretch>
        </p:blipFill>
        <p:spPr>
          <a:xfrm>
            <a:off x="2798550" y="609625"/>
            <a:ext cx="509100" cy="509100"/>
          </a:xfrm>
          <a:prstGeom prst="rect">
            <a:avLst/>
          </a:prstGeom>
          <a:noFill/>
          <a:ln cap="flat" cmpd="sng" w="28575">
            <a:solidFill>
              <a:schemeClr val="dk1"/>
            </a:solidFill>
            <a:prstDash val="solid"/>
            <a:round/>
            <a:headEnd len="sm" w="sm" type="none"/>
            <a:tailEnd len="sm" w="sm" type="none"/>
          </a:ln>
        </p:spPr>
      </p:pic>
      <p:pic>
        <p:nvPicPr>
          <p:cNvPr id="233" name="Google Shape;233;p29"/>
          <p:cNvPicPr preferRelativeResize="0"/>
          <p:nvPr/>
        </p:nvPicPr>
        <p:blipFill>
          <a:blip r:embed="rId6">
            <a:alphaModFix/>
          </a:blip>
          <a:stretch>
            <a:fillRect/>
          </a:stretch>
        </p:blipFill>
        <p:spPr>
          <a:xfrm>
            <a:off x="2928775" y="2465901"/>
            <a:ext cx="336900" cy="435604"/>
          </a:xfrm>
          <a:prstGeom prst="rect">
            <a:avLst/>
          </a:prstGeom>
          <a:noFill/>
          <a:ln>
            <a:noFill/>
          </a:ln>
        </p:spPr>
      </p:pic>
      <p:cxnSp>
        <p:nvCxnSpPr>
          <p:cNvPr id="234" name="Google Shape;234;p29"/>
          <p:cNvCxnSpPr/>
          <p:nvPr/>
        </p:nvCxnSpPr>
        <p:spPr>
          <a:xfrm flipH="1">
            <a:off x="3088817" y="2901505"/>
            <a:ext cx="8400" cy="411600"/>
          </a:xfrm>
          <a:prstGeom prst="straightConnector1">
            <a:avLst/>
          </a:prstGeom>
          <a:noFill/>
          <a:ln cap="flat" cmpd="sng" w="19050">
            <a:solidFill>
              <a:srgbClr val="FF9900"/>
            </a:solidFill>
            <a:prstDash val="solid"/>
            <a:round/>
            <a:headEnd len="med" w="med" type="triangle"/>
            <a:tailEnd len="med" w="med" type="triangle"/>
          </a:ln>
        </p:spPr>
      </p:cxnSp>
      <p:cxnSp>
        <p:nvCxnSpPr>
          <p:cNvPr id="235" name="Google Shape;235;p29"/>
          <p:cNvCxnSpPr>
            <a:endCxn id="233" idx="3"/>
          </p:cNvCxnSpPr>
          <p:nvPr/>
        </p:nvCxnSpPr>
        <p:spPr>
          <a:xfrm flipH="1">
            <a:off x="3265675" y="2680404"/>
            <a:ext cx="1822800" cy="3300"/>
          </a:xfrm>
          <a:prstGeom prst="straightConnector1">
            <a:avLst/>
          </a:prstGeom>
          <a:noFill/>
          <a:ln cap="flat" cmpd="sng" w="19050">
            <a:solidFill>
              <a:srgbClr val="FF9900"/>
            </a:solidFill>
            <a:prstDash val="solid"/>
            <a:round/>
            <a:headEnd len="med" w="med" type="triangle"/>
            <a:tailEnd len="med" w="med" type="none"/>
          </a:ln>
        </p:spPr>
      </p:cxnSp>
      <p:cxnSp>
        <p:nvCxnSpPr>
          <p:cNvPr id="236" name="Google Shape;236;p29"/>
          <p:cNvCxnSpPr>
            <a:endCxn id="232" idx="2"/>
          </p:cNvCxnSpPr>
          <p:nvPr/>
        </p:nvCxnSpPr>
        <p:spPr>
          <a:xfrm flipH="1" rot="10800000">
            <a:off x="3051600" y="1118724"/>
            <a:ext cx="1500" cy="185100"/>
          </a:xfrm>
          <a:prstGeom prst="straightConnector1">
            <a:avLst/>
          </a:prstGeom>
          <a:noFill/>
          <a:ln cap="flat" cmpd="sng" w="19050">
            <a:solidFill>
              <a:srgbClr val="FF9900"/>
            </a:solidFill>
            <a:prstDash val="solid"/>
            <a:round/>
            <a:headEnd len="med" w="med" type="triangle"/>
            <a:tailEnd len="med" w="med" type="none"/>
          </a:ln>
        </p:spPr>
      </p:cxn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pic>
        <p:nvPicPr>
          <p:cNvPr id="241" name="Google Shape;241;p30" title="agentic_response_right900_fps5_c64.gif"/>
          <p:cNvPicPr preferRelativeResize="0"/>
          <p:nvPr/>
        </p:nvPicPr>
        <p:blipFill rotWithShape="1">
          <a:blip r:embed="rId3">
            <a:alphaModFix/>
          </a:blip>
          <a:srcRect b="0" l="0" r="0" t="3054"/>
          <a:stretch/>
        </p:blipFill>
        <p:spPr>
          <a:xfrm>
            <a:off x="4020575" y="600775"/>
            <a:ext cx="4853675" cy="3941950"/>
          </a:xfrm>
          <a:prstGeom prst="rect">
            <a:avLst/>
          </a:prstGeom>
          <a:noFill/>
          <a:ln cap="flat" cmpd="sng" w="28575">
            <a:solidFill>
              <a:srgbClr val="4A86E8"/>
            </a:solidFill>
            <a:prstDash val="solid"/>
            <a:round/>
            <a:headEnd len="sm" w="sm" type="none"/>
            <a:tailEnd len="sm" w="sm" type="none"/>
          </a:ln>
          <a:effectLst>
            <a:outerShdw blurRad="57150" rotWithShape="0" algn="bl" dir="2280000" dist="133350">
              <a:srgbClr val="000000">
                <a:alpha val="50000"/>
              </a:srgbClr>
            </a:outerShdw>
          </a:effectLst>
        </p:spPr>
      </p:pic>
      <p:pic>
        <p:nvPicPr>
          <p:cNvPr id="242" name="Google Shape;242;p30"/>
          <p:cNvPicPr preferRelativeResize="0"/>
          <p:nvPr/>
        </p:nvPicPr>
        <p:blipFill>
          <a:blip r:embed="rId4">
            <a:alphaModFix/>
          </a:blip>
          <a:stretch>
            <a:fillRect/>
          </a:stretch>
        </p:blipFill>
        <p:spPr>
          <a:xfrm>
            <a:off x="0" y="0"/>
            <a:ext cx="824250" cy="347350"/>
          </a:xfrm>
          <a:prstGeom prst="rect">
            <a:avLst/>
          </a:prstGeom>
          <a:noFill/>
          <a:ln>
            <a:noFill/>
          </a:ln>
        </p:spPr>
      </p:pic>
      <p:sp>
        <p:nvSpPr>
          <p:cNvPr id="243" name="Google Shape;243;p30"/>
          <p:cNvSpPr txBox="1"/>
          <p:nvPr>
            <p:ph idx="4294967295" type="title"/>
          </p:nvPr>
        </p:nvSpPr>
        <p:spPr>
          <a:xfrm>
            <a:off x="1020875" y="0"/>
            <a:ext cx="53943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200">
                <a:latin typeface="Century Gothic"/>
                <a:ea typeface="Century Gothic"/>
                <a:cs typeface="Century Gothic"/>
                <a:sym typeface="Century Gothic"/>
              </a:rPr>
              <a:t>Hall-D Online Digital Twin</a:t>
            </a:r>
            <a:endParaRPr sz="2200">
              <a:latin typeface="Century Gothic"/>
              <a:ea typeface="Century Gothic"/>
              <a:cs typeface="Century Gothic"/>
              <a:sym typeface="Century Gothic"/>
            </a:endParaRPr>
          </a:p>
        </p:txBody>
      </p:sp>
      <p:sp>
        <p:nvSpPr>
          <p:cNvPr id="244" name="Google Shape;244;p30"/>
          <p:cNvSpPr txBox="1"/>
          <p:nvPr/>
        </p:nvSpPr>
        <p:spPr>
          <a:xfrm>
            <a:off x="138750" y="600775"/>
            <a:ext cx="3521400" cy="4063500"/>
          </a:xfrm>
          <a:prstGeom prst="rect">
            <a:avLst/>
          </a:prstGeom>
          <a:solidFill>
            <a:srgbClr val="19204C">
              <a:alpha val="67059"/>
            </a:srgbClr>
          </a:solidFill>
          <a:ln cap="flat" cmpd="sng" w="19050">
            <a:solidFill>
              <a:srgbClr val="4A86E8"/>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rgbClr val="F3F3F3"/>
                </a:solidFill>
              </a:rPr>
              <a:t>Natural Language</a:t>
            </a:r>
            <a:r>
              <a:rPr lang="en" sz="1800">
                <a:solidFill>
                  <a:srgbClr val="F3F3F3"/>
                </a:solidFill>
              </a:rPr>
              <a:t> is being developed as the communication protocol between </a:t>
            </a:r>
            <a:r>
              <a:rPr b="1" lang="en" sz="1800">
                <a:solidFill>
                  <a:srgbClr val="F3F3F3"/>
                </a:solidFill>
              </a:rPr>
              <a:t>multiple AI agents</a:t>
            </a:r>
            <a:r>
              <a:rPr lang="en" sz="1800">
                <a:solidFill>
                  <a:srgbClr val="F3F3F3"/>
                </a:solidFill>
              </a:rPr>
              <a:t> representing the </a:t>
            </a:r>
            <a:r>
              <a:rPr b="1" lang="en" sz="1800">
                <a:solidFill>
                  <a:srgbClr val="F3F3F3"/>
                </a:solidFill>
              </a:rPr>
              <a:t>accelerator</a:t>
            </a:r>
            <a:r>
              <a:rPr lang="en" sz="1800">
                <a:solidFill>
                  <a:srgbClr val="F3F3F3"/>
                </a:solidFill>
              </a:rPr>
              <a:t> and </a:t>
            </a:r>
            <a:r>
              <a:rPr b="1" lang="en" sz="1800">
                <a:solidFill>
                  <a:srgbClr val="F3F3F3"/>
                </a:solidFill>
              </a:rPr>
              <a:t>experiment</a:t>
            </a:r>
            <a:r>
              <a:rPr lang="en" sz="1800">
                <a:solidFill>
                  <a:srgbClr val="F3F3F3"/>
                </a:solidFill>
              </a:rPr>
              <a:t>.</a:t>
            </a:r>
            <a:endParaRPr sz="1800">
              <a:solidFill>
                <a:srgbClr val="F3F3F3"/>
              </a:solidFill>
            </a:endParaRPr>
          </a:p>
          <a:p>
            <a:pPr indent="0" lvl="0" marL="0" rtl="0" algn="l">
              <a:spcBef>
                <a:spcPts val="0"/>
              </a:spcBef>
              <a:spcAft>
                <a:spcPts val="0"/>
              </a:spcAft>
              <a:buNone/>
            </a:pPr>
            <a:r>
              <a:t/>
            </a:r>
            <a:endParaRPr sz="1800">
              <a:solidFill>
                <a:srgbClr val="F3F3F3"/>
              </a:solidFill>
            </a:endParaRPr>
          </a:p>
          <a:p>
            <a:pPr indent="0" lvl="0" marL="0" rtl="0" algn="l">
              <a:spcBef>
                <a:spcPts val="0"/>
              </a:spcBef>
              <a:spcAft>
                <a:spcPts val="0"/>
              </a:spcAft>
              <a:buNone/>
            </a:pPr>
            <a:r>
              <a:rPr lang="en" sz="1800">
                <a:solidFill>
                  <a:srgbClr val="F3F3F3"/>
                </a:solidFill>
              </a:rPr>
              <a:t>Written instructions developed for human operators can be used for AI operator agents.</a:t>
            </a:r>
            <a:endParaRPr sz="1800">
              <a:solidFill>
                <a:srgbClr val="F3F3F3"/>
              </a:solidFill>
            </a:endParaRPr>
          </a:p>
          <a:p>
            <a:pPr indent="0" lvl="0" marL="0" rtl="0" algn="l">
              <a:spcBef>
                <a:spcPts val="0"/>
              </a:spcBef>
              <a:spcAft>
                <a:spcPts val="0"/>
              </a:spcAft>
              <a:buNone/>
            </a:pPr>
            <a:r>
              <a:t/>
            </a:r>
            <a:endParaRPr sz="1800">
              <a:solidFill>
                <a:srgbClr val="F3F3F3"/>
              </a:solidFill>
            </a:endParaRPr>
          </a:p>
          <a:p>
            <a:pPr indent="0" lvl="0" marL="0" rtl="0" algn="l">
              <a:spcBef>
                <a:spcPts val="0"/>
              </a:spcBef>
              <a:spcAft>
                <a:spcPts val="0"/>
              </a:spcAft>
              <a:buNone/>
            </a:pPr>
            <a:r>
              <a:rPr lang="en" sz="1800">
                <a:solidFill>
                  <a:srgbClr val="F3F3F3"/>
                </a:solidFill>
              </a:rPr>
              <a:t>Each agent implements its own </a:t>
            </a:r>
            <a:r>
              <a:rPr b="1" lang="en" sz="1800">
                <a:solidFill>
                  <a:srgbClr val="F3F3F3"/>
                </a:solidFill>
              </a:rPr>
              <a:t>independent guardrails</a:t>
            </a:r>
            <a:r>
              <a:rPr lang="en" sz="1800">
                <a:solidFill>
                  <a:srgbClr val="F3F3F3"/>
                </a:solidFill>
              </a:rPr>
              <a:t> for the systems it represents.</a:t>
            </a:r>
            <a:endParaRPr sz="1800">
              <a:solidFill>
                <a:srgbClr val="F3F3F3"/>
              </a:solidFill>
            </a:endParaRPr>
          </a:p>
        </p:txBody>
      </p:sp>
      <p:sp>
        <p:nvSpPr>
          <p:cNvPr id="245" name="Google Shape;245;p30"/>
          <p:cNvSpPr txBox="1"/>
          <p:nvPr>
            <p:ph idx="12" type="sldNum"/>
          </p:nvPr>
        </p:nvSpPr>
        <p:spPr>
          <a:xfrm>
            <a:off x="8558733" y="4749892"/>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4">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4">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4">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4">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4">
                                            <p:txEl>
                                              <p:pRg end="4" st="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sp>
        <p:nvSpPr>
          <p:cNvPr id="250" name="Google Shape;250;p31"/>
          <p:cNvSpPr txBox="1"/>
          <p:nvPr>
            <p:ph type="title"/>
          </p:nvPr>
        </p:nvSpPr>
        <p:spPr>
          <a:xfrm>
            <a:off x="311700" y="1780275"/>
            <a:ext cx="8520600" cy="9993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Genesis Mission</a:t>
            </a:r>
            <a:endParaRPr/>
          </a:p>
          <a:p>
            <a:pPr indent="0" lvl="0" marL="0" rtl="0" algn="ctr">
              <a:spcBef>
                <a:spcPts val="0"/>
              </a:spcBef>
              <a:spcAft>
                <a:spcPts val="0"/>
              </a:spcAft>
              <a:buNone/>
            </a:pPr>
            <a:r>
              <a:rPr lang="en"/>
              <a:t>and the American Science Cloud</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pic>
        <p:nvPicPr>
          <p:cNvPr id="255" name="Google Shape;255;p32"/>
          <p:cNvPicPr preferRelativeResize="0"/>
          <p:nvPr/>
        </p:nvPicPr>
        <p:blipFill>
          <a:blip r:embed="rId3">
            <a:alphaModFix/>
          </a:blip>
          <a:stretch>
            <a:fillRect/>
          </a:stretch>
        </p:blipFill>
        <p:spPr>
          <a:xfrm>
            <a:off x="677850" y="220425"/>
            <a:ext cx="7863025" cy="4419899"/>
          </a:xfrm>
          <a:prstGeom prst="rect">
            <a:avLst/>
          </a:prstGeom>
          <a:noFill/>
          <a:ln cap="flat" cmpd="sng" w="38100">
            <a:solidFill>
              <a:schemeClr val="lt2"/>
            </a:solidFill>
            <a:prstDash val="solid"/>
            <a:round/>
            <a:headEnd len="sm" w="sm" type="none"/>
            <a:tailEnd len="sm" w="sm" type="none"/>
          </a:ln>
        </p:spPr>
      </p:pic>
      <p:sp>
        <p:nvSpPr>
          <p:cNvPr id="256" name="Google Shape;256;p32"/>
          <p:cNvSpPr txBox="1"/>
          <p:nvPr>
            <p:ph idx="12" type="sldNum"/>
          </p:nvPr>
        </p:nvSpPr>
        <p:spPr>
          <a:xfrm>
            <a:off x="8558733" y="4749892"/>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pic>
        <p:nvPicPr>
          <p:cNvPr id="261" name="Google Shape;261;p33"/>
          <p:cNvPicPr preferRelativeResize="0"/>
          <p:nvPr/>
        </p:nvPicPr>
        <p:blipFill>
          <a:blip r:embed="rId3">
            <a:alphaModFix/>
          </a:blip>
          <a:stretch>
            <a:fillRect/>
          </a:stretch>
        </p:blipFill>
        <p:spPr>
          <a:xfrm>
            <a:off x="692313" y="226050"/>
            <a:ext cx="7836926" cy="4416001"/>
          </a:xfrm>
          <a:prstGeom prst="rect">
            <a:avLst/>
          </a:prstGeom>
          <a:noFill/>
          <a:ln cap="flat" cmpd="sng" w="38100">
            <a:solidFill>
              <a:srgbClr val="B7B7B7"/>
            </a:solidFill>
            <a:prstDash val="solid"/>
            <a:round/>
            <a:headEnd len="sm" w="sm" type="none"/>
            <a:tailEnd len="sm" w="sm" type="none"/>
          </a:ln>
        </p:spPr>
      </p:pic>
      <p:sp>
        <p:nvSpPr>
          <p:cNvPr id="262" name="Google Shape;262;p33"/>
          <p:cNvSpPr txBox="1"/>
          <p:nvPr>
            <p:ph idx="12" type="sldNum"/>
          </p:nvPr>
        </p:nvSpPr>
        <p:spPr>
          <a:xfrm>
            <a:off x="8558733" y="4749892"/>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34"/>
          <p:cNvSpPr/>
          <p:nvPr/>
        </p:nvSpPr>
        <p:spPr>
          <a:xfrm>
            <a:off x="115059" y="908100"/>
            <a:ext cx="8913900" cy="3838800"/>
          </a:xfrm>
          <a:prstGeom prst="roundRect">
            <a:avLst>
              <a:gd fmla="val 6927" name="adj"/>
            </a:avLst>
          </a:prstGeom>
          <a:solidFill>
            <a:srgbClr val="D9EAD3"/>
          </a:solidFill>
          <a:ln cap="flat" cmpd="sng" w="9525">
            <a:solidFill>
              <a:srgbClr val="121A1D"/>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68" name="Google Shape;268;p34"/>
          <p:cNvSpPr txBox="1"/>
          <p:nvPr/>
        </p:nvSpPr>
        <p:spPr>
          <a:xfrm>
            <a:off x="387600" y="3069700"/>
            <a:ext cx="5253600" cy="1231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300">
                <a:solidFill>
                  <a:srgbClr val="000000"/>
                </a:solidFill>
                <a:latin typeface="Roboto"/>
                <a:ea typeface="Roboto"/>
                <a:cs typeface="Roboto"/>
                <a:sym typeface="Roboto"/>
              </a:rPr>
              <a:t>What pieces can be supplied by AmSC</a:t>
            </a:r>
            <a:r>
              <a:rPr lang="en" sz="1300">
                <a:solidFill>
                  <a:srgbClr val="000000"/>
                </a:solidFill>
                <a:latin typeface="Roboto"/>
                <a:ea typeface="Roboto"/>
                <a:cs typeface="Roboto"/>
                <a:sym typeface="Roboto"/>
              </a:rPr>
              <a:t>: </a:t>
            </a:r>
            <a:endParaRPr sz="1300">
              <a:solidFill>
                <a:srgbClr val="000000"/>
              </a:solidFill>
              <a:latin typeface="Roboto"/>
              <a:ea typeface="Roboto"/>
              <a:cs typeface="Roboto"/>
              <a:sym typeface="Roboto"/>
            </a:endParaRPr>
          </a:p>
          <a:p>
            <a:pPr indent="457200" lvl="0" marL="0" rtl="0" algn="l">
              <a:spcBef>
                <a:spcPts val="0"/>
              </a:spcBef>
              <a:spcAft>
                <a:spcPts val="0"/>
              </a:spcAft>
              <a:buNone/>
            </a:pPr>
            <a:r>
              <a:rPr lang="en" sz="1100">
                <a:solidFill>
                  <a:srgbClr val="000000"/>
                </a:solidFill>
                <a:latin typeface="Roboto"/>
                <a:ea typeface="Roboto"/>
                <a:cs typeface="Roboto"/>
                <a:sym typeface="Roboto"/>
              </a:rPr>
              <a:t>Virtual Organization:	Authentication, Access Control, Allocations</a:t>
            </a:r>
            <a:endParaRPr sz="1100">
              <a:solidFill>
                <a:srgbClr val="000000"/>
              </a:solidFill>
              <a:latin typeface="Roboto"/>
              <a:ea typeface="Roboto"/>
              <a:cs typeface="Roboto"/>
              <a:sym typeface="Roboto"/>
            </a:endParaRPr>
          </a:p>
          <a:p>
            <a:pPr indent="457200" lvl="0" marL="0" rtl="0" algn="l">
              <a:spcBef>
                <a:spcPts val="0"/>
              </a:spcBef>
              <a:spcAft>
                <a:spcPts val="0"/>
              </a:spcAft>
              <a:buNone/>
            </a:pPr>
            <a:r>
              <a:rPr lang="en" sz="1100">
                <a:solidFill>
                  <a:srgbClr val="000000"/>
                </a:solidFill>
                <a:latin typeface="Roboto"/>
                <a:ea typeface="Roboto"/>
                <a:cs typeface="Roboto"/>
                <a:sym typeface="Roboto"/>
              </a:rPr>
              <a:t>Data Services:		Preprocessing, Curated S/W stacks, </a:t>
            </a:r>
            <a:r>
              <a:rPr i="1" lang="en" sz="1100">
                <a:solidFill>
                  <a:srgbClr val="000000"/>
                </a:solidFill>
                <a:latin typeface="Roboto"/>
                <a:ea typeface="Roboto"/>
                <a:cs typeface="Roboto"/>
                <a:sym typeface="Roboto"/>
              </a:rPr>
              <a:t>(Inference)</a:t>
            </a:r>
            <a:endParaRPr i="1" sz="1100">
              <a:solidFill>
                <a:srgbClr val="000000"/>
              </a:solidFill>
              <a:latin typeface="Roboto"/>
              <a:ea typeface="Roboto"/>
              <a:cs typeface="Roboto"/>
              <a:sym typeface="Roboto"/>
            </a:endParaRPr>
          </a:p>
          <a:p>
            <a:pPr indent="457200" lvl="0" marL="0" rtl="0" algn="l">
              <a:spcBef>
                <a:spcPts val="0"/>
              </a:spcBef>
              <a:spcAft>
                <a:spcPts val="0"/>
              </a:spcAft>
              <a:buNone/>
            </a:pPr>
            <a:r>
              <a:rPr lang="en" sz="1100">
                <a:solidFill>
                  <a:srgbClr val="000000"/>
                </a:solidFill>
                <a:latin typeface="Roboto"/>
                <a:ea typeface="Roboto"/>
                <a:cs typeface="Roboto"/>
                <a:sym typeface="Roboto"/>
              </a:rPr>
              <a:t>Model Services:	Model Catalog</a:t>
            </a:r>
            <a:endParaRPr sz="1100">
              <a:solidFill>
                <a:srgbClr val="000000"/>
              </a:solidFill>
              <a:latin typeface="Roboto"/>
              <a:ea typeface="Roboto"/>
              <a:cs typeface="Roboto"/>
              <a:sym typeface="Roboto"/>
            </a:endParaRPr>
          </a:p>
          <a:p>
            <a:pPr indent="457200" lvl="0" marL="0" rtl="0" algn="l">
              <a:spcBef>
                <a:spcPts val="0"/>
              </a:spcBef>
              <a:spcAft>
                <a:spcPts val="0"/>
              </a:spcAft>
              <a:buNone/>
            </a:pPr>
            <a:r>
              <a:rPr lang="en" sz="1100">
                <a:solidFill>
                  <a:srgbClr val="000000"/>
                </a:solidFill>
                <a:latin typeface="Roboto"/>
                <a:ea typeface="Roboto"/>
                <a:cs typeface="Roboto"/>
                <a:sym typeface="Roboto"/>
              </a:rPr>
              <a:t>At-Scale Services:	Training, Inference</a:t>
            </a:r>
            <a:endParaRPr sz="1100">
              <a:solidFill>
                <a:srgbClr val="000000"/>
              </a:solidFill>
              <a:latin typeface="Roboto"/>
              <a:ea typeface="Roboto"/>
              <a:cs typeface="Roboto"/>
              <a:sym typeface="Roboto"/>
            </a:endParaRPr>
          </a:p>
          <a:p>
            <a:pPr indent="457200" lvl="0" marL="0" rtl="0" algn="l">
              <a:spcBef>
                <a:spcPts val="0"/>
              </a:spcBef>
              <a:spcAft>
                <a:spcPts val="0"/>
              </a:spcAft>
              <a:buNone/>
            </a:pPr>
            <a:r>
              <a:rPr lang="en" sz="1100">
                <a:solidFill>
                  <a:srgbClr val="000000"/>
                </a:solidFill>
                <a:latin typeface="Roboto"/>
                <a:ea typeface="Roboto"/>
                <a:cs typeface="Roboto"/>
                <a:sym typeface="Roboto"/>
              </a:rPr>
              <a:t>IRI-API:			WAN Data Fabric (ESnet) L3VPN</a:t>
            </a:r>
            <a:endParaRPr sz="1100">
              <a:solidFill>
                <a:srgbClr val="000000"/>
              </a:solidFill>
              <a:latin typeface="Roboto"/>
              <a:ea typeface="Roboto"/>
              <a:cs typeface="Roboto"/>
              <a:sym typeface="Roboto"/>
            </a:endParaRPr>
          </a:p>
        </p:txBody>
      </p:sp>
      <p:sp>
        <p:nvSpPr>
          <p:cNvPr id="269" name="Google Shape;269;p34"/>
          <p:cNvSpPr txBox="1"/>
          <p:nvPr/>
        </p:nvSpPr>
        <p:spPr>
          <a:xfrm>
            <a:off x="387600" y="860852"/>
            <a:ext cx="8368800" cy="785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300">
                <a:solidFill>
                  <a:srgbClr val="000000"/>
                </a:solidFill>
                <a:latin typeface="Roboto"/>
                <a:ea typeface="Roboto"/>
                <a:cs typeface="Roboto"/>
                <a:sym typeface="Roboto"/>
              </a:rPr>
              <a:t>What this will demonstrate</a:t>
            </a:r>
            <a:r>
              <a:rPr lang="en" sz="1300">
                <a:solidFill>
                  <a:srgbClr val="000000"/>
                </a:solidFill>
                <a:latin typeface="Roboto"/>
                <a:ea typeface="Roboto"/>
                <a:cs typeface="Roboto"/>
                <a:sym typeface="Roboto"/>
              </a:rPr>
              <a:t>: Streaming large detector datasets between facilities in AI-ready format, distributing to multiple nodes in an HPC (or HTC) cluster for processing</a:t>
            </a:r>
            <a:endParaRPr sz="1300">
              <a:solidFill>
                <a:srgbClr val="000000"/>
              </a:solidFill>
              <a:latin typeface="Roboto"/>
              <a:ea typeface="Roboto"/>
              <a:cs typeface="Roboto"/>
              <a:sym typeface="Roboto"/>
            </a:endParaRPr>
          </a:p>
          <a:p>
            <a:pPr indent="457200" lvl="0" marL="0" rtl="0" algn="l">
              <a:spcBef>
                <a:spcPts val="0"/>
              </a:spcBef>
              <a:spcAft>
                <a:spcPts val="0"/>
              </a:spcAft>
              <a:buNone/>
            </a:pPr>
            <a:r>
              <a:t/>
            </a:r>
            <a:endParaRPr sz="1300">
              <a:solidFill>
                <a:srgbClr val="000000"/>
              </a:solidFill>
              <a:latin typeface="Roboto"/>
              <a:ea typeface="Roboto"/>
              <a:cs typeface="Roboto"/>
              <a:sym typeface="Roboto"/>
            </a:endParaRPr>
          </a:p>
        </p:txBody>
      </p:sp>
      <p:grpSp>
        <p:nvGrpSpPr>
          <p:cNvPr id="270" name="Google Shape;270;p34"/>
          <p:cNvGrpSpPr/>
          <p:nvPr/>
        </p:nvGrpSpPr>
        <p:grpSpPr>
          <a:xfrm>
            <a:off x="190526" y="1428926"/>
            <a:ext cx="8778432" cy="1961600"/>
            <a:chOff x="349029" y="675750"/>
            <a:chExt cx="8778432" cy="1961600"/>
          </a:xfrm>
        </p:grpSpPr>
        <p:grpSp>
          <p:nvGrpSpPr>
            <p:cNvPr id="271" name="Google Shape;271;p34"/>
            <p:cNvGrpSpPr/>
            <p:nvPr/>
          </p:nvGrpSpPr>
          <p:grpSpPr>
            <a:xfrm>
              <a:off x="4848906" y="779483"/>
              <a:ext cx="1528570" cy="876677"/>
              <a:chOff x="643950" y="3282375"/>
              <a:chExt cx="2164500" cy="1241400"/>
            </a:xfrm>
          </p:grpSpPr>
          <p:sp>
            <p:nvSpPr>
              <p:cNvPr id="272" name="Google Shape;272;p34"/>
              <p:cNvSpPr/>
              <p:nvPr/>
            </p:nvSpPr>
            <p:spPr>
              <a:xfrm>
                <a:off x="643950" y="3282375"/>
                <a:ext cx="2164500" cy="1241400"/>
              </a:xfrm>
              <a:prstGeom prst="roundRect">
                <a:avLst>
                  <a:gd fmla="val 16667" name="adj"/>
                </a:avLst>
              </a:prstGeom>
              <a:solidFill>
                <a:srgbClr val="666666"/>
              </a:solidFill>
              <a:ln cap="flat" cmpd="sng" w="6725">
                <a:solidFill>
                  <a:srgbClr val="121A1D"/>
                </a:solidFill>
                <a:prstDash val="solid"/>
                <a:round/>
                <a:headEnd len="sm" w="sm" type="none"/>
                <a:tailEnd len="sm" w="sm" type="none"/>
              </a:ln>
            </p:spPr>
            <p:txBody>
              <a:bodyPr anchorCtr="0" anchor="ctr" bIns="64550" lIns="64550" spcFirstLastPara="1" rIns="64550" wrap="square" tIns="64550">
                <a:noAutofit/>
              </a:bodyPr>
              <a:lstStyle/>
              <a:p>
                <a:pPr indent="0" lvl="0" marL="0" rtl="0" algn="ctr">
                  <a:spcBef>
                    <a:spcPts val="0"/>
                  </a:spcBef>
                  <a:spcAft>
                    <a:spcPts val="0"/>
                  </a:spcAft>
                  <a:buNone/>
                </a:pPr>
                <a:r>
                  <a:t/>
                </a:r>
                <a:endParaRPr sz="1000"/>
              </a:p>
            </p:txBody>
          </p:sp>
          <p:sp>
            <p:nvSpPr>
              <p:cNvPr id="273" name="Google Shape;273;p34"/>
              <p:cNvSpPr txBox="1"/>
              <p:nvPr/>
            </p:nvSpPr>
            <p:spPr>
              <a:xfrm>
                <a:off x="721525" y="3484075"/>
                <a:ext cx="2001600" cy="468000"/>
              </a:xfrm>
              <a:prstGeom prst="rect">
                <a:avLst/>
              </a:prstGeom>
              <a:noFill/>
              <a:ln>
                <a:noFill/>
              </a:ln>
            </p:spPr>
            <p:txBody>
              <a:bodyPr anchorCtr="0" anchor="t" bIns="64550" lIns="64550" spcFirstLastPara="1" rIns="64550" wrap="square" tIns="64550">
                <a:spAutoFit/>
              </a:bodyPr>
              <a:lstStyle/>
              <a:p>
                <a:pPr indent="0" lvl="0" marL="0" rtl="0" algn="l">
                  <a:spcBef>
                    <a:spcPts val="0"/>
                  </a:spcBef>
                  <a:spcAft>
                    <a:spcPts val="0"/>
                  </a:spcAft>
                  <a:buNone/>
                </a:pPr>
                <a:r>
                  <a:t/>
                </a:r>
                <a:endParaRPr sz="1300">
                  <a:solidFill>
                    <a:srgbClr val="121A1D"/>
                  </a:solidFill>
                </a:endParaRPr>
              </a:p>
            </p:txBody>
          </p:sp>
          <p:pic>
            <p:nvPicPr>
              <p:cNvPr id="274" name="Google Shape;274;p34"/>
              <p:cNvPicPr preferRelativeResize="0"/>
              <p:nvPr/>
            </p:nvPicPr>
            <p:blipFill>
              <a:blip r:embed="rId3">
                <a:alphaModFix/>
              </a:blip>
              <a:stretch>
                <a:fillRect/>
              </a:stretch>
            </p:blipFill>
            <p:spPr>
              <a:xfrm>
                <a:off x="689125" y="3338225"/>
                <a:ext cx="2066400" cy="1128275"/>
              </a:xfrm>
              <a:prstGeom prst="rect">
                <a:avLst/>
              </a:prstGeom>
              <a:noFill/>
              <a:ln>
                <a:noFill/>
              </a:ln>
            </p:spPr>
          </p:pic>
        </p:grpSp>
        <p:grpSp>
          <p:nvGrpSpPr>
            <p:cNvPr id="275" name="Google Shape;275;p34"/>
            <p:cNvGrpSpPr/>
            <p:nvPr/>
          </p:nvGrpSpPr>
          <p:grpSpPr>
            <a:xfrm>
              <a:off x="636138" y="775737"/>
              <a:ext cx="1326600" cy="884400"/>
              <a:chOff x="6609800" y="3584925"/>
              <a:chExt cx="1326600" cy="884400"/>
            </a:xfrm>
          </p:grpSpPr>
          <p:sp>
            <p:nvSpPr>
              <p:cNvPr id="276" name="Google Shape;276;p34"/>
              <p:cNvSpPr/>
              <p:nvPr/>
            </p:nvSpPr>
            <p:spPr>
              <a:xfrm>
                <a:off x="6609800" y="3584925"/>
                <a:ext cx="1326600" cy="884400"/>
              </a:xfrm>
              <a:prstGeom prst="roundRect">
                <a:avLst>
                  <a:gd fmla="val 16667" name="adj"/>
                </a:avLst>
              </a:prstGeom>
              <a:solidFill>
                <a:srgbClr val="D9DFEA"/>
              </a:solidFill>
              <a:ln cap="flat" cmpd="sng" w="9525">
                <a:solidFill>
                  <a:srgbClr val="121A1D"/>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400"/>
              </a:p>
            </p:txBody>
          </p:sp>
          <p:pic>
            <p:nvPicPr>
              <p:cNvPr id="277" name="Google Shape;277;p34" title="bnl_logo_vertical_rgb.png"/>
              <p:cNvPicPr preferRelativeResize="0"/>
              <p:nvPr/>
            </p:nvPicPr>
            <p:blipFill>
              <a:blip r:embed="rId4">
                <a:alphaModFix/>
              </a:blip>
              <a:stretch>
                <a:fillRect/>
              </a:stretch>
            </p:blipFill>
            <p:spPr>
              <a:xfrm>
                <a:off x="6684650" y="3637283"/>
                <a:ext cx="1166527" cy="787655"/>
              </a:xfrm>
              <a:prstGeom prst="rect">
                <a:avLst/>
              </a:prstGeom>
              <a:noFill/>
              <a:ln>
                <a:noFill/>
              </a:ln>
            </p:spPr>
          </p:pic>
        </p:grpSp>
        <p:grpSp>
          <p:nvGrpSpPr>
            <p:cNvPr id="278" name="Google Shape;278;p34"/>
            <p:cNvGrpSpPr/>
            <p:nvPr/>
          </p:nvGrpSpPr>
          <p:grpSpPr>
            <a:xfrm>
              <a:off x="349029" y="1828608"/>
              <a:ext cx="900000" cy="532200"/>
              <a:chOff x="2715294" y="4410368"/>
              <a:chExt cx="900000" cy="532200"/>
            </a:xfrm>
          </p:grpSpPr>
          <p:sp>
            <p:nvSpPr>
              <p:cNvPr id="279" name="Google Shape;279;p34"/>
              <p:cNvSpPr/>
              <p:nvPr/>
            </p:nvSpPr>
            <p:spPr>
              <a:xfrm rot="10800000">
                <a:off x="2754158" y="4410368"/>
                <a:ext cx="783600" cy="532200"/>
              </a:xfrm>
              <a:prstGeom prst="foldedCorner">
                <a:avLst>
                  <a:gd fmla="val 16667" name="adj"/>
                </a:avLst>
              </a:prstGeom>
              <a:solidFill>
                <a:srgbClr val="E06666"/>
              </a:solidFill>
              <a:ln cap="flat" cmpd="sng" w="9525">
                <a:solidFill>
                  <a:srgbClr val="121A1D"/>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400"/>
              </a:p>
            </p:txBody>
          </p:sp>
          <p:sp>
            <p:nvSpPr>
              <p:cNvPr id="280" name="Google Shape;280;p34"/>
              <p:cNvSpPr txBox="1"/>
              <p:nvPr/>
            </p:nvSpPr>
            <p:spPr>
              <a:xfrm>
                <a:off x="2715294" y="4453825"/>
                <a:ext cx="900000" cy="477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100">
                    <a:solidFill>
                      <a:srgbClr val="FFFFFF"/>
                    </a:solidFill>
                  </a:rPr>
                  <a:t>sPHENIX</a:t>
                </a:r>
                <a:endParaRPr sz="1100">
                  <a:solidFill>
                    <a:srgbClr val="FFFFFF"/>
                  </a:solidFill>
                </a:endParaRPr>
              </a:p>
              <a:p>
                <a:pPr indent="0" lvl="0" marL="0" rtl="0" algn="ctr">
                  <a:spcBef>
                    <a:spcPts val="0"/>
                  </a:spcBef>
                  <a:spcAft>
                    <a:spcPts val="0"/>
                  </a:spcAft>
                  <a:buNone/>
                </a:pPr>
                <a:r>
                  <a:rPr lang="en" sz="800">
                    <a:solidFill>
                      <a:srgbClr val="FFFFFF"/>
                    </a:solidFill>
                  </a:rPr>
                  <a:t>(.npz)</a:t>
                </a:r>
                <a:endParaRPr sz="800">
                  <a:solidFill>
                    <a:srgbClr val="FFFFFF"/>
                  </a:solidFill>
                </a:endParaRPr>
              </a:p>
            </p:txBody>
          </p:sp>
        </p:grpSp>
        <p:sp>
          <p:nvSpPr>
            <p:cNvPr id="281" name="Google Shape;281;p34"/>
            <p:cNvSpPr/>
            <p:nvPr/>
          </p:nvSpPr>
          <p:spPr>
            <a:xfrm>
              <a:off x="2023063" y="1016763"/>
              <a:ext cx="454200" cy="402300"/>
            </a:xfrm>
            <a:prstGeom prst="rightArrow">
              <a:avLst>
                <a:gd fmla="val 50000" name="adj1"/>
                <a:gd fmla="val 50000" name="adj2"/>
              </a:avLst>
            </a:prstGeom>
            <a:solidFill>
              <a:srgbClr val="FF0000"/>
            </a:solidFill>
            <a:ln cap="flat" cmpd="sng" w="9525">
              <a:solidFill>
                <a:srgbClr val="121A1D"/>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400"/>
            </a:p>
          </p:txBody>
        </p:sp>
        <p:sp>
          <p:nvSpPr>
            <p:cNvPr id="282" name="Google Shape;282;p34"/>
            <p:cNvSpPr/>
            <p:nvPr/>
          </p:nvSpPr>
          <p:spPr>
            <a:xfrm rot="-3722805">
              <a:off x="747942" y="1629098"/>
              <a:ext cx="271359" cy="232712"/>
            </a:xfrm>
            <a:prstGeom prst="rightArrow">
              <a:avLst>
                <a:gd fmla="val 50000" name="adj1"/>
                <a:gd fmla="val 50000" name="adj2"/>
              </a:avLst>
            </a:prstGeom>
            <a:solidFill>
              <a:srgbClr val="FF9900"/>
            </a:solidFill>
            <a:ln cap="flat" cmpd="sng" w="9525">
              <a:solidFill>
                <a:srgbClr val="121A1D"/>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400"/>
            </a:p>
          </p:txBody>
        </p:sp>
        <p:grpSp>
          <p:nvGrpSpPr>
            <p:cNvPr id="283" name="Google Shape;283;p34"/>
            <p:cNvGrpSpPr/>
            <p:nvPr/>
          </p:nvGrpSpPr>
          <p:grpSpPr>
            <a:xfrm>
              <a:off x="6738483" y="675750"/>
              <a:ext cx="691479" cy="523200"/>
              <a:chOff x="7843323" y="3398756"/>
              <a:chExt cx="691479" cy="523200"/>
            </a:xfrm>
          </p:grpSpPr>
          <p:sp>
            <p:nvSpPr>
              <p:cNvPr id="284" name="Google Shape;284;p34"/>
              <p:cNvSpPr/>
              <p:nvPr/>
            </p:nvSpPr>
            <p:spPr>
              <a:xfrm>
                <a:off x="7897602" y="3398756"/>
                <a:ext cx="637200" cy="523200"/>
              </a:xfrm>
              <a:prstGeom prst="cube">
                <a:avLst>
                  <a:gd fmla="val 25000" name="adj"/>
                </a:avLst>
              </a:prstGeom>
              <a:solidFill>
                <a:srgbClr val="4A86E8"/>
              </a:solidFill>
              <a:ln cap="flat" cmpd="sng" w="9525">
                <a:solidFill>
                  <a:srgbClr val="121A1D"/>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400"/>
              </a:p>
            </p:txBody>
          </p:sp>
          <p:sp>
            <p:nvSpPr>
              <p:cNvPr id="285" name="Google Shape;285;p34"/>
              <p:cNvSpPr txBox="1"/>
              <p:nvPr/>
            </p:nvSpPr>
            <p:spPr>
              <a:xfrm>
                <a:off x="7843323" y="3532556"/>
                <a:ext cx="6372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200">
                    <a:solidFill>
                      <a:srgbClr val="FFFFFF"/>
                    </a:solidFill>
                    <a:latin typeface="Audiowide"/>
                    <a:ea typeface="Audiowide"/>
                    <a:cs typeface="Audiowide"/>
                    <a:sym typeface="Audiowide"/>
                  </a:rPr>
                  <a:t>node</a:t>
                </a:r>
                <a:endParaRPr sz="1200">
                  <a:solidFill>
                    <a:srgbClr val="FFFFFF"/>
                  </a:solidFill>
                  <a:latin typeface="Audiowide"/>
                  <a:ea typeface="Audiowide"/>
                  <a:cs typeface="Audiowide"/>
                  <a:sym typeface="Audiowide"/>
                </a:endParaRPr>
              </a:p>
            </p:txBody>
          </p:sp>
        </p:grpSp>
        <p:sp>
          <p:nvSpPr>
            <p:cNvPr id="286" name="Google Shape;286;p34"/>
            <p:cNvSpPr/>
            <p:nvPr/>
          </p:nvSpPr>
          <p:spPr>
            <a:xfrm>
              <a:off x="6377475" y="1101402"/>
              <a:ext cx="561000" cy="183600"/>
            </a:xfrm>
            <a:prstGeom prst="rightArrow">
              <a:avLst>
                <a:gd fmla="val 50000" name="adj1"/>
                <a:gd fmla="val 50000" name="adj2"/>
              </a:avLst>
            </a:prstGeom>
            <a:solidFill>
              <a:srgbClr val="FF0000"/>
            </a:solidFill>
            <a:ln cap="flat" cmpd="sng" w="9525">
              <a:solidFill>
                <a:srgbClr val="121A1D"/>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400"/>
            </a:p>
          </p:txBody>
        </p:sp>
        <p:sp>
          <p:nvSpPr>
            <p:cNvPr id="287" name="Google Shape;287;p34"/>
            <p:cNvSpPr txBox="1"/>
            <p:nvPr/>
          </p:nvSpPr>
          <p:spPr>
            <a:xfrm>
              <a:off x="7249963" y="2037050"/>
              <a:ext cx="1857300" cy="600300"/>
            </a:xfrm>
            <a:prstGeom prst="rect">
              <a:avLst/>
            </a:prstGeom>
            <a:noFill/>
            <a:ln>
              <a:noFill/>
            </a:ln>
          </p:spPr>
          <p:txBody>
            <a:bodyPr anchorCtr="0" anchor="t" bIns="91425" lIns="91425" spcFirstLastPara="1" rIns="91425" wrap="square" tIns="91425">
              <a:spAutoFit/>
            </a:bodyPr>
            <a:lstStyle/>
            <a:p>
              <a:pPr indent="-285750" lvl="0" marL="457200" rtl="0" algn="l">
                <a:spcBef>
                  <a:spcPts val="0"/>
                </a:spcBef>
                <a:spcAft>
                  <a:spcPts val="0"/>
                </a:spcAft>
                <a:buClr>
                  <a:srgbClr val="000000"/>
                </a:buClr>
                <a:buSzPts val="900"/>
                <a:buChar char="●"/>
              </a:pPr>
              <a:r>
                <a:rPr lang="en" sz="900">
                  <a:solidFill>
                    <a:srgbClr val="000000"/>
                  </a:solidFill>
                </a:rPr>
                <a:t>larger data volumes</a:t>
              </a:r>
              <a:endParaRPr sz="900">
                <a:solidFill>
                  <a:srgbClr val="000000"/>
                </a:solidFill>
              </a:endParaRPr>
            </a:p>
            <a:p>
              <a:pPr indent="-285750" lvl="0" marL="457200" rtl="0" algn="l">
                <a:spcBef>
                  <a:spcPts val="0"/>
                </a:spcBef>
                <a:spcAft>
                  <a:spcPts val="0"/>
                </a:spcAft>
                <a:buClr>
                  <a:srgbClr val="000000"/>
                </a:buClr>
                <a:buSzPts val="900"/>
                <a:buChar char="●"/>
              </a:pPr>
              <a:r>
                <a:rPr lang="en" sz="900">
                  <a:solidFill>
                    <a:srgbClr val="000000"/>
                  </a:solidFill>
                </a:rPr>
                <a:t>low latency</a:t>
              </a:r>
              <a:endParaRPr sz="900">
                <a:solidFill>
                  <a:srgbClr val="000000"/>
                </a:solidFill>
              </a:endParaRPr>
            </a:p>
            <a:p>
              <a:pPr indent="-285750" lvl="0" marL="457200" rtl="0" algn="l">
                <a:spcBef>
                  <a:spcPts val="0"/>
                </a:spcBef>
                <a:spcAft>
                  <a:spcPts val="0"/>
                </a:spcAft>
                <a:buClr>
                  <a:srgbClr val="000000"/>
                </a:buClr>
                <a:buSzPts val="900"/>
                <a:buChar char="●"/>
              </a:pPr>
              <a:r>
                <a:rPr lang="en" sz="900">
                  <a:solidFill>
                    <a:srgbClr val="000000"/>
                  </a:solidFill>
                </a:rPr>
                <a:t>real time streaming</a:t>
              </a:r>
              <a:endParaRPr sz="900">
                <a:solidFill>
                  <a:srgbClr val="000000"/>
                </a:solidFill>
              </a:endParaRPr>
            </a:p>
          </p:txBody>
        </p:sp>
        <p:pic>
          <p:nvPicPr>
            <p:cNvPr id="288" name="Google Shape;288;p34"/>
            <p:cNvPicPr preferRelativeResize="0"/>
            <p:nvPr/>
          </p:nvPicPr>
          <p:blipFill>
            <a:blip r:embed="rId5">
              <a:alphaModFix/>
            </a:blip>
            <a:stretch>
              <a:fillRect/>
            </a:stretch>
          </p:blipFill>
          <p:spPr>
            <a:xfrm>
              <a:off x="2537586" y="864826"/>
              <a:ext cx="1715941" cy="706176"/>
            </a:xfrm>
            <a:prstGeom prst="rect">
              <a:avLst/>
            </a:prstGeom>
            <a:noFill/>
            <a:ln cap="flat" cmpd="sng" w="38100">
              <a:solidFill>
                <a:srgbClr val="FF0000"/>
              </a:solidFill>
              <a:prstDash val="solid"/>
              <a:round/>
              <a:headEnd len="sm" w="sm" type="none"/>
              <a:tailEnd len="sm" w="sm" type="none"/>
            </a:ln>
          </p:spPr>
        </p:pic>
        <p:grpSp>
          <p:nvGrpSpPr>
            <p:cNvPr id="289" name="Google Shape;289;p34"/>
            <p:cNvGrpSpPr/>
            <p:nvPr/>
          </p:nvGrpSpPr>
          <p:grpSpPr>
            <a:xfrm>
              <a:off x="2276641" y="1828608"/>
              <a:ext cx="900000" cy="566657"/>
              <a:chOff x="2715294" y="4410368"/>
              <a:chExt cx="900000" cy="566657"/>
            </a:xfrm>
          </p:grpSpPr>
          <p:sp>
            <p:nvSpPr>
              <p:cNvPr id="290" name="Google Shape;290;p34"/>
              <p:cNvSpPr/>
              <p:nvPr/>
            </p:nvSpPr>
            <p:spPr>
              <a:xfrm rot="10800000">
                <a:off x="2754158" y="4410368"/>
                <a:ext cx="783600" cy="532200"/>
              </a:xfrm>
              <a:prstGeom prst="foldedCorner">
                <a:avLst>
                  <a:gd fmla="val 16667" name="adj"/>
                </a:avLst>
              </a:prstGeom>
              <a:solidFill>
                <a:srgbClr val="6AA84F"/>
              </a:solidFill>
              <a:ln cap="flat" cmpd="sng" w="9525">
                <a:solidFill>
                  <a:srgbClr val="121A1D"/>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400"/>
              </a:p>
            </p:txBody>
          </p:sp>
          <p:sp>
            <p:nvSpPr>
              <p:cNvPr id="291" name="Google Shape;291;p34"/>
              <p:cNvSpPr txBox="1"/>
              <p:nvPr/>
            </p:nvSpPr>
            <p:spPr>
              <a:xfrm>
                <a:off x="2715294" y="4453825"/>
                <a:ext cx="9000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100">
                    <a:solidFill>
                      <a:srgbClr val="FFFFFF"/>
                    </a:solidFill>
                  </a:rPr>
                  <a:t>GlueX</a:t>
                </a:r>
                <a:endParaRPr sz="1100">
                  <a:solidFill>
                    <a:srgbClr val="FFFFFF"/>
                  </a:solidFill>
                </a:endParaRPr>
              </a:p>
              <a:p>
                <a:pPr indent="0" lvl="0" marL="0" rtl="0" algn="ctr">
                  <a:spcBef>
                    <a:spcPts val="0"/>
                  </a:spcBef>
                  <a:spcAft>
                    <a:spcPts val="0"/>
                  </a:spcAft>
                  <a:buNone/>
                </a:pPr>
                <a:r>
                  <a:rPr lang="en" sz="1100">
                    <a:solidFill>
                      <a:srgbClr val="FFFFFF"/>
                    </a:solidFill>
                  </a:rPr>
                  <a:t>(.rest)</a:t>
                </a:r>
                <a:endParaRPr sz="1100">
                  <a:solidFill>
                    <a:srgbClr val="FFFFFF"/>
                  </a:solidFill>
                </a:endParaRPr>
              </a:p>
            </p:txBody>
          </p:sp>
        </p:grpSp>
        <p:grpSp>
          <p:nvGrpSpPr>
            <p:cNvPr id="292" name="Google Shape;292;p34"/>
            <p:cNvGrpSpPr/>
            <p:nvPr/>
          </p:nvGrpSpPr>
          <p:grpSpPr>
            <a:xfrm>
              <a:off x="1155725" y="1820864"/>
              <a:ext cx="900000" cy="532200"/>
              <a:chOff x="2707550" y="4410368"/>
              <a:chExt cx="900000" cy="532200"/>
            </a:xfrm>
          </p:grpSpPr>
          <p:sp>
            <p:nvSpPr>
              <p:cNvPr id="293" name="Google Shape;293;p34"/>
              <p:cNvSpPr/>
              <p:nvPr/>
            </p:nvSpPr>
            <p:spPr>
              <a:xfrm rot="10800000">
                <a:off x="2754158" y="4410368"/>
                <a:ext cx="783600" cy="532200"/>
              </a:xfrm>
              <a:prstGeom prst="foldedCorner">
                <a:avLst>
                  <a:gd fmla="val 16667" name="adj"/>
                </a:avLst>
              </a:prstGeom>
              <a:solidFill>
                <a:srgbClr val="E06666"/>
              </a:solidFill>
              <a:ln cap="flat" cmpd="sng" w="9525">
                <a:solidFill>
                  <a:srgbClr val="121A1D"/>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400"/>
              </a:p>
            </p:txBody>
          </p:sp>
          <p:sp>
            <p:nvSpPr>
              <p:cNvPr id="294" name="Google Shape;294;p34"/>
              <p:cNvSpPr txBox="1"/>
              <p:nvPr/>
            </p:nvSpPr>
            <p:spPr>
              <a:xfrm>
                <a:off x="2707550" y="4453825"/>
                <a:ext cx="900000" cy="431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900">
                    <a:solidFill>
                      <a:srgbClr val="FFFFFF"/>
                    </a:solidFill>
                  </a:rPr>
                  <a:t>pandas DF </a:t>
                </a:r>
                <a:r>
                  <a:rPr lang="en" sz="700">
                    <a:solidFill>
                      <a:srgbClr val="FFFFFF"/>
                    </a:solidFill>
                  </a:rPr>
                  <a:t>(Serialized Arrow)</a:t>
                </a:r>
                <a:endParaRPr sz="700">
                  <a:solidFill>
                    <a:srgbClr val="FFFFFF"/>
                  </a:solidFill>
                </a:endParaRPr>
              </a:p>
            </p:txBody>
          </p:sp>
        </p:grpSp>
        <p:sp>
          <p:nvSpPr>
            <p:cNvPr id="295" name="Google Shape;295;p34"/>
            <p:cNvSpPr/>
            <p:nvPr/>
          </p:nvSpPr>
          <p:spPr>
            <a:xfrm flipH="1" rot="3722805">
              <a:off x="1396882" y="1629098"/>
              <a:ext cx="271359" cy="232712"/>
            </a:xfrm>
            <a:prstGeom prst="rightArrow">
              <a:avLst>
                <a:gd fmla="val 50000" name="adj1"/>
                <a:gd fmla="val 50000" name="adj2"/>
              </a:avLst>
            </a:prstGeom>
            <a:solidFill>
              <a:srgbClr val="FF9900"/>
            </a:solidFill>
            <a:ln cap="flat" cmpd="sng" w="9525">
              <a:solidFill>
                <a:srgbClr val="121A1D"/>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400"/>
            </a:p>
          </p:txBody>
        </p:sp>
        <p:sp>
          <p:nvSpPr>
            <p:cNvPr id="296" name="Google Shape;296;p34"/>
            <p:cNvSpPr/>
            <p:nvPr/>
          </p:nvSpPr>
          <p:spPr>
            <a:xfrm rot="10800000">
              <a:off x="2016958" y="1970569"/>
              <a:ext cx="271500" cy="232800"/>
            </a:xfrm>
            <a:prstGeom prst="rightArrow">
              <a:avLst>
                <a:gd fmla="val 50000" name="adj1"/>
                <a:gd fmla="val 50000" name="adj2"/>
              </a:avLst>
            </a:prstGeom>
            <a:solidFill>
              <a:srgbClr val="B6D7A8"/>
            </a:solidFill>
            <a:ln cap="flat" cmpd="sng" w="9525">
              <a:solidFill>
                <a:srgbClr val="121A1D"/>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400"/>
            </a:p>
          </p:txBody>
        </p:sp>
        <p:grpSp>
          <p:nvGrpSpPr>
            <p:cNvPr id="297" name="Google Shape;297;p34"/>
            <p:cNvGrpSpPr/>
            <p:nvPr/>
          </p:nvGrpSpPr>
          <p:grpSpPr>
            <a:xfrm>
              <a:off x="6890883" y="828150"/>
              <a:ext cx="691479" cy="523200"/>
              <a:chOff x="7843323" y="3398756"/>
              <a:chExt cx="691479" cy="523200"/>
            </a:xfrm>
          </p:grpSpPr>
          <p:sp>
            <p:nvSpPr>
              <p:cNvPr id="298" name="Google Shape;298;p34"/>
              <p:cNvSpPr/>
              <p:nvPr/>
            </p:nvSpPr>
            <p:spPr>
              <a:xfrm>
                <a:off x="7897602" y="3398756"/>
                <a:ext cx="637200" cy="523200"/>
              </a:xfrm>
              <a:prstGeom prst="cube">
                <a:avLst>
                  <a:gd fmla="val 25000" name="adj"/>
                </a:avLst>
              </a:prstGeom>
              <a:solidFill>
                <a:srgbClr val="4A86E8"/>
              </a:solidFill>
              <a:ln cap="flat" cmpd="sng" w="9525">
                <a:solidFill>
                  <a:srgbClr val="121A1D"/>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400"/>
              </a:p>
            </p:txBody>
          </p:sp>
          <p:sp>
            <p:nvSpPr>
              <p:cNvPr id="299" name="Google Shape;299;p34"/>
              <p:cNvSpPr txBox="1"/>
              <p:nvPr/>
            </p:nvSpPr>
            <p:spPr>
              <a:xfrm>
                <a:off x="7843323" y="3532556"/>
                <a:ext cx="6372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200">
                    <a:solidFill>
                      <a:srgbClr val="FFFFFF"/>
                    </a:solidFill>
                    <a:latin typeface="Audiowide"/>
                    <a:ea typeface="Audiowide"/>
                    <a:cs typeface="Audiowide"/>
                    <a:sym typeface="Audiowide"/>
                  </a:rPr>
                  <a:t>node</a:t>
                </a:r>
                <a:endParaRPr sz="1200">
                  <a:solidFill>
                    <a:srgbClr val="FFFFFF"/>
                  </a:solidFill>
                  <a:latin typeface="Audiowide"/>
                  <a:ea typeface="Audiowide"/>
                  <a:cs typeface="Audiowide"/>
                  <a:sym typeface="Audiowide"/>
                </a:endParaRPr>
              </a:p>
            </p:txBody>
          </p:sp>
        </p:grpSp>
        <p:grpSp>
          <p:nvGrpSpPr>
            <p:cNvPr id="300" name="Google Shape;300;p34"/>
            <p:cNvGrpSpPr/>
            <p:nvPr/>
          </p:nvGrpSpPr>
          <p:grpSpPr>
            <a:xfrm>
              <a:off x="7043283" y="980550"/>
              <a:ext cx="691479" cy="523200"/>
              <a:chOff x="7843323" y="3398756"/>
              <a:chExt cx="691479" cy="523200"/>
            </a:xfrm>
          </p:grpSpPr>
          <p:sp>
            <p:nvSpPr>
              <p:cNvPr id="301" name="Google Shape;301;p34"/>
              <p:cNvSpPr/>
              <p:nvPr/>
            </p:nvSpPr>
            <p:spPr>
              <a:xfrm>
                <a:off x="7897602" y="3398756"/>
                <a:ext cx="637200" cy="523200"/>
              </a:xfrm>
              <a:prstGeom prst="cube">
                <a:avLst>
                  <a:gd fmla="val 25000" name="adj"/>
                </a:avLst>
              </a:prstGeom>
              <a:solidFill>
                <a:srgbClr val="4A86E8"/>
              </a:solidFill>
              <a:ln cap="flat" cmpd="sng" w="9525">
                <a:solidFill>
                  <a:srgbClr val="121A1D"/>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400"/>
              </a:p>
            </p:txBody>
          </p:sp>
          <p:sp>
            <p:nvSpPr>
              <p:cNvPr id="302" name="Google Shape;302;p34"/>
              <p:cNvSpPr txBox="1"/>
              <p:nvPr/>
            </p:nvSpPr>
            <p:spPr>
              <a:xfrm>
                <a:off x="7843323" y="3532556"/>
                <a:ext cx="6372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200">
                    <a:solidFill>
                      <a:srgbClr val="FFFFFF"/>
                    </a:solidFill>
                    <a:latin typeface="Audiowide"/>
                    <a:ea typeface="Audiowide"/>
                    <a:cs typeface="Audiowide"/>
                    <a:sym typeface="Audiowide"/>
                  </a:rPr>
                  <a:t>node</a:t>
                </a:r>
                <a:endParaRPr sz="1200">
                  <a:solidFill>
                    <a:srgbClr val="FFFFFF"/>
                  </a:solidFill>
                  <a:latin typeface="Audiowide"/>
                  <a:ea typeface="Audiowide"/>
                  <a:cs typeface="Audiowide"/>
                  <a:sym typeface="Audiowide"/>
                </a:endParaRPr>
              </a:p>
            </p:txBody>
          </p:sp>
        </p:grpSp>
        <p:grpSp>
          <p:nvGrpSpPr>
            <p:cNvPr id="303" name="Google Shape;303;p34"/>
            <p:cNvGrpSpPr/>
            <p:nvPr/>
          </p:nvGrpSpPr>
          <p:grpSpPr>
            <a:xfrm>
              <a:off x="7195683" y="1132950"/>
              <a:ext cx="691479" cy="523200"/>
              <a:chOff x="7843323" y="3398756"/>
              <a:chExt cx="691479" cy="523200"/>
            </a:xfrm>
          </p:grpSpPr>
          <p:sp>
            <p:nvSpPr>
              <p:cNvPr id="304" name="Google Shape;304;p34"/>
              <p:cNvSpPr/>
              <p:nvPr/>
            </p:nvSpPr>
            <p:spPr>
              <a:xfrm>
                <a:off x="7897602" y="3398756"/>
                <a:ext cx="637200" cy="523200"/>
              </a:xfrm>
              <a:prstGeom prst="cube">
                <a:avLst>
                  <a:gd fmla="val 25000" name="adj"/>
                </a:avLst>
              </a:prstGeom>
              <a:solidFill>
                <a:srgbClr val="4A86E8"/>
              </a:solidFill>
              <a:ln cap="flat" cmpd="sng" w="9525">
                <a:solidFill>
                  <a:srgbClr val="121A1D"/>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400"/>
              </a:p>
            </p:txBody>
          </p:sp>
          <p:sp>
            <p:nvSpPr>
              <p:cNvPr id="305" name="Google Shape;305;p34"/>
              <p:cNvSpPr txBox="1"/>
              <p:nvPr/>
            </p:nvSpPr>
            <p:spPr>
              <a:xfrm>
                <a:off x="7843323" y="3532556"/>
                <a:ext cx="6372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200">
                    <a:solidFill>
                      <a:srgbClr val="FFFFFF"/>
                    </a:solidFill>
                    <a:latin typeface="Audiowide"/>
                    <a:ea typeface="Audiowide"/>
                    <a:cs typeface="Audiowide"/>
                    <a:sym typeface="Audiowide"/>
                  </a:rPr>
                  <a:t>node</a:t>
                </a:r>
                <a:endParaRPr sz="1200">
                  <a:solidFill>
                    <a:srgbClr val="FFFFFF"/>
                  </a:solidFill>
                  <a:latin typeface="Audiowide"/>
                  <a:ea typeface="Audiowide"/>
                  <a:cs typeface="Audiowide"/>
                  <a:sym typeface="Audiowide"/>
                </a:endParaRPr>
              </a:p>
            </p:txBody>
          </p:sp>
        </p:grpSp>
        <p:sp>
          <p:nvSpPr>
            <p:cNvPr id="306" name="Google Shape;306;p34"/>
            <p:cNvSpPr/>
            <p:nvPr/>
          </p:nvSpPr>
          <p:spPr>
            <a:xfrm>
              <a:off x="6377475" y="1253801"/>
              <a:ext cx="701700" cy="183600"/>
            </a:xfrm>
            <a:prstGeom prst="rightArrow">
              <a:avLst>
                <a:gd fmla="val 50000" name="adj1"/>
                <a:gd fmla="val 50000" name="adj2"/>
              </a:avLst>
            </a:prstGeom>
            <a:solidFill>
              <a:srgbClr val="FF0000"/>
            </a:solidFill>
            <a:ln cap="flat" cmpd="sng" w="9525">
              <a:solidFill>
                <a:srgbClr val="121A1D"/>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400"/>
            </a:p>
          </p:txBody>
        </p:sp>
        <p:sp>
          <p:nvSpPr>
            <p:cNvPr id="307" name="Google Shape;307;p34"/>
            <p:cNvSpPr/>
            <p:nvPr/>
          </p:nvSpPr>
          <p:spPr>
            <a:xfrm>
              <a:off x="6377475" y="1406200"/>
              <a:ext cx="869700" cy="183600"/>
            </a:xfrm>
            <a:prstGeom prst="rightArrow">
              <a:avLst>
                <a:gd fmla="val 50000" name="adj1"/>
                <a:gd fmla="val 50000" name="adj2"/>
              </a:avLst>
            </a:prstGeom>
            <a:solidFill>
              <a:srgbClr val="FF0000"/>
            </a:solidFill>
            <a:ln cap="flat" cmpd="sng" w="9525">
              <a:solidFill>
                <a:srgbClr val="121A1D"/>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400"/>
            </a:p>
          </p:txBody>
        </p:sp>
        <p:sp>
          <p:nvSpPr>
            <p:cNvPr id="308" name="Google Shape;308;p34"/>
            <p:cNvSpPr/>
            <p:nvPr/>
          </p:nvSpPr>
          <p:spPr>
            <a:xfrm>
              <a:off x="6377475" y="949000"/>
              <a:ext cx="360900" cy="183600"/>
            </a:xfrm>
            <a:prstGeom prst="rightArrow">
              <a:avLst>
                <a:gd fmla="val 50000" name="adj1"/>
                <a:gd fmla="val 50000" name="adj2"/>
              </a:avLst>
            </a:prstGeom>
            <a:solidFill>
              <a:srgbClr val="FF0000"/>
            </a:solidFill>
            <a:ln cap="flat" cmpd="sng" w="9525">
              <a:solidFill>
                <a:srgbClr val="121A1D"/>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400"/>
            </a:p>
          </p:txBody>
        </p:sp>
        <p:sp>
          <p:nvSpPr>
            <p:cNvPr id="309" name="Google Shape;309;p34"/>
            <p:cNvSpPr/>
            <p:nvPr/>
          </p:nvSpPr>
          <p:spPr>
            <a:xfrm rot="-5400000">
              <a:off x="7350325" y="1098075"/>
              <a:ext cx="77400" cy="1153500"/>
            </a:xfrm>
            <a:prstGeom prst="leftBracket">
              <a:avLst>
                <a:gd fmla="val 8333" name="adj"/>
              </a:avLst>
            </a:prstGeom>
            <a:noFill/>
            <a:ln cap="flat" cmpd="sng" w="9525">
              <a:solidFill>
                <a:srgbClr val="121A1D"/>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400"/>
            </a:p>
          </p:txBody>
        </p:sp>
        <p:sp>
          <p:nvSpPr>
            <p:cNvPr id="310" name="Google Shape;310;p34"/>
            <p:cNvSpPr txBox="1"/>
            <p:nvPr/>
          </p:nvSpPr>
          <p:spPr>
            <a:xfrm>
              <a:off x="6812275" y="1622564"/>
              <a:ext cx="1091700" cy="338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en" sz="1000">
                  <a:solidFill>
                    <a:srgbClr val="0000FF"/>
                  </a:solidFill>
                </a:rPr>
                <a:t>HPC cluster</a:t>
              </a:r>
              <a:endParaRPr i="1" sz="1000">
                <a:solidFill>
                  <a:srgbClr val="0000FF"/>
                </a:solidFill>
              </a:endParaRPr>
            </a:p>
          </p:txBody>
        </p:sp>
        <p:grpSp>
          <p:nvGrpSpPr>
            <p:cNvPr id="311" name="Google Shape;311;p34"/>
            <p:cNvGrpSpPr/>
            <p:nvPr/>
          </p:nvGrpSpPr>
          <p:grpSpPr>
            <a:xfrm>
              <a:off x="8095775" y="821694"/>
              <a:ext cx="1031685" cy="536100"/>
              <a:chOff x="7843315" y="3398750"/>
              <a:chExt cx="1031685" cy="536100"/>
            </a:xfrm>
          </p:grpSpPr>
          <p:sp>
            <p:nvSpPr>
              <p:cNvPr id="312" name="Google Shape;312;p34"/>
              <p:cNvSpPr/>
              <p:nvPr/>
            </p:nvSpPr>
            <p:spPr>
              <a:xfrm>
                <a:off x="7897600" y="3398750"/>
                <a:ext cx="977400" cy="536100"/>
              </a:xfrm>
              <a:prstGeom prst="cube">
                <a:avLst>
                  <a:gd fmla="val 25000" name="adj"/>
                </a:avLst>
              </a:prstGeom>
              <a:solidFill>
                <a:srgbClr val="1155CC"/>
              </a:solidFill>
              <a:ln cap="flat" cmpd="sng" w="9525">
                <a:solidFill>
                  <a:srgbClr val="121A1D"/>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400"/>
              </a:p>
            </p:txBody>
          </p:sp>
          <p:sp>
            <p:nvSpPr>
              <p:cNvPr id="313" name="Google Shape;313;p34"/>
              <p:cNvSpPr txBox="1"/>
              <p:nvPr/>
            </p:nvSpPr>
            <p:spPr>
              <a:xfrm>
                <a:off x="7843315" y="3532550"/>
                <a:ext cx="9774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200">
                    <a:solidFill>
                      <a:srgbClr val="FFFFFF"/>
                    </a:solidFill>
                    <a:latin typeface="Audiowide"/>
                    <a:ea typeface="Audiowide"/>
                    <a:cs typeface="Audiowide"/>
                    <a:sym typeface="Audiowide"/>
                  </a:rPr>
                  <a:t>AI model</a:t>
                </a:r>
                <a:endParaRPr sz="1200">
                  <a:solidFill>
                    <a:srgbClr val="FFFFFF"/>
                  </a:solidFill>
                  <a:latin typeface="Audiowide"/>
                  <a:ea typeface="Audiowide"/>
                  <a:cs typeface="Audiowide"/>
                  <a:sym typeface="Audiowide"/>
                </a:endParaRPr>
              </a:p>
            </p:txBody>
          </p:sp>
        </p:grpSp>
        <p:cxnSp>
          <p:nvCxnSpPr>
            <p:cNvPr id="314" name="Google Shape;314;p34"/>
            <p:cNvCxnSpPr/>
            <p:nvPr/>
          </p:nvCxnSpPr>
          <p:spPr>
            <a:xfrm>
              <a:off x="7426400" y="704875"/>
              <a:ext cx="774300" cy="224700"/>
            </a:xfrm>
            <a:prstGeom prst="straightConnector1">
              <a:avLst/>
            </a:prstGeom>
            <a:noFill/>
            <a:ln cap="flat" cmpd="sng" w="9525">
              <a:solidFill>
                <a:srgbClr val="1155CC"/>
              </a:solidFill>
              <a:prstDash val="solid"/>
              <a:round/>
              <a:headEnd len="med" w="med" type="none"/>
              <a:tailEnd len="med" w="med" type="none"/>
            </a:ln>
          </p:spPr>
        </p:cxnSp>
        <p:cxnSp>
          <p:nvCxnSpPr>
            <p:cNvPr id="315" name="Google Shape;315;p34"/>
            <p:cNvCxnSpPr/>
            <p:nvPr/>
          </p:nvCxnSpPr>
          <p:spPr>
            <a:xfrm>
              <a:off x="7578800" y="857275"/>
              <a:ext cx="606600" cy="56700"/>
            </a:xfrm>
            <a:prstGeom prst="straightConnector1">
              <a:avLst/>
            </a:prstGeom>
            <a:noFill/>
            <a:ln cap="flat" cmpd="sng" w="9525">
              <a:solidFill>
                <a:srgbClr val="1155CC"/>
              </a:solidFill>
              <a:prstDash val="solid"/>
              <a:round/>
              <a:headEnd len="med" w="med" type="none"/>
              <a:tailEnd len="med" w="med" type="none"/>
            </a:ln>
          </p:spPr>
        </p:cxnSp>
        <p:cxnSp>
          <p:nvCxnSpPr>
            <p:cNvPr id="316" name="Google Shape;316;p34"/>
            <p:cNvCxnSpPr/>
            <p:nvPr/>
          </p:nvCxnSpPr>
          <p:spPr>
            <a:xfrm flipH="1" rot="10800000">
              <a:off x="7731200" y="929575"/>
              <a:ext cx="446400" cy="80100"/>
            </a:xfrm>
            <a:prstGeom prst="straightConnector1">
              <a:avLst/>
            </a:prstGeom>
            <a:noFill/>
            <a:ln cap="flat" cmpd="sng" w="9525">
              <a:solidFill>
                <a:srgbClr val="1155CC"/>
              </a:solidFill>
              <a:prstDash val="solid"/>
              <a:round/>
              <a:headEnd len="med" w="med" type="none"/>
              <a:tailEnd len="med" w="med" type="none"/>
            </a:ln>
          </p:spPr>
        </p:cxnSp>
        <p:cxnSp>
          <p:nvCxnSpPr>
            <p:cNvPr id="317" name="Google Shape;317;p34"/>
            <p:cNvCxnSpPr/>
            <p:nvPr/>
          </p:nvCxnSpPr>
          <p:spPr>
            <a:xfrm flipH="1" rot="10800000">
              <a:off x="7883600" y="929575"/>
              <a:ext cx="301800" cy="232500"/>
            </a:xfrm>
            <a:prstGeom prst="straightConnector1">
              <a:avLst/>
            </a:prstGeom>
            <a:noFill/>
            <a:ln cap="flat" cmpd="sng" w="9525">
              <a:solidFill>
                <a:srgbClr val="1155CC"/>
              </a:solidFill>
              <a:prstDash val="solid"/>
              <a:round/>
              <a:headEnd len="med" w="med" type="none"/>
              <a:tailEnd len="med" w="med" type="none"/>
            </a:ln>
          </p:spPr>
        </p:cxnSp>
        <p:sp>
          <p:nvSpPr>
            <p:cNvPr id="318" name="Google Shape;318;p34"/>
            <p:cNvSpPr/>
            <p:nvPr/>
          </p:nvSpPr>
          <p:spPr>
            <a:xfrm>
              <a:off x="4307058" y="912767"/>
              <a:ext cx="518100" cy="183600"/>
            </a:xfrm>
            <a:prstGeom prst="rightArrow">
              <a:avLst>
                <a:gd fmla="val 50000" name="adj1"/>
                <a:gd fmla="val 50000" name="adj2"/>
              </a:avLst>
            </a:prstGeom>
            <a:solidFill>
              <a:srgbClr val="FF0000"/>
            </a:solidFill>
            <a:ln cap="flat" cmpd="sng" w="9525">
              <a:solidFill>
                <a:srgbClr val="121A1D"/>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400"/>
            </a:p>
          </p:txBody>
        </p:sp>
        <p:sp>
          <p:nvSpPr>
            <p:cNvPr id="319" name="Google Shape;319;p34"/>
            <p:cNvSpPr/>
            <p:nvPr/>
          </p:nvSpPr>
          <p:spPr>
            <a:xfrm>
              <a:off x="4307058" y="1065167"/>
              <a:ext cx="518100" cy="183600"/>
            </a:xfrm>
            <a:prstGeom prst="rightArrow">
              <a:avLst>
                <a:gd fmla="val 50000" name="adj1"/>
                <a:gd fmla="val 50000" name="adj2"/>
              </a:avLst>
            </a:prstGeom>
            <a:solidFill>
              <a:srgbClr val="FF0000"/>
            </a:solidFill>
            <a:ln cap="flat" cmpd="sng" w="9525">
              <a:solidFill>
                <a:srgbClr val="121A1D"/>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400"/>
            </a:p>
          </p:txBody>
        </p:sp>
        <p:sp>
          <p:nvSpPr>
            <p:cNvPr id="320" name="Google Shape;320;p34"/>
            <p:cNvSpPr/>
            <p:nvPr/>
          </p:nvSpPr>
          <p:spPr>
            <a:xfrm>
              <a:off x="4307058" y="1217567"/>
              <a:ext cx="518100" cy="183600"/>
            </a:xfrm>
            <a:prstGeom prst="rightArrow">
              <a:avLst>
                <a:gd fmla="val 50000" name="adj1"/>
                <a:gd fmla="val 50000" name="adj2"/>
              </a:avLst>
            </a:prstGeom>
            <a:solidFill>
              <a:srgbClr val="FF0000"/>
            </a:solidFill>
            <a:ln cap="flat" cmpd="sng" w="9525">
              <a:solidFill>
                <a:srgbClr val="121A1D"/>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400"/>
            </a:p>
          </p:txBody>
        </p:sp>
        <p:sp>
          <p:nvSpPr>
            <p:cNvPr id="321" name="Google Shape;321;p34"/>
            <p:cNvSpPr/>
            <p:nvPr/>
          </p:nvSpPr>
          <p:spPr>
            <a:xfrm>
              <a:off x="4307058" y="1369967"/>
              <a:ext cx="518100" cy="183600"/>
            </a:xfrm>
            <a:prstGeom prst="rightArrow">
              <a:avLst>
                <a:gd fmla="val 50000" name="adj1"/>
                <a:gd fmla="val 50000" name="adj2"/>
              </a:avLst>
            </a:prstGeom>
            <a:solidFill>
              <a:srgbClr val="FF0000"/>
            </a:solidFill>
            <a:ln cap="flat" cmpd="sng" w="9525">
              <a:solidFill>
                <a:srgbClr val="121A1D"/>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400"/>
            </a:p>
          </p:txBody>
        </p:sp>
      </p:grpSp>
      <p:sp>
        <p:nvSpPr>
          <p:cNvPr id="322" name="Google Shape;322;p34"/>
          <p:cNvSpPr txBox="1"/>
          <p:nvPr/>
        </p:nvSpPr>
        <p:spPr>
          <a:xfrm>
            <a:off x="645266" y="4116214"/>
            <a:ext cx="5899200" cy="67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200">
                <a:solidFill>
                  <a:srgbClr val="000000"/>
                </a:solidFill>
                <a:latin typeface="Roboto"/>
                <a:ea typeface="Roboto"/>
                <a:cs typeface="Roboto"/>
                <a:sym typeface="Roboto"/>
              </a:rPr>
              <a:t>Partnerships</a:t>
            </a:r>
            <a:r>
              <a:rPr lang="en" sz="1200">
                <a:solidFill>
                  <a:srgbClr val="000000"/>
                </a:solidFill>
                <a:latin typeface="Roboto"/>
                <a:ea typeface="Roboto"/>
                <a:cs typeface="Roboto"/>
                <a:sym typeface="Roboto"/>
              </a:rPr>
              <a:t>:</a:t>
            </a:r>
            <a:endParaRPr sz="1200">
              <a:solidFill>
                <a:srgbClr val="000000"/>
              </a:solidFill>
              <a:latin typeface="Roboto"/>
              <a:ea typeface="Roboto"/>
              <a:cs typeface="Roboto"/>
              <a:sym typeface="Roboto"/>
            </a:endParaRPr>
          </a:p>
          <a:p>
            <a:pPr indent="0" lvl="0" marL="0" rtl="0" algn="l">
              <a:spcBef>
                <a:spcPts val="0"/>
              </a:spcBef>
              <a:spcAft>
                <a:spcPts val="0"/>
              </a:spcAft>
              <a:buNone/>
            </a:pPr>
            <a:r>
              <a:rPr lang="en" sz="1000">
                <a:solidFill>
                  <a:srgbClr val="000000"/>
                </a:solidFill>
                <a:latin typeface="Roboto"/>
                <a:ea typeface="Roboto"/>
                <a:cs typeface="Roboto"/>
                <a:sym typeface="Roboto"/>
              </a:rPr>
              <a:t>This leverages data and models from the</a:t>
            </a:r>
            <a:r>
              <a:rPr lang="en" sz="1000">
                <a:solidFill>
                  <a:srgbClr val="000000"/>
                </a:solidFill>
                <a:latin typeface="Roboto"/>
                <a:ea typeface="Roboto"/>
                <a:cs typeface="Roboto"/>
                <a:sym typeface="Roboto"/>
              </a:rPr>
              <a:t> FM4NPP</a:t>
            </a:r>
            <a:r>
              <a:rPr lang="en" sz="1000">
                <a:solidFill>
                  <a:srgbClr val="000000"/>
                </a:solidFill>
                <a:latin typeface="Roboto"/>
                <a:ea typeface="Roboto"/>
                <a:cs typeface="Roboto"/>
                <a:sym typeface="Roboto"/>
              </a:rPr>
              <a:t> effort that is the basis of the NPDaPP-QCD: Nuclear Physics Data Providers Program - QCD AmSC project</a:t>
            </a:r>
            <a:endParaRPr sz="1000">
              <a:solidFill>
                <a:srgbClr val="000000"/>
              </a:solidFill>
              <a:latin typeface="Roboto"/>
              <a:ea typeface="Roboto"/>
              <a:cs typeface="Roboto"/>
              <a:sym typeface="Roboto"/>
            </a:endParaRPr>
          </a:p>
        </p:txBody>
      </p:sp>
      <p:sp>
        <p:nvSpPr>
          <p:cNvPr id="323" name="Google Shape;323;p34"/>
          <p:cNvSpPr txBox="1"/>
          <p:nvPr/>
        </p:nvSpPr>
        <p:spPr>
          <a:xfrm>
            <a:off x="563376" y="0"/>
            <a:ext cx="5726400" cy="908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en" sz="1200">
                <a:solidFill>
                  <a:schemeClr val="dk1"/>
                </a:solidFill>
              </a:rPr>
              <a:t>American Science Cloud Scientific User Facilities Infrastructure Partner</a:t>
            </a:r>
            <a:br>
              <a:rPr b="1" i="1" lang="en" sz="1200">
                <a:solidFill>
                  <a:schemeClr val="dk1"/>
                </a:solidFill>
              </a:rPr>
            </a:br>
            <a:endParaRPr b="1" i="1" sz="1200">
              <a:solidFill>
                <a:schemeClr val="dk1"/>
              </a:solidFill>
            </a:endParaRPr>
          </a:p>
          <a:p>
            <a:pPr indent="0" lvl="0" marL="0" rtl="0" algn="l">
              <a:spcBef>
                <a:spcPts val="0"/>
              </a:spcBef>
              <a:spcAft>
                <a:spcPts val="0"/>
              </a:spcAft>
              <a:buNone/>
            </a:pPr>
            <a:r>
              <a:rPr b="1" lang="en" sz="1400">
                <a:solidFill>
                  <a:schemeClr val="dk1"/>
                </a:solidFill>
              </a:rPr>
              <a:t>D2.</a:t>
            </a:r>
            <a:r>
              <a:rPr b="1" lang="en">
                <a:solidFill>
                  <a:schemeClr val="dk1"/>
                </a:solidFill>
              </a:rPr>
              <a:t>1</a:t>
            </a:r>
            <a:r>
              <a:rPr b="1" lang="en" sz="1400">
                <a:solidFill>
                  <a:schemeClr val="dk1"/>
                </a:solidFill>
              </a:rPr>
              <a:t>: NP Workflow Demonstrator</a:t>
            </a:r>
            <a:endParaRPr b="1" sz="1400">
              <a:solidFill>
                <a:schemeClr val="dk1"/>
              </a:solidFill>
            </a:endParaRPr>
          </a:p>
          <a:p>
            <a:pPr indent="0" lvl="0" marL="0" rtl="0" algn="l">
              <a:spcBef>
                <a:spcPts val="0"/>
              </a:spcBef>
              <a:spcAft>
                <a:spcPts val="0"/>
              </a:spcAft>
              <a:buClr>
                <a:srgbClr val="000000"/>
              </a:buClr>
              <a:buSzPts val="1100"/>
              <a:buFont typeface="Arial"/>
              <a:buNone/>
            </a:pPr>
            <a:r>
              <a:rPr lang="en" sz="900">
                <a:solidFill>
                  <a:schemeClr val="dk1"/>
                </a:solidFill>
              </a:rPr>
              <a:t>(Thrust 1: User data and science)</a:t>
            </a:r>
            <a:endParaRPr b="1" sz="1400">
              <a:solidFill>
                <a:schemeClr val="dk1"/>
              </a:solidFill>
            </a:endParaRPr>
          </a:p>
        </p:txBody>
      </p:sp>
      <p:sp>
        <p:nvSpPr>
          <p:cNvPr id="324" name="Google Shape;324;p34"/>
          <p:cNvSpPr txBox="1"/>
          <p:nvPr/>
        </p:nvSpPr>
        <p:spPr>
          <a:xfrm>
            <a:off x="7340700" y="3390525"/>
            <a:ext cx="1415700" cy="1236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900">
                <a:solidFill>
                  <a:srgbClr val="0000FF"/>
                </a:solidFill>
                <a:latin typeface="Century Gothic"/>
                <a:ea typeface="Century Gothic"/>
                <a:cs typeface="Century Gothic"/>
                <a:sym typeface="Century Gothic"/>
              </a:rPr>
              <a:t>BNL:</a:t>
            </a:r>
            <a:endParaRPr b="1" sz="900">
              <a:solidFill>
                <a:srgbClr val="0000FF"/>
              </a:solidFill>
              <a:latin typeface="Century Gothic"/>
              <a:ea typeface="Century Gothic"/>
              <a:cs typeface="Century Gothic"/>
              <a:sym typeface="Century Gothic"/>
            </a:endParaRPr>
          </a:p>
          <a:p>
            <a:pPr indent="0" lvl="0" marL="0" rtl="0" algn="l">
              <a:spcBef>
                <a:spcPts val="0"/>
              </a:spcBef>
              <a:spcAft>
                <a:spcPts val="0"/>
              </a:spcAft>
              <a:buNone/>
            </a:pPr>
            <a:r>
              <a:rPr lang="en" sz="700">
                <a:solidFill>
                  <a:srgbClr val="0000FF"/>
                </a:solidFill>
                <a:latin typeface="Century Gothic"/>
                <a:ea typeface="Century Gothic"/>
                <a:cs typeface="Century Gothic"/>
                <a:sym typeface="Century Gothic"/>
              </a:rPr>
              <a:t>   Meifeng Lin</a:t>
            </a:r>
            <a:endParaRPr sz="700">
              <a:solidFill>
                <a:srgbClr val="0000FF"/>
              </a:solidFill>
              <a:latin typeface="Century Gothic"/>
              <a:ea typeface="Century Gothic"/>
              <a:cs typeface="Century Gothic"/>
              <a:sym typeface="Century Gothic"/>
            </a:endParaRPr>
          </a:p>
          <a:p>
            <a:pPr indent="0" lvl="0" marL="0" rtl="0" algn="l">
              <a:spcBef>
                <a:spcPts val="0"/>
              </a:spcBef>
              <a:spcAft>
                <a:spcPts val="0"/>
              </a:spcAft>
              <a:buNone/>
            </a:pPr>
            <a:r>
              <a:rPr lang="en" sz="700">
                <a:solidFill>
                  <a:srgbClr val="0000FF"/>
                </a:solidFill>
                <a:latin typeface="Century Gothic"/>
                <a:ea typeface="Century Gothic"/>
                <a:cs typeface="Century Gothic"/>
                <a:sym typeface="Century Gothic"/>
              </a:rPr>
              <a:t>   </a:t>
            </a:r>
            <a:r>
              <a:rPr lang="en" sz="700">
                <a:solidFill>
                  <a:srgbClr val="0000FF"/>
                </a:solidFill>
                <a:latin typeface="Century Gothic"/>
                <a:ea typeface="Century Gothic"/>
                <a:cs typeface="Century Gothic"/>
                <a:sym typeface="Century Gothic"/>
              </a:rPr>
              <a:t>Mohammad</a:t>
            </a:r>
            <a:r>
              <a:rPr lang="en" sz="700">
                <a:solidFill>
                  <a:srgbClr val="0000FF"/>
                </a:solidFill>
                <a:latin typeface="Century Gothic"/>
                <a:ea typeface="Century Gothic"/>
                <a:cs typeface="Century Gothic"/>
                <a:sym typeface="Century Gothic"/>
              </a:rPr>
              <a:t> Atif</a:t>
            </a:r>
            <a:endParaRPr sz="700">
              <a:solidFill>
                <a:srgbClr val="0000FF"/>
              </a:solidFill>
              <a:latin typeface="Century Gothic"/>
              <a:ea typeface="Century Gothic"/>
              <a:cs typeface="Century Gothic"/>
              <a:sym typeface="Century Gothic"/>
            </a:endParaRPr>
          </a:p>
          <a:p>
            <a:pPr indent="0" lvl="0" marL="0" rtl="0" algn="l">
              <a:spcBef>
                <a:spcPts val="1000"/>
              </a:spcBef>
              <a:spcAft>
                <a:spcPts val="0"/>
              </a:spcAft>
              <a:buNone/>
            </a:pPr>
            <a:r>
              <a:rPr b="1" lang="en" sz="900">
                <a:solidFill>
                  <a:srgbClr val="9900FF"/>
                </a:solidFill>
                <a:latin typeface="Century Gothic"/>
                <a:ea typeface="Century Gothic"/>
                <a:cs typeface="Century Gothic"/>
                <a:sym typeface="Century Gothic"/>
              </a:rPr>
              <a:t>JLab:</a:t>
            </a:r>
            <a:endParaRPr b="1" sz="900">
              <a:solidFill>
                <a:srgbClr val="9900FF"/>
              </a:solidFill>
              <a:latin typeface="Century Gothic"/>
              <a:ea typeface="Century Gothic"/>
              <a:cs typeface="Century Gothic"/>
              <a:sym typeface="Century Gothic"/>
            </a:endParaRPr>
          </a:p>
          <a:p>
            <a:pPr indent="0" lvl="0" marL="0" rtl="0" algn="l">
              <a:spcBef>
                <a:spcPts val="0"/>
              </a:spcBef>
              <a:spcAft>
                <a:spcPts val="0"/>
              </a:spcAft>
              <a:buNone/>
            </a:pPr>
            <a:r>
              <a:rPr lang="en" sz="700">
                <a:solidFill>
                  <a:srgbClr val="9900FF"/>
                </a:solidFill>
                <a:latin typeface="Century Gothic"/>
                <a:ea typeface="Century Gothic"/>
                <a:cs typeface="Century Gothic"/>
                <a:sym typeface="Century Gothic"/>
              </a:rPr>
              <a:t>   David Lawrence</a:t>
            </a:r>
            <a:endParaRPr sz="700">
              <a:solidFill>
                <a:srgbClr val="9900FF"/>
              </a:solidFill>
              <a:latin typeface="Century Gothic"/>
              <a:ea typeface="Century Gothic"/>
              <a:cs typeface="Century Gothic"/>
              <a:sym typeface="Century Gothic"/>
            </a:endParaRPr>
          </a:p>
          <a:p>
            <a:pPr indent="0" lvl="0" marL="0" rtl="0" algn="l">
              <a:spcBef>
                <a:spcPts val="0"/>
              </a:spcBef>
              <a:spcAft>
                <a:spcPts val="0"/>
              </a:spcAft>
              <a:buNone/>
            </a:pPr>
            <a:r>
              <a:rPr lang="en" sz="700">
                <a:solidFill>
                  <a:srgbClr val="9900FF"/>
                </a:solidFill>
                <a:latin typeface="Century Gothic"/>
                <a:ea typeface="Century Gothic"/>
                <a:cs typeface="Century Gothic"/>
                <a:sym typeface="Century Gothic"/>
              </a:rPr>
              <a:t>   Nathan Brei</a:t>
            </a:r>
            <a:endParaRPr sz="700">
              <a:solidFill>
                <a:srgbClr val="9900FF"/>
              </a:solidFill>
              <a:latin typeface="Century Gothic"/>
              <a:ea typeface="Century Gothic"/>
              <a:cs typeface="Century Gothic"/>
              <a:sym typeface="Century Gothic"/>
            </a:endParaRPr>
          </a:p>
          <a:p>
            <a:pPr indent="0" lvl="0" marL="0" rtl="0" algn="l">
              <a:spcBef>
                <a:spcPts val="0"/>
              </a:spcBef>
              <a:spcAft>
                <a:spcPts val="0"/>
              </a:spcAft>
              <a:buNone/>
            </a:pPr>
            <a:r>
              <a:rPr lang="en" sz="700">
                <a:solidFill>
                  <a:srgbClr val="9900FF"/>
                </a:solidFill>
                <a:latin typeface="Century Gothic"/>
                <a:ea typeface="Century Gothic"/>
                <a:cs typeface="Century Gothic"/>
                <a:sym typeface="Century Gothic"/>
              </a:rPr>
              <a:t>   Armen Kasparian</a:t>
            </a:r>
            <a:endParaRPr sz="700">
              <a:solidFill>
                <a:srgbClr val="9900FF"/>
              </a:solidFill>
              <a:latin typeface="Century Gothic"/>
              <a:ea typeface="Century Gothic"/>
              <a:cs typeface="Century Gothic"/>
              <a:sym typeface="Century Gothic"/>
            </a:endParaRPr>
          </a:p>
          <a:p>
            <a:pPr indent="0" lvl="0" marL="0" rtl="0" algn="l">
              <a:spcBef>
                <a:spcPts val="0"/>
              </a:spcBef>
              <a:spcAft>
                <a:spcPts val="0"/>
              </a:spcAft>
              <a:buNone/>
            </a:pPr>
            <a:r>
              <a:rPr lang="en" sz="700">
                <a:solidFill>
                  <a:srgbClr val="9900FF"/>
                </a:solidFill>
                <a:latin typeface="Century Gothic"/>
                <a:ea typeface="Century Gothic"/>
                <a:cs typeface="Century Gothic"/>
                <a:sym typeface="Century Gothic"/>
              </a:rPr>
              <a:t>   Raiqa Rasool</a:t>
            </a:r>
            <a:endParaRPr sz="700">
              <a:solidFill>
                <a:srgbClr val="9900FF"/>
              </a:solidFill>
              <a:latin typeface="Century Gothic"/>
              <a:ea typeface="Century Gothic"/>
              <a:cs typeface="Century Gothic"/>
              <a:sym typeface="Century Gothic"/>
            </a:endParaRPr>
          </a:p>
        </p:txBody>
      </p:sp>
      <p:sp>
        <p:nvSpPr>
          <p:cNvPr id="325" name="Google Shape;325;p34"/>
          <p:cNvSpPr txBox="1"/>
          <p:nvPr>
            <p:ph idx="12" type="sldNum"/>
          </p:nvPr>
        </p:nvSpPr>
        <p:spPr>
          <a:xfrm>
            <a:off x="8558733" y="4749892"/>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sp>
        <p:nvSpPr>
          <p:cNvPr id="330" name="Google Shape;330;p3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Genesis Mission Funding</a:t>
            </a:r>
            <a:endParaRPr/>
          </a:p>
        </p:txBody>
      </p:sp>
      <p:pic>
        <p:nvPicPr>
          <p:cNvPr id="331" name="Google Shape;331;p35"/>
          <p:cNvPicPr preferRelativeResize="0"/>
          <p:nvPr/>
        </p:nvPicPr>
        <p:blipFill>
          <a:blip r:embed="rId3">
            <a:alphaModFix/>
          </a:blip>
          <a:stretch>
            <a:fillRect/>
          </a:stretch>
        </p:blipFill>
        <p:spPr>
          <a:xfrm>
            <a:off x="0" y="-5"/>
            <a:ext cx="1789676" cy="502475"/>
          </a:xfrm>
          <a:prstGeom prst="rect">
            <a:avLst/>
          </a:prstGeom>
          <a:noFill/>
          <a:ln>
            <a:noFill/>
          </a:ln>
        </p:spPr>
      </p:pic>
      <p:sp>
        <p:nvSpPr>
          <p:cNvPr id="332" name="Google Shape;332;p35"/>
          <p:cNvSpPr txBox="1"/>
          <p:nvPr/>
        </p:nvSpPr>
        <p:spPr>
          <a:xfrm>
            <a:off x="5214950" y="4079900"/>
            <a:ext cx="38595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900">
                <a:solidFill>
                  <a:schemeClr val="lt2"/>
                </a:solidFill>
              </a:rPr>
              <a:t>Disclaimer: While I work at a DOE funded lab, I am not a DOE </a:t>
            </a:r>
            <a:r>
              <a:rPr i="1" lang="en" sz="900">
                <a:solidFill>
                  <a:schemeClr val="lt2"/>
                </a:solidFill>
              </a:rPr>
              <a:t>employee</a:t>
            </a:r>
            <a:r>
              <a:rPr i="1" lang="en" sz="900">
                <a:solidFill>
                  <a:schemeClr val="lt2"/>
                </a:solidFill>
              </a:rPr>
              <a:t> and the information here is not an official statement from the DOE</a:t>
            </a:r>
            <a:endParaRPr i="1" sz="900">
              <a:solidFill>
                <a:schemeClr val="lt2"/>
              </a:solidFill>
            </a:endParaRPr>
          </a:p>
        </p:txBody>
      </p:sp>
      <p:sp>
        <p:nvSpPr>
          <p:cNvPr id="333" name="Google Shape;333;p35"/>
          <p:cNvSpPr txBox="1"/>
          <p:nvPr/>
        </p:nvSpPr>
        <p:spPr>
          <a:xfrm>
            <a:off x="2266525" y="3240675"/>
            <a:ext cx="64812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600">
              <a:solidFill>
                <a:schemeClr val="dk1"/>
              </a:solidFill>
            </a:endParaRPr>
          </a:p>
        </p:txBody>
      </p:sp>
      <p:sp>
        <p:nvSpPr>
          <p:cNvPr id="334" name="Google Shape;334;p35"/>
          <p:cNvSpPr txBox="1"/>
          <p:nvPr/>
        </p:nvSpPr>
        <p:spPr>
          <a:xfrm>
            <a:off x="1084525" y="1156000"/>
            <a:ext cx="37407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dk1"/>
              </a:solidFill>
            </a:endParaRPr>
          </a:p>
        </p:txBody>
      </p:sp>
      <p:sp>
        <p:nvSpPr>
          <p:cNvPr id="335" name="Google Shape;335;p35"/>
          <p:cNvSpPr txBox="1"/>
          <p:nvPr/>
        </p:nvSpPr>
        <p:spPr>
          <a:xfrm>
            <a:off x="532550" y="1034188"/>
            <a:ext cx="7916700" cy="223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1"/>
                </a:solidFill>
              </a:rPr>
              <a:t>American Science Cloud: $150M OBBB Act end of FY25</a:t>
            </a:r>
            <a:endParaRPr sz="1800">
              <a:solidFill>
                <a:schemeClr val="dk1"/>
              </a:solidFill>
            </a:endParaRPr>
          </a:p>
          <a:p>
            <a:pPr indent="0" lvl="0" marL="457200" rtl="0" algn="l">
              <a:spcBef>
                <a:spcPts val="0"/>
              </a:spcBef>
              <a:spcAft>
                <a:spcPts val="0"/>
              </a:spcAft>
              <a:buNone/>
            </a:pPr>
            <a:r>
              <a:rPr lang="en" sz="1500">
                <a:solidFill>
                  <a:schemeClr val="dk1"/>
                </a:solidFill>
              </a:rPr>
              <a:t>$30M </a:t>
            </a:r>
            <a:r>
              <a:rPr lang="en" sz="1500">
                <a:solidFill>
                  <a:schemeClr val="dk1"/>
                </a:solidFill>
              </a:rPr>
              <a:t>The Transformational AI Models Consortium (ModCon) </a:t>
            </a:r>
            <a:r>
              <a:rPr lang="en" sz="1100">
                <a:solidFill>
                  <a:schemeClr val="dk1"/>
                </a:solidFill>
              </a:rPr>
              <a:t>(DE-SCL0000139)</a:t>
            </a:r>
            <a:endParaRPr sz="1500">
              <a:solidFill>
                <a:schemeClr val="dk1"/>
              </a:solidFill>
            </a:endParaRPr>
          </a:p>
          <a:p>
            <a:pPr indent="0" lvl="0" marL="457200" rtl="0" algn="l">
              <a:spcBef>
                <a:spcPts val="0"/>
              </a:spcBef>
              <a:spcAft>
                <a:spcPts val="0"/>
              </a:spcAft>
              <a:buNone/>
            </a:pPr>
            <a:r>
              <a:rPr lang="en" sz="1500">
                <a:solidFill>
                  <a:schemeClr val="dk1"/>
                </a:solidFill>
              </a:rPr>
              <a:t>…</a:t>
            </a:r>
            <a:endParaRPr sz="1500">
              <a:solidFill>
                <a:schemeClr val="dk1"/>
              </a:solidFill>
            </a:endParaRPr>
          </a:p>
          <a:p>
            <a:pPr indent="0" lvl="0" marL="457200" rtl="0" algn="l">
              <a:spcBef>
                <a:spcPts val="1000"/>
              </a:spcBef>
              <a:spcAft>
                <a:spcPts val="0"/>
              </a:spcAft>
              <a:buNone/>
            </a:pPr>
            <a:r>
              <a:rPr lang="en" sz="1500">
                <a:solidFill>
                  <a:schemeClr val="dk1"/>
                </a:solidFill>
              </a:rPr>
              <a:t>$50M Data Providers Program (BER, BES, FES, HEP, NP)</a:t>
            </a:r>
            <a:endParaRPr sz="1500">
              <a:solidFill>
                <a:schemeClr val="dk1"/>
              </a:solidFill>
            </a:endParaRPr>
          </a:p>
          <a:p>
            <a:pPr indent="0" lvl="0" marL="457200" rtl="0" algn="l">
              <a:spcBef>
                <a:spcPts val="0"/>
              </a:spcBef>
              <a:spcAft>
                <a:spcPts val="0"/>
              </a:spcAft>
              <a:buNone/>
            </a:pPr>
            <a:r>
              <a:rPr lang="en" sz="1500">
                <a:solidFill>
                  <a:schemeClr val="dk1"/>
                </a:solidFill>
              </a:rPr>
              <a:t>	</a:t>
            </a:r>
            <a:r>
              <a:rPr lang="en" sz="1300" u="sng">
                <a:solidFill>
                  <a:schemeClr val="dk1"/>
                </a:solidFill>
              </a:rPr>
              <a:t>$10M for NP</a:t>
            </a:r>
            <a:endParaRPr sz="1300" u="sng">
              <a:solidFill>
                <a:schemeClr val="dk1"/>
              </a:solidFill>
            </a:endParaRPr>
          </a:p>
          <a:p>
            <a:pPr indent="0" lvl="0" marL="914400" rtl="0" algn="l">
              <a:spcBef>
                <a:spcPts val="0"/>
              </a:spcBef>
              <a:spcAft>
                <a:spcPts val="0"/>
              </a:spcAft>
              <a:buNone/>
            </a:pPr>
            <a:r>
              <a:rPr lang="en" sz="1200">
                <a:solidFill>
                  <a:schemeClr val="dk1"/>
                </a:solidFill>
              </a:rPr>
              <a:t>$3.67M </a:t>
            </a:r>
            <a:r>
              <a:rPr b="1" lang="en" sz="1200">
                <a:solidFill>
                  <a:schemeClr val="accent6"/>
                </a:solidFill>
              </a:rPr>
              <a:t>BNL</a:t>
            </a:r>
            <a:r>
              <a:rPr lang="en" sz="1200">
                <a:solidFill>
                  <a:schemeClr val="dk1"/>
                </a:solidFill>
              </a:rPr>
              <a:t>    </a:t>
            </a:r>
            <a:r>
              <a:rPr i="1" lang="en" sz="1200">
                <a:solidFill>
                  <a:schemeClr val="dk1"/>
                </a:solidFill>
              </a:rPr>
              <a:t>Preparing QCD Data for Foundation Models</a:t>
            </a:r>
            <a:r>
              <a:rPr lang="en" sz="1200">
                <a:solidFill>
                  <a:schemeClr val="dk1"/>
                </a:solidFill>
              </a:rPr>
              <a:t> </a:t>
            </a:r>
            <a:r>
              <a:rPr lang="en" sz="800">
                <a:solidFill>
                  <a:schemeClr val="dk1"/>
                </a:solidFill>
              </a:rPr>
              <a:t>(DE-SCL0000128)</a:t>
            </a:r>
            <a:endParaRPr sz="1200">
              <a:solidFill>
                <a:schemeClr val="dk1"/>
              </a:solidFill>
            </a:endParaRPr>
          </a:p>
          <a:p>
            <a:pPr indent="0" lvl="0" marL="914400" rtl="0" algn="l">
              <a:spcBef>
                <a:spcPts val="0"/>
              </a:spcBef>
              <a:spcAft>
                <a:spcPts val="0"/>
              </a:spcAft>
              <a:buNone/>
            </a:pPr>
            <a:r>
              <a:rPr lang="en" sz="1200">
                <a:solidFill>
                  <a:schemeClr val="dk1"/>
                </a:solidFill>
              </a:rPr>
              <a:t>$4.00M </a:t>
            </a:r>
            <a:r>
              <a:rPr b="1" lang="en" sz="1200">
                <a:solidFill>
                  <a:schemeClr val="accent6"/>
                </a:solidFill>
              </a:rPr>
              <a:t>JLab</a:t>
            </a:r>
            <a:r>
              <a:rPr lang="en" sz="1200">
                <a:solidFill>
                  <a:schemeClr val="dk1"/>
                </a:solidFill>
              </a:rPr>
              <a:t>   </a:t>
            </a:r>
            <a:r>
              <a:rPr i="1" lang="en" sz="1200">
                <a:solidFill>
                  <a:schemeClr val="dk1"/>
                </a:solidFill>
              </a:rPr>
              <a:t>Developing AI-Ready Data Framework for DOE NP Particle Accelerators</a:t>
            </a:r>
            <a:r>
              <a:rPr lang="en" sz="1200">
                <a:solidFill>
                  <a:schemeClr val="dk1"/>
                </a:solidFill>
              </a:rPr>
              <a:t> </a:t>
            </a:r>
            <a:r>
              <a:rPr lang="en" sz="800">
                <a:solidFill>
                  <a:schemeClr val="dk1"/>
                </a:solidFill>
              </a:rPr>
              <a:t>(DE-SCL0000128)</a:t>
            </a:r>
            <a:endParaRPr sz="1200">
              <a:solidFill>
                <a:schemeClr val="dk1"/>
              </a:solidFill>
            </a:endParaRPr>
          </a:p>
          <a:p>
            <a:pPr indent="0" lvl="0" marL="914400" rtl="0" algn="l">
              <a:spcBef>
                <a:spcPts val="0"/>
              </a:spcBef>
              <a:spcAft>
                <a:spcPts val="0"/>
              </a:spcAft>
              <a:buNone/>
            </a:pPr>
            <a:r>
              <a:rPr lang="en" sz="1200">
                <a:solidFill>
                  <a:schemeClr val="dk1"/>
                </a:solidFill>
              </a:rPr>
              <a:t>$1.97M </a:t>
            </a:r>
            <a:r>
              <a:rPr b="1" lang="en" sz="1200">
                <a:solidFill>
                  <a:schemeClr val="accent6"/>
                </a:solidFill>
              </a:rPr>
              <a:t>LBNL</a:t>
            </a:r>
            <a:r>
              <a:rPr lang="en" sz="1200">
                <a:solidFill>
                  <a:schemeClr val="dk1"/>
                </a:solidFill>
              </a:rPr>
              <a:t>  </a:t>
            </a:r>
            <a:r>
              <a:rPr i="1" lang="en" sz="1200">
                <a:solidFill>
                  <a:schemeClr val="dk1"/>
                </a:solidFill>
              </a:rPr>
              <a:t>AI/ML-Ready Data Labeling for Low Energy Nuclear Physics</a:t>
            </a:r>
            <a:r>
              <a:rPr lang="en" sz="1200">
                <a:solidFill>
                  <a:schemeClr val="dk1"/>
                </a:solidFill>
              </a:rPr>
              <a:t> </a:t>
            </a:r>
            <a:r>
              <a:rPr lang="en" sz="800">
                <a:solidFill>
                  <a:schemeClr val="dk1"/>
                </a:solidFill>
              </a:rPr>
              <a:t>(DE-SCL0000128)</a:t>
            </a:r>
            <a:endParaRPr sz="800">
              <a:solidFill>
                <a:schemeClr val="dk1"/>
              </a:solidFill>
            </a:endParaRPr>
          </a:p>
          <a:p>
            <a:pPr indent="0" lvl="0" marL="0" rtl="0" algn="l">
              <a:spcBef>
                <a:spcPts val="0"/>
              </a:spcBef>
              <a:spcAft>
                <a:spcPts val="0"/>
              </a:spcAft>
              <a:buNone/>
            </a:pPr>
            <a:r>
              <a:t/>
            </a:r>
            <a:endParaRPr sz="1100">
              <a:solidFill>
                <a:schemeClr val="dk1"/>
              </a:solidFill>
            </a:endParaRPr>
          </a:p>
        </p:txBody>
      </p:sp>
      <p:sp>
        <p:nvSpPr>
          <p:cNvPr id="336" name="Google Shape;336;p35"/>
          <p:cNvSpPr txBox="1"/>
          <p:nvPr/>
        </p:nvSpPr>
        <p:spPr>
          <a:xfrm>
            <a:off x="532550" y="3208708"/>
            <a:ext cx="72546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1"/>
                </a:solidFill>
              </a:rPr>
              <a:t>Genesis Mission RFA: $293M DE-FOA-0003612  </a:t>
            </a:r>
            <a:r>
              <a:rPr lang="en" sz="900">
                <a:solidFill>
                  <a:schemeClr val="dk1"/>
                </a:solidFill>
              </a:rPr>
              <a:t>(see Executive Order 14363)</a:t>
            </a:r>
            <a:endParaRPr sz="900">
              <a:solidFill>
                <a:schemeClr val="dk1"/>
              </a:solidFill>
            </a:endParaRPr>
          </a:p>
          <a:p>
            <a:pPr indent="-323850" lvl="0" marL="457200" rtl="0" algn="l">
              <a:spcBef>
                <a:spcPts val="0"/>
              </a:spcBef>
              <a:spcAft>
                <a:spcPts val="0"/>
              </a:spcAft>
              <a:buClr>
                <a:schemeClr val="dk1"/>
              </a:buClr>
              <a:buSzPts val="1500"/>
              <a:buChar char="●"/>
            </a:pPr>
            <a:r>
              <a:rPr lang="en" sz="1500">
                <a:solidFill>
                  <a:schemeClr val="dk1"/>
                </a:solidFill>
              </a:rPr>
              <a:t>~5k applications</a:t>
            </a:r>
            <a:endParaRPr sz="1500">
              <a:solidFill>
                <a:schemeClr val="dk1"/>
              </a:solidFill>
            </a:endParaRPr>
          </a:p>
          <a:p>
            <a:pPr indent="-323850" lvl="0" marL="457200" rtl="0" algn="l">
              <a:spcBef>
                <a:spcPts val="0"/>
              </a:spcBef>
              <a:spcAft>
                <a:spcPts val="0"/>
              </a:spcAft>
              <a:buClr>
                <a:schemeClr val="dk1"/>
              </a:buClr>
              <a:buSzPts val="1500"/>
              <a:buChar char="●"/>
            </a:pPr>
            <a:r>
              <a:rPr lang="en" sz="1500">
                <a:solidFill>
                  <a:schemeClr val="dk1"/>
                </a:solidFill>
              </a:rPr>
              <a:t>Public announcement of awards expected  July 22, 2026</a:t>
            </a:r>
            <a:endParaRPr sz="1500">
              <a:solidFill>
                <a:schemeClr val="dk1"/>
              </a:solidFill>
            </a:endParaRPr>
          </a:p>
        </p:txBody>
      </p:sp>
      <p:sp>
        <p:nvSpPr>
          <p:cNvPr id="337" name="Google Shape;337;p35"/>
          <p:cNvSpPr txBox="1"/>
          <p:nvPr>
            <p:ph idx="12" type="sldNum"/>
          </p:nvPr>
        </p:nvSpPr>
        <p:spPr>
          <a:xfrm>
            <a:off x="8558733" y="4749892"/>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pic>
        <p:nvPicPr>
          <p:cNvPr id="77" name="Google Shape;77;p18" title="timeline_scroll_top-only.png"/>
          <p:cNvPicPr preferRelativeResize="0"/>
          <p:nvPr/>
        </p:nvPicPr>
        <p:blipFill>
          <a:blip r:embed="rId3">
            <a:alphaModFix/>
          </a:blip>
          <a:stretch>
            <a:fillRect/>
          </a:stretch>
        </p:blipFill>
        <p:spPr>
          <a:xfrm>
            <a:off x="152400" y="975550"/>
            <a:ext cx="5585939" cy="3857700"/>
          </a:xfrm>
          <a:prstGeom prst="rect">
            <a:avLst/>
          </a:prstGeom>
          <a:noFill/>
          <a:ln cap="flat" cmpd="sng" w="19050">
            <a:solidFill>
              <a:schemeClr val="dk2"/>
            </a:solidFill>
            <a:prstDash val="solid"/>
            <a:round/>
            <a:headEnd len="sm" w="sm" type="none"/>
            <a:tailEnd len="sm" w="sm" type="none"/>
          </a:ln>
        </p:spPr>
      </p:pic>
      <p:sp>
        <p:nvSpPr>
          <p:cNvPr id="78" name="Google Shape;78;p18"/>
          <p:cNvSpPr txBox="1"/>
          <p:nvPr/>
        </p:nvSpPr>
        <p:spPr>
          <a:xfrm>
            <a:off x="1062025" y="519300"/>
            <a:ext cx="597900" cy="46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solidFill>
                  <a:srgbClr val="00FFFF"/>
                </a:solidFill>
                <a:latin typeface="Century Gothic"/>
                <a:ea typeface="Century Gothic"/>
                <a:cs typeface="Century Gothic"/>
                <a:sym typeface="Century Gothic"/>
              </a:rPr>
              <a:t>AI</a:t>
            </a:r>
            <a:endParaRPr b="1" sz="1800">
              <a:solidFill>
                <a:srgbClr val="00FFFF"/>
              </a:solidFill>
              <a:latin typeface="Century Gothic"/>
              <a:ea typeface="Century Gothic"/>
              <a:cs typeface="Century Gothic"/>
              <a:sym typeface="Century Gothic"/>
            </a:endParaRPr>
          </a:p>
        </p:txBody>
      </p:sp>
      <p:sp>
        <p:nvSpPr>
          <p:cNvPr id="79" name="Google Shape;79;p18"/>
          <p:cNvSpPr txBox="1"/>
          <p:nvPr/>
        </p:nvSpPr>
        <p:spPr>
          <a:xfrm>
            <a:off x="4059725" y="519300"/>
            <a:ext cx="845100" cy="46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solidFill>
                  <a:srgbClr val="E1C701"/>
                </a:solidFill>
                <a:latin typeface="Century Gothic"/>
                <a:ea typeface="Century Gothic"/>
                <a:cs typeface="Century Gothic"/>
                <a:sym typeface="Century Gothic"/>
              </a:rPr>
              <a:t>HENP</a:t>
            </a:r>
            <a:endParaRPr b="1" sz="1800">
              <a:solidFill>
                <a:srgbClr val="E1C701"/>
              </a:solidFill>
              <a:latin typeface="Century Gothic"/>
              <a:ea typeface="Century Gothic"/>
              <a:cs typeface="Century Gothic"/>
              <a:sym typeface="Century Gothic"/>
            </a:endParaRPr>
          </a:p>
        </p:txBody>
      </p:sp>
      <p:pic>
        <p:nvPicPr>
          <p:cNvPr id="80" name="Google Shape;80;p18" title="timeline_scroll.gif"/>
          <p:cNvPicPr preferRelativeResize="0"/>
          <p:nvPr/>
        </p:nvPicPr>
        <p:blipFill>
          <a:blip r:embed="rId4">
            <a:alphaModFix/>
          </a:blip>
          <a:stretch>
            <a:fillRect/>
          </a:stretch>
        </p:blipFill>
        <p:spPr>
          <a:xfrm>
            <a:off x="152400" y="975557"/>
            <a:ext cx="5585950" cy="3857700"/>
          </a:xfrm>
          <a:prstGeom prst="rect">
            <a:avLst/>
          </a:prstGeom>
          <a:noFill/>
          <a:ln cap="flat" cmpd="sng" w="19050">
            <a:solidFill>
              <a:schemeClr val="dk2"/>
            </a:solidFill>
            <a:prstDash val="solid"/>
            <a:round/>
            <a:headEnd len="sm" w="sm" type="none"/>
            <a:tailEnd len="sm" w="sm" type="none"/>
          </a:ln>
        </p:spPr>
      </p:pic>
      <p:sp>
        <p:nvSpPr>
          <p:cNvPr id="81" name="Google Shape;81;p18"/>
          <p:cNvSpPr txBox="1"/>
          <p:nvPr/>
        </p:nvSpPr>
        <p:spPr>
          <a:xfrm>
            <a:off x="1156325" y="108750"/>
            <a:ext cx="35781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000">
                <a:solidFill>
                  <a:schemeClr val="dk1"/>
                </a:solidFill>
                <a:latin typeface="Century Gothic"/>
                <a:ea typeface="Century Gothic"/>
                <a:cs typeface="Century Gothic"/>
                <a:sym typeface="Century Gothic"/>
              </a:rPr>
              <a:t>Milestones in AI and HENP</a:t>
            </a:r>
            <a:endParaRPr b="1" sz="2000">
              <a:solidFill>
                <a:schemeClr val="dk1"/>
              </a:solidFill>
              <a:latin typeface="Century Gothic"/>
              <a:ea typeface="Century Gothic"/>
              <a:cs typeface="Century Gothic"/>
              <a:sym typeface="Century Gothic"/>
            </a:endParaRPr>
          </a:p>
        </p:txBody>
      </p:sp>
      <p:sp>
        <p:nvSpPr>
          <p:cNvPr id="82" name="Google Shape;82;p18"/>
          <p:cNvSpPr txBox="1"/>
          <p:nvPr/>
        </p:nvSpPr>
        <p:spPr>
          <a:xfrm>
            <a:off x="5957400" y="1054325"/>
            <a:ext cx="2931900" cy="3648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rgbClr val="FFFF00"/>
                </a:solidFill>
              </a:rPr>
              <a:t>HENP has generally been good at adopting new technologies*.</a:t>
            </a:r>
            <a:endParaRPr sz="1800">
              <a:solidFill>
                <a:srgbClr val="FFFF00"/>
              </a:solidFill>
            </a:endParaRPr>
          </a:p>
          <a:p>
            <a:pPr indent="0" lvl="0" marL="0" rtl="0" algn="l">
              <a:spcBef>
                <a:spcPts val="0"/>
              </a:spcBef>
              <a:spcAft>
                <a:spcPts val="0"/>
              </a:spcAft>
              <a:buNone/>
            </a:pPr>
            <a:r>
              <a:t/>
            </a:r>
            <a:endParaRPr sz="1800">
              <a:solidFill>
                <a:srgbClr val="FFFF00"/>
              </a:solidFill>
            </a:endParaRPr>
          </a:p>
          <a:p>
            <a:pPr indent="0" lvl="0" marL="0" rtl="0" algn="l">
              <a:spcBef>
                <a:spcPts val="0"/>
              </a:spcBef>
              <a:spcAft>
                <a:spcPts val="0"/>
              </a:spcAft>
              <a:buNone/>
            </a:pPr>
            <a:r>
              <a:rPr lang="en" sz="1800">
                <a:solidFill>
                  <a:srgbClr val="FFFF00"/>
                </a:solidFill>
              </a:rPr>
              <a:t>AI is no exception. (See the last 3-4 CHEP conferences).</a:t>
            </a:r>
            <a:endParaRPr sz="1800">
              <a:solidFill>
                <a:srgbClr val="FFFF00"/>
              </a:solidFill>
            </a:endParaRPr>
          </a:p>
          <a:p>
            <a:pPr indent="0" lvl="0" marL="0" rtl="0" algn="l">
              <a:spcBef>
                <a:spcPts val="0"/>
              </a:spcBef>
              <a:spcAft>
                <a:spcPts val="0"/>
              </a:spcAft>
              <a:buNone/>
            </a:pPr>
            <a:r>
              <a:t/>
            </a:r>
            <a:endParaRPr sz="1800">
              <a:solidFill>
                <a:srgbClr val="FFFF00"/>
              </a:solidFill>
            </a:endParaRPr>
          </a:p>
          <a:p>
            <a:pPr indent="0" lvl="0" marL="0" rtl="0" algn="l">
              <a:spcBef>
                <a:spcPts val="0"/>
              </a:spcBef>
              <a:spcAft>
                <a:spcPts val="0"/>
              </a:spcAft>
              <a:buNone/>
            </a:pPr>
            <a:r>
              <a:rPr lang="en" sz="1800">
                <a:solidFill>
                  <a:srgbClr val="FFFF00"/>
                </a:solidFill>
              </a:rPr>
              <a:t>This technology is outpacing construction of the EIC.</a:t>
            </a:r>
            <a:endParaRPr sz="1800">
              <a:solidFill>
                <a:srgbClr val="FFFF00"/>
              </a:solidFill>
            </a:endParaRPr>
          </a:p>
          <a:p>
            <a:pPr indent="0" lvl="0" marL="0" rtl="0" algn="l">
              <a:spcBef>
                <a:spcPts val="0"/>
              </a:spcBef>
              <a:spcAft>
                <a:spcPts val="0"/>
              </a:spcAft>
              <a:buNone/>
            </a:pPr>
            <a:r>
              <a:t/>
            </a:r>
            <a:endParaRPr sz="1800">
              <a:solidFill>
                <a:srgbClr val="FFFF00"/>
              </a:solidFill>
            </a:endParaRPr>
          </a:p>
          <a:p>
            <a:pPr indent="0" lvl="0" marL="0" rtl="0" algn="l">
              <a:spcBef>
                <a:spcPts val="0"/>
              </a:spcBef>
              <a:spcAft>
                <a:spcPts val="0"/>
              </a:spcAft>
              <a:buNone/>
            </a:pPr>
            <a:r>
              <a:rPr lang="en" sz="900">
                <a:solidFill>
                  <a:srgbClr val="FFFF00"/>
                </a:solidFill>
              </a:rPr>
              <a:t>*cernlib and Fortran users excused</a:t>
            </a:r>
            <a:endParaRPr sz="900">
              <a:solidFill>
                <a:srgbClr val="FFFF00"/>
              </a:solidFill>
            </a:endParaRPr>
          </a:p>
        </p:txBody>
      </p:sp>
      <p:sp>
        <p:nvSpPr>
          <p:cNvPr id="83" name="Google Shape;83;p18"/>
          <p:cNvSpPr txBox="1"/>
          <p:nvPr>
            <p:ph idx="12" type="sldNum"/>
          </p:nvPr>
        </p:nvSpPr>
        <p:spPr>
          <a:xfrm>
            <a:off x="8558733" y="4749892"/>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2"/>
                                        </p:tgtEl>
                                        <p:attrNameLst>
                                          <p:attrName>style.visibility</p:attrName>
                                        </p:attrNameLst>
                                      </p:cBhvr>
                                      <p:to>
                                        <p:strVal val="visible"/>
                                      </p:to>
                                    </p:set>
                                    <p:animEffect filter="fade" transition="in">
                                      <p:cBhvr>
                                        <p:cTn dur="1000"/>
                                        <p:tgtEl>
                                          <p:spTgt spid="8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1" name="Shape 341"/>
        <p:cNvGrpSpPr/>
        <p:nvPr/>
      </p:nvGrpSpPr>
      <p:grpSpPr>
        <a:xfrm>
          <a:off x="0" y="0"/>
          <a:ext cx="0" cy="0"/>
          <a:chOff x="0" y="0"/>
          <a:chExt cx="0" cy="0"/>
        </a:xfrm>
      </p:grpSpPr>
      <p:sp>
        <p:nvSpPr>
          <p:cNvPr id="342" name="Google Shape;342;p36"/>
          <p:cNvSpPr txBox="1"/>
          <p:nvPr>
            <p:ph type="title"/>
          </p:nvPr>
        </p:nvSpPr>
        <p:spPr>
          <a:xfrm>
            <a:off x="311700" y="178027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Predictions</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6" name="Shape 346"/>
        <p:cNvGrpSpPr/>
        <p:nvPr/>
      </p:nvGrpSpPr>
      <p:grpSpPr>
        <a:xfrm>
          <a:off x="0" y="0"/>
          <a:ext cx="0" cy="0"/>
          <a:chOff x="0" y="0"/>
          <a:chExt cx="0" cy="0"/>
        </a:xfrm>
      </p:grpSpPr>
      <p:sp>
        <p:nvSpPr>
          <p:cNvPr id="347" name="Google Shape;347;p3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These are my own opinions …</a:t>
            </a:r>
            <a:endParaRPr/>
          </a:p>
        </p:txBody>
      </p:sp>
      <p:sp>
        <p:nvSpPr>
          <p:cNvPr id="348" name="Google Shape;348;p3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20000"/>
          </a:bodyPr>
          <a:lstStyle/>
          <a:p>
            <a:pPr indent="-342900" lvl="0" marL="457200" rtl="0" algn="l">
              <a:spcBef>
                <a:spcPts val="0"/>
              </a:spcBef>
              <a:spcAft>
                <a:spcPts val="0"/>
              </a:spcAft>
              <a:buClr>
                <a:schemeClr val="dk1"/>
              </a:buClr>
              <a:buSzPts val="1800"/>
              <a:buChar char="●"/>
            </a:pPr>
            <a:r>
              <a:rPr lang="en">
                <a:solidFill>
                  <a:schemeClr val="dk1"/>
                </a:solidFill>
              </a:rPr>
              <a:t>English will be primary programming language</a:t>
            </a:r>
            <a:endParaRPr>
              <a:solidFill>
                <a:schemeClr val="dk1"/>
              </a:solidFill>
            </a:endParaRPr>
          </a:p>
          <a:p>
            <a:pPr indent="-342900" lvl="0" marL="457200" rtl="0" algn="l">
              <a:spcBef>
                <a:spcPts val="0"/>
              </a:spcBef>
              <a:spcAft>
                <a:spcPts val="0"/>
              </a:spcAft>
              <a:buClr>
                <a:schemeClr val="dk1"/>
              </a:buClr>
              <a:buSzPts val="1800"/>
              <a:buChar char="●"/>
            </a:pPr>
            <a:r>
              <a:rPr lang="en">
                <a:solidFill>
                  <a:schemeClr val="dk1"/>
                </a:solidFill>
              </a:rPr>
              <a:t>Focus shifted to Data</a:t>
            </a:r>
            <a:endParaRPr>
              <a:solidFill>
                <a:schemeClr val="dk1"/>
              </a:solidFill>
            </a:endParaRPr>
          </a:p>
          <a:p>
            <a:pPr indent="-317500" lvl="1" marL="914400" rtl="0" algn="l">
              <a:spcBef>
                <a:spcPts val="0"/>
              </a:spcBef>
              <a:spcAft>
                <a:spcPts val="0"/>
              </a:spcAft>
              <a:buClr>
                <a:schemeClr val="dk1"/>
              </a:buClr>
              <a:buSzPts val="1400"/>
              <a:buChar char="○"/>
            </a:pPr>
            <a:r>
              <a:rPr lang="en">
                <a:solidFill>
                  <a:schemeClr val="dk1"/>
                </a:solidFill>
              </a:rPr>
              <a:t>Much better meta-data to allow non-collaborators to access data in meaningful way</a:t>
            </a:r>
            <a:endParaRPr>
              <a:solidFill>
                <a:schemeClr val="dk1"/>
              </a:solidFill>
            </a:endParaRPr>
          </a:p>
          <a:p>
            <a:pPr indent="-342900" lvl="0" marL="457200" rtl="0" algn="l">
              <a:spcBef>
                <a:spcPts val="0"/>
              </a:spcBef>
              <a:spcAft>
                <a:spcPts val="0"/>
              </a:spcAft>
              <a:buClr>
                <a:schemeClr val="dk1"/>
              </a:buClr>
              <a:buSzPts val="1800"/>
              <a:buChar char="●"/>
            </a:pPr>
            <a:r>
              <a:rPr lang="en">
                <a:solidFill>
                  <a:schemeClr val="dk1"/>
                </a:solidFill>
              </a:rPr>
              <a:t>Calibrations will be done more </a:t>
            </a:r>
            <a:r>
              <a:rPr lang="en">
                <a:solidFill>
                  <a:schemeClr val="dk1"/>
                </a:solidFill>
              </a:rPr>
              <a:t>holistically and, consequently, faster</a:t>
            </a:r>
            <a:endParaRPr>
              <a:solidFill>
                <a:schemeClr val="dk1"/>
              </a:solidFill>
            </a:endParaRPr>
          </a:p>
          <a:p>
            <a:pPr indent="-342900" lvl="0" marL="457200" rtl="0" algn="l">
              <a:spcBef>
                <a:spcPts val="0"/>
              </a:spcBef>
              <a:spcAft>
                <a:spcPts val="0"/>
              </a:spcAft>
              <a:buClr>
                <a:schemeClr val="dk1"/>
              </a:buClr>
              <a:buSzPts val="1800"/>
              <a:buChar char="●"/>
            </a:pPr>
            <a:r>
              <a:rPr lang="en">
                <a:solidFill>
                  <a:schemeClr val="dk1"/>
                </a:solidFill>
              </a:rPr>
              <a:t>Younger scientists will become less expert in ROOT, LaTex, bash, …</a:t>
            </a:r>
            <a:endParaRPr>
              <a:solidFill>
                <a:schemeClr val="dk1"/>
              </a:solidFill>
            </a:endParaRPr>
          </a:p>
          <a:p>
            <a:pPr indent="-342900" lvl="0" marL="457200" rtl="0" algn="l">
              <a:spcBef>
                <a:spcPts val="0"/>
              </a:spcBef>
              <a:spcAft>
                <a:spcPts val="0"/>
              </a:spcAft>
              <a:buClr>
                <a:schemeClr val="dk1"/>
              </a:buClr>
              <a:buSzPts val="1800"/>
              <a:buChar char="●"/>
            </a:pPr>
            <a:r>
              <a:rPr lang="en">
                <a:solidFill>
                  <a:schemeClr val="dk1"/>
                </a:solidFill>
              </a:rPr>
              <a:t>Large dependency on agents</a:t>
            </a:r>
            <a:endParaRPr>
              <a:solidFill>
                <a:schemeClr val="dk1"/>
              </a:solidFill>
            </a:endParaRPr>
          </a:p>
          <a:p>
            <a:pPr indent="-317500" lvl="1" marL="914400" rtl="0" algn="l">
              <a:spcBef>
                <a:spcPts val="0"/>
              </a:spcBef>
              <a:spcAft>
                <a:spcPts val="0"/>
              </a:spcAft>
              <a:buClr>
                <a:schemeClr val="dk1"/>
              </a:buClr>
              <a:buSzPts val="1400"/>
              <a:buChar char="○"/>
            </a:pPr>
            <a:r>
              <a:rPr lang="en">
                <a:solidFill>
                  <a:schemeClr val="dk1"/>
                </a:solidFill>
              </a:rPr>
              <a:t>e-mail/messaging, scheduling, etc.</a:t>
            </a:r>
            <a:endParaRPr>
              <a:solidFill>
                <a:schemeClr val="dk1"/>
              </a:solidFill>
            </a:endParaRPr>
          </a:p>
          <a:p>
            <a:pPr indent="-317500" lvl="1" marL="914400" rtl="0" algn="l">
              <a:spcBef>
                <a:spcPts val="0"/>
              </a:spcBef>
              <a:spcAft>
                <a:spcPts val="0"/>
              </a:spcAft>
              <a:buClr>
                <a:schemeClr val="dk1"/>
              </a:buClr>
              <a:buSzPts val="1400"/>
              <a:buChar char="○"/>
            </a:pPr>
            <a:r>
              <a:rPr lang="en">
                <a:solidFill>
                  <a:schemeClr val="dk1"/>
                </a:solidFill>
              </a:rPr>
              <a:t>“Reading” papers will become more conversational</a:t>
            </a:r>
            <a:endParaRPr>
              <a:solidFill>
                <a:schemeClr val="dk1"/>
              </a:solidFill>
            </a:endParaRPr>
          </a:p>
          <a:p>
            <a:pPr indent="-342900" lvl="0" marL="457200" rtl="0" algn="l">
              <a:spcBef>
                <a:spcPts val="0"/>
              </a:spcBef>
              <a:spcAft>
                <a:spcPts val="0"/>
              </a:spcAft>
              <a:buClr>
                <a:schemeClr val="dk1"/>
              </a:buClr>
              <a:buSzPts val="1800"/>
              <a:buChar char="●"/>
            </a:pPr>
            <a:r>
              <a:rPr lang="en">
                <a:solidFill>
                  <a:schemeClr val="dk1"/>
                </a:solidFill>
              </a:rPr>
              <a:t>Compute resources will become more in demand/scarce … or, the opposite</a:t>
            </a:r>
            <a:endParaRPr>
              <a:solidFill>
                <a:schemeClr val="dk1"/>
              </a:solidFill>
            </a:endParaRPr>
          </a:p>
          <a:p>
            <a:pPr indent="-317500" lvl="1" marL="914400" rtl="0" algn="l">
              <a:spcBef>
                <a:spcPts val="0"/>
              </a:spcBef>
              <a:spcAft>
                <a:spcPts val="0"/>
              </a:spcAft>
              <a:buClr>
                <a:schemeClr val="dk1"/>
              </a:buClr>
              <a:buSzPts val="1400"/>
              <a:buChar char="○"/>
            </a:pPr>
            <a:r>
              <a:rPr lang="en">
                <a:solidFill>
                  <a:schemeClr val="dk1"/>
                </a:solidFill>
              </a:rPr>
              <a:t>easier for one or two people to create huge campaigns increasing demand</a:t>
            </a:r>
            <a:endParaRPr>
              <a:solidFill>
                <a:schemeClr val="dk1"/>
              </a:solidFill>
            </a:endParaRPr>
          </a:p>
          <a:p>
            <a:pPr indent="-317500" lvl="1" marL="914400" rtl="0" algn="l">
              <a:spcBef>
                <a:spcPts val="0"/>
              </a:spcBef>
              <a:spcAft>
                <a:spcPts val="0"/>
              </a:spcAft>
              <a:buClr>
                <a:schemeClr val="dk1"/>
              </a:buClr>
              <a:buSzPts val="1400"/>
              <a:buChar char="○"/>
            </a:pPr>
            <a:r>
              <a:rPr lang="en">
                <a:solidFill>
                  <a:schemeClr val="dk1"/>
                </a:solidFill>
              </a:rPr>
              <a:t>more formally </a:t>
            </a:r>
            <a:r>
              <a:rPr lang="en">
                <a:solidFill>
                  <a:schemeClr val="dk1"/>
                </a:solidFill>
              </a:rPr>
              <a:t>competitive</a:t>
            </a:r>
            <a:r>
              <a:rPr lang="en">
                <a:solidFill>
                  <a:schemeClr val="dk1"/>
                </a:solidFill>
              </a:rPr>
              <a:t> process for using compute</a:t>
            </a:r>
            <a:endParaRPr>
              <a:solidFill>
                <a:schemeClr val="dk1"/>
              </a:solidFill>
            </a:endParaRPr>
          </a:p>
          <a:p>
            <a:pPr indent="-317500" lvl="1" marL="914400" rtl="0" algn="l">
              <a:spcBef>
                <a:spcPts val="0"/>
              </a:spcBef>
              <a:spcAft>
                <a:spcPts val="0"/>
              </a:spcAft>
              <a:buClr>
                <a:schemeClr val="dk1"/>
              </a:buClr>
              <a:buSzPts val="1400"/>
              <a:buChar char="○"/>
            </a:pPr>
            <a:r>
              <a:rPr lang="en">
                <a:solidFill>
                  <a:schemeClr val="dk1"/>
                </a:solidFill>
              </a:rPr>
              <a:t>manufacturers may respond to current commercial demand causing excess supply</a:t>
            </a:r>
            <a:endParaRPr>
              <a:solidFill>
                <a:schemeClr val="dk1"/>
              </a:solidFill>
            </a:endParaRPr>
          </a:p>
          <a:p>
            <a:pPr indent="-342900" lvl="0" marL="457200" rtl="0" algn="l">
              <a:spcBef>
                <a:spcPts val="0"/>
              </a:spcBef>
              <a:spcAft>
                <a:spcPts val="0"/>
              </a:spcAft>
              <a:buClr>
                <a:schemeClr val="dk1"/>
              </a:buClr>
              <a:buSzPts val="1800"/>
              <a:buChar char="●"/>
            </a:pPr>
            <a:r>
              <a:rPr lang="en">
                <a:solidFill>
                  <a:schemeClr val="dk1"/>
                </a:solidFill>
              </a:rPr>
              <a:t>Cross-disciplinary research will become easier</a:t>
            </a:r>
            <a:endParaRPr>
              <a:solidFill>
                <a:schemeClr val="dk1"/>
              </a:solidFill>
            </a:endParaRPr>
          </a:p>
        </p:txBody>
      </p:sp>
      <p:sp>
        <p:nvSpPr>
          <p:cNvPr id="349" name="Google Shape;349;p37"/>
          <p:cNvSpPr txBox="1"/>
          <p:nvPr>
            <p:ph idx="12" type="sldNum"/>
          </p:nvPr>
        </p:nvSpPr>
        <p:spPr>
          <a:xfrm>
            <a:off x="8558733" y="4749892"/>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8">
                                            <p:txEl>
                                              <p:pRg end="0" st="0"/>
                                            </p:txEl>
                                          </p:spTgt>
                                        </p:tgtEl>
                                        <p:attrNameLst>
                                          <p:attrName>style.visibility</p:attrName>
                                        </p:attrNameLst>
                                      </p:cBhvr>
                                      <p:to>
                                        <p:strVal val="visible"/>
                                      </p:to>
                                    </p:set>
                                    <p:animEffect filter="fade" transition="in">
                                      <p:cBhvr>
                                        <p:cTn dur="1000"/>
                                        <p:tgtEl>
                                          <p:spTgt spid="34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8">
                                            <p:txEl>
                                              <p:pRg end="1" st="1"/>
                                            </p:txEl>
                                          </p:spTgt>
                                        </p:tgtEl>
                                        <p:attrNameLst>
                                          <p:attrName>style.visibility</p:attrName>
                                        </p:attrNameLst>
                                      </p:cBhvr>
                                      <p:to>
                                        <p:strVal val="visible"/>
                                      </p:to>
                                    </p:set>
                                    <p:animEffect filter="fade" transition="in">
                                      <p:cBhvr>
                                        <p:cTn dur="1000"/>
                                        <p:tgtEl>
                                          <p:spTgt spid="348">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8">
                                            <p:txEl>
                                              <p:pRg end="2" st="2"/>
                                            </p:txEl>
                                          </p:spTgt>
                                        </p:tgtEl>
                                        <p:attrNameLst>
                                          <p:attrName>style.visibility</p:attrName>
                                        </p:attrNameLst>
                                      </p:cBhvr>
                                      <p:to>
                                        <p:strVal val="visible"/>
                                      </p:to>
                                    </p:set>
                                    <p:animEffect filter="fade" transition="in">
                                      <p:cBhvr>
                                        <p:cTn dur="1000"/>
                                        <p:tgtEl>
                                          <p:spTgt spid="348">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8">
                                            <p:txEl>
                                              <p:pRg end="3" st="3"/>
                                            </p:txEl>
                                          </p:spTgt>
                                        </p:tgtEl>
                                        <p:attrNameLst>
                                          <p:attrName>style.visibility</p:attrName>
                                        </p:attrNameLst>
                                      </p:cBhvr>
                                      <p:to>
                                        <p:strVal val="visible"/>
                                      </p:to>
                                    </p:set>
                                    <p:animEffect filter="fade" transition="in">
                                      <p:cBhvr>
                                        <p:cTn dur="1000"/>
                                        <p:tgtEl>
                                          <p:spTgt spid="348">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8">
                                            <p:txEl>
                                              <p:pRg end="4" st="4"/>
                                            </p:txEl>
                                          </p:spTgt>
                                        </p:tgtEl>
                                        <p:attrNameLst>
                                          <p:attrName>style.visibility</p:attrName>
                                        </p:attrNameLst>
                                      </p:cBhvr>
                                      <p:to>
                                        <p:strVal val="visible"/>
                                      </p:to>
                                    </p:set>
                                    <p:animEffect filter="fade" transition="in">
                                      <p:cBhvr>
                                        <p:cTn dur="1000"/>
                                        <p:tgtEl>
                                          <p:spTgt spid="348">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8">
                                            <p:txEl>
                                              <p:pRg end="5" st="5"/>
                                            </p:txEl>
                                          </p:spTgt>
                                        </p:tgtEl>
                                        <p:attrNameLst>
                                          <p:attrName>style.visibility</p:attrName>
                                        </p:attrNameLst>
                                      </p:cBhvr>
                                      <p:to>
                                        <p:strVal val="visible"/>
                                      </p:to>
                                    </p:set>
                                    <p:animEffect filter="fade" transition="in">
                                      <p:cBhvr>
                                        <p:cTn dur="1000"/>
                                        <p:tgtEl>
                                          <p:spTgt spid="348">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8">
                                            <p:txEl>
                                              <p:pRg end="6" st="6"/>
                                            </p:txEl>
                                          </p:spTgt>
                                        </p:tgtEl>
                                        <p:attrNameLst>
                                          <p:attrName>style.visibility</p:attrName>
                                        </p:attrNameLst>
                                      </p:cBhvr>
                                      <p:to>
                                        <p:strVal val="visible"/>
                                      </p:to>
                                    </p:set>
                                    <p:animEffect filter="fade" transition="in">
                                      <p:cBhvr>
                                        <p:cTn dur="1000"/>
                                        <p:tgtEl>
                                          <p:spTgt spid="348">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8">
                                            <p:txEl>
                                              <p:pRg end="7" st="7"/>
                                            </p:txEl>
                                          </p:spTgt>
                                        </p:tgtEl>
                                        <p:attrNameLst>
                                          <p:attrName>style.visibility</p:attrName>
                                        </p:attrNameLst>
                                      </p:cBhvr>
                                      <p:to>
                                        <p:strVal val="visible"/>
                                      </p:to>
                                    </p:set>
                                    <p:animEffect filter="fade" transition="in">
                                      <p:cBhvr>
                                        <p:cTn dur="1000"/>
                                        <p:tgtEl>
                                          <p:spTgt spid="348">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8">
                                            <p:txEl>
                                              <p:pRg end="8" st="8"/>
                                            </p:txEl>
                                          </p:spTgt>
                                        </p:tgtEl>
                                        <p:attrNameLst>
                                          <p:attrName>style.visibility</p:attrName>
                                        </p:attrNameLst>
                                      </p:cBhvr>
                                      <p:to>
                                        <p:strVal val="visible"/>
                                      </p:to>
                                    </p:set>
                                    <p:animEffect filter="fade" transition="in">
                                      <p:cBhvr>
                                        <p:cTn dur="1000"/>
                                        <p:tgtEl>
                                          <p:spTgt spid="348">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8">
                                            <p:txEl>
                                              <p:pRg end="9" st="9"/>
                                            </p:txEl>
                                          </p:spTgt>
                                        </p:tgtEl>
                                        <p:attrNameLst>
                                          <p:attrName>style.visibility</p:attrName>
                                        </p:attrNameLst>
                                      </p:cBhvr>
                                      <p:to>
                                        <p:strVal val="visible"/>
                                      </p:to>
                                    </p:set>
                                    <p:animEffect filter="fade" transition="in">
                                      <p:cBhvr>
                                        <p:cTn dur="1000"/>
                                        <p:tgtEl>
                                          <p:spTgt spid="348">
                                            <p:txEl>
                                              <p:pRg end="9" st="9"/>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8">
                                            <p:txEl>
                                              <p:pRg end="10" st="10"/>
                                            </p:txEl>
                                          </p:spTgt>
                                        </p:tgtEl>
                                        <p:attrNameLst>
                                          <p:attrName>style.visibility</p:attrName>
                                        </p:attrNameLst>
                                      </p:cBhvr>
                                      <p:to>
                                        <p:strVal val="visible"/>
                                      </p:to>
                                    </p:set>
                                    <p:animEffect filter="fade" transition="in">
                                      <p:cBhvr>
                                        <p:cTn dur="1000"/>
                                        <p:tgtEl>
                                          <p:spTgt spid="348">
                                            <p:txEl>
                                              <p:pRg end="10" st="1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8">
                                            <p:txEl>
                                              <p:pRg end="11" st="11"/>
                                            </p:txEl>
                                          </p:spTgt>
                                        </p:tgtEl>
                                        <p:attrNameLst>
                                          <p:attrName>style.visibility</p:attrName>
                                        </p:attrNameLst>
                                      </p:cBhvr>
                                      <p:to>
                                        <p:strVal val="visible"/>
                                      </p:to>
                                    </p:set>
                                    <p:animEffect filter="fade" transition="in">
                                      <p:cBhvr>
                                        <p:cTn dur="1000"/>
                                        <p:tgtEl>
                                          <p:spTgt spid="348">
                                            <p:txEl>
                                              <p:pRg end="11" st="1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8">
                                            <p:txEl>
                                              <p:pRg end="12" st="12"/>
                                            </p:txEl>
                                          </p:spTgt>
                                        </p:tgtEl>
                                        <p:attrNameLst>
                                          <p:attrName>style.visibility</p:attrName>
                                        </p:attrNameLst>
                                      </p:cBhvr>
                                      <p:to>
                                        <p:strVal val="visible"/>
                                      </p:to>
                                    </p:set>
                                    <p:animEffect filter="fade" transition="in">
                                      <p:cBhvr>
                                        <p:cTn dur="1000"/>
                                        <p:tgtEl>
                                          <p:spTgt spid="348">
                                            <p:txEl>
                                              <p:pRg end="12" st="1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sp>
        <p:nvSpPr>
          <p:cNvPr id="354" name="Google Shape;354;p3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720"/>
              <a:t>If you take only two things from this talk …</a:t>
            </a:r>
            <a:endParaRPr sz="2720"/>
          </a:p>
        </p:txBody>
      </p:sp>
      <p:sp>
        <p:nvSpPr>
          <p:cNvPr id="355" name="Google Shape;355;p38"/>
          <p:cNvSpPr txBox="1"/>
          <p:nvPr>
            <p:ph idx="1" type="body"/>
          </p:nvPr>
        </p:nvSpPr>
        <p:spPr>
          <a:xfrm>
            <a:off x="311700" y="1481800"/>
            <a:ext cx="8520600" cy="3087300"/>
          </a:xfrm>
          <a:prstGeom prst="rect">
            <a:avLst/>
          </a:prstGeom>
        </p:spPr>
        <p:txBody>
          <a:bodyPr anchorCtr="0" anchor="t" bIns="91425" lIns="91425" spcFirstLastPara="1" rIns="91425" wrap="square" tIns="91425">
            <a:normAutofit/>
          </a:bodyPr>
          <a:lstStyle/>
          <a:p>
            <a:pPr indent="-387350" lvl="0" marL="457200" rtl="0" algn="l">
              <a:spcBef>
                <a:spcPts val="0"/>
              </a:spcBef>
              <a:spcAft>
                <a:spcPts val="0"/>
              </a:spcAft>
              <a:buClr>
                <a:schemeClr val="dk1"/>
              </a:buClr>
              <a:buSzPts val="2500"/>
              <a:buAutoNum type="arabicPeriod"/>
            </a:pPr>
            <a:r>
              <a:rPr lang="en" sz="2500">
                <a:solidFill>
                  <a:schemeClr val="dk1"/>
                </a:solidFill>
              </a:rPr>
              <a:t>Start thinking of data as similar to publications as a product of the experiment.</a:t>
            </a:r>
            <a:br>
              <a:rPr lang="en" sz="2500">
                <a:solidFill>
                  <a:schemeClr val="dk1"/>
                </a:solidFill>
              </a:rPr>
            </a:br>
            <a:endParaRPr sz="2500">
              <a:solidFill>
                <a:schemeClr val="dk1"/>
              </a:solidFill>
            </a:endParaRPr>
          </a:p>
          <a:p>
            <a:pPr indent="-387350" lvl="0" marL="457200" rtl="0" algn="l">
              <a:spcBef>
                <a:spcPts val="0"/>
              </a:spcBef>
              <a:spcAft>
                <a:spcPts val="0"/>
              </a:spcAft>
              <a:buClr>
                <a:schemeClr val="dk1"/>
              </a:buClr>
              <a:buSzPts val="2500"/>
              <a:buAutoNum type="arabicPeriod"/>
            </a:pPr>
            <a:r>
              <a:rPr lang="en" sz="2500">
                <a:solidFill>
                  <a:schemeClr val="dk1"/>
                </a:solidFill>
              </a:rPr>
              <a:t>Embrace agentic coding so you can </a:t>
            </a:r>
            <a:r>
              <a:rPr lang="en" sz="2500">
                <a:solidFill>
                  <a:schemeClr val="dk1"/>
                </a:solidFill>
              </a:rPr>
              <a:t>wield</a:t>
            </a:r>
            <a:r>
              <a:rPr lang="en" sz="2500">
                <a:solidFill>
                  <a:schemeClr val="dk1"/>
                </a:solidFill>
              </a:rPr>
              <a:t> it </a:t>
            </a:r>
            <a:r>
              <a:rPr lang="en" sz="2500">
                <a:solidFill>
                  <a:schemeClr val="dk1"/>
                </a:solidFill>
              </a:rPr>
              <a:t>professionally.</a:t>
            </a:r>
            <a:endParaRPr sz="2500">
              <a:solidFill>
                <a:schemeClr val="dk1"/>
              </a:solidFill>
            </a:endParaRPr>
          </a:p>
        </p:txBody>
      </p:sp>
      <p:sp>
        <p:nvSpPr>
          <p:cNvPr id="356" name="Google Shape;356;p38"/>
          <p:cNvSpPr txBox="1"/>
          <p:nvPr>
            <p:ph idx="12" type="sldNum"/>
          </p:nvPr>
        </p:nvSpPr>
        <p:spPr>
          <a:xfrm>
            <a:off x="8558733" y="4749892"/>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
        <p:nvSpPr>
          <p:cNvPr id="357" name="Google Shape;357;p38"/>
          <p:cNvSpPr txBox="1"/>
          <p:nvPr/>
        </p:nvSpPr>
        <p:spPr>
          <a:xfrm>
            <a:off x="906900" y="4180500"/>
            <a:ext cx="73302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1100">
                <a:solidFill>
                  <a:schemeClr val="dk1"/>
                </a:solidFill>
              </a:rPr>
              <a:t>If you want to see a really cool talk on this subject check out Daniel Murnane’s site here:</a:t>
            </a:r>
            <a:endParaRPr i="1" sz="1100">
              <a:solidFill>
                <a:schemeClr val="dk1"/>
              </a:solidFill>
            </a:endParaRPr>
          </a:p>
          <a:p>
            <a:pPr indent="0" lvl="0" marL="0" rtl="0" algn="l">
              <a:spcBef>
                <a:spcPts val="0"/>
              </a:spcBef>
              <a:spcAft>
                <a:spcPts val="0"/>
              </a:spcAft>
              <a:buNone/>
            </a:pPr>
            <a:r>
              <a:rPr lang="en" u="sng">
                <a:solidFill>
                  <a:schemeClr val="hlink"/>
                </a:solidFill>
                <a:hlinkClick r:id="rId3"/>
              </a:rPr>
              <a:t>https://www.danielmurnane.com/ETH-Agentic-AI-for-Collider-Physics/</a:t>
            </a:r>
            <a:r>
              <a:rPr lang="en">
                <a:solidFill>
                  <a:schemeClr val="lt2"/>
                </a:solidFill>
              </a:rPr>
              <a:t> </a:t>
            </a:r>
            <a:endParaRPr>
              <a:solidFill>
                <a:schemeClr val="lt2"/>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5">
                                            <p:txEl>
                                              <p:pRg end="0" st="0"/>
                                            </p:txEl>
                                          </p:spTgt>
                                        </p:tgtEl>
                                        <p:attrNameLst>
                                          <p:attrName>style.visibility</p:attrName>
                                        </p:attrNameLst>
                                      </p:cBhvr>
                                      <p:to>
                                        <p:strVal val="visible"/>
                                      </p:to>
                                    </p:set>
                                    <p:animEffect filter="fade" transition="in">
                                      <p:cBhvr>
                                        <p:cTn dur="1000"/>
                                        <p:tgtEl>
                                          <p:spTgt spid="35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5">
                                            <p:txEl>
                                              <p:pRg end="1" st="1"/>
                                            </p:txEl>
                                          </p:spTgt>
                                        </p:tgtEl>
                                        <p:attrNameLst>
                                          <p:attrName>style.visibility</p:attrName>
                                        </p:attrNameLst>
                                      </p:cBhvr>
                                      <p:to>
                                        <p:strVal val="visible"/>
                                      </p:to>
                                    </p:set>
                                    <p:animEffect filter="fade" transition="in">
                                      <p:cBhvr>
                                        <p:cTn dur="1000"/>
                                        <p:tgtEl>
                                          <p:spTgt spid="355">
                                            <p:txEl>
                                              <p:pRg end="1" st="1"/>
                                            </p:txEl>
                                          </p:spTgt>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357"/>
                                        </p:tgtEl>
                                        <p:attrNameLst>
                                          <p:attrName>style.visibility</p:attrName>
                                        </p:attrNameLst>
                                      </p:cBhvr>
                                      <p:to>
                                        <p:strVal val="visible"/>
                                      </p:to>
                                    </p:set>
                                    <p:animEffect filter="fade" transition="in">
                                      <p:cBhvr>
                                        <p:cTn dur="1000"/>
                                        <p:tgtEl>
                                          <p:spTgt spid="35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1" name="Shape 361"/>
        <p:cNvGrpSpPr/>
        <p:nvPr/>
      </p:nvGrpSpPr>
      <p:grpSpPr>
        <a:xfrm>
          <a:off x="0" y="0"/>
          <a:ext cx="0" cy="0"/>
          <a:chOff x="0" y="0"/>
          <a:chExt cx="0" cy="0"/>
        </a:xfrm>
      </p:grpSpPr>
      <p:sp>
        <p:nvSpPr>
          <p:cNvPr id="362" name="Google Shape;362;p39"/>
          <p:cNvSpPr txBox="1"/>
          <p:nvPr>
            <p:ph type="title"/>
          </p:nvPr>
        </p:nvSpPr>
        <p:spPr>
          <a:xfrm>
            <a:off x="311700" y="20799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Backups</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6" name="Shape 366"/>
        <p:cNvGrpSpPr/>
        <p:nvPr/>
      </p:nvGrpSpPr>
      <p:grpSpPr>
        <a:xfrm>
          <a:off x="0" y="0"/>
          <a:ext cx="0" cy="0"/>
          <a:chOff x="0" y="0"/>
          <a:chExt cx="0" cy="0"/>
        </a:xfrm>
      </p:grpSpPr>
      <p:sp>
        <p:nvSpPr>
          <p:cNvPr id="367" name="Google Shape;367;p40"/>
          <p:cNvSpPr txBox="1"/>
          <p:nvPr>
            <p:ph type="title"/>
          </p:nvPr>
        </p:nvSpPr>
        <p:spPr>
          <a:xfrm>
            <a:off x="311700" y="445025"/>
            <a:ext cx="87405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120"/>
              <a:t>A National Mission to Accelerate Science Through Artificial Intelligence</a:t>
            </a:r>
            <a:endParaRPr sz="2120"/>
          </a:p>
        </p:txBody>
      </p:sp>
      <p:pic>
        <p:nvPicPr>
          <p:cNvPr id="368" name="Google Shape;368;p40"/>
          <p:cNvPicPr preferRelativeResize="0"/>
          <p:nvPr/>
        </p:nvPicPr>
        <p:blipFill>
          <a:blip r:embed="rId3">
            <a:alphaModFix/>
          </a:blip>
          <a:stretch>
            <a:fillRect/>
          </a:stretch>
        </p:blipFill>
        <p:spPr>
          <a:xfrm>
            <a:off x="202550" y="99125"/>
            <a:ext cx="266700" cy="266700"/>
          </a:xfrm>
          <a:prstGeom prst="rect">
            <a:avLst/>
          </a:prstGeom>
          <a:noFill/>
          <a:ln>
            <a:noFill/>
          </a:ln>
        </p:spPr>
      </p:pic>
      <p:sp>
        <p:nvSpPr>
          <p:cNvPr id="369" name="Google Shape;369;p40"/>
          <p:cNvSpPr txBox="1"/>
          <p:nvPr/>
        </p:nvSpPr>
        <p:spPr>
          <a:xfrm>
            <a:off x="417908" y="20825"/>
            <a:ext cx="1813800" cy="423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550">
                <a:solidFill>
                  <a:srgbClr val="FFFFFF"/>
                </a:solidFill>
              </a:rPr>
              <a:t>Genesis Mission</a:t>
            </a:r>
            <a:endParaRPr sz="1800">
              <a:solidFill>
                <a:schemeClr val="lt2"/>
              </a:solidFill>
            </a:endParaRPr>
          </a:p>
        </p:txBody>
      </p:sp>
      <p:sp>
        <p:nvSpPr>
          <p:cNvPr id="370" name="Google Shape;370;p40"/>
          <p:cNvSpPr txBox="1"/>
          <p:nvPr/>
        </p:nvSpPr>
        <p:spPr>
          <a:xfrm>
            <a:off x="158900" y="946350"/>
            <a:ext cx="5937600" cy="2031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1200">
                <a:solidFill>
                  <a:schemeClr val="dk1"/>
                </a:solidFill>
              </a:rPr>
              <a:t>Goal:</a:t>
            </a:r>
            <a:endParaRPr i="1" sz="1200">
              <a:solidFill>
                <a:schemeClr val="dk1"/>
              </a:solidFill>
            </a:endParaRPr>
          </a:p>
          <a:p>
            <a:pPr indent="0" lvl="0" marL="0" rtl="0" algn="l">
              <a:spcBef>
                <a:spcPts val="0"/>
              </a:spcBef>
              <a:spcAft>
                <a:spcPts val="0"/>
              </a:spcAft>
              <a:buNone/>
            </a:pPr>
            <a:r>
              <a:rPr i="1" lang="en" sz="1800">
                <a:solidFill>
                  <a:schemeClr val="dk1"/>
                </a:solidFill>
              </a:rPr>
              <a:t>Genesis Mission will develop an integrated platform that connects the world's best supercomputers, experimental facilities, AI systems, and unique datasets across every major scientific domain to double the productivity and impact of American research and innovation within a decade.</a:t>
            </a:r>
            <a:endParaRPr i="1" sz="1800">
              <a:solidFill>
                <a:schemeClr val="dk1"/>
              </a:solidFill>
            </a:endParaRPr>
          </a:p>
        </p:txBody>
      </p:sp>
      <p:pic>
        <p:nvPicPr>
          <p:cNvPr id="371" name="Google Shape;371;p40" title="Q2C.gif"/>
          <p:cNvPicPr preferRelativeResize="0"/>
          <p:nvPr/>
        </p:nvPicPr>
        <p:blipFill>
          <a:blip r:embed="rId4">
            <a:alphaModFix/>
          </a:blip>
          <a:stretch>
            <a:fillRect/>
          </a:stretch>
        </p:blipFill>
        <p:spPr>
          <a:xfrm>
            <a:off x="6176576" y="914900"/>
            <a:ext cx="2815725" cy="4104801"/>
          </a:xfrm>
          <a:prstGeom prst="rect">
            <a:avLst/>
          </a:prstGeom>
          <a:noFill/>
          <a:ln cap="flat" cmpd="sng" w="9525">
            <a:solidFill>
              <a:schemeClr val="dk2"/>
            </a:solidFill>
            <a:prstDash val="solid"/>
            <a:round/>
            <a:headEnd len="sm" w="sm" type="none"/>
            <a:tailEnd len="sm" w="sm" type="none"/>
          </a:ln>
          <a:effectLst>
            <a:outerShdw blurRad="57150" rotWithShape="0" algn="bl" dir="5400000" dist="19050">
              <a:srgbClr val="000000">
                <a:alpha val="50000"/>
              </a:srgbClr>
            </a:outerShdw>
          </a:effectLst>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 name="Shape 375"/>
        <p:cNvGrpSpPr/>
        <p:nvPr/>
      </p:nvGrpSpPr>
      <p:grpSpPr>
        <a:xfrm>
          <a:off x="0" y="0"/>
          <a:ext cx="0" cy="0"/>
          <a:chOff x="0" y="0"/>
          <a:chExt cx="0" cy="0"/>
        </a:xfrm>
      </p:grpSpPr>
      <p:sp>
        <p:nvSpPr>
          <p:cNvPr id="376" name="Google Shape;376;p41"/>
          <p:cNvSpPr/>
          <p:nvPr/>
        </p:nvSpPr>
        <p:spPr>
          <a:xfrm>
            <a:off x="181475" y="1600402"/>
            <a:ext cx="1696200" cy="3041100"/>
          </a:xfrm>
          <a:prstGeom prst="roundRect">
            <a:avLst>
              <a:gd fmla="val 16667" name="adj"/>
            </a:avLst>
          </a:prstGeom>
          <a:solidFill>
            <a:srgbClr val="999999"/>
          </a:solidFill>
          <a:ln cap="flat" cmpd="sng" w="9525">
            <a:solidFill>
              <a:srgbClr val="00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77" name="Google Shape;377;p41"/>
          <p:cNvSpPr/>
          <p:nvPr/>
        </p:nvSpPr>
        <p:spPr>
          <a:xfrm>
            <a:off x="1948950" y="1600520"/>
            <a:ext cx="1696200" cy="3041100"/>
          </a:xfrm>
          <a:prstGeom prst="roundRect">
            <a:avLst>
              <a:gd fmla="val 16667" name="adj"/>
            </a:avLst>
          </a:prstGeom>
          <a:solidFill>
            <a:srgbClr val="999999"/>
          </a:solidFill>
          <a:ln cap="flat" cmpd="sng" w="9525">
            <a:solidFill>
              <a:srgbClr val="00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78" name="Google Shape;378;p41"/>
          <p:cNvSpPr/>
          <p:nvPr/>
        </p:nvSpPr>
        <p:spPr>
          <a:xfrm>
            <a:off x="3716438" y="1600402"/>
            <a:ext cx="1696200" cy="3041100"/>
          </a:xfrm>
          <a:prstGeom prst="roundRect">
            <a:avLst>
              <a:gd fmla="val 16667" name="adj"/>
            </a:avLst>
          </a:prstGeom>
          <a:solidFill>
            <a:srgbClr val="999999"/>
          </a:solidFill>
          <a:ln cap="flat" cmpd="sng" w="9525">
            <a:solidFill>
              <a:srgbClr val="00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79" name="Google Shape;379;p41"/>
          <p:cNvSpPr/>
          <p:nvPr/>
        </p:nvSpPr>
        <p:spPr>
          <a:xfrm>
            <a:off x="5483919" y="1600402"/>
            <a:ext cx="1696200" cy="3041100"/>
          </a:xfrm>
          <a:prstGeom prst="roundRect">
            <a:avLst>
              <a:gd fmla="val 16667" name="adj"/>
            </a:avLst>
          </a:prstGeom>
          <a:solidFill>
            <a:srgbClr val="999999"/>
          </a:solidFill>
          <a:ln cap="flat" cmpd="sng" w="9525">
            <a:solidFill>
              <a:srgbClr val="00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80" name="Google Shape;380;p41"/>
          <p:cNvSpPr/>
          <p:nvPr/>
        </p:nvSpPr>
        <p:spPr>
          <a:xfrm>
            <a:off x="7251400" y="1600402"/>
            <a:ext cx="1696200" cy="3041100"/>
          </a:xfrm>
          <a:prstGeom prst="roundRect">
            <a:avLst>
              <a:gd fmla="val 16667" name="adj"/>
            </a:avLst>
          </a:prstGeom>
          <a:solidFill>
            <a:srgbClr val="999999"/>
          </a:solidFill>
          <a:ln cap="flat" cmpd="sng" w="9525">
            <a:solidFill>
              <a:srgbClr val="00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81" name="Google Shape;381;p41"/>
          <p:cNvSpPr txBox="1"/>
          <p:nvPr/>
        </p:nvSpPr>
        <p:spPr>
          <a:xfrm>
            <a:off x="211150" y="2002777"/>
            <a:ext cx="1666500" cy="23643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1200"/>
              </a:spcBef>
              <a:spcAft>
                <a:spcPts val="0"/>
              </a:spcAft>
              <a:buNone/>
            </a:pPr>
            <a:r>
              <a:rPr b="1" lang="en" sz="1600">
                <a:solidFill>
                  <a:srgbClr val="0000FF"/>
                </a:solidFill>
                <a:latin typeface="Figtree"/>
                <a:ea typeface="Figtree"/>
                <a:cs typeface="Figtree"/>
                <a:sym typeface="Figtree"/>
              </a:rPr>
              <a:t>National S&amp;T Challenges</a:t>
            </a:r>
            <a:endParaRPr b="1" sz="1600">
              <a:solidFill>
                <a:srgbClr val="0000FF"/>
              </a:solidFill>
              <a:latin typeface="Figtree"/>
              <a:ea typeface="Figtree"/>
              <a:cs typeface="Figtree"/>
              <a:sym typeface="Figtree"/>
            </a:endParaRPr>
          </a:p>
          <a:p>
            <a:pPr indent="0" lvl="0" marL="0" rtl="0" algn="l">
              <a:lnSpc>
                <a:spcPct val="115000"/>
              </a:lnSpc>
              <a:spcBef>
                <a:spcPts val="1200"/>
              </a:spcBef>
              <a:spcAft>
                <a:spcPts val="0"/>
              </a:spcAft>
              <a:buNone/>
            </a:pPr>
            <a:r>
              <a:rPr lang="en" sz="1200">
                <a:solidFill>
                  <a:schemeClr val="dk1"/>
                </a:solidFill>
                <a:latin typeface="Figtree"/>
                <a:ea typeface="Figtree"/>
                <a:cs typeface="Figtree"/>
                <a:sym typeface="Figtree"/>
              </a:rPr>
              <a:t>Focusing on how AI, high performance computing, and data are being applied to address the U.S. government’s cross- cutting priorities.</a:t>
            </a:r>
            <a:endParaRPr sz="1200">
              <a:solidFill>
                <a:schemeClr val="dk1"/>
              </a:solidFill>
              <a:latin typeface="Figtree"/>
              <a:ea typeface="Figtree"/>
              <a:cs typeface="Figtree"/>
              <a:sym typeface="Figtree"/>
            </a:endParaRPr>
          </a:p>
        </p:txBody>
      </p:sp>
      <p:sp>
        <p:nvSpPr>
          <p:cNvPr id="382" name="Google Shape;382;p41"/>
          <p:cNvSpPr txBox="1"/>
          <p:nvPr/>
        </p:nvSpPr>
        <p:spPr>
          <a:xfrm>
            <a:off x="7266250" y="2002777"/>
            <a:ext cx="1666500" cy="25509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en" sz="1600">
                <a:solidFill>
                  <a:srgbClr val="0000FF"/>
                </a:solidFill>
                <a:latin typeface="Figtree"/>
                <a:ea typeface="Figtree"/>
                <a:cs typeface="Figtree"/>
                <a:sym typeface="Figtree"/>
              </a:rPr>
              <a:t>Public-Private</a:t>
            </a:r>
            <a:endParaRPr b="1" sz="1600">
              <a:solidFill>
                <a:srgbClr val="0000FF"/>
              </a:solidFill>
              <a:latin typeface="Figtree"/>
              <a:ea typeface="Figtree"/>
              <a:cs typeface="Figtree"/>
              <a:sym typeface="Figtree"/>
            </a:endParaRPr>
          </a:p>
          <a:p>
            <a:pPr indent="0" lvl="0" marL="0" rtl="0" algn="ctr">
              <a:lnSpc>
                <a:spcPct val="115000"/>
              </a:lnSpc>
              <a:spcBef>
                <a:spcPts val="0"/>
              </a:spcBef>
              <a:spcAft>
                <a:spcPts val="0"/>
              </a:spcAft>
              <a:buNone/>
            </a:pPr>
            <a:r>
              <a:rPr b="1" lang="en" sz="1600">
                <a:solidFill>
                  <a:srgbClr val="0000FF"/>
                </a:solidFill>
                <a:latin typeface="Figtree"/>
                <a:ea typeface="Figtree"/>
                <a:cs typeface="Figtree"/>
                <a:sym typeface="Figtree"/>
              </a:rPr>
              <a:t>Partnerships</a:t>
            </a:r>
            <a:endParaRPr sz="1200">
              <a:solidFill>
                <a:srgbClr val="0000FF"/>
              </a:solidFill>
              <a:latin typeface="Figtree"/>
              <a:ea typeface="Figtree"/>
              <a:cs typeface="Figtree"/>
              <a:sym typeface="Figtree"/>
            </a:endParaRPr>
          </a:p>
          <a:p>
            <a:pPr indent="0" lvl="0" marL="0" rtl="0" algn="l">
              <a:lnSpc>
                <a:spcPct val="115000"/>
              </a:lnSpc>
              <a:spcBef>
                <a:spcPts val="1000"/>
              </a:spcBef>
              <a:spcAft>
                <a:spcPts val="0"/>
              </a:spcAft>
              <a:buNone/>
            </a:pPr>
            <a:r>
              <a:rPr lang="en" sz="1200">
                <a:solidFill>
                  <a:schemeClr val="dk1"/>
                </a:solidFill>
                <a:latin typeface="Figtree"/>
                <a:ea typeface="Figtree"/>
                <a:cs typeface="Figtree"/>
                <a:sym typeface="Figtree"/>
              </a:rPr>
              <a:t>Supporting connections and activity between DOE, NNSA, and external orgs, other government agencies, and international allies.</a:t>
            </a:r>
            <a:endParaRPr sz="1200">
              <a:solidFill>
                <a:schemeClr val="dk1"/>
              </a:solidFill>
              <a:latin typeface="Figtree"/>
              <a:ea typeface="Figtree"/>
              <a:cs typeface="Figtree"/>
              <a:sym typeface="Figtree"/>
            </a:endParaRPr>
          </a:p>
        </p:txBody>
      </p:sp>
      <p:sp>
        <p:nvSpPr>
          <p:cNvPr id="383" name="Google Shape;383;p41"/>
          <p:cNvSpPr txBox="1"/>
          <p:nvPr/>
        </p:nvSpPr>
        <p:spPr>
          <a:xfrm>
            <a:off x="3731275" y="2141004"/>
            <a:ext cx="1666500" cy="21396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en" sz="1600">
                <a:solidFill>
                  <a:srgbClr val="0000FF"/>
                </a:solidFill>
                <a:latin typeface="Figtree"/>
                <a:ea typeface="Figtree"/>
                <a:cs typeface="Figtree"/>
                <a:sym typeface="Figtree"/>
              </a:rPr>
              <a:t>Infrastructure</a:t>
            </a:r>
            <a:endParaRPr b="1" sz="1600">
              <a:solidFill>
                <a:srgbClr val="0000FF"/>
              </a:solidFill>
              <a:latin typeface="Figtree"/>
              <a:ea typeface="Figtree"/>
              <a:cs typeface="Figtree"/>
              <a:sym typeface="Figtree"/>
            </a:endParaRPr>
          </a:p>
          <a:p>
            <a:pPr indent="0" lvl="0" marL="0" rtl="0" algn="l">
              <a:lnSpc>
                <a:spcPct val="115000"/>
              </a:lnSpc>
              <a:spcBef>
                <a:spcPts val="0"/>
              </a:spcBef>
              <a:spcAft>
                <a:spcPts val="0"/>
              </a:spcAft>
              <a:buNone/>
            </a:pPr>
            <a:r>
              <a:t/>
            </a:r>
            <a:endParaRPr sz="1200">
              <a:solidFill>
                <a:srgbClr val="FFF2CC"/>
              </a:solidFill>
              <a:latin typeface="Figtree"/>
              <a:ea typeface="Figtree"/>
              <a:cs typeface="Figtree"/>
              <a:sym typeface="Figtree"/>
            </a:endParaRPr>
          </a:p>
          <a:p>
            <a:pPr indent="0" lvl="0" marL="0" rtl="0" algn="l">
              <a:lnSpc>
                <a:spcPct val="115000"/>
              </a:lnSpc>
              <a:spcBef>
                <a:spcPts val="0"/>
              </a:spcBef>
              <a:spcAft>
                <a:spcPts val="0"/>
              </a:spcAft>
              <a:buNone/>
            </a:pPr>
            <a:r>
              <a:rPr lang="en" sz="1200">
                <a:solidFill>
                  <a:schemeClr val="dk1"/>
                </a:solidFill>
                <a:latin typeface="Figtree"/>
                <a:ea typeface="Figtree"/>
                <a:cs typeface="Figtree"/>
                <a:sym typeface="Figtree"/>
              </a:rPr>
              <a:t>Delivering the software and hardware infrastructure for the American Science and Security Platform.</a:t>
            </a:r>
            <a:endParaRPr sz="1200">
              <a:solidFill>
                <a:schemeClr val="dk1"/>
              </a:solidFill>
              <a:latin typeface="Figtree"/>
              <a:ea typeface="Figtree"/>
              <a:cs typeface="Figtree"/>
              <a:sym typeface="Figtree"/>
            </a:endParaRPr>
          </a:p>
        </p:txBody>
      </p:sp>
      <p:sp>
        <p:nvSpPr>
          <p:cNvPr id="384" name="Google Shape;384;p41"/>
          <p:cNvSpPr txBox="1"/>
          <p:nvPr/>
        </p:nvSpPr>
        <p:spPr>
          <a:xfrm>
            <a:off x="1971225" y="2141004"/>
            <a:ext cx="1666500" cy="21396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en" sz="1600">
                <a:solidFill>
                  <a:srgbClr val="0000FF"/>
                </a:solidFill>
                <a:latin typeface="Figtree"/>
                <a:ea typeface="Figtree"/>
                <a:cs typeface="Figtree"/>
                <a:sym typeface="Figtree"/>
              </a:rPr>
              <a:t>Data</a:t>
            </a:r>
            <a:endParaRPr b="1" sz="1600">
              <a:solidFill>
                <a:srgbClr val="0000FF"/>
              </a:solidFill>
              <a:latin typeface="Figtree"/>
              <a:ea typeface="Figtree"/>
              <a:cs typeface="Figtree"/>
              <a:sym typeface="Figtree"/>
            </a:endParaRPr>
          </a:p>
          <a:p>
            <a:pPr indent="0" lvl="0" marL="0" rtl="0" algn="l">
              <a:lnSpc>
                <a:spcPct val="115000"/>
              </a:lnSpc>
              <a:spcBef>
                <a:spcPts val="0"/>
              </a:spcBef>
              <a:spcAft>
                <a:spcPts val="0"/>
              </a:spcAft>
              <a:buNone/>
            </a:pPr>
            <a:r>
              <a:t/>
            </a:r>
            <a:endParaRPr sz="1200">
              <a:solidFill>
                <a:srgbClr val="FFF2CC"/>
              </a:solidFill>
              <a:latin typeface="Figtree"/>
              <a:ea typeface="Figtree"/>
              <a:cs typeface="Figtree"/>
              <a:sym typeface="Figtree"/>
            </a:endParaRPr>
          </a:p>
          <a:p>
            <a:pPr indent="0" lvl="0" marL="0" rtl="0" algn="l">
              <a:lnSpc>
                <a:spcPct val="115000"/>
              </a:lnSpc>
              <a:spcBef>
                <a:spcPts val="0"/>
              </a:spcBef>
              <a:spcAft>
                <a:spcPts val="0"/>
              </a:spcAft>
              <a:buNone/>
            </a:pPr>
            <a:r>
              <a:rPr lang="en" sz="1200">
                <a:solidFill>
                  <a:schemeClr val="dk1"/>
                </a:solidFill>
                <a:latin typeface="Figtree"/>
                <a:ea typeface="Figtree"/>
                <a:cs typeface="Figtree"/>
                <a:sym typeface="Figtree"/>
              </a:rPr>
              <a:t>Building a continuously evolving data ecosystem that curates, connects, and prepares DOE and NNSA data.</a:t>
            </a:r>
            <a:endParaRPr sz="1200">
              <a:solidFill>
                <a:schemeClr val="dk1"/>
              </a:solidFill>
              <a:latin typeface="Figtree"/>
              <a:ea typeface="Figtree"/>
              <a:cs typeface="Figtree"/>
              <a:sym typeface="Figtree"/>
            </a:endParaRPr>
          </a:p>
        </p:txBody>
      </p:sp>
      <p:sp>
        <p:nvSpPr>
          <p:cNvPr id="385" name="Google Shape;385;p41"/>
          <p:cNvSpPr txBox="1"/>
          <p:nvPr/>
        </p:nvSpPr>
        <p:spPr>
          <a:xfrm>
            <a:off x="5506200" y="2141004"/>
            <a:ext cx="1666500" cy="19272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en" sz="1600">
                <a:solidFill>
                  <a:srgbClr val="0000FF"/>
                </a:solidFill>
                <a:latin typeface="Figtree"/>
                <a:ea typeface="Figtree"/>
                <a:cs typeface="Figtree"/>
                <a:sym typeface="Figtree"/>
              </a:rPr>
              <a:t>Models</a:t>
            </a:r>
            <a:endParaRPr b="1" sz="1600">
              <a:solidFill>
                <a:srgbClr val="0000FF"/>
              </a:solidFill>
              <a:latin typeface="Figtree"/>
              <a:ea typeface="Figtree"/>
              <a:cs typeface="Figtree"/>
              <a:sym typeface="Figtree"/>
            </a:endParaRPr>
          </a:p>
          <a:p>
            <a:pPr indent="0" lvl="0" marL="0" rtl="0" algn="l">
              <a:lnSpc>
                <a:spcPct val="115000"/>
              </a:lnSpc>
              <a:spcBef>
                <a:spcPts val="0"/>
              </a:spcBef>
              <a:spcAft>
                <a:spcPts val="0"/>
              </a:spcAft>
              <a:buNone/>
            </a:pPr>
            <a:r>
              <a:t/>
            </a:r>
            <a:endParaRPr sz="1200">
              <a:solidFill>
                <a:srgbClr val="FFF2CC"/>
              </a:solidFill>
              <a:latin typeface="Figtree"/>
              <a:ea typeface="Figtree"/>
              <a:cs typeface="Figtree"/>
              <a:sym typeface="Figtree"/>
            </a:endParaRPr>
          </a:p>
          <a:p>
            <a:pPr indent="0" lvl="0" marL="0" rtl="0" algn="l">
              <a:lnSpc>
                <a:spcPct val="115000"/>
              </a:lnSpc>
              <a:spcBef>
                <a:spcPts val="0"/>
              </a:spcBef>
              <a:spcAft>
                <a:spcPts val="0"/>
              </a:spcAft>
              <a:buNone/>
            </a:pPr>
            <a:r>
              <a:rPr lang="en" sz="1200">
                <a:solidFill>
                  <a:schemeClr val="dk1"/>
                </a:solidFill>
                <a:latin typeface="Figtree"/>
                <a:ea typeface="Figtree"/>
                <a:cs typeface="Figtree"/>
                <a:sym typeface="Figtree"/>
              </a:rPr>
              <a:t>Delivering a comprehensive portfolio of AI models, agents, and tools.</a:t>
            </a:r>
            <a:endParaRPr sz="1200">
              <a:solidFill>
                <a:schemeClr val="dk1"/>
              </a:solidFill>
              <a:latin typeface="Figtree"/>
              <a:ea typeface="Figtree"/>
              <a:cs typeface="Figtree"/>
              <a:sym typeface="Figtree"/>
            </a:endParaRPr>
          </a:p>
          <a:p>
            <a:pPr indent="0" lvl="0" marL="0" rtl="0" algn="l">
              <a:lnSpc>
                <a:spcPct val="115000"/>
              </a:lnSpc>
              <a:spcBef>
                <a:spcPts val="0"/>
              </a:spcBef>
              <a:spcAft>
                <a:spcPts val="0"/>
              </a:spcAft>
              <a:buNone/>
            </a:pPr>
            <a:r>
              <a:t/>
            </a:r>
            <a:endParaRPr sz="1200">
              <a:solidFill>
                <a:schemeClr val="dk1"/>
              </a:solidFill>
              <a:latin typeface="Figtree"/>
              <a:ea typeface="Figtree"/>
              <a:cs typeface="Figtree"/>
              <a:sym typeface="Figtree"/>
            </a:endParaRPr>
          </a:p>
        </p:txBody>
      </p:sp>
      <p:sp>
        <p:nvSpPr>
          <p:cNvPr id="386" name="Google Shape;386;p41"/>
          <p:cNvSpPr txBox="1"/>
          <p:nvPr/>
        </p:nvSpPr>
        <p:spPr>
          <a:xfrm>
            <a:off x="2203425" y="454500"/>
            <a:ext cx="49767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1600">
                <a:solidFill>
                  <a:srgbClr val="F3F3F3"/>
                </a:solidFill>
              </a:rPr>
              <a:t>The Labs provide leadership across five teams, </a:t>
            </a:r>
            <a:endParaRPr i="1" sz="1600">
              <a:solidFill>
                <a:srgbClr val="F3F3F3"/>
              </a:solidFill>
            </a:endParaRPr>
          </a:p>
          <a:p>
            <a:pPr indent="0" lvl="0" marL="0" rtl="0" algn="l">
              <a:spcBef>
                <a:spcPts val="0"/>
              </a:spcBef>
              <a:spcAft>
                <a:spcPts val="0"/>
              </a:spcAft>
              <a:buNone/>
            </a:pPr>
            <a:r>
              <a:rPr i="1" lang="en" sz="1200">
                <a:solidFill>
                  <a:srgbClr val="F3F3F3"/>
                </a:solidFill>
              </a:rPr>
              <a:t>as well as leadership for the American Science and Security Platform</a:t>
            </a:r>
            <a:endParaRPr i="1" sz="1200">
              <a:solidFill>
                <a:srgbClr val="F3F3F3"/>
              </a:solidFill>
            </a:endParaRPr>
          </a:p>
        </p:txBody>
      </p:sp>
      <p:pic>
        <p:nvPicPr>
          <p:cNvPr id="387" name="Google Shape;387;p41"/>
          <p:cNvPicPr preferRelativeResize="0"/>
          <p:nvPr/>
        </p:nvPicPr>
        <p:blipFill>
          <a:blip r:embed="rId3">
            <a:alphaModFix/>
          </a:blip>
          <a:stretch>
            <a:fillRect/>
          </a:stretch>
        </p:blipFill>
        <p:spPr>
          <a:xfrm>
            <a:off x="0" y="-5"/>
            <a:ext cx="1789676" cy="502475"/>
          </a:xfrm>
          <a:prstGeom prst="rect">
            <a:avLst/>
          </a:prstGeom>
          <a:noFill/>
          <a:ln>
            <a:noFill/>
          </a:ln>
        </p:spPr>
      </p:pic>
      <p:pic>
        <p:nvPicPr>
          <p:cNvPr id="388" name="Google Shape;388;p41" title="partnerships_logo.png"/>
          <p:cNvPicPr preferRelativeResize="0"/>
          <p:nvPr/>
        </p:nvPicPr>
        <p:blipFill>
          <a:blip r:embed="rId4">
            <a:alphaModFix/>
          </a:blip>
          <a:stretch>
            <a:fillRect/>
          </a:stretch>
        </p:blipFill>
        <p:spPr>
          <a:xfrm>
            <a:off x="7613400" y="1070099"/>
            <a:ext cx="949966" cy="949966"/>
          </a:xfrm>
          <a:prstGeom prst="rect">
            <a:avLst/>
          </a:prstGeom>
          <a:noFill/>
          <a:ln>
            <a:noFill/>
          </a:ln>
        </p:spPr>
      </p:pic>
      <p:pic>
        <p:nvPicPr>
          <p:cNvPr id="389" name="Google Shape;389;p41" title="models_logo.png"/>
          <p:cNvPicPr preferRelativeResize="0"/>
          <p:nvPr/>
        </p:nvPicPr>
        <p:blipFill>
          <a:blip r:embed="rId5">
            <a:alphaModFix/>
          </a:blip>
          <a:stretch>
            <a:fillRect/>
          </a:stretch>
        </p:blipFill>
        <p:spPr>
          <a:xfrm>
            <a:off x="5888360" y="1070099"/>
            <a:ext cx="949966" cy="949966"/>
          </a:xfrm>
          <a:prstGeom prst="rect">
            <a:avLst/>
          </a:prstGeom>
          <a:noFill/>
          <a:ln>
            <a:noFill/>
          </a:ln>
        </p:spPr>
      </p:pic>
      <p:pic>
        <p:nvPicPr>
          <p:cNvPr id="390" name="Google Shape;390;p41" title="data_logo.png"/>
          <p:cNvPicPr preferRelativeResize="0"/>
          <p:nvPr/>
        </p:nvPicPr>
        <p:blipFill>
          <a:blip r:embed="rId6">
            <a:alphaModFix/>
          </a:blip>
          <a:stretch>
            <a:fillRect/>
          </a:stretch>
        </p:blipFill>
        <p:spPr>
          <a:xfrm>
            <a:off x="2322070" y="1070099"/>
            <a:ext cx="949966" cy="949966"/>
          </a:xfrm>
          <a:prstGeom prst="rect">
            <a:avLst/>
          </a:prstGeom>
          <a:noFill/>
          <a:ln>
            <a:noFill/>
          </a:ln>
        </p:spPr>
      </p:pic>
      <p:pic>
        <p:nvPicPr>
          <p:cNvPr id="391" name="Google Shape;391;p41" title="infrastructure_logo.png"/>
          <p:cNvPicPr preferRelativeResize="0"/>
          <p:nvPr/>
        </p:nvPicPr>
        <p:blipFill>
          <a:blip r:embed="rId7">
            <a:alphaModFix/>
          </a:blip>
          <a:stretch>
            <a:fillRect/>
          </a:stretch>
        </p:blipFill>
        <p:spPr>
          <a:xfrm>
            <a:off x="4100693" y="1070099"/>
            <a:ext cx="949966" cy="949966"/>
          </a:xfrm>
          <a:prstGeom prst="rect">
            <a:avLst/>
          </a:prstGeom>
          <a:noFill/>
          <a:ln>
            <a:noFill/>
          </a:ln>
        </p:spPr>
      </p:pic>
      <p:pic>
        <p:nvPicPr>
          <p:cNvPr id="392" name="Google Shape;392;p41" title="national_challenges_logo.png"/>
          <p:cNvPicPr preferRelativeResize="0"/>
          <p:nvPr/>
        </p:nvPicPr>
        <p:blipFill>
          <a:blip r:embed="rId8">
            <a:alphaModFix/>
          </a:blip>
          <a:stretch>
            <a:fillRect/>
          </a:stretch>
        </p:blipFill>
        <p:spPr>
          <a:xfrm>
            <a:off x="554587" y="1070099"/>
            <a:ext cx="949966" cy="949966"/>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6" name="Shape 396"/>
        <p:cNvGrpSpPr/>
        <p:nvPr/>
      </p:nvGrpSpPr>
      <p:grpSpPr>
        <a:xfrm>
          <a:off x="0" y="0"/>
          <a:ext cx="0" cy="0"/>
          <a:chOff x="0" y="0"/>
          <a:chExt cx="0" cy="0"/>
        </a:xfrm>
      </p:grpSpPr>
      <p:pic>
        <p:nvPicPr>
          <p:cNvPr id="397" name="Google Shape;397;p42"/>
          <p:cNvPicPr preferRelativeResize="0"/>
          <p:nvPr/>
        </p:nvPicPr>
        <p:blipFill>
          <a:blip r:embed="rId3">
            <a:alphaModFix/>
          </a:blip>
          <a:stretch>
            <a:fillRect/>
          </a:stretch>
        </p:blipFill>
        <p:spPr>
          <a:xfrm>
            <a:off x="663800" y="207025"/>
            <a:ext cx="7887449" cy="4440500"/>
          </a:xfrm>
          <a:prstGeom prst="rect">
            <a:avLst/>
          </a:prstGeom>
          <a:noFill/>
          <a:ln cap="flat" cmpd="sng" w="38100">
            <a:solidFill>
              <a:schemeClr val="lt2"/>
            </a:solidFill>
            <a:prstDash val="solid"/>
            <a:round/>
            <a:headEnd len="sm" w="sm" type="none"/>
            <a:tailEnd len="sm" w="sm" type="none"/>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1" name="Shape 401"/>
        <p:cNvGrpSpPr/>
        <p:nvPr/>
      </p:nvGrpSpPr>
      <p:grpSpPr>
        <a:xfrm>
          <a:off x="0" y="0"/>
          <a:ext cx="0" cy="0"/>
          <a:chOff x="0" y="0"/>
          <a:chExt cx="0" cy="0"/>
        </a:xfrm>
      </p:grpSpPr>
      <p:sp>
        <p:nvSpPr>
          <p:cNvPr id="402" name="Google Shape;402;p43"/>
          <p:cNvSpPr/>
          <p:nvPr/>
        </p:nvSpPr>
        <p:spPr>
          <a:xfrm>
            <a:off x="169150" y="723300"/>
            <a:ext cx="3771600" cy="3399000"/>
          </a:xfrm>
          <a:prstGeom prst="rect">
            <a:avLst/>
          </a:prstGeom>
          <a:solidFill>
            <a:schemeClr val="lt1"/>
          </a:solidFill>
          <a:ln cap="flat" cmpd="sng" w="9525">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03" name="Google Shape;403;p43"/>
          <p:cNvSpPr/>
          <p:nvPr/>
        </p:nvSpPr>
        <p:spPr>
          <a:xfrm>
            <a:off x="4071250" y="723300"/>
            <a:ext cx="4998300" cy="3399000"/>
          </a:xfrm>
          <a:prstGeom prst="rect">
            <a:avLst/>
          </a:prstGeom>
          <a:solidFill>
            <a:schemeClr val="lt1"/>
          </a:solidFill>
          <a:ln cap="flat" cmpd="sng" w="9525">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04" name="Google Shape;404;p43"/>
          <p:cNvSpPr txBox="1"/>
          <p:nvPr>
            <p:ph type="title"/>
          </p:nvPr>
        </p:nvSpPr>
        <p:spPr>
          <a:xfrm>
            <a:off x="1779225" y="150600"/>
            <a:ext cx="63150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SzPts val="990"/>
              <a:buNone/>
            </a:pPr>
            <a:r>
              <a:rPr lang="en" sz="2120"/>
              <a:t>New Feature Developments in Hydra</a:t>
            </a:r>
            <a:endParaRPr sz="2120"/>
          </a:p>
        </p:txBody>
      </p:sp>
      <p:pic>
        <p:nvPicPr>
          <p:cNvPr descr="preencoded.png" id="405" name="Google Shape;405;p43"/>
          <p:cNvPicPr preferRelativeResize="0"/>
          <p:nvPr/>
        </p:nvPicPr>
        <p:blipFill rotWithShape="1">
          <a:blip r:embed="rId3">
            <a:alphaModFix/>
          </a:blip>
          <a:srcRect b="0" l="0" r="0" t="0"/>
          <a:stretch/>
        </p:blipFill>
        <p:spPr>
          <a:xfrm>
            <a:off x="446725" y="942925"/>
            <a:ext cx="3036575" cy="2321225"/>
          </a:xfrm>
          <a:prstGeom prst="rect">
            <a:avLst/>
          </a:prstGeom>
          <a:noFill/>
          <a:ln>
            <a:noFill/>
          </a:ln>
        </p:spPr>
      </p:pic>
      <p:pic>
        <p:nvPicPr>
          <p:cNvPr descr="preencoded.png" id="406" name="Google Shape;406;p43"/>
          <p:cNvPicPr preferRelativeResize="0"/>
          <p:nvPr/>
        </p:nvPicPr>
        <p:blipFill rotWithShape="1">
          <a:blip r:embed="rId4">
            <a:alphaModFix/>
          </a:blip>
          <a:srcRect b="0" l="0" r="0" t="0"/>
          <a:stretch/>
        </p:blipFill>
        <p:spPr>
          <a:xfrm>
            <a:off x="4743450" y="1890713"/>
            <a:ext cx="3567113" cy="1690688"/>
          </a:xfrm>
          <a:prstGeom prst="rect">
            <a:avLst/>
          </a:prstGeom>
          <a:noFill/>
          <a:ln>
            <a:noFill/>
          </a:ln>
        </p:spPr>
      </p:pic>
      <p:pic>
        <p:nvPicPr>
          <p:cNvPr descr="preencoded.png" id="407" name="Google Shape;407;p43"/>
          <p:cNvPicPr preferRelativeResize="0"/>
          <p:nvPr/>
        </p:nvPicPr>
        <p:blipFill rotWithShape="1">
          <a:blip r:embed="rId5">
            <a:alphaModFix/>
          </a:blip>
          <a:srcRect b="52678" l="0" r="0" t="0"/>
          <a:stretch/>
        </p:blipFill>
        <p:spPr>
          <a:xfrm>
            <a:off x="4286250" y="1938344"/>
            <a:ext cx="909650" cy="1611401"/>
          </a:xfrm>
          <a:prstGeom prst="rect">
            <a:avLst/>
          </a:prstGeom>
          <a:noFill/>
          <a:ln>
            <a:noFill/>
          </a:ln>
        </p:spPr>
      </p:pic>
      <p:sp>
        <p:nvSpPr>
          <p:cNvPr id="408" name="Google Shape;408;p43"/>
          <p:cNvSpPr/>
          <p:nvPr/>
        </p:nvSpPr>
        <p:spPr>
          <a:xfrm>
            <a:off x="8008800" y="2413875"/>
            <a:ext cx="993600" cy="285900"/>
          </a:xfrm>
          <a:prstGeom prst="roundRect">
            <a:avLst>
              <a:gd fmla="val 25600" name="adj"/>
            </a:avLst>
          </a:prstGeom>
          <a:solidFill>
            <a:srgbClr val="198F51"/>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400"/>
              <a:buFont typeface="Calibri"/>
              <a:buNone/>
            </a:pPr>
            <a:r>
              <a:rPr lang="en" sz="1400">
                <a:solidFill>
                  <a:srgbClr val="000000"/>
                </a:solidFill>
                <a:latin typeface="Calibri"/>
                <a:ea typeface="Calibri"/>
                <a:cs typeface="Calibri"/>
                <a:sym typeface="Calibri"/>
              </a:rPr>
              <a:t>Similar</a:t>
            </a:r>
            <a:endParaRPr sz="1400">
              <a:solidFill>
                <a:schemeClr val="dk1"/>
              </a:solidFill>
              <a:latin typeface="Calibri"/>
              <a:ea typeface="Calibri"/>
              <a:cs typeface="Calibri"/>
              <a:sym typeface="Calibri"/>
            </a:endParaRPr>
          </a:p>
        </p:txBody>
      </p:sp>
      <p:sp>
        <p:nvSpPr>
          <p:cNvPr id="409" name="Google Shape;409;p43"/>
          <p:cNvSpPr/>
          <p:nvPr/>
        </p:nvSpPr>
        <p:spPr>
          <a:xfrm>
            <a:off x="8008800" y="2699763"/>
            <a:ext cx="993600" cy="285900"/>
          </a:xfrm>
          <a:prstGeom prst="roundRect">
            <a:avLst>
              <a:gd fmla="val 25600" name="adj"/>
            </a:avLst>
          </a:prstGeom>
          <a:solidFill>
            <a:srgbClr val="E03E1A"/>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400"/>
              <a:buFont typeface="Calibri"/>
              <a:buNone/>
            </a:pPr>
            <a:r>
              <a:rPr lang="en" sz="1400">
                <a:solidFill>
                  <a:srgbClr val="000000"/>
                </a:solidFill>
                <a:latin typeface="Calibri"/>
                <a:ea typeface="Calibri"/>
                <a:cs typeface="Calibri"/>
                <a:sym typeface="Calibri"/>
              </a:rPr>
              <a:t>Dissimilar</a:t>
            </a:r>
            <a:endParaRPr sz="1400">
              <a:solidFill>
                <a:schemeClr val="dk1"/>
              </a:solidFill>
              <a:latin typeface="Calibri"/>
              <a:ea typeface="Calibri"/>
              <a:cs typeface="Calibri"/>
              <a:sym typeface="Calibri"/>
            </a:endParaRPr>
          </a:p>
        </p:txBody>
      </p:sp>
      <p:pic>
        <p:nvPicPr>
          <p:cNvPr id="410" name="Google Shape;410;p43"/>
          <p:cNvPicPr preferRelativeResize="0"/>
          <p:nvPr/>
        </p:nvPicPr>
        <p:blipFill>
          <a:blip r:embed="rId6">
            <a:alphaModFix/>
          </a:blip>
          <a:stretch>
            <a:fillRect/>
          </a:stretch>
        </p:blipFill>
        <p:spPr>
          <a:xfrm>
            <a:off x="0" y="0"/>
            <a:ext cx="1265526" cy="398575"/>
          </a:xfrm>
          <a:prstGeom prst="rect">
            <a:avLst/>
          </a:prstGeom>
          <a:noFill/>
          <a:ln>
            <a:noFill/>
          </a:ln>
        </p:spPr>
      </p:pic>
      <p:sp>
        <p:nvSpPr>
          <p:cNvPr id="411" name="Google Shape;411;p43"/>
          <p:cNvSpPr/>
          <p:nvPr/>
        </p:nvSpPr>
        <p:spPr>
          <a:xfrm>
            <a:off x="204800" y="3314274"/>
            <a:ext cx="3700500" cy="692400"/>
          </a:xfrm>
          <a:prstGeom prst="rect">
            <a:avLst/>
          </a:prstGeom>
          <a:noFill/>
          <a:ln>
            <a:noFill/>
          </a:ln>
        </p:spPr>
        <p:txBody>
          <a:bodyPr anchorCtr="0" anchor="ctr" bIns="45700" lIns="91425" spcFirstLastPara="1" rIns="91425" wrap="square" tIns="45700">
            <a:noAutofit/>
          </a:bodyPr>
          <a:lstStyle/>
          <a:p>
            <a:pPr indent="0" lvl="0" marL="0" marR="0" rtl="0" algn="l">
              <a:lnSpc>
                <a:spcPct val="134000"/>
              </a:lnSpc>
              <a:spcBef>
                <a:spcPts val="0"/>
              </a:spcBef>
              <a:spcAft>
                <a:spcPts val="0"/>
              </a:spcAft>
              <a:buClr>
                <a:srgbClr val="000000"/>
              </a:buClr>
              <a:buSzPts val="900"/>
              <a:buFont typeface="Inter"/>
              <a:buNone/>
            </a:pPr>
            <a:r>
              <a:rPr b="1" lang="en" sz="900">
                <a:solidFill>
                  <a:srgbClr val="000000"/>
                </a:solidFill>
                <a:latin typeface="Inter"/>
                <a:ea typeface="Inter"/>
                <a:cs typeface="Inter"/>
                <a:sym typeface="Inter"/>
              </a:rPr>
              <a:t>t-distributed stochastic neighborhood embedding</a:t>
            </a:r>
            <a:r>
              <a:rPr lang="en" sz="900">
                <a:solidFill>
                  <a:srgbClr val="000000"/>
                </a:solidFill>
                <a:latin typeface="Inter"/>
                <a:ea typeface="Inter"/>
                <a:cs typeface="Inter"/>
                <a:sym typeface="Inter"/>
              </a:rPr>
              <a:t>: similar objects are modeled by nearby points and dissimilar are modeled by distant points. This link, </a:t>
            </a:r>
            <a:r>
              <a:rPr lang="en" sz="900" u="sng">
                <a:solidFill>
                  <a:schemeClr val="hlink"/>
                </a:solidFill>
                <a:latin typeface="Inter"/>
                <a:ea typeface="Inter"/>
                <a:cs typeface="Inter"/>
                <a:sym typeface="Inter"/>
                <a:hlinkClick r:id="rId7"/>
              </a:rPr>
              <a:t>https://distill.pub/2016/misread-tsne/</a:t>
            </a:r>
            <a:r>
              <a:rPr lang="en" sz="900">
                <a:solidFill>
                  <a:srgbClr val="000000"/>
                </a:solidFill>
                <a:latin typeface="Inter"/>
                <a:ea typeface="Inter"/>
                <a:cs typeface="Inter"/>
                <a:sym typeface="Inter"/>
              </a:rPr>
              <a:t>, contains fun visualizations and explanations.</a:t>
            </a:r>
            <a:endParaRPr sz="900">
              <a:solidFill>
                <a:schemeClr val="dk1"/>
              </a:solidFill>
              <a:latin typeface="Calibri"/>
              <a:ea typeface="Calibri"/>
              <a:cs typeface="Calibri"/>
              <a:sym typeface="Calibri"/>
            </a:endParaRPr>
          </a:p>
        </p:txBody>
      </p:sp>
      <p:sp>
        <p:nvSpPr>
          <p:cNvPr id="412" name="Google Shape;412;p43"/>
          <p:cNvSpPr/>
          <p:nvPr/>
        </p:nvSpPr>
        <p:spPr>
          <a:xfrm>
            <a:off x="4479400" y="1053450"/>
            <a:ext cx="4441800" cy="760200"/>
          </a:xfrm>
          <a:prstGeom prst="rect">
            <a:avLst/>
          </a:prstGeom>
          <a:noFill/>
          <a:ln>
            <a:noFill/>
          </a:ln>
        </p:spPr>
        <p:txBody>
          <a:bodyPr anchorCtr="0" anchor="ctr" bIns="45700" lIns="91425" spcFirstLastPara="1" rIns="91425" wrap="square" tIns="45700">
            <a:noAutofit/>
          </a:bodyPr>
          <a:lstStyle/>
          <a:p>
            <a:pPr indent="0" lvl="0" marL="0" marR="0" rtl="0" algn="l">
              <a:lnSpc>
                <a:spcPct val="136000"/>
              </a:lnSpc>
              <a:spcBef>
                <a:spcPts val="0"/>
              </a:spcBef>
              <a:spcAft>
                <a:spcPts val="0"/>
              </a:spcAft>
              <a:buClr>
                <a:srgbClr val="000000"/>
              </a:buClr>
              <a:buSzPts val="1125"/>
              <a:buFont typeface="Inter"/>
              <a:buNone/>
            </a:pPr>
            <a:r>
              <a:rPr b="1" lang="en" sz="925">
                <a:solidFill>
                  <a:srgbClr val="000000"/>
                </a:solidFill>
                <a:latin typeface="Inter"/>
                <a:ea typeface="Inter"/>
                <a:cs typeface="Inter"/>
                <a:sym typeface="Inter"/>
              </a:rPr>
              <a:t>Siamese models</a:t>
            </a:r>
            <a:r>
              <a:rPr lang="en" sz="925">
                <a:solidFill>
                  <a:srgbClr val="000000"/>
                </a:solidFill>
                <a:latin typeface="Inter"/>
                <a:ea typeface="Inter"/>
                <a:cs typeface="Inter"/>
                <a:sym typeface="Inter"/>
              </a:rPr>
              <a:t> learn to compare two inputs (in our case images) and determine how </a:t>
            </a:r>
            <a:r>
              <a:rPr i="1" lang="en" sz="925">
                <a:solidFill>
                  <a:srgbClr val="000000"/>
                </a:solidFill>
                <a:latin typeface="Inter"/>
                <a:ea typeface="Inter"/>
                <a:cs typeface="Inter"/>
                <a:sym typeface="Inter"/>
              </a:rPr>
              <a:t>similar </a:t>
            </a:r>
            <a:r>
              <a:rPr lang="en" sz="925">
                <a:solidFill>
                  <a:srgbClr val="000000"/>
                </a:solidFill>
                <a:latin typeface="Inter"/>
                <a:ea typeface="Inter"/>
                <a:cs typeface="Inter"/>
                <a:sym typeface="Inter"/>
              </a:rPr>
              <a:t>they are.  Think of this as Hydra’s equivalent to the shift crew comparing images to their reference.</a:t>
            </a:r>
            <a:endParaRPr sz="925">
              <a:solidFill>
                <a:schemeClr val="dk1"/>
              </a:solidFill>
              <a:latin typeface="Calibri"/>
              <a:ea typeface="Calibri"/>
              <a:cs typeface="Calibri"/>
              <a:sym typeface="Calibri"/>
            </a:endParaRPr>
          </a:p>
        </p:txBody>
      </p:sp>
      <p:pic>
        <p:nvPicPr>
          <p:cNvPr descr="preencoded.png" id="413" name="Google Shape;413;p43"/>
          <p:cNvPicPr preferRelativeResize="0"/>
          <p:nvPr/>
        </p:nvPicPr>
        <p:blipFill rotWithShape="1">
          <a:blip r:embed="rId8">
            <a:alphaModFix/>
          </a:blip>
          <a:srcRect b="0" l="0" r="0" t="0"/>
          <a:stretch/>
        </p:blipFill>
        <p:spPr>
          <a:xfrm>
            <a:off x="2620650" y="4166650"/>
            <a:ext cx="398575" cy="398575"/>
          </a:xfrm>
          <a:prstGeom prst="rect">
            <a:avLst/>
          </a:prstGeom>
          <a:noFill/>
          <a:ln>
            <a:noFill/>
          </a:ln>
        </p:spPr>
      </p:pic>
      <p:pic>
        <p:nvPicPr>
          <p:cNvPr descr="preencoded.png" id="414" name="Google Shape;414;p43"/>
          <p:cNvPicPr preferRelativeResize="0"/>
          <p:nvPr/>
        </p:nvPicPr>
        <p:blipFill rotWithShape="1">
          <a:blip r:embed="rId9">
            <a:alphaModFix/>
          </a:blip>
          <a:srcRect b="0" l="0" r="0" t="0"/>
          <a:stretch/>
        </p:blipFill>
        <p:spPr>
          <a:xfrm>
            <a:off x="3019225" y="4166650"/>
            <a:ext cx="398575" cy="398575"/>
          </a:xfrm>
          <a:prstGeom prst="rect">
            <a:avLst/>
          </a:prstGeom>
          <a:noFill/>
          <a:ln>
            <a:noFill/>
          </a:ln>
        </p:spPr>
      </p:pic>
      <p:sp>
        <p:nvSpPr>
          <p:cNvPr id="415" name="Google Shape;415;p43"/>
          <p:cNvSpPr txBox="1"/>
          <p:nvPr/>
        </p:nvSpPr>
        <p:spPr>
          <a:xfrm>
            <a:off x="3417800" y="4122300"/>
            <a:ext cx="23961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900">
                <a:solidFill>
                  <a:schemeClr val="dk2"/>
                </a:solidFill>
              </a:rPr>
              <a:t>Work being done by grad. students Darren Upton(ODU) and Jordan O’Kronley (UT)</a:t>
            </a:r>
            <a:endParaRPr i="1" sz="900">
              <a:solidFill>
                <a:schemeClr val="dk2"/>
              </a:solidFill>
            </a:endParaRPr>
          </a:p>
        </p:txBody>
      </p:sp>
      <p:sp>
        <p:nvSpPr>
          <p:cNvPr id="416" name="Google Shape;416;p43"/>
          <p:cNvSpPr txBox="1"/>
          <p:nvPr/>
        </p:nvSpPr>
        <p:spPr>
          <a:xfrm>
            <a:off x="143210" y="632750"/>
            <a:ext cx="22053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1200">
                <a:solidFill>
                  <a:schemeClr val="dk2"/>
                </a:solidFill>
              </a:rPr>
              <a:t>Semi-Automated Labeling</a:t>
            </a:r>
            <a:endParaRPr i="1" sz="1200">
              <a:solidFill>
                <a:schemeClr val="dk2"/>
              </a:solidFill>
            </a:endParaRPr>
          </a:p>
        </p:txBody>
      </p:sp>
      <p:sp>
        <p:nvSpPr>
          <p:cNvPr id="417" name="Google Shape;417;p43"/>
          <p:cNvSpPr txBox="1"/>
          <p:nvPr/>
        </p:nvSpPr>
        <p:spPr>
          <a:xfrm>
            <a:off x="4105601" y="632750"/>
            <a:ext cx="35670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1200">
                <a:solidFill>
                  <a:schemeClr val="dk2"/>
                </a:solidFill>
              </a:rPr>
              <a:t>Automating Comparison to Reference Plots</a:t>
            </a:r>
            <a:endParaRPr i="1" sz="1200">
              <a:solidFill>
                <a:schemeClr val="dk2"/>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1" name="Shape 421"/>
        <p:cNvGrpSpPr/>
        <p:nvPr/>
      </p:nvGrpSpPr>
      <p:grpSpPr>
        <a:xfrm>
          <a:off x="0" y="0"/>
          <a:ext cx="0" cy="0"/>
          <a:chOff x="0" y="0"/>
          <a:chExt cx="0" cy="0"/>
        </a:xfrm>
      </p:grpSpPr>
      <p:sp>
        <p:nvSpPr>
          <p:cNvPr id="422" name="Google Shape;422;p44"/>
          <p:cNvSpPr txBox="1"/>
          <p:nvPr>
            <p:ph type="title"/>
          </p:nvPr>
        </p:nvSpPr>
        <p:spPr>
          <a:xfrm>
            <a:off x="311700" y="178027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Streaming Data Acquisition</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6" name="Shape 426"/>
        <p:cNvGrpSpPr/>
        <p:nvPr/>
      </p:nvGrpSpPr>
      <p:grpSpPr>
        <a:xfrm>
          <a:off x="0" y="0"/>
          <a:ext cx="0" cy="0"/>
          <a:chOff x="0" y="0"/>
          <a:chExt cx="0" cy="0"/>
        </a:xfrm>
      </p:grpSpPr>
      <p:sp>
        <p:nvSpPr>
          <p:cNvPr id="427" name="Google Shape;427;p4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000" u="sng">
                <a:solidFill>
                  <a:schemeClr val="hlink"/>
                </a:solidFill>
                <a:hlinkClick r:id="rId3"/>
              </a:rPr>
              <a:t>https://indico.cern.ch/event/1471803/contributions/6910053/attachments/3282186/5865711/CHEP2026_DrSai_KeLi_V3.1.pdf</a:t>
            </a:r>
            <a:r>
              <a:rPr lang="en" sz="1000"/>
              <a:t> </a:t>
            </a:r>
            <a:endParaRPr sz="1000"/>
          </a:p>
          <a:p>
            <a:pPr indent="0" lvl="0" marL="0" rtl="0" algn="l">
              <a:spcBef>
                <a:spcPts val="1200"/>
              </a:spcBef>
              <a:spcAft>
                <a:spcPts val="0"/>
              </a:spcAft>
              <a:buNone/>
            </a:pPr>
            <a:r>
              <a:rPr lang="en" sz="1000" u="sng">
                <a:solidFill>
                  <a:schemeClr val="hlink"/>
                </a:solidFill>
                <a:hlinkClick r:id="rId4"/>
              </a:rPr>
              <a:t>https://indico.cern.ch/event/1471803/contributions/6967027/attachments/3280639/5862516/AIE4ML_CHEP26_Dimitrios_Danopoulos.pdf</a:t>
            </a:r>
            <a:r>
              <a:rPr lang="en" sz="1000"/>
              <a:t> </a:t>
            </a:r>
            <a:endParaRPr sz="1000"/>
          </a:p>
          <a:p>
            <a:pPr indent="0" lvl="0" marL="0" rtl="0" algn="l">
              <a:spcBef>
                <a:spcPts val="1200"/>
              </a:spcBef>
              <a:spcAft>
                <a:spcPts val="0"/>
              </a:spcAft>
              <a:buNone/>
            </a:pPr>
            <a:r>
              <a:rPr lang="en" sz="1000" u="sng">
                <a:solidFill>
                  <a:schemeClr val="hlink"/>
                </a:solidFill>
                <a:hlinkClick r:id="rId5"/>
              </a:rPr>
              <a:t>https://indico.cern.ch/event/1471803/contributions/6967268/attachments/3280862/5863122/main.pdf</a:t>
            </a:r>
            <a:r>
              <a:rPr lang="en" sz="1000"/>
              <a:t> </a:t>
            </a:r>
            <a:endParaRPr sz="1000"/>
          </a:p>
          <a:p>
            <a:pPr indent="0" lvl="0" marL="0" rtl="0" algn="l">
              <a:spcBef>
                <a:spcPts val="1200"/>
              </a:spcBef>
              <a:spcAft>
                <a:spcPts val="0"/>
              </a:spcAft>
              <a:buNone/>
            </a:pPr>
            <a:r>
              <a:rPr lang="en" sz="1000" u="sng">
                <a:solidFill>
                  <a:schemeClr val="hlink"/>
                </a:solidFill>
                <a:hlinkClick r:id="rId6"/>
              </a:rPr>
              <a:t>https://www.danielmurnane.com/ETH-Agentic-AI-for-Collider-Physics/</a:t>
            </a:r>
            <a:r>
              <a:rPr lang="en" sz="1000"/>
              <a:t> </a:t>
            </a:r>
            <a:r>
              <a:rPr lang="en" sz="1000"/>
              <a:t>Daniel</a:t>
            </a:r>
            <a:r>
              <a:rPr lang="en" sz="1000"/>
              <a:t> Murnane “Agentic AI for Collider Physics”</a:t>
            </a:r>
            <a:endParaRPr sz="1000"/>
          </a:p>
          <a:p>
            <a:pPr indent="0" lvl="0" marL="0" rtl="0" algn="l">
              <a:spcBef>
                <a:spcPts val="1200"/>
              </a:spcBef>
              <a:spcAft>
                <a:spcPts val="1200"/>
              </a:spcAft>
              <a:buNone/>
            </a:pPr>
            <a:br>
              <a:rPr lang="en" sz="1000"/>
            </a:br>
            <a:r>
              <a:rPr i="1" lang="en" sz="1000"/>
              <a:t>What we are looking for is a comprehensive overview of how the AI revolution may change how we do nuclear physics in the time between now and when the EIC begins taking data.  It can be broad in it’s approach, and not just focus on the current Genesis mission (although this is certainly a part of it). In addition, it would be helpful to consider the entire process from data taking, through calibration, analysis and data preservation. Of course, we look forward to you bringing your own approach to the topic as well.</a:t>
            </a:r>
            <a:endParaRPr i="1" sz="10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19"/>
          <p:cNvSpPr/>
          <p:nvPr/>
        </p:nvSpPr>
        <p:spPr>
          <a:xfrm>
            <a:off x="445770" y="260604"/>
            <a:ext cx="8160900" cy="3771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72033"/>
              </a:buClr>
              <a:buSzPts val="2000"/>
              <a:buFont typeface="Arial"/>
              <a:buNone/>
            </a:pPr>
            <a:r>
              <a:rPr b="1" i="0" lang="en" sz="2000" u="none" cap="none" strike="noStrike">
                <a:solidFill>
                  <a:schemeClr val="dk1"/>
                </a:solidFill>
                <a:latin typeface="Arial"/>
                <a:ea typeface="Arial"/>
                <a:cs typeface="Arial"/>
                <a:sym typeface="Arial"/>
              </a:rPr>
              <a:t>The revolution is a workflow revolution</a:t>
            </a:r>
            <a:endParaRPr b="0" i="0" sz="2000" u="none" cap="none" strike="noStrike">
              <a:solidFill>
                <a:schemeClr val="dk1"/>
              </a:solidFill>
              <a:latin typeface="Arial"/>
              <a:ea typeface="Arial"/>
              <a:cs typeface="Arial"/>
              <a:sym typeface="Arial"/>
            </a:endParaRPr>
          </a:p>
        </p:txBody>
      </p:sp>
      <p:sp>
        <p:nvSpPr>
          <p:cNvPr id="90" name="Google Shape;90;p19"/>
          <p:cNvSpPr/>
          <p:nvPr/>
        </p:nvSpPr>
        <p:spPr>
          <a:xfrm>
            <a:off x="459486" y="630936"/>
            <a:ext cx="7886700" cy="2193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E6B85"/>
              </a:buClr>
              <a:buSzPts val="900"/>
              <a:buFont typeface="Arial"/>
              <a:buNone/>
            </a:pPr>
            <a:r>
              <a:rPr b="0" i="0" lang="en" sz="900" u="none" cap="none" strike="noStrike">
                <a:solidFill>
                  <a:srgbClr val="EFEFEF"/>
                </a:solidFill>
                <a:latin typeface="Arial"/>
                <a:ea typeface="Arial"/>
                <a:cs typeface="Arial"/>
                <a:sym typeface="Arial"/>
              </a:rPr>
              <a:t>The opportunity is not “use a model”; it is to redesign the scientific loop.</a:t>
            </a:r>
            <a:endParaRPr b="0" i="0" sz="900" u="none" cap="none" strike="noStrike">
              <a:solidFill>
                <a:srgbClr val="EFEFEF"/>
              </a:solidFill>
              <a:latin typeface="Arial"/>
              <a:ea typeface="Arial"/>
              <a:cs typeface="Arial"/>
              <a:sym typeface="Arial"/>
            </a:endParaRPr>
          </a:p>
        </p:txBody>
      </p:sp>
      <p:sp>
        <p:nvSpPr>
          <p:cNvPr id="91" name="Google Shape;91;p19"/>
          <p:cNvSpPr/>
          <p:nvPr/>
        </p:nvSpPr>
        <p:spPr>
          <a:xfrm>
            <a:off x="685800" y="994410"/>
            <a:ext cx="1234500" cy="171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E6B85"/>
              </a:buClr>
              <a:buSzPts val="1100"/>
              <a:buFont typeface="Arial"/>
              <a:buNone/>
            </a:pPr>
            <a:r>
              <a:rPr b="1" lang="en" sz="1100">
                <a:solidFill>
                  <a:schemeClr val="accent6"/>
                </a:solidFill>
              </a:rPr>
              <a:t>Today</a:t>
            </a:r>
            <a:endParaRPr b="0" i="0" sz="1100" u="none" cap="none" strike="noStrike">
              <a:solidFill>
                <a:schemeClr val="accent6"/>
              </a:solidFill>
              <a:latin typeface="Arial"/>
              <a:ea typeface="Arial"/>
              <a:cs typeface="Arial"/>
              <a:sym typeface="Arial"/>
            </a:endParaRPr>
          </a:p>
        </p:txBody>
      </p:sp>
      <p:sp>
        <p:nvSpPr>
          <p:cNvPr id="92" name="Google Shape;92;p19"/>
          <p:cNvSpPr/>
          <p:nvPr/>
        </p:nvSpPr>
        <p:spPr>
          <a:xfrm>
            <a:off x="493776" y="1282446"/>
            <a:ext cx="1611600" cy="219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72033"/>
              </a:buClr>
              <a:buSzPts val="900"/>
              <a:buFont typeface="Arial"/>
              <a:buNone/>
            </a:pPr>
            <a:r>
              <a:rPr b="1" i="0" lang="en" sz="900" u="none" cap="none" strike="noStrike">
                <a:solidFill>
                  <a:schemeClr val="dk1"/>
                </a:solidFill>
                <a:latin typeface="Arial"/>
                <a:ea typeface="Arial"/>
                <a:cs typeface="Arial"/>
                <a:sym typeface="Arial"/>
              </a:rPr>
              <a:t>Sequential pipeline</a:t>
            </a:r>
            <a:endParaRPr b="0" i="0" sz="900" u="none" cap="none" strike="noStrike">
              <a:solidFill>
                <a:schemeClr val="dk1"/>
              </a:solidFill>
              <a:latin typeface="Arial"/>
              <a:ea typeface="Arial"/>
              <a:cs typeface="Arial"/>
              <a:sym typeface="Arial"/>
            </a:endParaRPr>
          </a:p>
        </p:txBody>
      </p:sp>
      <p:sp>
        <p:nvSpPr>
          <p:cNvPr id="93" name="Google Shape;93;p19"/>
          <p:cNvSpPr/>
          <p:nvPr/>
        </p:nvSpPr>
        <p:spPr>
          <a:xfrm>
            <a:off x="582930" y="1611630"/>
            <a:ext cx="1440300" cy="246900"/>
          </a:xfrm>
          <a:prstGeom prst="roundRect">
            <a:avLst>
              <a:gd fmla="val 22222" name="adj"/>
            </a:avLst>
          </a:prstGeom>
          <a:solidFill>
            <a:srgbClr val="FFFFFF"/>
          </a:solidFill>
          <a:ln cap="flat" cmpd="sng" w="11425">
            <a:solidFill>
              <a:srgbClr val="266DD3"/>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94" name="Google Shape;94;p19"/>
          <p:cNvSpPr/>
          <p:nvPr/>
        </p:nvSpPr>
        <p:spPr>
          <a:xfrm>
            <a:off x="617220" y="1632204"/>
            <a:ext cx="1371600" cy="205800"/>
          </a:xfrm>
          <a:prstGeom prst="rect">
            <a:avLst/>
          </a:prstGeom>
          <a:noFill/>
          <a:ln>
            <a:noFill/>
          </a:ln>
        </p:spPr>
        <p:txBody>
          <a:bodyPr anchorCtr="0" anchor="ctr" bIns="200" lIns="200" spcFirstLastPara="1" rIns="200" wrap="square" tIns="200">
            <a:noAutofit/>
          </a:bodyPr>
          <a:lstStyle/>
          <a:p>
            <a:pPr indent="0" lvl="0" marL="0" marR="0" rtl="0" algn="ctr">
              <a:spcBef>
                <a:spcPts val="0"/>
              </a:spcBef>
              <a:spcAft>
                <a:spcPts val="0"/>
              </a:spcAft>
              <a:buClr>
                <a:srgbClr val="266DD3"/>
              </a:buClr>
              <a:buSzPts val="800"/>
              <a:buFont typeface="Arial"/>
              <a:buNone/>
            </a:pPr>
            <a:r>
              <a:rPr b="1" i="0" lang="en" sz="800" u="none" cap="none" strike="noStrike">
                <a:solidFill>
                  <a:srgbClr val="266DD3"/>
                </a:solidFill>
                <a:latin typeface="Arial"/>
                <a:ea typeface="Arial"/>
                <a:cs typeface="Arial"/>
                <a:sym typeface="Arial"/>
              </a:rPr>
              <a:t>Acquire</a:t>
            </a:r>
            <a:endParaRPr b="0" i="0" sz="800" u="none" cap="none" strike="noStrike">
              <a:solidFill>
                <a:schemeClr val="dk1"/>
              </a:solidFill>
              <a:latin typeface="Arial"/>
              <a:ea typeface="Arial"/>
              <a:cs typeface="Arial"/>
              <a:sym typeface="Arial"/>
            </a:endParaRPr>
          </a:p>
        </p:txBody>
      </p:sp>
      <p:cxnSp>
        <p:nvCxnSpPr>
          <p:cNvPr id="95" name="Google Shape;95;p19"/>
          <p:cNvCxnSpPr/>
          <p:nvPr/>
        </p:nvCxnSpPr>
        <p:spPr>
          <a:xfrm>
            <a:off x="1303020" y="1899666"/>
            <a:ext cx="0" cy="144000"/>
          </a:xfrm>
          <a:prstGeom prst="straightConnector1">
            <a:avLst/>
          </a:prstGeom>
          <a:noFill/>
          <a:ln cap="flat" cmpd="sng" w="9525">
            <a:solidFill>
              <a:srgbClr val="C7D0E0"/>
            </a:solidFill>
            <a:prstDash val="solid"/>
            <a:round/>
            <a:headEnd len="sm" w="sm" type="none"/>
            <a:tailEnd len="med" w="med" type="triangle"/>
          </a:ln>
        </p:spPr>
      </p:cxnSp>
      <p:sp>
        <p:nvSpPr>
          <p:cNvPr id="96" name="Google Shape;96;p19"/>
          <p:cNvSpPr/>
          <p:nvPr/>
        </p:nvSpPr>
        <p:spPr>
          <a:xfrm>
            <a:off x="582930" y="2091690"/>
            <a:ext cx="1440300" cy="246900"/>
          </a:xfrm>
          <a:prstGeom prst="roundRect">
            <a:avLst>
              <a:gd fmla="val 22222" name="adj"/>
            </a:avLst>
          </a:prstGeom>
          <a:solidFill>
            <a:srgbClr val="FFFFFF"/>
          </a:solidFill>
          <a:ln cap="flat" cmpd="sng" w="11425">
            <a:solidFill>
              <a:srgbClr val="266DD3"/>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97" name="Google Shape;97;p19"/>
          <p:cNvSpPr/>
          <p:nvPr/>
        </p:nvSpPr>
        <p:spPr>
          <a:xfrm>
            <a:off x="617220" y="2112264"/>
            <a:ext cx="1371600" cy="205800"/>
          </a:xfrm>
          <a:prstGeom prst="rect">
            <a:avLst/>
          </a:prstGeom>
          <a:noFill/>
          <a:ln>
            <a:noFill/>
          </a:ln>
        </p:spPr>
        <p:txBody>
          <a:bodyPr anchorCtr="0" anchor="ctr" bIns="200" lIns="200" spcFirstLastPara="1" rIns="200" wrap="square" tIns="200">
            <a:noAutofit/>
          </a:bodyPr>
          <a:lstStyle/>
          <a:p>
            <a:pPr indent="0" lvl="0" marL="0" marR="0" rtl="0" algn="ctr">
              <a:spcBef>
                <a:spcPts val="0"/>
              </a:spcBef>
              <a:spcAft>
                <a:spcPts val="0"/>
              </a:spcAft>
              <a:buClr>
                <a:srgbClr val="266DD3"/>
              </a:buClr>
              <a:buSzPts val="800"/>
              <a:buFont typeface="Arial"/>
              <a:buNone/>
            </a:pPr>
            <a:r>
              <a:rPr b="1" i="0" lang="en" sz="800" u="none" cap="none" strike="noStrike">
                <a:solidFill>
                  <a:srgbClr val="266DD3"/>
                </a:solidFill>
                <a:latin typeface="Arial"/>
                <a:ea typeface="Arial"/>
                <a:cs typeface="Arial"/>
                <a:sym typeface="Arial"/>
              </a:rPr>
              <a:t>Calibrate</a:t>
            </a:r>
            <a:endParaRPr b="0" i="0" sz="800" u="none" cap="none" strike="noStrike">
              <a:solidFill>
                <a:schemeClr val="dk1"/>
              </a:solidFill>
              <a:latin typeface="Arial"/>
              <a:ea typeface="Arial"/>
              <a:cs typeface="Arial"/>
              <a:sym typeface="Arial"/>
            </a:endParaRPr>
          </a:p>
        </p:txBody>
      </p:sp>
      <p:cxnSp>
        <p:nvCxnSpPr>
          <p:cNvPr id="98" name="Google Shape;98;p19"/>
          <p:cNvCxnSpPr/>
          <p:nvPr/>
        </p:nvCxnSpPr>
        <p:spPr>
          <a:xfrm>
            <a:off x="1303020" y="2379726"/>
            <a:ext cx="0" cy="144000"/>
          </a:xfrm>
          <a:prstGeom prst="straightConnector1">
            <a:avLst/>
          </a:prstGeom>
          <a:noFill/>
          <a:ln cap="flat" cmpd="sng" w="9525">
            <a:solidFill>
              <a:srgbClr val="C7D0E0"/>
            </a:solidFill>
            <a:prstDash val="solid"/>
            <a:round/>
            <a:headEnd len="sm" w="sm" type="none"/>
            <a:tailEnd len="med" w="med" type="triangle"/>
          </a:ln>
        </p:spPr>
      </p:cxnSp>
      <p:sp>
        <p:nvSpPr>
          <p:cNvPr id="99" name="Google Shape;99;p19"/>
          <p:cNvSpPr/>
          <p:nvPr/>
        </p:nvSpPr>
        <p:spPr>
          <a:xfrm>
            <a:off x="582930" y="2571750"/>
            <a:ext cx="1440300" cy="246900"/>
          </a:xfrm>
          <a:prstGeom prst="roundRect">
            <a:avLst>
              <a:gd fmla="val 22222" name="adj"/>
            </a:avLst>
          </a:prstGeom>
          <a:solidFill>
            <a:srgbClr val="FFFFFF"/>
          </a:solidFill>
          <a:ln cap="flat" cmpd="sng" w="11425">
            <a:solidFill>
              <a:srgbClr val="266DD3"/>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100" name="Google Shape;100;p19"/>
          <p:cNvSpPr/>
          <p:nvPr/>
        </p:nvSpPr>
        <p:spPr>
          <a:xfrm>
            <a:off x="617220" y="2592324"/>
            <a:ext cx="1371600" cy="205800"/>
          </a:xfrm>
          <a:prstGeom prst="rect">
            <a:avLst/>
          </a:prstGeom>
          <a:noFill/>
          <a:ln>
            <a:noFill/>
          </a:ln>
        </p:spPr>
        <p:txBody>
          <a:bodyPr anchorCtr="0" anchor="ctr" bIns="200" lIns="200" spcFirstLastPara="1" rIns="200" wrap="square" tIns="200">
            <a:noAutofit/>
          </a:bodyPr>
          <a:lstStyle/>
          <a:p>
            <a:pPr indent="0" lvl="0" marL="0" marR="0" rtl="0" algn="ctr">
              <a:spcBef>
                <a:spcPts val="0"/>
              </a:spcBef>
              <a:spcAft>
                <a:spcPts val="0"/>
              </a:spcAft>
              <a:buClr>
                <a:srgbClr val="266DD3"/>
              </a:buClr>
              <a:buSzPts val="800"/>
              <a:buFont typeface="Arial"/>
              <a:buNone/>
            </a:pPr>
            <a:r>
              <a:rPr b="1" i="0" lang="en" sz="800" u="none" cap="none" strike="noStrike">
                <a:solidFill>
                  <a:srgbClr val="266DD3"/>
                </a:solidFill>
                <a:latin typeface="Arial"/>
                <a:ea typeface="Arial"/>
                <a:cs typeface="Arial"/>
                <a:sym typeface="Arial"/>
              </a:rPr>
              <a:t>Reconstruct</a:t>
            </a:r>
            <a:endParaRPr b="0" i="0" sz="800" u="none" cap="none" strike="noStrike">
              <a:solidFill>
                <a:schemeClr val="dk1"/>
              </a:solidFill>
              <a:latin typeface="Arial"/>
              <a:ea typeface="Arial"/>
              <a:cs typeface="Arial"/>
              <a:sym typeface="Arial"/>
            </a:endParaRPr>
          </a:p>
        </p:txBody>
      </p:sp>
      <p:cxnSp>
        <p:nvCxnSpPr>
          <p:cNvPr id="101" name="Google Shape;101;p19"/>
          <p:cNvCxnSpPr/>
          <p:nvPr/>
        </p:nvCxnSpPr>
        <p:spPr>
          <a:xfrm>
            <a:off x="1303020" y="2859786"/>
            <a:ext cx="0" cy="144000"/>
          </a:xfrm>
          <a:prstGeom prst="straightConnector1">
            <a:avLst/>
          </a:prstGeom>
          <a:noFill/>
          <a:ln cap="flat" cmpd="sng" w="9525">
            <a:solidFill>
              <a:srgbClr val="C7D0E0"/>
            </a:solidFill>
            <a:prstDash val="solid"/>
            <a:round/>
            <a:headEnd len="sm" w="sm" type="none"/>
            <a:tailEnd len="med" w="med" type="triangle"/>
          </a:ln>
        </p:spPr>
      </p:cxnSp>
      <p:sp>
        <p:nvSpPr>
          <p:cNvPr id="102" name="Google Shape;102;p19"/>
          <p:cNvSpPr/>
          <p:nvPr/>
        </p:nvSpPr>
        <p:spPr>
          <a:xfrm>
            <a:off x="582930" y="3051810"/>
            <a:ext cx="1440300" cy="246900"/>
          </a:xfrm>
          <a:prstGeom prst="roundRect">
            <a:avLst>
              <a:gd fmla="val 22222" name="adj"/>
            </a:avLst>
          </a:prstGeom>
          <a:solidFill>
            <a:srgbClr val="FFFFFF"/>
          </a:solidFill>
          <a:ln cap="flat" cmpd="sng" w="11425">
            <a:solidFill>
              <a:srgbClr val="266DD3"/>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103" name="Google Shape;103;p19"/>
          <p:cNvSpPr/>
          <p:nvPr/>
        </p:nvSpPr>
        <p:spPr>
          <a:xfrm>
            <a:off x="617220" y="3072384"/>
            <a:ext cx="1371600" cy="205800"/>
          </a:xfrm>
          <a:prstGeom prst="rect">
            <a:avLst/>
          </a:prstGeom>
          <a:noFill/>
          <a:ln>
            <a:noFill/>
          </a:ln>
        </p:spPr>
        <p:txBody>
          <a:bodyPr anchorCtr="0" anchor="ctr" bIns="200" lIns="200" spcFirstLastPara="1" rIns="200" wrap="square" tIns="200">
            <a:noAutofit/>
          </a:bodyPr>
          <a:lstStyle/>
          <a:p>
            <a:pPr indent="0" lvl="0" marL="0" marR="0" rtl="0" algn="ctr">
              <a:spcBef>
                <a:spcPts val="0"/>
              </a:spcBef>
              <a:spcAft>
                <a:spcPts val="0"/>
              </a:spcAft>
              <a:buClr>
                <a:srgbClr val="266DD3"/>
              </a:buClr>
              <a:buSzPts val="800"/>
              <a:buFont typeface="Arial"/>
              <a:buNone/>
            </a:pPr>
            <a:r>
              <a:rPr b="1" i="0" lang="en" sz="800" u="none" cap="none" strike="noStrike">
                <a:solidFill>
                  <a:srgbClr val="266DD3"/>
                </a:solidFill>
                <a:latin typeface="Arial"/>
                <a:ea typeface="Arial"/>
                <a:cs typeface="Arial"/>
                <a:sym typeface="Arial"/>
              </a:rPr>
              <a:t>Analyze</a:t>
            </a:r>
            <a:endParaRPr b="0" i="0" sz="800" u="none" cap="none" strike="noStrike">
              <a:solidFill>
                <a:schemeClr val="dk1"/>
              </a:solidFill>
              <a:latin typeface="Arial"/>
              <a:ea typeface="Arial"/>
              <a:cs typeface="Arial"/>
              <a:sym typeface="Arial"/>
            </a:endParaRPr>
          </a:p>
        </p:txBody>
      </p:sp>
      <p:cxnSp>
        <p:nvCxnSpPr>
          <p:cNvPr id="104" name="Google Shape;104;p19"/>
          <p:cNvCxnSpPr/>
          <p:nvPr/>
        </p:nvCxnSpPr>
        <p:spPr>
          <a:xfrm>
            <a:off x="1303020" y="3339846"/>
            <a:ext cx="0" cy="144000"/>
          </a:xfrm>
          <a:prstGeom prst="straightConnector1">
            <a:avLst/>
          </a:prstGeom>
          <a:noFill/>
          <a:ln cap="flat" cmpd="sng" w="9525">
            <a:solidFill>
              <a:srgbClr val="C7D0E0"/>
            </a:solidFill>
            <a:prstDash val="solid"/>
            <a:round/>
            <a:headEnd len="sm" w="sm" type="none"/>
            <a:tailEnd len="med" w="med" type="triangle"/>
          </a:ln>
        </p:spPr>
      </p:cxnSp>
      <p:sp>
        <p:nvSpPr>
          <p:cNvPr id="105" name="Google Shape;105;p19"/>
          <p:cNvSpPr/>
          <p:nvPr/>
        </p:nvSpPr>
        <p:spPr>
          <a:xfrm>
            <a:off x="582930" y="3531870"/>
            <a:ext cx="1440300" cy="246900"/>
          </a:xfrm>
          <a:prstGeom prst="roundRect">
            <a:avLst>
              <a:gd fmla="val 22222" name="adj"/>
            </a:avLst>
          </a:prstGeom>
          <a:solidFill>
            <a:srgbClr val="FFFFFF"/>
          </a:solidFill>
          <a:ln cap="flat" cmpd="sng" w="11425">
            <a:solidFill>
              <a:srgbClr val="266DD3"/>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106" name="Google Shape;106;p19"/>
          <p:cNvSpPr/>
          <p:nvPr/>
        </p:nvSpPr>
        <p:spPr>
          <a:xfrm>
            <a:off x="617220" y="3552444"/>
            <a:ext cx="1371600" cy="205800"/>
          </a:xfrm>
          <a:prstGeom prst="rect">
            <a:avLst/>
          </a:prstGeom>
          <a:noFill/>
          <a:ln>
            <a:noFill/>
          </a:ln>
        </p:spPr>
        <p:txBody>
          <a:bodyPr anchorCtr="0" anchor="ctr" bIns="200" lIns="200" spcFirstLastPara="1" rIns="200" wrap="square" tIns="200">
            <a:noAutofit/>
          </a:bodyPr>
          <a:lstStyle/>
          <a:p>
            <a:pPr indent="0" lvl="0" marL="0" marR="0" rtl="0" algn="ctr">
              <a:spcBef>
                <a:spcPts val="0"/>
              </a:spcBef>
              <a:spcAft>
                <a:spcPts val="0"/>
              </a:spcAft>
              <a:buClr>
                <a:srgbClr val="266DD3"/>
              </a:buClr>
              <a:buSzPts val="800"/>
              <a:buFont typeface="Arial"/>
              <a:buNone/>
            </a:pPr>
            <a:r>
              <a:rPr b="1" lang="en" sz="800">
                <a:solidFill>
                  <a:srgbClr val="266DD3"/>
                </a:solidFill>
              </a:rPr>
              <a:t>Document/</a:t>
            </a:r>
            <a:r>
              <a:rPr b="1" i="0" lang="en" sz="800" u="none" cap="none" strike="noStrike">
                <a:solidFill>
                  <a:srgbClr val="266DD3"/>
                </a:solidFill>
                <a:latin typeface="Arial"/>
                <a:ea typeface="Arial"/>
                <a:cs typeface="Arial"/>
                <a:sym typeface="Arial"/>
              </a:rPr>
              <a:t>Preserve</a:t>
            </a:r>
            <a:endParaRPr b="0" i="0" sz="800" u="none" cap="none" strike="noStrike">
              <a:solidFill>
                <a:schemeClr val="dk1"/>
              </a:solidFill>
              <a:latin typeface="Arial"/>
              <a:ea typeface="Arial"/>
              <a:cs typeface="Arial"/>
              <a:sym typeface="Arial"/>
            </a:endParaRPr>
          </a:p>
        </p:txBody>
      </p:sp>
      <p:sp>
        <p:nvSpPr>
          <p:cNvPr id="107" name="Google Shape;107;p19"/>
          <p:cNvSpPr/>
          <p:nvPr/>
        </p:nvSpPr>
        <p:spPr>
          <a:xfrm>
            <a:off x="3725875" y="1007973"/>
            <a:ext cx="1234500" cy="171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66DD3"/>
              </a:buClr>
              <a:buSzPts val="1100"/>
              <a:buFont typeface="Arial"/>
              <a:buNone/>
            </a:pPr>
            <a:r>
              <a:rPr b="1" i="0" lang="en" sz="1100" u="none" cap="none" strike="noStrike">
                <a:solidFill>
                  <a:srgbClr val="00FFFF"/>
                </a:solidFill>
                <a:latin typeface="Arial"/>
                <a:ea typeface="Arial"/>
                <a:cs typeface="Arial"/>
                <a:sym typeface="Arial"/>
              </a:rPr>
              <a:t>Tomorrow</a:t>
            </a:r>
            <a:endParaRPr b="0" i="0" sz="1100" u="none" cap="none" strike="noStrike">
              <a:solidFill>
                <a:srgbClr val="00FFFF"/>
              </a:solidFill>
              <a:latin typeface="Arial"/>
              <a:ea typeface="Arial"/>
              <a:cs typeface="Arial"/>
              <a:sym typeface="Arial"/>
            </a:endParaRPr>
          </a:p>
        </p:txBody>
      </p:sp>
      <p:sp>
        <p:nvSpPr>
          <p:cNvPr id="108" name="Google Shape;108;p19"/>
          <p:cNvSpPr/>
          <p:nvPr/>
        </p:nvSpPr>
        <p:spPr>
          <a:xfrm>
            <a:off x="3293225" y="1505200"/>
            <a:ext cx="2342100" cy="2126400"/>
          </a:xfrm>
          <a:prstGeom prst="arc">
            <a:avLst>
              <a:gd fmla="val 16200000" name="adj1"/>
              <a:gd fmla="val 14521728" name="adj2"/>
            </a:avLst>
          </a:prstGeom>
          <a:noFill/>
          <a:ln cap="flat" cmpd="sng" w="19050">
            <a:solidFill>
              <a:srgbClr val="266DD3"/>
            </a:solidFill>
            <a:prstDash val="solid"/>
            <a:round/>
            <a:headEnd len="sm" w="sm" type="none"/>
            <a:tailEnd len="med" w="med" type="triangl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grpSp>
        <p:nvGrpSpPr>
          <p:cNvPr id="109" name="Google Shape;109;p19"/>
          <p:cNvGrpSpPr/>
          <p:nvPr/>
        </p:nvGrpSpPr>
        <p:grpSpPr>
          <a:xfrm>
            <a:off x="4107753" y="1282535"/>
            <a:ext cx="534900" cy="534900"/>
            <a:chOff x="3977640" y="1337310"/>
            <a:chExt cx="534900" cy="534900"/>
          </a:xfrm>
        </p:grpSpPr>
        <p:sp>
          <p:nvSpPr>
            <p:cNvPr id="110" name="Google Shape;110;p19"/>
            <p:cNvSpPr/>
            <p:nvPr/>
          </p:nvSpPr>
          <p:spPr>
            <a:xfrm>
              <a:off x="3977640" y="1337310"/>
              <a:ext cx="534900" cy="534900"/>
            </a:xfrm>
            <a:prstGeom prst="ellipse">
              <a:avLst/>
            </a:prstGeom>
            <a:solidFill>
              <a:srgbClr val="EAF2FF"/>
            </a:solidFill>
            <a:ln cap="flat" cmpd="sng" w="11900">
              <a:solidFill>
                <a:srgbClr val="266DD3"/>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111" name="Google Shape;111;p19"/>
            <p:cNvSpPr/>
            <p:nvPr/>
          </p:nvSpPr>
          <p:spPr>
            <a:xfrm>
              <a:off x="4011930" y="1513835"/>
              <a:ext cx="466500" cy="187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66DD3"/>
                </a:buClr>
                <a:buSzPts val="800"/>
                <a:buFont typeface="Arial"/>
                <a:buNone/>
              </a:pPr>
              <a:r>
                <a:rPr b="1" lang="en" sz="800">
                  <a:solidFill>
                    <a:srgbClr val="266DD3"/>
                  </a:solidFill>
                </a:rPr>
                <a:t>Acquire</a:t>
              </a:r>
              <a:endParaRPr b="0" i="0" sz="800" u="none" cap="none" strike="noStrike">
                <a:solidFill>
                  <a:schemeClr val="dk1"/>
                </a:solidFill>
                <a:latin typeface="Arial"/>
                <a:ea typeface="Arial"/>
                <a:cs typeface="Arial"/>
                <a:sym typeface="Arial"/>
              </a:endParaRPr>
            </a:p>
          </p:txBody>
        </p:sp>
      </p:grpSp>
      <p:grpSp>
        <p:nvGrpSpPr>
          <p:cNvPr id="112" name="Google Shape;112;p19"/>
          <p:cNvGrpSpPr/>
          <p:nvPr/>
        </p:nvGrpSpPr>
        <p:grpSpPr>
          <a:xfrm>
            <a:off x="3054278" y="2780548"/>
            <a:ext cx="725700" cy="589800"/>
            <a:chOff x="5316098" y="1817375"/>
            <a:chExt cx="725700" cy="589800"/>
          </a:xfrm>
        </p:grpSpPr>
        <p:sp>
          <p:nvSpPr>
            <p:cNvPr id="113" name="Google Shape;113;p19"/>
            <p:cNvSpPr/>
            <p:nvPr/>
          </p:nvSpPr>
          <p:spPr>
            <a:xfrm>
              <a:off x="5316098" y="1817375"/>
              <a:ext cx="725700" cy="589800"/>
            </a:xfrm>
            <a:prstGeom prst="ellipse">
              <a:avLst/>
            </a:prstGeom>
            <a:solidFill>
              <a:srgbClr val="F1E9FF"/>
            </a:solidFill>
            <a:ln cap="flat" cmpd="sng" w="11900">
              <a:solidFill>
                <a:srgbClr val="7B2CBF"/>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114" name="Google Shape;114;p19"/>
            <p:cNvSpPr/>
            <p:nvPr/>
          </p:nvSpPr>
          <p:spPr>
            <a:xfrm>
              <a:off x="5376600" y="2012000"/>
              <a:ext cx="630900" cy="206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7B2CBF"/>
                </a:buClr>
                <a:buSzPts val="800"/>
                <a:buFont typeface="Arial"/>
                <a:buNone/>
              </a:pPr>
              <a:r>
                <a:rPr b="1" lang="en" sz="800">
                  <a:solidFill>
                    <a:srgbClr val="7B2CBF"/>
                  </a:solidFill>
                </a:rPr>
                <a:t>Simulation/</a:t>
              </a:r>
              <a:endParaRPr b="1" sz="800">
                <a:solidFill>
                  <a:srgbClr val="7B2CBF"/>
                </a:solidFill>
              </a:endParaRPr>
            </a:p>
            <a:p>
              <a:pPr indent="0" lvl="0" marL="0" marR="0" rtl="0" algn="ctr">
                <a:spcBef>
                  <a:spcPts val="0"/>
                </a:spcBef>
                <a:spcAft>
                  <a:spcPts val="0"/>
                </a:spcAft>
                <a:buClr>
                  <a:srgbClr val="7B2CBF"/>
                </a:buClr>
                <a:buSzPts val="800"/>
                <a:buFont typeface="Arial"/>
                <a:buNone/>
              </a:pPr>
              <a:r>
                <a:rPr b="1" lang="en" sz="800">
                  <a:solidFill>
                    <a:srgbClr val="7B2CBF"/>
                  </a:solidFill>
                </a:rPr>
                <a:t>Digital Twin</a:t>
              </a:r>
              <a:endParaRPr b="0" i="0" sz="800" u="none" cap="none" strike="noStrike">
                <a:solidFill>
                  <a:schemeClr val="dk1"/>
                </a:solidFill>
                <a:latin typeface="Arial"/>
                <a:ea typeface="Arial"/>
                <a:cs typeface="Arial"/>
                <a:sym typeface="Arial"/>
              </a:endParaRPr>
            </a:p>
          </p:txBody>
        </p:sp>
      </p:grpSp>
      <p:grpSp>
        <p:nvGrpSpPr>
          <p:cNvPr id="115" name="Google Shape;115;p19"/>
          <p:cNvGrpSpPr/>
          <p:nvPr/>
        </p:nvGrpSpPr>
        <p:grpSpPr>
          <a:xfrm>
            <a:off x="3159151" y="1771154"/>
            <a:ext cx="630900" cy="630900"/>
            <a:chOff x="4951476" y="3120390"/>
            <a:chExt cx="630900" cy="630900"/>
          </a:xfrm>
        </p:grpSpPr>
        <p:sp>
          <p:nvSpPr>
            <p:cNvPr id="116" name="Google Shape;116;p19"/>
            <p:cNvSpPr/>
            <p:nvPr/>
          </p:nvSpPr>
          <p:spPr>
            <a:xfrm>
              <a:off x="4951476" y="3120390"/>
              <a:ext cx="630900" cy="630900"/>
            </a:xfrm>
            <a:prstGeom prst="ellipse">
              <a:avLst/>
            </a:prstGeom>
            <a:solidFill>
              <a:srgbClr val="EAF8F0"/>
            </a:solidFill>
            <a:ln cap="flat" cmpd="sng" w="11900">
              <a:solidFill>
                <a:srgbClr val="00B894"/>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117" name="Google Shape;117;p19"/>
            <p:cNvSpPr/>
            <p:nvPr/>
          </p:nvSpPr>
          <p:spPr>
            <a:xfrm>
              <a:off x="4985766" y="3328599"/>
              <a:ext cx="562200" cy="220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B894"/>
                </a:buClr>
                <a:buSzPts val="700"/>
                <a:buFont typeface="Arial"/>
                <a:buNone/>
              </a:pPr>
              <a:r>
                <a:rPr b="1" i="0" lang="en" sz="700" u="none" cap="none" strike="noStrike">
                  <a:solidFill>
                    <a:srgbClr val="00B894"/>
                  </a:solidFill>
                  <a:latin typeface="Arial"/>
                  <a:ea typeface="Arial"/>
                  <a:cs typeface="Arial"/>
                  <a:sym typeface="Arial"/>
                </a:rPr>
                <a:t>Control</a:t>
              </a:r>
              <a:endParaRPr b="0" i="0" sz="700" u="none" cap="none" strike="noStrike">
                <a:solidFill>
                  <a:schemeClr val="dk1"/>
                </a:solidFill>
                <a:latin typeface="Arial"/>
                <a:ea typeface="Arial"/>
                <a:cs typeface="Arial"/>
                <a:sym typeface="Arial"/>
              </a:endParaRPr>
            </a:p>
          </p:txBody>
        </p:sp>
      </p:grpSp>
      <p:grpSp>
        <p:nvGrpSpPr>
          <p:cNvPr id="118" name="Google Shape;118;p19"/>
          <p:cNvGrpSpPr/>
          <p:nvPr/>
        </p:nvGrpSpPr>
        <p:grpSpPr>
          <a:xfrm>
            <a:off x="5274739" y="2571282"/>
            <a:ext cx="685800" cy="685800"/>
            <a:chOff x="4183330" y="3182118"/>
            <a:chExt cx="685800" cy="685800"/>
          </a:xfrm>
        </p:grpSpPr>
        <p:sp>
          <p:nvSpPr>
            <p:cNvPr id="119" name="Google Shape;119;p19"/>
            <p:cNvSpPr/>
            <p:nvPr/>
          </p:nvSpPr>
          <p:spPr>
            <a:xfrm>
              <a:off x="4183330" y="3182118"/>
              <a:ext cx="685800" cy="685800"/>
            </a:xfrm>
            <a:prstGeom prst="ellipse">
              <a:avLst/>
            </a:prstGeom>
            <a:solidFill>
              <a:srgbClr val="FFF4D9"/>
            </a:solidFill>
            <a:ln cap="flat" cmpd="sng" w="11900">
              <a:solidFill>
                <a:srgbClr val="F59E0B"/>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120" name="Google Shape;120;p19"/>
            <p:cNvSpPr/>
            <p:nvPr/>
          </p:nvSpPr>
          <p:spPr>
            <a:xfrm>
              <a:off x="4210778" y="3413078"/>
              <a:ext cx="617100" cy="240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59E0B"/>
                </a:buClr>
                <a:buSzPts val="700"/>
                <a:buFont typeface="Arial"/>
                <a:buNone/>
              </a:pPr>
              <a:r>
                <a:rPr b="1" lang="en" sz="700">
                  <a:solidFill>
                    <a:srgbClr val="F59E0B"/>
                  </a:solidFill>
                </a:rPr>
                <a:t>Analyze</a:t>
              </a:r>
              <a:endParaRPr b="0" i="0" sz="700" u="none" cap="none" strike="noStrike">
                <a:solidFill>
                  <a:schemeClr val="dk1"/>
                </a:solidFill>
                <a:latin typeface="Arial"/>
                <a:ea typeface="Arial"/>
                <a:cs typeface="Arial"/>
                <a:sym typeface="Arial"/>
              </a:endParaRPr>
            </a:p>
          </p:txBody>
        </p:sp>
      </p:grpSp>
      <p:sp>
        <p:nvSpPr>
          <p:cNvPr id="121" name="Google Shape;121;p19"/>
          <p:cNvSpPr/>
          <p:nvPr/>
        </p:nvSpPr>
        <p:spPr>
          <a:xfrm>
            <a:off x="3828425" y="2112275"/>
            <a:ext cx="1271700" cy="377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72033"/>
              </a:buClr>
              <a:buSzPts val="1600"/>
              <a:buFont typeface="Arial"/>
              <a:buNone/>
            </a:pPr>
            <a:r>
              <a:rPr b="1" i="0" lang="en" sz="1300" u="none" cap="none" strike="noStrike">
                <a:solidFill>
                  <a:schemeClr val="dk1"/>
                </a:solidFill>
                <a:latin typeface="Arial"/>
                <a:ea typeface="Arial"/>
                <a:cs typeface="Arial"/>
                <a:sym typeface="Arial"/>
              </a:rPr>
              <a:t>Closed-loop experiment</a:t>
            </a:r>
            <a:endParaRPr b="0" i="0" sz="1300" u="none" cap="none" strike="noStrike">
              <a:solidFill>
                <a:schemeClr val="dk1"/>
              </a:solidFill>
              <a:latin typeface="Arial"/>
              <a:ea typeface="Arial"/>
              <a:cs typeface="Arial"/>
              <a:sym typeface="Arial"/>
            </a:endParaRPr>
          </a:p>
        </p:txBody>
      </p:sp>
      <p:sp>
        <p:nvSpPr>
          <p:cNvPr id="122" name="Google Shape;122;p19"/>
          <p:cNvSpPr/>
          <p:nvPr/>
        </p:nvSpPr>
        <p:spPr>
          <a:xfrm>
            <a:off x="3725875" y="2614150"/>
            <a:ext cx="1440300" cy="491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E6B85"/>
              </a:buClr>
              <a:buSzPts val="900"/>
              <a:buFont typeface="Arial"/>
              <a:buNone/>
            </a:pPr>
            <a:r>
              <a:rPr b="0" i="0" lang="en" sz="800" u="none" cap="none" strike="noStrike">
                <a:solidFill>
                  <a:srgbClr val="D9D9D9"/>
                </a:solidFill>
                <a:latin typeface="Arial"/>
                <a:ea typeface="Arial"/>
                <a:cs typeface="Arial"/>
                <a:sym typeface="Arial"/>
              </a:rPr>
              <a:t>AI links real-time measurements, simulation, intent, and operations.</a:t>
            </a:r>
            <a:endParaRPr b="0" i="0" sz="800" u="none" cap="none" strike="noStrike">
              <a:solidFill>
                <a:srgbClr val="D9D9D9"/>
              </a:solidFill>
              <a:latin typeface="Arial"/>
              <a:ea typeface="Arial"/>
              <a:cs typeface="Arial"/>
              <a:sym typeface="Arial"/>
            </a:endParaRPr>
          </a:p>
        </p:txBody>
      </p:sp>
      <p:sp>
        <p:nvSpPr>
          <p:cNvPr id="123" name="Google Shape;123;p19"/>
          <p:cNvSpPr/>
          <p:nvPr/>
        </p:nvSpPr>
        <p:spPr>
          <a:xfrm>
            <a:off x="445770" y="4869180"/>
            <a:ext cx="397800" cy="123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E6B85"/>
              </a:buClr>
              <a:buSzPts val="400"/>
              <a:buFont typeface="Arial"/>
              <a:buNone/>
            </a:pPr>
            <a:r>
              <a:rPr b="0" i="0" lang="en" sz="400" u="none" cap="none" strike="noStrike">
                <a:solidFill>
                  <a:srgbClr val="5E6B85"/>
                </a:solidFill>
                <a:latin typeface="Arial"/>
                <a:ea typeface="Arial"/>
                <a:cs typeface="Arial"/>
                <a:sym typeface="Arial"/>
              </a:rPr>
              <a:t>Sources:</a:t>
            </a:r>
            <a:endParaRPr b="0" i="0" sz="400" u="none" cap="none" strike="noStrike">
              <a:solidFill>
                <a:schemeClr val="dk1"/>
              </a:solidFill>
              <a:latin typeface="Arial"/>
              <a:ea typeface="Arial"/>
              <a:cs typeface="Arial"/>
              <a:sym typeface="Arial"/>
            </a:endParaRPr>
          </a:p>
        </p:txBody>
      </p:sp>
      <p:sp>
        <p:nvSpPr>
          <p:cNvPr id="124" name="Google Shape;124;p19">
            <a:hlinkClick r:id="rId3"/>
          </p:cNvPr>
          <p:cNvSpPr/>
          <p:nvPr/>
        </p:nvSpPr>
        <p:spPr>
          <a:xfrm>
            <a:off x="877824" y="4869180"/>
            <a:ext cx="1186500" cy="123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66DD3"/>
              </a:buClr>
              <a:buSzPts val="400"/>
              <a:buFont typeface="Arial"/>
              <a:buNone/>
            </a:pPr>
            <a:r>
              <a:rPr b="0" i="0" lang="en" sz="400" u="sng" cap="none" strike="noStrike">
                <a:solidFill>
                  <a:schemeClr val="hlink"/>
                </a:solidFill>
                <a:latin typeface="Arial"/>
                <a:ea typeface="Arial"/>
                <a:cs typeface="Arial"/>
                <a:sym typeface="Arial"/>
                <a:hlinkClick r:id="rId4"/>
              </a:rPr>
              <a:t>CHEP Track 6: AI/LLM tools</a:t>
            </a:r>
            <a:endParaRPr b="0" i="0" sz="400" u="none" cap="none" strike="noStrike">
              <a:solidFill>
                <a:schemeClr val="dk1"/>
              </a:solidFill>
              <a:latin typeface="Arial"/>
              <a:ea typeface="Arial"/>
              <a:cs typeface="Arial"/>
              <a:sym typeface="Arial"/>
            </a:endParaRPr>
          </a:p>
        </p:txBody>
      </p:sp>
      <p:sp>
        <p:nvSpPr>
          <p:cNvPr id="125" name="Google Shape;125;p19">
            <a:hlinkClick r:id="rId5"/>
          </p:cNvPr>
          <p:cNvSpPr/>
          <p:nvPr/>
        </p:nvSpPr>
        <p:spPr>
          <a:xfrm>
            <a:off x="2132838" y="4869180"/>
            <a:ext cx="1302900" cy="123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66DD3"/>
              </a:buClr>
              <a:buSzPts val="400"/>
              <a:buFont typeface="Arial"/>
              <a:buNone/>
            </a:pPr>
            <a:r>
              <a:rPr b="0" i="0" lang="en" sz="400" u="sng" cap="none" strike="noStrike">
                <a:solidFill>
                  <a:schemeClr val="hlink"/>
                </a:solidFill>
                <a:latin typeface="Arial"/>
                <a:ea typeface="Arial"/>
                <a:cs typeface="Arial"/>
                <a:sym typeface="Arial"/>
                <a:hlinkClick r:id="rId6"/>
              </a:rPr>
              <a:t>CHEP Track 8: analysis + open data</a:t>
            </a:r>
            <a:endParaRPr b="0" i="0" sz="400" u="none" cap="none" strike="noStrike">
              <a:solidFill>
                <a:schemeClr val="dk1"/>
              </a:solidFill>
              <a:latin typeface="Arial"/>
              <a:ea typeface="Arial"/>
              <a:cs typeface="Arial"/>
              <a:sym typeface="Arial"/>
            </a:endParaRPr>
          </a:p>
        </p:txBody>
      </p:sp>
      <p:sp>
        <p:nvSpPr>
          <p:cNvPr id="126" name="Google Shape;126;p19">
            <a:hlinkClick r:id="rId7"/>
          </p:cNvPr>
          <p:cNvSpPr/>
          <p:nvPr/>
        </p:nvSpPr>
        <p:spPr>
          <a:xfrm>
            <a:off x="3504438" y="4869180"/>
            <a:ext cx="1073400" cy="123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66DD3"/>
              </a:buClr>
              <a:buSzPts val="400"/>
              <a:buFont typeface="Arial"/>
              <a:buNone/>
            </a:pPr>
            <a:r>
              <a:rPr b="0" i="0" lang="en" sz="400" u="sng" cap="none" strike="noStrike">
                <a:solidFill>
                  <a:schemeClr val="hlink"/>
                </a:solidFill>
                <a:latin typeface="Arial"/>
                <a:ea typeface="Arial"/>
                <a:cs typeface="Arial"/>
                <a:sym typeface="Arial"/>
                <a:hlinkClick r:id="rId8"/>
              </a:rPr>
              <a:t>CHEP Track 1: FAIR data</a:t>
            </a:r>
            <a:endParaRPr b="0" i="0" sz="400" u="none" cap="none" strike="noStrike">
              <a:solidFill>
                <a:schemeClr val="dk1"/>
              </a:solidFill>
              <a:latin typeface="Arial"/>
              <a:ea typeface="Arial"/>
              <a:cs typeface="Arial"/>
              <a:sym typeface="Arial"/>
            </a:endParaRPr>
          </a:p>
        </p:txBody>
      </p:sp>
      <p:sp>
        <p:nvSpPr>
          <p:cNvPr id="127" name="Google Shape;127;p19"/>
          <p:cNvSpPr/>
          <p:nvPr/>
        </p:nvSpPr>
        <p:spPr>
          <a:xfrm>
            <a:off x="6240780" y="4869180"/>
            <a:ext cx="2434500" cy="12360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5E6B85"/>
              </a:buClr>
              <a:buSzPts val="400"/>
              <a:buFont typeface="Arial"/>
              <a:buNone/>
            </a:pPr>
            <a:r>
              <a:rPr b="0" i="0" lang="en" sz="400" u="none" cap="none" strike="noStrike">
                <a:solidFill>
                  <a:srgbClr val="5E6B85"/>
                </a:solidFill>
                <a:latin typeface="Arial"/>
                <a:ea typeface="Arial"/>
                <a:cs typeface="Arial"/>
                <a:sym typeface="Arial"/>
              </a:rPr>
              <a:t>Draft deck — replace placeholders with final collaboration details</a:t>
            </a:r>
            <a:endParaRPr b="0" i="0" sz="400" u="none" cap="none" strike="noStrike">
              <a:solidFill>
                <a:schemeClr val="dk1"/>
              </a:solidFill>
              <a:latin typeface="Arial"/>
              <a:ea typeface="Arial"/>
              <a:cs typeface="Arial"/>
              <a:sym typeface="Arial"/>
            </a:endParaRPr>
          </a:p>
        </p:txBody>
      </p:sp>
      <p:grpSp>
        <p:nvGrpSpPr>
          <p:cNvPr id="128" name="Google Shape;128;p19"/>
          <p:cNvGrpSpPr/>
          <p:nvPr/>
        </p:nvGrpSpPr>
        <p:grpSpPr>
          <a:xfrm>
            <a:off x="4960376" y="1570490"/>
            <a:ext cx="630900" cy="630900"/>
            <a:chOff x="4745701" y="1501740"/>
            <a:chExt cx="630900" cy="630900"/>
          </a:xfrm>
        </p:grpSpPr>
        <p:sp>
          <p:nvSpPr>
            <p:cNvPr id="129" name="Google Shape;129;p19"/>
            <p:cNvSpPr/>
            <p:nvPr/>
          </p:nvSpPr>
          <p:spPr>
            <a:xfrm>
              <a:off x="4745701" y="1501740"/>
              <a:ext cx="630900" cy="630900"/>
            </a:xfrm>
            <a:prstGeom prst="ellipse">
              <a:avLst/>
            </a:prstGeom>
            <a:solidFill>
              <a:srgbClr val="EAD1DC"/>
            </a:solidFill>
            <a:ln cap="flat" cmpd="sng" w="11900">
              <a:solidFill>
                <a:srgbClr val="FF00FF"/>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130" name="Google Shape;130;p19"/>
            <p:cNvSpPr/>
            <p:nvPr/>
          </p:nvSpPr>
          <p:spPr>
            <a:xfrm>
              <a:off x="4779991" y="1709949"/>
              <a:ext cx="562200" cy="220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B894"/>
                </a:buClr>
                <a:buSzPts val="700"/>
                <a:buFont typeface="Arial"/>
                <a:buNone/>
              </a:pPr>
              <a:r>
                <a:rPr b="1" lang="en" sz="700">
                  <a:solidFill>
                    <a:srgbClr val="0B5394"/>
                  </a:solidFill>
                </a:rPr>
                <a:t>Calibrate</a:t>
              </a:r>
              <a:endParaRPr b="0" i="0" sz="700" u="none" cap="none" strike="noStrike">
                <a:solidFill>
                  <a:srgbClr val="0B5394"/>
                </a:solidFill>
                <a:latin typeface="Arial"/>
                <a:ea typeface="Arial"/>
                <a:cs typeface="Arial"/>
                <a:sym typeface="Arial"/>
              </a:endParaRPr>
            </a:p>
          </p:txBody>
        </p:sp>
      </p:grpSp>
      <p:grpSp>
        <p:nvGrpSpPr>
          <p:cNvPr id="131" name="Google Shape;131;p19"/>
          <p:cNvGrpSpPr/>
          <p:nvPr/>
        </p:nvGrpSpPr>
        <p:grpSpPr>
          <a:xfrm>
            <a:off x="4210776" y="3278165"/>
            <a:ext cx="630900" cy="630900"/>
            <a:chOff x="4951476" y="3120390"/>
            <a:chExt cx="630900" cy="630900"/>
          </a:xfrm>
        </p:grpSpPr>
        <p:sp>
          <p:nvSpPr>
            <p:cNvPr id="132" name="Google Shape;132;p19"/>
            <p:cNvSpPr/>
            <p:nvPr/>
          </p:nvSpPr>
          <p:spPr>
            <a:xfrm>
              <a:off x="4951476" y="3120390"/>
              <a:ext cx="630900" cy="630900"/>
            </a:xfrm>
            <a:prstGeom prst="ellipse">
              <a:avLst/>
            </a:prstGeom>
            <a:solidFill>
              <a:srgbClr val="E6B8AF"/>
            </a:solidFill>
            <a:ln cap="flat" cmpd="sng" w="11900">
              <a:solidFill>
                <a:srgbClr val="980000"/>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133" name="Google Shape;133;p19"/>
            <p:cNvSpPr/>
            <p:nvPr/>
          </p:nvSpPr>
          <p:spPr>
            <a:xfrm>
              <a:off x="4985766" y="3328599"/>
              <a:ext cx="562200" cy="220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B894"/>
                </a:buClr>
                <a:buSzPts val="700"/>
                <a:buFont typeface="Arial"/>
                <a:buNone/>
              </a:pPr>
              <a:r>
                <a:rPr b="1" lang="en" sz="700">
                  <a:solidFill>
                    <a:srgbClr val="7B2CBF"/>
                  </a:solidFill>
                </a:rPr>
                <a:t>Preserve</a:t>
              </a:r>
              <a:endParaRPr b="0" i="0" sz="700" u="none" cap="none" strike="noStrike">
                <a:solidFill>
                  <a:srgbClr val="7B2CBF"/>
                </a:solidFill>
                <a:latin typeface="Arial"/>
                <a:ea typeface="Arial"/>
                <a:cs typeface="Arial"/>
                <a:sym typeface="Arial"/>
              </a:endParaRPr>
            </a:p>
          </p:txBody>
        </p:sp>
      </p:grpSp>
      <p:sp>
        <p:nvSpPr>
          <p:cNvPr id="134" name="Google Shape;134;p19"/>
          <p:cNvSpPr txBox="1"/>
          <p:nvPr>
            <p:ph idx="12" type="sldNum"/>
          </p:nvPr>
        </p:nvSpPr>
        <p:spPr>
          <a:xfrm>
            <a:off x="8556784" y="4749851"/>
            <a:ext cx="548700" cy="393600"/>
          </a:xfrm>
          <a:prstGeom prst="rect">
            <a:avLst/>
          </a:prstGeom>
        </p:spPr>
        <p:txBody>
          <a:bodyPr anchorCtr="0" anchor="t"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
        <p:nvSpPr>
          <p:cNvPr id="135" name="Google Shape;135;p19"/>
          <p:cNvSpPr txBox="1"/>
          <p:nvPr/>
        </p:nvSpPr>
        <p:spPr>
          <a:xfrm>
            <a:off x="6137975" y="245975"/>
            <a:ext cx="2745300" cy="4109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700">
                <a:solidFill>
                  <a:srgbClr val="FFFF00"/>
                </a:solidFill>
              </a:rPr>
              <a:t>We design and execute experiments to meet measurement goals.</a:t>
            </a:r>
            <a:endParaRPr sz="1700">
              <a:solidFill>
                <a:srgbClr val="FFFF00"/>
              </a:solidFill>
            </a:endParaRPr>
          </a:p>
          <a:p>
            <a:pPr indent="0" lvl="0" marL="0" rtl="0" algn="l">
              <a:spcBef>
                <a:spcPts val="0"/>
              </a:spcBef>
              <a:spcAft>
                <a:spcPts val="0"/>
              </a:spcAft>
              <a:buNone/>
            </a:pPr>
            <a:r>
              <a:t/>
            </a:r>
            <a:endParaRPr sz="1700">
              <a:solidFill>
                <a:srgbClr val="FFFF00"/>
              </a:solidFill>
            </a:endParaRPr>
          </a:p>
          <a:p>
            <a:pPr indent="0" lvl="0" marL="0" rtl="0" algn="l">
              <a:spcBef>
                <a:spcPts val="0"/>
              </a:spcBef>
              <a:spcAft>
                <a:spcPts val="0"/>
              </a:spcAft>
              <a:buNone/>
            </a:pPr>
            <a:r>
              <a:rPr lang="en" sz="1700">
                <a:solidFill>
                  <a:srgbClr val="FFFF00"/>
                </a:solidFill>
              </a:rPr>
              <a:t>AI will allow dynamic adjustment of experiments to achieve the physics goals while minimizing resource usage.</a:t>
            </a:r>
            <a:endParaRPr sz="1700">
              <a:solidFill>
                <a:srgbClr val="FFFF00"/>
              </a:solidFill>
            </a:endParaRPr>
          </a:p>
          <a:p>
            <a:pPr indent="0" lvl="0" marL="0" rtl="0" algn="l">
              <a:spcBef>
                <a:spcPts val="0"/>
              </a:spcBef>
              <a:spcAft>
                <a:spcPts val="0"/>
              </a:spcAft>
              <a:buNone/>
            </a:pPr>
            <a:r>
              <a:t/>
            </a:r>
            <a:endParaRPr sz="1700">
              <a:solidFill>
                <a:srgbClr val="FFFF00"/>
              </a:solidFill>
            </a:endParaRPr>
          </a:p>
          <a:p>
            <a:pPr indent="0" lvl="0" marL="0" rtl="0" algn="l">
              <a:spcBef>
                <a:spcPts val="0"/>
              </a:spcBef>
              <a:spcAft>
                <a:spcPts val="0"/>
              </a:spcAft>
              <a:buNone/>
            </a:pPr>
            <a:r>
              <a:rPr lang="en" sz="1700">
                <a:solidFill>
                  <a:srgbClr val="FFFF00"/>
                </a:solidFill>
              </a:rPr>
              <a:t>Automated, holistic calibrations of </a:t>
            </a:r>
            <a:r>
              <a:rPr lang="en" sz="1700">
                <a:solidFill>
                  <a:srgbClr val="FFFF00"/>
                </a:solidFill>
              </a:rPr>
              <a:t>interdependent</a:t>
            </a:r>
            <a:r>
              <a:rPr lang="en" sz="1700">
                <a:solidFill>
                  <a:srgbClr val="FFFF00"/>
                </a:solidFill>
              </a:rPr>
              <a:t> systems will enable experiment pipelines*</a:t>
            </a:r>
            <a:endParaRPr sz="1700">
              <a:solidFill>
                <a:srgbClr val="FFFF00"/>
              </a:solidFill>
            </a:endParaRPr>
          </a:p>
        </p:txBody>
      </p:sp>
      <p:sp>
        <p:nvSpPr>
          <p:cNvPr id="136" name="Google Shape;136;p19"/>
          <p:cNvSpPr txBox="1"/>
          <p:nvPr/>
        </p:nvSpPr>
        <p:spPr>
          <a:xfrm>
            <a:off x="6174900" y="4302450"/>
            <a:ext cx="27453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1100">
                <a:solidFill>
                  <a:srgbClr val="FFFF00"/>
                </a:solidFill>
              </a:rPr>
              <a:t>*ePIC already incorporates much of this type of workflow in its design.</a:t>
            </a:r>
            <a:endParaRPr i="1" sz="1100">
              <a:solidFill>
                <a:srgbClr val="FFFF00"/>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5">
                                            <p:txEl>
                                              <p:pRg end="0" st="0"/>
                                            </p:txEl>
                                          </p:spTgt>
                                        </p:tgtEl>
                                        <p:attrNameLst>
                                          <p:attrName>style.visibility</p:attrName>
                                        </p:attrNameLst>
                                      </p:cBhvr>
                                      <p:to>
                                        <p:strVal val="visible"/>
                                      </p:to>
                                    </p:set>
                                    <p:animEffect filter="fade" transition="in">
                                      <p:cBhvr>
                                        <p:cTn dur="1000"/>
                                        <p:tgtEl>
                                          <p:spTgt spid="13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5">
                                            <p:txEl>
                                              <p:pRg end="1" st="1"/>
                                            </p:txEl>
                                          </p:spTgt>
                                        </p:tgtEl>
                                        <p:attrNameLst>
                                          <p:attrName>style.visibility</p:attrName>
                                        </p:attrNameLst>
                                      </p:cBhvr>
                                      <p:to>
                                        <p:strVal val="visible"/>
                                      </p:to>
                                    </p:set>
                                    <p:animEffect filter="fade" transition="in">
                                      <p:cBhvr>
                                        <p:cTn dur="1000"/>
                                        <p:tgtEl>
                                          <p:spTgt spid="13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5">
                                            <p:txEl>
                                              <p:pRg end="2" st="2"/>
                                            </p:txEl>
                                          </p:spTgt>
                                        </p:tgtEl>
                                        <p:attrNameLst>
                                          <p:attrName>style.visibility</p:attrName>
                                        </p:attrNameLst>
                                      </p:cBhvr>
                                      <p:to>
                                        <p:strVal val="visible"/>
                                      </p:to>
                                    </p:set>
                                    <p:animEffect filter="fade" transition="in">
                                      <p:cBhvr>
                                        <p:cTn dur="1000"/>
                                        <p:tgtEl>
                                          <p:spTgt spid="135">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5">
                                            <p:txEl>
                                              <p:pRg end="3" st="3"/>
                                            </p:txEl>
                                          </p:spTgt>
                                        </p:tgtEl>
                                        <p:attrNameLst>
                                          <p:attrName>style.visibility</p:attrName>
                                        </p:attrNameLst>
                                      </p:cBhvr>
                                      <p:to>
                                        <p:strVal val="visible"/>
                                      </p:to>
                                    </p:set>
                                    <p:animEffect filter="fade" transition="in">
                                      <p:cBhvr>
                                        <p:cTn dur="1000"/>
                                        <p:tgtEl>
                                          <p:spTgt spid="135">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5">
                                            <p:txEl>
                                              <p:pRg end="4" st="4"/>
                                            </p:txEl>
                                          </p:spTgt>
                                        </p:tgtEl>
                                        <p:attrNameLst>
                                          <p:attrName>style.visibility</p:attrName>
                                        </p:attrNameLst>
                                      </p:cBhvr>
                                      <p:to>
                                        <p:strVal val="visible"/>
                                      </p:to>
                                    </p:set>
                                    <p:animEffect filter="fade" transition="in">
                                      <p:cBhvr>
                                        <p:cTn dur="1000"/>
                                        <p:tgtEl>
                                          <p:spTgt spid="135">
                                            <p:txEl>
                                              <p:pRg end="4" st="4"/>
                                            </p:txEl>
                                          </p:spTgt>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36"/>
                                        </p:tgtEl>
                                        <p:attrNameLst>
                                          <p:attrName>style.visibility</p:attrName>
                                        </p:attrNameLst>
                                      </p:cBhvr>
                                      <p:to>
                                        <p:strVal val="visible"/>
                                      </p:to>
                                    </p:set>
                                    <p:animEffect filter="fade" transition="in">
                                      <p:cBhvr>
                                        <p:cTn dur="1000"/>
                                        <p:tgtEl>
                                          <p:spTgt spid="13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20"/>
          <p:cNvSpPr txBox="1"/>
          <p:nvPr>
            <p:ph type="title"/>
          </p:nvPr>
        </p:nvSpPr>
        <p:spPr>
          <a:xfrm>
            <a:off x="311700" y="178027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Coding with AI</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21"/>
          <p:cNvSpPr txBox="1"/>
          <p:nvPr>
            <p:ph type="title"/>
          </p:nvPr>
        </p:nvSpPr>
        <p:spPr>
          <a:xfrm>
            <a:off x="311700" y="11365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AI is changing the way we code and will likely continue ..</a:t>
            </a:r>
            <a:endParaRPr/>
          </a:p>
        </p:txBody>
      </p:sp>
      <p:pic>
        <p:nvPicPr>
          <p:cNvPr id="147" name="Google Shape;147;p21"/>
          <p:cNvPicPr preferRelativeResize="0"/>
          <p:nvPr/>
        </p:nvPicPr>
        <p:blipFill>
          <a:blip r:embed="rId3">
            <a:alphaModFix/>
          </a:blip>
          <a:stretch>
            <a:fillRect/>
          </a:stretch>
        </p:blipFill>
        <p:spPr>
          <a:xfrm>
            <a:off x="92975" y="653763"/>
            <a:ext cx="1649400" cy="858225"/>
          </a:xfrm>
          <a:prstGeom prst="rect">
            <a:avLst/>
          </a:prstGeom>
          <a:noFill/>
          <a:ln>
            <a:noFill/>
          </a:ln>
        </p:spPr>
      </p:pic>
      <p:pic>
        <p:nvPicPr>
          <p:cNvPr id="148" name="Google Shape;148;p21"/>
          <p:cNvPicPr preferRelativeResize="0"/>
          <p:nvPr/>
        </p:nvPicPr>
        <p:blipFill>
          <a:blip r:embed="rId4">
            <a:alphaModFix/>
          </a:blip>
          <a:stretch>
            <a:fillRect/>
          </a:stretch>
        </p:blipFill>
        <p:spPr>
          <a:xfrm>
            <a:off x="235675" y="3432463"/>
            <a:ext cx="704850" cy="1057275"/>
          </a:xfrm>
          <a:prstGeom prst="rect">
            <a:avLst/>
          </a:prstGeom>
          <a:noFill/>
          <a:ln>
            <a:noFill/>
          </a:ln>
        </p:spPr>
      </p:pic>
      <p:pic>
        <p:nvPicPr>
          <p:cNvPr id="149" name="Google Shape;149;p21" title="LOCKUP_HORIZONTAL_25D_DARK.png"/>
          <p:cNvPicPr preferRelativeResize="0"/>
          <p:nvPr/>
        </p:nvPicPr>
        <p:blipFill>
          <a:blip r:embed="rId5">
            <a:alphaModFix/>
          </a:blip>
          <a:stretch>
            <a:fillRect/>
          </a:stretch>
        </p:blipFill>
        <p:spPr>
          <a:xfrm>
            <a:off x="92975" y="1665587"/>
            <a:ext cx="1825874" cy="435075"/>
          </a:xfrm>
          <a:prstGeom prst="rect">
            <a:avLst/>
          </a:prstGeom>
          <a:noFill/>
          <a:ln>
            <a:noFill/>
          </a:ln>
        </p:spPr>
      </p:pic>
      <p:pic>
        <p:nvPicPr>
          <p:cNvPr id="150" name="Google Shape;150;p21"/>
          <p:cNvPicPr preferRelativeResize="0"/>
          <p:nvPr/>
        </p:nvPicPr>
        <p:blipFill>
          <a:blip r:embed="rId6">
            <a:alphaModFix/>
          </a:blip>
          <a:stretch>
            <a:fillRect/>
          </a:stretch>
        </p:blipFill>
        <p:spPr>
          <a:xfrm>
            <a:off x="138374" y="2281350"/>
            <a:ext cx="1257300" cy="895350"/>
          </a:xfrm>
          <a:prstGeom prst="rect">
            <a:avLst/>
          </a:prstGeom>
          <a:noFill/>
          <a:ln>
            <a:noFill/>
          </a:ln>
        </p:spPr>
      </p:pic>
      <p:sp>
        <p:nvSpPr>
          <p:cNvPr id="151" name="Google Shape;151;p21"/>
          <p:cNvSpPr txBox="1"/>
          <p:nvPr/>
        </p:nvSpPr>
        <p:spPr>
          <a:xfrm>
            <a:off x="2382775" y="653763"/>
            <a:ext cx="2995500" cy="1200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chemeClr val="dk1"/>
                </a:solidFill>
              </a:rPr>
              <a:t>Vibe Coding:</a:t>
            </a:r>
            <a:r>
              <a:rPr lang="en" sz="1800">
                <a:solidFill>
                  <a:schemeClr val="dk1"/>
                </a:solidFill>
              </a:rPr>
              <a:t> </a:t>
            </a:r>
            <a:r>
              <a:rPr i="1" lang="en" sz="1600">
                <a:solidFill>
                  <a:schemeClr val="dk1"/>
                </a:solidFill>
              </a:rPr>
              <a:t>"I describe the vibe of what I want, the AI hands me a complete app, and I pray it works."</a:t>
            </a:r>
            <a:endParaRPr i="1" sz="1600">
              <a:solidFill>
                <a:schemeClr val="dk1"/>
              </a:solidFill>
            </a:endParaRPr>
          </a:p>
        </p:txBody>
      </p:sp>
      <p:sp>
        <p:nvSpPr>
          <p:cNvPr id="152" name="Google Shape;152;p21"/>
          <p:cNvSpPr txBox="1"/>
          <p:nvPr/>
        </p:nvSpPr>
        <p:spPr>
          <a:xfrm>
            <a:off x="5537025" y="653763"/>
            <a:ext cx="3426000" cy="144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chemeClr val="dk1"/>
                </a:solidFill>
              </a:rPr>
              <a:t>Agentic</a:t>
            </a:r>
            <a:r>
              <a:rPr b="1" lang="en" sz="1800">
                <a:solidFill>
                  <a:schemeClr val="dk1"/>
                </a:solidFill>
              </a:rPr>
              <a:t> Coding:</a:t>
            </a:r>
            <a:r>
              <a:rPr lang="en" sz="1800">
                <a:solidFill>
                  <a:schemeClr val="dk1"/>
                </a:solidFill>
              </a:rPr>
              <a:t> </a:t>
            </a:r>
            <a:r>
              <a:rPr i="1" lang="en" sz="1600">
                <a:solidFill>
                  <a:schemeClr val="dk1"/>
                </a:solidFill>
              </a:rPr>
              <a:t>"</a:t>
            </a:r>
            <a:r>
              <a:rPr i="1" lang="en" sz="1600">
                <a:solidFill>
                  <a:schemeClr val="dk1"/>
                </a:solidFill>
              </a:rPr>
              <a:t>I give an autonomous AI agent a high-level goal, and it manages its own step-by-step execution, testing, and debugging loop.</a:t>
            </a:r>
            <a:r>
              <a:rPr i="1" lang="en" sz="1600">
                <a:solidFill>
                  <a:schemeClr val="dk1"/>
                </a:solidFill>
              </a:rPr>
              <a:t>"</a:t>
            </a:r>
            <a:endParaRPr i="1" sz="1600">
              <a:solidFill>
                <a:schemeClr val="dk1"/>
              </a:solidFill>
            </a:endParaRPr>
          </a:p>
        </p:txBody>
      </p:sp>
      <p:grpSp>
        <p:nvGrpSpPr>
          <p:cNvPr id="153" name="Google Shape;153;p21"/>
          <p:cNvGrpSpPr/>
          <p:nvPr/>
        </p:nvGrpSpPr>
        <p:grpSpPr>
          <a:xfrm>
            <a:off x="2216198" y="1808811"/>
            <a:ext cx="5233257" cy="2906635"/>
            <a:chOff x="2216198" y="1808811"/>
            <a:chExt cx="5233257" cy="2906635"/>
          </a:xfrm>
        </p:grpSpPr>
        <p:pic>
          <p:nvPicPr>
            <p:cNvPr id="154" name="Google Shape;154;p21"/>
            <p:cNvPicPr preferRelativeResize="0"/>
            <p:nvPr/>
          </p:nvPicPr>
          <p:blipFill>
            <a:blip r:embed="rId7">
              <a:alphaModFix/>
            </a:blip>
            <a:stretch>
              <a:fillRect/>
            </a:stretch>
          </p:blipFill>
          <p:spPr>
            <a:xfrm>
              <a:off x="2300628" y="2036546"/>
              <a:ext cx="5148827" cy="2678900"/>
            </a:xfrm>
            <a:prstGeom prst="rect">
              <a:avLst/>
            </a:prstGeom>
            <a:noFill/>
            <a:ln>
              <a:noFill/>
            </a:ln>
          </p:spPr>
        </p:pic>
        <p:sp>
          <p:nvSpPr>
            <p:cNvPr id="155" name="Google Shape;155;p21"/>
            <p:cNvSpPr txBox="1"/>
            <p:nvPr/>
          </p:nvSpPr>
          <p:spPr>
            <a:xfrm>
              <a:off x="2216198" y="1808811"/>
              <a:ext cx="2313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u="sng">
                  <a:solidFill>
                    <a:schemeClr val="hlink"/>
                  </a:solidFill>
                  <a:hlinkClick r:id="rId8"/>
                </a:rPr>
                <a:t>https://metr.org/blog/2026-02-24-uplift-update/</a:t>
              </a:r>
              <a:r>
                <a:rPr lang="en" sz="800">
                  <a:solidFill>
                    <a:schemeClr val="lt2"/>
                  </a:solidFill>
                </a:rPr>
                <a:t> </a:t>
              </a:r>
              <a:endParaRPr sz="800">
                <a:solidFill>
                  <a:schemeClr val="lt2"/>
                </a:solidFill>
              </a:endParaRPr>
            </a:p>
          </p:txBody>
        </p:sp>
      </p:grpSp>
      <p:sp>
        <p:nvSpPr>
          <p:cNvPr id="156" name="Google Shape;156;p21"/>
          <p:cNvSpPr txBox="1"/>
          <p:nvPr/>
        </p:nvSpPr>
        <p:spPr>
          <a:xfrm>
            <a:off x="7561428" y="1807012"/>
            <a:ext cx="1436100" cy="3063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rgbClr val="FFFF00"/>
                </a:solidFill>
              </a:rPr>
              <a:t>Studies of improved development time are very mixed but tend to say 25%-50% more FTEs when using AI for coding.</a:t>
            </a:r>
            <a:endParaRPr sz="1100">
              <a:solidFill>
                <a:srgbClr val="FFFF00"/>
              </a:solidFill>
            </a:endParaRPr>
          </a:p>
          <a:p>
            <a:pPr indent="0" lvl="0" marL="0" rtl="0" algn="l">
              <a:spcBef>
                <a:spcPts val="0"/>
              </a:spcBef>
              <a:spcAft>
                <a:spcPts val="0"/>
              </a:spcAft>
              <a:buNone/>
            </a:pPr>
            <a:r>
              <a:t/>
            </a:r>
            <a:endParaRPr sz="1100">
              <a:solidFill>
                <a:srgbClr val="FFFF00"/>
              </a:solidFill>
            </a:endParaRPr>
          </a:p>
          <a:p>
            <a:pPr indent="0" lvl="0" marL="0" rtl="0" algn="l">
              <a:spcBef>
                <a:spcPts val="0"/>
              </a:spcBef>
              <a:spcAft>
                <a:spcPts val="0"/>
              </a:spcAft>
              <a:buNone/>
            </a:pPr>
            <a:r>
              <a:rPr lang="en" sz="1100">
                <a:solidFill>
                  <a:srgbClr val="FFFF00"/>
                </a:solidFill>
              </a:rPr>
              <a:t>Experienced coders can expect to drive AI agents better.</a:t>
            </a:r>
            <a:endParaRPr sz="1100">
              <a:solidFill>
                <a:srgbClr val="FFFF00"/>
              </a:solidFill>
            </a:endParaRPr>
          </a:p>
          <a:p>
            <a:pPr indent="0" lvl="0" marL="0" rtl="0" algn="l">
              <a:spcBef>
                <a:spcPts val="0"/>
              </a:spcBef>
              <a:spcAft>
                <a:spcPts val="0"/>
              </a:spcAft>
              <a:buNone/>
            </a:pPr>
            <a:r>
              <a:t/>
            </a:r>
            <a:endParaRPr sz="1100">
              <a:solidFill>
                <a:srgbClr val="FFFF00"/>
              </a:solidFill>
            </a:endParaRPr>
          </a:p>
          <a:p>
            <a:pPr indent="0" lvl="0" marL="0" rtl="0" algn="l">
              <a:spcBef>
                <a:spcPts val="0"/>
              </a:spcBef>
              <a:spcAft>
                <a:spcPts val="0"/>
              </a:spcAft>
              <a:buNone/>
            </a:pPr>
            <a:r>
              <a:rPr lang="en" sz="1100">
                <a:solidFill>
                  <a:srgbClr val="FFFF00"/>
                </a:solidFill>
              </a:rPr>
              <a:t>Future coders will train their brains to think differently about code </a:t>
            </a:r>
            <a:r>
              <a:rPr lang="en" sz="1100">
                <a:solidFill>
                  <a:srgbClr val="FFFF00"/>
                </a:solidFill>
              </a:rPr>
              <a:t>development</a:t>
            </a:r>
            <a:r>
              <a:rPr lang="en" sz="1100">
                <a:solidFill>
                  <a:srgbClr val="FFFF00"/>
                </a:solidFill>
              </a:rPr>
              <a:t>.</a:t>
            </a:r>
            <a:endParaRPr sz="1100">
              <a:solidFill>
                <a:srgbClr val="FFFF00"/>
              </a:solidFill>
            </a:endParaRPr>
          </a:p>
        </p:txBody>
      </p:sp>
      <p:sp>
        <p:nvSpPr>
          <p:cNvPr id="157" name="Google Shape;157;p21"/>
          <p:cNvSpPr txBox="1"/>
          <p:nvPr>
            <p:ph idx="12" type="sldNum"/>
          </p:nvPr>
        </p:nvSpPr>
        <p:spPr>
          <a:xfrm>
            <a:off x="8558733" y="4749892"/>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7"/>
                                        </p:tgtEl>
                                        <p:attrNameLst>
                                          <p:attrName>style.visibility</p:attrName>
                                        </p:attrNameLst>
                                      </p:cBhvr>
                                      <p:to>
                                        <p:strVal val="visible"/>
                                      </p:to>
                                    </p:set>
                                    <p:animEffect filter="fade" transition="in">
                                      <p:cBhvr>
                                        <p:cTn dur="1000"/>
                                        <p:tgtEl>
                                          <p:spTgt spid="147"/>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49"/>
                                        </p:tgtEl>
                                        <p:attrNameLst>
                                          <p:attrName>style.visibility</p:attrName>
                                        </p:attrNameLst>
                                      </p:cBhvr>
                                      <p:to>
                                        <p:strVal val="visible"/>
                                      </p:to>
                                    </p:set>
                                    <p:animEffect filter="fade" transition="in">
                                      <p:cBhvr>
                                        <p:cTn dur="1000"/>
                                        <p:tgtEl>
                                          <p:spTgt spid="149"/>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150"/>
                                        </p:tgtEl>
                                        <p:attrNameLst>
                                          <p:attrName>style.visibility</p:attrName>
                                        </p:attrNameLst>
                                      </p:cBhvr>
                                      <p:to>
                                        <p:strVal val="visible"/>
                                      </p:to>
                                    </p:set>
                                    <p:animEffect filter="fade" transition="in">
                                      <p:cBhvr>
                                        <p:cTn dur="1000"/>
                                        <p:tgtEl>
                                          <p:spTgt spid="150"/>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148"/>
                                        </p:tgtEl>
                                        <p:attrNameLst>
                                          <p:attrName>style.visibility</p:attrName>
                                        </p:attrNameLst>
                                      </p:cBhvr>
                                      <p:to>
                                        <p:strVal val="visible"/>
                                      </p:to>
                                    </p:set>
                                    <p:animEffect filter="fade" transition="in">
                                      <p:cBhvr>
                                        <p:cTn dur="1000"/>
                                        <p:tgtEl>
                                          <p:spTgt spid="14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1"/>
                                        </p:tgtEl>
                                        <p:attrNameLst>
                                          <p:attrName>style.visibility</p:attrName>
                                        </p:attrNameLst>
                                      </p:cBhvr>
                                      <p:to>
                                        <p:strVal val="visible"/>
                                      </p:to>
                                    </p:set>
                                    <p:animEffect filter="fade" transition="in">
                                      <p:cBhvr>
                                        <p:cTn dur="1000"/>
                                        <p:tgtEl>
                                          <p:spTgt spid="15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2"/>
                                        </p:tgtEl>
                                        <p:attrNameLst>
                                          <p:attrName>style.visibility</p:attrName>
                                        </p:attrNameLst>
                                      </p:cBhvr>
                                      <p:to>
                                        <p:strVal val="visible"/>
                                      </p:to>
                                    </p:set>
                                    <p:animEffect filter="fade" transition="in">
                                      <p:cBhvr>
                                        <p:cTn dur="1000"/>
                                        <p:tgtEl>
                                          <p:spTgt spid="15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3"/>
                                        </p:tgtEl>
                                        <p:attrNameLst>
                                          <p:attrName>style.visibility</p:attrName>
                                        </p:attrNameLst>
                                      </p:cBhvr>
                                      <p:to>
                                        <p:strVal val="visible"/>
                                      </p:to>
                                    </p:set>
                                    <p:animEffect filter="fade" transition="in">
                                      <p:cBhvr>
                                        <p:cTn dur="1000"/>
                                        <p:tgtEl>
                                          <p:spTgt spid="15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6">
                                            <p:txEl>
                                              <p:pRg end="0" st="0"/>
                                            </p:txEl>
                                          </p:spTgt>
                                        </p:tgtEl>
                                        <p:attrNameLst>
                                          <p:attrName>style.visibility</p:attrName>
                                        </p:attrNameLst>
                                      </p:cBhvr>
                                      <p:to>
                                        <p:strVal val="visible"/>
                                      </p:to>
                                    </p:set>
                                    <p:animEffect filter="fade" transition="in">
                                      <p:cBhvr>
                                        <p:cTn dur="1000"/>
                                        <p:tgtEl>
                                          <p:spTgt spid="15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6">
                                            <p:txEl>
                                              <p:pRg end="1" st="1"/>
                                            </p:txEl>
                                          </p:spTgt>
                                        </p:tgtEl>
                                        <p:attrNameLst>
                                          <p:attrName>style.visibility</p:attrName>
                                        </p:attrNameLst>
                                      </p:cBhvr>
                                      <p:to>
                                        <p:strVal val="visible"/>
                                      </p:to>
                                    </p:set>
                                    <p:animEffect filter="fade" transition="in">
                                      <p:cBhvr>
                                        <p:cTn dur="1000"/>
                                        <p:tgtEl>
                                          <p:spTgt spid="156">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6">
                                            <p:txEl>
                                              <p:pRg end="2" st="2"/>
                                            </p:txEl>
                                          </p:spTgt>
                                        </p:tgtEl>
                                        <p:attrNameLst>
                                          <p:attrName>style.visibility</p:attrName>
                                        </p:attrNameLst>
                                      </p:cBhvr>
                                      <p:to>
                                        <p:strVal val="visible"/>
                                      </p:to>
                                    </p:set>
                                    <p:animEffect filter="fade" transition="in">
                                      <p:cBhvr>
                                        <p:cTn dur="1000"/>
                                        <p:tgtEl>
                                          <p:spTgt spid="156">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6">
                                            <p:txEl>
                                              <p:pRg end="3" st="3"/>
                                            </p:txEl>
                                          </p:spTgt>
                                        </p:tgtEl>
                                        <p:attrNameLst>
                                          <p:attrName>style.visibility</p:attrName>
                                        </p:attrNameLst>
                                      </p:cBhvr>
                                      <p:to>
                                        <p:strVal val="visible"/>
                                      </p:to>
                                    </p:set>
                                    <p:animEffect filter="fade" transition="in">
                                      <p:cBhvr>
                                        <p:cTn dur="1000"/>
                                        <p:tgtEl>
                                          <p:spTgt spid="156">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6">
                                            <p:txEl>
                                              <p:pRg end="4" st="4"/>
                                            </p:txEl>
                                          </p:spTgt>
                                        </p:tgtEl>
                                        <p:attrNameLst>
                                          <p:attrName>style.visibility</p:attrName>
                                        </p:attrNameLst>
                                      </p:cBhvr>
                                      <p:to>
                                        <p:strVal val="visible"/>
                                      </p:to>
                                    </p:set>
                                    <p:animEffect filter="fade" transition="in">
                                      <p:cBhvr>
                                        <p:cTn dur="1000"/>
                                        <p:tgtEl>
                                          <p:spTgt spid="156">
                                            <p:txEl>
                                              <p:pRg end="4" st="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22"/>
          <p:cNvSpPr txBox="1"/>
          <p:nvPr/>
        </p:nvSpPr>
        <p:spPr>
          <a:xfrm>
            <a:off x="1605125" y="1091500"/>
            <a:ext cx="5264700" cy="954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2500">
                <a:solidFill>
                  <a:schemeClr val="dk1"/>
                </a:solidFill>
                <a:latin typeface="Century Gothic"/>
                <a:ea typeface="Century Gothic"/>
                <a:cs typeface="Century Gothic"/>
                <a:sym typeface="Century Gothic"/>
              </a:rPr>
              <a:t>“What language will people be coding in 10 years from now?”</a:t>
            </a:r>
            <a:endParaRPr i="1" sz="2500">
              <a:solidFill>
                <a:schemeClr val="dk1"/>
              </a:solidFill>
              <a:latin typeface="Century Gothic"/>
              <a:ea typeface="Century Gothic"/>
              <a:cs typeface="Century Gothic"/>
              <a:sym typeface="Century Gothic"/>
            </a:endParaRPr>
          </a:p>
        </p:txBody>
      </p:sp>
      <p:sp>
        <p:nvSpPr>
          <p:cNvPr id="163" name="Google Shape;163;p22"/>
          <p:cNvSpPr txBox="1"/>
          <p:nvPr/>
        </p:nvSpPr>
        <p:spPr>
          <a:xfrm>
            <a:off x="1605125" y="2627225"/>
            <a:ext cx="52647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2500">
                <a:solidFill>
                  <a:schemeClr val="dk1"/>
                </a:solidFill>
                <a:latin typeface="Century Gothic"/>
                <a:ea typeface="Century Gothic"/>
                <a:cs typeface="Century Gothic"/>
                <a:sym typeface="Century Gothic"/>
              </a:rPr>
              <a:t>“Probably English.”</a:t>
            </a:r>
            <a:endParaRPr i="1" sz="2500">
              <a:solidFill>
                <a:schemeClr val="dk1"/>
              </a:solidFill>
              <a:latin typeface="Century Gothic"/>
              <a:ea typeface="Century Gothic"/>
              <a:cs typeface="Century Gothic"/>
              <a:sym typeface="Century Gothic"/>
            </a:endParaRPr>
          </a:p>
        </p:txBody>
      </p:sp>
      <p:sp>
        <p:nvSpPr>
          <p:cNvPr id="164" name="Google Shape;164;p22"/>
          <p:cNvSpPr txBox="1"/>
          <p:nvPr/>
        </p:nvSpPr>
        <p:spPr>
          <a:xfrm>
            <a:off x="5466650" y="3847850"/>
            <a:ext cx="32763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1600">
                <a:solidFill>
                  <a:schemeClr val="lt2"/>
                </a:solidFill>
              </a:rPr>
              <a:t>- overheard at </a:t>
            </a:r>
            <a:r>
              <a:rPr i="1" lang="en" sz="1600">
                <a:solidFill>
                  <a:schemeClr val="lt2"/>
                </a:solidFill>
              </a:rPr>
              <a:t>CHEP 2026</a:t>
            </a:r>
            <a:endParaRPr i="1" sz="1600">
              <a:solidFill>
                <a:schemeClr val="lt2"/>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162"/>
                                        </p:tgtEl>
                                        <p:attrNameLst>
                                          <p:attrName>style.visibility</p:attrName>
                                        </p:attrNameLst>
                                      </p:cBhvr>
                                      <p:to>
                                        <p:strVal val="visible"/>
                                      </p:to>
                                    </p:set>
                                    <p:animEffect filter="fade" transition="in">
                                      <p:cBhvr>
                                        <p:cTn dur="1000"/>
                                        <p:tgtEl>
                                          <p:spTgt spid="16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3"/>
                                        </p:tgtEl>
                                        <p:attrNameLst>
                                          <p:attrName>style.visibility</p:attrName>
                                        </p:attrNameLst>
                                      </p:cBhvr>
                                      <p:to>
                                        <p:strVal val="visible"/>
                                      </p:to>
                                    </p:set>
                                    <p:animEffect filter="fade" transition="in">
                                      <p:cBhvr>
                                        <p:cTn dur="1000"/>
                                        <p:tgtEl>
                                          <p:spTgt spid="163"/>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64"/>
                                        </p:tgtEl>
                                        <p:attrNameLst>
                                          <p:attrName>style.visibility</p:attrName>
                                        </p:attrNameLst>
                                      </p:cBhvr>
                                      <p:to>
                                        <p:strVal val="visible"/>
                                      </p:to>
                                    </p:set>
                                    <p:animEffect filter="fade" transition="in">
                                      <p:cBhvr>
                                        <p:cTn dur="1000"/>
                                        <p:tgtEl>
                                          <p:spTgt spid="16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23"/>
          <p:cNvSpPr txBox="1"/>
          <p:nvPr>
            <p:ph type="title"/>
          </p:nvPr>
        </p:nvSpPr>
        <p:spPr>
          <a:xfrm>
            <a:off x="311700" y="178027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Data as a first-class product</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24"/>
          <p:cNvSpPr txBox="1"/>
          <p:nvPr>
            <p:ph type="title"/>
          </p:nvPr>
        </p:nvSpPr>
        <p:spPr>
          <a:xfrm>
            <a:off x="311700" y="445025"/>
            <a:ext cx="35733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F.A.I.R. Data Principles</a:t>
            </a:r>
            <a:endParaRPr/>
          </a:p>
        </p:txBody>
      </p:sp>
      <p:pic>
        <p:nvPicPr>
          <p:cNvPr id="175" name="Google Shape;175;p24"/>
          <p:cNvPicPr preferRelativeResize="0"/>
          <p:nvPr/>
        </p:nvPicPr>
        <p:blipFill rotWithShape="1">
          <a:blip r:embed="rId3">
            <a:alphaModFix/>
          </a:blip>
          <a:srcRect b="0" l="0" r="79724" t="0"/>
          <a:stretch/>
        </p:blipFill>
        <p:spPr>
          <a:xfrm>
            <a:off x="243800" y="1170125"/>
            <a:ext cx="941599" cy="3482874"/>
          </a:xfrm>
          <a:prstGeom prst="rect">
            <a:avLst/>
          </a:prstGeom>
          <a:noFill/>
          <a:ln>
            <a:noFill/>
          </a:ln>
        </p:spPr>
      </p:pic>
      <p:sp>
        <p:nvSpPr>
          <p:cNvPr id="176" name="Google Shape;176;p24"/>
          <p:cNvSpPr txBox="1"/>
          <p:nvPr/>
        </p:nvSpPr>
        <p:spPr>
          <a:xfrm>
            <a:off x="1257425" y="1170125"/>
            <a:ext cx="4053300" cy="8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rgbClr val="FFFF00"/>
                </a:solidFill>
              </a:rPr>
              <a:t>The first step in (re)using data is to find it. </a:t>
            </a:r>
            <a:r>
              <a:rPr b="1" lang="en">
                <a:solidFill>
                  <a:srgbClr val="FFFF00"/>
                </a:solidFill>
              </a:rPr>
              <a:t>Metadata</a:t>
            </a:r>
            <a:r>
              <a:rPr lang="en">
                <a:solidFill>
                  <a:srgbClr val="FFFF00"/>
                </a:solidFill>
              </a:rPr>
              <a:t> and data should be </a:t>
            </a:r>
            <a:r>
              <a:rPr b="1" lang="en">
                <a:solidFill>
                  <a:srgbClr val="FFFF00"/>
                </a:solidFill>
              </a:rPr>
              <a:t>easy to find</a:t>
            </a:r>
            <a:r>
              <a:rPr lang="en">
                <a:solidFill>
                  <a:srgbClr val="FFFF00"/>
                </a:solidFill>
              </a:rPr>
              <a:t> for both </a:t>
            </a:r>
            <a:r>
              <a:rPr b="1" lang="en">
                <a:solidFill>
                  <a:srgbClr val="FFFF00"/>
                </a:solidFill>
              </a:rPr>
              <a:t>humans</a:t>
            </a:r>
            <a:r>
              <a:rPr lang="en">
                <a:solidFill>
                  <a:srgbClr val="FFFF00"/>
                </a:solidFill>
              </a:rPr>
              <a:t> and </a:t>
            </a:r>
            <a:r>
              <a:rPr b="1" lang="en">
                <a:solidFill>
                  <a:srgbClr val="FFFF00"/>
                </a:solidFill>
              </a:rPr>
              <a:t>computers</a:t>
            </a:r>
            <a:r>
              <a:rPr lang="en">
                <a:solidFill>
                  <a:srgbClr val="FFFF00"/>
                </a:solidFill>
              </a:rPr>
              <a:t>.</a:t>
            </a:r>
            <a:endParaRPr>
              <a:solidFill>
                <a:srgbClr val="FFFF00"/>
              </a:solidFill>
            </a:endParaRPr>
          </a:p>
        </p:txBody>
      </p:sp>
      <p:sp>
        <p:nvSpPr>
          <p:cNvPr id="177" name="Google Shape;177;p24"/>
          <p:cNvSpPr txBox="1"/>
          <p:nvPr/>
        </p:nvSpPr>
        <p:spPr>
          <a:xfrm>
            <a:off x="1257425" y="2053983"/>
            <a:ext cx="4053300" cy="8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rgbClr val="FFFF00"/>
                </a:solidFill>
              </a:rPr>
              <a:t>Once found, need to know how it can be </a:t>
            </a:r>
            <a:r>
              <a:rPr b="1" lang="en">
                <a:solidFill>
                  <a:srgbClr val="FFFF00"/>
                </a:solidFill>
              </a:rPr>
              <a:t>accessed</a:t>
            </a:r>
            <a:r>
              <a:rPr lang="en">
                <a:solidFill>
                  <a:srgbClr val="FFFF00"/>
                </a:solidFill>
              </a:rPr>
              <a:t>, possibly including </a:t>
            </a:r>
            <a:r>
              <a:rPr b="1" lang="en">
                <a:solidFill>
                  <a:srgbClr val="FFFF00"/>
                </a:solidFill>
              </a:rPr>
              <a:t>authentication</a:t>
            </a:r>
            <a:r>
              <a:rPr lang="en">
                <a:solidFill>
                  <a:srgbClr val="FFFF00"/>
                </a:solidFill>
              </a:rPr>
              <a:t> and </a:t>
            </a:r>
            <a:r>
              <a:rPr b="1" lang="en">
                <a:solidFill>
                  <a:srgbClr val="FFFF00"/>
                </a:solidFill>
              </a:rPr>
              <a:t>authorization</a:t>
            </a:r>
            <a:r>
              <a:rPr lang="en">
                <a:solidFill>
                  <a:srgbClr val="FFFF00"/>
                </a:solidFill>
              </a:rPr>
              <a:t>.</a:t>
            </a:r>
            <a:endParaRPr>
              <a:solidFill>
                <a:srgbClr val="FFFF00"/>
              </a:solidFill>
            </a:endParaRPr>
          </a:p>
        </p:txBody>
      </p:sp>
      <p:sp>
        <p:nvSpPr>
          <p:cNvPr id="178" name="Google Shape;178;p24"/>
          <p:cNvSpPr txBox="1"/>
          <p:nvPr/>
        </p:nvSpPr>
        <p:spPr>
          <a:xfrm>
            <a:off x="1257425" y="2937842"/>
            <a:ext cx="4053300" cy="8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rgbClr val="FFFF00"/>
                </a:solidFill>
              </a:rPr>
              <a:t>Able to </a:t>
            </a:r>
            <a:r>
              <a:rPr b="1" lang="en">
                <a:solidFill>
                  <a:srgbClr val="FFFF00"/>
                </a:solidFill>
              </a:rPr>
              <a:t>integrate</a:t>
            </a:r>
            <a:r>
              <a:rPr lang="en">
                <a:solidFill>
                  <a:srgbClr val="FFFF00"/>
                </a:solidFill>
              </a:rPr>
              <a:t> </a:t>
            </a:r>
            <a:r>
              <a:rPr b="1" lang="en">
                <a:solidFill>
                  <a:srgbClr val="FFFF00"/>
                </a:solidFill>
              </a:rPr>
              <a:t>with other data</a:t>
            </a:r>
            <a:r>
              <a:rPr lang="en">
                <a:solidFill>
                  <a:srgbClr val="FFFF00"/>
                </a:solidFill>
              </a:rPr>
              <a:t>. Interoperate with </a:t>
            </a:r>
            <a:r>
              <a:rPr b="1" lang="en">
                <a:solidFill>
                  <a:srgbClr val="FFFF00"/>
                </a:solidFill>
              </a:rPr>
              <a:t>applications</a:t>
            </a:r>
            <a:r>
              <a:rPr lang="en">
                <a:solidFill>
                  <a:srgbClr val="FFFF00"/>
                </a:solidFill>
              </a:rPr>
              <a:t> or </a:t>
            </a:r>
            <a:r>
              <a:rPr b="1" lang="en">
                <a:solidFill>
                  <a:srgbClr val="FFFF00"/>
                </a:solidFill>
              </a:rPr>
              <a:t>workflows</a:t>
            </a:r>
            <a:r>
              <a:rPr lang="en">
                <a:solidFill>
                  <a:srgbClr val="FFFF00"/>
                </a:solidFill>
              </a:rPr>
              <a:t> for </a:t>
            </a:r>
            <a:r>
              <a:rPr b="1" lang="en">
                <a:solidFill>
                  <a:srgbClr val="FFFF00"/>
                </a:solidFill>
              </a:rPr>
              <a:t>analysis</a:t>
            </a:r>
            <a:r>
              <a:rPr lang="en">
                <a:solidFill>
                  <a:srgbClr val="FFFF00"/>
                </a:solidFill>
              </a:rPr>
              <a:t>, </a:t>
            </a:r>
            <a:r>
              <a:rPr b="1" lang="en">
                <a:solidFill>
                  <a:srgbClr val="FFFF00"/>
                </a:solidFill>
              </a:rPr>
              <a:t>storage</a:t>
            </a:r>
            <a:r>
              <a:rPr lang="en">
                <a:solidFill>
                  <a:srgbClr val="FFFF00"/>
                </a:solidFill>
              </a:rPr>
              <a:t>, and </a:t>
            </a:r>
            <a:r>
              <a:rPr b="1" lang="en">
                <a:solidFill>
                  <a:srgbClr val="FFFF00"/>
                </a:solidFill>
              </a:rPr>
              <a:t>processing</a:t>
            </a:r>
            <a:r>
              <a:rPr lang="en">
                <a:solidFill>
                  <a:srgbClr val="FFFF00"/>
                </a:solidFill>
              </a:rPr>
              <a:t>.</a:t>
            </a:r>
            <a:endParaRPr>
              <a:solidFill>
                <a:srgbClr val="FFFF00"/>
              </a:solidFill>
            </a:endParaRPr>
          </a:p>
        </p:txBody>
      </p:sp>
      <p:sp>
        <p:nvSpPr>
          <p:cNvPr id="179" name="Google Shape;179;p24"/>
          <p:cNvSpPr txBox="1"/>
          <p:nvPr/>
        </p:nvSpPr>
        <p:spPr>
          <a:xfrm>
            <a:off x="1257425" y="3821700"/>
            <a:ext cx="4053300" cy="8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rgbClr val="FFFF00"/>
                </a:solidFill>
              </a:rPr>
              <a:t>Metadata</a:t>
            </a:r>
            <a:r>
              <a:rPr lang="en">
                <a:solidFill>
                  <a:srgbClr val="FFFF00"/>
                </a:solidFill>
              </a:rPr>
              <a:t> and data should be </a:t>
            </a:r>
            <a:r>
              <a:rPr b="1" lang="en">
                <a:solidFill>
                  <a:srgbClr val="FFFF00"/>
                </a:solidFill>
              </a:rPr>
              <a:t>well-described</a:t>
            </a:r>
            <a:r>
              <a:rPr lang="en">
                <a:solidFill>
                  <a:srgbClr val="FFFF00"/>
                </a:solidFill>
              </a:rPr>
              <a:t> so that they can be </a:t>
            </a:r>
            <a:r>
              <a:rPr b="1" lang="en">
                <a:solidFill>
                  <a:srgbClr val="FFFF00"/>
                </a:solidFill>
              </a:rPr>
              <a:t>replicated</a:t>
            </a:r>
            <a:r>
              <a:rPr lang="en">
                <a:solidFill>
                  <a:srgbClr val="FFFF00"/>
                </a:solidFill>
              </a:rPr>
              <a:t> and/or </a:t>
            </a:r>
            <a:r>
              <a:rPr b="1" lang="en">
                <a:solidFill>
                  <a:srgbClr val="FFFF00"/>
                </a:solidFill>
              </a:rPr>
              <a:t>combined</a:t>
            </a:r>
            <a:r>
              <a:rPr lang="en">
                <a:solidFill>
                  <a:srgbClr val="FFFF00"/>
                </a:solidFill>
              </a:rPr>
              <a:t> in </a:t>
            </a:r>
            <a:r>
              <a:rPr b="1" lang="en">
                <a:solidFill>
                  <a:srgbClr val="FFFF00"/>
                </a:solidFill>
              </a:rPr>
              <a:t>different settings</a:t>
            </a:r>
            <a:r>
              <a:rPr lang="en">
                <a:solidFill>
                  <a:srgbClr val="FFFF00"/>
                </a:solidFill>
              </a:rPr>
              <a:t>.</a:t>
            </a:r>
            <a:endParaRPr>
              <a:solidFill>
                <a:srgbClr val="FFFF00"/>
              </a:solidFill>
            </a:endParaRPr>
          </a:p>
        </p:txBody>
      </p:sp>
      <p:sp>
        <p:nvSpPr>
          <p:cNvPr id="180" name="Google Shape;180;p24"/>
          <p:cNvSpPr txBox="1"/>
          <p:nvPr>
            <p:ph type="title"/>
          </p:nvPr>
        </p:nvSpPr>
        <p:spPr>
          <a:xfrm>
            <a:off x="5638200" y="445025"/>
            <a:ext cx="32457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AI-Ready Data</a:t>
            </a:r>
            <a:endParaRPr/>
          </a:p>
        </p:txBody>
      </p:sp>
      <p:grpSp>
        <p:nvGrpSpPr>
          <p:cNvPr id="181" name="Google Shape;181;p24"/>
          <p:cNvGrpSpPr/>
          <p:nvPr/>
        </p:nvGrpSpPr>
        <p:grpSpPr>
          <a:xfrm>
            <a:off x="5529550" y="923950"/>
            <a:ext cx="3019200" cy="430200"/>
            <a:chOff x="5638200" y="923950"/>
            <a:chExt cx="3019200" cy="430200"/>
          </a:xfrm>
        </p:grpSpPr>
        <p:sp>
          <p:nvSpPr>
            <p:cNvPr id="182" name="Google Shape;182;p24"/>
            <p:cNvSpPr txBox="1"/>
            <p:nvPr/>
          </p:nvSpPr>
          <p:spPr>
            <a:xfrm>
              <a:off x="5638200" y="923950"/>
              <a:ext cx="3019200" cy="430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“AI-Ready”</a:t>
              </a:r>
              <a:r>
                <a:rPr lang="en">
                  <a:solidFill>
                    <a:schemeClr val="dk1"/>
                  </a:solidFill>
                </a:rPr>
                <a:t>   =  </a:t>
              </a:r>
              <a:r>
                <a:rPr lang="en">
                  <a:solidFill>
                    <a:schemeClr val="dk1"/>
                  </a:solidFill>
                </a:rPr>
                <a:t>File format</a:t>
              </a:r>
              <a:endParaRPr>
                <a:solidFill>
                  <a:schemeClr val="dk1"/>
                </a:solidFill>
              </a:endParaRPr>
            </a:p>
          </p:txBody>
        </p:sp>
        <p:cxnSp>
          <p:nvCxnSpPr>
            <p:cNvPr id="183" name="Google Shape;183;p24"/>
            <p:cNvCxnSpPr/>
            <p:nvPr/>
          </p:nvCxnSpPr>
          <p:spPr>
            <a:xfrm flipH="1" rot="10800000">
              <a:off x="6737458" y="1073799"/>
              <a:ext cx="94500" cy="101700"/>
            </a:xfrm>
            <a:prstGeom prst="straightConnector1">
              <a:avLst/>
            </a:prstGeom>
            <a:noFill/>
            <a:ln cap="flat" cmpd="sng" w="9525">
              <a:solidFill>
                <a:schemeClr val="dk1"/>
              </a:solidFill>
              <a:prstDash val="solid"/>
              <a:round/>
              <a:headEnd len="med" w="med" type="none"/>
              <a:tailEnd len="med" w="med" type="none"/>
            </a:ln>
          </p:spPr>
        </p:cxnSp>
      </p:grpSp>
      <p:sp>
        <p:nvSpPr>
          <p:cNvPr id="184" name="Google Shape;184;p24"/>
          <p:cNvSpPr txBox="1"/>
          <p:nvPr/>
        </p:nvSpPr>
        <p:spPr>
          <a:xfrm>
            <a:off x="5529550" y="1488750"/>
            <a:ext cx="3019200" cy="1809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a:solidFill>
                  <a:schemeClr val="dk1"/>
                </a:solidFill>
              </a:rPr>
              <a:t>“AI Readiness for Data refers to a spectrum of how ready a given set of data is to be used by an AI process </a:t>
            </a:r>
            <a:r>
              <a:rPr b="1" i="1" lang="en">
                <a:solidFill>
                  <a:schemeClr val="dk1"/>
                </a:solidFill>
              </a:rPr>
              <a:t>without need for further pre-processing or curation.</a:t>
            </a:r>
            <a:r>
              <a:rPr i="1" lang="en">
                <a:solidFill>
                  <a:schemeClr val="dk1"/>
                </a:solidFill>
              </a:rPr>
              <a:t>”</a:t>
            </a:r>
            <a:endParaRPr/>
          </a:p>
          <a:p>
            <a:pPr indent="0" lvl="0" marL="0" rtl="0" algn="l">
              <a:spcBef>
                <a:spcPts val="0"/>
              </a:spcBef>
              <a:spcAft>
                <a:spcPts val="0"/>
              </a:spcAft>
              <a:buNone/>
            </a:pPr>
            <a:r>
              <a:t/>
            </a:r>
            <a:endParaRPr/>
          </a:p>
          <a:p>
            <a:pPr indent="0" lvl="0" marL="0" rtl="0" algn="l">
              <a:spcBef>
                <a:spcPts val="0"/>
              </a:spcBef>
              <a:spcAft>
                <a:spcPts val="0"/>
              </a:spcAft>
              <a:buNone/>
            </a:pPr>
            <a:r>
              <a:rPr lang="en" sz="1000">
                <a:solidFill>
                  <a:schemeClr val="dk1"/>
                </a:solidFill>
              </a:rPr>
              <a:t>- Kirkpatrick &amp; Chuang @ SciDataCon2025</a:t>
            </a:r>
            <a:endParaRPr sz="1000">
              <a:solidFill>
                <a:schemeClr val="dk1"/>
              </a:solidFill>
            </a:endParaRPr>
          </a:p>
          <a:p>
            <a:pPr indent="0" lvl="0" marL="0" rtl="0" algn="l">
              <a:spcBef>
                <a:spcPts val="0"/>
              </a:spcBef>
              <a:spcAft>
                <a:spcPts val="0"/>
              </a:spcAft>
              <a:buNone/>
            </a:pPr>
            <a:r>
              <a:rPr i="1" lang="en" sz="1100" u="sng">
                <a:solidFill>
                  <a:schemeClr val="hlink"/>
                </a:solidFill>
                <a:hlinkClick r:id="rId4"/>
              </a:rPr>
              <a:t>https://doi.org/10.5281/zenodo.17368124</a:t>
            </a:r>
            <a:endParaRPr i="1" sz="1100">
              <a:solidFill>
                <a:schemeClr val="dk1"/>
              </a:solidFill>
            </a:endParaRPr>
          </a:p>
          <a:p>
            <a:pPr indent="0" lvl="0" marL="0" rtl="0" algn="l">
              <a:spcBef>
                <a:spcPts val="0"/>
              </a:spcBef>
              <a:spcAft>
                <a:spcPts val="0"/>
              </a:spcAft>
              <a:buNone/>
            </a:pPr>
            <a:r>
              <a:t/>
            </a:r>
            <a:endParaRPr>
              <a:solidFill>
                <a:schemeClr val="dk1"/>
              </a:solidFill>
            </a:endParaRPr>
          </a:p>
        </p:txBody>
      </p:sp>
      <p:sp>
        <p:nvSpPr>
          <p:cNvPr id="185" name="Google Shape;185;p24"/>
          <p:cNvSpPr txBox="1"/>
          <p:nvPr/>
        </p:nvSpPr>
        <p:spPr>
          <a:xfrm>
            <a:off x="5529550" y="3432650"/>
            <a:ext cx="3019200" cy="100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AI readiness is not a one-time binary state, but an ongoing process as AI methods, workflows, and data uses evolve.</a:t>
            </a:r>
            <a:endParaRPr>
              <a:solidFill>
                <a:schemeClr val="dk1"/>
              </a:solidFill>
            </a:endParaRPr>
          </a:p>
        </p:txBody>
      </p:sp>
      <p:sp>
        <p:nvSpPr>
          <p:cNvPr id="186" name="Google Shape;186;p24"/>
          <p:cNvSpPr txBox="1"/>
          <p:nvPr>
            <p:ph idx="12" type="sldNum"/>
          </p:nvPr>
        </p:nvSpPr>
        <p:spPr>
          <a:xfrm>
            <a:off x="8558733" y="4749892"/>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6"/>
                                        </p:tgtEl>
                                        <p:attrNameLst>
                                          <p:attrName>style.visibility</p:attrName>
                                        </p:attrNameLst>
                                      </p:cBhvr>
                                      <p:to>
                                        <p:strVal val="visible"/>
                                      </p:to>
                                    </p:set>
                                    <p:animEffect filter="fade" transition="in">
                                      <p:cBhvr>
                                        <p:cTn dur="1500"/>
                                        <p:tgtEl>
                                          <p:spTgt spid="176"/>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177"/>
                                        </p:tgtEl>
                                        <p:attrNameLst>
                                          <p:attrName>style.visibility</p:attrName>
                                        </p:attrNameLst>
                                      </p:cBhvr>
                                      <p:to>
                                        <p:strVal val="visible"/>
                                      </p:to>
                                    </p:set>
                                    <p:animEffect filter="fade" transition="in">
                                      <p:cBhvr>
                                        <p:cTn dur="2000"/>
                                        <p:tgtEl>
                                          <p:spTgt spid="177"/>
                                        </p:tgtEl>
                                      </p:cBhvr>
                                    </p:animEffect>
                                  </p:childTnLst>
                                </p:cTn>
                              </p:par>
                            </p:childTnLst>
                          </p:cTn>
                        </p:par>
                        <p:par>
                          <p:cTn fill="hold">
                            <p:stCondLst>
                              <p:cond delay="3500"/>
                            </p:stCondLst>
                            <p:childTnLst>
                              <p:par>
                                <p:cTn fill="hold" nodeType="afterEffect" presetClass="entr" presetID="10" presetSubtype="0">
                                  <p:stCondLst>
                                    <p:cond delay="0"/>
                                  </p:stCondLst>
                                  <p:childTnLst>
                                    <p:set>
                                      <p:cBhvr>
                                        <p:cTn dur="1" fill="hold">
                                          <p:stCondLst>
                                            <p:cond delay="0"/>
                                          </p:stCondLst>
                                        </p:cTn>
                                        <p:tgtEl>
                                          <p:spTgt spid="178"/>
                                        </p:tgtEl>
                                        <p:attrNameLst>
                                          <p:attrName>style.visibility</p:attrName>
                                        </p:attrNameLst>
                                      </p:cBhvr>
                                      <p:to>
                                        <p:strVal val="visible"/>
                                      </p:to>
                                    </p:set>
                                    <p:animEffect filter="fade" transition="in">
                                      <p:cBhvr>
                                        <p:cTn dur="2000"/>
                                        <p:tgtEl>
                                          <p:spTgt spid="178"/>
                                        </p:tgtEl>
                                      </p:cBhvr>
                                    </p:animEffect>
                                  </p:childTnLst>
                                </p:cTn>
                              </p:par>
                            </p:childTnLst>
                          </p:cTn>
                        </p:par>
                        <p:par>
                          <p:cTn fill="hold">
                            <p:stCondLst>
                              <p:cond delay="5500"/>
                            </p:stCondLst>
                            <p:childTnLst>
                              <p:par>
                                <p:cTn fill="hold" nodeType="afterEffect" presetClass="entr" presetID="10" presetSubtype="0">
                                  <p:stCondLst>
                                    <p:cond delay="0"/>
                                  </p:stCondLst>
                                  <p:childTnLst>
                                    <p:set>
                                      <p:cBhvr>
                                        <p:cTn dur="1" fill="hold">
                                          <p:stCondLst>
                                            <p:cond delay="0"/>
                                          </p:stCondLst>
                                        </p:cTn>
                                        <p:tgtEl>
                                          <p:spTgt spid="179"/>
                                        </p:tgtEl>
                                        <p:attrNameLst>
                                          <p:attrName>style.visibility</p:attrName>
                                        </p:attrNameLst>
                                      </p:cBhvr>
                                      <p:to>
                                        <p:strVal val="visible"/>
                                      </p:to>
                                    </p:set>
                                    <p:animEffect filter="fade" transition="in">
                                      <p:cBhvr>
                                        <p:cTn dur="2000"/>
                                        <p:tgtEl>
                                          <p:spTgt spid="17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0"/>
                                        </p:tgtEl>
                                        <p:attrNameLst>
                                          <p:attrName>style.visibility</p:attrName>
                                        </p:attrNameLst>
                                      </p:cBhvr>
                                      <p:to>
                                        <p:strVal val="visible"/>
                                      </p:to>
                                    </p:set>
                                    <p:animEffect filter="fade" transition="in">
                                      <p:cBhvr>
                                        <p:cTn dur="1000"/>
                                        <p:tgtEl>
                                          <p:spTgt spid="18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25"/>
          <p:cNvSpPr txBox="1"/>
          <p:nvPr>
            <p:ph type="title"/>
          </p:nvPr>
        </p:nvSpPr>
        <p:spPr>
          <a:xfrm>
            <a:off x="311700" y="202625"/>
            <a:ext cx="8520600" cy="792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400"/>
              <a:t>We are now in a state of transition</a:t>
            </a:r>
            <a:r>
              <a:rPr lang="en" sz="2400"/>
              <a:t> … </a:t>
            </a:r>
            <a:endParaRPr sz="2400"/>
          </a:p>
          <a:p>
            <a:pPr indent="0" lvl="0" marL="0" rtl="0" algn="ctr">
              <a:spcBef>
                <a:spcPts val="0"/>
              </a:spcBef>
              <a:spcAft>
                <a:spcPts val="0"/>
              </a:spcAft>
              <a:buSzPts val="990"/>
              <a:buNone/>
            </a:pPr>
            <a:r>
              <a:rPr lang="en" sz="2400"/>
              <a:t>… </a:t>
            </a:r>
            <a:r>
              <a:rPr lang="en" sz="2400"/>
              <a:t>the EIC will operate on the other side.</a:t>
            </a:r>
            <a:endParaRPr sz="2400"/>
          </a:p>
        </p:txBody>
      </p:sp>
      <p:sp>
        <p:nvSpPr>
          <p:cNvPr id="192" name="Google Shape;192;p25"/>
          <p:cNvSpPr txBox="1"/>
          <p:nvPr>
            <p:ph idx="1" type="body"/>
          </p:nvPr>
        </p:nvSpPr>
        <p:spPr>
          <a:xfrm>
            <a:off x="192250" y="1245400"/>
            <a:ext cx="8868300" cy="2741100"/>
          </a:xfrm>
          <a:prstGeom prst="rect">
            <a:avLst/>
          </a:prstGeom>
        </p:spPr>
        <p:txBody>
          <a:bodyPr anchorCtr="0" anchor="t" bIns="91425" lIns="91425" spcFirstLastPara="1" rIns="91425" wrap="square" tIns="91425">
            <a:normAutofit lnSpcReduction="20000"/>
          </a:bodyPr>
          <a:lstStyle/>
          <a:p>
            <a:pPr indent="-342900" lvl="0" marL="457200" rtl="0" algn="l">
              <a:spcBef>
                <a:spcPts val="0"/>
              </a:spcBef>
              <a:spcAft>
                <a:spcPts val="0"/>
              </a:spcAft>
              <a:buClr>
                <a:schemeClr val="dk1"/>
              </a:buClr>
              <a:buSzPts val="1800"/>
              <a:buChar char="●"/>
            </a:pPr>
            <a:r>
              <a:rPr lang="en">
                <a:solidFill>
                  <a:schemeClr val="dk1"/>
                </a:solidFill>
              </a:rPr>
              <a:t>Literature is how we convey information. Especially to the next generation of scientists.</a:t>
            </a:r>
            <a:br>
              <a:rPr lang="en">
                <a:solidFill>
                  <a:schemeClr val="dk1"/>
                </a:solidFill>
              </a:rPr>
            </a:br>
            <a:endParaRPr>
              <a:solidFill>
                <a:schemeClr val="dk1"/>
              </a:solidFill>
            </a:endParaRPr>
          </a:p>
          <a:p>
            <a:pPr indent="-342900" lvl="0" marL="457200" rtl="0" algn="l">
              <a:spcBef>
                <a:spcPts val="0"/>
              </a:spcBef>
              <a:spcAft>
                <a:spcPts val="0"/>
              </a:spcAft>
              <a:buClr>
                <a:schemeClr val="dk1"/>
              </a:buClr>
              <a:buSzPts val="1800"/>
              <a:buChar char="●"/>
            </a:pPr>
            <a:r>
              <a:rPr lang="en">
                <a:solidFill>
                  <a:schemeClr val="dk1"/>
                </a:solidFill>
              </a:rPr>
              <a:t>Traditionally, only small expectation that event-level data will be useful years from now.</a:t>
            </a:r>
            <a:endParaRPr>
              <a:solidFill>
                <a:schemeClr val="dk1"/>
              </a:solidFill>
            </a:endParaRPr>
          </a:p>
          <a:p>
            <a:pPr indent="-317500" lvl="1" marL="914400" rtl="0" algn="l">
              <a:spcBef>
                <a:spcPts val="0"/>
              </a:spcBef>
              <a:spcAft>
                <a:spcPts val="0"/>
              </a:spcAft>
              <a:buClr>
                <a:schemeClr val="dk1"/>
              </a:buClr>
              <a:buSzPts val="1400"/>
              <a:buChar char="○"/>
            </a:pPr>
            <a:r>
              <a:rPr lang="en">
                <a:solidFill>
                  <a:schemeClr val="dk1"/>
                </a:solidFill>
              </a:rPr>
              <a:t>All the useful information was already published</a:t>
            </a:r>
            <a:endParaRPr>
              <a:solidFill>
                <a:schemeClr val="dk1"/>
              </a:solidFill>
            </a:endParaRPr>
          </a:p>
          <a:p>
            <a:pPr indent="-317500" lvl="1" marL="914400" rtl="0" algn="l">
              <a:spcBef>
                <a:spcPts val="0"/>
              </a:spcBef>
              <a:spcAft>
                <a:spcPts val="0"/>
              </a:spcAft>
              <a:buClr>
                <a:schemeClr val="dk1"/>
              </a:buClr>
              <a:buSzPts val="1400"/>
              <a:buChar char="○"/>
            </a:pPr>
            <a:r>
              <a:rPr lang="en">
                <a:solidFill>
                  <a:schemeClr val="dk1"/>
                </a:solidFill>
              </a:rPr>
              <a:t>Effort it would take to access/process/analyze old data by non-expert is too high of a bar</a:t>
            </a:r>
            <a:br>
              <a:rPr lang="en">
                <a:solidFill>
                  <a:schemeClr val="dk1"/>
                </a:solidFill>
              </a:rPr>
            </a:br>
            <a:endParaRPr>
              <a:solidFill>
                <a:schemeClr val="dk1"/>
              </a:solidFill>
            </a:endParaRPr>
          </a:p>
          <a:p>
            <a:pPr indent="-342900" lvl="0" marL="457200" rtl="0" algn="l">
              <a:spcBef>
                <a:spcPts val="0"/>
              </a:spcBef>
              <a:spcAft>
                <a:spcPts val="0"/>
              </a:spcAft>
              <a:buClr>
                <a:schemeClr val="dk1"/>
              </a:buClr>
              <a:buSzPts val="1800"/>
              <a:buChar char="●"/>
            </a:pPr>
            <a:r>
              <a:rPr lang="en">
                <a:solidFill>
                  <a:schemeClr val="dk1"/>
                </a:solidFill>
              </a:rPr>
              <a:t>Agentic tools are lowering this bar substantially, but only if the data is well-documented enough for the agent to figure it out.</a:t>
            </a:r>
            <a:endParaRPr>
              <a:solidFill>
                <a:schemeClr val="dk1"/>
              </a:solidFill>
            </a:endParaRPr>
          </a:p>
        </p:txBody>
      </p:sp>
      <p:sp>
        <p:nvSpPr>
          <p:cNvPr id="193" name="Google Shape;193;p25"/>
          <p:cNvSpPr txBox="1"/>
          <p:nvPr/>
        </p:nvSpPr>
        <p:spPr>
          <a:xfrm>
            <a:off x="311700" y="3961425"/>
            <a:ext cx="8709300" cy="846600"/>
          </a:xfrm>
          <a:prstGeom prst="rect">
            <a:avLst/>
          </a:prstGeom>
          <a:noFill/>
          <a:ln>
            <a:noFill/>
          </a:ln>
        </p:spPr>
        <p:txBody>
          <a:bodyPr anchorCtr="0" anchor="t" bIns="91425" lIns="91425" spcFirstLastPara="1" rIns="91425" wrap="square" tIns="91425">
            <a:spAutoFit/>
          </a:bodyPr>
          <a:lstStyle/>
          <a:p>
            <a:pPr indent="-355600" lvl="0" marL="457200" rtl="0" algn="l">
              <a:lnSpc>
                <a:spcPct val="115000"/>
              </a:lnSpc>
              <a:spcBef>
                <a:spcPts val="0"/>
              </a:spcBef>
              <a:spcAft>
                <a:spcPts val="0"/>
              </a:spcAft>
              <a:buClr>
                <a:srgbClr val="EA9999"/>
              </a:buClr>
              <a:buSzPts val="2000"/>
              <a:buChar char="➔"/>
            </a:pPr>
            <a:r>
              <a:rPr i="1" lang="en" sz="2000">
                <a:solidFill>
                  <a:srgbClr val="EA9999"/>
                </a:solidFill>
              </a:rPr>
              <a:t>Coding (by humans) is becoming much less valuable than it used to be</a:t>
            </a:r>
            <a:endParaRPr i="1" sz="2000">
              <a:solidFill>
                <a:srgbClr val="EA9999"/>
              </a:solidFill>
            </a:endParaRPr>
          </a:p>
          <a:p>
            <a:pPr indent="-355600" lvl="0" marL="457200" rtl="0" algn="l">
              <a:lnSpc>
                <a:spcPct val="115000"/>
              </a:lnSpc>
              <a:spcBef>
                <a:spcPts val="0"/>
              </a:spcBef>
              <a:spcAft>
                <a:spcPts val="0"/>
              </a:spcAft>
              <a:buClr>
                <a:srgbClr val="EA9999"/>
              </a:buClr>
              <a:buSzPts val="2000"/>
              <a:buChar char="➔"/>
            </a:pPr>
            <a:r>
              <a:rPr i="1" lang="en" sz="2000">
                <a:solidFill>
                  <a:srgbClr val="EA9999"/>
                </a:solidFill>
              </a:rPr>
              <a:t>Making data accessible to auto-generated code is becoming invaluable</a:t>
            </a:r>
            <a:endParaRPr i="1" sz="2000">
              <a:solidFill>
                <a:srgbClr val="EA9999"/>
              </a:solidFill>
            </a:endParaRPr>
          </a:p>
        </p:txBody>
      </p:sp>
      <p:sp>
        <p:nvSpPr>
          <p:cNvPr id="194" name="Google Shape;194;p25"/>
          <p:cNvSpPr txBox="1"/>
          <p:nvPr>
            <p:ph idx="12" type="sldNum"/>
          </p:nvPr>
        </p:nvSpPr>
        <p:spPr>
          <a:xfrm>
            <a:off x="8558733" y="4749892"/>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2">
                                            <p:txEl>
                                              <p:pRg end="0" st="0"/>
                                            </p:txEl>
                                          </p:spTgt>
                                        </p:tgtEl>
                                        <p:attrNameLst>
                                          <p:attrName>style.visibility</p:attrName>
                                        </p:attrNameLst>
                                      </p:cBhvr>
                                      <p:to>
                                        <p:strVal val="visible"/>
                                      </p:to>
                                    </p:set>
                                    <p:animEffect filter="fade" transition="in">
                                      <p:cBhvr>
                                        <p:cTn dur="1000"/>
                                        <p:tgtEl>
                                          <p:spTgt spid="19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2">
                                            <p:txEl>
                                              <p:pRg end="1" st="1"/>
                                            </p:txEl>
                                          </p:spTgt>
                                        </p:tgtEl>
                                        <p:attrNameLst>
                                          <p:attrName>style.visibility</p:attrName>
                                        </p:attrNameLst>
                                      </p:cBhvr>
                                      <p:to>
                                        <p:strVal val="visible"/>
                                      </p:to>
                                    </p:set>
                                    <p:animEffect filter="fade" transition="in">
                                      <p:cBhvr>
                                        <p:cTn dur="1000"/>
                                        <p:tgtEl>
                                          <p:spTgt spid="192">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2">
                                            <p:txEl>
                                              <p:pRg end="2" st="2"/>
                                            </p:txEl>
                                          </p:spTgt>
                                        </p:tgtEl>
                                        <p:attrNameLst>
                                          <p:attrName>style.visibility</p:attrName>
                                        </p:attrNameLst>
                                      </p:cBhvr>
                                      <p:to>
                                        <p:strVal val="visible"/>
                                      </p:to>
                                    </p:set>
                                    <p:animEffect filter="fade" transition="in">
                                      <p:cBhvr>
                                        <p:cTn dur="1000"/>
                                        <p:tgtEl>
                                          <p:spTgt spid="192">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2">
                                            <p:txEl>
                                              <p:pRg end="3" st="3"/>
                                            </p:txEl>
                                          </p:spTgt>
                                        </p:tgtEl>
                                        <p:attrNameLst>
                                          <p:attrName>style.visibility</p:attrName>
                                        </p:attrNameLst>
                                      </p:cBhvr>
                                      <p:to>
                                        <p:strVal val="visible"/>
                                      </p:to>
                                    </p:set>
                                    <p:animEffect filter="fade" transition="in">
                                      <p:cBhvr>
                                        <p:cTn dur="1000"/>
                                        <p:tgtEl>
                                          <p:spTgt spid="192">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2">
                                            <p:txEl>
                                              <p:pRg end="4" st="4"/>
                                            </p:txEl>
                                          </p:spTgt>
                                        </p:tgtEl>
                                        <p:attrNameLst>
                                          <p:attrName>style.visibility</p:attrName>
                                        </p:attrNameLst>
                                      </p:cBhvr>
                                      <p:to>
                                        <p:strVal val="visible"/>
                                      </p:to>
                                    </p:set>
                                    <p:animEffect filter="fade" transition="in">
                                      <p:cBhvr>
                                        <p:cTn dur="1000"/>
                                        <p:tgtEl>
                                          <p:spTgt spid="192">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3">
                                            <p:txEl>
                                              <p:pRg end="0" st="0"/>
                                            </p:txEl>
                                          </p:spTgt>
                                        </p:tgtEl>
                                        <p:attrNameLst>
                                          <p:attrName>style.visibility</p:attrName>
                                        </p:attrNameLst>
                                      </p:cBhvr>
                                      <p:to>
                                        <p:strVal val="visible"/>
                                      </p:to>
                                    </p:set>
                                    <p:animEffect filter="fade" transition="in">
                                      <p:cBhvr>
                                        <p:cTn dur="1000"/>
                                        <p:tgtEl>
                                          <p:spTgt spid="19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3">
                                            <p:txEl>
                                              <p:pRg end="1" st="1"/>
                                            </p:txEl>
                                          </p:spTgt>
                                        </p:tgtEl>
                                        <p:attrNameLst>
                                          <p:attrName>style.visibility</p:attrName>
                                        </p:attrNameLst>
                                      </p:cBhvr>
                                      <p:to>
                                        <p:strVal val="visible"/>
                                      </p:to>
                                    </p:set>
                                    <p:animEffect filter="fade" transition="in">
                                      <p:cBhvr>
                                        <p:cTn dur="1000"/>
                                        <p:tgtEl>
                                          <p:spTgt spid="193">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