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0" r:id="rId2"/>
    <p:sldMasterId id="2147483672" r:id="rId3"/>
    <p:sldMasterId id="2147483678" r:id="rId4"/>
    <p:sldMasterId id="2147483690" r:id="rId5"/>
    <p:sldMasterId id="2147483714" r:id="rId6"/>
    <p:sldMasterId id="2147483726" r:id="rId7"/>
  </p:sldMasterIdLst>
  <p:notesMasterIdLst>
    <p:notesMasterId r:id="rId53"/>
  </p:notesMasterIdLst>
  <p:handoutMasterIdLst>
    <p:handoutMasterId r:id="rId54"/>
  </p:handoutMasterIdLst>
  <p:sldIdLst>
    <p:sldId id="256" r:id="rId8"/>
    <p:sldId id="2147469546" r:id="rId9"/>
    <p:sldId id="2147375332" r:id="rId10"/>
    <p:sldId id="2147469720" r:id="rId11"/>
    <p:sldId id="5916" r:id="rId12"/>
    <p:sldId id="2147469744" r:id="rId13"/>
    <p:sldId id="2147469745" r:id="rId14"/>
    <p:sldId id="2147469743" r:id="rId15"/>
    <p:sldId id="2147469746" r:id="rId16"/>
    <p:sldId id="2147469747" r:id="rId17"/>
    <p:sldId id="2147469752" r:id="rId18"/>
    <p:sldId id="2147375435" r:id="rId19"/>
    <p:sldId id="2147469726" r:id="rId20"/>
    <p:sldId id="2147469728" r:id="rId21"/>
    <p:sldId id="2147469749" r:id="rId22"/>
    <p:sldId id="2147469750" r:id="rId23"/>
    <p:sldId id="2147469748" r:id="rId24"/>
    <p:sldId id="2147469734" r:id="rId25"/>
    <p:sldId id="2147469755" r:id="rId26"/>
    <p:sldId id="2147469729" r:id="rId27"/>
    <p:sldId id="2147469751" r:id="rId28"/>
    <p:sldId id="2147469753" r:id="rId29"/>
    <p:sldId id="2147469735" r:id="rId30"/>
    <p:sldId id="2147469722" r:id="rId31"/>
    <p:sldId id="2147469740" r:id="rId32"/>
    <p:sldId id="2147469730" r:id="rId33"/>
    <p:sldId id="2147469754" r:id="rId34"/>
    <p:sldId id="2147469736" r:id="rId35"/>
    <p:sldId id="2147469739" r:id="rId36"/>
    <p:sldId id="2147469737" r:id="rId37"/>
    <p:sldId id="2147469738" r:id="rId38"/>
    <p:sldId id="2147469727" r:id="rId39"/>
    <p:sldId id="2147469741" r:id="rId40"/>
    <p:sldId id="5824" r:id="rId41"/>
    <p:sldId id="2147469742" r:id="rId42"/>
    <p:sldId id="2147469733" r:id="rId43"/>
    <p:sldId id="2147469554" r:id="rId44"/>
    <p:sldId id="2147469756" r:id="rId45"/>
    <p:sldId id="258" r:id="rId46"/>
    <p:sldId id="2147469732" r:id="rId47"/>
    <p:sldId id="2147469538" r:id="rId48"/>
    <p:sldId id="5821" r:id="rId49"/>
    <p:sldId id="5759" r:id="rId50"/>
    <p:sldId id="2147375434" r:id="rId51"/>
    <p:sldId id="2147375459" r:id="rId52"/>
  </p:sldIdLst>
  <p:sldSz cx="12192000" cy="6858000"/>
  <p:notesSz cx="7315200" cy="12344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75" autoAdjust="0"/>
    <p:restoredTop sz="91562" autoAdjust="0"/>
  </p:normalViewPr>
  <p:slideViewPr>
    <p:cSldViewPr snapToGrid="0">
      <p:cViewPr varScale="1">
        <p:scale>
          <a:sx n="82" d="100"/>
          <a:sy n="82" d="100"/>
        </p:scale>
        <p:origin x="102" y="4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838"/>
    </p:cViewPr>
  </p:sorterViewPr>
  <p:notesViewPr>
    <p:cSldViewPr snapToGrid="0">
      <p:cViewPr varScale="1">
        <p:scale>
          <a:sx n="68" d="100"/>
          <a:sy n="68" d="100"/>
        </p:scale>
        <p:origin x="344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viewProps" Target="viewProp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theme" Target="theme/theme1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21B380B-59BD-4648-99FC-57D8C3A05C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558" cy="618223"/>
          </a:xfrm>
          <a:prstGeom prst="rect">
            <a:avLst/>
          </a:prstGeom>
        </p:spPr>
        <p:txBody>
          <a:bodyPr vert="horz" lIns="99158" tIns="49579" rIns="99158" bIns="49579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2FF8C0-86E1-4C7D-B2E7-755CD23850E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829" y="0"/>
            <a:ext cx="3169558" cy="618223"/>
          </a:xfrm>
          <a:prstGeom prst="rect">
            <a:avLst/>
          </a:prstGeom>
        </p:spPr>
        <p:txBody>
          <a:bodyPr vert="horz" lIns="99158" tIns="49579" rIns="99158" bIns="49579" rtlCol="0"/>
          <a:lstStyle>
            <a:lvl1pPr algn="r">
              <a:defRPr sz="1300"/>
            </a:lvl1pPr>
          </a:lstStyle>
          <a:p>
            <a:fld id="{A9BEFCC0-7B02-4266-B144-81B583BBDA7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A903E7-9306-4A12-9B25-53A9033FB3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1726178"/>
            <a:ext cx="3169558" cy="618223"/>
          </a:xfrm>
          <a:prstGeom prst="rect">
            <a:avLst/>
          </a:prstGeom>
        </p:spPr>
        <p:txBody>
          <a:bodyPr vert="horz" lIns="99158" tIns="49579" rIns="99158" bIns="49579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FF0B37-24CF-4EFC-94A7-680BE6966C7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829" y="11726178"/>
            <a:ext cx="3169558" cy="618223"/>
          </a:xfrm>
          <a:prstGeom prst="rect">
            <a:avLst/>
          </a:prstGeom>
        </p:spPr>
        <p:txBody>
          <a:bodyPr vert="horz" lIns="99158" tIns="49579" rIns="99158" bIns="49579" rtlCol="0" anchor="b"/>
          <a:lstStyle>
            <a:lvl1pPr algn="r">
              <a:defRPr sz="1300"/>
            </a:lvl1pPr>
          </a:lstStyle>
          <a:p>
            <a:fld id="{15CD4F64-A18C-4548-A7E3-DDEA481A0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9947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619365"/>
          </a:xfrm>
          <a:prstGeom prst="rect">
            <a:avLst/>
          </a:prstGeom>
        </p:spPr>
        <p:txBody>
          <a:bodyPr vert="horz" lIns="112284" tIns="56143" rIns="112284" bIns="56143" rtlCol="0"/>
          <a:lstStyle>
            <a:lvl1pPr algn="l">
              <a:defRPr sz="15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619365"/>
          </a:xfrm>
          <a:prstGeom prst="rect">
            <a:avLst/>
          </a:prstGeom>
        </p:spPr>
        <p:txBody>
          <a:bodyPr vert="horz" lIns="112284" tIns="56143" rIns="112284" bIns="56143" rtlCol="0"/>
          <a:lstStyle>
            <a:lvl1pPr algn="r">
              <a:defRPr sz="1500"/>
            </a:lvl1pPr>
          </a:lstStyle>
          <a:p>
            <a:fld id="{10A07F3E-2FAC-4F25-AB2D-57652CFB3F76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44450" y="1544638"/>
            <a:ext cx="7404100" cy="41640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12284" tIns="56143" rIns="112284" bIns="5614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5940742"/>
            <a:ext cx="5852160" cy="4860608"/>
          </a:xfrm>
          <a:prstGeom prst="rect">
            <a:avLst/>
          </a:prstGeom>
        </p:spPr>
        <p:txBody>
          <a:bodyPr vert="horz" lIns="112284" tIns="56143" rIns="112284" bIns="5614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725038"/>
            <a:ext cx="3169920" cy="619362"/>
          </a:xfrm>
          <a:prstGeom prst="rect">
            <a:avLst/>
          </a:prstGeom>
        </p:spPr>
        <p:txBody>
          <a:bodyPr vert="horz" lIns="112284" tIns="56143" rIns="112284" bIns="56143" rtlCol="0" anchor="b"/>
          <a:lstStyle>
            <a:lvl1pPr algn="l">
              <a:defRPr sz="15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11725038"/>
            <a:ext cx="3169920" cy="619362"/>
          </a:xfrm>
          <a:prstGeom prst="rect">
            <a:avLst/>
          </a:prstGeom>
        </p:spPr>
        <p:txBody>
          <a:bodyPr vert="horz" lIns="112284" tIns="56143" rIns="112284" bIns="56143" rtlCol="0" anchor="b"/>
          <a:lstStyle>
            <a:lvl1pPr algn="r">
              <a:defRPr sz="1500"/>
            </a:lvl1pPr>
          </a:lstStyle>
          <a:p>
            <a:fld id="{0F27E3DE-8F3D-4442-9E56-0EDB4E26F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796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27E3DE-8F3D-4442-9E56-0EDB4E26FAF2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6728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5AB34-511A-FD0A-45FB-B3D367E76A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47CD7-C734-21F6-81DC-8290AD721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5552A-C9A1-3B8D-7A2D-F5441EEA6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07893C-2C1F-EBE1-FB9B-B608C6848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56ED7-D41B-2D16-06CA-A7C673BE3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530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E58DC-EC7D-1AAE-FC0C-EFA2DBBA9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119D6F-A165-85EA-8148-8317F9EDF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650DB6-7CEF-B406-D3D9-151521C94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2322C-6410-55F0-D892-B131B6997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8312EE-FC0C-F3A3-E0D7-778686D8C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13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399AC2-BF2C-3B86-904C-346D92D26B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EC373F-E4F1-6A11-3C23-AEBA271E78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A73865-0919-6864-3097-95B6E7972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333B7-AA9C-C8D3-A171-FE697565E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917D7-4F3D-F06C-89C8-B22ED9066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5429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alphaModFix amt="30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6B845-9551-8488-0E95-7AF95F728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D57D4D-66DD-A196-D0A8-8805CE5058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0ADDD-5152-73DD-11CC-AFBE08298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59CBD8-7511-A28A-2586-7ABB5F707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0AD182-9F01-4238-3E61-32F245760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7682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BE01F-402B-896B-075E-8B52C03B8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BD732-D622-D697-7848-0C60AE57E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CEBB6-0851-0996-41E2-CD4C20193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4A2124-1FF5-0D00-9D1D-75F1B6E5E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0A1524-79FD-873B-B8AB-264A11B39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6773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397D3-26E5-3B41-5D7F-5E9416CBC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84A382-22CC-D083-9CD5-3AB354029F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3C9DF4-3875-85D0-B28E-94494689C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3D6A2-64B4-C0E6-A47B-5E668C463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AB46D-86E4-4FA0-0887-108854F9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2965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991E8-7E58-9C8E-1D32-516EC26D8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2D4AF-133D-18E9-CF22-2098E9C07D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F322A9-3784-C2C4-38FB-C81DBCD294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B25AEC-0412-98AB-FD28-7EFA77527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CD1176-F8FD-2CB4-4AD9-9C103A66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CB3C3D-1318-EFDB-C2F7-549844E5C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3706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2FC24-176B-5708-56AB-20547320A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5511F-C5BC-D4A0-5CDB-7008E780C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67D202-A3AD-C87E-E899-06F554BA2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DCB123-703D-2800-97F4-A2467204A5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AFE6E-4586-3040-72DD-058A028F8F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855D26-1F68-200C-91E8-DD30A7C85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EC0213-F391-E86F-E0D7-F9080ACDB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01F6C0-C02E-41F7-7624-1F211EE10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0098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CC3C1-03E4-626B-6509-5FCF89371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54602D-309E-D848-B30A-670F020C3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0CDDC2-FA23-DA00-4444-2D07EAF24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966360-FD7F-85A3-F579-AA3338FEC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8754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4B827B-B882-EF08-B94B-BC4EC3D6F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B89B48-3C65-1306-B9D4-327B80F52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6D6E66-4D34-308B-F928-8D840B0E3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0259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FB975-3C76-A5B6-03AA-7AC63BB7B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08828-AC71-580F-80EF-6A433FFFF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97CEB2-9E6E-C5BF-873F-165920CCA4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534356-4E42-BF9D-CB81-6773A644B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2E8D09-8B4B-D8F3-D8D7-4F1FCA329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522E60-46A7-473C-0F1F-79037FEDC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595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EBA92-7908-1273-E767-7B2A32132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4B9B4-47EF-CC1D-C064-45CA347A2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C63157-7AFE-02D8-18E0-37EED5965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DEC48-4944-1100-0E64-1C1DB3CCD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60AB3E-0CF0-B66D-CA0A-3C4AA0A73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1896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90046-A409-B36B-0483-B5070C3D9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34E26B-AE0F-8A59-618E-10CEDDB264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06652A-0F6C-C445-0475-70FA071341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3A17E3-2E60-0D8A-A502-DE4F23B45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EAC12B-5593-0FAE-01CA-06B9DBCE8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03083A-0444-8F96-5D17-8A51D0FF2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0348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8EAA9-FD5C-FB10-5E29-583D9563D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2E0C21-CAF2-8240-D002-C94BB8AD4A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D8ADFB-0727-ACB3-0B41-39AEC1F32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1AE20-ACDE-5B8A-6842-D0FD18AA2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6B906-77A9-191C-0750-487D682D1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9547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70B496-BCD1-C439-2F1B-3F41C2831F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ECC6F7-725F-20A8-3417-6C523576E0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40F375-C9CC-DEF1-A546-790055B0B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C2972-7336-1AFA-EC13-399387419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788EB3-F852-190D-3BEB-C3CCF3CC0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3576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1481540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4712963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3441178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983308" y="450531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55554" y="457965"/>
            <a:ext cx="1825604" cy="457200"/>
          </a:xfrm>
          <a:prstGeom prst="rect">
            <a:avLst/>
          </a:prstGeom>
        </p:spPr>
      </p:pic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C982CCA-1B74-BF6E-B229-11EF11E8D20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294996" y="480267"/>
            <a:ext cx="2309706" cy="4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0825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>
          <p15:clr>
            <a:srgbClr val="FBAE40"/>
          </p15:clr>
        </p15:guide>
        <p15:guide id="8" pos="3840">
          <p15:clr>
            <a:srgbClr val="FBAE40"/>
          </p15:clr>
        </p15:guide>
        <p15:guide id="9" orient="horz" pos="3888">
          <p15:clr>
            <a:srgbClr val="FBAE40"/>
          </p15:clr>
        </p15:guide>
        <p15:guide id="10" pos="360">
          <p15:clr>
            <a:srgbClr val="FBAE40"/>
          </p15:clr>
        </p15:guide>
        <p15:guide id="11" pos="7320">
          <p15:clr>
            <a:srgbClr val="FBAE40"/>
          </p15:clr>
        </p15:guide>
        <p15:guide id="12" orient="horz" pos="398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606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5258C7-5BE3-51E9-6313-6F03042F3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91989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D9BCDB3-24E9-1B4D-0A74-4298674A99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27522" y="631659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pPr algn="ctr"/>
            <a:fld id="{933A556B-7C63-244D-9B7C-B0EA8042B330}" type="slidenum">
              <a:rPr lang="en-US" smtClean="0"/>
              <a:pPr algn="ctr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D45B976-F9BD-96F9-4119-FEAF693C373D}"/>
              </a:ext>
            </a:extLst>
          </p:cNvPr>
          <p:cNvCxnSpPr/>
          <p:nvPr userDrawn="1"/>
        </p:nvCxnSpPr>
        <p:spPr>
          <a:xfrm>
            <a:off x="462579" y="6318410"/>
            <a:ext cx="114999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074F84E-EF76-CA39-E301-A3348DE274D5}"/>
              </a:ext>
            </a:extLst>
          </p:cNvPr>
          <p:cNvSpPr txBox="1">
            <a:spLocks/>
          </p:cNvSpPr>
          <p:nvPr userDrawn="1"/>
        </p:nvSpPr>
        <p:spPr>
          <a:xfrm>
            <a:off x="8841202" y="6328469"/>
            <a:ext cx="2648199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R. Ent, E.C. </a:t>
            </a:r>
            <a:r>
              <a:rPr lang="en-US" dirty="0" err="1"/>
              <a:t>Aschenauer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4606582-D36F-CC3D-2707-211D1BDF8842}"/>
              </a:ext>
            </a:extLst>
          </p:cNvPr>
          <p:cNvSpPr txBox="1">
            <a:spLocks/>
          </p:cNvSpPr>
          <p:nvPr userDrawn="1"/>
        </p:nvSpPr>
        <p:spPr>
          <a:xfrm>
            <a:off x="369000" y="6511032"/>
            <a:ext cx="10841306" cy="2460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Incremental Preliminary Design and Safety Review of the EIC Detector DAQ and Electronics, September 3 &amp; 4, 2025</a:t>
            </a:r>
          </a:p>
        </p:txBody>
      </p:sp>
    </p:spTree>
    <p:extLst>
      <p:ext uri="{BB962C8B-B14F-4D97-AF65-F5344CB8AC3E}">
        <p14:creationId xmlns:p14="http://schemas.microsoft.com/office/powerpoint/2010/main" val="40467109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92B54326-9283-87C5-2211-07467D1528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>
            <a:normAutofit/>
          </a:bodyPr>
          <a:lstStyle>
            <a:lvl1pPr marL="346075" indent="-346075">
              <a:buFont typeface="+mj-lt"/>
              <a:buAutoNum type="arabicPeriod"/>
              <a:defRPr sz="2000"/>
            </a:lvl1pPr>
            <a:lvl2pPr marL="684212" indent="-457200">
              <a:buFont typeface="+mj-lt"/>
              <a:buAutoNum type="alphaUcPeriod"/>
              <a:defRPr/>
            </a:lvl2pPr>
            <a:lvl3pPr marL="803275" indent="-342900">
              <a:buFont typeface="+mj-lt"/>
              <a:buAutoNum type="romanLcPeriod"/>
              <a:defRPr/>
            </a:lvl3pPr>
            <a:lvl4pPr marL="1030287" indent="-342900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Charges – Arial 20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B03C22F-5552-870B-477F-48CD03748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3" y="0"/>
            <a:ext cx="11499234" cy="534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Charge Questions Addressed</a:t>
            </a:r>
          </a:p>
        </p:txBody>
      </p:sp>
    </p:spTree>
    <p:extLst>
      <p:ext uri="{BB962C8B-B14F-4D97-AF65-F5344CB8AC3E}">
        <p14:creationId xmlns:p14="http://schemas.microsoft.com/office/powerpoint/2010/main" val="33299021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D91B-7801-B3EC-7CA4-44C5BF1D94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3" y="35169"/>
            <a:ext cx="11499234" cy="48034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Title Only</a:t>
            </a:r>
          </a:p>
        </p:txBody>
      </p:sp>
    </p:spTree>
    <p:extLst>
      <p:ext uri="{BB962C8B-B14F-4D97-AF65-F5344CB8AC3E}">
        <p14:creationId xmlns:p14="http://schemas.microsoft.com/office/powerpoint/2010/main" val="32175684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5AB34-511A-FD0A-45FB-B3D367E76A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47CD7-C734-21F6-81DC-8290AD721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5552A-C9A1-3B8D-7A2D-F5441EEA6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07893C-2C1F-EBE1-FB9B-B608C6848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56ED7-D41B-2D16-06CA-A7C673BE3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4898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EBA92-7908-1273-E767-7B2A32132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4B9B4-47EF-CC1D-C064-45CA347A2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C63157-7AFE-02D8-18E0-37EED5965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DEC48-4944-1100-0E64-1C1DB3CCD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60AB3E-0CF0-B66D-CA0A-3C4AA0A73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283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69262-B510-C432-D04D-8499F967D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4D96B-5635-2E89-C26B-ACC811BE1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2199A-CBEA-7765-2943-D1FF7675E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D99E3-67B5-E122-9252-424B616A7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C15FD-16DF-FC3D-4F1B-9BFF1310D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832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69262-B510-C432-D04D-8499F967D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4D96B-5635-2E89-C26B-ACC811BE1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2199A-CBEA-7765-2943-D1FF7675E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D99E3-67B5-E122-9252-424B616A7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C15FD-16DF-FC3D-4F1B-9BFF1310D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9806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D5E06-5C5A-4089-57EC-176D40AC4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F8A1A-0A38-BD51-B130-3E61C224E7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8B401-440A-2CFD-4FAD-13FC6AC691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EFB9E2-BA7B-0D56-B8F3-60E2AB38D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B24088-5AEC-4DA0-5C47-F543B1B48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1F257F-693C-3229-7620-D94FA6D81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114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14561-025E-004B-C7A8-4739232C9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AC9AB3-9AAD-BAA5-E760-92E2508A3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B52426-AE55-6BE5-ADC7-2590154B6F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9B071D-0BA2-447D-120F-23A5BE6F9A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DFD439-6179-397E-53A2-0C9D40C576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2BBDD-4F03-E7A6-7A03-86CB71834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37E2B5-E85C-FFB5-7CB4-227258449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ED8C27-580B-ECD0-7760-DB9DF74B0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130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81C7B-176A-7987-56DF-4FB1FF984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DB5906-75B8-CA47-90FF-B40E10E46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F0E031-C721-04CB-329B-5C3D894CC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F6CBF7-6901-0C83-6C7C-815088464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9821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0E1C9B-B735-78AF-127B-A74A000FB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608120-3DBA-5C15-1F08-AAD72542C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305029-1627-473B-0BAB-1C2F32714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5147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A2A3A-ED7F-C1A1-3087-72B30DE6F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F622D-E5C4-97C5-3E1F-B8EA3C713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26DACA-02F4-D01D-3321-F37E2906D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0041F7-FB4D-016B-36A3-3AAEAF741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469B2C-598D-7489-04C4-53A0E599E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DFCB9C-A0FF-8B09-B7F6-0AE1B6242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4112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AD3AD-A53C-9FD4-318C-1F4BA8DA0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E6B677-3CCB-AAD5-582C-4375F193A3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99CB5C-76BD-9AED-2315-60B5A0F1F3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673BD1-9B5C-105B-746B-AB71A8989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9F82F6-6F88-C36E-4EA2-B88F37AF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82276-A3E9-F29D-EF5F-FBAE65D27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981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E58DC-EC7D-1AAE-FC0C-EFA2DBBA9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119D6F-A165-85EA-8148-8317F9EDF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650DB6-7CEF-B406-D3D9-151521C94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2322C-6410-55F0-D892-B131B6997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8312EE-FC0C-F3A3-E0D7-778686D8C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1377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399AC2-BF2C-3B86-904C-346D92D26B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EC373F-E4F1-6A11-3C23-AEBA271E78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A73865-0919-6864-3097-95B6E7972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333B7-AA9C-C8D3-A171-FE697565E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917D7-4F3D-F06C-89C8-B22ED9066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8514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03DE1-8B46-2B68-A834-4806BFC9A6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3635" y="406400"/>
            <a:ext cx="5142186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A3A558-A4F2-B68B-DD21-8024DBE2DC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49207" y="3058128"/>
            <a:ext cx="3904593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09B1F0-F476-6620-2CF7-516FE8A1B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C55F4-B7F0-7568-77DB-8A031B9CB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48AEC6-5679-438D-2BD2-D8EF89C34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52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D5E06-5C5A-4089-57EC-176D40AC4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F8A1A-0A38-BD51-B130-3E61C224E7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8B401-440A-2CFD-4FAD-13FC6AC691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EFB9E2-BA7B-0D56-B8F3-60E2AB38D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B24088-5AEC-4DA0-5C47-F543B1B48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1F257F-693C-3229-7620-D94FA6D81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8500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17865-3444-F90E-8733-62F71B477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107D6-39CA-C1A8-2C2A-E85615B125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B8789C-52B4-C26A-CC1D-80F65CC2B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7912A-B47F-162C-386F-92BF8E3AE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D7D26F-F47B-CFAE-7C0C-C5CD806EE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515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C6492-1092-A17A-5892-89DC25BE7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3FE20A-AF4A-995E-A301-99DB829888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286FA1-3092-5944-4E9B-18ED81F4C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FF9DA-9CE0-40A5-09F0-4029ACCA6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ECA53-26EF-A0D7-26E9-119EF239A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0786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044C7-7BB1-E0C6-F78C-18BC4219B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C0EA8-5C99-A3D7-B89B-6B5BA44334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34D9E2-1853-FA4D-373F-0C9E3BE0CD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301575-5AAB-2390-6A1D-9E5E19AF8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27111A-60A9-EEF5-EC39-70BCF2333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C291A-B67E-A239-6DB2-338397D81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00897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1C9D7-1ED8-FC14-F069-7B862F9B3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B0AFD7-DA8A-717E-BE50-0D50B4875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8ABDB3-96E7-8EF2-F825-0BA2F28F7C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9E1104-BBB2-18C4-4332-5ACA5373F2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B347F5-EC1B-69BF-5FE7-50E8C0BBB7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FF9E46-F058-EE4D-7FD5-37EEAC91E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8993DB-21D9-F85C-2C3D-6E1D738D8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540289-C946-2298-A085-34E5A42A7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60205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A4C46-9288-1145-6648-2344A01B3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9A7995-C2CF-5D08-0874-2FF92E82D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C23DB9-C4CA-D802-FEA6-E7379411A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4F0695-BFFB-40FF-CA5F-14BF76BB4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1573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D8D1C5-B635-6241-B64B-D570F58A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366799-F8DA-E591-14FE-979299CDD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7FDD63-C306-6F61-6173-AAC1F137D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4429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97547-616E-39D7-967C-6FCCE1210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DFD1B-BB11-B1F2-4923-617D778F3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C8B594-1B9D-CB01-7D47-6D85234C9A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28CF1E-6B7E-5B6C-DA38-729A41E37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87C1D8-0CBF-98E4-0204-6127617A9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1B839-4CF1-E154-1E7A-BC27F0FAC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3552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9BFE5-77E9-69C2-ED94-191102151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F7CAFF-012D-AE76-71AF-15E084631A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7DAE79-935F-2B62-D3F2-72F63F5356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F3A051-F4D6-A958-7ED5-A3D3025EA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9A86B-3E1B-93E1-DFA4-4C38435BB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C961D5-4F02-09BA-FB56-78B3F8309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0603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48D24-EDE1-C315-A615-CD203D4B3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29731F-D79D-6582-A69F-2CD6360438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8A349-350F-86D0-08F0-6D29B942B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21B573-DC7D-6B61-3F31-62BBDA536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C81C7B-9473-350A-B59A-7EEE8F365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55992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3B17E3-8B01-6BFA-07A8-36A8EAE7C4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282654-44BC-4DBD-8479-14CA64071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764D6-DAAE-9690-7837-0C17BE96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F17A45-8DDC-7B59-8199-67EEFB87A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360300-ACDB-EC7B-F0B6-9153D7304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499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14561-025E-004B-C7A8-4739232C9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AC9AB3-9AAD-BAA5-E760-92E2508A3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B52426-AE55-6BE5-ADC7-2590154B6F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9B071D-0BA2-447D-120F-23A5BE6F9A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DFD439-6179-397E-53A2-0C9D40C576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2BBDD-4F03-E7A6-7A03-86CB71834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37E2B5-E85C-FFB5-7CB4-227258449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ED8C27-580B-ECD0-7760-DB9DF74B0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69217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5AB34-511A-FD0A-45FB-B3D367E76A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47CD7-C734-21F6-81DC-8290AD721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5552A-C9A1-3B8D-7A2D-F5441EEA6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07893C-2C1F-EBE1-FB9B-B608C6848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56ED7-D41B-2D16-06CA-A7C673BE3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6773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EBA92-7908-1273-E767-7B2A32132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4B9B4-47EF-CC1D-C064-45CA347A2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C63157-7AFE-02D8-18E0-37EED5965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DEC48-4944-1100-0E64-1C1DB3CCD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60AB3E-0CF0-B66D-CA0A-3C4AA0A73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0607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69262-B510-C432-D04D-8499F967D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4D96B-5635-2E89-C26B-ACC811BE1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2199A-CBEA-7765-2943-D1FF7675E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D99E3-67B5-E122-9252-424B616A7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C15FD-16DF-FC3D-4F1B-9BFF1310D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7188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D5E06-5C5A-4089-57EC-176D40AC4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F8A1A-0A38-BD51-B130-3E61C224E7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8B401-440A-2CFD-4FAD-13FC6AC691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EFB9E2-BA7B-0D56-B8F3-60E2AB38D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B24088-5AEC-4DA0-5C47-F543B1B48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1F257F-693C-3229-7620-D94FA6D81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1712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14561-025E-004B-C7A8-4739232C9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AC9AB3-9AAD-BAA5-E760-92E2508A3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B52426-AE55-6BE5-ADC7-2590154B6F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9B071D-0BA2-447D-120F-23A5BE6F9A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DFD439-6179-397E-53A2-0C9D40C576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2BBDD-4F03-E7A6-7A03-86CB71834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37E2B5-E85C-FFB5-7CB4-227258449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ED8C27-580B-ECD0-7760-DB9DF74B0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7102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81C7B-176A-7987-56DF-4FB1FF984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DB5906-75B8-CA47-90FF-B40E10E46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F0E031-C721-04CB-329B-5C3D894CC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F6CBF7-6901-0C83-6C7C-815088464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4825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0E1C9B-B735-78AF-127B-A74A000FB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608120-3DBA-5C15-1F08-AAD72542C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305029-1627-473B-0BAB-1C2F32714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9199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A2A3A-ED7F-C1A1-3087-72B30DE6F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F622D-E5C4-97C5-3E1F-B8EA3C713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26DACA-02F4-D01D-3321-F37E2906D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0041F7-FB4D-016B-36A3-3AAEAF741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469B2C-598D-7489-04C4-53A0E599E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DFCB9C-A0FF-8B09-B7F6-0AE1B6242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7302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AD3AD-A53C-9FD4-318C-1F4BA8DA0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E6B677-3CCB-AAD5-582C-4375F193A3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99CB5C-76BD-9AED-2315-60B5A0F1F3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673BD1-9B5C-105B-746B-AB71A8989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9F82F6-6F88-C36E-4EA2-B88F37AF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82276-A3E9-F29D-EF5F-FBAE65D27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22379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E58DC-EC7D-1AAE-FC0C-EFA2DBBA9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119D6F-A165-85EA-8148-8317F9EDF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650DB6-7CEF-B406-D3D9-151521C94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2322C-6410-55F0-D892-B131B6997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8312EE-FC0C-F3A3-E0D7-778686D8C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623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81C7B-176A-7987-56DF-4FB1FF984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DB5906-75B8-CA47-90FF-B40E10E46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F0E031-C721-04CB-329B-5C3D894CC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F6CBF7-6901-0C83-6C7C-815088464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54517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399AC2-BF2C-3B86-904C-346D92D26B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EC373F-E4F1-6A11-3C23-AEBA271E78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A73865-0919-6864-3097-95B6E7972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333B7-AA9C-C8D3-A171-FE697565E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917D7-4F3D-F06C-89C8-B22ED9066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95082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alphaModFix amt="30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6B845-9551-8488-0E95-7AF95F728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D57D4D-66DD-A196-D0A8-8805CE5058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0ADDD-5152-73DD-11CC-AFBE08298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59CBD8-7511-A28A-2586-7ABB5F707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0AD182-9F01-4238-3E61-32F245760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941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BE01F-402B-896B-075E-8B52C03B8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BD732-D622-D697-7848-0C60AE57E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CEBB6-0851-0996-41E2-CD4C20193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4A2124-1FF5-0D00-9D1D-75F1B6E5E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0A1524-79FD-873B-B8AB-264A11B39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55680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397D3-26E5-3B41-5D7F-5E9416CBC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84A382-22CC-D083-9CD5-3AB354029F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3C9DF4-3875-85D0-B28E-94494689C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3D6A2-64B4-C0E6-A47B-5E668C463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AB46D-86E4-4FA0-0887-108854F9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10475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991E8-7E58-9C8E-1D32-516EC26D8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2D4AF-133D-18E9-CF22-2098E9C07D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F322A9-3784-C2C4-38FB-C81DBCD294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B25AEC-0412-98AB-FD28-7EFA77527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CD1176-F8FD-2CB4-4AD9-9C103A66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CB3C3D-1318-EFDB-C2F7-549844E5C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4503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2FC24-176B-5708-56AB-20547320A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5511F-C5BC-D4A0-5CDB-7008E780C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67D202-A3AD-C87E-E899-06F554BA2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DCB123-703D-2800-97F4-A2467204A5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AFE6E-4586-3040-72DD-058A028F8F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855D26-1F68-200C-91E8-DD30A7C85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EC0213-F391-E86F-E0D7-F9080ACDB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01F6C0-C02E-41F7-7624-1F211EE10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1637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CC3C1-03E4-626B-6509-5FCF89371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54602D-309E-D848-B30A-670F020C3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0CDDC2-FA23-DA00-4444-2D07EAF24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966360-FD7F-85A3-F579-AA3338FEC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69584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4B827B-B882-EF08-B94B-BC4EC3D6F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B89B48-3C65-1306-B9D4-327B80F52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6D6E66-4D34-308B-F928-8D840B0E3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03291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FB975-3C76-A5B6-03AA-7AC63BB7B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08828-AC71-580F-80EF-6A433FFFF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97CEB2-9E6E-C5BF-873F-165920CCA4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534356-4E42-BF9D-CB81-6773A644B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2E8D09-8B4B-D8F3-D8D7-4F1FCA329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522E60-46A7-473C-0F1F-79037FEDC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0268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90046-A409-B36B-0483-B5070C3D9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34E26B-AE0F-8A59-618E-10CEDDB264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06652A-0F6C-C445-0475-70FA071341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3A17E3-2E60-0D8A-A502-DE4F23B45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EAC12B-5593-0FAE-01CA-06B9DBCE8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03083A-0444-8F96-5D17-8A51D0FF2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005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0E1C9B-B735-78AF-127B-A74A000FB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608120-3DBA-5C15-1F08-AAD72542C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305029-1627-473B-0BAB-1C2F32714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20669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8EAA9-FD5C-FB10-5E29-583D9563D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2E0C21-CAF2-8240-D002-C94BB8AD4A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D8ADFB-0727-ACB3-0B41-39AEC1F32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1AE20-ACDE-5B8A-6842-D0FD18AA2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6B906-77A9-191C-0750-487D682D1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79763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70B496-BCD1-C439-2F1B-3F41C2831F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ECC6F7-725F-20A8-3417-6C523576E0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40F375-C9CC-DEF1-A546-790055B0B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C2972-7336-1AFA-EC13-399387419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788EB3-F852-190D-3BEB-C3CCF3CC0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535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A2A3A-ED7F-C1A1-3087-72B30DE6F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F622D-E5C4-97C5-3E1F-B8EA3C713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26DACA-02F4-D01D-3321-F37E2906D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0041F7-FB4D-016B-36A3-3AAEAF741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469B2C-598D-7489-04C4-53A0E599E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DFCB9C-A0FF-8B09-B7F6-0AE1B6242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543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AD3AD-A53C-9FD4-318C-1F4BA8DA0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E6B677-3CCB-AAD5-582C-4375F193A3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99CB5C-76BD-9AED-2315-60B5A0F1F3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673BD1-9B5C-105B-746B-AB71A8989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9F82F6-6F88-C36E-4EA2-B88F37AF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82276-A3E9-F29D-EF5F-FBAE65D27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633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EBB4CE-BDD6-0140-7004-520D4D62A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65F9E5-1D88-D574-889C-49955B5818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9A1C8-C595-E3AC-0813-004238830A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72998-AA47-DCE8-6929-79E93B1702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F8CAE8-F96F-3E9F-7C41-E6C6FBAE85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613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EC1EDF-F53A-8614-E2FA-B871C3053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05D3D-7C3F-7375-EC7E-52A2761C9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25882-7DBE-EFFF-5353-4511D27DB6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90A07-1EA6-5554-A455-D032D0D07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76ABC7-A4A4-DA95-22A1-6A8E3308C4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33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555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2579" y="667824"/>
            <a:ext cx="11499925" cy="54434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F13863-74DF-E737-6E5D-784BD5DB11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7/17/2026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84809B9-BF30-8113-3D67-0C84444E3A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ePIC Glasgow Collab. Meeting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D4F7F87-12A5-D87B-B1F0-9FF0F30812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057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>
          <p15:clr>
            <a:srgbClr val="F26B43"/>
          </p15:clr>
        </p15:guide>
        <p15:guide id="8" pos="3840">
          <p15:clr>
            <a:srgbClr val="F26B43"/>
          </p15:clr>
        </p15:guide>
        <p15:guide id="9" pos="360">
          <p15:clr>
            <a:srgbClr val="F26B43"/>
          </p15:clr>
        </p15:guide>
        <p15:guide id="10" orient="horz" pos="3888">
          <p15:clr>
            <a:srgbClr val="F26B43"/>
          </p15:clr>
        </p15:guide>
        <p15:guide id="11" pos="7320">
          <p15:clr>
            <a:srgbClr val="F26B43"/>
          </p15:clr>
        </p15:guide>
        <p15:guide id="12" orient="horz" pos="412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EBB4CE-BDD6-0140-7004-520D4D62A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65F9E5-1D88-D574-889C-49955B5818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9A1C8-C595-E3AC-0813-004238830A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72998-AA47-DCE8-6929-79E93B1702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F8CAE8-F96F-3E9F-7C41-E6C6FBAE85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44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49FDA3-D536-758C-D09F-1635A0E5A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48FDDB-0334-413D-93E8-95AFA1A41C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B87CFD-5CB5-59CF-8E90-373EF9574F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A7CE9-7425-68D9-EC94-63B2905162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ACB99-64B2-CC42-572F-84EED98126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439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EBB4CE-BDD6-0140-7004-520D4D62A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65F9E5-1D88-D574-889C-49955B5818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9A1C8-C595-E3AC-0813-004238830A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72998-AA47-DCE8-6929-79E93B1702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F8CAE8-F96F-3E9F-7C41-E6C6FBAE85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14187-AF44-4271-AA62-1C5C376B8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022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EC1EDF-F53A-8614-E2FA-B871C3053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05D3D-7C3F-7375-EC7E-52A2761C9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25882-7DBE-EFFF-5353-4511D27DB6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90A07-1EA6-5554-A455-D032D0D07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76ABC7-A4A4-DA95-22A1-6A8E3308C4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374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bnl.gov/event/31808/timetable/#20260714.detailed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bnl.gov/event/31808/timetable/#20260714.detailed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bnl.gov/event/31808/timetable/#20260714.detailed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bnl.gov/event/31808/timetable/#20260714.detailed" TargetMode="Externa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10" Type="http://schemas.openxmlformats.org/officeDocument/2006/relationships/image" Target="../media/image16.JPG"/><Relationship Id="rId4" Type="http://schemas.openxmlformats.org/officeDocument/2006/relationships/image" Target="../media/image10.jpg"/><Relationship Id="rId9" Type="http://schemas.openxmlformats.org/officeDocument/2006/relationships/image" Target="../media/image1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bnl.gov/event/31808/timetable/#20260714.detailed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bnl.gov/event/31808/timetable/#20260714.detailed" TargetMode="Externa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18.jpg"/><Relationship Id="rId7" Type="http://schemas.openxmlformats.org/officeDocument/2006/relationships/image" Target="../media/image22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7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7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s://eic.github.io/documentation/tutorials.html" TargetMode="External"/><Relationship Id="rId3" Type="http://schemas.openxmlformats.org/officeDocument/2006/relationships/hyperlink" Target="https://lists.bnl.gov/mailman/listinfo" TargetMode="External"/><Relationship Id="rId7" Type="http://schemas.openxmlformats.org/officeDocument/2006/relationships/hyperlink" Target="https://eic.github.io/documentation/landingpage.html" TargetMode="External"/><Relationship Id="rId2" Type="http://schemas.openxmlformats.org/officeDocument/2006/relationships/hyperlink" Target="https://www.bnl.gov/eic/epic.ph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.bnl.gov/EPIC/index.php?title=Early-Career_Election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indico.bnl.gov/category/435/" TargetMode="External"/><Relationship Id="rId10" Type="http://schemas.openxmlformats.org/officeDocument/2006/relationships/hyperlink" Target="https://zenodo.org/communities/epic" TargetMode="External"/><Relationship Id="rId4" Type="http://schemas.openxmlformats.org/officeDocument/2006/relationships/hyperlink" Target="https://indico.bnl.gov/category/402/" TargetMode="External"/><Relationship Id="rId9" Type="http://schemas.openxmlformats.org/officeDocument/2006/relationships/hyperlink" Target="https://chat.epic-eic.org/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icug.org/content/join.html" TargetMode="External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greybook.cern.ch/experiment/recognized" TargetMode="External"/><Relationship Id="rId7" Type="http://schemas.openxmlformats.org/officeDocument/2006/relationships/image" Target="../media/image1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Relationship Id="rId6" Type="http://schemas.openxmlformats.org/officeDocument/2006/relationships/hyperlink" Target="mailto:Users.Office@cern.ch" TargetMode="External"/><Relationship Id="rId5" Type="http://schemas.openxmlformats.org/officeDocument/2006/relationships/hyperlink" Target="https://usersoffice.web.cern.ch/team-leaders-corner" TargetMode="External"/><Relationship Id="rId4" Type="http://schemas.openxmlformats.org/officeDocument/2006/relationships/hyperlink" Target="https://usersoffice.web.cern.ch/" TargetMode="Externa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81.png"/><Relationship Id="rId7" Type="http://schemas.openxmlformats.org/officeDocument/2006/relationships/image" Target="../media/image6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png"/><Relationship Id="rId5" Type="http://schemas.openxmlformats.org/officeDocument/2006/relationships/image" Target="../media/image83.jpeg"/><Relationship Id="rId4" Type="http://schemas.openxmlformats.org/officeDocument/2006/relationships/image" Target="../media/image8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gif"/><Relationship Id="rId9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7" Type="http://schemas.openxmlformats.org/officeDocument/2006/relationships/image" Target="../media/image11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7" Type="http://schemas.openxmlformats.org/officeDocument/2006/relationships/image" Target="../media/image43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EAE69-B494-68D1-AA62-0342524EE8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7814" y="1909416"/>
            <a:ext cx="5142186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Collaboration Status and Priorities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1E341D-878F-525F-9E15-72B001C188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17814" y="4710045"/>
            <a:ext cx="4938005" cy="1120492"/>
          </a:xfrm>
        </p:spPr>
        <p:txBody>
          <a:bodyPr>
            <a:normAutofit/>
          </a:bodyPr>
          <a:lstStyle/>
          <a:p>
            <a:r>
              <a:rPr lang="en-US" i="1" dirty="0"/>
              <a:t>John Lajoie</a:t>
            </a:r>
            <a:r>
              <a:rPr lang="en-US" dirty="0"/>
              <a:t>, Silvia Dalla Torre</a:t>
            </a:r>
            <a:br>
              <a:rPr lang="en-US" dirty="0"/>
            </a:br>
            <a:r>
              <a:rPr lang="en-US" dirty="0"/>
              <a:t>July 17, 2026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F74F63-E6D4-1C03-5C6D-B58657B31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7146" y="654217"/>
            <a:ext cx="1743521" cy="125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43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ACECB-07AA-D257-F217-464EFE2B0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902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“New” Faces in Software and Computing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95AAB-500E-6BC3-C6C8-213C99FCB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A3E7-D7B9-6B63-8DE6-0A67AD7BF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425100-CE52-1CE4-A7E3-477160256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4E1661-89C3-C044-92E7-D679EA846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04" y="1853514"/>
            <a:ext cx="2424381" cy="23786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E77D0AD-1F42-44A4-BB54-94A2D2B78BAA}"/>
              </a:ext>
            </a:extLst>
          </p:cNvPr>
          <p:cNvSpPr txBox="1"/>
          <p:nvPr/>
        </p:nvSpPr>
        <p:spPr>
          <a:xfrm>
            <a:off x="562094" y="4232164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Kolja Kauder</a:t>
            </a:r>
          </a:p>
          <a:p>
            <a:pPr algn="ctr"/>
            <a:r>
              <a:rPr lang="en-US" sz="2400" b="1" i="1" dirty="0">
                <a:solidFill>
                  <a:schemeClr val="accent1"/>
                </a:solidFill>
              </a:rPr>
              <a:t>Simulation WG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2FE6CD1-5331-DF7C-C0D9-620B06ECB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1853514"/>
            <a:ext cx="2424381" cy="23786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D5C16F6-2E60-1AAB-BCBE-0E96244862C9}"/>
              </a:ext>
            </a:extLst>
          </p:cNvPr>
          <p:cNvSpPr txBox="1"/>
          <p:nvPr/>
        </p:nvSpPr>
        <p:spPr>
          <a:xfrm>
            <a:off x="3842470" y="4232163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Andy Buckley</a:t>
            </a:r>
          </a:p>
          <a:p>
            <a:pPr algn="ctr"/>
            <a:r>
              <a:rPr lang="en-US" sz="2400" b="1" i="1" dirty="0">
                <a:solidFill>
                  <a:schemeClr val="accent1"/>
                </a:solidFill>
              </a:rPr>
              <a:t>Validation WG</a:t>
            </a:r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8D8FB6D9-E97B-8B04-3CA0-911D83239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7603" y="1853514"/>
            <a:ext cx="1804597" cy="129901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80B64D9-E0D7-DB44-BBD8-11C06D20268D}"/>
              </a:ext>
            </a:extLst>
          </p:cNvPr>
          <p:cNvSpPr txBox="1"/>
          <p:nvPr/>
        </p:nvSpPr>
        <p:spPr>
          <a:xfrm>
            <a:off x="7278130" y="3744097"/>
            <a:ext cx="38800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S&amp;C effort in </a:t>
            </a:r>
            <a:r>
              <a:rPr lang="en-US" dirty="0" err="1"/>
              <a:t>ePIC</a:t>
            </a:r>
            <a:r>
              <a:rPr lang="en-US" dirty="0"/>
              <a:t> has taken on enormous responsibilities </a:t>
            </a:r>
            <a:r>
              <a:rPr lang="en-US" i="1" dirty="0"/>
              <a:t>that are unique to the </a:t>
            </a:r>
            <a:r>
              <a:rPr lang="en-US" i="1" dirty="0" err="1"/>
              <a:t>ePIC</a:t>
            </a:r>
            <a:r>
              <a:rPr lang="en-US" i="1" dirty="0"/>
              <a:t> collaboration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88E696D-7D12-AE90-3382-C1DF279BF38D}"/>
              </a:ext>
            </a:extLst>
          </p:cNvPr>
          <p:cNvSpPr txBox="1"/>
          <p:nvPr/>
        </p:nvSpPr>
        <p:spPr>
          <a:xfrm>
            <a:off x="3048000" y="5368853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A huge expression of gratitude to Kolja and Andy. Your willingness to serve as </a:t>
            </a:r>
            <a:r>
              <a:rPr lang="en-US" dirty="0"/>
              <a:t>Simulation and Validation WG</a:t>
            </a:r>
            <a:r>
              <a:rPr lang="en-US" sz="1800" dirty="0"/>
              <a:t> conveners and dedication to ePIC are greatly appreciated!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679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479D19-5FCB-E0B5-ADDC-25E7C0244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493D2E-089E-EA3F-54F1-48CF8D8AC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5C032-10FF-413C-9D0B-4F287675F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11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2E6F0B-9BAB-DFB9-6798-C21F3209DE3F}"/>
              </a:ext>
            </a:extLst>
          </p:cNvPr>
          <p:cNvSpPr txBox="1"/>
          <p:nvPr/>
        </p:nvSpPr>
        <p:spPr>
          <a:xfrm>
            <a:off x="254000" y="2753380"/>
            <a:ext cx="7302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"Plans are worthless, but planning is everything.”</a:t>
            </a:r>
            <a:br>
              <a:rPr lang="en-US" sz="2800" dirty="0"/>
            </a:br>
            <a:r>
              <a:rPr lang="en-US" sz="2800" dirty="0"/>
              <a:t>- Dwight D. Eisenhower (34</a:t>
            </a:r>
            <a:r>
              <a:rPr lang="en-US" sz="2800" baseline="30000" dirty="0"/>
              <a:t>th</a:t>
            </a:r>
            <a:r>
              <a:rPr lang="en-US" sz="2800" dirty="0"/>
              <a:t> U.S. President)</a:t>
            </a:r>
          </a:p>
        </p:txBody>
      </p:sp>
      <p:pic>
        <p:nvPicPr>
          <p:cNvPr id="2050" name="Picture 2" descr="Official portrait of Dwight D. Eisenhower as president of the United States">
            <a:extLst>
              <a:ext uri="{FF2B5EF4-FFF2-40B4-BE49-F238E27FC236}">
                <a16:creationId xmlns:a16="http://schemas.microsoft.com/office/drawing/2014/main" id="{95C0C12C-CB1B-5A9E-7371-25BE32A53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581" y="908556"/>
            <a:ext cx="3853890" cy="504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04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2B1B84D-088A-6BE5-E487-09D557F7C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5325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Goals for the first half of 2026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598D3A-BA4E-8E4B-192A-23935D5C0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7/17/2026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EB9A5D-F06C-7619-4B98-C384D294B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ePIC Glasgow Collab.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1211E4-F2D3-BEB0-67A2-86D1587D7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949A8-7CCD-4D90-AA9A-1451BFC6FB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554DC72-DE95-B7FD-F0B5-2028EA3C3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0450"/>
            <a:ext cx="10515600" cy="490651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Support the EIC project and </a:t>
            </a:r>
            <a:r>
              <a:rPr lang="en-US" dirty="0" err="1"/>
              <a:t>ePIC</a:t>
            </a:r>
            <a:r>
              <a:rPr lang="en-US" dirty="0"/>
              <a:t> Technical Design:</a:t>
            </a:r>
          </a:p>
          <a:p>
            <a:pPr lvl="1"/>
            <a:r>
              <a:rPr lang="en-US" dirty="0"/>
              <a:t>Close the design loop with </a:t>
            </a:r>
            <a:r>
              <a:rPr lang="en-US" dirty="0" err="1"/>
              <a:t>ePIC</a:t>
            </a:r>
            <a:r>
              <a:rPr lang="en-US" dirty="0"/>
              <a:t> simulations </a:t>
            </a:r>
          </a:p>
          <a:p>
            <a:pPr lvl="2"/>
            <a:r>
              <a:rPr lang="en-US" dirty="0"/>
              <a:t>Background studies</a:t>
            </a:r>
          </a:p>
          <a:p>
            <a:pPr lvl="1"/>
            <a:r>
              <a:rPr lang="en-US" dirty="0"/>
              <a:t>Advance the </a:t>
            </a:r>
            <a:r>
              <a:rPr lang="en-US" dirty="0" err="1"/>
              <a:t>pTDR</a:t>
            </a:r>
            <a:r>
              <a:rPr lang="en-US" dirty="0"/>
              <a:t> in preparation for CD-2</a:t>
            </a:r>
          </a:p>
          <a:p>
            <a:pPr lvl="2"/>
            <a:r>
              <a:rPr lang="en-US" dirty="0"/>
              <a:t>Respond to review recommendations</a:t>
            </a:r>
          </a:p>
          <a:p>
            <a:pPr lvl="1"/>
            <a:endParaRPr lang="en-US" dirty="0"/>
          </a:p>
          <a:p>
            <a:r>
              <a:rPr lang="en-US" dirty="0"/>
              <a:t>Complete the Early Science whitepaper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Progress in developing a multi-year plan for </a:t>
            </a:r>
            <a:r>
              <a:rPr lang="en-US" dirty="0" err="1"/>
              <a:t>ePIC</a:t>
            </a:r>
            <a:r>
              <a:rPr lang="en-US" dirty="0"/>
              <a:t> Software and Computing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Begin submissions to the NIMA Special Issue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3DE15BD-D020-4D07-2092-2D51120F8C0A}"/>
              </a:ext>
            </a:extLst>
          </p:cNvPr>
          <p:cNvGrpSpPr/>
          <p:nvPr/>
        </p:nvGrpSpPr>
        <p:grpSpPr>
          <a:xfrm>
            <a:off x="8653714" y="1327203"/>
            <a:ext cx="2988276" cy="1556951"/>
            <a:chOff x="8365524" y="1383957"/>
            <a:chExt cx="2988276" cy="1556951"/>
          </a:xfrm>
        </p:grpSpPr>
        <p:sp>
          <p:nvSpPr>
            <p:cNvPr id="6" name="Right Brace 5">
              <a:extLst>
                <a:ext uri="{FF2B5EF4-FFF2-40B4-BE49-F238E27FC236}">
                  <a16:creationId xmlns:a16="http://schemas.microsoft.com/office/drawing/2014/main" id="{F06103FD-A418-CF20-C46F-2403D1FE403D}"/>
                </a:ext>
              </a:extLst>
            </p:cNvPr>
            <p:cNvSpPr/>
            <p:nvPr/>
          </p:nvSpPr>
          <p:spPr>
            <a:xfrm>
              <a:off x="8365524" y="1383957"/>
              <a:ext cx="407773" cy="1556951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6A1D6E1-F35A-C808-BB40-77A9460A5439}"/>
                </a:ext>
              </a:extLst>
            </p:cNvPr>
            <p:cNvSpPr txBox="1"/>
            <p:nvPr/>
          </p:nvSpPr>
          <p:spPr>
            <a:xfrm>
              <a:off x="8921578" y="1536700"/>
              <a:ext cx="2432222" cy="120032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Very real progress!</a:t>
              </a:r>
            </a:p>
            <a:p>
              <a:r>
                <a:rPr lang="en-US" dirty="0"/>
                <a:t>Of course, trying to answer one question leads to many more…</a:t>
              </a: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9EBDF3F8-CC75-32B1-1869-96461C279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069" y="2940908"/>
            <a:ext cx="1050235" cy="105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D0FBE60B-F133-3AAF-FF82-A77236455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3565" y="3856831"/>
            <a:ext cx="1050235" cy="105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2FADFC3-5566-74F4-59DB-39C6D679222F}"/>
              </a:ext>
            </a:extLst>
          </p:cNvPr>
          <p:cNvSpPr txBox="1"/>
          <p:nvPr/>
        </p:nvSpPr>
        <p:spPr>
          <a:xfrm>
            <a:off x="8052352" y="5566155"/>
            <a:ext cx="20955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More on this later…</a:t>
            </a:r>
          </a:p>
        </p:txBody>
      </p:sp>
    </p:spTree>
    <p:extLst>
      <p:ext uri="{BB962C8B-B14F-4D97-AF65-F5344CB8AC3E}">
        <p14:creationId xmlns:p14="http://schemas.microsoft.com/office/powerpoint/2010/main" val="1254009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4ABC5-7693-45F1-6FD7-7E4C5B629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51422-5C40-FECF-C888-1EBC36FE3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938" y="542218"/>
            <a:ext cx="5806541" cy="48034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The            Collaboration is:</a:t>
            </a:r>
          </a:p>
        </p:txBody>
      </p:sp>
      <p:pic>
        <p:nvPicPr>
          <p:cNvPr id="4" name="Picture 3" descr="Diagram, engineering drawing&#10;&#10;AI-generated content may be incorrect.">
            <a:extLst>
              <a:ext uri="{FF2B5EF4-FFF2-40B4-BE49-F238E27FC236}">
                <a16:creationId xmlns:a16="http://schemas.microsoft.com/office/drawing/2014/main" id="{6BA41E0D-8337-E1B3-EAAA-61E846D03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186" y="1320799"/>
            <a:ext cx="5468363" cy="52251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C7CDA1-91EE-FB61-E84F-BE266356D7A6}"/>
              </a:ext>
            </a:extLst>
          </p:cNvPr>
          <p:cNvSpPr txBox="1"/>
          <p:nvPr/>
        </p:nvSpPr>
        <p:spPr>
          <a:xfrm>
            <a:off x="135938" y="1564735"/>
            <a:ext cx="4564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ePIC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event display by Dmitry Romanov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453F15-612C-9738-F89A-45526E56BC59}"/>
              </a:ext>
            </a:extLst>
          </p:cNvPr>
          <p:cNvSpPr txBox="1"/>
          <p:nvPr/>
        </p:nvSpPr>
        <p:spPr>
          <a:xfrm>
            <a:off x="5942479" y="542218"/>
            <a:ext cx="6113583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Building a State-of-the-Art Detector: </a:t>
            </a:r>
            <a:endParaRPr lang="en-US" sz="1600" b="1" dirty="0">
              <a:solidFill>
                <a:srgbClr val="000000"/>
              </a:solidFill>
              <a:latin typeface="ArialMT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rgbClr val="000000"/>
                </a:solidFill>
                <a:latin typeface="ArialMT"/>
              </a:rPr>
              <a:t>New and Different: </a:t>
            </a:r>
            <a:r>
              <a:rPr lang="en-US" sz="1600" dirty="0">
                <a:solidFill>
                  <a:srgbClr val="000000"/>
                </a:solidFill>
                <a:latin typeface="ArialMT"/>
              </a:rPr>
              <a:t>Asymmetric design with multiple “first of it’s kind” technologies deployed for unprecedented performance</a:t>
            </a:r>
            <a:r>
              <a:rPr lang="en-US" sz="1600" b="1" dirty="0">
                <a:solidFill>
                  <a:srgbClr val="000000"/>
                </a:solidFill>
                <a:latin typeface="ArialMT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rgbClr val="000000"/>
                </a:solidFill>
                <a:latin typeface="ArialMT"/>
              </a:rPr>
              <a:t>Integrated:</a:t>
            </a:r>
            <a:r>
              <a:rPr lang="en-US" sz="1600" dirty="0">
                <a:solidFill>
                  <a:srgbClr val="000000"/>
                </a:solidFill>
                <a:latin typeface="ArialMT"/>
              </a:rPr>
              <a:t> 26 subsystems over </a:t>
            </a:r>
            <a:r>
              <a:rPr lang="en-US" sz="1600" dirty="0">
                <a:solidFill>
                  <a:srgbClr val="000000"/>
                </a:solidFill>
                <a:latin typeface="CambriaMath"/>
              </a:rPr>
              <a:t>± </a:t>
            </a:r>
            <a:r>
              <a:rPr lang="en-US" sz="1600" dirty="0">
                <a:solidFill>
                  <a:srgbClr val="000000"/>
                </a:solidFill>
                <a:latin typeface="ArialMT"/>
              </a:rPr>
              <a:t>40 m highly integrated internally as well as with the EIC collider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Developing a Streaming Computing Model: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rgbClr val="000000"/>
                </a:solidFill>
                <a:latin typeface="Arial" panose="020B0604020202020204"/>
              </a:rPr>
              <a:t>Scientific Flexibility: </a:t>
            </a:r>
            <a:r>
              <a:rPr lang="en-US" sz="1600" dirty="0">
                <a:solidFill>
                  <a:srgbClr val="000000"/>
                </a:solidFill>
                <a:latin typeface="Arial" panose="020B0604020202020204"/>
              </a:rPr>
              <a:t>Fully streaming data acquisition and readout</a:t>
            </a:r>
            <a:endParaRPr lang="en-US" sz="1600" b="1" dirty="0">
              <a:solidFill>
                <a:srgbClr val="000000"/>
              </a:solidFill>
              <a:latin typeface="Arial" panose="020B0604020202020204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Continuous calibration and alignment: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Enables rapid delivery of scientific results</a:t>
            </a:r>
            <a:r>
              <a:rPr lang="en-US" sz="1600" dirty="0">
                <a:solidFill>
                  <a:srgbClr val="000000"/>
                </a:solidFill>
                <a:latin typeface="Arial" panose="020B0604020202020204"/>
              </a:rPr>
              <a:t>, AI integrated.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Echelon Model: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Organizes resources across the computing hierarchy and enables international contributions.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600" dirty="0">
              <a:solidFill>
                <a:srgbClr val="000000"/>
              </a:solidFill>
              <a:latin typeface="Arial" panose="020B060402020202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Evolving the EIC Science Program: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Simulations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/>
              </a:rPr>
              <a:t>: </a:t>
            </a:r>
            <a:r>
              <a:rPr lang="en-US" sz="1600" dirty="0">
                <a:solidFill>
                  <a:srgbClr val="000000"/>
                </a:solidFill>
                <a:latin typeface="Arial" panose="020B0604020202020204"/>
              </a:rPr>
              <a:t>Developing the analysis tools to reject backgrounds and reconstruct events in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/>
              </a:rPr>
              <a:t>ePIC</a:t>
            </a:r>
            <a:r>
              <a:rPr lang="en-US" sz="1600" dirty="0">
                <a:solidFill>
                  <a:srgbClr val="000000"/>
                </a:solidFill>
                <a:latin typeface="Arial" panose="020B0604020202020204"/>
              </a:rPr>
              <a:t>. </a:t>
            </a:r>
            <a:endParaRPr lang="en-US" sz="1600" b="1" dirty="0">
              <a:solidFill>
                <a:srgbClr val="000000"/>
              </a:solidFill>
              <a:latin typeface="Arial" panose="020B0604020202020204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Physics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/>
              </a:rPr>
              <a:t>Impact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</a:t>
            </a:r>
            <a:r>
              <a:rPr lang="en-US" sz="1600" dirty="0">
                <a:solidFill>
                  <a:srgbClr val="000000"/>
                </a:solidFill>
                <a:latin typeface="Arial" panose="020B0604020202020204"/>
              </a:rPr>
              <a:t> Working with the community to continuously update the impact the EIC will have on our understanding of QCD.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D88CD64D-6448-FDCF-4DB7-6A65F3860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34" y="265721"/>
            <a:ext cx="1258567" cy="905962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C3E6AF-9849-B794-DB27-71CDA0DEF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5935E2-8B9D-73B9-FDD0-A7EE7DBA1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A3308A-2C3C-9F2E-8417-1297C0339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13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26FA6E-F852-CE46-9ED2-2991E5F2BAC3}"/>
              </a:ext>
            </a:extLst>
          </p:cNvPr>
          <p:cNvSpPr/>
          <p:nvPr/>
        </p:nvSpPr>
        <p:spPr>
          <a:xfrm>
            <a:off x="5864087" y="542218"/>
            <a:ext cx="6191975" cy="1793478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76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B085E-45B6-C760-6485-43C07A5FA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30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TC Office Priorities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78F00-BC0D-5928-9F96-A33770749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9DB07-4676-276F-886C-A8F48EA54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9D23D4-67DF-B54C-6D6A-387939A95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14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E4B55C-340C-0C74-49B5-E0D8D73CC1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8146" y="1486324"/>
            <a:ext cx="9413952" cy="52953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7E3FA6C-0D0A-D0E9-EABE-282BDB77881C}"/>
              </a:ext>
            </a:extLst>
          </p:cNvPr>
          <p:cNvSpPr txBox="1"/>
          <p:nvPr/>
        </p:nvSpPr>
        <p:spPr>
          <a:xfrm>
            <a:off x="5696465" y="365125"/>
            <a:ext cx="64955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from Silvia’s TC presentation:</a:t>
            </a:r>
            <a:br>
              <a:rPr lang="en-US" dirty="0"/>
            </a:br>
            <a:r>
              <a:rPr lang="en-US" dirty="0">
                <a:hlinkClick r:id="rId3"/>
              </a:rPr>
              <a:t>https://indico.bnl.gov/event/31808/timetable/#20260714.detailed</a:t>
            </a:r>
            <a:endParaRPr lang="en-US" dirty="0"/>
          </a:p>
          <a:p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BD3DA79-333A-8E63-C122-5A94206F94F4}"/>
              </a:ext>
            </a:extLst>
          </p:cNvPr>
          <p:cNvGrpSpPr/>
          <p:nvPr/>
        </p:nvGrpSpPr>
        <p:grpSpPr>
          <a:xfrm>
            <a:off x="135924" y="1486324"/>
            <a:ext cx="4399006" cy="3416320"/>
            <a:chOff x="135924" y="1486324"/>
            <a:chExt cx="4399006" cy="34163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88ECEDA-F226-BC3D-2937-91BCBFDE8062}"/>
                </a:ext>
              </a:extLst>
            </p:cNvPr>
            <p:cNvSpPr/>
            <p:nvPr/>
          </p:nvSpPr>
          <p:spPr>
            <a:xfrm>
              <a:off x="2953265" y="2298357"/>
              <a:ext cx="1581665" cy="365125"/>
            </a:xfrm>
            <a:prstGeom prst="ellipse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E8A9E15-3D6C-BBAB-3FD7-9A5E66CEE966}"/>
                </a:ext>
              </a:extLst>
            </p:cNvPr>
            <p:cNvSpPr txBox="1"/>
            <p:nvPr/>
          </p:nvSpPr>
          <p:spPr>
            <a:xfrm>
              <a:off x="135924" y="1486324"/>
              <a:ext cx="2286000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Need to define “completion”… by definition this will never be “done”. </a:t>
              </a:r>
            </a:p>
            <a:p>
              <a:endParaRPr lang="en-US" dirty="0"/>
            </a:p>
            <a:p>
              <a:r>
                <a:rPr lang="en-US" dirty="0"/>
                <a:t>It should be possible to complete the DAQ rate spreadsheet by the September OPA review, using the results from the July simulation campaign.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E2E5BCEB-D354-22A3-48AA-6BD9EE47029B}"/>
                </a:ext>
              </a:extLst>
            </p:cNvPr>
            <p:cNvCxnSpPr>
              <a:cxnSpLocks/>
            </p:cNvCxnSpPr>
            <p:nvPr/>
          </p:nvCxnSpPr>
          <p:spPr>
            <a:xfrm>
              <a:off x="2137719" y="2446638"/>
              <a:ext cx="72904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7614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7995F-2EF7-DC20-8F2F-BA48D5104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67695-502D-4AFE-B2B8-F8C87125A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30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TC Office Priorities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8D24-6F8E-BA72-506A-A631F19F0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8002DA-442B-D60B-7BC4-8BDE8B633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2BEBD1-54A7-8EB0-EAD6-1AD87F844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15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185FCA-0EA8-8A27-308F-1EA04D3A5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8146" y="1486324"/>
            <a:ext cx="9413952" cy="52953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9313F29-212F-68BA-0D83-34CF76B6AF64}"/>
              </a:ext>
            </a:extLst>
          </p:cNvPr>
          <p:cNvSpPr txBox="1"/>
          <p:nvPr/>
        </p:nvSpPr>
        <p:spPr>
          <a:xfrm>
            <a:off x="5696465" y="365125"/>
            <a:ext cx="64955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from Silvia’s TC presentation:</a:t>
            </a:r>
            <a:br>
              <a:rPr lang="en-US" dirty="0"/>
            </a:br>
            <a:r>
              <a:rPr lang="en-US" dirty="0">
                <a:hlinkClick r:id="rId3"/>
              </a:rPr>
              <a:t>https://indico.bnl.gov/event/31808/timetable/#20260714.detailed</a:t>
            </a:r>
            <a:endParaRPr lang="en-US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38ABCE-578C-9C2E-4A4B-511D04E411BA}"/>
              </a:ext>
            </a:extLst>
          </p:cNvPr>
          <p:cNvSpPr txBox="1"/>
          <p:nvPr/>
        </p:nvSpPr>
        <p:spPr>
          <a:xfrm>
            <a:off x="209902" y="2307012"/>
            <a:ext cx="2286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Following the model used for coordinating test beams, the TC office has a clear role in communicating between DSC’s and the DAQ testbeds.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B887745-6D9F-302B-FD71-FA3B73ED9B1A}"/>
              </a:ext>
            </a:extLst>
          </p:cNvPr>
          <p:cNvCxnSpPr>
            <a:cxnSpLocks/>
          </p:cNvCxnSpPr>
          <p:nvPr/>
        </p:nvCxnSpPr>
        <p:spPr>
          <a:xfrm>
            <a:off x="2218944" y="4133088"/>
            <a:ext cx="713726" cy="7435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1186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858AF-9550-E937-534E-E0EBF6D4E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BA4F6-2A8E-8078-5153-3F9987AB3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30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TC Office Priorities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2E481B-D28A-1313-56EA-98D7BE99D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95861D-0A6D-B076-CBB8-21A9A3560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300204-602A-C947-BC4A-517C5DAA9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16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E8964C-EDF7-D0F3-63A4-3D6CFF444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8146" y="1486324"/>
            <a:ext cx="9413952" cy="52953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6D2DB0-091D-22E2-B042-63B6BC5D3542}"/>
              </a:ext>
            </a:extLst>
          </p:cNvPr>
          <p:cNvSpPr txBox="1"/>
          <p:nvPr/>
        </p:nvSpPr>
        <p:spPr>
          <a:xfrm>
            <a:off x="5696465" y="365125"/>
            <a:ext cx="64955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from Silvia’s TC presentation:</a:t>
            </a:r>
            <a:br>
              <a:rPr lang="en-US" dirty="0"/>
            </a:br>
            <a:r>
              <a:rPr lang="en-US" dirty="0">
                <a:hlinkClick r:id="rId3"/>
              </a:rPr>
              <a:t>https://indico.bnl.gov/event/31808/timetable/#20260714.detailed</a:t>
            </a:r>
            <a:endParaRPr lang="en-US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74B945-0DB9-6A65-4098-1508B859A2DD}"/>
              </a:ext>
            </a:extLst>
          </p:cNvPr>
          <p:cNvSpPr txBox="1"/>
          <p:nvPr/>
        </p:nvSpPr>
        <p:spPr>
          <a:xfrm>
            <a:off x="209902" y="3185362"/>
            <a:ext cx="2286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Build on previous very successful </a:t>
            </a:r>
            <a:r>
              <a:rPr lang="en-US" dirty="0" err="1"/>
              <a:t>workfests</a:t>
            </a:r>
            <a:r>
              <a:rPr lang="en-US" dirty="0"/>
              <a:t> to provide a forum for communication between the DSC’s and project engineers. 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19DC9F1-2364-4440-BF20-DBD52AA4E2E2}"/>
              </a:ext>
            </a:extLst>
          </p:cNvPr>
          <p:cNvCxnSpPr>
            <a:cxnSpLocks/>
          </p:cNvCxnSpPr>
          <p:nvPr/>
        </p:nvCxnSpPr>
        <p:spPr>
          <a:xfrm>
            <a:off x="2139039" y="4999885"/>
            <a:ext cx="713726" cy="7435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90458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C78E5-B6C6-985F-4139-1846FC8C2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825"/>
            <a:ext cx="10515600" cy="752475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DSC NIM-A Contributions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43B6D9-32C9-A7A2-23F4-1FA533BE7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00AC6-8EC3-3941-7771-0C9ED716F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B554D-B3E1-56D5-5482-050BBB0B0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17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BB54CA-2088-518D-FB1A-926BFA5D3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1" y="1098955"/>
            <a:ext cx="9671034" cy="5439957"/>
          </a:xfrm>
          <a:prstGeom prst="rect">
            <a:avLst/>
          </a:prstGeom>
          <a:ln w="158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654ADD-FCF3-A27B-E973-691B797ECEC4}"/>
              </a:ext>
            </a:extLst>
          </p:cNvPr>
          <p:cNvSpPr txBox="1"/>
          <p:nvPr/>
        </p:nvSpPr>
        <p:spPr>
          <a:xfrm>
            <a:off x="9982199" y="1443067"/>
            <a:ext cx="207407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Great input from the DSC’s!</a:t>
            </a:r>
          </a:p>
          <a:p>
            <a:endParaRPr lang="en-US" dirty="0"/>
          </a:p>
          <a:p>
            <a:r>
              <a:rPr lang="en-US" dirty="0"/>
              <a:t>Need to refine and prioritize!  There should not be a huge asymmetry between the DSC in the types of contributions.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Prioritize overview papers, develop a strategy for the remaining contributions. </a:t>
            </a:r>
          </a:p>
        </p:txBody>
      </p:sp>
    </p:spTree>
    <p:extLst>
      <p:ext uri="{BB962C8B-B14F-4D97-AF65-F5344CB8AC3E}">
        <p14:creationId xmlns:p14="http://schemas.microsoft.com/office/powerpoint/2010/main" val="4842537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01A17-CEFB-CCAE-C27E-B46A6EB41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359ED-F1AD-B5E4-B51E-84113D859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938" y="542218"/>
            <a:ext cx="5806541" cy="48034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The            Collaboration is:</a:t>
            </a:r>
          </a:p>
        </p:txBody>
      </p:sp>
      <p:pic>
        <p:nvPicPr>
          <p:cNvPr id="4" name="Picture 3" descr="Diagram, engineering drawing&#10;&#10;AI-generated content may be incorrect.">
            <a:extLst>
              <a:ext uri="{FF2B5EF4-FFF2-40B4-BE49-F238E27FC236}">
                <a16:creationId xmlns:a16="http://schemas.microsoft.com/office/drawing/2014/main" id="{212F332C-B77F-E49C-338D-DDC09C2CB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186" y="1320799"/>
            <a:ext cx="5468363" cy="52251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5E4CD4-74CF-71F0-FBCB-7CE3D72FB81C}"/>
              </a:ext>
            </a:extLst>
          </p:cNvPr>
          <p:cNvSpPr txBox="1"/>
          <p:nvPr/>
        </p:nvSpPr>
        <p:spPr>
          <a:xfrm>
            <a:off x="135938" y="1564735"/>
            <a:ext cx="4564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ePIC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event display by Dmitry Romanov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01572A-3F36-ADFE-9FBB-F9043619F4CB}"/>
              </a:ext>
            </a:extLst>
          </p:cNvPr>
          <p:cNvSpPr txBox="1"/>
          <p:nvPr/>
        </p:nvSpPr>
        <p:spPr>
          <a:xfrm>
            <a:off x="5942479" y="542218"/>
            <a:ext cx="6113583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Building a State-of-the-Art Detector: </a:t>
            </a:r>
            <a:endParaRPr lang="en-US" sz="1600" b="1" dirty="0">
              <a:solidFill>
                <a:srgbClr val="000000"/>
              </a:solidFill>
              <a:latin typeface="ArialMT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rgbClr val="000000"/>
                </a:solidFill>
                <a:latin typeface="ArialMT"/>
              </a:rPr>
              <a:t>New and Different: </a:t>
            </a:r>
            <a:r>
              <a:rPr lang="en-US" sz="1600" dirty="0">
                <a:solidFill>
                  <a:srgbClr val="000000"/>
                </a:solidFill>
                <a:latin typeface="ArialMT"/>
              </a:rPr>
              <a:t>Asymmetric design with multiple “first of it’s kind” technologies deployed for unprecedented performance</a:t>
            </a:r>
            <a:r>
              <a:rPr lang="en-US" sz="1600" b="1" dirty="0">
                <a:solidFill>
                  <a:srgbClr val="000000"/>
                </a:solidFill>
                <a:latin typeface="ArialMT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rgbClr val="000000"/>
                </a:solidFill>
                <a:latin typeface="ArialMT"/>
              </a:rPr>
              <a:t>Integrated:</a:t>
            </a:r>
            <a:r>
              <a:rPr lang="en-US" sz="1600" dirty="0">
                <a:solidFill>
                  <a:srgbClr val="000000"/>
                </a:solidFill>
                <a:latin typeface="ArialMT"/>
              </a:rPr>
              <a:t> 26 subsystems over </a:t>
            </a:r>
            <a:r>
              <a:rPr lang="en-US" sz="1600" dirty="0">
                <a:solidFill>
                  <a:srgbClr val="000000"/>
                </a:solidFill>
                <a:latin typeface="CambriaMath"/>
              </a:rPr>
              <a:t>± </a:t>
            </a:r>
            <a:r>
              <a:rPr lang="en-US" sz="1600" dirty="0">
                <a:solidFill>
                  <a:srgbClr val="000000"/>
                </a:solidFill>
                <a:latin typeface="ArialMT"/>
              </a:rPr>
              <a:t>40 m highly integrated internally as well as with the EIC collider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Developing a Streaming Computing Model: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rgbClr val="000000"/>
                </a:solidFill>
                <a:latin typeface="Arial" panose="020B0604020202020204"/>
              </a:rPr>
              <a:t>Scientific Flexibility: </a:t>
            </a:r>
            <a:r>
              <a:rPr lang="en-US" sz="1600" dirty="0">
                <a:solidFill>
                  <a:srgbClr val="000000"/>
                </a:solidFill>
                <a:latin typeface="Arial" panose="020B0604020202020204"/>
              </a:rPr>
              <a:t>Fully streaming data acquisition and readout</a:t>
            </a:r>
            <a:endParaRPr lang="en-US" sz="1600" b="1" dirty="0">
              <a:solidFill>
                <a:srgbClr val="000000"/>
              </a:solidFill>
              <a:latin typeface="Arial" panose="020B0604020202020204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Continuous calibration and alignment: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Enables rapid delivery of scientific results</a:t>
            </a:r>
            <a:r>
              <a:rPr lang="en-US" sz="1600" dirty="0">
                <a:solidFill>
                  <a:srgbClr val="000000"/>
                </a:solidFill>
                <a:latin typeface="Arial" panose="020B0604020202020204"/>
              </a:rPr>
              <a:t>, AI integrated.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Echelon Model: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Organizes resources across the computing hierarchy and enables international contributions.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600" dirty="0">
              <a:solidFill>
                <a:srgbClr val="000000"/>
              </a:solidFill>
              <a:latin typeface="Arial" panose="020B060402020202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Evolving the EIC Science Program: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Simulations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/>
              </a:rPr>
              <a:t>: </a:t>
            </a:r>
            <a:r>
              <a:rPr lang="en-US" sz="1600" dirty="0">
                <a:solidFill>
                  <a:srgbClr val="000000"/>
                </a:solidFill>
                <a:latin typeface="Arial" panose="020B0604020202020204"/>
              </a:rPr>
              <a:t>Developing the analysis tools to reject backgrounds and reconstruct events in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/>
              </a:rPr>
              <a:t>ePIC</a:t>
            </a:r>
            <a:r>
              <a:rPr lang="en-US" sz="1600" dirty="0">
                <a:solidFill>
                  <a:srgbClr val="000000"/>
                </a:solidFill>
                <a:latin typeface="Arial" panose="020B0604020202020204"/>
              </a:rPr>
              <a:t>. </a:t>
            </a:r>
            <a:endParaRPr lang="en-US" sz="1600" b="1" dirty="0">
              <a:solidFill>
                <a:srgbClr val="000000"/>
              </a:solidFill>
              <a:latin typeface="Arial" panose="020B0604020202020204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Physics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/>
              </a:rPr>
              <a:t>Impact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</a:t>
            </a:r>
            <a:r>
              <a:rPr lang="en-US" sz="1600" dirty="0">
                <a:solidFill>
                  <a:srgbClr val="000000"/>
                </a:solidFill>
                <a:latin typeface="Arial" panose="020B0604020202020204"/>
              </a:rPr>
              <a:t> Working with the community to continuously update the impact the EIC will have on our understanding of QCD.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33982775-A407-61AE-E178-73BFDED3F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34" y="265721"/>
            <a:ext cx="1258567" cy="905962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511CAA-95EB-879C-28FE-7B14B551B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C270F4-275C-DCEF-9320-23D8C1096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6EE262-551B-3280-3B50-152D94587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18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387424-C506-E16E-0249-4CDD5093FB87}"/>
              </a:ext>
            </a:extLst>
          </p:cNvPr>
          <p:cNvSpPr/>
          <p:nvPr/>
        </p:nvSpPr>
        <p:spPr>
          <a:xfrm>
            <a:off x="5942479" y="2430652"/>
            <a:ext cx="6191975" cy="1892869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773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855CE6-E85D-A472-3A47-FE7607CD8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2DBAA1-DD3B-F7AB-BA90-1570F85E6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806C4E-B441-6628-A629-9220850B9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19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82F102-435C-8848-C6DC-5778D29B4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283"/>
            <a:ext cx="12187944" cy="68574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4F9D63-C399-C844-935E-31D16BED2356}"/>
              </a:ext>
            </a:extLst>
          </p:cNvPr>
          <p:cNvSpPr txBox="1"/>
          <p:nvPr/>
        </p:nvSpPr>
        <p:spPr>
          <a:xfrm>
            <a:off x="6013734" y="5982811"/>
            <a:ext cx="51155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from Markus’s S&amp;C presentation:</a:t>
            </a:r>
            <a:br>
              <a:rPr lang="en-US" sz="1400" dirty="0"/>
            </a:br>
            <a:r>
              <a:rPr lang="en-US" sz="1400" dirty="0">
                <a:hlinkClick r:id="rId3"/>
              </a:rPr>
              <a:t>https://indico.bnl.gov/event/31808/timetable/#20260714.detailed</a:t>
            </a:r>
            <a:endParaRPr lang="en-US" sz="1400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59044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33C96C0C-C80B-786F-71CF-6F1D4469B1EA}"/>
              </a:ext>
            </a:extLst>
          </p:cNvPr>
          <p:cNvGrpSpPr/>
          <p:nvPr/>
        </p:nvGrpSpPr>
        <p:grpSpPr>
          <a:xfrm>
            <a:off x="4604495" y="1023950"/>
            <a:ext cx="7542712" cy="3159278"/>
            <a:chOff x="4604495" y="1023950"/>
            <a:chExt cx="7542712" cy="3159278"/>
          </a:xfrm>
        </p:grpSpPr>
        <p:pic>
          <p:nvPicPr>
            <p:cNvPr id="13" name="Picture 12" descr="A large group of people walking&#10;&#10;Description automatically generated with medium confidence">
              <a:extLst>
                <a:ext uri="{FF2B5EF4-FFF2-40B4-BE49-F238E27FC236}">
                  <a16:creationId xmlns:a16="http://schemas.microsoft.com/office/drawing/2014/main" id="{765A675B-27A9-37C1-872A-BBDF3D9DB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04495" y="1023950"/>
              <a:ext cx="7508076" cy="3159278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8B0574A-0FC6-F94B-625A-F570A0C372E9}"/>
                </a:ext>
              </a:extLst>
            </p:cNvPr>
            <p:cNvSpPr txBox="1"/>
            <p:nvPr/>
          </p:nvSpPr>
          <p:spPr>
            <a:xfrm>
              <a:off x="10192901" y="1156533"/>
              <a:ext cx="19543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Warsaw, July 2023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9037ACF-CCFD-EEA1-23B0-B6CCDFF47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970" y="175906"/>
            <a:ext cx="10515600" cy="852961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The             Collaboration</a:t>
            </a:r>
          </a:p>
        </p:txBody>
      </p:sp>
      <p:pic>
        <p:nvPicPr>
          <p:cNvPr id="9" name="Content Placeholder 8" descr="A group of people sitting in a room&#10;&#10;Description automatically generated with medium confidence">
            <a:extLst>
              <a:ext uri="{FF2B5EF4-FFF2-40B4-BE49-F238E27FC236}">
                <a16:creationId xmlns:a16="http://schemas.microsoft.com/office/drawing/2014/main" id="{E495F920-2BAE-7BD7-045B-F123841E7D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93345" y="3669675"/>
            <a:ext cx="9197788" cy="3051800"/>
          </a:xfr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DA27A7C1-9DA2-D60E-B490-5B8E64A69DD1}"/>
              </a:ext>
            </a:extLst>
          </p:cNvPr>
          <p:cNvGrpSpPr/>
          <p:nvPr/>
        </p:nvGrpSpPr>
        <p:grpSpPr>
          <a:xfrm>
            <a:off x="552230" y="1180661"/>
            <a:ext cx="4239353" cy="3090292"/>
            <a:chOff x="560410" y="1180662"/>
            <a:chExt cx="4239353" cy="3090292"/>
          </a:xfrm>
        </p:grpSpPr>
        <p:pic>
          <p:nvPicPr>
            <p:cNvPr id="14" name="Picture 13" descr="A group of people posing for a photo&#10;&#10;Description automatically generated">
              <a:extLst>
                <a:ext uri="{FF2B5EF4-FFF2-40B4-BE49-F238E27FC236}">
                  <a16:creationId xmlns:a16="http://schemas.microsoft.com/office/drawing/2014/main" id="{CF11FFA9-CF24-A601-B346-BE0BA99C80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0410" y="1531272"/>
              <a:ext cx="4239353" cy="2739682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AC41EEE-2600-6DBA-D586-3A72256914BD}"/>
                </a:ext>
              </a:extLst>
            </p:cNvPr>
            <p:cNvSpPr txBox="1"/>
            <p:nvPr/>
          </p:nvSpPr>
          <p:spPr>
            <a:xfrm>
              <a:off x="2650189" y="1180662"/>
              <a:ext cx="19543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JLab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Jan. 2023</a:t>
              </a:r>
            </a:p>
          </p:txBody>
        </p:sp>
      </p:grpSp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51F23E86-2ACC-81AC-BC99-B3E7A91F07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4005" y="63407"/>
            <a:ext cx="1314575" cy="94627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F9FF67A-AC92-8886-F863-48142E6051D2}"/>
              </a:ext>
            </a:extLst>
          </p:cNvPr>
          <p:cNvSpPr txBox="1"/>
          <p:nvPr/>
        </p:nvSpPr>
        <p:spPr>
          <a:xfrm>
            <a:off x="94114" y="4413151"/>
            <a:ext cx="2580467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ePIC is a community of scientists dedicated to realizing the EIC science mission.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ePIC Collaboration is as unique as the ePIC detector.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9D4638-EAD6-2458-11EE-1B2B363BB6EE}"/>
              </a:ext>
            </a:extLst>
          </p:cNvPr>
          <p:cNvSpPr txBox="1"/>
          <p:nvPr/>
        </p:nvSpPr>
        <p:spPr>
          <a:xfrm>
            <a:off x="10084976" y="6272859"/>
            <a:ext cx="177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ANL, Jan 2024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B62BB5-A789-9D56-D1AB-7BB35283EFBA}"/>
              </a:ext>
            </a:extLst>
          </p:cNvPr>
          <p:cNvGrpSpPr/>
          <p:nvPr/>
        </p:nvGrpSpPr>
        <p:grpSpPr>
          <a:xfrm>
            <a:off x="285970" y="1807800"/>
            <a:ext cx="10080774" cy="3523732"/>
            <a:chOff x="419100" y="1615440"/>
            <a:chExt cx="11353800" cy="4011230"/>
          </a:xfrm>
        </p:grpSpPr>
        <p:pic>
          <p:nvPicPr>
            <p:cNvPr id="7" name="Picture 6" descr="A group of people standing in a field&#10;&#10;Description automatically generated">
              <a:extLst>
                <a:ext uri="{FF2B5EF4-FFF2-40B4-BE49-F238E27FC236}">
                  <a16:creationId xmlns:a16="http://schemas.microsoft.com/office/drawing/2014/main" id="{9B6016D1-C9E8-A898-6F24-2AEE310FAA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9100" y="1615440"/>
              <a:ext cx="11353800" cy="400576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8CD9EE6-C4D8-BC0F-F3DE-1CBF2C4D63AF}"/>
                </a:ext>
              </a:extLst>
            </p:cNvPr>
            <p:cNvSpPr txBox="1"/>
            <p:nvPr/>
          </p:nvSpPr>
          <p:spPr>
            <a:xfrm>
              <a:off x="6611561" y="5206242"/>
              <a:ext cx="4916023" cy="420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EICUG/ePIC Meeting – Lehigh, July 2024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8109470-7FAA-B3B1-1E80-6888A379E992}"/>
              </a:ext>
            </a:extLst>
          </p:cNvPr>
          <p:cNvGrpSpPr/>
          <p:nvPr/>
        </p:nvGrpSpPr>
        <p:grpSpPr>
          <a:xfrm>
            <a:off x="4978257" y="913908"/>
            <a:ext cx="6635507" cy="4412821"/>
            <a:chOff x="1897192" y="1023950"/>
            <a:chExt cx="6635507" cy="4412821"/>
          </a:xfrm>
        </p:grpSpPr>
        <p:pic>
          <p:nvPicPr>
            <p:cNvPr id="6" name="Picture 5" descr="A group of people posing for a photo in front of a building&#10;&#10;Description automatically generated">
              <a:extLst>
                <a:ext uri="{FF2B5EF4-FFF2-40B4-BE49-F238E27FC236}">
                  <a16:creationId xmlns:a16="http://schemas.microsoft.com/office/drawing/2014/main" id="{CD0B9EF9-DAC8-6AE1-A315-1AA67A7AD0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7192" y="1023950"/>
              <a:ext cx="6635507" cy="441282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ED54C68-ABBF-7746-2363-DD58E06580B4}"/>
                </a:ext>
              </a:extLst>
            </p:cNvPr>
            <p:cNvSpPr txBox="1"/>
            <p:nvPr/>
          </p:nvSpPr>
          <p:spPr>
            <a:xfrm>
              <a:off x="6041069" y="4735779"/>
              <a:ext cx="23660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Frascati, January 2025</a:t>
              </a:r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ACE348-5ACF-0424-7E3B-FC909B1B9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ePIC Glasgow Collab.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65B8C2-702B-6D03-7A66-2E0DFEFB5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A14187-AF44-4271-AA62-1C5C376B8E7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487146C-B51D-1CD5-ADF7-D50B2ADB9621}"/>
              </a:ext>
            </a:extLst>
          </p:cNvPr>
          <p:cNvGrpSpPr/>
          <p:nvPr/>
        </p:nvGrpSpPr>
        <p:grpSpPr>
          <a:xfrm>
            <a:off x="1825256" y="1171065"/>
            <a:ext cx="8126606" cy="5313025"/>
            <a:chOff x="1825256" y="1171065"/>
            <a:chExt cx="8126606" cy="5313025"/>
          </a:xfrm>
        </p:grpSpPr>
        <p:pic>
          <p:nvPicPr>
            <p:cNvPr id="21" name="Picture 20" descr="A large group of people posing for a photo&#10;&#10;AI-generated content may be incorrect.">
              <a:extLst>
                <a:ext uri="{FF2B5EF4-FFF2-40B4-BE49-F238E27FC236}">
                  <a16:creationId xmlns:a16="http://schemas.microsoft.com/office/drawing/2014/main" id="{C4A77455-950E-F0A2-88CC-363FF5E6590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25256" y="1171065"/>
              <a:ext cx="8126606" cy="5313025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EF84C8D-E0EC-FD35-1CFB-C5DC1ADBA71E}"/>
                </a:ext>
              </a:extLst>
            </p:cNvPr>
            <p:cNvSpPr txBox="1"/>
            <p:nvPr/>
          </p:nvSpPr>
          <p:spPr>
            <a:xfrm>
              <a:off x="4860773" y="5944092"/>
              <a:ext cx="24704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Jefferson Lab, July 2025</a:t>
              </a:r>
            </a:p>
          </p:txBody>
        </p:sp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591501-D22C-1FBF-78D9-4B906EABE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6074758-CB91-876C-78A0-4106DB7A1CC4}"/>
              </a:ext>
            </a:extLst>
          </p:cNvPr>
          <p:cNvGrpSpPr/>
          <p:nvPr/>
        </p:nvGrpSpPr>
        <p:grpSpPr>
          <a:xfrm>
            <a:off x="1733502" y="1043711"/>
            <a:ext cx="8367646" cy="5440379"/>
            <a:chOff x="1733502" y="1043711"/>
            <a:chExt cx="8367646" cy="5440379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96C15ABC-F355-2FA0-1DA1-B359F0F59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733502" y="1043711"/>
              <a:ext cx="8367646" cy="5440379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32E796A-4F15-3787-58FF-2B91CA1E427A}"/>
                </a:ext>
              </a:extLst>
            </p:cNvPr>
            <p:cNvSpPr txBox="1"/>
            <p:nvPr/>
          </p:nvSpPr>
          <p:spPr>
            <a:xfrm>
              <a:off x="4028353" y="5875647"/>
              <a:ext cx="39381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Brookhaven National 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Lab, January 2026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2A93AA6-DCBF-33C6-0D43-856E47FF7658}"/>
              </a:ext>
            </a:extLst>
          </p:cNvPr>
          <p:cNvGrpSpPr/>
          <p:nvPr/>
        </p:nvGrpSpPr>
        <p:grpSpPr>
          <a:xfrm>
            <a:off x="1522649" y="745670"/>
            <a:ext cx="8928382" cy="5936424"/>
            <a:chOff x="1522649" y="745670"/>
            <a:chExt cx="8928382" cy="5936424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CF9D661B-3A6E-3451-607D-6A8EF2BAE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522649" y="745670"/>
              <a:ext cx="8928382" cy="5936424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6CF28A9-26E6-9955-9F5D-4024BBAEFCEF}"/>
                </a:ext>
              </a:extLst>
            </p:cNvPr>
            <p:cNvSpPr txBox="1"/>
            <p:nvPr/>
          </p:nvSpPr>
          <p:spPr>
            <a:xfrm>
              <a:off x="1641749" y="1944750"/>
              <a:ext cx="23721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Glasgow, July 2026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3495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01772-F62C-B465-A46A-C5E80C318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524" y="133350"/>
            <a:ext cx="10515600" cy="917637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Software and Computing Priorities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95C11-0D5F-AEB2-E605-80C237853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A103D-7A86-3429-AD98-C42DA9877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53674-2AE8-11DB-6118-8FBBE56ED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20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9AC414-53A2-3F10-CC07-FFE34574A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169" y="1419287"/>
            <a:ext cx="9666407" cy="543871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F60F7B-4392-7F3F-C981-4713172090EB}"/>
              </a:ext>
            </a:extLst>
          </p:cNvPr>
          <p:cNvSpPr txBox="1"/>
          <p:nvPr/>
        </p:nvSpPr>
        <p:spPr>
          <a:xfrm>
            <a:off x="273424" y="2273300"/>
            <a:ext cx="1866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S&amp;C has made enormous progress on priorities with very different time horizons!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1A9346-EC66-7650-E33C-B8C9F23B4404}"/>
              </a:ext>
            </a:extLst>
          </p:cNvPr>
          <p:cNvSpPr txBox="1"/>
          <p:nvPr/>
        </p:nvSpPr>
        <p:spPr>
          <a:xfrm>
            <a:off x="7085372" y="865805"/>
            <a:ext cx="51155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from Markus’s S&amp;C presentation:</a:t>
            </a:r>
            <a:br>
              <a:rPr lang="en-US" sz="1400" dirty="0"/>
            </a:br>
            <a:r>
              <a:rPr lang="en-US" sz="1400" dirty="0">
                <a:hlinkClick r:id="rId3"/>
              </a:rPr>
              <a:t>https://indico.bnl.gov/event/31808/timetable/#20260714.detailed</a:t>
            </a:r>
            <a:endParaRPr lang="en-US" sz="1400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60393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EE2FB-96F4-FED0-96FB-A29B32779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0"/>
            <a:ext cx="10515600" cy="1006475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Priorities for the Remainder of 2026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75580-9523-1647-36A5-D0A967FFB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D7BDC1-3FEA-B429-D63C-77F684812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95E548-3A1D-8672-48CF-257E69575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21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0129CF-6E7F-99F7-5D5F-AFD309DA0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700" y="1205121"/>
            <a:ext cx="9804400" cy="551635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9077CC-B444-45C1-3B78-AB0D3E6017DC}"/>
              </a:ext>
            </a:extLst>
          </p:cNvPr>
          <p:cNvSpPr txBox="1"/>
          <p:nvPr/>
        </p:nvSpPr>
        <p:spPr>
          <a:xfrm>
            <a:off x="6883400" y="736466"/>
            <a:ext cx="5308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from Markus’s S&amp;C presentation:</a:t>
            </a:r>
            <a:br>
              <a:rPr lang="en-US" sz="1400" dirty="0"/>
            </a:br>
            <a:r>
              <a:rPr lang="en-US" sz="1400" dirty="0">
                <a:hlinkClick r:id="rId3"/>
              </a:rPr>
              <a:t>https://indico.bnl.gov/event/31808/timetable/#20260714.detailed</a:t>
            </a:r>
            <a:endParaRPr lang="en-US" sz="1400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318782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BEFD0-FE1E-CE6A-265A-FD070D19C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439" y="274775"/>
            <a:ext cx="10515600" cy="946840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Multi-Year Plan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8FD553-9095-F6D0-CC37-48A1A258E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9930CB-7EB2-B2FE-845D-8466F9670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4C1EB8-A8E5-491F-B39D-2285BD48F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22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B79859-E956-0CF1-06A3-49A5D773F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364" y="1085090"/>
            <a:ext cx="10017735" cy="563638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0D95F8-AF5E-7CF6-3854-43D499860937}"/>
              </a:ext>
            </a:extLst>
          </p:cNvPr>
          <p:cNvSpPr txBox="1"/>
          <p:nvPr/>
        </p:nvSpPr>
        <p:spPr>
          <a:xfrm>
            <a:off x="10503243" y="1443841"/>
            <a:ext cx="154459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Developing a multi-year plan in response to a </a:t>
            </a:r>
            <a:r>
              <a:rPr lang="en-US" dirty="0" err="1"/>
              <a:t>recc</a:t>
            </a:r>
            <a:r>
              <a:rPr lang="en-US" dirty="0"/>
              <a:t>. from  ECSAC.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Will be an important part of the October review. </a:t>
            </a:r>
          </a:p>
        </p:txBody>
      </p:sp>
    </p:spTree>
    <p:extLst>
      <p:ext uri="{BB962C8B-B14F-4D97-AF65-F5344CB8AC3E}">
        <p14:creationId xmlns:p14="http://schemas.microsoft.com/office/powerpoint/2010/main" val="37317656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1A017-5844-FD05-FEAF-493ECA9F3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360AC-A25D-B73D-08F1-0FA40EFC8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938" y="542218"/>
            <a:ext cx="5806541" cy="48034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The            Collaboration is:</a:t>
            </a:r>
          </a:p>
        </p:txBody>
      </p:sp>
      <p:pic>
        <p:nvPicPr>
          <p:cNvPr id="4" name="Picture 3" descr="Diagram, engineering drawing&#10;&#10;AI-generated content may be incorrect.">
            <a:extLst>
              <a:ext uri="{FF2B5EF4-FFF2-40B4-BE49-F238E27FC236}">
                <a16:creationId xmlns:a16="http://schemas.microsoft.com/office/drawing/2014/main" id="{989BF88A-6E0E-E10A-3FB3-D45ECA944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186" y="1320799"/>
            <a:ext cx="5468363" cy="52251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A9451A-CBC2-3BBC-5AF3-840ECCB2E16D}"/>
              </a:ext>
            </a:extLst>
          </p:cNvPr>
          <p:cNvSpPr txBox="1"/>
          <p:nvPr/>
        </p:nvSpPr>
        <p:spPr>
          <a:xfrm>
            <a:off x="135938" y="1564735"/>
            <a:ext cx="4564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ePIC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event display by Dmitry Romanov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8928D1-3612-A9E5-DC09-2A8F867F4DBA}"/>
              </a:ext>
            </a:extLst>
          </p:cNvPr>
          <p:cNvSpPr txBox="1"/>
          <p:nvPr/>
        </p:nvSpPr>
        <p:spPr>
          <a:xfrm>
            <a:off x="5942479" y="542218"/>
            <a:ext cx="6113583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Building a State-of-the-Art Detector: </a:t>
            </a:r>
            <a:endParaRPr lang="en-US" sz="1600" b="1" dirty="0">
              <a:solidFill>
                <a:srgbClr val="000000"/>
              </a:solidFill>
              <a:latin typeface="ArialMT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rgbClr val="000000"/>
                </a:solidFill>
                <a:latin typeface="ArialMT"/>
              </a:rPr>
              <a:t>New and Different: </a:t>
            </a:r>
            <a:r>
              <a:rPr lang="en-US" sz="1600" dirty="0">
                <a:solidFill>
                  <a:srgbClr val="000000"/>
                </a:solidFill>
                <a:latin typeface="ArialMT"/>
              </a:rPr>
              <a:t>Asymmetric design with multiple “first of it’s kind” technologies deployed for unprecedented performance</a:t>
            </a:r>
            <a:r>
              <a:rPr lang="en-US" sz="1600" b="1" dirty="0">
                <a:solidFill>
                  <a:srgbClr val="000000"/>
                </a:solidFill>
                <a:latin typeface="ArialMT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rgbClr val="000000"/>
                </a:solidFill>
                <a:latin typeface="ArialMT"/>
              </a:rPr>
              <a:t>Integrated:</a:t>
            </a:r>
            <a:r>
              <a:rPr lang="en-US" sz="1600" dirty="0">
                <a:solidFill>
                  <a:srgbClr val="000000"/>
                </a:solidFill>
                <a:latin typeface="ArialMT"/>
              </a:rPr>
              <a:t> 26 subsystems over </a:t>
            </a:r>
            <a:r>
              <a:rPr lang="en-US" sz="1600" dirty="0">
                <a:solidFill>
                  <a:srgbClr val="000000"/>
                </a:solidFill>
                <a:latin typeface="CambriaMath"/>
              </a:rPr>
              <a:t>± </a:t>
            </a:r>
            <a:r>
              <a:rPr lang="en-US" sz="1600" dirty="0">
                <a:solidFill>
                  <a:srgbClr val="000000"/>
                </a:solidFill>
                <a:latin typeface="ArialMT"/>
              </a:rPr>
              <a:t>40 m highly integrated internally as well as with the EIC collider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Developing a Streaming Computing Model: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rgbClr val="000000"/>
                </a:solidFill>
                <a:latin typeface="Arial" panose="020B0604020202020204"/>
              </a:rPr>
              <a:t>Scientific Flexibility: </a:t>
            </a:r>
            <a:r>
              <a:rPr lang="en-US" sz="1600" dirty="0">
                <a:solidFill>
                  <a:srgbClr val="000000"/>
                </a:solidFill>
                <a:latin typeface="Arial" panose="020B0604020202020204"/>
              </a:rPr>
              <a:t>Fully streaming data acquisition and readout</a:t>
            </a:r>
            <a:endParaRPr lang="en-US" sz="1600" b="1" dirty="0">
              <a:solidFill>
                <a:srgbClr val="000000"/>
              </a:solidFill>
              <a:latin typeface="Arial" panose="020B0604020202020204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Continuous calibration and alignment: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Enables rapid delivery of scientific results</a:t>
            </a:r>
            <a:r>
              <a:rPr lang="en-US" sz="1600" dirty="0">
                <a:solidFill>
                  <a:srgbClr val="000000"/>
                </a:solidFill>
                <a:latin typeface="Arial" panose="020B0604020202020204"/>
              </a:rPr>
              <a:t>, AI integrated.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Echelon Model: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Organizes resources across the computing hierarchy and enables international contributions.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600" dirty="0">
              <a:solidFill>
                <a:srgbClr val="000000"/>
              </a:solidFill>
              <a:latin typeface="Arial" panose="020B060402020202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Evolving the EIC Science Program: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Simulations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/>
              </a:rPr>
              <a:t>: </a:t>
            </a:r>
            <a:r>
              <a:rPr lang="en-US" sz="1600" dirty="0">
                <a:solidFill>
                  <a:srgbClr val="000000"/>
                </a:solidFill>
                <a:latin typeface="Arial" panose="020B0604020202020204"/>
              </a:rPr>
              <a:t>Developing the analysis tools to reject backgrounds and reconstruct events in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/>
              </a:rPr>
              <a:t>ePIC</a:t>
            </a:r>
            <a:r>
              <a:rPr lang="en-US" sz="1600" dirty="0">
                <a:solidFill>
                  <a:srgbClr val="000000"/>
                </a:solidFill>
                <a:latin typeface="Arial" panose="020B0604020202020204"/>
              </a:rPr>
              <a:t>. </a:t>
            </a:r>
            <a:endParaRPr lang="en-US" sz="1600" b="1" dirty="0">
              <a:solidFill>
                <a:srgbClr val="000000"/>
              </a:solidFill>
              <a:latin typeface="Arial" panose="020B0604020202020204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Physics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/>
              </a:rPr>
              <a:t>Impact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</a:t>
            </a:r>
            <a:r>
              <a:rPr lang="en-US" sz="1600" dirty="0">
                <a:solidFill>
                  <a:srgbClr val="000000"/>
                </a:solidFill>
                <a:latin typeface="Arial" panose="020B0604020202020204"/>
              </a:rPr>
              <a:t> Working with the community to continuously update the impact the EIC will have on our understanding of QCD.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9BA1EF44-7E6A-F144-F8B4-589BB87FA4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34" y="265721"/>
            <a:ext cx="1258567" cy="905962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147DA2-7797-5AE5-4A3D-2BB0370B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340FCD-3718-3DAB-8462-67B02667C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EAC4D1-7B94-751C-27B1-335519D67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23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66F1D0-7140-F012-F2F6-0D4DF5A2820B}"/>
              </a:ext>
            </a:extLst>
          </p:cNvPr>
          <p:cNvSpPr/>
          <p:nvPr/>
        </p:nvSpPr>
        <p:spPr>
          <a:xfrm>
            <a:off x="5864087" y="4438358"/>
            <a:ext cx="6191975" cy="1793478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479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F55596-3C9E-4B0C-F5C2-A2A9E28BC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ePIC</a:t>
            </a:r>
            <a:r>
              <a:rPr lang="en-US" dirty="0"/>
              <a:t> Glasgow Collab. Meeting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68552E-29D1-9AFF-9FFC-CB8835125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4181" y="1539953"/>
            <a:ext cx="4576723" cy="59228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FDCF06-DD51-30AE-0D96-168A09A83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136" y="268052"/>
            <a:ext cx="10515600" cy="949967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The Early Science Whitepaper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672AA-99E6-E5AB-7A05-0489FAB6C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0" y="1356249"/>
            <a:ext cx="4483510" cy="4861871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The collaboration was charged by Abhay Deshpande and Eric Brown to develop a document that summarizes EIC Early Science. </a:t>
            </a:r>
          </a:p>
          <a:p>
            <a:pPr lvl="1"/>
            <a:r>
              <a:rPr lang="en-US" sz="2000" dirty="0"/>
              <a:t>Dedicated simulation campaigns March/April 2026</a:t>
            </a:r>
          </a:p>
          <a:p>
            <a:pPr lvl="1"/>
            <a:r>
              <a:rPr lang="en-US" sz="2000" dirty="0"/>
              <a:t>Second workshop held in Calabria March 17-19</a:t>
            </a:r>
            <a:r>
              <a:rPr lang="en-US" sz="2000" baseline="30000" dirty="0"/>
              <a:t>th</a:t>
            </a:r>
            <a:r>
              <a:rPr lang="en-US" sz="2000" dirty="0"/>
              <a:t>  - first draft discussed</a:t>
            </a:r>
          </a:p>
          <a:p>
            <a:pPr lvl="1"/>
            <a:r>
              <a:rPr lang="en-US" sz="2000" dirty="0"/>
              <a:t>Second draft to reviewers May 29</a:t>
            </a:r>
            <a:r>
              <a:rPr lang="en-US" sz="2000" baseline="30000" dirty="0"/>
              <a:t>th</a:t>
            </a:r>
            <a:r>
              <a:rPr lang="en-US" sz="2000" dirty="0"/>
              <a:t> </a:t>
            </a:r>
          </a:p>
          <a:p>
            <a:pPr lvl="1"/>
            <a:r>
              <a:rPr lang="en-US" sz="2000" dirty="0"/>
              <a:t>Collaboration release late June</a:t>
            </a:r>
          </a:p>
          <a:p>
            <a:pPr lvl="1"/>
            <a:r>
              <a:rPr lang="en-US" sz="2100" dirty="0"/>
              <a:t>Third draft July 3rd</a:t>
            </a:r>
          </a:p>
          <a:p>
            <a:r>
              <a:rPr lang="en-US" sz="2400" dirty="0"/>
              <a:t>A monumental effort by </a:t>
            </a:r>
            <a:r>
              <a:rPr lang="en-US" sz="2400" dirty="0" err="1"/>
              <a:t>ePIC</a:t>
            </a:r>
            <a:r>
              <a:rPr lang="en-US" sz="2400" dirty="0"/>
              <a:t> collaborators</a:t>
            </a:r>
          </a:p>
          <a:p>
            <a:r>
              <a:rPr lang="en-US" sz="2400" dirty="0"/>
              <a:t>The report was submitted to BNL/</a:t>
            </a:r>
            <a:r>
              <a:rPr lang="en-US" sz="2400" dirty="0" err="1"/>
              <a:t>JLab</a:t>
            </a:r>
            <a:r>
              <a:rPr lang="en-US" sz="2400" dirty="0"/>
              <a:t> July 10</a:t>
            </a:r>
            <a:r>
              <a:rPr lang="en-US" sz="2400" baseline="30000" dirty="0"/>
              <a:t>th</a:t>
            </a:r>
            <a:r>
              <a:rPr lang="en-US" sz="2400" dirty="0"/>
              <a:t> </a:t>
            </a:r>
          </a:p>
          <a:p>
            <a:r>
              <a:rPr lang="en-US" sz="2400" dirty="0"/>
              <a:t>Plan to send to </a:t>
            </a:r>
            <a:r>
              <a:rPr lang="en-US" sz="2400" dirty="0" err="1"/>
              <a:t>arXiv</a:t>
            </a:r>
            <a:r>
              <a:rPr lang="en-US" sz="2400" dirty="0"/>
              <a:t> by end of July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CCF2EC-F396-7178-89E6-D24F3F457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778D9-F1B4-F969-CC66-8B0796104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24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EE5081C-1E5F-395A-B438-5DE442E25F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4266" y="2660298"/>
            <a:ext cx="4283364" cy="554317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person in a red shirt&#10;&#10;Description automatically generated with medium confidence">
            <a:extLst>
              <a:ext uri="{FF2B5EF4-FFF2-40B4-BE49-F238E27FC236}">
                <a16:creationId xmlns:a16="http://schemas.microsoft.com/office/drawing/2014/main" id="{E2E0F6CD-8D32-C8C5-3653-B20D5C6FF4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390" y="268052"/>
            <a:ext cx="990888" cy="1239066"/>
          </a:xfrm>
          <a:prstGeom prst="rect">
            <a:avLst/>
          </a:prstGeom>
        </p:spPr>
      </p:pic>
      <p:pic>
        <p:nvPicPr>
          <p:cNvPr id="8" name="Picture 2" descr="Rachel Montgomery (@physicsrachelm) / X">
            <a:extLst>
              <a:ext uri="{FF2B5EF4-FFF2-40B4-BE49-F238E27FC236}">
                <a16:creationId xmlns:a16="http://schemas.microsoft.com/office/drawing/2014/main" id="{D3A199DC-AC6B-2684-C799-94EE2C09F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984" y="268053"/>
            <a:ext cx="1239066" cy="123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uropean Nuclear Physics Conference 2022 (EuNPC 2022) (24-28 October 2022):  LIST OF PLENARY SPEAKERS · Indico">
            <a:extLst>
              <a:ext uri="{FF2B5EF4-FFF2-40B4-BE49-F238E27FC236}">
                <a16:creationId xmlns:a16="http://schemas.microsoft.com/office/drawing/2014/main" id="{040A553B-A2B1-7128-F42A-E5C883678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5579" y="268053"/>
            <a:ext cx="824542" cy="123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F8F75E-C813-896E-2FAA-CBF1C72DB8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33434" y="251634"/>
            <a:ext cx="1091848" cy="1255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2816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831BB-C388-0666-F465-F27C29CFD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7571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The </a:t>
            </a:r>
            <a:r>
              <a:rPr lang="en-US" b="1" dirty="0" err="1">
                <a:solidFill>
                  <a:schemeClr val="accent1"/>
                </a:solidFill>
              </a:rPr>
              <a:t>ePIC</a:t>
            </a:r>
            <a:r>
              <a:rPr lang="en-US" b="1" dirty="0">
                <a:solidFill>
                  <a:schemeClr val="accent1"/>
                </a:solidFill>
              </a:rPr>
              <a:t> Author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859C75-6FF0-A8D8-0997-86E2B1AFE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2696"/>
            <a:ext cx="4611624" cy="4984267"/>
          </a:xfrm>
        </p:spPr>
        <p:txBody>
          <a:bodyPr/>
          <a:lstStyle/>
          <a:p>
            <a:r>
              <a:rPr lang="en-US" dirty="0"/>
              <a:t>The author list is the ultimate expression of the collaboration. </a:t>
            </a:r>
          </a:p>
          <a:p>
            <a:r>
              <a:rPr lang="en-US" dirty="0"/>
              <a:t>A huge thanks to the CC Chair and Vice Chair, as well as the Publication and Membership committees in developing the current draft.</a:t>
            </a:r>
          </a:p>
          <a:p>
            <a:r>
              <a:rPr lang="en-US" dirty="0"/>
              <a:t>Extensive discussion in last night’s CC meeting: </a:t>
            </a:r>
          </a:p>
          <a:p>
            <a:pPr lvl="1"/>
            <a:r>
              <a:rPr lang="en-US" dirty="0"/>
              <a:t>6-month rule</a:t>
            </a:r>
          </a:p>
          <a:p>
            <a:pPr lvl="1"/>
            <a:r>
              <a:rPr lang="en-US"/>
              <a:t>Undergraduate membership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7EE27-B699-7E2F-1873-0A448D06A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F99F67-8948-887D-69BE-B04DCA9F8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8BB743-D63E-2F6A-ADD9-3400F415D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25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22754D-BB8D-0B6A-0A3C-F36257178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3036" y="255829"/>
            <a:ext cx="5299364" cy="6858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0380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8A354-C075-ADE0-E304-B774EFFD4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6134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PAC Priorities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68F803-B3AC-FB56-7C5F-23841A274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15F6BA-A956-FD57-92A3-DAD4D168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1E087-F02A-111D-68BD-2198AD855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26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6960CC-9DB6-2195-F49E-242E9AE3A3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016" y="1331260"/>
            <a:ext cx="9574095" cy="539021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900B505-EEBD-ACB9-8EBA-C797ED124C77}"/>
              </a:ext>
            </a:extLst>
          </p:cNvPr>
          <p:cNvGrpSpPr/>
          <p:nvPr/>
        </p:nvGrpSpPr>
        <p:grpSpPr>
          <a:xfrm>
            <a:off x="111211" y="2199503"/>
            <a:ext cx="2718486" cy="2308324"/>
            <a:chOff x="111211" y="2199503"/>
            <a:chExt cx="2718486" cy="230832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6403D23-2A6E-880B-4C8F-2D5DFA496B0D}"/>
                </a:ext>
              </a:extLst>
            </p:cNvPr>
            <p:cNvSpPr txBox="1"/>
            <p:nvPr/>
          </p:nvSpPr>
          <p:spPr>
            <a:xfrm>
              <a:off x="111211" y="2199503"/>
              <a:ext cx="207593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The extensive cooperation between PAC and S&amp;C has dramatically enhanced the success of both efforts!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5ACA9011-3843-8A2C-3A1D-C960AD9A9806}"/>
                </a:ext>
              </a:extLst>
            </p:cNvPr>
            <p:cNvCxnSpPr/>
            <p:nvPr/>
          </p:nvCxnSpPr>
          <p:spPr>
            <a:xfrm>
              <a:off x="1915297" y="3682314"/>
              <a:ext cx="914400" cy="6425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4484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93898-B016-E685-90EB-D6E259962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568" y="260658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Reconstruction Priorities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F7E87B-BF00-BD65-0C88-AEB95B626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D98C5A-16BD-CF5A-AB34-820743901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5C43FA-1FEB-EEFD-1918-B3A538AC3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27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FEFF6C-7FAB-BFF7-A248-E49BBFB7C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740" y="1396314"/>
            <a:ext cx="9238061" cy="5201028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5BDD5AB-E9AF-D696-77E7-D5E4E2963568}"/>
              </a:ext>
            </a:extLst>
          </p:cNvPr>
          <p:cNvSpPr txBox="1"/>
          <p:nvPr/>
        </p:nvSpPr>
        <p:spPr>
          <a:xfrm>
            <a:off x="123568" y="2552431"/>
            <a:ext cx="2286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Successful efforts have many benefits – the ESR has brought new workforce into the PWG’s and that has provided effort to improve reconstruction.</a:t>
            </a:r>
          </a:p>
        </p:txBody>
      </p:sp>
    </p:spTree>
    <p:extLst>
      <p:ext uri="{BB962C8B-B14F-4D97-AF65-F5344CB8AC3E}">
        <p14:creationId xmlns:p14="http://schemas.microsoft.com/office/powerpoint/2010/main" val="17089072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988F6-6E40-ABC8-7687-16E5CEDEF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8301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The Next Six Months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8943A-3337-B8DE-194A-DDBBF7A88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52330"/>
            <a:ext cx="6854687" cy="510402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There are a few key milestones in the next few months.</a:t>
            </a:r>
          </a:p>
          <a:p>
            <a:pPr lvl="1"/>
            <a:r>
              <a:rPr lang="en-US" dirty="0"/>
              <a:t>The R&amp;R and EIC Project OPA reviews are critical to demonstrate a fully integrated project plan</a:t>
            </a:r>
          </a:p>
          <a:p>
            <a:pPr lvl="1"/>
            <a:r>
              <a:rPr lang="en-US" dirty="0"/>
              <a:t>The SCAC meeting will reveal the recommendations from the facilities subpanel</a:t>
            </a:r>
          </a:p>
          <a:p>
            <a:r>
              <a:rPr lang="en-US" dirty="0"/>
              <a:t>How does the collaboration make its voice heard?</a:t>
            </a:r>
          </a:p>
          <a:p>
            <a:pPr lvl="1"/>
            <a:r>
              <a:rPr lang="en-US" dirty="0"/>
              <a:t>It is essential to show that there is an active, vital international community that is invested in the EIC</a:t>
            </a:r>
          </a:p>
          <a:p>
            <a:pPr lvl="1"/>
            <a:r>
              <a:rPr lang="en-US" dirty="0"/>
              <a:t>The Early Science Report supports this process in a very real way </a:t>
            </a:r>
          </a:p>
          <a:p>
            <a:pPr lvl="1"/>
            <a:r>
              <a:rPr lang="en-US" dirty="0"/>
              <a:t>Submitting papers to the </a:t>
            </a:r>
            <a:r>
              <a:rPr lang="en-US" dirty="0" err="1"/>
              <a:t>arXiv</a:t>
            </a:r>
            <a:r>
              <a:rPr lang="en-US" dirty="0"/>
              <a:t> as part of the NIM-A publication process on this timescale supports the EIC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9940C-E3FD-9A95-F4FD-A22854BE5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891D9-931C-0870-FF87-641A4578B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762ED-92E2-7870-5D82-525C71A40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28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C57970-0ED1-04C1-A0D0-CF59EF7B178F}"/>
              </a:ext>
            </a:extLst>
          </p:cNvPr>
          <p:cNvSpPr txBox="1"/>
          <p:nvPr/>
        </p:nvSpPr>
        <p:spPr>
          <a:xfrm>
            <a:off x="8314440" y="830857"/>
            <a:ext cx="3185491" cy="5355312"/>
          </a:xfrm>
          <a:prstGeom prst="rect">
            <a:avLst/>
          </a:prstGeom>
          <a:noFill/>
          <a:ln w="158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EIC Director’s Review: </a:t>
            </a:r>
          </a:p>
          <a:p>
            <a:r>
              <a:rPr lang="en-US" b="1" dirty="0">
                <a:solidFill>
                  <a:schemeClr val="accent1"/>
                </a:solidFill>
              </a:rPr>
              <a:t>August 18-19</a:t>
            </a:r>
            <a:r>
              <a:rPr lang="en-US" b="1" baseline="30000" dirty="0">
                <a:solidFill>
                  <a:schemeClr val="accent1"/>
                </a:solidFill>
              </a:rPr>
              <a:t>th</a:t>
            </a:r>
            <a:r>
              <a:rPr lang="en-US" b="1" dirty="0">
                <a:solidFill>
                  <a:schemeClr val="accent1"/>
                </a:solidFill>
              </a:rPr>
              <a:t>, 2026</a:t>
            </a:r>
            <a:endParaRPr lang="en-US" dirty="0"/>
          </a:p>
          <a:p>
            <a:endParaRPr lang="en-US" dirty="0"/>
          </a:p>
          <a:p>
            <a:r>
              <a:rPr lang="en-US" sz="2400" b="1" dirty="0"/>
              <a:t>R&amp;R Review:</a:t>
            </a:r>
          </a:p>
          <a:p>
            <a:r>
              <a:rPr lang="en-US" b="1" dirty="0">
                <a:solidFill>
                  <a:schemeClr val="accent1"/>
                </a:solidFill>
              </a:rPr>
              <a:t>September 2026</a:t>
            </a:r>
            <a:endParaRPr lang="en-US" sz="2400" b="1" dirty="0"/>
          </a:p>
          <a:p>
            <a:r>
              <a:rPr lang="en-US" sz="2400" b="1" dirty="0"/>
              <a:t>EIC OPA Review:</a:t>
            </a:r>
          </a:p>
          <a:p>
            <a:r>
              <a:rPr lang="en-US" b="1" dirty="0">
                <a:solidFill>
                  <a:schemeClr val="accent1"/>
                </a:solidFill>
              </a:rPr>
              <a:t>September 15-18</a:t>
            </a:r>
            <a:r>
              <a:rPr lang="en-US" b="1" baseline="30000" dirty="0">
                <a:solidFill>
                  <a:schemeClr val="accent1"/>
                </a:solidFill>
              </a:rPr>
              <a:t>th</a:t>
            </a:r>
            <a:r>
              <a:rPr lang="en-US" b="1" dirty="0">
                <a:solidFill>
                  <a:schemeClr val="accent1"/>
                </a:solidFill>
              </a:rPr>
              <a:t> , 2026</a:t>
            </a:r>
          </a:p>
          <a:p>
            <a:endParaRPr lang="en-US" dirty="0"/>
          </a:p>
          <a:p>
            <a:r>
              <a:rPr lang="en-US" sz="2400" b="1" dirty="0"/>
              <a:t>New OMB Rules:</a:t>
            </a:r>
          </a:p>
          <a:p>
            <a:r>
              <a:rPr lang="en-US" b="1" dirty="0">
                <a:solidFill>
                  <a:schemeClr val="accent1"/>
                </a:solidFill>
              </a:rPr>
              <a:t>October 1, 2026 (?)</a:t>
            </a:r>
          </a:p>
          <a:p>
            <a:endParaRPr lang="en-US" dirty="0"/>
          </a:p>
          <a:p>
            <a:r>
              <a:rPr lang="en-US" sz="2400" b="1" dirty="0"/>
              <a:t>SCAC Meeting: </a:t>
            </a:r>
          </a:p>
          <a:p>
            <a:r>
              <a:rPr lang="en-US" b="1" dirty="0">
                <a:solidFill>
                  <a:schemeClr val="accent1"/>
                </a:solidFill>
              </a:rPr>
              <a:t>November 12</a:t>
            </a:r>
            <a:r>
              <a:rPr lang="en-US" b="1" baseline="30000" dirty="0">
                <a:solidFill>
                  <a:schemeClr val="accent1"/>
                </a:solidFill>
              </a:rPr>
              <a:t>th</a:t>
            </a:r>
            <a:r>
              <a:rPr lang="en-US" b="1" dirty="0">
                <a:solidFill>
                  <a:schemeClr val="accent1"/>
                </a:solidFill>
              </a:rPr>
              <a:t>, 2026</a:t>
            </a:r>
          </a:p>
          <a:p>
            <a:endParaRPr lang="en-US" b="1" dirty="0">
              <a:solidFill>
                <a:schemeClr val="accent1"/>
              </a:solidFill>
            </a:endParaRPr>
          </a:p>
          <a:p>
            <a:r>
              <a:rPr lang="en-US" sz="2400" b="1" dirty="0"/>
              <a:t>RRB Meeting:</a:t>
            </a:r>
          </a:p>
          <a:p>
            <a:r>
              <a:rPr lang="en-US" b="1" dirty="0">
                <a:solidFill>
                  <a:schemeClr val="accent1"/>
                </a:solidFill>
              </a:rPr>
              <a:t>November 16-17</a:t>
            </a:r>
            <a:r>
              <a:rPr lang="en-US" b="1" baseline="30000" dirty="0">
                <a:solidFill>
                  <a:schemeClr val="accent1"/>
                </a:solidFill>
              </a:rPr>
              <a:t>th</a:t>
            </a:r>
            <a:r>
              <a:rPr lang="en-US" b="1" dirty="0">
                <a:solidFill>
                  <a:schemeClr val="accent1"/>
                </a:solidFill>
              </a:rPr>
              <a:t>, 2026</a:t>
            </a:r>
          </a:p>
          <a:p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48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A9B36-E7CD-80D3-EC6C-9A01C8AF2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7571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Publication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35A6D-6CDA-586F-82A4-2E934F464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1783"/>
            <a:ext cx="10515600" cy="483518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Important goals:</a:t>
            </a:r>
          </a:p>
          <a:p>
            <a:pPr lvl="1"/>
            <a:r>
              <a:rPr lang="en-US" dirty="0"/>
              <a:t>Disseminate our science goals and methods to the community</a:t>
            </a:r>
          </a:p>
          <a:p>
            <a:pPr lvl="1"/>
            <a:r>
              <a:rPr lang="en-US" dirty="0"/>
              <a:t>Provide publication opportunities for our collaborators</a:t>
            </a:r>
          </a:p>
          <a:p>
            <a:pPr lvl="1"/>
            <a:r>
              <a:rPr lang="en-US" dirty="0"/>
              <a:t>Support the EIC project by countering criticism in the community</a:t>
            </a:r>
          </a:p>
          <a:p>
            <a:pPr lvl="1"/>
            <a:endParaRPr lang="en-US" dirty="0"/>
          </a:p>
          <a:p>
            <a:r>
              <a:rPr lang="en-US" dirty="0"/>
              <a:t>In current context, I believe that this requires a two-phase strategy to the NIM-A Special Issue publications: </a:t>
            </a:r>
          </a:p>
          <a:p>
            <a:pPr lvl="1"/>
            <a:r>
              <a:rPr lang="en-US" b="1" dirty="0"/>
              <a:t>Phase-1:</a:t>
            </a:r>
            <a:r>
              <a:rPr lang="en-US" dirty="0"/>
              <a:t> (Oct. 2026) Primarily support the EIC Early Science program as well as the synergy with US priorities</a:t>
            </a:r>
          </a:p>
          <a:p>
            <a:pPr lvl="1"/>
            <a:r>
              <a:rPr lang="en-US" b="1" dirty="0"/>
              <a:t>Phase-2:</a:t>
            </a:r>
            <a:r>
              <a:rPr lang="en-US" dirty="0"/>
              <a:t> (Early 2027) Expand the scope to the full EIC Science program (comprehensive)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b="1" dirty="0"/>
              <a:t>NOTE: </a:t>
            </a:r>
            <a:r>
              <a:rPr lang="en-US" dirty="0"/>
              <a:t>If a paper is not an advanced draft at this point, it is unlikely to be ready by an October deadline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213860-E835-C038-224F-DA91B7862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62C331-8DDB-4B4B-E45F-8F13DA7AC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E9CCB-66FC-3FF0-7FB3-16DC9627B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425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A05403E-9858-A207-F68A-43B7D40595A8}"/>
              </a:ext>
            </a:extLst>
          </p:cNvPr>
          <p:cNvSpPr/>
          <p:nvPr/>
        </p:nvSpPr>
        <p:spPr>
          <a:xfrm>
            <a:off x="584206" y="6486931"/>
            <a:ext cx="8287589" cy="2964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5C1C87-4EE4-B548-B356-1D84B1C40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976" y="134331"/>
            <a:ext cx="10515600" cy="75247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The </a:t>
            </a:r>
            <a:r>
              <a:rPr lang="en-US" b="1" dirty="0" err="1">
                <a:solidFill>
                  <a:schemeClr val="accent1"/>
                </a:solidFill>
              </a:rPr>
              <a:t>ePIC</a:t>
            </a:r>
            <a:r>
              <a:rPr lang="en-US" b="1" dirty="0">
                <a:solidFill>
                  <a:schemeClr val="accent1"/>
                </a:solidFill>
              </a:rPr>
              <a:t> Collaboration Pursues EIC Science</a:t>
            </a:r>
          </a:p>
        </p:txBody>
      </p:sp>
      <p:pic>
        <p:nvPicPr>
          <p:cNvPr id="3" name="Picture 2" descr="A scale with a bowl of food and a bowl of nuts&#10;&#10;Description automatically generated with medium confidence">
            <a:extLst>
              <a:ext uri="{FF2B5EF4-FFF2-40B4-BE49-F238E27FC236}">
                <a16:creationId xmlns:a16="http://schemas.microsoft.com/office/drawing/2014/main" id="{1E1881F5-8C17-814E-A7B1-E4BE0CBEEB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1522" y="983807"/>
            <a:ext cx="1883924" cy="14553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B99E592-4567-824F-8086-7F54D86F55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84206" y="891114"/>
            <a:ext cx="1542649" cy="1548025"/>
          </a:xfrm>
          <a:prstGeom prst="rect">
            <a:avLst/>
          </a:prstGeom>
        </p:spPr>
      </p:pic>
      <p:pic>
        <p:nvPicPr>
          <p:cNvPr id="7" name="Picture 6" descr="A picture containing colorful&#10;&#10;Description automatically generated">
            <a:extLst>
              <a:ext uri="{FF2B5EF4-FFF2-40B4-BE49-F238E27FC236}">
                <a16:creationId xmlns:a16="http://schemas.microsoft.com/office/drawing/2014/main" id="{FD3AE806-00E0-604B-853C-6B3666B41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9667" y="888662"/>
            <a:ext cx="2078127" cy="1603699"/>
          </a:xfrm>
          <a:prstGeom prst="rect">
            <a:avLst/>
          </a:prstGeom>
        </p:spPr>
      </p:pic>
      <p:pic>
        <p:nvPicPr>
          <p:cNvPr id="9" name="Picture 8" descr="A picture containing indoor&#10;&#10;Description automatically generated">
            <a:extLst>
              <a:ext uri="{FF2B5EF4-FFF2-40B4-BE49-F238E27FC236}">
                <a16:creationId xmlns:a16="http://schemas.microsoft.com/office/drawing/2014/main" id="{6AD96F0F-2BAD-7F48-9B95-B47832D2C96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804" r="10912"/>
          <a:stretch/>
        </p:blipFill>
        <p:spPr>
          <a:xfrm>
            <a:off x="7220827" y="891114"/>
            <a:ext cx="1650968" cy="1628353"/>
          </a:xfrm>
          <a:prstGeom prst="rect">
            <a:avLst/>
          </a:prstGeom>
        </p:spPr>
      </p:pic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4C10F1BD-DA66-B542-82F2-E858A57FE2D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351" t="3413" r="12277" b="4107"/>
          <a:stretch/>
        </p:blipFill>
        <p:spPr>
          <a:xfrm>
            <a:off x="5281987" y="908225"/>
            <a:ext cx="1278415" cy="15480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4645BD0-1D76-2E4F-8E4C-72DE958020C4}"/>
              </a:ext>
            </a:extLst>
          </p:cNvPr>
          <p:cNvSpPr txBox="1"/>
          <p:nvPr/>
        </p:nvSpPr>
        <p:spPr>
          <a:xfrm>
            <a:off x="290051" y="2968005"/>
            <a:ext cx="2096042" cy="38779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40FF"/>
                </a:solidFill>
                <a:effectLst/>
                <a:uLnTx/>
                <a:uFillTx/>
                <a:latin typeface="Arial" panose="020B0604020202020204"/>
                <a:ea typeface="Comic Sans MS" charset="0"/>
                <a:cs typeface="Comic Sans MS" charset="0"/>
              </a:rPr>
              <a:t>The EIC will unravel the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40FF"/>
                </a:solidFill>
                <a:effectLst/>
                <a:uLnTx/>
                <a:uFillTx/>
                <a:latin typeface="Arial" panose="020B0604020202020204"/>
                <a:ea typeface="Comic Sans MS" charset="0"/>
                <a:cs typeface="Comic Sans MS" charset="0"/>
              </a:rPr>
              <a:t>different contributions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40FF"/>
                </a:solidFill>
                <a:effectLst/>
                <a:uLnTx/>
                <a:uFillTx/>
                <a:latin typeface="Arial" panose="020B0604020202020204"/>
                <a:ea typeface="Comic Sans MS" charset="0"/>
                <a:cs typeface="Comic Sans MS" charset="0"/>
              </a:rPr>
              <a:t>from the quarks, gluons and orbital angular momentum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Comic Sans MS" charset="0"/>
              <a:cs typeface="Comic Sans MS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omic Sans MS" charset="0"/>
                <a:cs typeface="Comic Sans MS" charset="0"/>
              </a:rPr>
              <a:t>SPIN is one of the fundamental properties of matter.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omic Sans MS" charset="0"/>
                <a:cs typeface="Comic Sans MS" charset="0"/>
              </a:rPr>
              <a:t>Spin cannot be explained by a static picture of the proton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omic Sans MS" charset="0"/>
                <a:cs typeface="Comic Sans MS" charset="0"/>
              </a:rPr>
              <a:t>It is the interplay between the intrinsic properties and interactions of quarks and gluons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Comic Sans MS" charset="0"/>
              <a:cs typeface="Comic Sans MS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C37B98-EAD1-A94C-8CF4-D700E69106F4}"/>
              </a:ext>
            </a:extLst>
          </p:cNvPr>
          <p:cNvSpPr txBox="1"/>
          <p:nvPr/>
        </p:nvSpPr>
        <p:spPr>
          <a:xfrm>
            <a:off x="4906316" y="2968131"/>
            <a:ext cx="2022261" cy="34265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How can we understand their dynamical origin in QCD?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Wingdings" pitchFamily="2" charset="2"/>
              </a:rPr>
              <a:t>What is the relation to Confinement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How are the quarks and gluon distributed in space and momentum inside the nucleon &amp; nuclei? 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/>
              <a:ea typeface="+mn-ea"/>
              <a:cs typeface="Comic Sans M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How do the nucleon properties emerge from them and  their interactions?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3A213B-9B8D-D14B-8E9A-FD97ED8CBFE8}"/>
              </a:ext>
            </a:extLst>
          </p:cNvPr>
          <p:cNvSpPr txBox="1"/>
          <p:nvPr/>
        </p:nvSpPr>
        <p:spPr>
          <a:xfrm>
            <a:off x="2577380" y="2968956"/>
            <a:ext cx="2239660" cy="38779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Does the mass of visible matter emerge from quark-gluon interactions?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Atom: Binding/Mass =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0.00000001</a:t>
            </a:r>
            <a:endParaRPr kumimoji="0" lang="en-US" sz="14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Nucleus: Binding/Mass =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0.01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Proton: Binding/Mass =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100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For the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proton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the EIC will determine an important term contributing to the proton mass, the so-called “QCD trace anomaly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EB7FAD-23C1-F248-B2DA-619139FE7DDC}"/>
              </a:ext>
            </a:extLst>
          </p:cNvPr>
          <p:cNvSpPr txBox="1"/>
          <p:nvPr/>
        </p:nvSpPr>
        <p:spPr>
          <a:xfrm>
            <a:off x="7137103" y="2916708"/>
            <a:ext cx="1806238" cy="370357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93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How do the confined hadronic states emerge from quarks and gluons?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 panose="020B0604020202020204"/>
              <a:ea typeface="+mn-ea"/>
              <a:cs typeface="Comic Sans M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Is the structure of a free and bound nucleon the same?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How do quarks and gluons, interact with a nuclear medium?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How do the quark-gluon interactions create nuclear binding?</a:t>
            </a:r>
            <a:endParaRPr lang="en-US" sz="1400" dirty="0">
              <a:solidFill>
                <a:srgbClr val="000000"/>
              </a:solidFill>
              <a:latin typeface="Arial" panose="020B0604020202020204"/>
              <a:cs typeface="Comic Sans M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Comic Sans M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75764C-606E-AA48-9ED8-F7761318E376}"/>
              </a:ext>
            </a:extLst>
          </p:cNvPr>
          <p:cNvSpPr txBox="1"/>
          <p:nvPr/>
        </p:nvSpPr>
        <p:spPr>
          <a:xfrm>
            <a:off x="9525369" y="2975161"/>
            <a:ext cx="2082425" cy="24724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What happens to the gluon density in nuclei? Does it saturate at high energy?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 panose="020B0604020202020204"/>
              <a:ea typeface="+mn-ea"/>
              <a:cs typeface="Comic Sans M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How does a dense nuclear environment affect the quarks and gluons, their correlations, and their interactions?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9AC4BE1-359A-FD6A-CE44-E618F64B886B}"/>
              </a:ext>
            </a:extLst>
          </p:cNvPr>
          <p:cNvGrpSpPr/>
          <p:nvPr/>
        </p:nvGrpSpPr>
        <p:grpSpPr>
          <a:xfrm>
            <a:off x="9305497" y="5569365"/>
            <a:ext cx="2636956" cy="948254"/>
            <a:chOff x="9325548" y="5580466"/>
            <a:chExt cx="2636956" cy="948254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BD96A44-210D-0443-B95A-3D3E2F1FFC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389627" y="5626143"/>
              <a:ext cx="859427" cy="518875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DA614BC-9D42-AD4A-BDDD-E39188544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789880" y="5624876"/>
              <a:ext cx="853494" cy="501315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7182173-6309-764D-B9EC-D5D51C56B856}"/>
                </a:ext>
              </a:extLst>
            </p:cNvPr>
            <p:cNvSpPr txBox="1"/>
            <p:nvPr/>
          </p:nvSpPr>
          <p:spPr>
            <a:xfrm>
              <a:off x="10278553" y="5580466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/>
                  <a:ea typeface="+mn-ea"/>
                  <a:cs typeface="Comic Sans MS"/>
                </a:rPr>
                <a:t>?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B4A9607-6157-3F4A-A7EC-2DDB8B1B040B}"/>
                </a:ext>
              </a:extLst>
            </p:cNvPr>
            <p:cNvSpPr txBox="1"/>
            <p:nvPr/>
          </p:nvSpPr>
          <p:spPr>
            <a:xfrm>
              <a:off x="10249054" y="5823591"/>
              <a:ext cx="43142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/>
                  <a:ea typeface="+mn-ea"/>
                  <a:cs typeface="Comic Sans MS"/>
                </a:rPr>
                <a:t>=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8DCDDFE-D0BD-FB46-B887-EFE75508FFAC}"/>
                </a:ext>
              </a:extLst>
            </p:cNvPr>
            <p:cNvSpPr txBox="1"/>
            <p:nvPr/>
          </p:nvSpPr>
          <p:spPr>
            <a:xfrm>
              <a:off x="9325548" y="6036367"/>
              <a:ext cx="704040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gluon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splitting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CF9E7E4-7BE2-C544-BDCE-3A21457EB1C0}"/>
                </a:ext>
              </a:extLst>
            </p:cNvPr>
            <p:cNvSpPr txBox="1"/>
            <p:nvPr/>
          </p:nvSpPr>
          <p:spPr>
            <a:xfrm>
              <a:off x="10680483" y="6067055"/>
              <a:ext cx="1282021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gluon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recombination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C7A8089A-F4E5-A317-6AEF-CE287E303A42}"/>
              </a:ext>
            </a:extLst>
          </p:cNvPr>
          <p:cNvSpPr/>
          <p:nvPr/>
        </p:nvSpPr>
        <p:spPr>
          <a:xfrm>
            <a:off x="2301828" y="5911155"/>
            <a:ext cx="341732" cy="218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30F897B-5D51-FC28-9F8F-A5C38BCC227B}"/>
              </a:ext>
            </a:extLst>
          </p:cNvPr>
          <p:cNvSpPr/>
          <p:nvPr/>
        </p:nvSpPr>
        <p:spPr>
          <a:xfrm>
            <a:off x="8958197" y="5933530"/>
            <a:ext cx="401717" cy="219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CDDD04C-7928-7D7B-C4FA-42902E23821C}"/>
              </a:ext>
            </a:extLst>
          </p:cNvPr>
          <p:cNvSpPr txBox="1"/>
          <p:nvPr/>
        </p:nvSpPr>
        <p:spPr>
          <a:xfrm>
            <a:off x="862446" y="2567924"/>
            <a:ext cx="748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SPIN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6C08EA8-81AC-8300-641A-2A8B3AB11D6A}"/>
              </a:ext>
            </a:extLst>
          </p:cNvPr>
          <p:cNvSpPr txBox="1"/>
          <p:nvPr/>
        </p:nvSpPr>
        <p:spPr>
          <a:xfrm>
            <a:off x="3315883" y="2597768"/>
            <a:ext cx="875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MASS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21677D7-847C-8DFE-4B5B-F78886324E82}"/>
              </a:ext>
            </a:extLst>
          </p:cNvPr>
          <p:cNvSpPr txBox="1"/>
          <p:nvPr/>
        </p:nvSpPr>
        <p:spPr>
          <a:xfrm>
            <a:off x="5281987" y="2605870"/>
            <a:ext cx="1278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IMAGING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B8A896F-F0DB-2555-2820-79363C07910B}"/>
              </a:ext>
            </a:extLst>
          </p:cNvPr>
          <p:cNvSpPr txBox="1"/>
          <p:nvPr/>
        </p:nvSpPr>
        <p:spPr>
          <a:xfrm>
            <a:off x="7471065" y="2605829"/>
            <a:ext cx="1055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NUCLEI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A38913E-45CB-DD46-0049-51440DB0B07F}"/>
              </a:ext>
            </a:extLst>
          </p:cNvPr>
          <p:cNvSpPr txBox="1"/>
          <p:nvPr/>
        </p:nvSpPr>
        <p:spPr>
          <a:xfrm>
            <a:off x="10009537" y="2579468"/>
            <a:ext cx="1171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GLUONS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B158694E-77DA-3230-B356-086370D85F5B}"/>
              </a:ext>
            </a:extLst>
          </p:cNvPr>
          <p:cNvSpPr txBox="1">
            <a:spLocks/>
          </p:cNvSpPr>
          <p:nvPr/>
        </p:nvSpPr>
        <p:spPr>
          <a:xfrm>
            <a:off x="11706898" y="6622399"/>
            <a:ext cx="496288" cy="235601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sz="82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3A556B-7C63-244D-9B7C-B0EA8042B330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567EA74-3972-7CF7-1162-2107F8584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BF359C30-C0B4-4472-8B0D-9EE5DF6F1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3A8CDE89-C04B-F6B2-A186-3914CB0B9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4742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9D996-BD3E-372B-9311-420058088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7145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Publication Strategy – Phase 1 (Early Science)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57F994-FEFA-B43C-384C-2E4C67C55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1478"/>
            <a:ext cx="10515600" cy="4785485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Early Science Report:</a:t>
            </a:r>
          </a:p>
          <a:p>
            <a:pPr lvl="1"/>
            <a:r>
              <a:rPr lang="en-US" dirty="0"/>
              <a:t>Plan is to update v3.2 with feedback from ALD’s, post on </a:t>
            </a:r>
            <a:r>
              <a:rPr lang="en-US" dirty="0" err="1"/>
              <a:t>arXiv</a:t>
            </a:r>
            <a:r>
              <a:rPr lang="en-US" dirty="0"/>
              <a:t> by end of July</a:t>
            </a:r>
          </a:p>
          <a:p>
            <a:pPr lvl="1"/>
            <a:r>
              <a:rPr lang="en-US" dirty="0"/>
              <a:t>Update studies with 9GeV electron studies from July simulation campaign before submission to NIM-A special article</a:t>
            </a:r>
          </a:p>
          <a:p>
            <a:pPr lvl="1"/>
            <a:r>
              <a:rPr lang="en-US" dirty="0"/>
              <a:t>Submit detailed early science articles from WG’s as ready </a:t>
            </a:r>
          </a:p>
          <a:p>
            <a:pPr lvl="2"/>
            <a:r>
              <a:rPr lang="en-US" dirty="0"/>
              <a:t>Use July simulation campaign</a:t>
            </a:r>
          </a:p>
          <a:p>
            <a:pPr lvl="2"/>
            <a:r>
              <a:rPr lang="en-US" dirty="0"/>
              <a:t>Exclusive, Diffraction and Tagging paper draft is advanced </a:t>
            </a:r>
          </a:p>
          <a:p>
            <a:r>
              <a:rPr lang="en-US" b="1" dirty="0"/>
              <a:t>Software and Computing:</a:t>
            </a:r>
          </a:p>
          <a:p>
            <a:pPr lvl="1"/>
            <a:r>
              <a:rPr lang="en-US" dirty="0"/>
              <a:t>Streaming Computing Paper:</a:t>
            </a:r>
          </a:p>
          <a:p>
            <a:pPr lvl="2"/>
            <a:r>
              <a:rPr lang="en-US" dirty="0"/>
              <a:t>Advanced draft, submit to NIM-A special issue by October</a:t>
            </a:r>
          </a:p>
          <a:p>
            <a:pPr lvl="1"/>
            <a:r>
              <a:rPr lang="en-US" dirty="0"/>
              <a:t>Streaming Reconstruction Paper:</a:t>
            </a:r>
          </a:p>
          <a:p>
            <a:pPr lvl="2"/>
            <a:r>
              <a:rPr lang="en-US" dirty="0"/>
              <a:t>Potential to be ready by October</a:t>
            </a:r>
          </a:p>
          <a:p>
            <a:pPr lvl="1"/>
            <a:r>
              <a:rPr lang="en-US" dirty="0"/>
              <a:t>Simulations Paper:</a:t>
            </a:r>
          </a:p>
          <a:p>
            <a:pPr lvl="2"/>
            <a:r>
              <a:rPr lang="en-US" dirty="0"/>
              <a:t>Potential to be ready by October</a:t>
            </a:r>
          </a:p>
          <a:p>
            <a:r>
              <a:rPr lang="en-US" b="1" dirty="0" err="1"/>
              <a:t>ePIC</a:t>
            </a:r>
            <a:r>
              <a:rPr lang="en-US" b="1" dirty="0"/>
              <a:t> Detector Overview Paper and Subsystem Papers:</a:t>
            </a:r>
          </a:p>
          <a:p>
            <a:pPr lvl="1"/>
            <a:r>
              <a:rPr lang="en-US" dirty="0"/>
              <a:t>What can be ready in time for the October deadline?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365310-4BA0-24BC-2C47-38C246FB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9717A-764D-ECDE-8B0F-8E0B3C3FD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AABBA-CA42-FD87-3854-B418B9B4D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8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05C48-8C4D-053E-85F2-D03656130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Publication Strategy – Phase 2 (Full EIC)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5BAFC-5289-20D2-254C-24B312E64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2026"/>
            <a:ext cx="10515600" cy="487493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Papers addressing the full EIC capabilities: </a:t>
            </a:r>
          </a:p>
          <a:p>
            <a:pPr lvl="1"/>
            <a:r>
              <a:rPr lang="en-US" dirty="0"/>
              <a:t>Work across the PWG’s to organize paper(s) by NAS report pillars: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Origin of Mass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Origin of Spin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Emergent Properties of Dense Gluonic Matter</a:t>
            </a:r>
          </a:p>
          <a:p>
            <a:pPr lvl="1"/>
            <a:r>
              <a:rPr lang="en-US" dirty="0"/>
              <a:t>Note that there may be some repetition here for cross-cutting measurements – that’s fine!  The goal is to put the science arguments in one place and communicate by high-level science topic, </a:t>
            </a:r>
            <a:r>
              <a:rPr lang="en-US" b="1" dirty="0"/>
              <a:t>not</a:t>
            </a:r>
            <a:r>
              <a:rPr lang="en-US" dirty="0"/>
              <a:t> observable</a:t>
            </a:r>
          </a:p>
          <a:p>
            <a:pPr lvl="1"/>
            <a:endParaRPr lang="en-US" dirty="0"/>
          </a:p>
          <a:p>
            <a:r>
              <a:rPr lang="en-US" b="1" dirty="0"/>
              <a:t>BSM and Electroweak Physics Paper:</a:t>
            </a:r>
          </a:p>
          <a:p>
            <a:pPr lvl="1"/>
            <a:r>
              <a:rPr lang="en-US" dirty="0"/>
              <a:t>As available</a:t>
            </a:r>
          </a:p>
          <a:p>
            <a:pPr lvl="1"/>
            <a:endParaRPr lang="en-US" dirty="0"/>
          </a:p>
          <a:p>
            <a:r>
              <a:rPr lang="en-US" b="1" dirty="0"/>
              <a:t>Detector Subsystem Papers: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As available </a:t>
            </a:r>
          </a:p>
          <a:p>
            <a:pPr lvl="1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36FA5-2075-B903-77E7-2DAA8AAFF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35811-F6E0-8BD9-F31B-E4969E40A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6AA20B-549E-A355-03E2-173025F42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31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81B786E-9614-1C9A-F803-480D82DE0D91}"/>
              </a:ext>
            </a:extLst>
          </p:cNvPr>
          <p:cNvGrpSpPr/>
          <p:nvPr/>
        </p:nvGrpSpPr>
        <p:grpSpPr>
          <a:xfrm>
            <a:off x="6986016" y="2011680"/>
            <a:ext cx="3511296" cy="926592"/>
            <a:chOff x="6986016" y="2011680"/>
            <a:chExt cx="3511296" cy="926592"/>
          </a:xfrm>
        </p:grpSpPr>
        <p:sp>
          <p:nvSpPr>
            <p:cNvPr id="7" name="Right Brace 6">
              <a:extLst>
                <a:ext uri="{FF2B5EF4-FFF2-40B4-BE49-F238E27FC236}">
                  <a16:creationId xmlns:a16="http://schemas.microsoft.com/office/drawing/2014/main" id="{A00E8F6B-37FB-00D6-FE8C-7400432E1CBB}"/>
                </a:ext>
              </a:extLst>
            </p:cNvPr>
            <p:cNvSpPr/>
            <p:nvPr/>
          </p:nvSpPr>
          <p:spPr>
            <a:xfrm>
              <a:off x="6986016" y="2011680"/>
              <a:ext cx="353568" cy="926592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60B3D29-9E46-9D88-CA29-ECC8CDF669AB}"/>
                </a:ext>
              </a:extLst>
            </p:cNvPr>
            <p:cNvSpPr txBox="1"/>
            <p:nvPr/>
          </p:nvSpPr>
          <p:spPr>
            <a:xfrm>
              <a:off x="7559040" y="2267712"/>
              <a:ext cx="293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Three papers? One paper?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163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75DD2-37E9-CCFE-AA29-5D71CF9FA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6232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Proposed </a:t>
            </a:r>
            <a:r>
              <a:rPr lang="en-US" b="1" dirty="0" err="1">
                <a:solidFill>
                  <a:srgbClr val="0070C0"/>
                </a:solidFill>
              </a:rPr>
              <a:t>ePIC</a:t>
            </a:r>
            <a:r>
              <a:rPr lang="en-US" b="1" dirty="0">
                <a:solidFill>
                  <a:srgbClr val="0070C0"/>
                </a:solidFill>
              </a:rPr>
              <a:t> Goals for Remainder of 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C04EC-1E51-A801-F49B-56CF87B31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1358"/>
            <a:ext cx="10515600" cy="476560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Complete the study of </a:t>
            </a:r>
            <a:r>
              <a:rPr lang="en-US" dirty="0" err="1"/>
              <a:t>ePIC</a:t>
            </a:r>
            <a:r>
              <a:rPr lang="en-US" dirty="0"/>
              <a:t> channel, readout and DAQ rates using full background simulations. </a:t>
            </a:r>
          </a:p>
          <a:p>
            <a:r>
              <a:rPr lang="en-US" dirty="0"/>
              <a:t>Hold a dedicated mechanics and integration </a:t>
            </a:r>
            <a:r>
              <a:rPr lang="en-US" dirty="0" err="1"/>
              <a:t>workfest</a:t>
            </a:r>
            <a:endParaRPr lang="en-US" dirty="0"/>
          </a:p>
          <a:p>
            <a:r>
              <a:rPr lang="en-US" dirty="0"/>
              <a:t>Complete the rollout of the automated simulations production</a:t>
            </a:r>
          </a:p>
          <a:p>
            <a:r>
              <a:rPr lang="en-US" dirty="0"/>
              <a:t>Complete the goal of particle flow and detector level PID reconstruction</a:t>
            </a:r>
          </a:p>
          <a:p>
            <a:r>
              <a:rPr lang="en-US" dirty="0"/>
              <a:t>Hold an analysis model, tools, and workflows workshop </a:t>
            </a:r>
          </a:p>
          <a:p>
            <a:endParaRPr lang="en-US" dirty="0"/>
          </a:p>
          <a:p>
            <a:r>
              <a:rPr lang="en-US" dirty="0"/>
              <a:t>Advance a multi-phase approach to the </a:t>
            </a:r>
            <a:r>
              <a:rPr lang="en-US" dirty="0" err="1"/>
              <a:t>ePIC</a:t>
            </a:r>
            <a:r>
              <a:rPr lang="en-US" dirty="0"/>
              <a:t> NIM-A special issue, with a focus on supporting the argument for the EIC project and EIC science before the end of the year.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2B615-03A4-B943-8854-70A996BCC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3BFB3-715B-2DBA-AFDF-B5BC3801F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F67EC-0D9F-8FAE-909F-F670751AE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7498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49909-772A-F395-06E6-70F4B770C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7327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Spokesperson Pet Peeves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BEBD0-EFA6-4260-B74B-652868E9F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It’s clear that the </a:t>
            </a:r>
            <a:r>
              <a:rPr lang="en-US" dirty="0" err="1"/>
              <a:t>CoManage</a:t>
            </a:r>
            <a:r>
              <a:rPr lang="en-US" dirty="0"/>
              <a:t> login to provide access to the phonebook presents real hurdles for collaborators to get this set up properly</a:t>
            </a:r>
          </a:p>
          <a:p>
            <a:pPr lvl="1"/>
            <a:r>
              <a:rPr lang="en-US" dirty="0"/>
              <a:t>Multi-step process with a wait, many neglect to link an ORCID ID </a:t>
            </a:r>
          </a:p>
          <a:p>
            <a:pPr lvl="1"/>
            <a:r>
              <a:rPr lang="en-US" dirty="0"/>
              <a:t>Problems with authentication from some institutions</a:t>
            </a:r>
          </a:p>
          <a:p>
            <a:pPr lvl="1"/>
            <a:r>
              <a:rPr lang="en-US" dirty="0"/>
              <a:t>Working with Eric and BNL SCDF to see if this can be simplified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“I’m sorry I’m posting this late, but here is a draft of my talk…”</a:t>
            </a:r>
          </a:p>
          <a:p>
            <a:pPr lvl="1"/>
            <a:r>
              <a:rPr lang="en-US" dirty="0"/>
              <a:t>(Especially from senior people.)</a:t>
            </a:r>
          </a:p>
          <a:p>
            <a:pPr lvl="1"/>
            <a:r>
              <a:rPr lang="en-US" dirty="0"/>
              <a:t>We have a conference and talks policy, we need to do better</a:t>
            </a:r>
          </a:p>
          <a:p>
            <a:pPr lvl="1"/>
            <a:endParaRPr lang="en-US" dirty="0"/>
          </a:p>
          <a:p>
            <a:r>
              <a:rPr lang="en-US" dirty="0"/>
              <a:t>Not a pet peeve per se, but will hold Spokesperson office hours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57BF88-F134-6214-80CF-B1BA63388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74614D-E1F1-EBD0-5009-4D1F0C966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9B4DCA-B9D0-0B8A-2AC7-5F6976693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87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bridge, water, river, building&#10;&#10;AI-generated content may be incorrect.">
            <a:extLst>
              <a:ext uri="{FF2B5EF4-FFF2-40B4-BE49-F238E27FC236}">
                <a16:creationId xmlns:a16="http://schemas.microsoft.com/office/drawing/2014/main" id="{FFA54229-CBA8-AE3C-903A-B38B9883BC3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5" y="0"/>
            <a:ext cx="1214775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809D6B-CAF5-330C-40A0-A7BAE6E2A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6120"/>
            <a:ext cx="10515600" cy="1054601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Next </a:t>
            </a:r>
            <a:r>
              <a:rPr lang="en-US" b="1" dirty="0" err="1">
                <a:solidFill>
                  <a:schemeClr val="accent1"/>
                </a:solidFill>
              </a:rPr>
              <a:t>ePIC</a:t>
            </a:r>
            <a:r>
              <a:rPr lang="en-US" b="1" dirty="0">
                <a:solidFill>
                  <a:schemeClr val="accent1"/>
                </a:solidFill>
              </a:rPr>
              <a:t> Collaboration Meeting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766D4B-EC07-79A6-FF4A-F14D01C10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7BD27-9F1F-F7DD-730C-65FE0A49F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pic>
        <p:nvPicPr>
          <p:cNvPr id="2052" name="Picture 4" descr="Visually searched image">
            <a:extLst>
              <a:ext uri="{FF2B5EF4-FFF2-40B4-BE49-F238E27FC236}">
                <a16:creationId xmlns:a16="http://schemas.microsoft.com/office/drawing/2014/main" id="{214E24EA-35CB-A61E-9AF8-E5C33DCB5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368" y="1349255"/>
            <a:ext cx="4919663" cy="246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55605E-A3A6-9974-4C7B-A0E7B16590F0}"/>
              </a:ext>
            </a:extLst>
          </p:cNvPr>
          <p:cNvSpPr txBox="1"/>
          <p:nvPr/>
        </p:nvSpPr>
        <p:spPr>
          <a:xfrm>
            <a:off x="7886700" y="3931595"/>
            <a:ext cx="3467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(logo shamelessly stolen from </a:t>
            </a:r>
            <a:r>
              <a:rPr lang="en-US" sz="1200" dirty="0" err="1">
                <a:solidFill>
                  <a:schemeClr val="bg1"/>
                </a:solidFill>
              </a:rPr>
              <a:t>Estudiar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en</a:t>
            </a:r>
            <a:r>
              <a:rPr lang="en-US" sz="1200" dirty="0">
                <a:solidFill>
                  <a:schemeClr val="bg1"/>
                </a:solidFill>
              </a:rPr>
              <a:t> Canada)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F6021D-7EC4-AC48-D671-891BE30CBF4B}"/>
              </a:ext>
            </a:extLst>
          </p:cNvPr>
          <p:cNvSpPr txBox="1"/>
          <p:nvPr/>
        </p:nvSpPr>
        <p:spPr>
          <a:xfrm>
            <a:off x="1238250" y="4729801"/>
            <a:ext cx="5010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next </a:t>
            </a:r>
            <a:r>
              <a:rPr lang="en-US" sz="2400" dirty="0" err="1"/>
              <a:t>ePIC</a:t>
            </a:r>
            <a:r>
              <a:rPr lang="en-US" sz="2400" dirty="0"/>
              <a:t> Collaboration meeting will be January 2027 in Vancouver BC, hosted by EIC Canada and TRIUMF. </a:t>
            </a:r>
          </a:p>
        </p:txBody>
      </p:sp>
      <p:sp>
        <p:nvSpPr>
          <p:cNvPr id="9" name="AutoShape 6" descr="Brand Kit | TRIUMF – Canada's Particle Accelerator Centre – TRIUMF">
            <a:extLst>
              <a:ext uri="{FF2B5EF4-FFF2-40B4-BE49-F238E27FC236}">
                <a16:creationId xmlns:a16="http://schemas.microsoft.com/office/drawing/2014/main" id="{276303E4-651A-7E92-9082-81299C0D9DE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10" descr="Logo&#10;&#10;AI-generated content may be incorrect.">
            <a:extLst>
              <a:ext uri="{FF2B5EF4-FFF2-40B4-BE49-F238E27FC236}">
                <a16:creationId xmlns:a16="http://schemas.microsoft.com/office/drawing/2014/main" id="{47823ACF-CEC0-201F-3C65-082D4D8279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0" y="2045081"/>
            <a:ext cx="5200650" cy="94722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C2E0C94-2C99-D2EA-AD3E-E29A156ABE07}"/>
              </a:ext>
            </a:extLst>
          </p:cNvPr>
          <p:cNvSpPr txBox="1"/>
          <p:nvPr/>
        </p:nvSpPr>
        <p:spPr>
          <a:xfrm>
            <a:off x="6877050" y="4618859"/>
            <a:ext cx="3886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Stay tuned for more details  coming soon!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The plan is to get registration up early to avoid potential end-of-FY issues. 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923A84-459D-FB7D-AC2A-6785E2FC2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0033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30C03-FEBF-496B-FD70-F2E3483AD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6597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All Good Things…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6FCD1-F6F3-6F80-68C8-3EBAB7B57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1722"/>
            <a:ext cx="10515600" cy="482524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March 2027 will mark the end of my second term as spokesperson. </a:t>
            </a:r>
          </a:p>
          <a:p>
            <a:pPr lvl="1"/>
            <a:r>
              <a:rPr lang="en-US" dirty="0"/>
              <a:t>It has been a wild ride!</a:t>
            </a:r>
          </a:p>
          <a:p>
            <a:r>
              <a:rPr lang="en-US" dirty="0"/>
              <a:t>The </a:t>
            </a:r>
            <a:r>
              <a:rPr lang="en-US" dirty="0" err="1"/>
              <a:t>ePIC</a:t>
            </a:r>
            <a:r>
              <a:rPr lang="en-US" dirty="0"/>
              <a:t> collaboration should start thinking now about:</a:t>
            </a:r>
          </a:p>
          <a:p>
            <a:pPr lvl="1"/>
            <a:r>
              <a:rPr lang="en-US" dirty="0"/>
              <a:t>What are the skills needed to push the collaboration forward in the future</a:t>
            </a:r>
          </a:p>
          <a:p>
            <a:pPr lvl="1"/>
            <a:r>
              <a:rPr lang="en-US" dirty="0"/>
              <a:t>What is working? What is not?  This is an opportunity for change!</a:t>
            </a:r>
          </a:p>
          <a:p>
            <a:pPr lvl="1"/>
            <a:endParaRPr lang="en-US" dirty="0"/>
          </a:p>
          <a:p>
            <a:r>
              <a:rPr lang="en-US" dirty="0"/>
              <a:t>Elections Committee will begin soliciting nominations for spokesperson soon. </a:t>
            </a:r>
          </a:p>
          <a:p>
            <a:pPr lvl="1"/>
            <a:endParaRPr lang="en-US" dirty="0"/>
          </a:p>
          <a:p>
            <a:r>
              <a:rPr lang="en-US" dirty="0"/>
              <a:t>On a personal level, I consider it vitally important to support my successor in any way I can:</a:t>
            </a:r>
          </a:p>
          <a:p>
            <a:pPr lvl="1"/>
            <a:r>
              <a:rPr lang="en-US" dirty="0"/>
              <a:t>Are you interested in being spokesperson?  </a:t>
            </a:r>
          </a:p>
          <a:p>
            <a:pPr lvl="1"/>
            <a:r>
              <a:rPr lang="en-US" dirty="0"/>
              <a:t>I am available to talk to anyone and answer any questions. </a:t>
            </a:r>
          </a:p>
          <a:p>
            <a:pPr lvl="1"/>
            <a:r>
              <a:rPr lang="en-US" dirty="0"/>
              <a:t>Plan now – arranging your responsibilities can take time</a:t>
            </a:r>
          </a:p>
          <a:p>
            <a:pPr lvl="1"/>
            <a:endParaRPr lang="en-US" dirty="0"/>
          </a:p>
          <a:p>
            <a:r>
              <a:rPr lang="en-US" dirty="0"/>
              <a:t>The January 2027 collaboration meeting will be the opportunity to spokesperson candidates to make their case.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F6437-1684-1549-6A1B-679932225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CF2-DD4B-3B2F-6C97-2B581FB42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CC182-9CEF-DA77-2E85-9EB989DFD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603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150216-A653-1321-FE4D-4CA5D6D5F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9B1A63-9D9D-372D-7BB5-BB2C41807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8B1F5C-CB2D-0584-A112-609BB5D67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36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7A1DDE-1A9B-DFFE-9409-8F868D305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5605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176C1-CB0D-2D06-BCE4-3999B982F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094" y="1295400"/>
            <a:ext cx="11313629" cy="5062538"/>
          </a:xfrm>
        </p:spPr>
        <p:txBody>
          <a:bodyPr>
            <a:normAutofit/>
          </a:bodyPr>
          <a:lstStyle/>
          <a:p>
            <a:r>
              <a:rPr lang="en-US" dirty="0"/>
              <a:t>The ePIC Collaboration is strong, active and growing!</a:t>
            </a:r>
          </a:p>
          <a:p>
            <a:pPr lvl="1"/>
            <a:r>
              <a:rPr lang="en-US" dirty="0"/>
              <a:t>New faces in collaboration leadership</a:t>
            </a:r>
          </a:p>
          <a:p>
            <a:pPr lvl="1"/>
            <a:r>
              <a:rPr lang="en-US" dirty="0"/>
              <a:t>The collaboration is making good progress on identified priorities</a:t>
            </a:r>
          </a:p>
          <a:p>
            <a:pPr lvl="1"/>
            <a:r>
              <a:rPr lang="en-US" dirty="0"/>
              <a:t>Engagement remains strong and is growing</a:t>
            </a:r>
          </a:p>
          <a:p>
            <a:pPr lvl="1"/>
            <a:r>
              <a:rPr lang="en-US" dirty="0"/>
              <a:t>The </a:t>
            </a:r>
            <a:r>
              <a:rPr lang="en-US" dirty="0" err="1"/>
              <a:t>ePIC</a:t>
            </a:r>
            <a:r>
              <a:rPr lang="en-US" dirty="0"/>
              <a:t> collaboration culture is growing </a:t>
            </a:r>
            <a:r>
              <a:rPr lang="en-US"/>
              <a:t>and strengthening 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The next six months are a time of uncertainty. </a:t>
            </a:r>
          </a:p>
          <a:p>
            <a:pPr lvl="1"/>
            <a:r>
              <a:rPr lang="en-US" dirty="0"/>
              <a:t>The </a:t>
            </a:r>
            <a:r>
              <a:rPr lang="en-US" dirty="0" err="1"/>
              <a:t>ePIC</a:t>
            </a:r>
            <a:r>
              <a:rPr lang="en-US" dirty="0"/>
              <a:t> Collaboration is responsible for the EIC science program</a:t>
            </a:r>
          </a:p>
          <a:p>
            <a:pPr lvl="1"/>
            <a:r>
              <a:rPr lang="en-US" dirty="0"/>
              <a:t>We need to communicate the importance of EIC science, and our readiness to pursue the exciting discoveries that the EIC offers</a:t>
            </a:r>
          </a:p>
          <a:p>
            <a:pPr lvl="1"/>
            <a:r>
              <a:rPr lang="en-US" dirty="0"/>
              <a:t>We have a plan and we know how to execute it</a:t>
            </a:r>
          </a:p>
          <a:p>
            <a:pPr lvl="1"/>
            <a:r>
              <a:rPr lang="en-US" dirty="0"/>
              <a:t>We need to be flexible, but unflappable and unafraid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0D8884-F5DD-D65C-4834-A85BD236B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1675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The Status of the </a:t>
            </a:r>
            <a:r>
              <a:rPr lang="en-US" b="1" dirty="0" err="1">
                <a:solidFill>
                  <a:schemeClr val="accent1"/>
                </a:solidFill>
              </a:rPr>
              <a:t>ePIC</a:t>
            </a:r>
            <a:r>
              <a:rPr lang="en-US" b="1" dirty="0">
                <a:solidFill>
                  <a:schemeClr val="accent1"/>
                </a:solidFill>
              </a:rPr>
              <a:t> Collaboration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19EB9ED8-E1CA-CD72-4B2F-7DE39424D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0616" y="136525"/>
            <a:ext cx="1894108" cy="1363447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44C1D4-5382-302D-4310-6F27474C4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4CF49E-2578-676C-9455-AB88A7200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103A6E-9846-65CA-0E52-DF0405737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A14187-AF44-4271-AA62-1C5C376B8E7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474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C375D-91A4-20E0-F8E1-6C33B8F62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0467"/>
            <a:ext cx="10515600" cy="917023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Thank You!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EC3269-7197-AB18-1546-99DE15281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D5AD33-C681-E315-14FB-2286F05B4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58823-21D9-255C-8115-6363C2457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38</a:t>
            </a:fld>
            <a:endParaRPr lang="en-US"/>
          </a:p>
        </p:txBody>
      </p:sp>
      <p:pic>
        <p:nvPicPr>
          <p:cNvPr id="7" name="dji_fly_20260716_134530_63_1784206305304_quickshot">
            <a:hlinkClick r:id="" action="ppaction://media"/>
            <a:extLst>
              <a:ext uri="{FF2B5EF4-FFF2-40B4-BE49-F238E27FC236}">
                <a16:creationId xmlns:a16="http://schemas.microsoft.com/office/drawing/2014/main" id="{77172F42-4759-55F2-B85D-892F784119C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92695" y="1067490"/>
            <a:ext cx="9402417" cy="528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944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35FE5CE-15BE-8B4A-54CC-D52C7DCC0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327" y="2112150"/>
            <a:ext cx="9053345" cy="26337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F05312-A196-08F1-FB0C-7EB886027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DA4B52-52E0-3A12-EC6E-B2D77E09A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CF5F8D-FD8C-BDA3-A6D6-595051A44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306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0E39CF45-0BD1-750C-C81D-954FA528F9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2034" y="217362"/>
            <a:ext cx="7599688" cy="4268207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CBE5FA54-1B2F-49A0-EA26-D89AE0920A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334" y="4263732"/>
            <a:ext cx="3187066" cy="229416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1A502A7-1B21-3903-B045-D671436B7803}"/>
              </a:ext>
            </a:extLst>
          </p:cNvPr>
          <p:cNvSpPr txBox="1"/>
          <p:nvPr/>
        </p:nvSpPr>
        <p:spPr>
          <a:xfrm>
            <a:off x="7341051" y="6265347"/>
            <a:ext cx="3474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ePIC Collaboration – January 2025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45DBA6-6CD3-59CB-8413-62B049476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7/17/2026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834212-F46F-3E25-7D68-A2A079CBE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A14187-AF44-4271-AA62-1C5C376B8E7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6A6EB33-615D-94B4-B8C5-FC19CD8B814E}"/>
              </a:ext>
            </a:extLst>
          </p:cNvPr>
          <p:cNvGrpSpPr/>
          <p:nvPr/>
        </p:nvGrpSpPr>
        <p:grpSpPr>
          <a:xfrm>
            <a:off x="323651" y="167163"/>
            <a:ext cx="3483220" cy="3651341"/>
            <a:chOff x="323651" y="167163"/>
            <a:chExt cx="3483220" cy="365134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7FC52B62-11C5-1BEA-AC19-5120CFBAAA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3651" y="441733"/>
              <a:ext cx="3483220" cy="3376771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997047A-4888-EB5E-3AAE-7DC90443F453}"/>
                </a:ext>
              </a:extLst>
            </p:cNvPr>
            <p:cNvSpPr txBox="1"/>
            <p:nvPr/>
          </p:nvSpPr>
          <p:spPr>
            <a:xfrm>
              <a:off x="1552576" y="2495550"/>
              <a:ext cx="1466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North America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46.3%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5B47AE8-9093-C3D3-1EB6-23739174D07F}"/>
                </a:ext>
              </a:extLst>
            </p:cNvPr>
            <p:cNvSpPr txBox="1"/>
            <p:nvPr/>
          </p:nvSpPr>
          <p:spPr>
            <a:xfrm>
              <a:off x="479932" y="1340900"/>
              <a:ext cx="1466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Europe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30.7%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D255733-F385-2CB4-1238-205B482B68EA}"/>
                </a:ext>
              </a:extLst>
            </p:cNvPr>
            <p:cNvSpPr txBox="1"/>
            <p:nvPr/>
          </p:nvSpPr>
          <p:spPr>
            <a:xfrm>
              <a:off x="1861057" y="1057287"/>
              <a:ext cx="1466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Asia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21.5%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BED7C49-A337-9396-2E49-0CB1A128BD92}"/>
                </a:ext>
              </a:extLst>
            </p:cNvPr>
            <p:cNvSpPr txBox="1"/>
            <p:nvPr/>
          </p:nvSpPr>
          <p:spPr>
            <a:xfrm>
              <a:off x="1264664" y="167163"/>
              <a:ext cx="14668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Africa 1.6%</a:t>
              </a:r>
            </a:p>
          </p:txBody>
        </p:sp>
      </p:grp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67499EE6-920D-7D8F-441D-E1A0F000E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1AA95BF-203F-101F-F8E7-39AE53E0C52A}"/>
              </a:ext>
            </a:extLst>
          </p:cNvPr>
          <p:cNvSpPr txBox="1"/>
          <p:nvPr/>
        </p:nvSpPr>
        <p:spPr>
          <a:xfrm>
            <a:off x="2857218" y="2879343"/>
            <a:ext cx="5105037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&gt;1150 collaborators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186 institutions, 26 countries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5293CD-6D81-BA57-AC7F-CA366AC214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4057" y="4010240"/>
            <a:ext cx="6389077" cy="27304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E60ECA-AB86-F4DE-9CC6-7EBB4C0A848B}"/>
              </a:ext>
            </a:extLst>
          </p:cNvPr>
          <p:cNvSpPr txBox="1"/>
          <p:nvPr/>
        </p:nvSpPr>
        <p:spPr>
          <a:xfrm>
            <a:off x="6606852" y="6330650"/>
            <a:ext cx="4776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ePIC</a:t>
            </a:r>
            <a:r>
              <a:rPr lang="en-US" dirty="0">
                <a:solidFill>
                  <a:schemeClr val="bg1"/>
                </a:solidFill>
              </a:rPr>
              <a:t> Collaboration - Glasgow, July 2026</a:t>
            </a:r>
          </a:p>
        </p:txBody>
      </p:sp>
    </p:spTree>
    <p:extLst>
      <p:ext uri="{BB962C8B-B14F-4D97-AF65-F5344CB8AC3E}">
        <p14:creationId xmlns:p14="http://schemas.microsoft.com/office/powerpoint/2010/main" val="17407390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9DA59-444B-53A4-B776-240B65909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A3E9B-E2E7-B04B-1C38-0E559138F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D857E8-566E-4CEB-385A-966F856E2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40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5B7C19-DDF0-4394-9511-30F4BABD8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2091" y="2592956"/>
            <a:ext cx="4390626" cy="37633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245A4B-A555-CB3C-0D93-09D001042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93" y="359844"/>
            <a:ext cx="5486411" cy="27432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AC05404-37B6-6790-260F-3868BBDFEE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7730" y="547032"/>
            <a:ext cx="3691129" cy="35308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DC1296A-33F2-B76D-3634-6C12247EF10E}"/>
              </a:ext>
            </a:extLst>
          </p:cNvPr>
          <p:cNvSpPr txBox="1"/>
          <p:nvPr/>
        </p:nvSpPr>
        <p:spPr>
          <a:xfrm>
            <a:off x="503187" y="3955773"/>
            <a:ext cx="28260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Thanks again to Oskar Hartbrich for the sticker designs!</a:t>
            </a:r>
          </a:p>
        </p:txBody>
      </p:sp>
    </p:spTree>
    <p:extLst>
      <p:ext uri="{BB962C8B-B14F-4D97-AF65-F5344CB8AC3E}">
        <p14:creationId xmlns:p14="http://schemas.microsoft.com/office/powerpoint/2010/main" val="2896926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diagram of a machine&#10;&#10;AI-generated content may be incorrect.">
            <a:extLst>
              <a:ext uri="{FF2B5EF4-FFF2-40B4-BE49-F238E27FC236}">
                <a16:creationId xmlns:a16="http://schemas.microsoft.com/office/drawing/2014/main" id="{918F3A02-326E-2E6E-5551-6E009F001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697" y="2916820"/>
            <a:ext cx="5918758" cy="39411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7D9768-DFD6-33B8-CF61-5AE16D64D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345" y="102883"/>
            <a:ext cx="11499234" cy="480349"/>
          </a:xfrm>
        </p:spPr>
        <p:txBody>
          <a:bodyPr>
            <a:normAutofit fontScale="90000"/>
          </a:bodyPr>
          <a:lstStyle/>
          <a:p>
            <a:r>
              <a:rPr lang="en-US" sz="3200" dirty="0" err="1">
                <a:solidFill>
                  <a:srgbClr val="0070C0"/>
                </a:solidFill>
              </a:rPr>
              <a:t>ePIC</a:t>
            </a:r>
            <a:r>
              <a:rPr lang="en-US" sz="3200" dirty="0">
                <a:solidFill>
                  <a:srgbClr val="0070C0"/>
                </a:solidFill>
              </a:rPr>
              <a:t> – The EIC State-of-the-Art General-Purpose Detector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797DD5-062C-0E14-41D1-FF9263B000E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86248"/>
            <a:ext cx="12192000" cy="2498436"/>
          </a:xfrm>
          <a:prstGeom prst="rect">
            <a:avLst/>
          </a:prstGeom>
        </p:spPr>
      </p:pic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43A8F2EC-13C1-D364-39E0-FA6E8625E9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7932" y="2233618"/>
            <a:ext cx="438709" cy="315627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6F1529A-EE13-BFB9-6C81-DA108B94B830}"/>
              </a:ext>
            </a:extLst>
          </p:cNvPr>
          <p:cNvCxnSpPr>
            <a:cxnSpLocks/>
          </p:cNvCxnSpPr>
          <p:nvPr/>
        </p:nvCxnSpPr>
        <p:spPr>
          <a:xfrm flipV="1">
            <a:off x="3518704" y="1208519"/>
            <a:ext cx="1655930" cy="136714"/>
          </a:xfrm>
          <a:prstGeom prst="straightConnector1">
            <a:avLst/>
          </a:prstGeom>
          <a:ln w="38100">
            <a:solidFill>
              <a:srgbClr val="FF9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2DE921C-AC5E-70C7-8E68-325FA80CD0F4}"/>
              </a:ext>
            </a:extLst>
          </p:cNvPr>
          <p:cNvCxnSpPr>
            <a:cxnSpLocks/>
          </p:cNvCxnSpPr>
          <p:nvPr/>
        </p:nvCxnSpPr>
        <p:spPr>
          <a:xfrm flipH="1">
            <a:off x="7630689" y="873829"/>
            <a:ext cx="1883701" cy="183214"/>
          </a:xfrm>
          <a:prstGeom prst="straightConnector1">
            <a:avLst/>
          </a:prstGeom>
          <a:ln w="38100">
            <a:solidFill>
              <a:srgbClr val="FF85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264F1B9-B2AA-CEA4-0416-77138C820877}"/>
              </a:ext>
            </a:extLst>
          </p:cNvPr>
          <p:cNvSpPr txBox="1"/>
          <p:nvPr/>
        </p:nvSpPr>
        <p:spPr>
          <a:xfrm rot="21264767">
            <a:off x="7760083" y="656948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electron beam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361DE3-FF88-CA72-28B0-4CE5C09D16A6}"/>
              </a:ext>
            </a:extLst>
          </p:cNvPr>
          <p:cNvSpPr txBox="1"/>
          <p:nvPr/>
        </p:nvSpPr>
        <p:spPr>
          <a:xfrm rot="21333826">
            <a:off x="3777056" y="920894"/>
            <a:ext cx="1231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p/A beam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4F9B5D4-EAF2-D106-1FA9-CE46ED644653}"/>
              </a:ext>
            </a:extLst>
          </p:cNvPr>
          <p:cNvSpPr txBox="1"/>
          <p:nvPr/>
        </p:nvSpPr>
        <p:spPr>
          <a:xfrm>
            <a:off x="7015734" y="2933910"/>
            <a:ext cx="517626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MT"/>
                <a:ea typeface="+mn-ea"/>
                <a:cs typeface="+mn-cs"/>
              </a:rPr>
              <a:t>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MT"/>
                <a:ea typeface="+mn-ea"/>
                <a:cs typeface="+mn-cs"/>
              </a:rPr>
              <a:t>26 subsystems over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Math"/>
                <a:ea typeface="+mn-ea"/>
                <a:cs typeface="+mn-cs"/>
              </a:rPr>
              <a:t>±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MT"/>
                <a:ea typeface="+mn-ea"/>
                <a:cs typeface="+mn-cs"/>
              </a:rPr>
              <a:t>40 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measure particle momenta, energy and particle type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 electromagnetic calorimeters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 hadronic calorimeters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Silicon and Multi-pattern gas detectors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 RICH detector + time-of-flight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 Auxiliary detectors (Si +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HCal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+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ECals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)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electron and hadron polarimetry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Integration, Installation and Infrastructure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Non-Beam Commissioning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3" name="Picture 22" descr="A picture containing icon&#10;&#10;Description automatically generated">
            <a:extLst>
              <a:ext uri="{FF2B5EF4-FFF2-40B4-BE49-F238E27FC236}">
                <a16:creationId xmlns:a16="http://schemas.microsoft.com/office/drawing/2014/main" id="{93EA2200-B648-F095-33B6-B2C9FC754C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0806" y="679644"/>
            <a:ext cx="556781" cy="40057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8BEC045-E0BE-5A97-1EC6-5516C8BD3B82}"/>
              </a:ext>
            </a:extLst>
          </p:cNvPr>
          <p:cNvSpPr txBox="1"/>
          <p:nvPr/>
        </p:nvSpPr>
        <p:spPr>
          <a:xfrm>
            <a:off x="7015733" y="5752981"/>
            <a:ext cx="4767652" cy="80021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Highest scientific flexibility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Wingdings" pitchFamily="2" charset="2"/>
              </a:rPr>
              <a:t>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Wingdings" pitchFamily="2" charset="2"/>
              </a:rPr>
              <a:t> fully 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treaming readout electronics and data acquisition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Wingdings" pitchFamily="2" charset="2"/>
              </a:rPr>
              <a:t>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Wingdings" pitchFamily="2" charset="2"/>
              </a:rPr>
              <a:t> integration AI/ML capabilities from the start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7" name="Picture 26" descr="A picture containing icon&#10;&#10;Description automatically generated">
            <a:extLst>
              <a:ext uri="{FF2B5EF4-FFF2-40B4-BE49-F238E27FC236}">
                <a16:creationId xmlns:a16="http://schemas.microsoft.com/office/drawing/2014/main" id="{BB735236-AD62-DA22-51D0-6A77057B95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3409" y="2802941"/>
            <a:ext cx="705051" cy="507245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D56AF36-C897-F4C0-C415-40B19470AA83}"/>
              </a:ext>
            </a:extLst>
          </p:cNvPr>
          <p:cNvCxnSpPr>
            <a:cxnSpLocks/>
          </p:cNvCxnSpPr>
          <p:nvPr/>
        </p:nvCxnSpPr>
        <p:spPr>
          <a:xfrm flipH="1">
            <a:off x="5927252" y="2337418"/>
            <a:ext cx="1401362" cy="835078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102C89B-DAB0-D202-A76B-E5758FCA9218}"/>
              </a:ext>
            </a:extLst>
          </p:cNvPr>
          <p:cNvCxnSpPr>
            <a:cxnSpLocks/>
          </p:cNvCxnSpPr>
          <p:nvPr/>
        </p:nvCxnSpPr>
        <p:spPr>
          <a:xfrm flipH="1">
            <a:off x="1686345" y="2389885"/>
            <a:ext cx="4751065" cy="68898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Line">
            <a:extLst>
              <a:ext uri="{FF2B5EF4-FFF2-40B4-BE49-F238E27FC236}">
                <a16:creationId xmlns:a16="http://schemas.microsoft.com/office/drawing/2014/main" id="{67A45868-8373-2DC2-BB1F-004B2F625F16}"/>
              </a:ext>
            </a:extLst>
          </p:cNvPr>
          <p:cNvSpPr/>
          <p:nvPr/>
        </p:nvSpPr>
        <p:spPr>
          <a:xfrm>
            <a:off x="3021980" y="1582372"/>
            <a:ext cx="629905" cy="729353"/>
          </a:xfrm>
          <a:prstGeom prst="line">
            <a:avLst/>
          </a:prstGeom>
          <a:ln w="19050">
            <a:solidFill>
              <a:schemeClr val="tx1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Line">
            <a:extLst>
              <a:ext uri="{FF2B5EF4-FFF2-40B4-BE49-F238E27FC236}">
                <a16:creationId xmlns:a16="http://schemas.microsoft.com/office/drawing/2014/main" id="{29078175-DC1A-E3EE-8982-D1D8D667A207}"/>
              </a:ext>
            </a:extLst>
          </p:cNvPr>
          <p:cNvSpPr/>
          <p:nvPr/>
        </p:nvSpPr>
        <p:spPr>
          <a:xfrm>
            <a:off x="1990805" y="1582372"/>
            <a:ext cx="73567" cy="944528"/>
          </a:xfrm>
          <a:prstGeom prst="line">
            <a:avLst/>
          </a:prstGeom>
          <a:ln w="19050">
            <a:solidFill>
              <a:schemeClr val="tx1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F3FEFB21-78AC-1038-9385-C22B5E1E4AF0}"/>
              </a:ext>
            </a:extLst>
          </p:cNvPr>
          <p:cNvSpPr/>
          <p:nvPr/>
        </p:nvSpPr>
        <p:spPr>
          <a:xfrm flipH="1">
            <a:off x="319230" y="1582372"/>
            <a:ext cx="198231" cy="1000506"/>
          </a:xfrm>
          <a:prstGeom prst="line">
            <a:avLst/>
          </a:prstGeom>
          <a:ln w="19050">
            <a:solidFill>
              <a:schemeClr val="tx1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33">
            <a:extLst>
              <a:ext uri="{FF2B5EF4-FFF2-40B4-BE49-F238E27FC236}">
                <a16:creationId xmlns:a16="http://schemas.microsoft.com/office/drawing/2014/main" id="{EF71E5D3-9D82-53DC-E21E-BB486CEC656D}"/>
              </a:ext>
            </a:extLst>
          </p:cNvPr>
          <p:cNvSpPr txBox="1"/>
          <p:nvPr/>
        </p:nvSpPr>
        <p:spPr>
          <a:xfrm>
            <a:off x="314186" y="1092595"/>
            <a:ext cx="936051" cy="553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tIns="91439" bIns="91439">
            <a:spAutoFit/>
          </a:bodyPr>
          <a:lstStyle>
            <a:lvl1pPr defTabSz="1828800">
              <a:lnSpc>
                <a:spcPct val="100000"/>
              </a:lnSpc>
              <a:spcBef>
                <a:spcPts val="0"/>
              </a:spcBef>
              <a:defRPr sz="3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Luminosity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</a:p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ystem </a:t>
            </a:r>
          </a:p>
        </p:txBody>
      </p:sp>
      <p:sp>
        <p:nvSpPr>
          <p:cNvPr id="9" name="TextBox 33">
            <a:extLst>
              <a:ext uri="{FF2B5EF4-FFF2-40B4-BE49-F238E27FC236}">
                <a16:creationId xmlns:a16="http://schemas.microsoft.com/office/drawing/2014/main" id="{E9623A74-E7A8-D1AF-6695-20AA13C026C4}"/>
              </a:ext>
            </a:extLst>
          </p:cNvPr>
          <p:cNvSpPr txBox="1"/>
          <p:nvPr/>
        </p:nvSpPr>
        <p:spPr>
          <a:xfrm>
            <a:off x="1854226" y="1289932"/>
            <a:ext cx="1780505" cy="369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tIns="91439" bIns="91439">
            <a:spAutoFit/>
          </a:bodyPr>
          <a:lstStyle>
            <a:lvl1pPr defTabSz="1828800">
              <a:lnSpc>
                <a:spcPct val="100000"/>
              </a:lnSpc>
              <a:spcBef>
                <a:spcPts val="0"/>
              </a:spcBef>
              <a:defRPr sz="3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Low-Q2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aggers</a:t>
            </a:r>
          </a:p>
        </p:txBody>
      </p:sp>
      <p:sp>
        <p:nvSpPr>
          <p:cNvPr id="10" name="TextBox 33">
            <a:extLst>
              <a:ext uri="{FF2B5EF4-FFF2-40B4-BE49-F238E27FC236}">
                <a16:creationId xmlns:a16="http://schemas.microsoft.com/office/drawing/2014/main" id="{4A2C8418-B5DE-4F81-EB1E-666BFAF79BC8}"/>
              </a:ext>
            </a:extLst>
          </p:cNvPr>
          <p:cNvSpPr txBox="1"/>
          <p:nvPr/>
        </p:nvSpPr>
        <p:spPr>
          <a:xfrm>
            <a:off x="9847373" y="561975"/>
            <a:ext cx="1883701" cy="369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tIns="91439" bIns="91439">
            <a:spAutoFit/>
          </a:bodyPr>
          <a:lstStyle>
            <a:lvl1pPr defTabSz="1828800">
              <a:lnSpc>
                <a:spcPct val="100000"/>
              </a:lnSpc>
              <a:spcBef>
                <a:spcPts val="0"/>
              </a:spcBef>
              <a:defRPr sz="3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Zero Degree Calorimeter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" name="Line">
            <a:extLst>
              <a:ext uri="{FF2B5EF4-FFF2-40B4-BE49-F238E27FC236}">
                <a16:creationId xmlns:a16="http://schemas.microsoft.com/office/drawing/2014/main" id="{22F9000E-329E-3E0A-E236-95223D7AD3F8}"/>
              </a:ext>
            </a:extLst>
          </p:cNvPr>
          <p:cNvSpPr/>
          <p:nvPr/>
        </p:nvSpPr>
        <p:spPr>
          <a:xfrm flipH="1" flipV="1">
            <a:off x="9754840" y="1530014"/>
            <a:ext cx="357697" cy="543466"/>
          </a:xfrm>
          <a:prstGeom prst="line">
            <a:avLst/>
          </a:prstGeom>
          <a:ln w="19050">
            <a:solidFill>
              <a:schemeClr val="tx1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Line">
            <a:extLst>
              <a:ext uri="{FF2B5EF4-FFF2-40B4-BE49-F238E27FC236}">
                <a16:creationId xmlns:a16="http://schemas.microsoft.com/office/drawing/2014/main" id="{90E91119-D30C-038A-8912-6CBD3F698E1D}"/>
              </a:ext>
            </a:extLst>
          </p:cNvPr>
          <p:cNvSpPr/>
          <p:nvPr/>
        </p:nvSpPr>
        <p:spPr>
          <a:xfrm>
            <a:off x="10691115" y="832848"/>
            <a:ext cx="361757" cy="553996"/>
          </a:xfrm>
          <a:prstGeom prst="line">
            <a:avLst/>
          </a:prstGeom>
          <a:ln w="19050">
            <a:solidFill>
              <a:schemeClr val="tx1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8FC5B667-84F0-A4EA-6877-417B055436BE}"/>
              </a:ext>
            </a:extLst>
          </p:cNvPr>
          <p:cNvSpPr txBox="1"/>
          <p:nvPr/>
        </p:nvSpPr>
        <p:spPr>
          <a:xfrm>
            <a:off x="8388677" y="1909370"/>
            <a:ext cx="1106393" cy="553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defTabSz="1828800">
              <a:lnSpc>
                <a:spcPct val="100000"/>
              </a:lnSpc>
              <a:spcBef>
                <a:spcPts val="0"/>
              </a:spcBef>
              <a:defRPr sz="3000" b="1">
                <a:solidFill>
                  <a:srgbClr val="01010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agnet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</a:p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Spectrometer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" name="Line">
            <a:extLst>
              <a:ext uri="{FF2B5EF4-FFF2-40B4-BE49-F238E27FC236}">
                <a16:creationId xmlns:a16="http://schemas.microsoft.com/office/drawing/2014/main" id="{D2568108-C697-4E16-3A0B-96D6939FF739}"/>
              </a:ext>
            </a:extLst>
          </p:cNvPr>
          <p:cNvSpPr/>
          <p:nvPr/>
        </p:nvSpPr>
        <p:spPr>
          <a:xfrm flipH="1" flipV="1">
            <a:off x="7502279" y="1867055"/>
            <a:ext cx="1017711" cy="330816"/>
          </a:xfrm>
          <a:prstGeom prst="line">
            <a:avLst/>
          </a:prstGeom>
          <a:ln w="19050">
            <a:solidFill>
              <a:schemeClr val="tx1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TextBox 33">
            <a:extLst>
              <a:ext uri="{FF2B5EF4-FFF2-40B4-BE49-F238E27FC236}">
                <a16:creationId xmlns:a16="http://schemas.microsoft.com/office/drawing/2014/main" id="{07C9FEC6-88BE-2780-FC2E-B9E4FD5E36E3}"/>
              </a:ext>
            </a:extLst>
          </p:cNvPr>
          <p:cNvSpPr txBox="1"/>
          <p:nvPr/>
        </p:nvSpPr>
        <p:spPr>
          <a:xfrm>
            <a:off x="9691977" y="1978039"/>
            <a:ext cx="2524682" cy="553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tIns="91439" bIns="91439">
            <a:spAutoFit/>
          </a:bodyPr>
          <a:lstStyle>
            <a:lvl1pPr defTabSz="1828800">
              <a:lnSpc>
                <a:spcPct val="100000"/>
              </a:lnSpc>
              <a:spcBef>
                <a:spcPts val="0"/>
              </a:spcBef>
              <a:defRPr sz="3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Roman Pots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(RPs)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and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Off-Momentum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etectors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(OMDs)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</a:p>
        </p:txBody>
      </p:sp>
      <p:sp>
        <p:nvSpPr>
          <p:cNvPr id="21" name="Line">
            <a:extLst>
              <a:ext uri="{FF2B5EF4-FFF2-40B4-BE49-F238E27FC236}">
                <a16:creationId xmlns:a16="http://schemas.microsoft.com/office/drawing/2014/main" id="{94991121-01ED-16E2-E15E-EAA24590A7AF}"/>
              </a:ext>
            </a:extLst>
          </p:cNvPr>
          <p:cNvSpPr/>
          <p:nvPr/>
        </p:nvSpPr>
        <p:spPr>
          <a:xfrm flipV="1">
            <a:off x="10597481" y="1478118"/>
            <a:ext cx="213273" cy="595361"/>
          </a:xfrm>
          <a:prstGeom prst="line">
            <a:avLst/>
          </a:prstGeom>
          <a:ln w="19050">
            <a:solidFill>
              <a:schemeClr val="tx1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7B1E8B34-9BEA-C57D-F323-3633A69DEFCD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A14187-AF44-4271-AA62-1C5C376B8E7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03190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380FF-8559-07BE-9E4B-F52B57D2E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chemeClr val="accent1"/>
                </a:solidFill>
              </a:rPr>
              <a:t>ePIC</a:t>
            </a:r>
            <a:r>
              <a:rPr lang="en-US" b="1" dirty="0">
                <a:solidFill>
                  <a:schemeClr val="accent1"/>
                </a:solidFill>
              </a:rPr>
              <a:t> Resources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EB6EB9-D306-E817-1A32-A2FC3A44F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785" y="1542820"/>
            <a:ext cx="10515600" cy="473618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Public Website - </a:t>
            </a:r>
            <a:r>
              <a:rPr lang="en-US" dirty="0">
                <a:hlinkClick r:id="rId2"/>
              </a:rPr>
              <a:t>https://www.bnl.gov/eic/epic.php</a:t>
            </a:r>
            <a:endParaRPr lang="en-US" dirty="0"/>
          </a:p>
          <a:p>
            <a:r>
              <a:rPr lang="en-US" dirty="0"/>
              <a:t>Mailing Lists – </a:t>
            </a:r>
            <a:r>
              <a:rPr lang="en-US" dirty="0">
                <a:hlinkClick r:id="rId3"/>
              </a:rPr>
              <a:t>https://lists.bnl.gov/mailman/listinfo</a:t>
            </a:r>
            <a:endParaRPr lang="en-US" dirty="0"/>
          </a:p>
          <a:p>
            <a:r>
              <a:rPr lang="en-US" dirty="0"/>
              <a:t>Indico Agenda - </a:t>
            </a:r>
            <a:r>
              <a:rPr lang="en-US" dirty="0">
                <a:hlinkClick r:id="rId4"/>
              </a:rPr>
              <a:t>https://indico.bnl.gov/category/402/</a:t>
            </a:r>
            <a:endParaRPr lang="en-US" dirty="0"/>
          </a:p>
          <a:p>
            <a:pPr lvl="1"/>
            <a:r>
              <a:rPr lang="en-US" dirty="0" err="1"/>
              <a:t>ePIC</a:t>
            </a:r>
            <a:r>
              <a:rPr lang="en-US" dirty="0"/>
              <a:t> Software and Computing: </a:t>
            </a:r>
            <a:r>
              <a:rPr lang="en-US" dirty="0">
                <a:hlinkClick r:id="rId5"/>
              </a:rPr>
              <a:t>https://indico.bnl.gov/category/435/</a:t>
            </a:r>
            <a:endParaRPr lang="en-US" dirty="0"/>
          </a:p>
          <a:p>
            <a:r>
              <a:rPr lang="en-US" dirty="0"/>
              <a:t>Wiki - </a:t>
            </a:r>
            <a:r>
              <a:rPr lang="en-US" dirty="0">
                <a:hlinkClick r:id="rId6"/>
              </a:rPr>
              <a:t>https://wiki.bnl.gov/EPIC</a:t>
            </a:r>
            <a:endParaRPr lang="en-US" dirty="0"/>
          </a:p>
          <a:p>
            <a:r>
              <a:rPr lang="en-US" dirty="0"/>
              <a:t>ePIC Software Training: </a:t>
            </a:r>
          </a:p>
          <a:p>
            <a:pPr lvl="1"/>
            <a:r>
              <a:rPr lang="en-US" dirty="0"/>
              <a:t>Landing Page: </a:t>
            </a:r>
            <a:r>
              <a:rPr lang="en-US" dirty="0">
                <a:hlinkClick r:id="rId7"/>
              </a:rPr>
              <a:t>https://eic.github.io/documentation/landingpage.html</a:t>
            </a:r>
            <a:endParaRPr lang="en-US" sz="2800" dirty="0"/>
          </a:p>
          <a:p>
            <a:pPr lvl="1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Tutorials: </a:t>
            </a:r>
            <a:r>
              <a:rPr lang="en-US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8"/>
              </a:rPr>
              <a:t>https://eic.github.io/documentation/tutorials.html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8"/>
              </a:rPr>
              <a:t> </a:t>
            </a:r>
            <a:endParaRPr lang="en-US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>
              <a:spcBef>
                <a:spcPts val="0"/>
              </a:spcBef>
            </a:pP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Mattermost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 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hlinkClick r:id="rId9"/>
              </a:rPr>
              <a:t>https://</a:t>
            </a:r>
            <a:r>
              <a:rPr lang="en-US" dirty="0">
                <a:hlinkClick r:id="rId9"/>
              </a:rPr>
              <a:t>chat.epic-eic.org</a:t>
            </a:r>
            <a:endParaRPr lang="en-US" dirty="0"/>
          </a:p>
          <a:p>
            <a:pPr marL="0">
              <a:spcBef>
                <a:spcPts val="0"/>
              </a:spcBef>
            </a:pP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ePIC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Zenodo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Community: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hlinkClick r:id="rId10"/>
              </a:rPr>
              <a:t>https://zenodo.org/communities/epic</a:t>
            </a:r>
            <a:endParaRPr lang="en-US" dirty="0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877754AE-841A-0ABD-B108-FCBDDA48D8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70437" y="314334"/>
            <a:ext cx="1804597" cy="129901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D8DF16-7DE3-B510-3964-64F17E912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1BF283-EF18-4842-FF28-0020732DC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943FF3-9F54-BA8C-73CD-6DFF877DF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2753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circle with an arrow and waves&#10;&#10;Description automatically generated">
            <a:extLst>
              <a:ext uri="{FF2B5EF4-FFF2-40B4-BE49-F238E27FC236}">
                <a16:creationId xmlns:a16="http://schemas.microsoft.com/office/drawing/2014/main" id="{45E19F64-D7CC-3A46-AE5A-90461E1CC6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495" y="2707363"/>
            <a:ext cx="3480044" cy="30426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BFA4F9-5649-0168-6C84-176E3B20F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7331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EICUG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5F0A71-F146-499F-F3E2-55D9C6D02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4752"/>
            <a:ext cx="5080462" cy="473221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EICUG is a vital organization to promote the interests of the EIC community! </a:t>
            </a:r>
          </a:p>
          <a:p>
            <a:pPr lvl="1"/>
            <a:r>
              <a:rPr lang="en-US" dirty="0"/>
              <a:t>Without the EICUG we would never have gotten far enough to form ePIC!</a:t>
            </a:r>
          </a:p>
          <a:p>
            <a:endParaRPr lang="en-US" dirty="0"/>
          </a:p>
          <a:p>
            <a:r>
              <a:rPr lang="en-US" dirty="0"/>
              <a:t>Please register your institution!</a:t>
            </a:r>
          </a:p>
          <a:p>
            <a:r>
              <a:rPr lang="en-US" dirty="0"/>
              <a:t>Check with your EICUG IB representative to get registered as a member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2000" dirty="0">
                <a:hlinkClick r:id="rId3"/>
              </a:rPr>
              <a:t>https://www.eicug.org/content/join.html</a:t>
            </a:r>
            <a:endParaRPr lang="en-US" sz="20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566A896-3E41-F7FC-CBB1-3F0CDF77C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918" y="1807178"/>
            <a:ext cx="4899513" cy="90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744269-B406-E596-B3BD-312584C0C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449F9E-05A3-9ED2-F6EF-6AD84E871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C4D1A7-7F7C-C679-6445-C0A5C259B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2414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713AB-3FC1-AC48-9BAD-0F030B4E5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25" y="189844"/>
            <a:ext cx="10515600" cy="1082675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CERN Recognized Experiment Status: RE47</a:t>
            </a:r>
          </a:p>
        </p:txBody>
      </p:sp>
      <p:pic>
        <p:nvPicPr>
          <p:cNvPr id="6" name="Picture 5" descr="Graphical user interface, text, application, email&#10;&#10;AI-generated content may be incorrect.">
            <a:extLst>
              <a:ext uri="{FF2B5EF4-FFF2-40B4-BE49-F238E27FC236}">
                <a16:creationId xmlns:a16="http://schemas.microsoft.com/office/drawing/2014/main" id="{2E223C0D-3C01-2D5B-2207-B45B550A0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1397220"/>
            <a:ext cx="8077884" cy="495913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015A7798-45A8-F236-06F9-E7FED6B04756}"/>
              </a:ext>
            </a:extLst>
          </p:cNvPr>
          <p:cNvSpPr/>
          <p:nvPr/>
        </p:nvSpPr>
        <p:spPr>
          <a:xfrm>
            <a:off x="3712684" y="5096085"/>
            <a:ext cx="325916" cy="26440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3592C0-F801-03FD-5DD3-3019CDD3C85D}"/>
              </a:ext>
            </a:extLst>
          </p:cNvPr>
          <p:cNvSpPr txBox="1"/>
          <p:nvPr/>
        </p:nvSpPr>
        <p:spPr>
          <a:xfrm>
            <a:off x="173974" y="1175625"/>
            <a:ext cx="3701668" cy="53245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ePIC</a:t>
            </a:r>
            <a:r>
              <a:rPr lang="en-US" dirty="0"/>
              <a:t> now appears in the CERN Grey Book database as RE47:</a:t>
            </a:r>
            <a:br>
              <a:rPr lang="en-US" dirty="0"/>
            </a:br>
            <a:r>
              <a:rPr lang="en-US" sz="1600" dirty="0">
                <a:hlinkClick r:id="rId3"/>
              </a:rPr>
              <a:t>https://greybook.cern.ch/experiment/recognized </a:t>
            </a:r>
            <a:endParaRPr lang="en-US" sz="1600" dirty="0"/>
          </a:p>
          <a:p>
            <a:endParaRPr lang="en-US" dirty="0"/>
          </a:p>
          <a:p>
            <a:r>
              <a:rPr lang="en-US" dirty="0"/>
              <a:t>Two steps to get </a:t>
            </a:r>
            <a:r>
              <a:rPr lang="en-US" dirty="0" err="1"/>
              <a:t>ePIC</a:t>
            </a:r>
            <a:r>
              <a:rPr lang="en-US" dirty="0"/>
              <a:t> Collaborators registered at CERN: 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CC Representative needs to register as team leader with </a:t>
            </a:r>
            <a:br>
              <a:rPr lang="en-US" dirty="0"/>
            </a:br>
            <a:r>
              <a:rPr lang="en-US" dirty="0"/>
              <a:t>CERN Users Office: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https://usersoffice.web.cern.ch/</a:t>
            </a:r>
            <a:endParaRPr lang="en-US" sz="1400" u="sng" dirty="0">
              <a:solidFill>
                <a:srgbClr val="46788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5"/>
              </a:rPr>
              <a:t>https://usersoffice.web.cern.ch/team-leaders-corner</a:t>
            </a:r>
            <a:endParaRPr lang="en-US" sz="1400" u="sng" dirty="0">
              <a:solidFill>
                <a:srgbClr val="46788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6"/>
              </a:rPr>
              <a:t>Users.Office@cern.ch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CC member can then certify registrations of team members</a:t>
            </a:r>
          </a:p>
          <a:p>
            <a:endParaRPr lang="en-US" dirty="0"/>
          </a:p>
          <a:p>
            <a:r>
              <a:rPr lang="en-US" dirty="0"/>
              <a:t>Several </a:t>
            </a:r>
            <a:r>
              <a:rPr lang="en-US" dirty="0" err="1"/>
              <a:t>ePIC</a:t>
            </a:r>
            <a:r>
              <a:rPr lang="en-US" dirty="0"/>
              <a:t> groups successfully registered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23976D-15CA-C0C2-AE17-A792A2A7F4F1}"/>
              </a:ext>
            </a:extLst>
          </p:cNvPr>
          <p:cNvSpPr/>
          <p:nvPr/>
        </p:nvSpPr>
        <p:spPr>
          <a:xfrm>
            <a:off x="4038600" y="5096085"/>
            <a:ext cx="8077884" cy="264405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A3244513-4E8E-496C-C146-62570D8B80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41781" y="65143"/>
            <a:ext cx="1542688" cy="1110482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FAAB08-5C40-C463-2BE0-3CB564B26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44AB40-9AA3-A66D-B688-38A753BD8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2BAA804-1499-DB1A-559E-6B97CB046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7249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4E7A976-62F2-D69E-3995-512CD4A23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427" y="355971"/>
            <a:ext cx="10515600" cy="614589"/>
          </a:xfrm>
        </p:spPr>
        <p:txBody>
          <a:bodyPr>
            <a:noAutofit/>
          </a:bodyPr>
          <a:lstStyle/>
          <a:p>
            <a:pPr algn="l"/>
            <a:r>
              <a:rPr lang="en-US" sz="4000" b="1" i="0" dirty="0" err="1">
                <a:solidFill>
                  <a:schemeClr val="accent1"/>
                </a:solidFill>
                <a:effectLst/>
              </a:rPr>
              <a:t>ePIC</a:t>
            </a:r>
            <a:r>
              <a:rPr lang="en-US" sz="4000" b="1" i="0" dirty="0">
                <a:solidFill>
                  <a:schemeClr val="accent1"/>
                </a:solidFill>
                <a:effectLst/>
              </a:rPr>
              <a:t> Collaboration Structure </a:t>
            </a:r>
          </a:p>
        </p:txBody>
      </p:sp>
      <p:pic>
        <p:nvPicPr>
          <p:cNvPr id="2" name="Google Shape;389;p41" descr="Logo&#10;&#10;Description automatically generated">
            <a:extLst>
              <a:ext uri="{FF2B5EF4-FFF2-40B4-BE49-F238E27FC236}">
                <a16:creationId xmlns:a16="http://schemas.microsoft.com/office/drawing/2014/main" id="{F013533C-D746-830B-2FEC-4D56E768AD0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05672" y="74877"/>
            <a:ext cx="1384185" cy="10546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F51B7224-A23A-1621-75B3-F3B407949003}"/>
              </a:ext>
            </a:extLst>
          </p:cNvPr>
          <p:cNvGrpSpPr/>
          <p:nvPr/>
        </p:nvGrpSpPr>
        <p:grpSpPr>
          <a:xfrm>
            <a:off x="613322" y="1251654"/>
            <a:ext cx="11248478" cy="2909119"/>
            <a:chOff x="685305" y="279869"/>
            <a:chExt cx="11248478" cy="2909119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50BF6E0-85DF-B318-B792-7696D9A0117F}"/>
                </a:ext>
              </a:extLst>
            </p:cNvPr>
            <p:cNvSpPr/>
            <p:nvPr/>
          </p:nvSpPr>
          <p:spPr>
            <a:xfrm>
              <a:off x="685305" y="279869"/>
              <a:ext cx="4722920" cy="10653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Collaboration Council</a:t>
              </a:r>
            </a:p>
            <a:p>
              <a:pPr algn="ctr"/>
              <a:r>
                <a:rPr lang="en-US" dirty="0"/>
                <a:t>Institutional Representatives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986244D-5EE7-F3C8-AA24-74C48E99A8B1}"/>
                </a:ext>
              </a:extLst>
            </p:cNvPr>
            <p:cNvSpPr/>
            <p:nvPr/>
          </p:nvSpPr>
          <p:spPr>
            <a:xfrm>
              <a:off x="3334979" y="1754904"/>
              <a:ext cx="2073246" cy="414669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tx1"/>
                  </a:solidFill>
                </a:rPr>
                <a:t>Ad-Hoc Committees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5B33C2F-8863-AF48-4A6D-C0397F0EA651}"/>
                </a:ext>
              </a:extLst>
            </p:cNvPr>
            <p:cNvSpPr/>
            <p:nvPr/>
          </p:nvSpPr>
          <p:spPr>
            <a:xfrm>
              <a:off x="685305" y="1754904"/>
              <a:ext cx="2320065" cy="1430362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Standing Committees</a:t>
              </a:r>
            </a:p>
            <a:p>
              <a:pPr algn="ctr"/>
              <a:r>
                <a:rPr lang="en-US" sz="1400">
                  <a:solidFill>
                    <a:schemeClr val="tx1"/>
                  </a:solidFill>
                </a:rPr>
                <a:t>Professional Conduct</a:t>
              </a:r>
              <a:endParaRPr lang="en-US" sz="14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Conferences and Talks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Membership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Elections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Publications</a:t>
              </a: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ABF354BF-DF0E-1221-6701-AEFD80A211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15463" y="1345189"/>
              <a:ext cx="0" cy="409715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8F0067BD-FAB7-D58A-7AE7-74A08CEA88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49965" y="1345189"/>
              <a:ext cx="0" cy="409715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E282DE0-0BE5-4849-A129-3AC09DE52C60}"/>
                </a:ext>
              </a:extLst>
            </p:cNvPr>
            <p:cNvSpPr/>
            <p:nvPr/>
          </p:nvSpPr>
          <p:spPr>
            <a:xfrm>
              <a:off x="6396667" y="279869"/>
              <a:ext cx="2030819" cy="144447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Spokesperson’s Office</a:t>
              </a:r>
            </a:p>
            <a:p>
              <a:pPr algn="ctr"/>
              <a:r>
                <a:rPr lang="en-US" sz="1600" dirty="0"/>
                <a:t>Spokesperson (SP)</a:t>
              </a:r>
            </a:p>
            <a:p>
              <a:pPr algn="ctr"/>
              <a:r>
                <a:rPr lang="en-US" sz="1600" dirty="0"/>
                <a:t>Deputies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4D58520-2D96-203B-A495-EE21B543F361}"/>
                </a:ext>
              </a:extLst>
            </p:cNvPr>
            <p:cNvSpPr/>
            <p:nvPr/>
          </p:nvSpPr>
          <p:spPr>
            <a:xfrm>
              <a:off x="8804837" y="1160722"/>
              <a:ext cx="1646638" cy="4486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Executive Board</a:t>
              </a: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5D6CC22A-179E-D245-3D41-00479499AF3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20656" y="1345189"/>
              <a:ext cx="39152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6A4AD32-0676-3EB0-6EB4-2A62829BFF4F}"/>
                </a:ext>
              </a:extLst>
            </p:cNvPr>
            <p:cNvSpPr/>
            <p:nvPr/>
          </p:nvSpPr>
          <p:spPr>
            <a:xfrm>
              <a:off x="3117665" y="2543945"/>
              <a:ext cx="2647507" cy="645043"/>
            </a:xfrm>
            <a:prstGeom prst="rect">
              <a:avLst/>
            </a:prstGeom>
            <a:gradFill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Technical Coordination (TC)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29CCE86-6492-CA12-757A-A5CE587BDAC7}"/>
                </a:ext>
              </a:extLst>
            </p:cNvPr>
            <p:cNvSpPr/>
            <p:nvPr/>
          </p:nvSpPr>
          <p:spPr>
            <a:xfrm>
              <a:off x="6088322" y="2540223"/>
              <a:ext cx="2647507" cy="645043"/>
            </a:xfrm>
            <a:prstGeom prst="rect">
              <a:avLst/>
            </a:prstGeom>
            <a:gradFill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Software and Computing Coordination (SCC)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720A2EE-3066-9E68-8BAD-4CD9A02613E2}"/>
                </a:ext>
              </a:extLst>
            </p:cNvPr>
            <p:cNvSpPr/>
            <p:nvPr/>
          </p:nvSpPr>
          <p:spPr>
            <a:xfrm>
              <a:off x="8893994" y="2543945"/>
              <a:ext cx="3039789" cy="645043"/>
            </a:xfrm>
            <a:prstGeom prst="rect">
              <a:avLst/>
            </a:prstGeom>
            <a:gradFill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Physics Analysis Coordination </a:t>
              </a:r>
              <a:br>
                <a:rPr lang="en-US" b="1" dirty="0">
                  <a:solidFill>
                    <a:schemeClr val="tx1"/>
                  </a:solidFill>
                </a:rPr>
              </a:br>
              <a:r>
                <a:rPr lang="en-US" b="1" dirty="0">
                  <a:solidFill>
                    <a:schemeClr val="tx1"/>
                  </a:solidFill>
                </a:rPr>
                <a:t>(AC)</a:t>
              </a:r>
            </a:p>
          </p:txBody>
        </p:sp>
        <p:cxnSp>
          <p:nvCxnSpPr>
            <p:cNvPr id="43" name="Connector: Elbow 42">
              <a:extLst>
                <a:ext uri="{FF2B5EF4-FFF2-40B4-BE49-F238E27FC236}">
                  <a16:creationId xmlns:a16="http://schemas.microsoft.com/office/drawing/2014/main" id="{560CA00E-8FA4-03A7-E217-7D60ED2B8DDE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5666097" y="775981"/>
              <a:ext cx="180148" cy="3311810"/>
            </a:xfrm>
            <a:prstGeom prst="bentConnector2">
              <a:avLst/>
            </a:prstGeom>
            <a:ln w="158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D4FEFFB0-4DF6-013C-04B0-2EB5B464CD0B}"/>
                </a:ext>
              </a:extLst>
            </p:cNvPr>
            <p:cNvCxnSpPr>
              <a:cxnSpLocks/>
              <a:stCxn id="37" idx="2"/>
              <a:endCxn id="41" idx="0"/>
            </p:cNvCxnSpPr>
            <p:nvPr/>
          </p:nvCxnSpPr>
          <p:spPr>
            <a:xfrm flipH="1">
              <a:off x="7412076" y="1724343"/>
              <a:ext cx="1" cy="815880"/>
            </a:xfrm>
            <a:prstGeom prst="straightConnector1">
              <a:avLst/>
            </a:prstGeom>
            <a:ln w="15875">
              <a:solidFill>
                <a:schemeClr val="tx1"/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11D0A2C-9ACB-15C4-1A67-4956967F1C3E}"/>
                </a:ext>
              </a:extLst>
            </p:cNvPr>
            <p:cNvSpPr/>
            <p:nvPr/>
          </p:nvSpPr>
          <p:spPr>
            <a:xfrm>
              <a:off x="9492471" y="342211"/>
              <a:ext cx="1646638" cy="607988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EIC Project</a:t>
              </a: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1AD5F587-1087-2876-0830-5A289FE780F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87223" y="640426"/>
              <a:ext cx="106498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648C6661-CE54-F889-6990-E8462C48C19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08225" y="886738"/>
              <a:ext cx="988442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or: Elbow 47">
              <a:extLst>
                <a:ext uri="{FF2B5EF4-FFF2-40B4-BE49-F238E27FC236}">
                  <a16:creationId xmlns:a16="http://schemas.microsoft.com/office/drawing/2014/main" id="{35CE50A6-CE01-B924-9B9F-1CDAE89D3AD4}"/>
                </a:ext>
              </a:extLst>
            </p:cNvPr>
            <p:cNvCxnSpPr>
              <a:cxnSpLocks/>
              <a:stCxn id="42" idx="0"/>
            </p:cNvCxnSpPr>
            <p:nvPr/>
          </p:nvCxnSpPr>
          <p:spPr>
            <a:xfrm rot="16200000" flipV="1">
              <a:off x="8811435" y="941490"/>
              <a:ext cx="203104" cy="3001805"/>
            </a:xfrm>
            <a:prstGeom prst="bentConnector2">
              <a:avLst/>
            </a:prstGeom>
            <a:ln w="158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C4FDE8A-B96D-1B5B-E5A5-79F3C14889D7}"/>
              </a:ext>
            </a:extLst>
          </p:cNvPr>
          <p:cNvGrpSpPr/>
          <p:nvPr/>
        </p:nvGrpSpPr>
        <p:grpSpPr>
          <a:xfrm>
            <a:off x="2115443" y="3419815"/>
            <a:ext cx="3715020" cy="2754719"/>
            <a:chOff x="2115443" y="3419815"/>
            <a:chExt cx="3715020" cy="2754719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E0252892-F078-4507-7258-52CA7AD37ECF}"/>
                </a:ext>
              </a:extLst>
            </p:cNvPr>
            <p:cNvGrpSpPr/>
            <p:nvPr/>
          </p:nvGrpSpPr>
          <p:grpSpPr>
            <a:xfrm>
              <a:off x="2495592" y="3419815"/>
              <a:ext cx="3334871" cy="2754719"/>
              <a:chOff x="2495592" y="3419815"/>
              <a:chExt cx="3334871" cy="2754719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AE980E5-BA92-9558-5ADD-BCD7D0A7FCD6}"/>
                  </a:ext>
                </a:extLst>
              </p:cNvPr>
              <p:cNvSpPr txBox="1"/>
              <p:nvPr/>
            </p:nvSpPr>
            <p:spPr>
              <a:xfrm>
                <a:off x="2495592" y="4450985"/>
                <a:ext cx="3334871" cy="1723549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u="sng" dirty="0">
                    <a:latin typeface="Calibri" panose="020F0502020204030204" pitchFamily="34" charset="0"/>
                    <a:ea typeface="Calibri" panose="020F0502020204030204" pitchFamily="34" charset="0"/>
                  </a:rPr>
                  <a:t>Technical </a:t>
                </a:r>
                <a:r>
                  <a:rPr lang="en-US" sz="1800" u="sng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Coordinator (Acting)</a:t>
                </a:r>
              </a:p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• 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</a:rPr>
                  <a:t>Silvia Dalla Torre (INFN)</a:t>
                </a:r>
              </a:p>
              <a:p>
                <a:pPr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dirty="0">
                    <a:latin typeface="Calibri" panose="020F0502020204030204" pitchFamily="34" charset="0"/>
                    <a:ea typeface="Calibri" panose="020F0502020204030204" pitchFamily="34" charset="0"/>
                  </a:rPr>
                  <a:t>Deputy TC’s:</a:t>
                </a:r>
                <a:br>
                  <a:rPr lang="en-US" sz="1400" dirty="0">
                    <a:latin typeface="Calibri" panose="020F0502020204030204" pitchFamily="34" charset="0"/>
                    <a:ea typeface="Calibri" panose="020F0502020204030204" pitchFamily="34" charset="0"/>
                  </a:rPr>
                </a:br>
                <a:r>
                  <a:rPr lang="en-US" sz="1400" dirty="0">
                    <a:latin typeface="Calibri" panose="020F0502020204030204" pitchFamily="34" charset="0"/>
                    <a:ea typeface="Calibri" panose="020F0502020204030204" pitchFamily="34" charset="0"/>
                  </a:rPr>
                  <a:t>Prakhar Garg (Yale)</a:t>
                </a:r>
              </a:p>
              <a:p>
                <a:pPr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dirty="0">
                    <a:latin typeface="Calibri" panose="020F0502020204030204" pitchFamily="34" charset="0"/>
                    <a:ea typeface="Calibri" panose="020F0502020204030204" pitchFamily="34" charset="0"/>
                  </a:rPr>
                  <a:t>John Haggerty (BNL)</a:t>
                </a:r>
                <a:br>
                  <a:rPr lang="en-US" sz="1400" dirty="0">
                    <a:latin typeface="Calibri" panose="020F0502020204030204" pitchFamily="34" charset="0"/>
                    <a:ea typeface="Calibri" panose="020F0502020204030204" pitchFamily="34" charset="0"/>
                  </a:rPr>
                </a:br>
                <a:r>
                  <a:rPr lang="en-US" sz="1400" dirty="0">
                    <a:latin typeface="Calibri" panose="020F0502020204030204" pitchFamily="34" charset="0"/>
                    <a:ea typeface="Calibri" panose="020F0502020204030204" pitchFamily="34" charset="0"/>
                  </a:rPr>
                  <a:t>Oskar Hartbrich (ORNL)</a:t>
                </a:r>
                <a:br>
                  <a:rPr lang="en-US" sz="1400" dirty="0">
                    <a:latin typeface="Calibri" panose="020F0502020204030204" pitchFamily="34" charset="0"/>
                    <a:ea typeface="Calibri" panose="020F0502020204030204" pitchFamily="34" charset="0"/>
                  </a:rPr>
                </a:br>
                <a:r>
                  <a:rPr lang="en-US" sz="1400" dirty="0">
                    <a:latin typeface="Calibri" panose="020F0502020204030204" pitchFamily="34" charset="0"/>
                    <a:ea typeface="Calibri" panose="020F0502020204030204" pitchFamily="34" charset="0"/>
                  </a:rPr>
                  <a:t>Matt Posik (Temple)</a:t>
                </a:r>
              </a:p>
            </p:txBody>
          </p:sp>
          <p:pic>
            <p:nvPicPr>
              <p:cNvPr id="50" name="Picture 49" descr="A person wearing glasses and a blue shirt&#10;&#10;Description automatically generated">
                <a:extLst>
                  <a:ext uri="{FF2B5EF4-FFF2-40B4-BE49-F238E27FC236}">
                    <a16:creationId xmlns:a16="http://schemas.microsoft.com/office/drawing/2014/main" id="{0DCC1FDE-0FBD-4BF5-AB5E-A3E9105BC7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89458" y="3419815"/>
                <a:ext cx="1054432" cy="993932"/>
              </a:xfrm>
              <a:prstGeom prst="rect">
                <a:avLst/>
              </a:prstGeom>
            </p:spPr>
          </p:pic>
        </p:grpSp>
        <p:pic>
          <p:nvPicPr>
            <p:cNvPr id="3" name="Picture 2" descr="Flag of Italy - Wikipedia">
              <a:extLst>
                <a:ext uri="{FF2B5EF4-FFF2-40B4-BE49-F238E27FC236}">
                  <a16:creationId xmlns:a16="http://schemas.microsoft.com/office/drawing/2014/main" id="{34E1D303-FA2C-903C-1C00-0C8FAFFE61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5443" y="4443212"/>
              <a:ext cx="501311" cy="33496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9E3CEAF-CE1E-B758-55A3-E39397C730CD}"/>
              </a:ext>
            </a:extLst>
          </p:cNvPr>
          <p:cNvGrpSpPr/>
          <p:nvPr/>
        </p:nvGrpSpPr>
        <p:grpSpPr>
          <a:xfrm>
            <a:off x="5693189" y="3407523"/>
            <a:ext cx="3334871" cy="3046888"/>
            <a:chOff x="5693189" y="3407523"/>
            <a:chExt cx="3334871" cy="304688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CC89405-F95D-9AC3-ACC0-F1E6BF0C6B59}"/>
                </a:ext>
              </a:extLst>
            </p:cNvPr>
            <p:cNvSpPr txBox="1"/>
            <p:nvPr/>
          </p:nvSpPr>
          <p:spPr>
            <a:xfrm>
              <a:off x="5693189" y="4453863"/>
              <a:ext cx="3334871" cy="2000548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u="sng" dirty="0">
                  <a:latin typeface="Calibri" panose="020F0502020204030204" pitchFamily="34" charset="0"/>
                  <a:ea typeface="Calibri" panose="020F0502020204030204" pitchFamily="34" charset="0"/>
                </a:rPr>
                <a:t>SCC </a:t>
              </a:r>
              <a:r>
                <a:rPr lang="en-US" sz="1800" u="sng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Coordinator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• Markus Diefenthaler (</a:t>
              </a:r>
              <a:r>
                <a:rPr lang="en-US" sz="18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JLab</a:t>
              </a:r>
              <a:r>
                <a: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)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Dmitry </a:t>
              </a:r>
              <a:r>
                <a:rPr lang="en-US" sz="14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Kalinkin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(</a:t>
              </a:r>
              <a:r>
                <a:rPr lang="en-US" sz="1400" dirty="0">
                  <a:latin typeface="Calibri" panose="020F0502020204030204" pitchFamily="34" charset="0"/>
                  <a:ea typeface="Calibri" panose="020F0502020204030204" pitchFamily="34" charset="0"/>
                </a:rPr>
                <a:t>Kentucky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, Deputy SCC for </a:t>
              </a:r>
              <a:r>
                <a:rPr lang="en-US" sz="1400" dirty="0">
                  <a:latin typeface="Calibri" panose="020F0502020204030204" pitchFamily="34" charset="0"/>
                  <a:ea typeface="Calibri" panose="020F0502020204030204" pitchFamily="34" charset="0"/>
                </a:rPr>
                <a:t>Development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)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Torre Wenaus 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(BNL, Deputy SCC for Infrastructure)</a:t>
              </a:r>
            </a:p>
            <a:p>
              <a:r>
                <a: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Holly </a:t>
              </a:r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Szumila-Vance</a:t>
              </a:r>
              <a:endPara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(ODU, Deputy SCC for Operations)</a:t>
              </a:r>
            </a:p>
          </p:txBody>
        </p:sp>
        <p:pic>
          <p:nvPicPr>
            <p:cNvPr id="52" name="Picture 4" descr="About Us">
              <a:extLst>
                <a:ext uri="{FF2B5EF4-FFF2-40B4-BE49-F238E27FC236}">
                  <a16:creationId xmlns:a16="http://schemas.microsoft.com/office/drawing/2014/main" id="{D2C21F26-4314-3E96-23BE-12CEE8682D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3831" y="3407523"/>
              <a:ext cx="1018516" cy="10185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E4204D9-2708-A387-F449-6EBEB545D191}"/>
              </a:ext>
            </a:extLst>
          </p:cNvPr>
          <p:cNvGrpSpPr/>
          <p:nvPr/>
        </p:nvGrpSpPr>
        <p:grpSpPr>
          <a:xfrm>
            <a:off x="8818145" y="3359314"/>
            <a:ext cx="3334871" cy="2815220"/>
            <a:chOff x="8758254" y="3380188"/>
            <a:chExt cx="3334871" cy="281522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6C6F81D-A3D4-6B26-010E-9A1918410062}"/>
                </a:ext>
              </a:extLst>
            </p:cNvPr>
            <p:cNvGrpSpPr/>
            <p:nvPr/>
          </p:nvGrpSpPr>
          <p:grpSpPr>
            <a:xfrm>
              <a:off x="8758254" y="3380188"/>
              <a:ext cx="3334871" cy="2815220"/>
              <a:chOff x="8758254" y="3380188"/>
              <a:chExt cx="3334871" cy="2815220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723450E0-AFC0-35F6-AD14-B41FEFA3ECF9}"/>
                  </a:ext>
                </a:extLst>
              </p:cNvPr>
              <p:cNvGrpSpPr/>
              <p:nvPr/>
            </p:nvGrpSpPr>
            <p:grpSpPr>
              <a:xfrm>
                <a:off x="8758254" y="3380188"/>
                <a:ext cx="3334871" cy="2815220"/>
                <a:chOff x="8758254" y="3380188"/>
                <a:chExt cx="3334871" cy="2815220"/>
              </a:xfrm>
            </p:grpSpPr>
            <p:grpSp>
              <p:nvGrpSpPr>
                <p:cNvPr id="58" name="Group 57">
                  <a:extLst>
                    <a:ext uri="{FF2B5EF4-FFF2-40B4-BE49-F238E27FC236}">
                      <a16:creationId xmlns:a16="http://schemas.microsoft.com/office/drawing/2014/main" id="{5DEDBDB6-3072-1083-7B29-C6F6E042CB64}"/>
                    </a:ext>
                  </a:extLst>
                </p:cNvPr>
                <p:cNvGrpSpPr/>
                <p:nvPr/>
              </p:nvGrpSpPr>
              <p:grpSpPr>
                <a:xfrm>
                  <a:off x="8758254" y="3380188"/>
                  <a:ext cx="3334871" cy="2815220"/>
                  <a:chOff x="8758254" y="3380188"/>
                  <a:chExt cx="3334871" cy="2815220"/>
                </a:xfrm>
              </p:grpSpPr>
              <p:pic>
                <p:nvPicPr>
                  <p:cNvPr id="54" name="Picture 53" descr="A person in a red shirt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E1A37EF6-7927-518B-75C0-672F3A949E2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446889" y="3380188"/>
                    <a:ext cx="710591" cy="888566"/>
                  </a:xfrm>
                  <a:prstGeom prst="rect">
                    <a:avLst/>
                  </a:prstGeom>
                </p:spPr>
              </p:pic>
              <p:sp>
                <p:nvSpPr>
                  <p:cNvPr id="55" name="TextBox 54">
                    <a:extLst>
                      <a:ext uri="{FF2B5EF4-FFF2-40B4-BE49-F238E27FC236}">
                        <a16:creationId xmlns:a16="http://schemas.microsoft.com/office/drawing/2014/main" id="{9BC4039A-F47C-53A9-8C9F-280D5D79BE34}"/>
                      </a:ext>
                    </a:extLst>
                  </p:cNvPr>
                  <p:cNvSpPr txBox="1"/>
                  <p:nvPr/>
                </p:nvSpPr>
                <p:spPr>
                  <a:xfrm>
                    <a:off x="8758254" y="4471859"/>
                    <a:ext cx="3334871" cy="1723549"/>
                  </a:xfrm>
                  <a:prstGeom prst="rect">
                    <a:avLst/>
                  </a:prstGeom>
                  <a:solidFill>
                    <a:schemeClr val="bg1"/>
                  </a:solidFill>
                  <a:ln w="25400">
                    <a:solidFill>
                      <a:schemeClr val="tx1"/>
                    </a:solidFill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wrap="square" rtlCol="0">
                    <a:spAutoFit/>
                  </a:bodyPr>
                  <a:lstStyle/>
                  <a:p>
                    <a:pPr marL="0" marR="0" algn="ctr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180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rPr>
                      <a:t>Physics Analysis Co-Coordinators</a:t>
                    </a:r>
                  </a:p>
                  <a:p>
                    <a:pPr marL="0" marR="0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rPr>
                      <a:t>• Rachel Montgomery </a:t>
                    </a:r>
                    <a:br>
                      <a: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rPr>
                    </a:br>
                    <a:r>
                      <a: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rPr>
                      <a:t>   (</a:t>
                    </a:r>
                    <a:r>
                      <a:rPr lang="en-US" dirty="0">
                        <a:latin typeface="Calibri" panose="020F0502020204030204" pitchFamily="34" charset="0"/>
                        <a:ea typeface="Calibri" panose="020F0502020204030204" pitchFamily="34" charset="0"/>
                      </a:rPr>
                      <a:t>Glasgow</a:t>
                    </a:r>
                    <a:r>
                      <a: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rPr>
                      <a:t>)</a:t>
                    </a:r>
                  </a:p>
                  <a:p>
                    <a:pPr marL="0" marR="0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rPr>
                      <a:t>• Salvatore Fazio </a:t>
                    </a:r>
                    <a:br>
                      <a: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rPr>
                    </a:br>
                    <a:r>
                      <a: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rPr>
                      <a:t>   (Univ. Calabria)</a:t>
                    </a:r>
                  </a:p>
                  <a:p>
                    <a:pPr marL="285750" marR="0" indent="-285750">
                      <a:spcBef>
                        <a:spcPts val="0"/>
                      </a:spcBef>
                      <a:spcAft>
                        <a:spcPts val="0"/>
                      </a:spcAft>
                      <a:buFont typeface="Arial" panose="020B0604020202020204" pitchFamily="34" charset="0"/>
                      <a:buChar char="•"/>
                    </a:pPr>
                    <a:r>
                      <a: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rPr>
                      <a:t>Rosi Reed (Deputy, Lehigh)</a:t>
                    </a:r>
                  </a:p>
                </p:txBody>
              </p:sp>
            </p:grpSp>
            <p:pic>
              <p:nvPicPr>
                <p:cNvPr id="8" name="Picture 2" descr="Flag of Italy - Wikipedia">
                  <a:extLst>
                    <a:ext uri="{FF2B5EF4-FFF2-40B4-BE49-F238E27FC236}">
                      <a16:creationId xmlns:a16="http://schemas.microsoft.com/office/drawing/2014/main" id="{0F5960B4-7785-1E1E-B71D-4FA9DCD69B0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705672" y="5496010"/>
                  <a:ext cx="501311" cy="334967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13" name="Picture 2" descr="Rachel Montgomery (@physicsrachelm) / X">
                <a:extLst>
                  <a:ext uri="{FF2B5EF4-FFF2-40B4-BE49-F238E27FC236}">
                    <a16:creationId xmlns:a16="http://schemas.microsoft.com/office/drawing/2014/main" id="{2A145ECB-F8A4-A61C-A6E5-1A9D935B4CE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80225" y="3388307"/>
                <a:ext cx="888567" cy="88856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Picture 10" descr="Flag of the United Kingdom - Wikipedia">
              <a:extLst>
                <a:ext uri="{FF2B5EF4-FFF2-40B4-BE49-F238E27FC236}">
                  <a16:creationId xmlns:a16="http://schemas.microsoft.com/office/drawing/2014/main" id="{1E38DFEA-14F9-951D-F88F-29FAB4E5B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67126" y="4867705"/>
              <a:ext cx="501311" cy="32378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D6044-DDD3-EAC5-D7B6-6267AE753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C9493F-78CC-FAC7-9BAF-5116A4142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413D82-2FBC-A16C-AB07-81ABCE922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032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E6E77-8408-419A-4EBF-A03B72338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3021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New                Institutions in 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B5F9D-A243-D1E8-79DD-9C2E2C872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2289" y="1566746"/>
            <a:ext cx="7647598" cy="4749607"/>
          </a:xfrm>
        </p:spPr>
        <p:txBody>
          <a:bodyPr>
            <a:normAutofit fontScale="92500" lnSpcReduction="10000"/>
          </a:bodyPr>
          <a:lstStyle/>
          <a:p>
            <a:r>
              <a:rPr lang="en-US" sz="3200" b="1" dirty="0"/>
              <a:t>New Institutions: </a:t>
            </a:r>
          </a:p>
          <a:p>
            <a:pPr lvl="1">
              <a:spcBef>
                <a:spcPts val="1200"/>
              </a:spcBef>
            </a:pPr>
            <a:r>
              <a:rPr lang="en-US" sz="2800" dirty="0"/>
              <a:t>Chung-Ang University</a:t>
            </a:r>
          </a:p>
          <a:p>
            <a:pPr lvl="1">
              <a:spcBef>
                <a:spcPts val="1200"/>
              </a:spcBef>
            </a:pPr>
            <a:r>
              <a:rPr lang="en-US" sz="2800" dirty="0"/>
              <a:t>Tokyo City University</a:t>
            </a:r>
          </a:p>
          <a:p>
            <a:pPr lvl="1">
              <a:spcBef>
                <a:spcPts val="1200"/>
              </a:spcBef>
            </a:pPr>
            <a:r>
              <a:rPr lang="en-US" sz="2800" dirty="0"/>
              <a:t>Trento Institute for Fundamental Physics and Applications</a:t>
            </a:r>
          </a:p>
          <a:p>
            <a:pPr lvl="1">
              <a:spcBef>
                <a:spcPts val="1200"/>
              </a:spcBef>
            </a:pPr>
            <a:r>
              <a:rPr lang="en-US" sz="2800" dirty="0"/>
              <a:t>Justus-Liebig-Universität </a:t>
            </a:r>
            <a:r>
              <a:rPr lang="en-US" sz="2800" dirty="0" err="1"/>
              <a:t>Gießen</a:t>
            </a:r>
            <a:endParaRPr lang="en-US" sz="2800" dirty="0"/>
          </a:p>
          <a:p>
            <a:pPr lvl="1">
              <a:spcBef>
                <a:spcPts val="1200"/>
              </a:spcBef>
            </a:pPr>
            <a:r>
              <a:rPr lang="en-US" sz="2800" dirty="0"/>
              <a:t>Vrije Universiteit Brussel (VUB)</a:t>
            </a:r>
          </a:p>
          <a:p>
            <a:pPr>
              <a:spcBef>
                <a:spcPts val="1200"/>
              </a:spcBef>
            </a:pPr>
            <a:r>
              <a:rPr lang="en-US" sz="3200" b="1" dirty="0"/>
              <a:t>Petitions for Membership: </a:t>
            </a:r>
          </a:p>
          <a:p>
            <a:pPr lvl="1">
              <a:spcBef>
                <a:spcPts val="1200"/>
              </a:spcBef>
            </a:pPr>
            <a:r>
              <a:rPr lang="en-US" sz="2800" dirty="0"/>
              <a:t>New Mexico State University </a:t>
            </a:r>
          </a:p>
          <a:p>
            <a:pPr lvl="1">
              <a:spcBef>
                <a:spcPts val="1200"/>
              </a:spcBef>
            </a:pPr>
            <a:r>
              <a:rPr lang="en-US" sz="2800" dirty="0"/>
              <a:t>Lovely Professional University 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BFE6488E-D329-634B-026A-5657F4E7C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353" y="136525"/>
            <a:ext cx="1804597" cy="12990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EC5E26-ABAA-E5F7-BC6A-7A770BF28A21}"/>
              </a:ext>
            </a:extLst>
          </p:cNvPr>
          <p:cNvSpPr txBox="1"/>
          <p:nvPr/>
        </p:nvSpPr>
        <p:spPr>
          <a:xfrm>
            <a:off x="9221812" y="944588"/>
            <a:ext cx="265222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23 new institutions added since the start of 2024!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49B74-7845-DA1A-4B48-BB2783AAC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14D5400-21EE-A191-8186-D2F19A3C5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154521-466A-E3DA-1572-047431B49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5</a:t>
            </a:fld>
            <a:endParaRPr lang="en-US"/>
          </a:p>
        </p:txBody>
      </p:sp>
      <p:pic>
        <p:nvPicPr>
          <p:cNvPr id="12" name="Picture 4" descr="Vrije Universiteit Brussel - Wikipedia">
            <a:extLst>
              <a:ext uri="{FF2B5EF4-FFF2-40B4-BE49-F238E27FC236}">
                <a16:creationId xmlns:a16="http://schemas.microsoft.com/office/drawing/2014/main" id="{0EF3F1C7-5B31-4249-A485-8AA317FF9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55" y="4761350"/>
            <a:ext cx="845801" cy="84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University of Giessen - Wikipedia">
            <a:extLst>
              <a:ext uri="{FF2B5EF4-FFF2-40B4-BE49-F238E27FC236}">
                <a16:creationId xmlns:a16="http://schemas.microsoft.com/office/drawing/2014/main" id="{01ADC8EB-5CF0-42BA-518C-069E8BE76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875" y="4171060"/>
            <a:ext cx="1499378" cy="533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TIFPA Trento Institute for Fundamental Physics and Applications">
            <a:extLst>
              <a:ext uri="{FF2B5EF4-FFF2-40B4-BE49-F238E27FC236}">
                <a16:creationId xmlns:a16="http://schemas.microsoft.com/office/drawing/2014/main" id="{89306EFD-7CA9-E761-327B-17BF5E3BD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909" y="3306499"/>
            <a:ext cx="1895475" cy="70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hung-Ang University Logo">
            <a:extLst>
              <a:ext uri="{FF2B5EF4-FFF2-40B4-BE49-F238E27FC236}">
                <a16:creationId xmlns:a16="http://schemas.microsoft.com/office/drawing/2014/main" id="{B2534F2A-9D0A-6140-D224-061D9ED2A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125" y="1843693"/>
            <a:ext cx="826601" cy="77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Text&#10;&#10;AI-generated content may be incorrect.">
            <a:extLst>
              <a:ext uri="{FF2B5EF4-FFF2-40B4-BE49-F238E27FC236}">
                <a16:creationId xmlns:a16="http://schemas.microsoft.com/office/drawing/2014/main" id="{409897B8-1B1D-B937-7242-2A059D80BB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8090" y="2711432"/>
            <a:ext cx="2776669" cy="428070"/>
          </a:xfrm>
          <a:prstGeom prst="rect">
            <a:avLst/>
          </a:prstGeom>
        </p:spPr>
      </p:pic>
      <p:pic>
        <p:nvPicPr>
          <p:cNvPr id="1026" name="Picture 2" descr="New Mexico State University - Wikipedia">
            <a:extLst>
              <a:ext uri="{FF2B5EF4-FFF2-40B4-BE49-F238E27FC236}">
                <a16:creationId xmlns:a16="http://schemas.microsoft.com/office/drawing/2014/main" id="{4694CE2B-08B2-B626-7EBC-1D6BD3971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212" y="4704172"/>
            <a:ext cx="1039346" cy="101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vely Professional University - Wikipedia">
            <a:extLst>
              <a:ext uri="{FF2B5EF4-FFF2-40B4-BE49-F238E27FC236}">
                <a16:creationId xmlns:a16="http://schemas.microsoft.com/office/drawing/2014/main" id="{0BE10140-9E6A-6E6A-F1D1-AD575EB92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8577" y="5322179"/>
            <a:ext cx="950986" cy="94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555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FC5DDD-BA90-DE41-6E70-EC3CE2465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3E72FA3-BD00-444A-AD9B-E6C3D069C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F155D9-3F68-40FF-1DA0-34E6E5022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208" y="3980475"/>
            <a:ext cx="10506456" cy="2042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An             Thank You!</a:t>
            </a:r>
            <a:b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800" dirty="0"/>
              <a:t>A huge expression of gratitude to our outgoing PWG conveners! Your contributions during a critical time helped evolve and establish the Physics Working Groups and contribute to the Early Science Report.</a:t>
            </a:r>
            <a:endParaRPr lang="en-US" sz="5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87571D4-AD5C-C27B-A457-A92D6223B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516" y="552354"/>
            <a:ext cx="1435781" cy="22304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3523846-BF8C-42E7-A86F-A831ED47B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6307" y="552354"/>
            <a:ext cx="1684729" cy="22304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CDFC9B1-ECCD-534E-73DC-3CD35DC4E7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8860" y="552354"/>
            <a:ext cx="1989584" cy="22304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C87BBC-21A7-1114-64B5-6E1AB322CB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7052" y="552354"/>
            <a:ext cx="2023160" cy="22304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79C9C9C-A97F-2482-793F-56D80DC31B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97917" y="552354"/>
            <a:ext cx="2151389" cy="2230486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9E5DA3-798E-ACF7-7637-6C3F93009E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6CE3E9-D7B4-7D3A-D5EB-B24DC9253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631CA-8334-E708-9DBB-A69EB7B94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0A14187-AF44-4271-AA62-1C5C376B8E74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B18EA4-76D9-9C1A-124B-ED65CB01ECE9}"/>
              </a:ext>
            </a:extLst>
          </p:cNvPr>
          <p:cNvSpPr txBox="1"/>
          <p:nvPr/>
        </p:nvSpPr>
        <p:spPr>
          <a:xfrm>
            <a:off x="525071" y="2832572"/>
            <a:ext cx="1684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Stephen Maple</a:t>
            </a:r>
            <a:br>
              <a:rPr lang="en-US" dirty="0"/>
            </a:br>
            <a:r>
              <a:rPr lang="en-US" b="1" i="1" dirty="0">
                <a:solidFill>
                  <a:schemeClr val="accent1"/>
                </a:solidFill>
              </a:rPr>
              <a:t>Inclusive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4A918F-3676-AEA8-A760-368F08A2195A}"/>
              </a:ext>
            </a:extLst>
          </p:cNvPr>
          <p:cNvSpPr txBox="1"/>
          <p:nvPr/>
        </p:nvSpPr>
        <p:spPr>
          <a:xfrm>
            <a:off x="5594467" y="2832572"/>
            <a:ext cx="1069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Ralf Seidl</a:t>
            </a:r>
            <a:br>
              <a:rPr lang="en-US" dirty="0"/>
            </a:br>
            <a:r>
              <a:rPr lang="en-US" b="1" i="1" dirty="0">
                <a:solidFill>
                  <a:schemeClr val="accent1"/>
                </a:solidFill>
              </a:rPr>
              <a:t>SIDIS WG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922030-27F2-5E6B-6057-B0A6874EFBE8}"/>
              </a:ext>
            </a:extLst>
          </p:cNvPr>
          <p:cNvSpPr txBox="1"/>
          <p:nvPr/>
        </p:nvSpPr>
        <p:spPr>
          <a:xfrm>
            <a:off x="7750511" y="2832572"/>
            <a:ext cx="1476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Rongrong</a:t>
            </a:r>
            <a:r>
              <a:rPr lang="en-US" dirty="0"/>
              <a:t> Ma</a:t>
            </a:r>
            <a:br>
              <a:rPr lang="en-US" dirty="0"/>
            </a:br>
            <a:r>
              <a:rPr lang="en-US" b="1" i="1" dirty="0">
                <a:solidFill>
                  <a:schemeClr val="accent1"/>
                </a:solidFill>
              </a:rPr>
              <a:t>Jets &amp; HF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1AB1D0-11DD-89ED-711D-FA53CD0830C0}"/>
              </a:ext>
            </a:extLst>
          </p:cNvPr>
          <p:cNvSpPr txBox="1"/>
          <p:nvPr/>
        </p:nvSpPr>
        <p:spPr>
          <a:xfrm>
            <a:off x="9797918" y="2832572"/>
            <a:ext cx="2151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Kong Tu</a:t>
            </a:r>
            <a:br>
              <a:rPr lang="en-US" dirty="0"/>
            </a:br>
            <a:r>
              <a:rPr lang="en-US" b="1" i="1" dirty="0">
                <a:solidFill>
                  <a:schemeClr val="accent1"/>
                </a:solidFill>
              </a:rPr>
              <a:t>Exclusive, Diff. &amp; Tagging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966074-BC33-08DC-1665-C342EE6B327E}"/>
              </a:ext>
            </a:extLst>
          </p:cNvPr>
          <p:cNvSpPr txBox="1"/>
          <p:nvPr/>
        </p:nvSpPr>
        <p:spPr>
          <a:xfrm>
            <a:off x="2876307" y="2832572"/>
            <a:ext cx="1804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Juliette </a:t>
            </a:r>
            <a:r>
              <a:rPr lang="en-US" dirty="0" err="1"/>
              <a:t>Mammei</a:t>
            </a:r>
            <a:br>
              <a:rPr lang="en-US" dirty="0"/>
            </a:br>
            <a:r>
              <a:rPr lang="en-US" b="1" i="1" dirty="0">
                <a:solidFill>
                  <a:schemeClr val="accent1"/>
                </a:solidFill>
              </a:rPr>
              <a:t>BSM &amp; EW</a:t>
            </a:r>
            <a:endParaRPr lang="en-US" dirty="0"/>
          </a:p>
        </p:txBody>
      </p:sp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B87FE00A-1981-733B-CBCA-86A3F107D8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6561" y="3702714"/>
            <a:ext cx="1804597" cy="129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571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1FFA5-258D-95DA-32EF-55D7B3D7D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40153-9632-186C-F821-494F83141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980" y="4136870"/>
            <a:ext cx="10506456" cy="2042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An             </a:t>
            </a:r>
            <a:r>
              <a:rPr lang="en-US" sz="5200" b="1" dirty="0">
                <a:solidFill>
                  <a:schemeClr val="accent1"/>
                </a:solidFill>
              </a:rPr>
              <a:t>Welcome</a:t>
            </a:r>
            <a:r>
              <a:rPr lang="en-US" sz="5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!</a:t>
            </a:r>
            <a:b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800" dirty="0"/>
              <a:t>A huge expression of gratitude to our incoming PWG conveners. Your willingness to serve as PWG conveners and dedication to </a:t>
            </a:r>
            <a:r>
              <a:rPr lang="en-US" sz="1800" dirty="0" err="1"/>
              <a:t>ePIC</a:t>
            </a:r>
            <a:r>
              <a:rPr lang="en-US" sz="1800" dirty="0"/>
              <a:t> are greatly appreciated!</a:t>
            </a:r>
            <a:endParaRPr lang="en-US" sz="5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6CA5B7-36E7-16ED-0351-8FEE87775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97B4EA-45DA-213B-972F-5F7F6DF1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CC186-2578-A424-7D7E-16AF7F51A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0A14187-AF44-4271-AA62-1C5C376B8E74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F49701-0D97-1456-0223-CF1A39B9E8DC}"/>
              </a:ext>
            </a:extLst>
          </p:cNvPr>
          <p:cNvSpPr txBox="1"/>
          <p:nvPr/>
        </p:nvSpPr>
        <p:spPr>
          <a:xfrm>
            <a:off x="525071" y="2832572"/>
            <a:ext cx="147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Tyler Kutz</a:t>
            </a:r>
          </a:p>
          <a:p>
            <a:pPr algn="ctr"/>
            <a:r>
              <a:rPr lang="en-US" b="1" i="1" dirty="0">
                <a:solidFill>
                  <a:schemeClr val="accent1"/>
                </a:solidFill>
              </a:rPr>
              <a:t>Inclusive WG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017EC1-D754-32EF-6771-D529BE531CF4}"/>
              </a:ext>
            </a:extLst>
          </p:cNvPr>
          <p:cNvSpPr txBox="1"/>
          <p:nvPr/>
        </p:nvSpPr>
        <p:spPr>
          <a:xfrm>
            <a:off x="4949687" y="2832572"/>
            <a:ext cx="23530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Jan Vanek</a:t>
            </a:r>
            <a:br>
              <a:rPr lang="en-US" dirty="0"/>
            </a:br>
            <a:r>
              <a:rPr lang="en-US" b="1" i="1" dirty="0">
                <a:solidFill>
                  <a:schemeClr val="accent1"/>
                </a:solidFill>
              </a:rPr>
              <a:t>Exclusive, Diff. &amp; Tagging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B8A72A6-C24E-96F6-21A5-5680EE2B632F}"/>
              </a:ext>
            </a:extLst>
          </p:cNvPr>
          <p:cNvSpPr txBox="1"/>
          <p:nvPr/>
        </p:nvSpPr>
        <p:spPr>
          <a:xfrm>
            <a:off x="7820598" y="2824767"/>
            <a:ext cx="1476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Austin Baty</a:t>
            </a:r>
          </a:p>
          <a:p>
            <a:pPr algn="ctr"/>
            <a:r>
              <a:rPr lang="en-US" b="1" i="1" dirty="0">
                <a:solidFill>
                  <a:schemeClr val="accent1"/>
                </a:solidFill>
              </a:rPr>
              <a:t>Jets &amp; HF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6AB7D4-66A4-31DD-DEA1-13110D5191F1}"/>
              </a:ext>
            </a:extLst>
          </p:cNvPr>
          <p:cNvSpPr txBox="1"/>
          <p:nvPr/>
        </p:nvSpPr>
        <p:spPr>
          <a:xfrm>
            <a:off x="10251968" y="2832572"/>
            <a:ext cx="1293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Jae Nam</a:t>
            </a:r>
            <a:br>
              <a:rPr lang="en-US" dirty="0"/>
            </a:br>
            <a:r>
              <a:rPr lang="en-US" b="1" i="1" dirty="0">
                <a:solidFill>
                  <a:schemeClr val="accent1"/>
                </a:solidFill>
              </a:rPr>
              <a:t>BSM &amp; EW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4D0DCFB-88B6-6B4E-DF78-B847717CBCB3}"/>
              </a:ext>
            </a:extLst>
          </p:cNvPr>
          <p:cNvSpPr txBox="1"/>
          <p:nvPr/>
        </p:nvSpPr>
        <p:spPr>
          <a:xfrm>
            <a:off x="2895160" y="2832572"/>
            <a:ext cx="1804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Oleg Eyser</a:t>
            </a:r>
          </a:p>
          <a:p>
            <a:pPr algn="ctr"/>
            <a:r>
              <a:rPr lang="en-US" b="1" i="1" dirty="0">
                <a:solidFill>
                  <a:schemeClr val="accent1"/>
                </a:solidFill>
              </a:rPr>
              <a:t>SIDIS WG</a:t>
            </a:r>
          </a:p>
        </p:txBody>
      </p:sp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FA41FAEE-99ED-6118-23EA-A84385AB1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1403" y="3859871"/>
            <a:ext cx="1804597" cy="12990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2307D2-ECAD-BEEE-897F-C946C92CA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148" y="730074"/>
            <a:ext cx="1838652" cy="20425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4CA757A-D3F0-5532-1274-75C538F8E1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1824" y="730074"/>
            <a:ext cx="2068483" cy="204250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9F68AEB-B8AD-5BAE-FBEF-6FD0370F7F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2894" y="730074"/>
            <a:ext cx="2239835" cy="204250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3EB87E1-C72B-C0EF-176F-A8F6026790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7222" y="730074"/>
            <a:ext cx="2098623" cy="191373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765DF20-9DE4-4245-9D17-3837CE37F6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70338" y="741367"/>
            <a:ext cx="2086239" cy="190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479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70982-7902-4647-DEE8-B0AF49B55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1247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Thank You Rachel!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5081B-B04B-287B-0875-EE1098884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C8FFA-73AF-BBE8-22A9-13FE03005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8F38D8-5313-5CC4-C5E4-6B77C84C3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8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D0ED671-8D88-BC0E-490C-648F6CE0F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787" y="1236372"/>
            <a:ext cx="9742635" cy="548510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3228F2-CFEB-E5BC-696A-DD21E2B59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87" y="1815008"/>
            <a:ext cx="1804597" cy="12990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5036BBF-216E-7213-1591-B3FE8974C866}"/>
              </a:ext>
            </a:extLst>
          </p:cNvPr>
          <p:cNvSpPr txBox="1"/>
          <p:nvPr/>
        </p:nvSpPr>
        <p:spPr>
          <a:xfrm>
            <a:off x="116579" y="3429000"/>
            <a:ext cx="19264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Thank you Rachel for your tireless dedication and for accomplishing so much in such a short time. You have made a big difference!</a:t>
            </a:r>
          </a:p>
        </p:txBody>
      </p:sp>
    </p:spTree>
    <p:extLst>
      <p:ext uri="{BB962C8B-B14F-4D97-AF65-F5344CB8AC3E}">
        <p14:creationId xmlns:p14="http://schemas.microsoft.com/office/powerpoint/2010/main" val="3256054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D3263-D6FF-4D9E-93D7-AB7039AB3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4691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Welcome (back) Charlotte!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2F528-4726-AAD8-83C4-375294FEA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F1B6C-4FB2-6154-8028-020E9186D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Glasgow Collab.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495119-92AE-20CA-0A05-B6C35DA2A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14187-AF44-4271-AA62-1C5C376B8E74}" type="slidenum">
              <a:rPr lang="en-US" smtClean="0"/>
              <a:t>9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80D2DB-0F6E-1A81-65CF-6CC84A458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429" y="1309816"/>
            <a:ext cx="9414651" cy="53004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671C8673-42AC-9F57-5A17-9E47C4B9E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2200" y="1309816"/>
            <a:ext cx="1804597" cy="12990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B0E6217-7182-C645-DEC4-AE5EC0AD7C29}"/>
              </a:ext>
            </a:extLst>
          </p:cNvPr>
          <p:cNvSpPr txBox="1"/>
          <p:nvPr/>
        </p:nvSpPr>
        <p:spPr>
          <a:xfrm>
            <a:off x="9982200" y="3126259"/>
            <a:ext cx="19453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Looking forward to having your expertise to help drive </a:t>
            </a:r>
            <a:r>
              <a:rPr lang="en-US" dirty="0" err="1"/>
              <a:t>ePIC</a:t>
            </a:r>
            <a:r>
              <a:rPr lang="en-US" dirty="0"/>
              <a:t> Physics Analysis Coordination to the next level!</a:t>
            </a:r>
          </a:p>
        </p:txBody>
      </p:sp>
    </p:spTree>
    <p:extLst>
      <p:ext uri="{BB962C8B-B14F-4D97-AF65-F5344CB8AC3E}">
        <p14:creationId xmlns:p14="http://schemas.microsoft.com/office/powerpoint/2010/main" val="661394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NL">
  <a:themeElements>
    <a:clrScheme name="BNL_NSLS-II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0_PPT_Template_TITLE_NAME.potx" id="{20BAE615-E1D6-4082-AD3D-765DD0DDCD0A}" vid="{385897CC-7FDC-417F-9B66-0FE921BA923B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6671</TotalTime>
  <Words>3552</Words>
  <Application>Microsoft Office PowerPoint</Application>
  <PresentationFormat>Widescreen</PresentationFormat>
  <Paragraphs>545</Paragraphs>
  <Slides>45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45</vt:i4>
      </vt:variant>
    </vt:vector>
  </HeadingPairs>
  <TitlesOfParts>
    <vt:vector size="61" baseType="lpstr">
      <vt:lpstr>Aptos</vt:lpstr>
      <vt:lpstr>Aptos Display</vt:lpstr>
      <vt:lpstr>Arial</vt:lpstr>
      <vt:lpstr>Arial Black</vt:lpstr>
      <vt:lpstr>ArialMT</vt:lpstr>
      <vt:lpstr>Calibri</vt:lpstr>
      <vt:lpstr>Calibri Light</vt:lpstr>
      <vt:lpstr>CambriaMath</vt:lpstr>
      <vt:lpstr>Wingdings</vt:lpstr>
      <vt:lpstr>Office Theme</vt:lpstr>
      <vt:lpstr>1_Office Theme</vt:lpstr>
      <vt:lpstr>BNL</vt:lpstr>
      <vt:lpstr>2_Office Theme</vt:lpstr>
      <vt:lpstr>3_Office Theme</vt:lpstr>
      <vt:lpstr>5_Office Theme</vt:lpstr>
      <vt:lpstr>4_Office Theme</vt:lpstr>
      <vt:lpstr>Collaboration Status and Priorities</vt:lpstr>
      <vt:lpstr>The             Collaboration</vt:lpstr>
      <vt:lpstr>The ePIC Collaboration Pursues EIC Science</vt:lpstr>
      <vt:lpstr>PowerPoint Presentation</vt:lpstr>
      <vt:lpstr>New                Institutions in 2026</vt:lpstr>
      <vt:lpstr>An             Thank You!  A huge expression of gratitude to our outgoing PWG conveners! Your contributions during a critical time helped evolve and establish the Physics Working Groups and contribute to the Early Science Report.</vt:lpstr>
      <vt:lpstr>An             Welcome!  A huge expression of gratitude to our incoming PWG conveners. Your willingness to serve as PWG conveners and dedication to ePIC are greatly appreciated!</vt:lpstr>
      <vt:lpstr>Thank You Rachel!</vt:lpstr>
      <vt:lpstr>Welcome (back) Charlotte!</vt:lpstr>
      <vt:lpstr>“New” Faces in Software and Computing</vt:lpstr>
      <vt:lpstr>PowerPoint Presentation</vt:lpstr>
      <vt:lpstr>Goals for the first half of 2026 </vt:lpstr>
      <vt:lpstr>The            Collaboration is:</vt:lpstr>
      <vt:lpstr>TC Office Priorities</vt:lpstr>
      <vt:lpstr>TC Office Priorities</vt:lpstr>
      <vt:lpstr>TC Office Priorities</vt:lpstr>
      <vt:lpstr>DSC NIM-A Contributions</vt:lpstr>
      <vt:lpstr>The            Collaboration is:</vt:lpstr>
      <vt:lpstr>PowerPoint Presentation</vt:lpstr>
      <vt:lpstr>Software and Computing Priorities</vt:lpstr>
      <vt:lpstr>Priorities for the Remainder of 2026</vt:lpstr>
      <vt:lpstr>Multi-Year Plan</vt:lpstr>
      <vt:lpstr>The            Collaboration is:</vt:lpstr>
      <vt:lpstr>The Early Science Whitepaper</vt:lpstr>
      <vt:lpstr>The ePIC Author List</vt:lpstr>
      <vt:lpstr>PAC Priorities</vt:lpstr>
      <vt:lpstr>Reconstruction Priorities</vt:lpstr>
      <vt:lpstr>The Next Six Months</vt:lpstr>
      <vt:lpstr>Publication Strategy</vt:lpstr>
      <vt:lpstr>Publication Strategy – Phase 1 (Early Science)</vt:lpstr>
      <vt:lpstr>Publication Strategy – Phase 2 (Full EIC)</vt:lpstr>
      <vt:lpstr>Proposed ePIC Goals for Remainder of 2026</vt:lpstr>
      <vt:lpstr>Spokesperson Pet Peeves</vt:lpstr>
      <vt:lpstr>Next ePIC Collaboration Meeting</vt:lpstr>
      <vt:lpstr>All Good Things…</vt:lpstr>
      <vt:lpstr>PowerPoint Presentation</vt:lpstr>
      <vt:lpstr>The Status of the ePIC Collaboration</vt:lpstr>
      <vt:lpstr>Thank You!</vt:lpstr>
      <vt:lpstr>PowerPoint Presentation</vt:lpstr>
      <vt:lpstr>PowerPoint Presentation</vt:lpstr>
      <vt:lpstr>ePIC – The EIC State-of-the-Art General-Purpose Detector</vt:lpstr>
      <vt:lpstr>ePIC Resources</vt:lpstr>
      <vt:lpstr>EICUG Membership</vt:lpstr>
      <vt:lpstr>CERN Recognized Experiment Status: RE47</vt:lpstr>
      <vt:lpstr>ePIC Collaboration Structure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EIC Detectors</dc:title>
  <dc:creator>John Lajoie</dc:creator>
  <cp:lastModifiedBy>Lajoie, John</cp:lastModifiedBy>
  <cp:revision>1781</cp:revision>
  <cp:lastPrinted>2024-05-03T12:42:00Z</cp:lastPrinted>
  <dcterms:created xsi:type="dcterms:W3CDTF">2022-06-05T17:25:16Z</dcterms:created>
  <dcterms:modified xsi:type="dcterms:W3CDTF">2026-07-17T09:24:04Z</dcterms:modified>
</cp:coreProperties>
</file>