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71" r:id="rId1"/>
    <p:sldMasterId id="2147483883" r:id="rId2"/>
    <p:sldMasterId id="2147483895" r:id="rId3"/>
  </p:sldMasterIdLst>
  <p:notesMasterIdLst>
    <p:notesMasterId r:id="rId27"/>
  </p:notesMasterIdLst>
  <p:handoutMasterIdLst>
    <p:handoutMasterId r:id="rId28"/>
  </p:handoutMasterIdLst>
  <p:sldIdLst>
    <p:sldId id="504" r:id="rId4"/>
    <p:sldId id="5875" r:id="rId5"/>
    <p:sldId id="5880" r:id="rId6"/>
    <p:sldId id="5870" r:id="rId7"/>
    <p:sldId id="5898" r:id="rId8"/>
    <p:sldId id="5874" r:id="rId9"/>
    <p:sldId id="5894" r:id="rId10"/>
    <p:sldId id="5878" r:id="rId11"/>
    <p:sldId id="5895" r:id="rId12"/>
    <p:sldId id="5872" r:id="rId13"/>
    <p:sldId id="5892" r:id="rId14"/>
    <p:sldId id="5873" r:id="rId15"/>
    <p:sldId id="5889" r:id="rId16"/>
    <p:sldId id="5882" r:id="rId17"/>
    <p:sldId id="5883" r:id="rId18"/>
    <p:sldId id="5884" r:id="rId19"/>
    <p:sldId id="5885" r:id="rId20"/>
    <p:sldId id="5886" r:id="rId21"/>
    <p:sldId id="5887" r:id="rId22"/>
    <p:sldId id="5888" r:id="rId23"/>
    <p:sldId id="5890" r:id="rId24"/>
    <p:sldId id="5891" r:id="rId25"/>
    <p:sldId id="5897" r:id="rId26"/>
  </p:sldIdLst>
  <p:sldSz cx="12192000" cy="6858000"/>
  <p:notesSz cx="6799263" cy="9929813"/>
  <p:defaultTex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996633"/>
    <a:srgbClr val="FF3300"/>
    <a:srgbClr val="339933"/>
    <a:srgbClr val="FF6600"/>
    <a:srgbClr val="FFCC00"/>
    <a:srgbClr val="0000FF"/>
    <a:srgbClr val="00FF99"/>
    <a:srgbClr val="CC0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58961" autoAdjust="0"/>
  </p:normalViewPr>
  <p:slideViewPr>
    <p:cSldViewPr>
      <p:cViewPr varScale="1">
        <p:scale>
          <a:sx n="68" d="100"/>
          <a:sy n="68" d="100"/>
        </p:scale>
        <p:origin x="344" y="3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91" d="100"/>
          <a:sy n="91" d="100"/>
        </p:scale>
        <p:origin x="-3732" y="-102"/>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2" y="1"/>
            <a:ext cx="2947088" cy="497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2" rIns="95544" bIns="47772" numCol="1" anchor="t" anchorCtr="0" compatLnSpc="1">
            <a:prstTxWarp prst="textNoShape">
              <a:avLst/>
            </a:prstTxWarp>
          </a:bodyPr>
          <a:lstStyle>
            <a:lvl1pPr defTabSz="955557">
              <a:defRPr sz="1300">
                <a:latin typeface="Arial" charset="0"/>
              </a:defRPr>
            </a:lvl1pPr>
          </a:lstStyle>
          <a:p>
            <a:pPr>
              <a:defRPr/>
            </a:pPr>
            <a:endParaRPr lang="fr-FR"/>
          </a:p>
        </p:txBody>
      </p:sp>
      <p:sp>
        <p:nvSpPr>
          <p:cNvPr id="43011" name="Rectangle 3"/>
          <p:cNvSpPr>
            <a:spLocks noGrp="1" noChangeArrowheads="1"/>
          </p:cNvSpPr>
          <p:nvPr>
            <p:ph type="dt" sz="quarter" idx="1"/>
          </p:nvPr>
        </p:nvSpPr>
        <p:spPr bwMode="auto">
          <a:xfrm>
            <a:off x="3850589" y="1"/>
            <a:ext cx="2947088" cy="497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2" rIns="95544" bIns="47772" numCol="1" anchor="t" anchorCtr="0" compatLnSpc="1">
            <a:prstTxWarp prst="textNoShape">
              <a:avLst/>
            </a:prstTxWarp>
          </a:bodyPr>
          <a:lstStyle>
            <a:lvl1pPr algn="r" defTabSz="955557">
              <a:defRPr sz="1300">
                <a:latin typeface="Arial" charset="0"/>
              </a:defRPr>
            </a:lvl1pPr>
          </a:lstStyle>
          <a:p>
            <a:pPr>
              <a:defRPr/>
            </a:pPr>
            <a:endParaRPr lang="fr-FR"/>
          </a:p>
        </p:txBody>
      </p:sp>
      <p:sp>
        <p:nvSpPr>
          <p:cNvPr id="43012" name="Rectangle 4"/>
          <p:cNvSpPr>
            <a:spLocks noGrp="1" noChangeArrowheads="1"/>
          </p:cNvSpPr>
          <p:nvPr>
            <p:ph type="ftr" sz="quarter" idx="2"/>
          </p:nvPr>
        </p:nvSpPr>
        <p:spPr bwMode="auto">
          <a:xfrm>
            <a:off x="2" y="9431181"/>
            <a:ext cx="2947088"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2" rIns="95544" bIns="47772" numCol="1" anchor="b" anchorCtr="0" compatLnSpc="1">
            <a:prstTxWarp prst="textNoShape">
              <a:avLst/>
            </a:prstTxWarp>
          </a:bodyPr>
          <a:lstStyle>
            <a:lvl1pPr defTabSz="955557">
              <a:defRPr sz="1300">
                <a:latin typeface="Arial" charset="0"/>
              </a:defRPr>
            </a:lvl1pPr>
          </a:lstStyle>
          <a:p>
            <a:pPr>
              <a:defRPr/>
            </a:pPr>
            <a:endParaRPr lang="fr-FR"/>
          </a:p>
        </p:txBody>
      </p:sp>
      <p:sp>
        <p:nvSpPr>
          <p:cNvPr id="43013" name="Rectangle 5"/>
          <p:cNvSpPr>
            <a:spLocks noGrp="1" noChangeArrowheads="1"/>
          </p:cNvSpPr>
          <p:nvPr>
            <p:ph type="sldNum" sz="quarter" idx="3"/>
          </p:nvPr>
        </p:nvSpPr>
        <p:spPr bwMode="auto">
          <a:xfrm>
            <a:off x="3850589" y="9431181"/>
            <a:ext cx="2947088"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2" rIns="95544" bIns="47772" numCol="1" anchor="b" anchorCtr="0" compatLnSpc="1">
            <a:prstTxWarp prst="textNoShape">
              <a:avLst/>
            </a:prstTxWarp>
          </a:bodyPr>
          <a:lstStyle>
            <a:lvl1pPr algn="r" defTabSz="955557">
              <a:defRPr sz="1300">
                <a:latin typeface="Arial" charset="0"/>
              </a:defRPr>
            </a:lvl1pPr>
          </a:lstStyle>
          <a:p>
            <a:pPr>
              <a:defRPr/>
            </a:pPr>
            <a:fld id="{19E14790-E3AA-44A9-AC30-9F3910EB567D}" type="slidenum">
              <a:rPr lang="fr-FR"/>
              <a:pPr>
                <a:defRPr/>
              </a:pPr>
              <a:t>‹N°›</a:t>
            </a:fld>
            <a:endParaRPr lang="fr-FR"/>
          </a:p>
        </p:txBody>
      </p:sp>
    </p:spTree>
    <p:extLst>
      <p:ext uri="{BB962C8B-B14F-4D97-AF65-F5344CB8AC3E}">
        <p14:creationId xmlns:p14="http://schemas.microsoft.com/office/powerpoint/2010/main" val="2127250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2" y="1"/>
            <a:ext cx="2947088" cy="497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244" tIns="44621" rIns="89244" bIns="44621" numCol="1" anchor="t" anchorCtr="0" compatLnSpc="1">
            <a:prstTxWarp prst="textNoShape">
              <a:avLst/>
            </a:prstTxWarp>
          </a:bodyPr>
          <a:lstStyle>
            <a:lvl1pPr defTabSz="892065">
              <a:defRPr sz="1200">
                <a:latin typeface="Arial" charset="0"/>
              </a:defRPr>
            </a:lvl1pPr>
          </a:lstStyle>
          <a:p>
            <a:pPr>
              <a:defRPr/>
            </a:pPr>
            <a:endParaRPr lang="fr-FR"/>
          </a:p>
        </p:txBody>
      </p:sp>
      <p:sp>
        <p:nvSpPr>
          <p:cNvPr id="66563" name="Rectangle 3"/>
          <p:cNvSpPr>
            <a:spLocks noGrp="1" noChangeArrowheads="1"/>
          </p:cNvSpPr>
          <p:nvPr>
            <p:ph type="dt" idx="1"/>
          </p:nvPr>
        </p:nvSpPr>
        <p:spPr bwMode="auto">
          <a:xfrm>
            <a:off x="3850589" y="1"/>
            <a:ext cx="2947088" cy="497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244" tIns="44621" rIns="89244" bIns="44621" numCol="1" anchor="t" anchorCtr="0" compatLnSpc="1">
            <a:prstTxWarp prst="textNoShape">
              <a:avLst/>
            </a:prstTxWarp>
          </a:bodyPr>
          <a:lstStyle>
            <a:lvl1pPr algn="r" defTabSz="892065">
              <a:defRPr sz="1200">
                <a:latin typeface="Arial" charset="0"/>
              </a:defRPr>
            </a:lvl1pPr>
          </a:lstStyle>
          <a:p>
            <a:pPr>
              <a:defRPr/>
            </a:pPr>
            <a:endParaRPr lang="fr-FR"/>
          </a:p>
        </p:txBody>
      </p:sp>
      <p:sp>
        <p:nvSpPr>
          <p:cNvPr id="22532" name="Rectangle 4"/>
          <p:cNvSpPr>
            <a:spLocks noGrp="1" noRot="1" noChangeAspect="1" noChangeArrowheads="1" noTextEdit="1"/>
          </p:cNvSpPr>
          <p:nvPr>
            <p:ph type="sldImg" idx="2"/>
          </p:nvPr>
        </p:nvSpPr>
        <p:spPr bwMode="auto">
          <a:xfrm>
            <a:off x="92075"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6565" name="Rectangle 5"/>
          <p:cNvSpPr>
            <a:spLocks noGrp="1" noChangeArrowheads="1"/>
          </p:cNvSpPr>
          <p:nvPr>
            <p:ph type="body" sz="quarter" idx="3"/>
          </p:nvPr>
        </p:nvSpPr>
        <p:spPr bwMode="auto">
          <a:xfrm>
            <a:off x="679610" y="4716384"/>
            <a:ext cx="5440046" cy="4468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244" tIns="44621" rIns="89244" bIns="44621"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6566" name="Rectangle 6"/>
          <p:cNvSpPr>
            <a:spLocks noGrp="1" noChangeArrowheads="1"/>
          </p:cNvSpPr>
          <p:nvPr>
            <p:ph type="ftr" sz="quarter" idx="4"/>
          </p:nvPr>
        </p:nvSpPr>
        <p:spPr bwMode="auto">
          <a:xfrm>
            <a:off x="2" y="9431181"/>
            <a:ext cx="2947088"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244" tIns="44621" rIns="89244" bIns="44621" numCol="1" anchor="b" anchorCtr="0" compatLnSpc="1">
            <a:prstTxWarp prst="textNoShape">
              <a:avLst/>
            </a:prstTxWarp>
          </a:bodyPr>
          <a:lstStyle>
            <a:lvl1pPr defTabSz="892065">
              <a:defRPr sz="1200">
                <a:latin typeface="Arial" charset="0"/>
              </a:defRPr>
            </a:lvl1pPr>
          </a:lstStyle>
          <a:p>
            <a:pPr>
              <a:defRPr/>
            </a:pPr>
            <a:endParaRPr lang="fr-FR"/>
          </a:p>
        </p:txBody>
      </p:sp>
      <p:sp>
        <p:nvSpPr>
          <p:cNvPr id="66567" name="Rectangle 7"/>
          <p:cNvSpPr>
            <a:spLocks noGrp="1" noChangeArrowheads="1"/>
          </p:cNvSpPr>
          <p:nvPr>
            <p:ph type="sldNum" sz="quarter" idx="5"/>
          </p:nvPr>
        </p:nvSpPr>
        <p:spPr bwMode="auto">
          <a:xfrm>
            <a:off x="3850589" y="9431181"/>
            <a:ext cx="2947088" cy="49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244" tIns="44621" rIns="89244" bIns="44621" numCol="1" anchor="b" anchorCtr="0" compatLnSpc="1">
            <a:prstTxWarp prst="textNoShape">
              <a:avLst/>
            </a:prstTxWarp>
          </a:bodyPr>
          <a:lstStyle>
            <a:lvl1pPr algn="r" defTabSz="892065">
              <a:defRPr sz="1200">
                <a:latin typeface="Arial" charset="0"/>
              </a:defRPr>
            </a:lvl1pPr>
          </a:lstStyle>
          <a:p>
            <a:pPr>
              <a:defRPr/>
            </a:pPr>
            <a:fld id="{9831BB6A-A0DD-468D-BA33-5CDE4EAAACD5}" type="slidenum">
              <a:rPr lang="fr-FR"/>
              <a:pPr>
                <a:defRPr/>
              </a:pPr>
              <a:t>‹N°›</a:t>
            </a:fld>
            <a:endParaRPr lang="fr-FR"/>
          </a:p>
        </p:txBody>
      </p:sp>
    </p:spTree>
    <p:extLst>
      <p:ext uri="{BB962C8B-B14F-4D97-AF65-F5344CB8AC3E}">
        <p14:creationId xmlns:p14="http://schemas.microsoft.com/office/powerpoint/2010/main" val="38263684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2075"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defTabSz="865016">
              <a:defRPr/>
            </a:pPr>
            <a:fld id="{9831BB6A-A0DD-468D-BA33-5CDE4EAAACD5}" type="slidenum">
              <a:rPr lang="fr-FR">
                <a:solidFill>
                  <a:srgbClr val="000000"/>
                </a:solidFill>
              </a:rPr>
              <a:pPr defTabSz="865016">
                <a:defRPr/>
              </a:pPr>
              <a:t>1</a:t>
            </a:fld>
            <a:endParaRPr lang="fr-FR">
              <a:solidFill>
                <a:srgbClr val="000000"/>
              </a:solidFill>
            </a:endParaRPr>
          </a:p>
        </p:txBody>
      </p:sp>
    </p:spTree>
    <p:extLst>
      <p:ext uri="{BB962C8B-B14F-4D97-AF65-F5344CB8AC3E}">
        <p14:creationId xmlns:p14="http://schemas.microsoft.com/office/powerpoint/2010/main" val="430079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10.jpe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a:t>Cliquez pour modifier le style des sous-titres du masque</a:t>
            </a:r>
          </a:p>
        </p:txBody>
      </p:sp>
      <p:pic>
        <p:nvPicPr>
          <p:cNvPr id="31" name="Picture 2" descr="chipembeded 012"/>
          <p:cNvPicPr>
            <a:picLocks noChangeAspect="1" noChangeArrowheads="1"/>
          </p:cNvPicPr>
          <p:nvPr/>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latin typeface="Bryant Medium Compressed" pitchFamily="34" charset="0"/>
              </a:rPr>
              <a:t>rganization</a:t>
            </a:r>
            <a:r>
              <a:rPr lang="fr-FR" sz="2400" dirty="0">
                <a:latin typeface="Bryant Medium Compressed" pitchFamily="34" charset="0"/>
              </a:rPr>
              <a:t> for </a:t>
            </a:r>
            <a:r>
              <a:rPr lang="fr-FR" sz="2400" dirty="0" err="1">
                <a:solidFill>
                  <a:srgbClr val="FF0000"/>
                </a:solidFill>
                <a:latin typeface="Bryant Medium Compressed" pitchFamily="34" charset="0"/>
              </a:rPr>
              <a:t>M</a:t>
            </a:r>
            <a:r>
              <a:rPr lang="fr-FR" sz="2400" dirty="0" err="1">
                <a:latin typeface="Bryant Medium Compressed" pitchFamily="34" charset="0"/>
              </a:rPr>
              <a:t>icro-</a:t>
            </a:r>
            <a:r>
              <a:rPr lang="fr-FR" sz="2400" dirty="0" err="1">
                <a:solidFill>
                  <a:srgbClr val="FF0000"/>
                </a:solidFill>
                <a:latin typeface="Bryant Medium Compressed" pitchFamily="34" charset="0"/>
              </a:rPr>
              <a:t>E</a:t>
            </a:r>
            <a:r>
              <a:rPr lang="fr-FR" sz="2400" dirty="0" err="1">
                <a:latin typeface="Bryant Medium Compressed" pitchFamily="34" charset="0"/>
              </a:rPr>
              <a:t>lectronics</a:t>
            </a:r>
            <a:r>
              <a:rPr lang="fr-FR" sz="2400" dirty="0">
                <a:latin typeface="Bryant Medium Compressed" pitchFamily="34" charset="0"/>
              </a:rPr>
              <a:t> </a:t>
            </a:r>
            <a:r>
              <a:rPr lang="fr-FR" sz="2400" dirty="0" err="1">
                <a:latin typeface="Bryant Medium Compressed" pitchFamily="34" charset="0"/>
              </a:rPr>
              <a:t>desi</a:t>
            </a:r>
            <a:r>
              <a:rPr lang="fr-FR" sz="2400" dirty="0" err="1">
                <a:solidFill>
                  <a:srgbClr val="FF0000"/>
                </a:solidFill>
                <a:latin typeface="Bryant Medium Compressed" pitchFamily="34" charset="0"/>
              </a:rPr>
              <a:t>G</a:t>
            </a:r>
            <a:r>
              <a:rPr lang="fr-FR" sz="2400" dirty="0" err="1">
                <a:latin typeface="Bryant Medium Compressed" pitchFamily="34" charset="0"/>
              </a:rPr>
              <a:t>n</a:t>
            </a:r>
            <a:r>
              <a:rPr lang="fr-FR" sz="2400" dirty="0">
                <a:latin typeface="Bryant Medium Compressed" pitchFamily="34" charset="0"/>
              </a:rPr>
              <a:t> and </a:t>
            </a:r>
            <a:r>
              <a:rPr lang="fr-FR" sz="2400" dirty="0">
                <a:solidFill>
                  <a:srgbClr val="FF0000"/>
                </a:solidFill>
                <a:latin typeface="Bryant Medium Compressed" pitchFamily="34" charset="0"/>
              </a:rPr>
              <a:t>A</a:t>
            </a:r>
            <a:r>
              <a:rPr lang="fr-FR" sz="2400" dirty="0">
                <a:latin typeface="Bryant Medium Compressed" pitchFamily="34" charset="0"/>
              </a:rPr>
              <a:t>pplications</a:t>
            </a:r>
            <a:endParaRPr lang="en-US" sz="2800" dirty="0">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latin typeface="Bryant Medium Compressed" pitchFamily="34" charset="0"/>
              </a:rPr>
              <a:t>rganization</a:t>
            </a:r>
            <a:r>
              <a:rPr lang="fr-FR" sz="2400" dirty="0">
                <a:latin typeface="Bryant Medium Compressed" pitchFamily="34" charset="0"/>
              </a:rPr>
              <a:t> for </a:t>
            </a:r>
            <a:r>
              <a:rPr lang="fr-FR" sz="2400" dirty="0" err="1">
                <a:solidFill>
                  <a:srgbClr val="FF0000"/>
                </a:solidFill>
                <a:latin typeface="Bryant Medium Compressed" pitchFamily="34" charset="0"/>
              </a:rPr>
              <a:t>M</a:t>
            </a:r>
            <a:r>
              <a:rPr lang="fr-FR" sz="2400" dirty="0" err="1">
                <a:latin typeface="Bryant Medium Compressed" pitchFamily="34" charset="0"/>
              </a:rPr>
              <a:t>icro-</a:t>
            </a:r>
            <a:r>
              <a:rPr lang="fr-FR" sz="2400" dirty="0" err="1">
                <a:solidFill>
                  <a:srgbClr val="FF0000"/>
                </a:solidFill>
                <a:latin typeface="Bryant Medium Compressed" pitchFamily="34" charset="0"/>
              </a:rPr>
              <a:t>E</a:t>
            </a:r>
            <a:r>
              <a:rPr lang="fr-FR" sz="2400" dirty="0" err="1">
                <a:latin typeface="Bryant Medium Compressed" pitchFamily="34" charset="0"/>
              </a:rPr>
              <a:t>lectronics</a:t>
            </a:r>
            <a:r>
              <a:rPr lang="fr-FR" sz="2400" dirty="0">
                <a:latin typeface="Bryant Medium Compressed" pitchFamily="34" charset="0"/>
              </a:rPr>
              <a:t> </a:t>
            </a:r>
            <a:r>
              <a:rPr lang="fr-FR" sz="2400" dirty="0" err="1">
                <a:latin typeface="Bryant Medium Compressed" pitchFamily="34" charset="0"/>
              </a:rPr>
              <a:t>desi</a:t>
            </a:r>
            <a:r>
              <a:rPr lang="fr-FR" sz="2400" dirty="0" err="1">
                <a:solidFill>
                  <a:srgbClr val="FF0000"/>
                </a:solidFill>
                <a:latin typeface="Bryant Medium Compressed" pitchFamily="34" charset="0"/>
              </a:rPr>
              <a:t>G</a:t>
            </a:r>
            <a:r>
              <a:rPr lang="fr-FR" sz="2400" dirty="0" err="1">
                <a:latin typeface="Bryant Medium Compressed" pitchFamily="34" charset="0"/>
              </a:rPr>
              <a:t>n</a:t>
            </a:r>
            <a:r>
              <a:rPr lang="fr-FR" sz="2400" dirty="0">
                <a:latin typeface="Bryant Medium Compressed" pitchFamily="34" charset="0"/>
              </a:rPr>
              <a:t> and </a:t>
            </a:r>
            <a:r>
              <a:rPr lang="fr-FR" sz="2400" dirty="0">
                <a:solidFill>
                  <a:srgbClr val="FF0000"/>
                </a:solidFill>
                <a:latin typeface="Bryant Medium Compressed" pitchFamily="34" charset="0"/>
              </a:rPr>
              <a:t>A</a:t>
            </a:r>
            <a:r>
              <a:rPr lang="fr-FR" sz="2400" dirty="0">
                <a:latin typeface="Bryant Medium Compressed" pitchFamily="34" charset="0"/>
              </a:rPr>
              <a:t>pplications</a:t>
            </a:r>
            <a:endParaRPr lang="en-US" sz="2800" dirty="0">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latin typeface="Bryant Medium Compressed" pitchFamily="34" charset="0"/>
              </a:rPr>
              <a:t>rganization</a:t>
            </a:r>
            <a:r>
              <a:rPr lang="fr-FR" sz="2400" dirty="0">
                <a:latin typeface="Bryant Medium Compressed" pitchFamily="34" charset="0"/>
              </a:rPr>
              <a:t> for </a:t>
            </a:r>
            <a:r>
              <a:rPr lang="fr-FR" sz="2400" dirty="0" err="1">
                <a:solidFill>
                  <a:srgbClr val="FF0000"/>
                </a:solidFill>
                <a:latin typeface="Bryant Medium Compressed" pitchFamily="34" charset="0"/>
              </a:rPr>
              <a:t>M</a:t>
            </a:r>
            <a:r>
              <a:rPr lang="fr-FR" sz="2400" dirty="0" err="1">
                <a:latin typeface="Bryant Medium Compressed" pitchFamily="34" charset="0"/>
              </a:rPr>
              <a:t>icro-</a:t>
            </a:r>
            <a:r>
              <a:rPr lang="fr-FR" sz="2400" dirty="0" err="1">
                <a:solidFill>
                  <a:srgbClr val="FF0000"/>
                </a:solidFill>
                <a:latin typeface="Bryant Medium Compressed" pitchFamily="34" charset="0"/>
              </a:rPr>
              <a:t>E</a:t>
            </a:r>
            <a:r>
              <a:rPr lang="fr-FR" sz="2400" dirty="0" err="1">
                <a:latin typeface="Bryant Medium Compressed" pitchFamily="34" charset="0"/>
              </a:rPr>
              <a:t>lectronics</a:t>
            </a:r>
            <a:r>
              <a:rPr lang="fr-FR" sz="2400" dirty="0">
                <a:latin typeface="Bryant Medium Compressed" pitchFamily="34" charset="0"/>
              </a:rPr>
              <a:t> </a:t>
            </a:r>
            <a:r>
              <a:rPr lang="fr-FR" sz="2400" dirty="0" err="1">
                <a:latin typeface="Bryant Medium Compressed" pitchFamily="34" charset="0"/>
              </a:rPr>
              <a:t>desi</a:t>
            </a:r>
            <a:r>
              <a:rPr lang="fr-FR" sz="2400" dirty="0" err="1">
                <a:solidFill>
                  <a:srgbClr val="FF0000"/>
                </a:solidFill>
                <a:latin typeface="Bryant Medium Compressed" pitchFamily="34" charset="0"/>
              </a:rPr>
              <a:t>G</a:t>
            </a:r>
            <a:r>
              <a:rPr lang="fr-FR" sz="2400" dirty="0" err="1">
                <a:latin typeface="Bryant Medium Compressed" pitchFamily="34" charset="0"/>
              </a:rPr>
              <a:t>n</a:t>
            </a:r>
            <a:r>
              <a:rPr lang="fr-FR" sz="2400" dirty="0">
                <a:latin typeface="Bryant Medium Compressed" pitchFamily="34" charset="0"/>
              </a:rPr>
              <a:t> and </a:t>
            </a:r>
            <a:r>
              <a:rPr lang="fr-FR" sz="2400" dirty="0">
                <a:solidFill>
                  <a:srgbClr val="FF0000"/>
                </a:solidFill>
                <a:latin typeface="Bryant Medium Compressed" pitchFamily="34" charset="0"/>
              </a:rPr>
              <a:t>A</a:t>
            </a:r>
            <a:r>
              <a:rPr lang="fr-FR" sz="2400" dirty="0">
                <a:latin typeface="Bryant Medium Compressed" pitchFamily="34" charset="0"/>
              </a:rPr>
              <a:t>pplications</a:t>
            </a:r>
            <a:endParaRPr lang="en-US" sz="2800" dirty="0">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0128448" y="61606"/>
            <a:ext cx="1248139" cy="1385690"/>
          </a:xfrm>
          <a:prstGeom prst="rect">
            <a:avLst/>
          </a:prstGeom>
        </p:spPr>
      </p:pic>
    </p:spTree>
    <p:extLst>
      <p:ext uri="{BB962C8B-B14F-4D97-AF65-F5344CB8AC3E}">
        <p14:creationId xmlns:p14="http://schemas.microsoft.com/office/powerpoint/2010/main" val="170109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a:t>EIC 2026</a:t>
            </a:r>
            <a:endParaRPr lang="en-US" dirty="0"/>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991603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pied de page 2"/>
          <p:cNvSpPr>
            <a:spLocks noGrp="1"/>
          </p:cNvSpPr>
          <p:nvPr>
            <p:ph type="ftr" sz="quarter" idx="10"/>
          </p:nvPr>
        </p:nvSpPr>
        <p:spPr/>
        <p:txBody>
          <a:bodyPr/>
          <a:lstStyle/>
          <a:p>
            <a:r>
              <a:rPr lang="en-US"/>
              <a:t>EIC 2026</a:t>
            </a:r>
            <a:endParaRPr lang="en-US" dirty="0"/>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pPr/>
              <a:t>‹N°›</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a:t>Cliquez pour modifier le style des sous-titres du masque</a:t>
            </a:r>
          </a:p>
        </p:txBody>
      </p:sp>
      <p:pic>
        <p:nvPicPr>
          <p:cNvPr id="31" name="Picture 2" descr="chipembeded 012"/>
          <p:cNvPicPr>
            <a:picLocks noChangeAspect="1" noChangeArrowheads="1"/>
          </p:cNvPicPr>
          <p:nvPr/>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 y="332656"/>
            <a:ext cx="12191999"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17" name="Picture 2" descr="chipembeded 012"/>
          <p:cNvPicPr>
            <a:picLocks noChangeAspect="1" noChangeArrowheads="1"/>
          </p:cNvPicPr>
          <p:nvPr/>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3" name="Picture 2" descr="chipembeded 012"/>
          <p:cNvPicPr>
            <a:picLocks noChangeAspect="1" noChangeArrowheads="1"/>
          </p:cNvPicPr>
          <p:nvPr userDrawn="1"/>
        </p:nvPicPr>
        <p:blipFill rotWithShape="1">
          <a:blip r:embed="rId2" cstate="print">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 name="Image 1"/>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1064552" y="31735"/>
            <a:ext cx="864095" cy="1496482"/>
          </a:xfrm>
          <a:prstGeom prst="rect">
            <a:avLst/>
          </a:prstGeom>
        </p:spPr>
      </p:pic>
      <p:pic>
        <p:nvPicPr>
          <p:cNvPr id="24" name="Image 23">
            <a:extLst>
              <a:ext uri="{FF2B5EF4-FFF2-40B4-BE49-F238E27FC236}">
                <a16:creationId xmlns:a16="http://schemas.microsoft.com/office/drawing/2014/main" id="{FF22AA1B-2DBC-4A1D-9D00-E67F07362F1F}"/>
              </a:ext>
            </a:extLst>
          </p:cNvPr>
          <p:cNvPicPr>
            <a:picLocks noChangeAspect="1"/>
          </p:cNvPicPr>
          <p:nvPr userDrawn="1"/>
        </p:nvPicPr>
        <p:blipFill>
          <a:blip r:embed="rId5"/>
          <a:stretch>
            <a:fillRect/>
          </a:stretch>
        </p:blipFill>
        <p:spPr>
          <a:xfrm>
            <a:off x="138962" y="68690"/>
            <a:ext cx="2068606" cy="1332865"/>
          </a:xfrm>
          <a:prstGeom prst="rect">
            <a:avLst/>
          </a:prstGeom>
        </p:spPr>
      </p:pic>
    </p:spTree>
    <p:extLst>
      <p:ext uri="{BB962C8B-B14F-4D97-AF65-F5344CB8AC3E}">
        <p14:creationId xmlns:p14="http://schemas.microsoft.com/office/powerpoint/2010/main" val="1655650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a:t>Cliquez pour modifier le style du titre</a:t>
            </a:r>
            <a:endParaRPr lang="fr-FR" dirty="0"/>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189021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954441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2375313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pied de page 2"/>
          <p:cNvSpPr>
            <a:spLocks noGrp="1"/>
          </p:cNvSpPr>
          <p:nvPr>
            <p:ph type="ftr" sz="quarter" idx="10"/>
          </p:nvPr>
        </p:nvSpPr>
        <p:spPr/>
        <p:txBody>
          <a:bodyPr/>
          <a:lstStyle/>
          <a:p>
            <a:r>
              <a:rPr lang="en-US">
                <a:solidFill>
                  <a:srgbClr val="000000"/>
                </a:solidFill>
              </a:rPr>
              <a:t>EIC 2026</a:t>
            </a: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0989023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990301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748058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315580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a:t>Cliquez pour modifier le style du titre</a:t>
            </a:r>
            <a:endParaRPr lang="fr-FR" dirty="0"/>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xfrm>
            <a:off x="839416" y="6608764"/>
            <a:ext cx="10179051" cy="215900"/>
          </a:xfrm>
          <a:ln/>
        </p:spPr>
        <p:txBody>
          <a:bodyPr/>
          <a:lstStyle>
            <a:lvl1pPr>
              <a:defRPr sz="1000"/>
            </a:lvl1pPr>
          </a:lstStyle>
          <a:p>
            <a:r>
              <a:rPr lang="en-US"/>
              <a:t>EIC 2026</a:t>
            </a:r>
            <a:endParaRPr lang="en-US" dirty="0"/>
          </a:p>
        </p:txBody>
      </p:sp>
      <p:sp>
        <p:nvSpPr>
          <p:cNvPr id="5" name="Rectangle 7"/>
          <p:cNvSpPr>
            <a:spLocks noGrp="1" noChangeArrowheads="1"/>
          </p:cNvSpPr>
          <p:nvPr>
            <p:ph type="sldNum" sz="quarter" idx="11"/>
          </p:nvPr>
        </p:nvSpPr>
        <p:spPr>
          <a:xfrm>
            <a:off x="11136560" y="6608764"/>
            <a:ext cx="1055440" cy="215901"/>
          </a:xfrm>
          <a:ln/>
        </p:spPr>
        <p:txBody>
          <a:bodyPr/>
          <a:lstStyle>
            <a:lvl1pPr>
              <a:defRPr sz="1000">
                <a:solidFill>
                  <a:schemeClr val="tx1"/>
                </a:solidFill>
              </a:defRPr>
            </a:lvl1pPr>
          </a:lstStyle>
          <a:p>
            <a:fld id="{2471A504-AE2C-4488-80ED-9ED6A4A57476}" type="slidenum">
              <a:rPr lang="en-US" smtClean="0"/>
              <a:pPr/>
              <a:t>‹N°›</a:t>
            </a:fld>
            <a:endParaRPr lang="en-US" dirty="0"/>
          </a:p>
        </p:txBody>
      </p:sp>
      <p:pic>
        <p:nvPicPr>
          <p:cNvPr id="6" name="Imag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2759906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946013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304186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pied de page 2"/>
          <p:cNvSpPr>
            <a:spLocks noGrp="1"/>
          </p:cNvSpPr>
          <p:nvPr>
            <p:ph type="ftr" sz="quarter" idx="10"/>
          </p:nvPr>
        </p:nvSpPr>
        <p:spPr/>
        <p:txBody>
          <a:bodyPr/>
          <a:lstStyle/>
          <a:p>
            <a:r>
              <a:rPr lang="fr-FR">
                <a:solidFill>
                  <a:srgbClr val="000000"/>
                </a:solidFill>
              </a:rPr>
              <a:t>EIC 2026</a:t>
            </a: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950095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Arc 7"/>
          <p:cNvSpPr>
            <a:spLocks/>
          </p:cNvSpPr>
          <p:nvPr/>
        </p:nvSpPr>
        <p:spPr bwMode="auto">
          <a:xfrm flipV="1">
            <a:off x="11717867" y="6181725"/>
            <a:ext cx="196851" cy="10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2075">
            <a:solidFill>
              <a:srgbClr val="D3121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6" name="Rectangle 8"/>
          <p:cNvSpPr>
            <a:spLocks noChangeArrowheads="1"/>
          </p:cNvSpPr>
          <p:nvPr/>
        </p:nvSpPr>
        <p:spPr bwMode="auto">
          <a:xfrm>
            <a:off x="5994400" y="5562601"/>
            <a:ext cx="423333" cy="752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7" name="Rectangle 9"/>
          <p:cNvSpPr>
            <a:spLocks noChangeArrowheads="1"/>
          </p:cNvSpPr>
          <p:nvPr/>
        </p:nvSpPr>
        <p:spPr bwMode="auto">
          <a:xfrm>
            <a:off x="6079068" y="5603875"/>
            <a:ext cx="472017" cy="6365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8" name="Rectangle 10"/>
          <p:cNvSpPr>
            <a:spLocks noChangeArrowheads="1"/>
          </p:cNvSpPr>
          <p:nvPr/>
        </p:nvSpPr>
        <p:spPr bwMode="auto">
          <a:xfrm>
            <a:off x="6017685" y="5595939"/>
            <a:ext cx="461433" cy="636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9" name="Rectangle 11"/>
          <p:cNvSpPr>
            <a:spLocks noChangeArrowheads="1"/>
          </p:cNvSpPr>
          <p:nvPr/>
        </p:nvSpPr>
        <p:spPr bwMode="auto">
          <a:xfrm>
            <a:off x="5850467" y="5651501"/>
            <a:ext cx="827617" cy="523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9" name="Rectangle 39"/>
          <p:cNvSpPr>
            <a:spLocks noChangeArrowheads="1"/>
          </p:cNvSpPr>
          <p:nvPr/>
        </p:nvSpPr>
        <p:spPr bwMode="auto">
          <a:xfrm>
            <a:off x="0" y="836613"/>
            <a:ext cx="527051"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30" name="Rectangle 40"/>
          <p:cNvSpPr>
            <a:spLocks noChangeArrowheads="1"/>
          </p:cNvSpPr>
          <p:nvPr/>
        </p:nvSpPr>
        <p:spPr bwMode="auto">
          <a:xfrm>
            <a:off x="11664952" y="836613"/>
            <a:ext cx="527049" cy="60213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87043" name="Rectangle 3"/>
          <p:cNvSpPr>
            <a:spLocks noGrp="1" noChangeArrowheads="1"/>
          </p:cNvSpPr>
          <p:nvPr>
            <p:ph type="ctrTitle"/>
          </p:nvPr>
        </p:nvSpPr>
        <p:spPr>
          <a:xfrm>
            <a:off x="383117" y="1476376"/>
            <a:ext cx="11438467" cy="2085975"/>
          </a:xfrm>
        </p:spPr>
        <p:txBody>
          <a:bodyPr/>
          <a:lstStyle>
            <a:lvl1pPr algn="ctr">
              <a:defRPr sz="3200">
                <a:solidFill>
                  <a:schemeClr val="tx1"/>
                </a:solidFill>
              </a:defRPr>
            </a:lvl1pPr>
          </a:lstStyle>
          <a:p>
            <a:pPr lvl="0"/>
            <a:r>
              <a:rPr lang="fr-FR" noProof="0"/>
              <a:t>Cliquez pour modifier le style du titre</a:t>
            </a:r>
          </a:p>
        </p:txBody>
      </p:sp>
      <p:sp>
        <p:nvSpPr>
          <p:cNvPr id="87044" name="Rectangle 4"/>
          <p:cNvSpPr>
            <a:spLocks noGrp="1" noChangeArrowheads="1"/>
          </p:cNvSpPr>
          <p:nvPr>
            <p:ph type="subTitle" idx="1"/>
          </p:nvPr>
        </p:nvSpPr>
        <p:spPr>
          <a:xfrm>
            <a:off x="389467" y="3697288"/>
            <a:ext cx="11440584" cy="1752600"/>
          </a:xfrm>
        </p:spPr>
        <p:txBody>
          <a:bodyPr/>
          <a:lstStyle>
            <a:lvl1pPr marL="0" indent="0" algn="ctr">
              <a:buFontTx/>
              <a:buNone/>
              <a:defRPr b="1">
                <a:solidFill>
                  <a:srgbClr val="D31216"/>
                </a:solidFill>
              </a:defRPr>
            </a:lvl1pPr>
          </a:lstStyle>
          <a:p>
            <a:pPr lvl="0"/>
            <a:r>
              <a:rPr lang="fr-FR" noProof="0"/>
              <a:t>Cliquez pour modifier le style des sous-titres du masque</a:t>
            </a:r>
          </a:p>
        </p:txBody>
      </p:sp>
      <p:pic>
        <p:nvPicPr>
          <p:cNvPr id="31"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33" name="Connecteur droit 32"/>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0" y="6334781"/>
            <a:ext cx="12192000" cy="461665"/>
          </a:xfrm>
          <a:prstGeom prst="rect">
            <a:avLst/>
          </a:prstGeom>
          <a:noFill/>
        </p:spPr>
        <p:txBody>
          <a:bodyPr wrap="square" rtlCol="0">
            <a:spAutoFit/>
          </a:bodyPr>
          <a:lstStyle/>
          <a:p>
            <a:pPr algn="ctr" fontAlgn="base">
              <a:spcBef>
                <a:spcPct val="0"/>
              </a:spcBef>
              <a:spcAft>
                <a:spcPct val="0"/>
              </a:spcAft>
            </a:pP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36"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pembeded 012"/>
          <p:cNvPicPr>
            <a:picLocks noChangeAspect="1" noChangeArrowheads="1"/>
          </p:cNvPicPr>
          <p:nvPr/>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19" name="Connecteur droit 18"/>
          <p:cNvCxnSpPr/>
          <p:nvPr/>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0" y="6334781"/>
            <a:ext cx="12192000" cy="461665"/>
          </a:xfrm>
          <a:prstGeom prst="rect">
            <a:avLst/>
          </a:prstGeom>
          <a:noFill/>
        </p:spPr>
        <p:txBody>
          <a:bodyPr wrap="square" rtlCol="0">
            <a:spAutoFit/>
          </a:bodyPr>
          <a:lstStyle/>
          <a:p>
            <a:pPr algn="ctr" fontAlgn="base">
              <a:spcBef>
                <a:spcPct val="0"/>
              </a:spcBef>
              <a:spcAft>
                <a:spcPct val="0"/>
              </a:spcAft>
            </a:pP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2" name="Picture 4" descr="http://www.cenbg.in2p3.fr/joliot-curie/IMG/logoCNRSIN2P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ipembeded 012"/>
          <p:cNvPicPr>
            <a:picLocks noChangeAspect="1" noChangeArrowheads="1"/>
          </p:cNvPicPr>
          <p:nvPr userDrawn="1"/>
        </p:nvPicPr>
        <p:blipFill rotWithShape="1">
          <a:blip r:embed="rId2" cstate="screen">
            <a:lum bright="50000" contrast="-40000"/>
            <a:extLst>
              <a:ext uri="{28A0092B-C50C-407E-A947-70E740481C1C}">
                <a14:useLocalDpi xmlns:a14="http://schemas.microsoft.com/office/drawing/2010/main"/>
              </a:ext>
            </a:extLst>
          </a:blip>
          <a:srcRect/>
          <a:stretch/>
        </p:blipFill>
        <p:spPr bwMode="auto">
          <a:xfrm>
            <a:off x="1" y="1628800"/>
            <a:ext cx="12191999" cy="47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332656"/>
            <a:ext cx="12210575" cy="1341677"/>
          </a:xfrm>
          <a:prstGeom prst="rect">
            <a:avLst/>
          </a:prstGeom>
        </p:spPr>
      </p:pic>
      <p:cxnSp>
        <p:nvCxnSpPr>
          <p:cNvPr id="25" name="Connecteur droit 24"/>
          <p:cNvCxnSpPr/>
          <p:nvPr userDrawn="1"/>
        </p:nvCxnSpPr>
        <p:spPr>
          <a:xfrm>
            <a:off x="-18576" y="6334780"/>
            <a:ext cx="12210575" cy="0"/>
          </a:xfrm>
          <a:prstGeom prst="line">
            <a:avLst/>
          </a:prstGeom>
          <a:ln w="152400">
            <a:solidFill>
              <a:srgbClr val="AA0000"/>
            </a:solidFill>
          </a:ln>
        </p:spPr>
        <p:style>
          <a:lnRef idx="1">
            <a:schemeClr val="accent1"/>
          </a:lnRef>
          <a:fillRef idx="0">
            <a:schemeClr val="accent1"/>
          </a:fillRef>
          <a:effectRef idx="0">
            <a:schemeClr val="accent1"/>
          </a:effectRef>
          <a:fontRef idx="minor">
            <a:schemeClr val="tx1"/>
          </a:fontRef>
        </p:style>
      </p:cxnSp>
      <p:sp>
        <p:nvSpPr>
          <p:cNvPr id="26" name="ZoneTexte 25"/>
          <p:cNvSpPr txBox="1"/>
          <p:nvPr userDrawn="1"/>
        </p:nvSpPr>
        <p:spPr>
          <a:xfrm>
            <a:off x="0" y="6334781"/>
            <a:ext cx="12192000" cy="461665"/>
          </a:xfrm>
          <a:prstGeom prst="rect">
            <a:avLst/>
          </a:prstGeom>
          <a:noFill/>
        </p:spPr>
        <p:txBody>
          <a:bodyPr wrap="square" rtlCol="0">
            <a:spAutoFit/>
          </a:bodyPr>
          <a:lstStyle/>
          <a:p>
            <a:pPr algn="ctr" fontAlgn="base">
              <a:spcBef>
                <a:spcPct val="0"/>
              </a:spcBef>
              <a:spcAft>
                <a:spcPct val="0"/>
              </a:spcAft>
            </a:pPr>
            <a:r>
              <a:rPr lang="fr-FR" sz="2400" dirty="0" err="1">
                <a:solidFill>
                  <a:srgbClr val="FF0000"/>
                </a:solidFill>
                <a:latin typeface="Bryant Medium Compressed" pitchFamily="34" charset="0"/>
              </a:rPr>
              <a:t>O</a:t>
            </a:r>
            <a:r>
              <a:rPr lang="fr-FR" sz="2400" dirty="0" err="1">
                <a:solidFill>
                  <a:srgbClr val="000000"/>
                </a:solidFill>
                <a:latin typeface="Bryant Medium Compressed" pitchFamily="34" charset="0"/>
              </a:rPr>
              <a:t>rganization</a:t>
            </a:r>
            <a:r>
              <a:rPr lang="fr-FR" sz="2400" dirty="0">
                <a:solidFill>
                  <a:srgbClr val="000000"/>
                </a:solidFill>
                <a:latin typeface="Bryant Medium Compressed" pitchFamily="34" charset="0"/>
              </a:rPr>
              <a:t> for </a:t>
            </a:r>
            <a:r>
              <a:rPr lang="fr-FR" sz="2400" dirty="0" err="1">
                <a:solidFill>
                  <a:srgbClr val="FF0000"/>
                </a:solidFill>
                <a:latin typeface="Bryant Medium Compressed" pitchFamily="34" charset="0"/>
              </a:rPr>
              <a:t>M</a:t>
            </a:r>
            <a:r>
              <a:rPr lang="fr-FR" sz="2400" dirty="0" err="1">
                <a:solidFill>
                  <a:srgbClr val="000000"/>
                </a:solidFill>
                <a:latin typeface="Bryant Medium Compressed" pitchFamily="34" charset="0"/>
              </a:rPr>
              <a:t>icro-</a:t>
            </a:r>
            <a:r>
              <a:rPr lang="fr-FR" sz="2400" dirty="0" err="1">
                <a:solidFill>
                  <a:srgbClr val="FF0000"/>
                </a:solidFill>
                <a:latin typeface="Bryant Medium Compressed" pitchFamily="34" charset="0"/>
              </a:rPr>
              <a:t>E</a:t>
            </a:r>
            <a:r>
              <a:rPr lang="fr-FR" sz="2400" dirty="0" err="1">
                <a:solidFill>
                  <a:srgbClr val="000000"/>
                </a:solidFill>
                <a:latin typeface="Bryant Medium Compressed" pitchFamily="34" charset="0"/>
              </a:rPr>
              <a:t>lectronics</a:t>
            </a:r>
            <a:r>
              <a:rPr lang="fr-FR" sz="2400" dirty="0">
                <a:solidFill>
                  <a:srgbClr val="000000"/>
                </a:solidFill>
                <a:latin typeface="Bryant Medium Compressed" pitchFamily="34" charset="0"/>
              </a:rPr>
              <a:t> </a:t>
            </a:r>
            <a:r>
              <a:rPr lang="fr-FR" sz="2400" dirty="0" err="1">
                <a:solidFill>
                  <a:srgbClr val="000000"/>
                </a:solidFill>
                <a:latin typeface="Bryant Medium Compressed" pitchFamily="34" charset="0"/>
              </a:rPr>
              <a:t>desi</a:t>
            </a:r>
            <a:r>
              <a:rPr lang="fr-FR" sz="2400" dirty="0" err="1">
                <a:solidFill>
                  <a:srgbClr val="FF0000"/>
                </a:solidFill>
                <a:latin typeface="Bryant Medium Compressed" pitchFamily="34" charset="0"/>
              </a:rPr>
              <a:t>G</a:t>
            </a:r>
            <a:r>
              <a:rPr lang="fr-FR" sz="2400" dirty="0" err="1">
                <a:solidFill>
                  <a:srgbClr val="000000"/>
                </a:solidFill>
                <a:latin typeface="Bryant Medium Compressed" pitchFamily="34" charset="0"/>
              </a:rPr>
              <a:t>n</a:t>
            </a:r>
            <a:r>
              <a:rPr lang="fr-FR" sz="2400" dirty="0">
                <a:solidFill>
                  <a:srgbClr val="000000"/>
                </a:solidFill>
                <a:latin typeface="Bryant Medium Compressed" pitchFamily="34" charset="0"/>
              </a:rPr>
              <a:t> and </a:t>
            </a:r>
            <a:r>
              <a:rPr lang="fr-FR" sz="2400" dirty="0">
                <a:solidFill>
                  <a:srgbClr val="FF0000"/>
                </a:solidFill>
                <a:latin typeface="Bryant Medium Compressed" pitchFamily="34" charset="0"/>
              </a:rPr>
              <a:t>A</a:t>
            </a:r>
            <a:r>
              <a:rPr lang="fr-FR" sz="2400" dirty="0">
                <a:solidFill>
                  <a:srgbClr val="000000"/>
                </a:solidFill>
                <a:latin typeface="Bryant Medium Compressed" pitchFamily="34" charset="0"/>
              </a:rPr>
              <a:t>pplications</a:t>
            </a:r>
            <a:endParaRPr lang="en-US" sz="2800" dirty="0">
              <a:solidFill>
                <a:srgbClr val="000000"/>
              </a:solidFill>
              <a:latin typeface="Bryant Medium Compressed" pitchFamily="34" charset="0"/>
            </a:endParaRPr>
          </a:p>
        </p:txBody>
      </p:sp>
      <p:pic>
        <p:nvPicPr>
          <p:cNvPr id="28" name="Picture 4" descr="http://www.cenbg.in2p3.fr/joliot-curie/IMG/logoCNRSIN2P3.jpg"/>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1"/>
            <a:ext cx="3102291" cy="1292621"/>
          </a:xfrm>
          <a:prstGeom prst="rect">
            <a:avLst/>
          </a:prstGeom>
          <a:noFill/>
          <a:extLst>
            <a:ext uri="{909E8E84-426E-40DD-AFC4-6F175D3DCCD1}">
              <a14:hiddenFill xmlns:a14="http://schemas.microsoft.com/office/drawing/2010/main">
                <a:solidFill>
                  <a:srgbClr val="FFFFFF"/>
                </a:solidFill>
              </a14:hiddenFill>
            </a:ext>
          </a:extLst>
        </p:spPr>
      </p:pic>
      <p:pic>
        <p:nvPicPr>
          <p:cNvPr id="27" name="Image 2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9175" y="26029"/>
            <a:ext cx="855777" cy="1490058"/>
          </a:xfrm>
          <a:prstGeom prst="rect">
            <a:avLst/>
          </a:prstGeom>
        </p:spPr>
      </p:pic>
    </p:spTree>
    <p:extLst>
      <p:ext uri="{BB962C8B-B14F-4D97-AF65-F5344CB8AC3E}">
        <p14:creationId xmlns:p14="http://schemas.microsoft.com/office/powerpoint/2010/main" val="8681863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 y="1"/>
            <a:ext cx="9120716" cy="620713"/>
          </a:xfrm>
        </p:spPr>
        <p:txBody>
          <a:bodyPr/>
          <a:lstStyle>
            <a:lvl1pPr>
              <a:defRPr>
                <a:solidFill>
                  <a:srgbClr val="C00000"/>
                </a:solidFill>
              </a:defRPr>
            </a:lvl1pPr>
          </a:lstStyle>
          <a:p>
            <a:r>
              <a:rPr lang="fr-FR"/>
              <a:t>Cliquez pour modifier le style du titre</a:t>
            </a:r>
            <a:endParaRPr lang="fr-FR" dirty="0"/>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endParaRPr lang="en-US" dirty="0">
              <a:solidFill>
                <a:srgbClr val="000000"/>
              </a:solidFill>
            </a:endParaRP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2471A504-AE2C-4488-80ED-9ED6A4A57476}" type="slidenum">
              <a:rPr lang="en-US" smtClean="0">
                <a:solidFill>
                  <a:srgbClr val="000000"/>
                </a:solidFill>
              </a:rPr>
              <a:pPr/>
              <a:t>‹N°›</a:t>
            </a:fld>
            <a:endParaRPr lang="en-US" dirty="0">
              <a:solidFill>
                <a:srgbClr val="000000"/>
              </a:solidFill>
            </a:endParaRPr>
          </a:p>
        </p:txBody>
      </p:sp>
      <p:pic>
        <p:nvPicPr>
          <p:cNvPr id="6" name="Imag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7" name="Imag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7971710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0465140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40508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pied de page 2"/>
          <p:cNvSpPr>
            <a:spLocks noGrp="1"/>
          </p:cNvSpPr>
          <p:nvPr>
            <p:ph type="ftr" sz="quarter" idx="10"/>
          </p:nvPr>
        </p:nvSpPr>
        <p:spPr/>
        <p:txBody>
          <a:bodyPr/>
          <a:lstStyle/>
          <a:p>
            <a:r>
              <a:rPr lang="en-US">
                <a:solidFill>
                  <a:srgbClr val="000000"/>
                </a:solidFill>
              </a:rPr>
              <a:t>EIC 2026</a:t>
            </a: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2858187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9848753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560266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565151" y="892175"/>
            <a:ext cx="5710767"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479117" y="892175"/>
            <a:ext cx="5712883" cy="52657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6"/>
          <p:cNvSpPr>
            <a:spLocks noGrp="1" noChangeArrowheads="1"/>
          </p:cNvSpPr>
          <p:nvPr>
            <p:ph type="ftr" sz="quarter" idx="10"/>
          </p:nvPr>
        </p:nvSpPr>
        <p:spPr>
          <a:ln/>
        </p:spPr>
        <p:txBody>
          <a:bodyPr/>
          <a:lstStyle>
            <a:lvl1pPr>
              <a:defRPr/>
            </a:lvl1pPr>
          </a:lstStyle>
          <a:p>
            <a:r>
              <a:rPr lang="en-US"/>
              <a:t>EIC 2026</a:t>
            </a:r>
            <a:endParaRPr lang="en-US" dirty="0"/>
          </a:p>
        </p:txBody>
      </p:sp>
      <p:sp>
        <p:nvSpPr>
          <p:cNvPr id="6" name="Rectangle 7"/>
          <p:cNvSpPr>
            <a:spLocks noGrp="1" noChangeArrowheads="1"/>
          </p:cNvSpPr>
          <p:nvPr>
            <p:ph type="sldNum" sz="quarter" idx="11"/>
          </p:nvPr>
        </p:nvSpPr>
        <p:spPr>
          <a:xfrm>
            <a:off x="11184467" y="6597353"/>
            <a:ext cx="1007533" cy="249237"/>
          </a:xfrm>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4199641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6929852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10741680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205384" y="1"/>
            <a:ext cx="2986616" cy="6157913"/>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239184" y="1"/>
            <a:ext cx="8763000" cy="615791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a:solidFill>
                  <a:srgbClr val="000000"/>
                </a:solidFill>
              </a:rPr>
              <a:t>EIC 2026</a:t>
            </a:r>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lang="en-US" smtClean="0">
                <a:solidFill>
                  <a:srgbClr val="000000"/>
                </a:solidFill>
              </a:rPr>
              <a:pPr/>
              <a:t>‹N°›</a:t>
            </a:fld>
            <a:endParaRPr lang="en-US">
              <a:solidFill>
                <a:srgbClr val="000000"/>
              </a:solidFill>
            </a:endParaRPr>
          </a:p>
        </p:txBody>
      </p:sp>
    </p:spTree>
    <p:extLst>
      <p:ext uri="{BB962C8B-B14F-4D97-AF65-F5344CB8AC3E}">
        <p14:creationId xmlns:p14="http://schemas.microsoft.com/office/powerpoint/2010/main" val="346633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pied de page 2"/>
          <p:cNvSpPr>
            <a:spLocks noGrp="1"/>
          </p:cNvSpPr>
          <p:nvPr>
            <p:ph type="ftr" sz="quarter" idx="10"/>
          </p:nvPr>
        </p:nvSpPr>
        <p:spPr/>
        <p:txBody>
          <a:bodyPr/>
          <a:lstStyle/>
          <a:p>
            <a:r>
              <a:rPr lang="fr-FR">
                <a:solidFill>
                  <a:srgbClr val="000000"/>
                </a:solidFill>
              </a:rPr>
              <a:t>EIC 2026</a:t>
            </a:r>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6D74C64A-F892-4D24-8DE4-95AE196E3A28}" type="slidenum">
              <a:rPr lang="fr-FR" smtClean="0">
                <a:solidFill>
                  <a:srgbClr val="000000"/>
                </a:solidFill>
              </a:rPr>
              <a:pPr/>
              <a:t>‹N°›</a:t>
            </a:fld>
            <a:endParaRPr lang="fr-FR" dirty="0">
              <a:solidFill>
                <a:srgbClr val="000000"/>
              </a:solidFill>
            </a:endParaRPr>
          </a:p>
        </p:txBody>
      </p:sp>
    </p:spTree>
    <p:extLst>
      <p:ext uri="{BB962C8B-B14F-4D97-AF65-F5344CB8AC3E}">
        <p14:creationId xmlns:p14="http://schemas.microsoft.com/office/powerpoint/2010/main" val="1331232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p:cNvSpPr>
            <a:spLocks noGrp="1" noChangeArrowheads="1"/>
          </p:cNvSpPr>
          <p:nvPr>
            <p:ph type="ftr" sz="quarter" idx="10"/>
          </p:nvPr>
        </p:nvSpPr>
        <p:spPr>
          <a:ln/>
        </p:spPr>
        <p:txBody>
          <a:bodyPr/>
          <a:lstStyle>
            <a:lvl1pPr>
              <a:defRPr/>
            </a:lvl1pPr>
          </a:lstStyle>
          <a:p>
            <a:r>
              <a:rPr lang="en-US"/>
              <a:t>EIC 2026</a:t>
            </a:r>
            <a:endParaRPr lang="en-US" dirty="0"/>
          </a:p>
        </p:txBody>
      </p:sp>
      <p:sp>
        <p:nvSpPr>
          <p:cNvPr id="8"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3255786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pied de page 2"/>
          <p:cNvSpPr>
            <a:spLocks noGrp="1"/>
          </p:cNvSpPr>
          <p:nvPr>
            <p:ph type="ftr" sz="quarter" idx="10"/>
          </p:nvPr>
        </p:nvSpPr>
        <p:spPr/>
        <p:txBody>
          <a:bodyPr/>
          <a:lstStyle/>
          <a:p>
            <a:r>
              <a:rPr lang="en-US"/>
              <a:t>EIC 2026</a:t>
            </a:r>
            <a:endParaRPr lang="en-US" dirty="0"/>
          </a:p>
        </p:txBody>
      </p:sp>
      <p:sp>
        <p:nvSpPr>
          <p:cNvPr id="4" name="Espace réservé du numéro de diapositive 3"/>
          <p:cNvSpPr>
            <a:spLocks noGrp="1"/>
          </p:cNvSpPr>
          <p:nvPr>
            <p:ph type="sldNum" sz="quarter" idx="11"/>
          </p:nvPr>
        </p:nvSpPr>
        <p:spPr/>
        <p:txBody>
          <a:bodyPr/>
          <a:lstStyle>
            <a:lvl1pPr>
              <a:defRPr>
                <a:solidFill>
                  <a:schemeClr val="tx1"/>
                </a:solidFill>
              </a:defRPr>
            </a:lvl1pPr>
          </a:lstStyle>
          <a:p>
            <a:fld id="{91974DF9-AD47-4691-BA21-BBFCE3637A9A}" type="slidenum">
              <a:rPr kumimoji="0" lang="en-US" smtClean="0"/>
              <a:pPr/>
              <a:t>‹N°›</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r>
              <a:rPr lang="en-US"/>
              <a:t>EIC 2026</a:t>
            </a:r>
            <a:endParaRPr lang="en-US" dirty="0"/>
          </a:p>
        </p:txBody>
      </p:sp>
      <p:sp>
        <p:nvSpPr>
          <p:cNvPr id="3"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1405918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a:t>EIC 2026</a:t>
            </a:r>
            <a:endParaRPr lang="en-US" dirty="0"/>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9065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6"/>
          <p:cNvSpPr>
            <a:spLocks noGrp="1" noChangeArrowheads="1"/>
          </p:cNvSpPr>
          <p:nvPr>
            <p:ph type="ftr" sz="quarter" idx="10"/>
          </p:nvPr>
        </p:nvSpPr>
        <p:spPr>
          <a:ln/>
        </p:spPr>
        <p:txBody>
          <a:bodyPr/>
          <a:lstStyle>
            <a:lvl1pPr>
              <a:defRPr/>
            </a:lvl1pPr>
          </a:lstStyle>
          <a:p>
            <a:r>
              <a:rPr lang="en-US"/>
              <a:t>EIC 2026</a:t>
            </a:r>
            <a:endParaRPr lang="en-US" dirty="0"/>
          </a:p>
        </p:txBody>
      </p:sp>
      <p:sp>
        <p:nvSpPr>
          <p:cNvPr id="6"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1084812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ftr" sz="quarter" idx="10"/>
          </p:nvPr>
        </p:nvSpPr>
        <p:spPr>
          <a:ln/>
        </p:spPr>
        <p:txBody>
          <a:bodyPr/>
          <a:lstStyle>
            <a:lvl1pPr>
              <a:defRPr/>
            </a:lvl1pPr>
          </a:lstStyle>
          <a:p>
            <a:r>
              <a:rPr lang="en-US"/>
              <a:t>EIC 2026</a:t>
            </a:r>
            <a:endParaRPr lang="en-US" dirty="0"/>
          </a:p>
        </p:txBody>
      </p:sp>
      <p:sp>
        <p:nvSpPr>
          <p:cNvPr id="5" name="Rectangle 7"/>
          <p:cNvSpPr>
            <a:spLocks noGrp="1" noChangeArrowheads="1"/>
          </p:cNvSpPr>
          <p:nvPr>
            <p:ph type="sldNum" sz="quarter" idx="11"/>
          </p:nvPr>
        </p:nvSpPr>
        <p:spPr>
          <a:ln/>
        </p:spPr>
        <p:txBody>
          <a:bodyPr/>
          <a:lstStyle>
            <a:lvl1pPr>
              <a:defRPr>
                <a:solidFill>
                  <a:schemeClr val="tx1"/>
                </a:solidFill>
              </a:defRPr>
            </a:lvl1pPr>
          </a:lstStyle>
          <a:p>
            <a:fld id="{91974DF9-AD47-4691-BA21-BBFCE3637A9A}" type="slidenum">
              <a:rPr kumimoji="0" lang="en-US" smtClean="0"/>
              <a:pPr/>
              <a:t>‹N°›</a:t>
            </a:fld>
            <a:endParaRPr kumimoji="0" lang="en-US"/>
          </a:p>
        </p:txBody>
      </p:sp>
    </p:spTree>
    <p:extLst>
      <p:ext uri="{BB962C8B-B14F-4D97-AF65-F5344CB8AC3E}">
        <p14:creationId xmlns:p14="http://schemas.microsoft.com/office/powerpoint/2010/main" val="2389558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fr-FR"/>
              <a:t>EIC 2026</a:t>
            </a:r>
            <a:endParaRPr lang="fr-FR" dirty="0"/>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r>
              <a:rPr lang="fr-FR">
                <a:solidFill>
                  <a:srgbClr val="000000"/>
                </a:solidFill>
              </a:rPr>
              <a:t>EIC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fld id="{6D74C64A-F892-4D24-8DE4-95AE196E3A28}" type="slidenum">
              <a:rPr lang="fr-FR" smtClean="0"/>
              <a:pPr/>
              <a:t>‹N°›</a:t>
            </a:fld>
            <a:endParaRPr lang="fr-FR" dirty="0"/>
          </a:p>
        </p:txBody>
      </p:sp>
      <p:pic>
        <p:nvPicPr>
          <p:cNvPr id="7" name="Image 6"/>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1212596149"/>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Lst>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239185" y="1"/>
            <a:ext cx="9120716"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7" name="Rectangle 4"/>
          <p:cNvSpPr>
            <a:spLocks noGrp="1" noChangeArrowheads="1"/>
          </p:cNvSpPr>
          <p:nvPr>
            <p:ph type="body" idx="1"/>
          </p:nvPr>
        </p:nvSpPr>
        <p:spPr bwMode="auto">
          <a:xfrm>
            <a:off x="565151" y="892175"/>
            <a:ext cx="1109946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6022" name="Rectangle 6"/>
          <p:cNvSpPr>
            <a:spLocks noGrp="1" noChangeArrowheads="1"/>
          </p:cNvSpPr>
          <p:nvPr>
            <p:ph type="ftr" sz="quarter" idx="3"/>
          </p:nvPr>
        </p:nvSpPr>
        <p:spPr bwMode="auto">
          <a:xfrm>
            <a:off x="334433" y="6597650"/>
            <a:ext cx="10179051"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1" smtClean="0">
                <a:latin typeface="Arial" charset="0"/>
              </a:defRPr>
            </a:lvl1pPr>
          </a:lstStyle>
          <a:p>
            <a:pPr fontAlgn="base">
              <a:spcBef>
                <a:spcPct val="0"/>
              </a:spcBef>
              <a:spcAft>
                <a:spcPct val="0"/>
              </a:spcAft>
            </a:pPr>
            <a:r>
              <a:rPr lang="fr-FR">
                <a:solidFill>
                  <a:srgbClr val="000000"/>
                </a:solidFill>
              </a:rPr>
              <a:t>EIC 2026</a:t>
            </a:r>
            <a:endParaRPr lang="fr-FR" dirty="0">
              <a:solidFill>
                <a:srgbClr val="000000"/>
              </a:solidFill>
            </a:endParaRPr>
          </a:p>
        </p:txBody>
      </p:sp>
      <p:sp>
        <p:nvSpPr>
          <p:cNvPr id="86023" name="Rectangle 7"/>
          <p:cNvSpPr>
            <a:spLocks noGrp="1" noChangeArrowheads="1"/>
          </p:cNvSpPr>
          <p:nvPr>
            <p:ph type="sldNum" sz="quarter" idx="4"/>
          </p:nvPr>
        </p:nvSpPr>
        <p:spPr bwMode="auto">
          <a:xfrm>
            <a:off x="11184467" y="6608764"/>
            <a:ext cx="100753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C00000"/>
                </a:solidFill>
                <a:latin typeface="Arial" charset="0"/>
              </a:defRPr>
            </a:lvl1pPr>
          </a:lstStyle>
          <a:p>
            <a:pPr fontAlgn="base">
              <a:spcBef>
                <a:spcPct val="0"/>
              </a:spcBef>
              <a:spcAft>
                <a:spcPct val="0"/>
              </a:spcAft>
            </a:pPr>
            <a:fld id="{6D74C64A-F892-4D24-8DE4-95AE196E3A28}" type="slidenum">
              <a:rPr lang="fr-FR" smtClean="0"/>
              <a:pPr fontAlgn="base">
                <a:spcBef>
                  <a:spcPct val="0"/>
                </a:spcBef>
                <a:spcAft>
                  <a:spcPct val="0"/>
                </a:spcAft>
              </a:pPr>
              <a:t>‹N°›</a:t>
            </a:fld>
            <a:endParaRPr lang="fr-FR" dirty="0"/>
          </a:p>
        </p:txBody>
      </p:sp>
      <p:pic>
        <p:nvPicPr>
          <p:cNvPr id="7" name="Image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pic>
        <p:nvPicPr>
          <p:cNvPr id="8" name="Image 7"/>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2192000" cy="564286"/>
          </a:xfrm>
          <a:prstGeom prst="rect">
            <a:avLst/>
          </a:prstGeom>
        </p:spPr>
      </p:pic>
    </p:spTree>
    <p:extLst>
      <p:ext uri="{BB962C8B-B14F-4D97-AF65-F5344CB8AC3E}">
        <p14:creationId xmlns:p14="http://schemas.microsoft.com/office/powerpoint/2010/main" val="565538878"/>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Lst>
  <p:hf hdr="0" dt="0"/>
  <p:txStyles>
    <p:titleStyle>
      <a:lvl1pPr algn="l" rtl="0" eaLnBrk="1" fontAlgn="base" hangingPunct="1">
        <a:spcBef>
          <a:spcPct val="0"/>
        </a:spcBef>
        <a:spcAft>
          <a:spcPct val="0"/>
        </a:spcAft>
        <a:defRPr sz="2400" b="1">
          <a:solidFill>
            <a:srgbClr val="C00000"/>
          </a:solidFill>
          <a:latin typeface="+mj-lt"/>
          <a:ea typeface="+mj-ea"/>
          <a:cs typeface="+mj-cs"/>
        </a:defRPr>
      </a:lvl1pPr>
      <a:lvl2pPr algn="l" rtl="0" eaLnBrk="1" fontAlgn="base" hangingPunct="1">
        <a:spcBef>
          <a:spcPct val="0"/>
        </a:spcBef>
        <a:spcAft>
          <a:spcPct val="0"/>
        </a:spcAft>
        <a:defRPr sz="2400" b="1">
          <a:solidFill>
            <a:srgbClr val="D31216"/>
          </a:solidFill>
          <a:latin typeface="Arial" charset="0"/>
        </a:defRPr>
      </a:lvl2pPr>
      <a:lvl3pPr algn="l" rtl="0" eaLnBrk="1" fontAlgn="base" hangingPunct="1">
        <a:spcBef>
          <a:spcPct val="0"/>
        </a:spcBef>
        <a:spcAft>
          <a:spcPct val="0"/>
        </a:spcAft>
        <a:defRPr sz="2400" b="1">
          <a:solidFill>
            <a:srgbClr val="D31216"/>
          </a:solidFill>
          <a:latin typeface="Arial" charset="0"/>
        </a:defRPr>
      </a:lvl3pPr>
      <a:lvl4pPr algn="l" rtl="0" eaLnBrk="1" fontAlgn="base" hangingPunct="1">
        <a:spcBef>
          <a:spcPct val="0"/>
        </a:spcBef>
        <a:spcAft>
          <a:spcPct val="0"/>
        </a:spcAft>
        <a:defRPr sz="2400" b="1">
          <a:solidFill>
            <a:srgbClr val="D31216"/>
          </a:solidFill>
          <a:latin typeface="Arial" charset="0"/>
        </a:defRPr>
      </a:lvl4pPr>
      <a:lvl5pPr algn="l" rtl="0" eaLnBrk="1" fontAlgn="base" hangingPunct="1">
        <a:spcBef>
          <a:spcPct val="0"/>
        </a:spcBef>
        <a:spcAft>
          <a:spcPct val="0"/>
        </a:spcAft>
        <a:defRPr sz="2400" b="1">
          <a:solidFill>
            <a:srgbClr val="D31216"/>
          </a:solidFill>
          <a:latin typeface="Arial" charset="0"/>
        </a:defRPr>
      </a:lvl5pPr>
      <a:lvl6pPr marL="457200" algn="l" rtl="0" eaLnBrk="1" fontAlgn="base" hangingPunct="1">
        <a:spcBef>
          <a:spcPct val="0"/>
        </a:spcBef>
        <a:spcAft>
          <a:spcPct val="0"/>
        </a:spcAft>
        <a:defRPr sz="2400" b="1">
          <a:solidFill>
            <a:srgbClr val="D31216"/>
          </a:solidFill>
          <a:latin typeface="Arial" charset="0"/>
        </a:defRPr>
      </a:lvl6pPr>
      <a:lvl7pPr marL="914400" algn="l" rtl="0" eaLnBrk="1" fontAlgn="base" hangingPunct="1">
        <a:spcBef>
          <a:spcPct val="0"/>
        </a:spcBef>
        <a:spcAft>
          <a:spcPct val="0"/>
        </a:spcAft>
        <a:defRPr sz="2400" b="1">
          <a:solidFill>
            <a:srgbClr val="D31216"/>
          </a:solidFill>
          <a:latin typeface="Arial" charset="0"/>
        </a:defRPr>
      </a:lvl7pPr>
      <a:lvl8pPr marL="1371600" algn="l" rtl="0" eaLnBrk="1" fontAlgn="base" hangingPunct="1">
        <a:spcBef>
          <a:spcPct val="0"/>
        </a:spcBef>
        <a:spcAft>
          <a:spcPct val="0"/>
        </a:spcAft>
        <a:defRPr sz="2400" b="1">
          <a:solidFill>
            <a:srgbClr val="D31216"/>
          </a:solidFill>
          <a:latin typeface="Arial" charset="0"/>
        </a:defRPr>
      </a:lvl8pPr>
      <a:lvl9pPr marL="1828800" algn="l" rtl="0" eaLnBrk="1" fontAlgn="base" hangingPunct="1">
        <a:spcBef>
          <a:spcPct val="0"/>
        </a:spcBef>
        <a:spcAft>
          <a:spcPct val="0"/>
        </a:spcAft>
        <a:defRPr sz="2400" b="1">
          <a:solidFill>
            <a:srgbClr val="D31216"/>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us-titre 2"/>
          <p:cNvSpPr txBox="1">
            <a:spLocks/>
          </p:cNvSpPr>
          <p:nvPr/>
        </p:nvSpPr>
        <p:spPr bwMode="auto">
          <a:xfrm>
            <a:off x="1919536" y="5429190"/>
            <a:ext cx="8640960" cy="808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FontTx/>
              <a:buNone/>
              <a:defRPr sz="2400" b="1">
                <a:solidFill>
                  <a:srgbClr val="D31216"/>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r>
              <a:rPr lang="fr-FR" sz="1800" b="0" kern="0" dirty="0"/>
              <a:t>Pedro Pablo Dumas </a:t>
            </a:r>
            <a:r>
              <a:rPr lang="fr-FR" sz="1800" b="0" kern="0" dirty="0" err="1" smtClean="0"/>
              <a:t>Ziehlmann</a:t>
            </a:r>
            <a:r>
              <a:rPr lang="fr-FR" sz="1800" b="0" kern="0" dirty="0" smtClean="0"/>
              <a:t> </a:t>
            </a:r>
            <a:r>
              <a:rPr lang="fr-FR" sz="1800" b="0" kern="0" dirty="0"/>
              <a:t>– pedro.dumas-ziehlmann@omega.in2p3.fr</a:t>
            </a:r>
            <a:endParaRPr lang="fr-FR" sz="1800" b="0" kern="0" dirty="0">
              <a:latin typeface="Arial"/>
            </a:endParaRPr>
          </a:p>
          <a:p>
            <a:r>
              <a:rPr lang="fr-FR" sz="1800" b="0" kern="0" dirty="0">
                <a:latin typeface="Arial"/>
              </a:rPr>
              <a:t>Ecole Polytechnique – CNRS</a:t>
            </a:r>
          </a:p>
        </p:txBody>
      </p:sp>
      <p:sp>
        <p:nvSpPr>
          <p:cNvPr id="4" name="Rectangle 9"/>
          <p:cNvSpPr>
            <a:spLocks noChangeArrowheads="1"/>
          </p:cNvSpPr>
          <p:nvPr/>
        </p:nvSpPr>
        <p:spPr bwMode="auto">
          <a:xfrm>
            <a:off x="191344" y="1700808"/>
            <a:ext cx="11809312"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en-US" sz="3600" dirty="0"/>
              <a:t>CALOROC status</a:t>
            </a:r>
          </a:p>
          <a:p>
            <a:pPr algn="ctr">
              <a:defRPr/>
            </a:pPr>
            <a:endParaRPr lang="en-US" sz="3600" dirty="0">
              <a:effectLst>
                <a:outerShdw blurRad="38100" dist="38100" dir="2700000" algn="tl">
                  <a:srgbClr val="C0C0C0"/>
                </a:outerShdw>
              </a:effectLst>
              <a:latin typeface="Calibri" pitchFamily="34" charset="0"/>
            </a:endParaRPr>
          </a:p>
          <a:p>
            <a:pPr algn="ctr">
              <a:defRPr/>
            </a:pPr>
            <a:r>
              <a:rPr lang="en-US" dirty="0" smtClean="0">
                <a:effectLst>
                  <a:outerShdw blurRad="38100" dist="38100" dir="2700000" algn="tl">
                    <a:srgbClr val="C0C0C0"/>
                  </a:outerShdw>
                </a:effectLst>
                <a:latin typeface="Calibri" pitchFamily="34" charset="0"/>
              </a:rPr>
              <a:t>July 2026</a:t>
            </a:r>
            <a:endParaRPr lang="en-US" dirty="0">
              <a:effectLst>
                <a:outerShdw blurRad="38100" dist="38100" dir="2700000" algn="tl">
                  <a:srgbClr val="C0C0C0"/>
                </a:outerShdw>
              </a:effectLst>
              <a:latin typeface="Calibri" pitchFamily="34" charset="0"/>
            </a:endParaRPr>
          </a:p>
        </p:txBody>
      </p:sp>
    </p:spTree>
    <p:extLst>
      <p:ext uri="{BB962C8B-B14F-4D97-AF65-F5344CB8AC3E}">
        <p14:creationId xmlns:p14="http://schemas.microsoft.com/office/powerpoint/2010/main" val="1951780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p:cNvPicPr>
            <a:picLocks noChangeAspect="1"/>
          </p:cNvPicPr>
          <p:nvPr/>
        </p:nvPicPr>
        <p:blipFill rotWithShape="1">
          <a:blip r:embed="rId2">
            <a:extLst>
              <a:ext uri="{28A0092B-C50C-407E-A947-70E740481C1C}">
                <a14:useLocalDpi xmlns:a14="http://schemas.microsoft.com/office/drawing/2010/main" val="0"/>
              </a:ext>
            </a:extLst>
          </a:blip>
          <a:srcRect l="3243" t="5704" r="9395" b="2422"/>
          <a:stretch/>
        </p:blipFill>
        <p:spPr>
          <a:xfrm>
            <a:off x="4226288" y="3717032"/>
            <a:ext cx="3982299" cy="3140968"/>
          </a:xfrm>
          <a:prstGeom prst="rect">
            <a:avLst/>
          </a:prstGeom>
        </p:spPr>
      </p:pic>
      <p:pic>
        <p:nvPicPr>
          <p:cNvPr id="14" name="Image 13"/>
          <p:cNvPicPr>
            <a:picLocks noChangeAspect="1"/>
          </p:cNvPicPr>
          <p:nvPr/>
        </p:nvPicPr>
        <p:blipFill rotWithShape="1">
          <a:blip r:embed="rId3">
            <a:extLst>
              <a:ext uri="{28A0092B-C50C-407E-A947-70E740481C1C}">
                <a14:useLocalDpi xmlns:a14="http://schemas.microsoft.com/office/drawing/2010/main" val="0"/>
              </a:ext>
            </a:extLst>
          </a:blip>
          <a:srcRect l="3691" t="7084" r="8947" b="2684"/>
          <a:stretch/>
        </p:blipFill>
        <p:spPr>
          <a:xfrm>
            <a:off x="4274458" y="694561"/>
            <a:ext cx="3950794" cy="3060474"/>
          </a:xfrm>
          <a:prstGeom prst="rect">
            <a:avLst/>
          </a:prstGeom>
        </p:spPr>
      </p:pic>
      <p:pic>
        <p:nvPicPr>
          <p:cNvPr id="10" name="Image 9"/>
          <p:cNvPicPr>
            <a:picLocks noChangeAspect="1"/>
          </p:cNvPicPr>
          <p:nvPr/>
        </p:nvPicPr>
        <p:blipFill rotWithShape="1">
          <a:blip r:embed="rId4">
            <a:extLst>
              <a:ext uri="{28A0092B-C50C-407E-A947-70E740481C1C}">
                <a14:useLocalDpi xmlns:a14="http://schemas.microsoft.com/office/drawing/2010/main" val="0"/>
              </a:ext>
            </a:extLst>
          </a:blip>
          <a:srcRect l="2862" t="6131" r="9776" b="1995"/>
          <a:stretch/>
        </p:blipFill>
        <p:spPr>
          <a:xfrm>
            <a:off x="8225252" y="660447"/>
            <a:ext cx="3966748" cy="3128703"/>
          </a:xfrm>
          <a:prstGeom prst="rect">
            <a:avLst/>
          </a:prstGeom>
        </p:spPr>
      </p:pic>
      <p:pic>
        <p:nvPicPr>
          <p:cNvPr id="8" name="Image 7"/>
          <p:cNvPicPr>
            <a:picLocks noChangeAspect="1"/>
          </p:cNvPicPr>
          <p:nvPr/>
        </p:nvPicPr>
        <p:blipFill rotWithShape="1">
          <a:blip r:embed="rId5">
            <a:extLst>
              <a:ext uri="{28A0092B-C50C-407E-A947-70E740481C1C}">
                <a14:useLocalDpi xmlns:a14="http://schemas.microsoft.com/office/drawing/2010/main" val="0"/>
              </a:ext>
            </a:extLst>
          </a:blip>
          <a:srcRect l="2012" t="7344" r="9395" b="2423"/>
          <a:stretch/>
        </p:blipFill>
        <p:spPr>
          <a:xfrm>
            <a:off x="8232785" y="3833126"/>
            <a:ext cx="3959215" cy="3024400"/>
          </a:xfrm>
          <a:prstGeom prst="rect">
            <a:avLst/>
          </a:prstGeom>
        </p:spPr>
      </p:pic>
      <p:sp>
        <p:nvSpPr>
          <p:cNvPr id="2" name="Titre 1"/>
          <p:cNvSpPr>
            <a:spLocks noGrp="1"/>
          </p:cNvSpPr>
          <p:nvPr>
            <p:ph type="title"/>
          </p:nvPr>
        </p:nvSpPr>
        <p:spPr/>
        <p:txBody>
          <a:bodyPr/>
          <a:lstStyle/>
          <a:p>
            <a:r>
              <a:rPr lang="en-US" b="0" dirty="0" smtClean="0"/>
              <a:t>Single photo-electron measurements</a:t>
            </a:r>
            <a:endParaRPr lang="en-US" b="0" dirty="0"/>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2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3243" y="353054"/>
                <a:ext cx="4101356" cy="646049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endParaRPr lang="en-US" sz="2000" kern="0" dirty="0" smtClean="0">
                  <a:latin typeface="Calibri" pitchFamily="34" charset="0"/>
                </a:endParaRPr>
              </a:p>
              <a:p>
                <a:pPr>
                  <a:buFont typeface="Wingdings" pitchFamily="2" charset="2"/>
                  <a:buChar char="q"/>
                </a:pPr>
                <a:r>
                  <a:rPr lang="en-US" sz="1600" kern="0" dirty="0" err="1" smtClean="0">
                    <a:latin typeface="Calibri" pitchFamily="34" charset="0"/>
                  </a:rPr>
                  <a:t>SiPM</a:t>
                </a:r>
                <a:r>
                  <a:rPr lang="en-US" sz="1600" kern="0" dirty="0" smtClean="0">
                    <a:latin typeface="Calibri" pitchFamily="34" charset="0"/>
                  </a:rPr>
                  <a:t> setup</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latin typeface="Calibri" pitchFamily="34" charset="0"/>
                  </a:rPr>
                  <a:t>3x3mm and 6x6mm </a:t>
                </a:r>
                <a:r>
                  <a:rPr lang="en-US" sz="1400" kern="0" dirty="0" err="1" smtClean="0">
                    <a:latin typeface="Calibri" pitchFamily="34" charset="0"/>
                  </a:rPr>
                  <a:t>SiPMs</a:t>
                </a:r>
                <a:r>
                  <a:rPr lang="en-US" sz="1400" kern="0" dirty="0" smtClean="0">
                    <a:latin typeface="Calibri" pitchFamily="34" charset="0"/>
                  </a:rPr>
                  <a:t> used</a:t>
                </a:r>
              </a:p>
              <a:p>
                <a:pPr lvl="1">
                  <a:buFont typeface="Wingdings" pitchFamily="2" charset="2"/>
                  <a:buChar char="q"/>
                </a:pPr>
                <a:r>
                  <a:rPr lang="es-419" sz="1400" b="0" kern="0" dirty="0" err="1" smtClean="0">
                    <a:latin typeface="Calibri" panose="020F0502020204030204" pitchFamily="34" charset="0"/>
                    <a:ea typeface="Calibri" panose="020F0502020204030204" pitchFamily="34" charset="0"/>
                    <a:cs typeface="Calibri" panose="020F0502020204030204" pitchFamily="34" charset="0"/>
                  </a:rPr>
                  <a:t>SiPM</a:t>
                </a:r>
                <a:r>
                  <a:rPr lang="es-419" sz="1400" b="0" kern="0" dirty="0" smtClean="0">
                    <a:latin typeface="Calibri" panose="020F0502020204030204" pitchFamily="34" charset="0"/>
                    <a:ea typeface="Calibri" panose="020F0502020204030204" pitchFamily="34" charset="0"/>
                    <a:cs typeface="Calibri" panose="020F0502020204030204" pitchFamily="34" charset="0"/>
                  </a:rPr>
                  <a:t> nominal </a:t>
                </a:r>
                <a:r>
                  <a:rPr lang="es-419" sz="1400" b="0" kern="0" dirty="0" err="1" smtClean="0">
                    <a:latin typeface="Calibri" panose="020F0502020204030204" pitchFamily="34" charset="0"/>
                    <a:ea typeface="Calibri" panose="020F0502020204030204" pitchFamily="34" charset="0"/>
                    <a:cs typeface="Calibri" panose="020F0502020204030204" pitchFamily="34" charset="0"/>
                  </a:rPr>
                  <a:t>gain</a:t>
                </a:r>
                <a:r>
                  <a:rPr lang="es-419" sz="1400" b="0" kern="0" dirty="0" smtClean="0">
                    <a:latin typeface="Calibri" panose="020F0502020204030204" pitchFamily="34" charset="0"/>
                    <a:ea typeface="Calibri" panose="020F0502020204030204" pitchFamily="34" charset="0"/>
                    <a:cs typeface="Calibri" panose="020F0502020204030204" pitchFamily="34" charset="0"/>
                  </a:rPr>
                  <a:t> of </a:t>
                </a:r>
                <a14:m>
                  <m:oMath xmlns:m="http://schemas.openxmlformats.org/officeDocument/2006/math">
                    <m:r>
                      <a:rPr lang="es-419" sz="1400" b="0" i="1" kern="0" smtClean="0">
                        <a:latin typeface="Cambria Math" panose="02040503050406030204" pitchFamily="18" charset="0"/>
                      </a:rPr>
                      <m:t>1.8∗</m:t>
                    </m:r>
                    <m:sSup>
                      <m:sSupPr>
                        <m:ctrlPr>
                          <a:rPr lang="es-419" sz="1400" b="0" i="1" kern="0" smtClean="0">
                            <a:latin typeface="Cambria Math" panose="02040503050406030204" pitchFamily="18" charset="0"/>
                          </a:rPr>
                        </m:ctrlPr>
                      </m:sSupPr>
                      <m:e>
                        <m:r>
                          <a:rPr lang="es-419" sz="1400" b="0" i="1" kern="0" smtClean="0">
                            <a:latin typeface="Cambria Math" panose="02040503050406030204" pitchFamily="18" charset="0"/>
                          </a:rPr>
                          <m:t>10</m:t>
                        </m:r>
                      </m:e>
                      <m:sup>
                        <m:r>
                          <a:rPr lang="es-419" sz="1400" b="0" i="1" kern="0" smtClean="0">
                            <a:latin typeface="Cambria Math" panose="02040503050406030204" pitchFamily="18" charset="0"/>
                          </a:rPr>
                          <m:t>5</m:t>
                        </m:r>
                      </m:sup>
                    </m:sSup>
                  </m:oMath>
                </a14:m>
                <a:r>
                  <a:rPr lang="en-US" sz="1400" kern="0" dirty="0" smtClean="0">
                    <a:latin typeface="Calibri" pitchFamily="34" charset="0"/>
                  </a:rPr>
                  <a:t> for both </a:t>
                </a:r>
                <a:r>
                  <a:rPr lang="en-US" sz="1400" kern="0" dirty="0" err="1" smtClean="0">
                    <a:latin typeface="Calibri" pitchFamily="34" charset="0"/>
                  </a:rPr>
                  <a:t>SiPMs</a:t>
                </a:r>
                <a:r>
                  <a:rPr lang="en-US" sz="1400" kern="0" dirty="0" smtClean="0">
                    <a:latin typeface="Calibri" pitchFamily="34" charset="0"/>
                  </a:rPr>
                  <a:t> (30fC per </a:t>
                </a:r>
                <a:r>
                  <a:rPr lang="en-US" sz="1400" kern="0" dirty="0" err="1" smtClean="0">
                    <a:latin typeface="Calibri" pitchFamily="34" charset="0"/>
                  </a:rPr>
                  <a:t>p.e</a:t>
                </a:r>
                <a:r>
                  <a:rPr lang="en-US" sz="1400" kern="0" dirty="0" smtClean="0">
                    <a:latin typeface="Calibri" pitchFamily="34" charset="0"/>
                  </a:rPr>
                  <a:t>) at HV = 43V</a:t>
                </a:r>
              </a:p>
              <a:p>
                <a:pPr lvl="1">
                  <a:buFont typeface="Wingdings" pitchFamily="2" charset="2"/>
                  <a:buChar char="q"/>
                </a:pPr>
                <a:r>
                  <a:rPr lang="en-US" sz="1400" kern="0" dirty="0" smtClean="0">
                    <a:latin typeface="Calibri" pitchFamily="34" charset="0"/>
                  </a:rPr>
                  <a:t>Laser setup used to observe the single photo-electrons</a:t>
                </a:r>
              </a:p>
              <a:p>
                <a:pPr lvl="1">
                  <a:buFont typeface="Wingdings" pitchFamily="2" charset="2"/>
                  <a:buChar char="q"/>
                </a:pPr>
                <a:endParaRPr lang="en-US" sz="1400" kern="0" dirty="0">
                  <a:latin typeface="Calibri" pitchFamily="34" charset="0"/>
                </a:endParaRPr>
              </a:p>
              <a:p>
                <a:pPr>
                  <a:buFont typeface="Wingdings" pitchFamily="2" charset="2"/>
                  <a:buChar char="q"/>
                </a:pPr>
                <a:r>
                  <a:rPr lang="en-US" sz="1600" kern="0" dirty="0" smtClean="0">
                    <a:latin typeface="Calibri" pitchFamily="34" charset="0"/>
                  </a:rPr>
                  <a:t>3x3mm </a:t>
                </a:r>
                <a:r>
                  <a:rPr lang="en-US" sz="1600" kern="0" dirty="0" err="1" smtClean="0">
                    <a:latin typeface="Calibri" pitchFamily="34" charset="0"/>
                  </a:rPr>
                  <a:t>SiPM</a:t>
                </a:r>
                <a:r>
                  <a:rPr lang="en-US" sz="1600" kern="0" dirty="0" smtClean="0">
                    <a:latin typeface="Calibri" pitchFamily="34" charset="0"/>
                  </a:rPr>
                  <a:t> results</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solidFill>
                      <a:srgbClr val="FF0000"/>
                    </a:solidFill>
                    <a:latin typeface="Calibri" pitchFamily="34" charset="0"/>
                  </a:rPr>
                  <a:t>SNR </a:t>
                </a:r>
                <a:r>
                  <a:rPr lang="en-US" sz="1400" kern="0" dirty="0">
                    <a:solidFill>
                      <a:srgbClr val="FF0000"/>
                    </a:solidFill>
                    <a:latin typeface="Calibri" pitchFamily="34" charset="0"/>
                  </a:rPr>
                  <a:t>is </a:t>
                </a:r>
                <a:r>
                  <a:rPr lang="en-US" sz="1400" kern="0" dirty="0" smtClean="0">
                    <a:solidFill>
                      <a:srgbClr val="FF0000"/>
                    </a:solidFill>
                    <a:latin typeface="Calibri" pitchFamily="34" charset="0"/>
                  </a:rPr>
                  <a:t>4.9 at nominal HV</a:t>
                </a:r>
              </a:p>
              <a:p>
                <a:pPr lvl="1">
                  <a:buFont typeface="Wingdings" pitchFamily="2" charset="2"/>
                  <a:buChar char="q"/>
                </a:pPr>
                <a:endParaRPr lang="en-US" sz="1400" kern="0" dirty="0" smtClean="0">
                  <a:latin typeface="Calibri" pitchFamily="34" charset="0"/>
                </a:endParaRPr>
              </a:p>
              <a:p>
                <a:pPr>
                  <a:buFont typeface="Wingdings" pitchFamily="2" charset="2"/>
                  <a:buChar char="q"/>
                </a:pPr>
                <a:r>
                  <a:rPr lang="en-US" sz="1600" kern="0" dirty="0" smtClean="0">
                    <a:latin typeface="Calibri" pitchFamily="34" charset="0"/>
                  </a:rPr>
                  <a:t>6x6mm </a:t>
                </a:r>
                <a:r>
                  <a:rPr lang="en-US" sz="1600" kern="0" dirty="0" err="1" smtClean="0">
                    <a:latin typeface="Calibri" pitchFamily="34" charset="0"/>
                  </a:rPr>
                  <a:t>SiPM</a:t>
                </a:r>
                <a:r>
                  <a:rPr lang="en-US" sz="1600" kern="0" dirty="0" smtClean="0">
                    <a:latin typeface="Calibri" pitchFamily="34" charset="0"/>
                  </a:rPr>
                  <a:t> results:</a:t>
                </a:r>
                <a:endParaRPr lang="en-US" sz="1600" kern="0" dirty="0">
                  <a:latin typeface="Calibri" pitchFamily="34" charset="0"/>
                </a:endParaRPr>
              </a:p>
              <a:p>
                <a:pPr lvl="1">
                  <a:buFont typeface="Wingdings" pitchFamily="2" charset="2"/>
                  <a:buChar char="q"/>
                </a:pPr>
                <a:r>
                  <a:rPr lang="en-US" sz="1400" kern="0" dirty="0" smtClean="0">
                    <a:latin typeface="Calibri" pitchFamily="34" charset="0"/>
                  </a:rPr>
                  <a:t>Dark noise is significantly higher and the signal is smaller</a:t>
                </a:r>
              </a:p>
              <a:p>
                <a:pPr lvl="1">
                  <a:buFont typeface="Wingdings" pitchFamily="2" charset="2"/>
                  <a:buChar char="q"/>
                </a:pPr>
                <a:r>
                  <a:rPr lang="en-US" sz="1400" kern="0" dirty="0" smtClean="0">
                    <a:latin typeface="Calibri" pitchFamily="34" charset="0"/>
                  </a:rPr>
                  <a:t>Single photo-electron is still distinguishable</a:t>
                </a:r>
              </a:p>
              <a:p>
                <a:pPr lvl="1">
                  <a:buFont typeface="Wingdings" pitchFamily="2" charset="2"/>
                  <a:buChar char="q"/>
                </a:pPr>
                <a:r>
                  <a:rPr lang="en-US" sz="1400" kern="0" dirty="0" smtClean="0">
                    <a:solidFill>
                      <a:srgbClr val="FF0000"/>
                    </a:solidFill>
                    <a:latin typeface="Calibri" pitchFamily="34" charset="0"/>
                  </a:rPr>
                  <a:t>SNR is 2.8 at nominal HV</a:t>
                </a:r>
                <a:endParaRPr lang="en-US" sz="1400" kern="0" dirty="0">
                  <a:solidFill>
                    <a:srgbClr val="FF0000"/>
                  </a:solidFill>
                  <a:latin typeface="Calibri" pitchFamily="34" charset="0"/>
                </a:endParaRPr>
              </a:p>
              <a:p>
                <a:pPr lvl="1">
                  <a:buFont typeface="Wingdings" pitchFamily="2" charset="2"/>
                  <a:buChar char="q"/>
                </a:pPr>
                <a:endParaRPr lang="en-US" sz="1600" kern="0" dirty="0" smtClean="0">
                  <a:latin typeface="Calibri" pitchFamily="34" charset="0"/>
                </a:endParaRPr>
              </a:p>
              <a:p>
                <a:pPr>
                  <a:buFont typeface="Wingdings" pitchFamily="2" charset="2"/>
                  <a:buChar char="q"/>
                </a:pPr>
                <a:r>
                  <a:rPr lang="en-US" sz="1600" kern="0" dirty="0" smtClean="0">
                    <a:latin typeface="Calibri" pitchFamily="34" charset="0"/>
                  </a:rPr>
                  <a:t>Dark noise:</a:t>
                </a:r>
                <a:endParaRPr lang="en-US" sz="1600" kern="0" dirty="0">
                  <a:latin typeface="Calibri" pitchFamily="34" charset="0"/>
                </a:endParaRPr>
              </a:p>
              <a:p>
                <a:pPr lvl="1">
                  <a:buFont typeface="Wingdings" pitchFamily="2" charset="2"/>
                  <a:buChar char="q"/>
                </a:pPr>
                <a:r>
                  <a:rPr lang="en-US" sz="1400" kern="0" dirty="0" smtClean="0">
                    <a:latin typeface="Calibri" pitchFamily="34" charset="0"/>
                  </a:rPr>
                  <a:t>Most of the dark noise can be filtered out by subtracting the pedestal</a:t>
                </a:r>
              </a:p>
              <a:p>
                <a:pPr lvl="1">
                  <a:buFont typeface="Wingdings" pitchFamily="2" charset="2"/>
                  <a:buChar char="q"/>
                </a:pPr>
                <a:endParaRPr lang="en-US" sz="1600" kern="0" dirty="0" smtClean="0">
                  <a:latin typeface="Calibri" pitchFamily="34" charset="0"/>
                </a:endParaRPr>
              </a:p>
              <a:p>
                <a:pPr marL="457200" lvl="1" indent="0">
                  <a:buNone/>
                </a:pPr>
                <a:endParaRPr lang="en-US" sz="1600" kern="0" dirty="0" smtClean="0">
                  <a:latin typeface="Calibri" pitchFamily="34" charset="0"/>
                </a:endParaRPr>
              </a:p>
            </p:txBody>
          </p:sp>
        </mc:Choice>
        <mc:Fallback xmlns="">
          <p:sp>
            <p:nvSpPr>
              <p:cNvPr id="2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xmlns:a14="http://schemas.microsoft.com/office/drawing/2010/main" val="0"/>
                  </a:ext>
                </a:extLst>
              </p:cNvPr>
              <p:cNvSpPr txBox="1">
                <a:spLocks noRot="1" noChangeAspect="1" noMove="1" noResize="1" noEditPoints="1" noAdjustHandles="1" noChangeArrowheads="1" noChangeShapeType="1" noTextEdit="1"/>
              </p:cNvSpPr>
              <p:nvPr/>
            </p:nvSpPr>
            <p:spPr bwMode="auto">
              <a:xfrm>
                <a:off x="-3243" y="353054"/>
                <a:ext cx="4101356" cy="6460496"/>
              </a:xfrm>
              <a:prstGeom prst="rect">
                <a:avLst/>
              </a:prstGeom>
              <a:blipFill>
                <a:blip r:embed="rId6"/>
                <a:stretch>
                  <a:fillRect l="-59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17"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6260024" y="878823"/>
            <a:ext cx="2435007"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3x3mm</a:t>
            </a:r>
          </a:p>
          <a:p>
            <a:pPr marL="457200" lvl="1" indent="0">
              <a:buNone/>
            </a:pPr>
            <a:r>
              <a:rPr lang="en-US" sz="1600" kern="0" dirty="0" smtClean="0">
                <a:solidFill>
                  <a:srgbClr val="FF0000"/>
                </a:solidFill>
                <a:latin typeface="Calibri" pitchFamily="34" charset="0"/>
              </a:rPr>
              <a:t>HV of 43V</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18"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6142528" y="4221088"/>
            <a:ext cx="2435007"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3x3mm</a:t>
            </a:r>
          </a:p>
          <a:p>
            <a:pPr marL="457200" lvl="1" indent="0">
              <a:buNone/>
            </a:pPr>
            <a:r>
              <a:rPr lang="en-US" sz="1600" kern="0" dirty="0" smtClean="0">
                <a:solidFill>
                  <a:srgbClr val="FF0000"/>
                </a:solidFill>
                <a:latin typeface="Calibri" pitchFamily="34" charset="0"/>
              </a:rPr>
              <a:t>HV of 42V</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4" name="Espace réservé du pied de page 3"/>
          <p:cNvSpPr>
            <a:spLocks noGrp="1"/>
          </p:cNvSpPr>
          <p:nvPr>
            <p:ph type="ftr" sz="quarter" idx="10"/>
          </p:nvPr>
        </p:nvSpPr>
        <p:spPr/>
        <p:txBody>
          <a:bodyPr/>
          <a:lstStyle/>
          <a:p>
            <a:pPr lvl="0">
              <a:defRPr/>
            </a:pPr>
            <a:r>
              <a:rPr lang="en-US" sz="1000">
                <a:solidFill>
                  <a:srgbClr val="000000"/>
                </a:solidFill>
                <a:latin typeface="Arial"/>
              </a:rPr>
              <a:t>EIC 2026</a:t>
            </a:r>
            <a:endParaRPr lang="en-US" sz="1000" dirty="0">
              <a:solidFill>
                <a:srgbClr val="000000"/>
              </a:solidFill>
              <a:latin typeface="Arial"/>
            </a:endParaRPr>
          </a:p>
        </p:txBody>
      </p:sp>
      <p:sp>
        <p:nvSpPr>
          <p:cNvPr id="12"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0184275" y="880668"/>
            <a:ext cx="1744374"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6x6mm</a:t>
            </a:r>
          </a:p>
          <a:p>
            <a:pPr marL="457200" lvl="1" indent="0">
              <a:buNone/>
            </a:pPr>
            <a:r>
              <a:rPr lang="en-US" sz="1600" kern="0" dirty="0" smtClean="0">
                <a:solidFill>
                  <a:srgbClr val="FF0000"/>
                </a:solidFill>
                <a:latin typeface="Calibri" pitchFamily="34" charset="0"/>
              </a:rPr>
              <a:t>HV of 43V</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13"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0184273" y="4314017"/>
            <a:ext cx="1744375"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6x6mm</a:t>
            </a:r>
          </a:p>
          <a:p>
            <a:pPr marL="457200" lvl="1" indent="0">
              <a:buNone/>
            </a:pPr>
            <a:r>
              <a:rPr lang="en-US" sz="1600" kern="0" dirty="0" smtClean="0">
                <a:solidFill>
                  <a:srgbClr val="FF0000"/>
                </a:solidFill>
                <a:latin typeface="Calibri" pitchFamily="34" charset="0"/>
              </a:rPr>
              <a:t>HV of 42V</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Tree>
    <p:extLst>
      <p:ext uri="{BB962C8B-B14F-4D97-AF65-F5344CB8AC3E}">
        <p14:creationId xmlns:p14="http://schemas.microsoft.com/office/powerpoint/2010/main" val="2945236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under study</a:t>
            </a:r>
            <a:endParaRPr lang="en-US" dirty="0"/>
          </a:p>
        </p:txBody>
      </p:sp>
      <p:sp>
        <p:nvSpPr>
          <p:cNvPr id="4" name="Espace réservé du pied de page 3"/>
          <p:cNvSpPr>
            <a:spLocks noGrp="1"/>
          </p:cNvSpPr>
          <p:nvPr>
            <p:ph type="ftr" sz="quarter" idx="10"/>
          </p:nvPr>
        </p:nvSpPr>
        <p:spPr/>
        <p:txBody>
          <a:bodyPr/>
          <a:lstStyle/>
          <a:p>
            <a:r>
              <a:rPr lang="en-US" smtClean="0">
                <a:solidFill>
                  <a:srgbClr val="000000"/>
                </a:solidFill>
              </a:rPr>
              <a:t>EIC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11</a:t>
            </a:fld>
            <a:endParaRPr lang="en-US" dirty="0">
              <a:solidFill>
                <a:srgbClr val="000000"/>
              </a:solidFill>
            </a:endParaRPr>
          </a:p>
        </p:txBody>
      </p:sp>
      <p:sp>
        <p:nvSpPr>
          <p:cNvPr id="6"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xmlns:a14="http://schemas.microsoft.com/office/drawing/2010/main" xmlns:mc="http://schemas.openxmlformats.org/markup-compatibility/2006" val="0"/>
              </a:ext>
            </a:extLst>
          </p:cNvPr>
          <p:cNvSpPr txBox="1">
            <a:spLocks noChangeArrowheads="1"/>
          </p:cNvSpPr>
          <p:nvPr/>
        </p:nvSpPr>
        <p:spPr bwMode="auto">
          <a:xfrm>
            <a:off x="-3244" y="332656"/>
            <a:ext cx="4803100" cy="6480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endParaRPr lang="en-US" sz="2000" kern="0" dirty="0" smtClean="0">
              <a:latin typeface="Calibri" pitchFamily="34" charset="0"/>
            </a:endParaRPr>
          </a:p>
          <a:p>
            <a:pPr>
              <a:buFont typeface="Wingdings" pitchFamily="2" charset="2"/>
              <a:buChar char="q"/>
            </a:pPr>
            <a:r>
              <a:rPr lang="en-US" sz="1600" kern="0" dirty="0" smtClean="0">
                <a:latin typeface="Calibri" pitchFamily="34" charset="0"/>
              </a:rPr>
              <a:t>Setup</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latin typeface="Calibri" pitchFamily="34" charset="0"/>
              </a:rPr>
              <a:t>Using the internal injection</a:t>
            </a:r>
            <a:endParaRPr lang="en-US" sz="1400" kern="0" dirty="0">
              <a:latin typeface="Calibri" pitchFamily="34" charset="0"/>
            </a:endParaRPr>
          </a:p>
          <a:p>
            <a:pPr>
              <a:buFont typeface="Wingdings" pitchFamily="2" charset="2"/>
              <a:buChar char="q"/>
            </a:pPr>
            <a:r>
              <a:rPr lang="en-US" sz="1600" kern="0" dirty="0" smtClean="0">
                <a:latin typeface="Calibri" pitchFamily="34" charset="0"/>
              </a:rPr>
              <a:t>Large digital noise</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latin typeface="Calibri" pitchFamily="34" charset="0"/>
              </a:rPr>
              <a:t>When doing a non-synchronized sampling, a large digital noise appears</a:t>
            </a:r>
          </a:p>
          <a:p>
            <a:pPr lvl="1">
              <a:buFont typeface="Wingdings" pitchFamily="2" charset="2"/>
              <a:buChar char="q"/>
            </a:pPr>
            <a:r>
              <a:rPr lang="en-US" sz="1400" kern="0" dirty="0" smtClean="0">
                <a:latin typeface="Calibri" pitchFamily="34" charset="0"/>
              </a:rPr>
              <a:t>The noise correlates strongly with the routing of the channels in the PCB (layer 6 has more noise due to being close to the digital power layer)</a:t>
            </a:r>
            <a:endParaRPr lang="en-US" sz="1400" kern="0" dirty="0">
              <a:latin typeface="Calibri" pitchFamily="34" charset="0"/>
            </a:endParaRPr>
          </a:p>
          <a:p>
            <a:pPr>
              <a:buFont typeface="Wingdings" pitchFamily="2" charset="2"/>
              <a:buChar char="q"/>
            </a:pPr>
            <a:r>
              <a:rPr lang="en-US" sz="1600" kern="0" dirty="0" smtClean="0">
                <a:latin typeface="Calibri" pitchFamily="34" charset="0"/>
              </a:rPr>
              <a:t>Double peak at waveform</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latin typeface="Calibri" pitchFamily="34" charset="0"/>
              </a:rPr>
              <a:t>Only when doing the internal injection</a:t>
            </a:r>
          </a:p>
          <a:p>
            <a:pPr lvl="1">
              <a:buFont typeface="Wingdings" pitchFamily="2" charset="2"/>
              <a:buChar char="q"/>
            </a:pPr>
            <a:r>
              <a:rPr lang="en-US" sz="1400" kern="0" dirty="0" smtClean="0">
                <a:latin typeface="Calibri" pitchFamily="34" charset="0"/>
              </a:rPr>
              <a:t>Issue related the parasitic inductance between the channel and the detector capacitance.</a:t>
            </a:r>
          </a:p>
          <a:p>
            <a:pPr>
              <a:buFont typeface="Wingdings" pitchFamily="2" charset="2"/>
              <a:buChar char="q"/>
            </a:pPr>
            <a:r>
              <a:rPr lang="en-US" sz="1600" kern="0" dirty="0" smtClean="0">
                <a:solidFill>
                  <a:srgbClr val="FF0000"/>
                </a:solidFill>
                <a:latin typeface="Calibri" pitchFamily="34" charset="0"/>
              </a:rPr>
              <a:t>The issue is understood and related to the PCB, a new PCB is under development to solve this issue</a:t>
            </a:r>
            <a:endParaRPr lang="en-US" sz="2000" kern="0" dirty="0">
              <a:solidFill>
                <a:srgbClr val="FF0000"/>
              </a:solidFill>
              <a:latin typeface="Calibri" pitchFamily="34" charset="0"/>
            </a:endParaRPr>
          </a:p>
          <a:p>
            <a:pPr>
              <a:buFont typeface="Wingdings" pitchFamily="2" charset="2"/>
              <a:buChar char="q"/>
            </a:pPr>
            <a:r>
              <a:rPr lang="en-US" sz="1600" kern="0" dirty="0" smtClean="0">
                <a:latin typeface="Calibri" pitchFamily="34" charset="0"/>
              </a:rPr>
              <a:t>FEB design should consider</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latin typeface="Calibri" pitchFamily="34" charset="0"/>
              </a:rPr>
              <a:t>Channels should be routed between </a:t>
            </a:r>
            <a:r>
              <a:rPr lang="en-US" sz="1400" kern="0" dirty="0" err="1" smtClean="0">
                <a:latin typeface="Calibri" pitchFamily="34" charset="0"/>
              </a:rPr>
              <a:t>gnd</a:t>
            </a:r>
            <a:r>
              <a:rPr lang="en-US" sz="1400" kern="0" dirty="0" smtClean="0">
                <a:latin typeface="Calibri" pitchFamily="34" charset="0"/>
              </a:rPr>
              <a:t> layers to avoid digital coupling</a:t>
            </a:r>
          </a:p>
          <a:p>
            <a:pPr lvl="1">
              <a:buFont typeface="Wingdings" pitchFamily="2" charset="2"/>
              <a:buChar char="q"/>
            </a:pPr>
            <a:r>
              <a:rPr lang="en-US" sz="1400" kern="0" dirty="0" smtClean="0">
                <a:latin typeface="Calibri" pitchFamily="34" charset="0"/>
              </a:rPr>
              <a:t>Inductance should be minimized</a:t>
            </a:r>
            <a:endParaRPr lang="en-US" sz="1400" kern="0" dirty="0">
              <a:latin typeface="Calibri" pitchFamily="34" charset="0"/>
            </a:endParaRPr>
          </a:p>
          <a:p>
            <a:pPr marL="457200" lvl="1" indent="0">
              <a:buNone/>
            </a:pPr>
            <a:endParaRPr lang="en-US" sz="1400" kern="0" dirty="0" smtClean="0">
              <a:latin typeface="Calibri" pitchFamily="34" charset="0"/>
            </a:endParaRPr>
          </a:p>
          <a:p>
            <a:pPr lvl="1">
              <a:buFont typeface="Wingdings" pitchFamily="2" charset="2"/>
              <a:buChar char="q"/>
            </a:pPr>
            <a:endParaRPr lang="en-US" sz="1600" kern="0" dirty="0" smtClean="0">
              <a:latin typeface="Calibri" pitchFamily="34" charset="0"/>
            </a:endParaRPr>
          </a:p>
          <a:p>
            <a:pPr marL="457200" lvl="1" indent="0">
              <a:buNone/>
            </a:pPr>
            <a:endParaRPr lang="en-US" sz="1600" kern="0" dirty="0" smtClean="0">
              <a:latin typeface="Calibri" pitchFamily="34" charset="0"/>
            </a:endParaRPr>
          </a:p>
        </p:txBody>
      </p:sp>
      <p:pic>
        <p:nvPicPr>
          <p:cNvPr id="8" name="Image 7"/>
          <p:cNvPicPr>
            <a:picLocks noChangeAspect="1"/>
          </p:cNvPicPr>
          <p:nvPr/>
        </p:nvPicPr>
        <p:blipFill rotWithShape="1">
          <a:blip r:embed="rId2">
            <a:extLst>
              <a:ext uri="{28A0092B-C50C-407E-A947-70E740481C1C}">
                <a14:useLocalDpi xmlns:a14="http://schemas.microsoft.com/office/drawing/2010/main" val="0"/>
              </a:ext>
            </a:extLst>
          </a:blip>
          <a:srcRect l="2461" t="6562" r="8947" b="1566"/>
          <a:stretch/>
        </p:blipFill>
        <p:spPr>
          <a:xfrm>
            <a:off x="8396186" y="620715"/>
            <a:ext cx="3795814" cy="2952301"/>
          </a:xfrm>
          <a:prstGeom prst="rect">
            <a:avLst/>
          </a:prstGeom>
        </p:spPr>
      </p:pic>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l="3216" t="7109" r="9422" b="1016"/>
          <a:stretch/>
        </p:blipFill>
        <p:spPr>
          <a:xfrm>
            <a:off x="8460668" y="3690075"/>
            <a:ext cx="3731332" cy="2943023"/>
          </a:xfrm>
          <a:prstGeom prst="rect">
            <a:avLst/>
          </a:prstGeom>
        </p:spPr>
      </p:pic>
      <p:pic>
        <p:nvPicPr>
          <p:cNvPr id="10" name="Image 9"/>
          <p:cNvPicPr>
            <a:picLocks noChangeAspect="1"/>
          </p:cNvPicPr>
          <p:nvPr/>
        </p:nvPicPr>
        <p:blipFill rotWithShape="1">
          <a:blip r:embed="rId4">
            <a:extLst>
              <a:ext uri="{28A0092B-C50C-407E-A947-70E740481C1C}">
                <a14:useLocalDpi xmlns:a14="http://schemas.microsoft.com/office/drawing/2010/main" val="0"/>
              </a:ext>
            </a:extLst>
          </a:blip>
          <a:srcRect l="3243" t="7344" r="9395" b="2423"/>
          <a:stretch/>
        </p:blipFill>
        <p:spPr>
          <a:xfrm>
            <a:off x="4626128" y="620714"/>
            <a:ext cx="3770058" cy="2920467"/>
          </a:xfrm>
          <a:prstGeom prst="rect">
            <a:avLst/>
          </a:prstGeom>
        </p:spPr>
      </p:pic>
      <p:pic>
        <p:nvPicPr>
          <p:cNvPr id="11" name="Image 10"/>
          <p:cNvPicPr>
            <a:picLocks noChangeAspect="1"/>
          </p:cNvPicPr>
          <p:nvPr/>
        </p:nvPicPr>
        <p:blipFill rotWithShape="1">
          <a:blip r:embed="rId5">
            <a:extLst>
              <a:ext uri="{28A0092B-C50C-407E-A947-70E740481C1C}">
                <a14:useLocalDpi xmlns:a14="http://schemas.microsoft.com/office/drawing/2010/main" val="0"/>
              </a:ext>
            </a:extLst>
          </a:blip>
          <a:srcRect l="3243" t="7344" r="9395" b="2423"/>
          <a:stretch/>
        </p:blipFill>
        <p:spPr>
          <a:xfrm>
            <a:off x="4603247" y="3694906"/>
            <a:ext cx="3792939" cy="2938192"/>
          </a:xfrm>
          <a:prstGeom prst="rect">
            <a:avLst/>
          </a:prstGeom>
        </p:spPr>
      </p:pic>
      <p:sp>
        <p:nvSpPr>
          <p:cNvPr id="12"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6546489" y="908720"/>
            <a:ext cx="2435007"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smtClean="0">
              <a:latin typeface="Calibri" pitchFamily="34" charset="0"/>
            </a:endParaRPr>
          </a:p>
          <a:p>
            <a:pPr marL="457200" lvl="1" indent="0">
              <a:buNone/>
            </a:pPr>
            <a:r>
              <a:rPr lang="en-US" sz="1600" kern="0" dirty="0" smtClean="0">
                <a:solidFill>
                  <a:srgbClr val="FF0000"/>
                </a:solidFill>
                <a:latin typeface="Calibri" pitchFamily="34" charset="0"/>
              </a:rPr>
              <a:t>Synchronized sampling</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13"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6546488" y="4034627"/>
            <a:ext cx="2435007"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smtClean="0">
              <a:latin typeface="Calibri" pitchFamily="34" charset="0"/>
            </a:endParaRPr>
          </a:p>
          <a:p>
            <a:pPr marL="457200" lvl="1" indent="0">
              <a:buNone/>
            </a:pPr>
            <a:r>
              <a:rPr lang="en-US" sz="1600" kern="0" dirty="0" smtClean="0">
                <a:solidFill>
                  <a:srgbClr val="FF0000"/>
                </a:solidFill>
                <a:latin typeface="Calibri" pitchFamily="34" charset="0"/>
              </a:rPr>
              <a:t>Synchronized sampling</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1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0316547" y="4013716"/>
            <a:ext cx="2105701"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smtClean="0">
              <a:latin typeface="Calibri" pitchFamily="34" charset="0"/>
            </a:endParaRPr>
          </a:p>
          <a:p>
            <a:pPr marL="457200" lvl="1" indent="0">
              <a:buNone/>
            </a:pPr>
            <a:r>
              <a:rPr lang="en-US" sz="1600" kern="0" dirty="0" smtClean="0">
                <a:solidFill>
                  <a:srgbClr val="FF0000"/>
                </a:solidFill>
                <a:latin typeface="Calibri" pitchFamily="34" charset="0"/>
              </a:rPr>
              <a:t>Non-synchronized sampling</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15"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0316547" y="908720"/>
            <a:ext cx="2105701" cy="126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smtClean="0">
              <a:latin typeface="Calibri" pitchFamily="34" charset="0"/>
            </a:endParaRPr>
          </a:p>
          <a:p>
            <a:pPr marL="457200" lvl="1" indent="0">
              <a:buNone/>
            </a:pPr>
            <a:r>
              <a:rPr lang="en-US" sz="1600" kern="0" dirty="0" smtClean="0">
                <a:solidFill>
                  <a:srgbClr val="FF0000"/>
                </a:solidFill>
                <a:latin typeface="Calibri" pitchFamily="34" charset="0"/>
              </a:rPr>
              <a:t>Non-synchronized sampling</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Tree>
    <p:extLst>
      <p:ext uri="{BB962C8B-B14F-4D97-AF65-F5344CB8AC3E}">
        <p14:creationId xmlns:p14="http://schemas.microsoft.com/office/powerpoint/2010/main" val="2232007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0" dirty="0" err="1"/>
              <a:t>Summary</a:t>
            </a:r>
            <a:r>
              <a:rPr lang="fr-FR" b="0" dirty="0"/>
              <a:t> and </a:t>
            </a:r>
            <a:r>
              <a:rPr lang="fr-FR" b="0" dirty="0" err="1"/>
              <a:t>next</a:t>
            </a:r>
            <a:r>
              <a:rPr lang="fr-FR" b="0" dirty="0"/>
              <a:t> </a:t>
            </a:r>
            <a:r>
              <a:rPr lang="fr-FR" b="0" dirty="0" err="1"/>
              <a:t>steps</a:t>
            </a:r>
            <a:endParaRPr lang="en-US" b="0" dirty="0"/>
          </a:p>
        </p:txBody>
      </p:sp>
      <p:sp>
        <p:nvSpPr>
          <p:cNvPr id="4" name="Espace réservé du pied de page 3"/>
          <p:cNvSpPr>
            <a:spLocks noGrp="1"/>
          </p:cNvSpPr>
          <p:nvPr>
            <p:ph type="ftr" sz="quarter" idx="10"/>
          </p:nvPr>
        </p:nvSpPr>
        <p:spPr/>
        <p:txBody>
          <a:bodyPr/>
          <a:lstStyle/>
          <a:p>
            <a:pPr lvl="0">
              <a:defRPr/>
            </a:pPr>
            <a:r>
              <a:rPr lang="en-US" sz="1000">
                <a:solidFill>
                  <a:srgbClr val="000000"/>
                </a:solidFill>
                <a:latin typeface="Arial"/>
              </a:rPr>
              <a:t>EIC 2026</a:t>
            </a:r>
            <a:endParaRPr lang="en-US" sz="1000" dirty="0">
              <a:solidFill>
                <a:srgbClr val="000000"/>
              </a:solidFill>
              <a:latin typeface="Arial"/>
            </a:endParaRP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2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7748" y="332657"/>
            <a:ext cx="7137570"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a:buFont typeface="Wingdings" pitchFamily="2" charset="2"/>
              <a:buChar char="q"/>
            </a:pPr>
            <a:endParaRPr lang="en-US" sz="2000" kern="0" dirty="0">
              <a:latin typeface="Calibri" pitchFamily="34" charset="0"/>
            </a:endParaRPr>
          </a:p>
          <a:p>
            <a:pPr>
              <a:buFont typeface="Wingdings" pitchFamily="2" charset="2"/>
              <a:buChar char="q"/>
            </a:pPr>
            <a:r>
              <a:rPr lang="en-US" sz="2000" kern="0" dirty="0">
                <a:latin typeface="Calibri" pitchFamily="34" charset="0"/>
              </a:rPr>
              <a:t>CALOROC-A analog measurements </a:t>
            </a:r>
            <a:r>
              <a:rPr lang="en-US" sz="2000" kern="0" dirty="0" smtClean="0">
                <a:latin typeface="Calibri" pitchFamily="34" charset="0"/>
              </a:rPr>
              <a:t>underway, first results similar to H2GCROC</a:t>
            </a:r>
            <a:endParaRPr lang="en-US" sz="2000" kern="0" dirty="0">
              <a:latin typeface="Calibri" pitchFamily="34" charset="0"/>
            </a:endParaRPr>
          </a:p>
          <a:p>
            <a:pPr>
              <a:buFont typeface="Wingdings" pitchFamily="2" charset="2"/>
              <a:buChar char="q"/>
            </a:pPr>
            <a:endParaRPr lang="en-US" sz="2000" kern="0" dirty="0">
              <a:latin typeface="Calibri" pitchFamily="34" charset="0"/>
            </a:endParaRPr>
          </a:p>
          <a:p>
            <a:pPr>
              <a:buFont typeface="Wingdings" pitchFamily="2" charset="2"/>
              <a:buChar char="q"/>
            </a:pPr>
            <a:r>
              <a:rPr lang="en-US" sz="2000" kern="0" dirty="0">
                <a:latin typeface="Calibri" pitchFamily="34" charset="0"/>
              </a:rPr>
              <a:t>CALOROC-B first measurements are </a:t>
            </a:r>
            <a:r>
              <a:rPr lang="en-US" sz="2000" kern="0" dirty="0" smtClean="0">
                <a:latin typeface="Calibri" pitchFamily="34" charset="0"/>
              </a:rPr>
              <a:t>encouraging:</a:t>
            </a:r>
            <a:endParaRPr lang="en-US" sz="2000" kern="0" dirty="0">
              <a:latin typeface="Calibri" pitchFamily="34" charset="0"/>
            </a:endParaRPr>
          </a:p>
          <a:p>
            <a:pPr lvl="1">
              <a:buFont typeface="Wingdings" pitchFamily="2" charset="2"/>
              <a:buChar char="q"/>
            </a:pPr>
            <a:r>
              <a:rPr lang="en-US" sz="1600" kern="0" dirty="0" smtClean="0">
                <a:latin typeface="Calibri" pitchFamily="34" charset="0"/>
              </a:rPr>
              <a:t>Dynamic range of 200fC up to 1.5nC using a 2.2nF detector</a:t>
            </a:r>
          </a:p>
          <a:p>
            <a:pPr lvl="1">
              <a:buFont typeface="Wingdings" pitchFamily="2" charset="2"/>
              <a:buChar char="q"/>
            </a:pPr>
            <a:r>
              <a:rPr lang="en-US" sz="1600" kern="0" dirty="0" smtClean="0">
                <a:latin typeface="Calibri" pitchFamily="34" charset="0"/>
              </a:rPr>
              <a:t>Jitter under 125ps for all samples with a trigger efficiency of 1 (the origin of this error was identified and should be corrected for CALOROC2B)</a:t>
            </a:r>
            <a:endParaRPr lang="en-US" sz="1600" kern="0" dirty="0">
              <a:latin typeface="Calibri" pitchFamily="34" charset="0"/>
            </a:endParaRPr>
          </a:p>
          <a:p>
            <a:pPr lvl="1">
              <a:buFont typeface="Wingdings" pitchFamily="2" charset="2"/>
              <a:buChar char="q"/>
            </a:pPr>
            <a:r>
              <a:rPr lang="en-US" sz="1600" kern="0" dirty="0" smtClean="0">
                <a:latin typeface="Calibri" pitchFamily="34" charset="0"/>
              </a:rPr>
              <a:t>SNR of 5 using a 3x3mm </a:t>
            </a:r>
            <a:r>
              <a:rPr lang="en-US" sz="1600" kern="0" dirty="0" err="1" smtClean="0">
                <a:latin typeface="Calibri" pitchFamily="34" charset="0"/>
              </a:rPr>
              <a:t>SiPM</a:t>
            </a:r>
            <a:r>
              <a:rPr lang="en-US" sz="1600" kern="0" dirty="0" smtClean="0">
                <a:latin typeface="Calibri" pitchFamily="34" charset="0"/>
              </a:rPr>
              <a:t> and 3 using a 6x6mm </a:t>
            </a:r>
            <a:r>
              <a:rPr lang="en-US" sz="1600" kern="0" dirty="0" err="1" smtClean="0">
                <a:latin typeface="Calibri" pitchFamily="34" charset="0"/>
              </a:rPr>
              <a:t>SiPM</a:t>
            </a:r>
            <a:r>
              <a:rPr lang="en-US" sz="1600" kern="0" dirty="0" smtClean="0">
                <a:latin typeface="Calibri" pitchFamily="34" charset="0"/>
              </a:rPr>
              <a:t>, both with a gain of 30fC per photon</a:t>
            </a:r>
            <a:endParaRPr lang="en-US" sz="1600" kern="0" dirty="0">
              <a:latin typeface="Calibri" pitchFamily="34" charset="0"/>
            </a:endParaRPr>
          </a:p>
          <a:p>
            <a:pPr marL="0" indent="0">
              <a:buNone/>
            </a:pPr>
            <a:endParaRPr lang="en-US" sz="2000" kern="0" dirty="0">
              <a:latin typeface="Calibri" pitchFamily="34" charset="0"/>
            </a:endParaRPr>
          </a:p>
          <a:p>
            <a:pPr>
              <a:buFont typeface="Wingdings" pitchFamily="2" charset="2"/>
              <a:buChar char="q"/>
            </a:pPr>
            <a:r>
              <a:rPr lang="en-US" sz="2000" kern="0" dirty="0">
                <a:latin typeface="Calibri" pitchFamily="34" charset="0"/>
              </a:rPr>
              <a:t>Possible actions for investigation</a:t>
            </a:r>
          </a:p>
          <a:p>
            <a:pPr lvl="1">
              <a:buFont typeface="Wingdings" pitchFamily="2" charset="2"/>
              <a:buChar char="q"/>
            </a:pPr>
            <a:r>
              <a:rPr lang="en-US" sz="1600" kern="0" dirty="0" smtClean="0">
                <a:latin typeface="Calibri" pitchFamily="34" charset="0"/>
              </a:rPr>
              <a:t>New </a:t>
            </a:r>
            <a:r>
              <a:rPr lang="en-US" sz="1600" kern="0" dirty="0">
                <a:latin typeface="Calibri" pitchFamily="34" charset="0"/>
              </a:rPr>
              <a:t>PCB in </a:t>
            </a:r>
            <a:r>
              <a:rPr lang="en-US" sz="1600" kern="0" dirty="0" smtClean="0">
                <a:latin typeface="Calibri" pitchFamily="34" charset="0"/>
              </a:rPr>
              <a:t>development, schematic already finished</a:t>
            </a:r>
            <a:endParaRPr lang="en-US" sz="1600" kern="0" dirty="0">
              <a:latin typeface="Calibri" pitchFamily="34" charset="0"/>
            </a:endParaRPr>
          </a:p>
          <a:p>
            <a:pPr lvl="1">
              <a:buFont typeface="Wingdings" pitchFamily="2" charset="2"/>
              <a:buChar char="q"/>
            </a:pPr>
            <a:r>
              <a:rPr lang="en-US" sz="1600" kern="0" dirty="0">
                <a:latin typeface="Calibri" pitchFamily="34" charset="0"/>
              </a:rPr>
              <a:t>FEB </a:t>
            </a:r>
            <a:r>
              <a:rPr lang="en-US" sz="1600" kern="0" dirty="0" smtClean="0">
                <a:latin typeface="Calibri" pitchFamily="34" charset="0"/>
              </a:rPr>
              <a:t>crosschecks</a:t>
            </a:r>
          </a:p>
          <a:p>
            <a:pPr lvl="1">
              <a:buFont typeface="Wingdings" pitchFamily="2" charset="2"/>
              <a:buChar char="q"/>
            </a:pPr>
            <a:r>
              <a:rPr lang="en-US" sz="1600" kern="0" dirty="0" smtClean="0">
                <a:latin typeface="Calibri" pitchFamily="34" charset="0"/>
              </a:rPr>
              <a:t>Zero suppress measurements and 39.4MHz tests</a:t>
            </a:r>
            <a:endParaRPr lang="en-US" sz="1600" kern="0" dirty="0">
              <a:latin typeface="Calibri" pitchFamily="34" charset="0"/>
            </a:endParaRPr>
          </a:p>
          <a:p>
            <a:pPr marL="457200" lvl="1" indent="0">
              <a:buNone/>
            </a:pPr>
            <a:endParaRPr lang="en-US" sz="1600" kern="0" dirty="0">
              <a:latin typeface="Calibri" pitchFamily="34" charset="0"/>
            </a:endParaRPr>
          </a:p>
          <a:p>
            <a:pPr>
              <a:buFont typeface="Wingdings" pitchFamily="2" charset="2"/>
              <a:buChar char="q"/>
            </a:pPr>
            <a:r>
              <a:rPr lang="en-US" sz="2000" kern="0" dirty="0">
                <a:latin typeface="Calibri" pitchFamily="34" charset="0"/>
              </a:rPr>
              <a:t>CALOROC2 </a:t>
            </a:r>
            <a:r>
              <a:rPr lang="en-US" sz="2000" kern="0" dirty="0" smtClean="0">
                <a:latin typeface="Calibri" pitchFamily="34" charset="0"/>
              </a:rPr>
              <a:t>timeline (</a:t>
            </a:r>
            <a:r>
              <a:rPr lang="en-US" sz="2000" kern="0" smtClean="0">
                <a:latin typeface="Calibri" pitchFamily="34" charset="0"/>
              </a:rPr>
              <a:t>next presentation)</a:t>
            </a:r>
            <a:endParaRPr lang="en-US" sz="1600" kern="0" dirty="0">
              <a:latin typeface="Calibri" pitchFamily="34" charset="0"/>
            </a:endParaRPr>
          </a:p>
          <a:p>
            <a:pPr lvl="1">
              <a:buFont typeface="Wingdings" pitchFamily="2" charset="2"/>
              <a:buChar char="q"/>
            </a:pPr>
            <a:r>
              <a:rPr lang="en-US" sz="1600" kern="0" dirty="0">
                <a:latin typeface="Calibri" pitchFamily="34" charset="0"/>
              </a:rPr>
              <a:t>If </a:t>
            </a:r>
            <a:r>
              <a:rPr lang="en-US" sz="1600" kern="0" dirty="0" smtClean="0">
                <a:latin typeface="Calibri" pitchFamily="34" charset="0"/>
              </a:rPr>
              <a:t>TSMC130nm is available in March 2027</a:t>
            </a:r>
          </a:p>
          <a:p>
            <a:pPr lvl="1">
              <a:buFont typeface="Wingdings" pitchFamily="2" charset="2"/>
              <a:buChar char="q"/>
            </a:pPr>
            <a:r>
              <a:rPr lang="en-US" sz="1600" kern="0" dirty="0" smtClean="0">
                <a:latin typeface="Calibri" pitchFamily="34" charset="0"/>
              </a:rPr>
              <a:t>Otherwise there would be a 12 to 18 month delay due to the migration to a new technology</a:t>
            </a:r>
            <a:endParaRPr lang="en-US" sz="1600" kern="0" dirty="0">
              <a:latin typeface="Calibri" pitchFamily="34" charset="0"/>
            </a:endParaRPr>
          </a:p>
          <a:p>
            <a:pPr lvl="1">
              <a:buFont typeface="Wingdings" pitchFamily="2" charset="2"/>
              <a:buChar char="q"/>
            </a:pPr>
            <a:endParaRPr lang="en-US" sz="1600" kern="0" dirty="0">
              <a:latin typeface="Calibri" pitchFamily="34" charset="0"/>
            </a:endParaRPr>
          </a:p>
        </p:txBody>
      </p:sp>
      <p:pic>
        <p:nvPicPr>
          <p:cNvPr id="6" name="Image 5">
            <a:extLst>
              <a:ext uri="{FF2B5EF4-FFF2-40B4-BE49-F238E27FC236}">
                <a16:creationId xmlns:a16="http://schemas.microsoft.com/office/drawing/2014/main" id="{DFAF235D-92BE-4E42-8B2A-C709158AF2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6301" y="620688"/>
            <a:ext cx="3836907" cy="2880999"/>
          </a:xfrm>
          <a:prstGeom prst="rect">
            <a:avLst/>
          </a:prstGeom>
        </p:spPr>
      </p:pic>
      <p:pic>
        <p:nvPicPr>
          <p:cNvPr id="7" name="Image 6">
            <a:extLst>
              <a:ext uri="{FF2B5EF4-FFF2-40B4-BE49-F238E27FC236}">
                <a16:creationId xmlns:a16="http://schemas.microsoft.com/office/drawing/2014/main" id="{10E23DEC-3148-4580-B4F0-BADB2E56168E}"/>
              </a:ext>
            </a:extLst>
          </p:cNvPr>
          <p:cNvPicPr>
            <a:picLocks noChangeAspect="1"/>
          </p:cNvPicPr>
          <p:nvPr/>
        </p:nvPicPr>
        <p:blipFill>
          <a:blip r:embed="rId3"/>
          <a:stretch>
            <a:fillRect/>
          </a:stretch>
        </p:blipFill>
        <p:spPr>
          <a:xfrm>
            <a:off x="7899743" y="3625072"/>
            <a:ext cx="3953565" cy="2992911"/>
          </a:xfrm>
          <a:prstGeom prst="rect">
            <a:avLst/>
          </a:prstGeom>
        </p:spPr>
      </p:pic>
    </p:spTree>
    <p:extLst>
      <p:ext uri="{BB962C8B-B14F-4D97-AF65-F5344CB8AC3E}">
        <p14:creationId xmlns:p14="http://schemas.microsoft.com/office/powerpoint/2010/main" val="3538705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Backup</a:t>
            </a:r>
            <a:endParaRPr lang="en-US" dirty="0"/>
          </a:p>
        </p:txBody>
      </p:sp>
      <p:sp>
        <p:nvSpPr>
          <p:cNvPr id="4" name="Espace réservé du pied de page 3"/>
          <p:cNvSpPr>
            <a:spLocks noGrp="1"/>
          </p:cNvSpPr>
          <p:nvPr>
            <p:ph type="ftr" sz="quarter" idx="10"/>
          </p:nvPr>
        </p:nvSpPr>
        <p:spPr/>
        <p:txBody>
          <a:bodyPr/>
          <a:lstStyle/>
          <a:p>
            <a:r>
              <a:rPr lang="en-US" smtClean="0">
                <a:solidFill>
                  <a:srgbClr val="000000"/>
                </a:solidFill>
              </a:rPr>
              <a:t>EIC 2026</a:t>
            </a:r>
            <a:endParaRPr lang="en-US" dirty="0">
              <a:solidFill>
                <a:srgbClr val="000000"/>
              </a:solidFill>
            </a:endParaRP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13</a:t>
            </a:fld>
            <a:endParaRPr lang="en-US" dirty="0">
              <a:solidFill>
                <a:srgbClr val="000000"/>
              </a:solidFill>
            </a:endParaRPr>
          </a:p>
        </p:txBody>
      </p:sp>
    </p:spTree>
    <p:extLst>
      <p:ext uri="{BB962C8B-B14F-4D97-AF65-F5344CB8AC3E}">
        <p14:creationId xmlns:p14="http://schemas.microsoft.com/office/powerpoint/2010/main" val="2690050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First gain switching waveform</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14</a:t>
            </a:fld>
            <a:endParaRPr lang="en-US" dirty="0">
              <a:solidFill>
                <a:srgbClr val="000000"/>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528" y="620713"/>
            <a:ext cx="8316383" cy="6237287"/>
          </a:xfrm>
          <a:prstGeom prst="rect">
            <a:avLst/>
          </a:prstGeom>
        </p:spPr>
      </p:pic>
    </p:spTree>
    <p:extLst>
      <p:ext uri="{BB962C8B-B14F-4D97-AF65-F5344CB8AC3E}">
        <p14:creationId xmlns:p14="http://schemas.microsoft.com/office/powerpoint/2010/main" val="25206687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Second gain switching waveform</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15</a:t>
            </a:fld>
            <a:endParaRPr lang="en-US" dirty="0">
              <a:solidFill>
                <a:srgbClr val="000000"/>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528" y="620715"/>
            <a:ext cx="8316382" cy="6237286"/>
          </a:xfrm>
          <a:prstGeom prst="rect">
            <a:avLst/>
          </a:prstGeom>
        </p:spPr>
      </p:pic>
    </p:spTree>
    <p:extLst>
      <p:ext uri="{BB962C8B-B14F-4D97-AF65-F5344CB8AC3E}">
        <p14:creationId xmlns:p14="http://schemas.microsoft.com/office/powerpoint/2010/main" val="15242473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Absolute linearity for the high gain second point</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16</a:t>
            </a:fld>
            <a:endParaRPr lang="en-US" dirty="0">
              <a:solidFill>
                <a:srgbClr val="000000"/>
              </a:solidFill>
            </a:endParaRPr>
          </a:p>
        </p:txBody>
      </p:sp>
      <p:sp>
        <p:nvSpPr>
          <p:cNvPr id="6" name="Rectangle 3">
            <a:extLst>
              <a:ext uri="{FF2B5EF4-FFF2-40B4-BE49-F238E27FC236}">
                <a16:creationId xmlns:a16="http://schemas.microsoft.com/office/drawing/2014/main" id="{8B25712D-E89E-49CC-AAFD-6A1068D85B6D}"/>
              </a:ext>
            </a:extLst>
          </p:cNvPr>
          <p:cNvSpPr txBox="1">
            <a:spLocks noChangeArrowheads="1"/>
          </p:cNvSpPr>
          <p:nvPr/>
        </p:nvSpPr>
        <p:spPr bwMode="auto">
          <a:xfrm>
            <a:off x="141706" y="704108"/>
            <a:ext cx="11521280" cy="708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2000" kern="0" dirty="0" smtClean="0">
                <a:latin typeface="Calibri" pitchFamily="34" charset="0"/>
              </a:rPr>
              <a:t>We tested the linearity of the second point of the high gain waveform (after the peak) to see if the linearity is consistent for all the points of the waveform.</a:t>
            </a:r>
            <a:endParaRPr lang="en-US" sz="2000" kern="0" dirty="0">
              <a:latin typeface="Calibri" pitchFamily="34" charset="0"/>
            </a:endParaRPr>
          </a:p>
          <a:p>
            <a:pPr marL="0" indent="0">
              <a:buNone/>
            </a:pPr>
            <a:r>
              <a:rPr lang="en-US" sz="2000" kern="0" dirty="0" smtClean="0">
                <a:latin typeface="Calibri" pitchFamily="34" charset="0"/>
              </a:rPr>
              <a:t> </a:t>
            </a:r>
          </a:p>
        </p:txBody>
      </p:sp>
      <p:pic>
        <p:nvPicPr>
          <p:cNvPr id="7" name="Image 6"/>
          <p:cNvPicPr>
            <a:picLocks noChangeAspect="1"/>
          </p:cNvPicPr>
          <p:nvPr/>
        </p:nvPicPr>
        <p:blipFill rotWithShape="1">
          <a:blip r:embed="rId2">
            <a:extLst>
              <a:ext uri="{28A0092B-C50C-407E-A947-70E740481C1C}">
                <a14:useLocalDpi xmlns:a14="http://schemas.microsoft.com/office/drawing/2010/main" val="0"/>
              </a:ext>
            </a:extLst>
          </a:blip>
          <a:srcRect t="5704"/>
          <a:stretch/>
        </p:blipFill>
        <p:spPr>
          <a:xfrm>
            <a:off x="1" y="1484784"/>
            <a:ext cx="5852172" cy="4138779"/>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828" y="1234435"/>
            <a:ext cx="5852172" cy="4389129"/>
          </a:xfrm>
          <a:prstGeom prst="rect">
            <a:avLst/>
          </a:prstGeom>
        </p:spPr>
      </p:pic>
      <p:sp>
        <p:nvSpPr>
          <p:cNvPr id="9" name="Rectangle 3">
            <a:extLst>
              <a:ext uri="{FF2B5EF4-FFF2-40B4-BE49-F238E27FC236}">
                <a16:creationId xmlns:a16="http://schemas.microsoft.com/office/drawing/2014/main" id="{8B25712D-E89E-49CC-AAFD-6A1068D85B6D}"/>
              </a:ext>
            </a:extLst>
          </p:cNvPr>
          <p:cNvSpPr txBox="1">
            <a:spLocks noChangeArrowheads="1"/>
          </p:cNvSpPr>
          <p:nvPr/>
        </p:nvSpPr>
        <p:spPr bwMode="auto">
          <a:xfrm>
            <a:off x="407368" y="5607584"/>
            <a:ext cx="11521280" cy="708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2000" kern="0" dirty="0" smtClean="0">
                <a:latin typeface="Calibri" pitchFamily="34" charset="0"/>
              </a:rPr>
              <a:t>Amplitude is lower and nonlinearities are slightly higher, yet well within the requirements</a:t>
            </a:r>
            <a:endParaRPr lang="en-US" sz="2000" kern="0" dirty="0">
              <a:latin typeface="Calibri" pitchFamily="34" charset="0"/>
            </a:endParaRPr>
          </a:p>
          <a:p>
            <a:pPr marL="0" indent="0">
              <a:buNone/>
            </a:pPr>
            <a:r>
              <a:rPr lang="en-US" sz="2000" kern="0" dirty="0" smtClean="0">
                <a:latin typeface="Calibri" pitchFamily="34" charset="0"/>
              </a:rPr>
              <a:t> </a:t>
            </a:r>
          </a:p>
        </p:txBody>
      </p:sp>
    </p:spTree>
    <p:extLst>
      <p:ext uri="{BB962C8B-B14F-4D97-AF65-F5344CB8AC3E}">
        <p14:creationId xmlns:p14="http://schemas.microsoft.com/office/powerpoint/2010/main" val="24011284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Absolute linearity for the high gain third point</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17</a:t>
            </a:fld>
            <a:endParaRPr lang="en-US" dirty="0">
              <a:solidFill>
                <a:srgbClr val="000000"/>
              </a:solidFill>
            </a:endParaRPr>
          </a:p>
        </p:txBody>
      </p:sp>
      <p:sp>
        <p:nvSpPr>
          <p:cNvPr id="9" name="Rectangle 3">
            <a:extLst>
              <a:ext uri="{FF2B5EF4-FFF2-40B4-BE49-F238E27FC236}">
                <a16:creationId xmlns:a16="http://schemas.microsoft.com/office/drawing/2014/main" id="{8B25712D-E89E-49CC-AAFD-6A1068D85B6D}"/>
              </a:ext>
            </a:extLst>
          </p:cNvPr>
          <p:cNvSpPr txBox="1">
            <a:spLocks noChangeArrowheads="1"/>
          </p:cNvSpPr>
          <p:nvPr/>
        </p:nvSpPr>
        <p:spPr bwMode="auto">
          <a:xfrm>
            <a:off x="197257" y="776116"/>
            <a:ext cx="11521280" cy="708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2000" kern="0" dirty="0" smtClean="0">
                <a:latin typeface="Calibri" pitchFamily="34" charset="0"/>
              </a:rPr>
              <a:t>Amplitude is even lower, yet we still keep a good linearity</a:t>
            </a:r>
            <a:endParaRPr lang="en-US" sz="2000" kern="0" dirty="0">
              <a:latin typeface="Calibri" pitchFamily="34" charset="0"/>
            </a:endParaRPr>
          </a:p>
          <a:p>
            <a:pPr marL="0" indent="0">
              <a:buNone/>
            </a:pPr>
            <a:r>
              <a:rPr lang="en-US" sz="2000" kern="0" dirty="0" smtClean="0">
                <a:latin typeface="Calibri" pitchFamily="34" charset="0"/>
              </a:rPr>
              <a:t>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828" y="1234435"/>
            <a:ext cx="5852172" cy="4389129"/>
          </a:xfrm>
          <a:prstGeom prst="rect">
            <a:avLst/>
          </a:prstGeom>
        </p:spPr>
      </p:pic>
      <p:pic>
        <p:nvPicPr>
          <p:cNvPr id="4" name="Image 3"/>
          <p:cNvPicPr>
            <a:picLocks noChangeAspect="1"/>
          </p:cNvPicPr>
          <p:nvPr/>
        </p:nvPicPr>
        <p:blipFill rotWithShape="1">
          <a:blip r:embed="rId3">
            <a:extLst>
              <a:ext uri="{28A0092B-C50C-407E-A947-70E740481C1C}">
                <a14:useLocalDpi xmlns:a14="http://schemas.microsoft.com/office/drawing/2010/main" val="0"/>
              </a:ext>
            </a:extLst>
          </a:blip>
          <a:srcRect t="5704"/>
          <a:stretch/>
        </p:blipFill>
        <p:spPr>
          <a:xfrm>
            <a:off x="1" y="1484784"/>
            <a:ext cx="5852172" cy="4138780"/>
          </a:xfrm>
          <a:prstGeom prst="rect">
            <a:avLst/>
          </a:prstGeom>
        </p:spPr>
      </p:pic>
    </p:spTree>
    <p:extLst>
      <p:ext uri="{BB962C8B-B14F-4D97-AF65-F5344CB8AC3E}">
        <p14:creationId xmlns:p14="http://schemas.microsoft.com/office/powerpoint/2010/main" val="12484337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Absolute linearity for the Medium gain 1 third point</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18</a:t>
            </a:fld>
            <a:endParaRPr lang="en-US" dirty="0">
              <a:solidFill>
                <a:srgbClr val="000000"/>
              </a:solidFill>
            </a:endParaRPr>
          </a:p>
        </p:txBody>
      </p:sp>
      <p:sp>
        <p:nvSpPr>
          <p:cNvPr id="9" name="Rectangle 3">
            <a:extLst>
              <a:ext uri="{FF2B5EF4-FFF2-40B4-BE49-F238E27FC236}">
                <a16:creationId xmlns:a16="http://schemas.microsoft.com/office/drawing/2014/main" id="{8B25712D-E89E-49CC-AAFD-6A1068D85B6D}"/>
              </a:ext>
            </a:extLst>
          </p:cNvPr>
          <p:cNvSpPr txBox="1">
            <a:spLocks noChangeArrowheads="1"/>
          </p:cNvSpPr>
          <p:nvPr/>
        </p:nvSpPr>
        <p:spPr bwMode="auto">
          <a:xfrm>
            <a:off x="197257" y="776116"/>
            <a:ext cx="11521280" cy="708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2000" kern="0" dirty="0" smtClean="0">
                <a:latin typeface="Calibri" pitchFamily="34" charset="0"/>
              </a:rPr>
              <a:t>We did the same tests for the medium gain 1, 2 and low gain</a:t>
            </a:r>
            <a:endParaRPr lang="en-US" sz="2000" kern="0" dirty="0">
              <a:latin typeface="Calibri" pitchFamily="34" charset="0"/>
            </a:endParaRPr>
          </a:p>
          <a:p>
            <a:pPr marL="0" indent="0">
              <a:buNone/>
            </a:pPr>
            <a:r>
              <a:rPr lang="en-US" sz="2000" kern="0" dirty="0" smtClean="0">
                <a:latin typeface="Calibri" pitchFamily="34" charset="0"/>
              </a:rPr>
              <a:t> </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4435"/>
            <a:ext cx="5852172" cy="4389129"/>
          </a:xfrm>
          <a:prstGeom prst="rect">
            <a:avLst/>
          </a:prstGeom>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828" y="1234435"/>
            <a:ext cx="5852172" cy="4389129"/>
          </a:xfrm>
          <a:prstGeom prst="rect">
            <a:avLst/>
          </a:prstGeom>
        </p:spPr>
      </p:pic>
    </p:spTree>
    <p:extLst>
      <p:ext uri="{BB962C8B-B14F-4D97-AF65-F5344CB8AC3E}">
        <p14:creationId xmlns:p14="http://schemas.microsoft.com/office/powerpoint/2010/main" val="40081369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Absolute linearity for the Medium gain 2 third point</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19</a:t>
            </a:fld>
            <a:endParaRPr lang="en-US" dirty="0">
              <a:solidFill>
                <a:srgbClr val="000000"/>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32337"/>
            <a:ext cx="5852172" cy="4389129"/>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828" y="1232338"/>
            <a:ext cx="5852172" cy="4389129"/>
          </a:xfrm>
          <a:prstGeom prst="rect">
            <a:avLst/>
          </a:prstGeom>
        </p:spPr>
      </p:pic>
    </p:spTree>
    <p:extLst>
      <p:ext uri="{BB962C8B-B14F-4D97-AF65-F5344CB8AC3E}">
        <p14:creationId xmlns:p14="http://schemas.microsoft.com/office/powerpoint/2010/main" val="958807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BCC8129D-58E0-47D1-A8D2-DCD87516810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568705" y="4278839"/>
            <a:ext cx="4526405" cy="2425950"/>
          </a:xfrm>
          <a:prstGeom prst="rect">
            <a:avLst/>
          </a:prstGeom>
        </p:spPr>
      </p:pic>
      <p:sp>
        <p:nvSpPr>
          <p:cNvPr id="2" name="Titre 1"/>
          <p:cNvSpPr>
            <a:spLocks noGrp="1"/>
          </p:cNvSpPr>
          <p:nvPr>
            <p:ph type="title"/>
          </p:nvPr>
        </p:nvSpPr>
        <p:spPr/>
        <p:txBody>
          <a:bodyPr/>
          <a:lstStyle/>
          <a:p>
            <a:r>
              <a:rPr lang="fr-FR" b="0" dirty="0"/>
              <a:t>CALOROC: </a:t>
            </a:r>
            <a:r>
              <a:rPr lang="en-US" b="0" dirty="0"/>
              <a:t>Waveform Digitizer for </a:t>
            </a:r>
            <a:r>
              <a:rPr lang="en-US" b="0" dirty="0" err="1"/>
              <a:t>SiPM</a:t>
            </a:r>
            <a:r>
              <a:rPr lang="en-US" b="0" dirty="0"/>
              <a:t> Readout</a:t>
            </a:r>
            <a:endParaRPr lang="en-US" sz="1800" b="0" dirty="0"/>
          </a:p>
        </p:txBody>
      </p:sp>
      <p:sp>
        <p:nvSpPr>
          <p:cNvPr id="4" name="Espace réservé du pied de page 3"/>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a:ea typeface="+mn-ea"/>
                <a:cs typeface="+mn-cs"/>
              </a:rPr>
              <a:t>EIC 2026</a:t>
            </a:r>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pic>
        <p:nvPicPr>
          <p:cNvPr id="6" name="Imag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186023" y="739727"/>
            <a:ext cx="5472608" cy="1656184"/>
          </a:xfrm>
          <a:prstGeom prst="rect">
            <a:avLst/>
          </a:prstGeom>
        </p:spPr>
      </p:pic>
      <p:sp>
        <p:nvSpPr>
          <p:cNvPr id="14" name="Rectangle 3"/>
          <p:cNvSpPr>
            <a:spLocks noGrp="1" noChangeArrowheads="1"/>
          </p:cNvSpPr>
          <p:nvPr>
            <p:ph idx="4294967295"/>
          </p:nvPr>
        </p:nvSpPr>
        <p:spPr>
          <a:xfrm>
            <a:off x="17748" y="764703"/>
            <a:ext cx="6582308" cy="1631208"/>
          </a:xfrm>
          <a:prstGeom prst="rect">
            <a:avLst/>
          </a:prstGeom>
        </p:spPr>
        <p:txBody>
          <a:bodyPr/>
          <a:lstStyle/>
          <a:p>
            <a:pPr>
              <a:buFont typeface="Wingdings" pitchFamily="2" charset="2"/>
              <a:buChar char="q"/>
            </a:pPr>
            <a:r>
              <a:rPr lang="en-US" sz="2000" dirty="0">
                <a:latin typeface="Calibri" pitchFamily="34" charset="0"/>
              </a:rPr>
              <a:t>CALOROC main changes:</a:t>
            </a:r>
          </a:p>
          <a:p>
            <a:pPr lvl="1">
              <a:buFont typeface="Wingdings" pitchFamily="2" charset="2"/>
              <a:buChar char="q"/>
            </a:pPr>
            <a:r>
              <a:rPr lang="en-US" sz="1600" dirty="0">
                <a:latin typeface="Calibri" pitchFamily="34" charset="0"/>
              </a:rPr>
              <a:t>Released in 2 versions: CALOROC-A and CALOROC-B</a:t>
            </a:r>
          </a:p>
          <a:p>
            <a:pPr lvl="1">
              <a:buFont typeface="Wingdings" pitchFamily="2" charset="2"/>
              <a:buChar char="q"/>
            </a:pPr>
            <a:r>
              <a:rPr lang="en-US" sz="1600" dirty="0">
                <a:latin typeface="Calibri" pitchFamily="34" charset="0"/>
              </a:rPr>
              <a:t>New 6-layer substrate – BGA (common) </a:t>
            </a:r>
          </a:p>
          <a:p>
            <a:pPr lvl="1">
              <a:buFont typeface="Wingdings" pitchFamily="2" charset="2"/>
              <a:buChar char="q"/>
            </a:pPr>
            <a:r>
              <a:rPr lang="en-US" sz="1600" dirty="0">
                <a:latin typeface="Calibri" pitchFamily="34" charset="0"/>
              </a:rPr>
              <a:t>New digital processing (common)</a:t>
            </a:r>
          </a:p>
          <a:p>
            <a:pPr lvl="1">
              <a:buFont typeface="Wingdings" pitchFamily="2" charset="2"/>
              <a:buChar char="q"/>
            </a:pPr>
            <a:r>
              <a:rPr lang="en-US" sz="1600" dirty="0">
                <a:latin typeface="Calibri" pitchFamily="34" charset="0"/>
              </a:rPr>
              <a:t>New </a:t>
            </a:r>
            <a:r>
              <a:rPr lang="en-US" sz="1600" dirty="0" err="1">
                <a:latin typeface="Calibri" pitchFamily="34" charset="0"/>
              </a:rPr>
              <a:t>testboards</a:t>
            </a:r>
            <a:r>
              <a:rPr lang="en-US" sz="1600" dirty="0">
                <a:latin typeface="Calibri" pitchFamily="34" charset="0"/>
              </a:rPr>
              <a:t> (common)</a:t>
            </a:r>
          </a:p>
        </p:txBody>
      </p:sp>
      <p:sp>
        <p:nvSpPr>
          <p:cNvPr id="15" name="ZoneTexte 14"/>
          <p:cNvSpPr txBox="1"/>
          <p:nvPr/>
        </p:nvSpPr>
        <p:spPr>
          <a:xfrm>
            <a:off x="7176120" y="1859311"/>
            <a:ext cx="843381" cy="396296"/>
          </a:xfrm>
          <a:prstGeom prst="rect">
            <a:avLst/>
          </a:prstGeom>
          <a:noFill/>
        </p:spPr>
        <p:txBody>
          <a:bodyPr wrap="square" rtlCol="0">
            <a:noAutofit/>
          </a:bodyPr>
          <a:lstStyle/>
          <a:p>
            <a:r>
              <a:rPr lang="en-US" sz="1600" dirty="0">
                <a:latin typeface="Calibri" panose="020F0502020204030204" pitchFamily="34" charset="0"/>
                <a:cs typeface="Calibri" panose="020F0502020204030204" pitchFamily="34" charset="0"/>
              </a:rPr>
              <a:t>Trigger (Time)</a:t>
            </a:r>
          </a:p>
        </p:txBody>
      </p:sp>
      <p:pic>
        <p:nvPicPr>
          <p:cNvPr id="10" name="Image 9">
            <a:extLst>
              <a:ext uri="{FF2B5EF4-FFF2-40B4-BE49-F238E27FC236}">
                <a16:creationId xmlns:a16="http://schemas.microsoft.com/office/drawing/2014/main" id="{7E77E7EF-BED8-4DDB-8AD8-4B2E3C36FF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12312" y="3386420"/>
            <a:ext cx="1078744" cy="1146791"/>
          </a:xfrm>
          <a:prstGeom prst="rect">
            <a:avLst/>
          </a:prstGeom>
        </p:spPr>
      </p:pic>
      <p:sp>
        <p:nvSpPr>
          <p:cNvPr id="11" name="Rectangle : coins arrondis 10">
            <a:extLst>
              <a:ext uri="{FF2B5EF4-FFF2-40B4-BE49-F238E27FC236}">
                <a16:creationId xmlns:a16="http://schemas.microsoft.com/office/drawing/2014/main" id="{078301B6-A025-48B2-9878-418BBEF02B5D}"/>
              </a:ext>
            </a:extLst>
          </p:cNvPr>
          <p:cNvSpPr/>
          <p:nvPr/>
        </p:nvSpPr>
        <p:spPr>
          <a:xfrm>
            <a:off x="1919536" y="2613887"/>
            <a:ext cx="2664296" cy="720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Calibri" panose="020F0502020204030204" pitchFamily="34" charset="0"/>
                <a:cs typeface="Calibri" panose="020F0502020204030204" pitchFamily="34" charset="0"/>
              </a:rPr>
              <a:t>CALOROC 1A</a:t>
            </a:r>
          </a:p>
          <a:p>
            <a:pPr algn="ctr"/>
            <a:r>
              <a:rPr lang="fr-FR" sz="1400" dirty="0">
                <a:solidFill>
                  <a:schemeClr val="tx1"/>
                </a:solidFill>
                <a:latin typeface="Calibri" panose="020F0502020204030204" pitchFamily="34" charset="0"/>
                <a:cs typeface="Calibri" panose="020F0502020204030204" pitchFamily="34" charset="0"/>
              </a:rPr>
              <a:t>CMS </a:t>
            </a:r>
            <a:r>
              <a:rPr lang="fr-FR" sz="1400" dirty="0" err="1">
                <a:solidFill>
                  <a:schemeClr val="tx1"/>
                </a:solidFill>
                <a:latin typeface="Calibri" panose="020F0502020204030204" pitchFamily="34" charset="0"/>
                <a:cs typeface="Calibri" panose="020F0502020204030204" pitchFamily="34" charset="0"/>
              </a:rPr>
              <a:t>front-end</a:t>
            </a:r>
            <a:endParaRPr lang="fr-FR" sz="1400" dirty="0">
              <a:solidFill>
                <a:schemeClr val="tx1"/>
              </a:solidFill>
              <a:latin typeface="Calibri" panose="020F0502020204030204" pitchFamily="34" charset="0"/>
              <a:cs typeface="Calibri" panose="020F0502020204030204" pitchFamily="34" charset="0"/>
            </a:endParaRPr>
          </a:p>
          <a:p>
            <a:pPr algn="ctr"/>
            <a:r>
              <a:rPr lang="fr-FR" sz="1400" dirty="0">
                <a:solidFill>
                  <a:schemeClr val="tx1"/>
                </a:solidFill>
                <a:latin typeface="Calibri" panose="020F0502020204030204" pitchFamily="34" charset="0"/>
                <a:cs typeface="Calibri" panose="020F0502020204030204" pitchFamily="34" charset="0"/>
              </a:rPr>
              <a:t>Low </a:t>
            </a:r>
            <a:r>
              <a:rPr lang="fr-FR" sz="1400" dirty="0" err="1">
                <a:solidFill>
                  <a:schemeClr val="tx1"/>
                </a:solidFill>
                <a:latin typeface="Calibri" panose="020F0502020204030204" pitchFamily="34" charset="0"/>
                <a:cs typeface="Calibri" panose="020F0502020204030204" pitchFamily="34" charset="0"/>
              </a:rPr>
              <a:t>SiPM</a:t>
            </a:r>
            <a:r>
              <a:rPr lang="fr-FR" sz="1400" dirty="0">
                <a:solidFill>
                  <a:schemeClr val="tx1"/>
                </a:solidFill>
                <a:latin typeface="Calibri" panose="020F0502020204030204" pitchFamily="34" charset="0"/>
                <a:cs typeface="Calibri" panose="020F0502020204030204" pitchFamily="34" charset="0"/>
              </a:rPr>
              <a:t> capacitance</a:t>
            </a:r>
          </a:p>
        </p:txBody>
      </p:sp>
      <p:pic>
        <p:nvPicPr>
          <p:cNvPr id="13" name="Image 12">
            <a:extLst>
              <a:ext uri="{FF2B5EF4-FFF2-40B4-BE49-F238E27FC236}">
                <a16:creationId xmlns:a16="http://schemas.microsoft.com/office/drawing/2014/main" id="{8D7F94FF-8638-433E-8F54-A86192DD10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56240" y="3349989"/>
            <a:ext cx="1112128" cy="1146791"/>
          </a:xfrm>
          <a:prstGeom prst="rect">
            <a:avLst/>
          </a:prstGeom>
        </p:spPr>
      </p:pic>
      <p:pic>
        <p:nvPicPr>
          <p:cNvPr id="16" name="Image 15">
            <a:extLst>
              <a:ext uri="{FF2B5EF4-FFF2-40B4-BE49-F238E27FC236}">
                <a16:creationId xmlns:a16="http://schemas.microsoft.com/office/drawing/2014/main" id="{358D7689-77E0-49B9-93EA-CC16CEC0A686}"/>
              </a:ext>
            </a:extLst>
          </p:cNvPr>
          <p:cNvPicPr>
            <a:picLocks noChangeAspect="1"/>
          </p:cNvPicPr>
          <p:nvPr/>
        </p:nvPicPr>
        <p:blipFill>
          <a:blip r:embed="rId6"/>
          <a:stretch>
            <a:fillRect/>
          </a:stretch>
        </p:blipFill>
        <p:spPr>
          <a:xfrm>
            <a:off x="334433" y="4537868"/>
            <a:ext cx="4464496" cy="2167732"/>
          </a:xfrm>
          <a:prstGeom prst="rect">
            <a:avLst/>
          </a:prstGeom>
        </p:spPr>
      </p:pic>
      <p:pic>
        <p:nvPicPr>
          <p:cNvPr id="19" name="Image 18">
            <a:extLst>
              <a:ext uri="{FF2B5EF4-FFF2-40B4-BE49-F238E27FC236}">
                <a16:creationId xmlns:a16="http://schemas.microsoft.com/office/drawing/2014/main" id="{FB578C21-1701-4BCB-A98D-CE5BE42E3460}"/>
              </a:ext>
            </a:extLst>
          </p:cNvPr>
          <p:cNvPicPr>
            <a:picLocks noChangeAspect="1"/>
          </p:cNvPicPr>
          <p:nvPr/>
        </p:nvPicPr>
        <p:blipFill>
          <a:blip r:embed="rId7"/>
          <a:stretch>
            <a:fillRect/>
          </a:stretch>
        </p:blipFill>
        <p:spPr>
          <a:xfrm>
            <a:off x="1713035" y="6007910"/>
            <a:ext cx="916058" cy="449304"/>
          </a:xfrm>
          <a:prstGeom prst="rect">
            <a:avLst/>
          </a:prstGeom>
        </p:spPr>
      </p:pic>
      <p:sp>
        <p:nvSpPr>
          <p:cNvPr id="21" name="Rectangle : coins arrondis 20">
            <a:extLst>
              <a:ext uri="{FF2B5EF4-FFF2-40B4-BE49-F238E27FC236}">
                <a16:creationId xmlns:a16="http://schemas.microsoft.com/office/drawing/2014/main" id="{0F40E0D1-10A0-4FB7-93D1-53441C35D58B}"/>
              </a:ext>
            </a:extLst>
          </p:cNvPr>
          <p:cNvSpPr/>
          <p:nvPr/>
        </p:nvSpPr>
        <p:spPr>
          <a:xfrm>
            <a:off x="7408148" y="2613887"/>
            <a:ext cx="2664296" cy="720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Calibri" panose="020F0502020204030204" pitchFamily="34" charset="0"/>
                <a:cs typeface="Calibri" panose="020F0502020204030204" pitchFamily="34" charset="0"/>
              </a:rPr>
              <a:t>CALOROC 1B</a:t>
            </a:r>
          </a:p>
          <a:p>
            <a:pPr algn="ctr"/>
            <a:r>
              <a:rPr lang="fr-FR" sz="1400" dirty="0">
                <a:solidFill>
                  <a:schemeClr val="tx1"/>
                </a:solidFill>
                <a:latin typeface="Calibri" panose="020F0502020204030204" pitchFamily="34" charset="0"/>
                <a:cs typeface="Calibri" panose="020F0502020204030204" pitchFamily="34" charset="0"/>
              </a:rPr>
              <a:t>New </a:t>
            </a:r>
            <a:r>
              <a:rPr lang="fr-FR" sz="1400" dirty="0" err="1">
                <a:solidFill>
                  <a:schemeClr val="tx1"/>
                </a:solidFill>
                <a:latin typeface="Calibri" panose="020F0502020204030204" pitchFamily="34" charset="0"/>
                <a:cs typeface="Calibri" panose="020F0502020204030204" pitchFamily="34" charset="0"/>
              </a:rPr>
              <a:t>switched</a:t>
            </a:r>
            <a:r>
              <a:rPr lang="fr-FR" sz="1400" dirty="0">
                <a:solidFill>
                  <a:schemeClr val="tx1"/>
                </a:solidFill>
                <a:latin typeface="Calibri" panose="020F0502020204030204" pitchFamily="34" charset="0"/>
                <a:cs typeface="Calibri" panose="020F0502020204030204" pitchFamily="34" charset="0"/>
              </a:rPr>
              <a:t>-gain </a:t>
            </a:r>
            <a:r>
              <a:rPr lang="fr-FR" sz="1400" dirty="0" err="1">
                <a:solidFill>
                  <a:schemeClr val="tx1"/>
                </a:solidFill>
                <a:latin typeface="Calibri" panose="020F0502020204030204" pitchFamily="34" charset="0"/>
                <a:cs typeface="Calibri" panose="020F0502020204030204" pitchFamily="34" charset="0"/>
              </a:rPr>
              <a:t>front-end</a:t>
            </a:r>
            <a:endParaRPr lang="fr-FR" sz="1400" dirty="0">
              <a:solidFill>
                <a:schemeClr val="tx1"/>
              </a:solidFill>
              <a:latin typeface="Calibri" panose="020F0502020204030204" pitchFamily="34" charset="0"/>
              <a:cs typeface="Calibri" panose="020F0502020204030204" pitchFamily="34" charset="0"/>
            </a:endParaRPr>
          </a:p>
          <a:p>
            <a:pPr algn="ctr"/>
            <a:r>
              <a:rPr lang="fr-FR" sz="1400" dirty="0">
                <a:solidFill>
                  <a:schemeClr val="tx1"/>
                </a:solidFill>
                <a:latin typeface="Calibri" panose="020F0502020204030204" pitchFamily="34" charset="0"/>
                <a:cs typeface="Calibri" panose="020F0502020204030204" pitchFamily="34" charset="0"/>
              </a:rPr>
              <a:t>High </a:t>
            </a:r>
            <a:r>
              <a:rPr lang="fr-FR" sz="1400" dirty="0" err="1">
                <a:solidFill>
                  <a:schemeClr val="tx1"/>
                </a:solidFill>
                <a:latin typeface="Calibri" panose="020F0502020204030204" pitchFamily="34" charset="0"/>
                <a:cs typeface="Calibri" panose="020F0502020204030204" pitchFamily="34" charset="0"/>
              </a:rPr>
              <a:t>SiPM</a:t>
            </a:r>
            <a:r>
              <a:rPr lang="fr-FR" sz="1400" dirty="0">
                <a:solidFill>
                  <a:schemeClr val="tx1"/>
                </a:solidFill>
                <a:latin typeface="Calibri" panose="020F0502020204030204" pitchFamily="34" charset="0"/>
                <a:cs typeface="Calibri" panose="020F0502020204030204" pitchFamily="34" charset="0"/>
              </a:rPr>
              <a:t> capacitance</a:t>
            </a:r>
          </a:p>
        </p:txBody>
      </p:sp>
      <p:sp>
        <p:nvSpPr>
          <p:cNvPr id="23" name="Rectangle à coins arrondis 20">
            <a:extLst>
              <a:ext uri="{FF2B5EF4-FFF2-40B4-BE49-F238E27FC236}">
                <a16:creationId xmlns:a16="http://schemas.microsoft.com/office/drawing/2014/main" id="{5B235F8E-208B-41D5-8740-CF3FB3AB337F}"/>
              </a:ext>
            </a:extLst>
          </p:cNvPr>
          <p:cNvSpPr/>
          <p:nvPr/>
        </p:nvSpPr>
        <p:spPr>
          <a:xfrm>
            <a:off x="10043959" y="3556803"/>
            <a:ext cx="1512168" cy="57606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latin typeface="Calibri" pitchFamily="34" charset="0"/>
              </a:rPr>
              <a:t>Measurements in progress</a:t>
            </a:r>
          </a:p>
        </p:txBody>
      </p:sp>
      <p:sp>
        <p:nvSpPr>
          <p:cNvPr id="24" name="Rectangle à coins arrondis 20">
            <a:extLst>
              <a:ext uri="{FF2B5EF4-FFF2-40B4-BE49-F238E27FC236}">
                <a16:creationId xmlns:a16="http://schemas.microsoft.com/office/drawing/2014/main" id="{C41EED97-782E-4F9F-B734-BB2787522F4B}"/>
              </a:ext>
            </a:extLst>
          </p:cNvPr>
          <p:cNvSpPr/>
          <p:nvPr/>
        </p:nvSpPr>
        <p:spPr>
          <a:xfrm>
            <a:off x="4223792" y="3556803"/>
            <a:ext cx="1512168" cy="57606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latin typeface="Calibri" pitchFamily="34" charset="0"/>
              </a:rPr>
              <a:t>Measurements </a:t>
            </a:r>
            <a:r>
              <a:rPr lang="en-US" sz="1600" dirty="0" smtClean="0">
                <a:solidFill>
                  <a:srgbClr val="000000"/>
                </a:solidFill>
                <a:latin typeface="Calibri" pitchFamily="34" charset="0"/>
              </a:rPr>
              <a:t>in progress</a:t>
            </a:r>
            <a:endParaRPr lang="en-US" sz="1600" dirty="0">
              <a:solidFill>
                <a:srgbClr val="000000"/>
              </a:solidFill>
              <a:latin typeface="Calibri" pitchFamily="34" charset="0"/>
            </a:endParaRPr>
          </a:p>
        </p:txBody>
      </p:sp>
    </p:spTree>
    <p:extLst>
      <p:ext uri="{BB962C8B-B14F-4D97-AF65-F5344CB8AC3E}">
        <p14:creationId xmlns:p14="http://schemas.microsoft.com/office/powerpoint/2010/main" val="1572734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Absolute linearity for the Low gain third point</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20</a:t>
            </a:fld>
            <a:endParaRPr lang="en-US" dirty="0">
              <a:solidFill>
                <a:srgbClr val="000000"/>
              </a:solidFil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2338"/>
            <a:ext cx="5852172" cy="4389129"/>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828" y="1232338"/>
            <a:ext cx="5852172" cy="4389129"/>
          </a:xfrm>
          <a:prstGeom prst="rect">
            <a:avLst/>
          </a:prstGeom>
        </p:spPr>
      </p:pic>
    </p:spTree>
    <p:extLst>
      <p:ext uri="{BB962C8B-B14F-4D97-AF65-F5344CB8AC3E}">
        <p14:creationId xmlns:p14="http://schemas.microsoft.com/office/powerpoint/2010/main" val="3415775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2ADC mode</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21</a:t>
            </a:fld>
            <a:endParaRPr lang="en-US" dirty="0">
              <a:solidFill>
                <a:srgbClr val="000000"/>
              </a:solidFill>
            </a:endParaRPr>
          </a:p>
        </p:txBody>
      </p:sp>
      <p:sp>
        <p:nvSpPr>
          <p:cNvPr id="8" name="Rectangle 3">
            <a:extLst>
              <a:ext uri="{FF2B5EF4-FFF2-40B4-BE49-F238E27FC236}">
                <a16:creationId xmlns:a16="http://schemas.microsoft.com/office/drawing/2014/main" id="{8B25712D-E89E-49CC-AAFD-6A1068D85B6D}"/>
              </a:ext>
            </a:extLst>
          </p:cNvPr>
          <p:cNvSpPr txBox="1">
            <a:spLocks noChangeArrowheads="1"/>
          </p:cNvSpPr>
          <p:nvPr/>
        </p:nvSpPr>
        <p:spPr bwMode="auto">
          <a:xfrm>
            <a:off x="141706" y="620714"/>
            <a:ext cx="12050294" cy="1440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2000" kern="0" dirty="0" smtClean="0">
                <a:latin typeface="Calibri" pitchFamily="34" charset="0"/>
              </a:rPr>
              <a:t>Using the 2ADC mode with the first ADC set to HG and the second ADC set to the gain switching we obtain similar results with the addition of an overlap for low charges. </a:t>
            </a:r>
          </a:p>
          <a:p>
            <a:pPr marL="0" indent="0">
              <a:buNone/>
            </a:pPr>
            <a:r>
              <a:rPr lang="en-US" sz="2000" kern="0" dirty="0" smtClean="0">
                <a:latin typeface="Calibri" pitchFamily="34" charset="0"/>
              </a:rPr>
              <a:t>For low charges the second ADC show some nonlinearities, which is expected due to the resistance switching.</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2513" y="2468871"/>
            <a:ext cx="5852172" cy="4389129"/>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68872"/>
            <a:ext cx="5852172" cy="4389129"/>
          </a:xfrm>
          <a:prstGeom prst="rect">
            <a:avLst/>
          </a:prstGeom>
        </p:spPr>
      </p:pic>
      <p:sp>
        <p:nvSpPr>
          <p:cNvPr id="9" name="Rectangle 3">
            <a:extLst>
              <a:ext uri="{FF2B5EF4-FFF2-40B4-BE49-F238E27FC236}">
                <a16:creationId xmlns:a16="http://schemas.microsoft.com/office/drawing/2014/main" id="{8B25712D-E89E-49CC-AAFD-6A1068D85B6D}"/>
              </a:ext>
            </a:extLst>
          </p:cNvPr>
          <p:cNvSpPr txBox="1">
            <a:spLocks noChangeArrowheads="1"/>
          </p:cNvSpPr>
          <p:nvPr/>
        </p:nvSpPr>
        <p:spPr bwMode="auto">
          <a:xfrm>
            <a:off x="2206006" y="2276872"/>
            <a:ext cx="1440160" cy="507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2000" b="1" kern="0" dirty="0" smtClean="0">
                <a:latin typeface="Calibri" pitchFamily="34" charset="0"/>
              </a:rPr>
              <a:t>1ADC mode</a:t>
            </a:r>
          </a:p>
        </p:txBody>
      </p:sp>
      <p:sp>
        <p:nvSpPr>
          <p:cNvPr id="10" name="Rectangle 3">
            <a:extLst>
              <a:ext uri="{FF2B5EF4-FFF2-40B4-BE49-F238E27FC236}">
                <a16:creationId xmlns:a16="http://schemas.microsoft.com/office/drawing/2014/main" id="{8B25712D-E89E-49CC-AAFD-6A1068D85B6D}"/>
              </a:ext>
            </a:extLst>
          </p:cNvPr>
          <p:cNvSpPr txBox="1">
            <a:spLocks noChangeArrowheads="1"/>
          </p:cNvSpPr>
          <p:nvPr/>
        </p:nvSpPr>
        <p:spPr bwMode="auto">
          <a:xfrm>
            <a:off x="8184232" y="2276872"/>
            <a:ext cx="1440160" cy="507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2000" b="1" kern="0" dirty="0">
                <a:latin typeface="Calibri" pitchFamily="34" charset="0"/>
              </a:rPr>
              <a:t>2</a:t>
            </a:r>
            <a:r>
              <a:rPr lang="en-US" sz="2000" b="1" kern="0" dirty="0" smtClean="0">
                <a:latin typeface="Calibri" pitchFamily="34" charset="0"/>
              </a:rPr>
              <a:t>ADC mode</a:t>
            </a:r>
          </a:p>
        </p:txBody>
      </p:sp>
    </p:spTree>
    <p:extLst>
      <p:ext uri="{BB962C8B-B14F-4D97-AF65-F5344CB8AC3E}">
        <p14:creationId xmlns:p14="http://schemas.microsoft.com/office/powerpoint/2010/main" val="31603648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2ADC mode without gain switching</a:t>
            </a:r>
            <a:endParaRPr lang="en-US"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solidFill>
                  <a:srgbClr val="000000"/>
                </a:solidFill>
              </a:rPr>
              <a:pPr/>
              <a:t>22</a:t>
            </a:fld>
            <a:endParaRPr lang="en-US" dirty="0">
              <a:solidFill>
                <a:srgbClr val="000000"/>
              </a:solidFill>
            </a:endParaRPr>
          </a:p>
        </p:txBody>
      </p:sp>
      <p:sp>
        <p:nvSpPr>
          <p:cNvPr id="8" name="Rectangle 3">
            <a:extLst>
              <a:ext uri="{FF2B5EF4-FFF2-40B4-BE49-F238E27FC236}">
                <a16:creationId xmlns:a16="http://schemas.microsoft.com/office/drawing/2014/main" id="{8B25712D-E89E-49CC-AAFD-6A1068D85B6D}"/>
              </a:ext>
            </a:extLst>
          </p:cNvPr>
          <p:cNvSpPr txBox="1">
            <a:spLocks noChangeArrowheads="1"/>
          </p:cNvSpPr>
          <p:nvPr/>
        </p:nvSpPr>
        <p:spPr bwMode="auto">
          <a:xfrm>
            <a:off x="141706" y="620714"/>
            <a:ext cx="12050294" cy="1224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r>
              <a:rPr lang="en-US" sz="2000" kern="0" dirty="0" smtClean="0">
                <a:latin typeface="Calibri" pitchFamily="34" charset="0"/>
              </a:rPr>
              <a:t>The “no gain switching” mode was tested, we keep a good linearity although the dynamic range is quite limited.</a:t>
            </a:r>
            <a:endParaRPr lang="en-US" sz="2000" kern="0" dirty="0">
              <a:latin typeface="Calibri"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0767" y="2219635"/>
            <a:ext cx="5852172" cy="4389129"/>
          </a:xfrm>
          <a:prstGeom prst="rect">
            <a:avLst/>
          </a:prstGeom>
        </p:spPr>
      </p:pic>
    </p:spTree>
    <p:extLst>
      <p:ext uri="{BB962C8B-B14F-4D97-AF65-F5344CB8AC3E}">
        <p14:creationId xmlns:p14="http://schemas.microsoft.com/office/powerpoint/2010/main" val="9389005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0" dirty="0"/>
              <a:t>Short term plans </a:t>
            </a:r>
            <a:r>
              <a:rPr lang="en-US" b="0" dirty="0" smtClean="0"/>
              <a:t>regarding the technology issue</a:t>
            </a:r>
            <a:endParaRPr lang="en-US" b="0" dirty="0"/>
          </a:p>
        </p:txBody>
      </p:sp>
      <p:sp>
        <p:nvSpPr>
          <p:cNvPr id="4" name="Espace réservé du pied de page 3"/>
          <p:cNvSpPr>
            <a:spLocks noGrp="1"/>
          </p:cNvSpPr>
          <p:nvPr>
            <p:ph type="ftr" sz="quarter" idx="10"/>
          </p:nvPr>
        </p:nvSpPr>
        <p:spPr/>
        <p:txBody>
          <a:bodyPr/>
          <a:lstStyle/>
          <a:p>
            <a:pPr lvl="0">
              <a:defRPr/>
            </a:pPr>
            <a:r>
              <a:rPr lang="en-US" sz="1000">
                <a:solidFill>
                  <a:srgbClr val="000000"/>
                </a:solidFill>
                <a:latin typeface="Arial"/>
              </a:rPr>
              <a:t>EIC 2026</a:t>
            </a:r>
            <a:endParaRPr lang="en-US" sz="1000" dirty="0">
              <a:solidFill>
                <a:srgbClr val="000000"/>
              </a:solidFill>
              <a:latin typeface="Arial"/>
            </a:endParaRP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2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0" y="548693"/>
            <a:ext cx="10311936" cy="5760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a:buFont typeface="Wingdings" pitchFamily="2" charset="2"/>
              <a:buChar char="q"/>
            </a:pPr>
            <a:r>
              <a:rPr lang="en-US" sz="2000" kern="0" dirty="0">
                <a:latin typeface="Calibri" pitchFamily="34" charset="0"/>
              </a:rPr>
              <a:t>Prepare CALOROC2 in TSMC 130nm (just in case)</a:t>
            </a:r>
          </a:p>
          <a:p>
            <a:pPr lvl="1">
              <a:buFont typeface="Wingdings" pitchFamily="2" charset="2"/>
              <a:buChar char="q"/>
            </a:pPr>
            <a:r>
              <a:rPr lang="en-US" sz="1600" kern="0" dirty="0" smtClean="0">
                <a:latin typeface="Calibri" pitchFamily="34" charset="0"/>
              </a:rPr>
              <a:t>If TSMC 130nm is still available we will have a CALOROC2 prepared for submission by march 2027</a:t>
            </a:r>
            <a:endParaRPr lang="en-US" sz="2000" kern="0" dirty="0">
              <a:latin typeface="Calibri" pitchFamily="34" charset="0"/>
            </a:endParaRPr>
          </a:p>
          <a:p>
            <a:pPr lvl="1">
              <a:buFont typeface="Wingdings" pitchFamily="2" charset="2"/>
              <a:buChar char="q"/>
            </a:pPr>
            <a:endParaRPr lang="en-US" sz="2000" kern="0" dirty="0">
              <a:latin typeface="Calibri" pitchFamily="34" charset="0"/>
            </a:endParaRPr>
          </a:p>
          <a:p>
            <a:pPr>
              <a:buFont typeface="Wingdings" pitchFamily="2" charset="2"/>
              <a:buChar char="q"/>
            </a:pPr>
            <a:r>
              <a:rPr lang="en-US" sz="2000" kern="0" dirty="0">
                <a:latin typeface="Calibri" pitchFamily="34" charset="0"/>
              </a:rPr>
              <a:t> </a:t>
            </a:r>
            <a:r>
              <a:rPr lang="en-US" sz="2000" kern="0" dirty="0" smtClean="0">
                <a:latin typeface="Calibri" pitchFamily="34" charset="0"/>
              </a:rPr>
              <a:t>UMC 110nm:</a:t>
            </a:r>
            <a:endParaRPr lang="en-US" sz="2000" kern="0" dirty="0">
              <a:latin typeface="Calibri" pitchFamily="34" charset="0"/>
            </a:endParaRPr>
          </a:p>
          <a:p>
            <a:pPr lvl="1">
              <a:buFont typeface="Wingdings" pitchFamily="2" charset="2"/>
              <a:buChar char="q"/>
            </a:pPr>
            <a:r>
              <a:rPr lang="en-US" sz="1600" kern="0" dirty="0" smtClean="0">
                <a:latin typeface="Calibri" pitchFamily="34" charset="0"/>
              </a:rPr>
              <a:t>NDA was signed in preparation for a possible technology shift</a:t>
            </a:r>
          </a:p>
          <a:p>
            <a:pPr lvl="1">
              <a:buFont typeface="Wingdings" pitchFamily="2" charset="2"/>
              <a:buChar char="q"/>
            </a:pPr>
            <a:r>
              <a:rPr lang="en-US" sz="1600" kern="0" dirty="0" smtClean="0">
                <a:latin typeface="Calibri" pitchFamily="34" charset="0"/>
              </a:rPr>
              <a:t>If UMC 110nm is chosen we expect an 18 month delay</a:t>
            </a:r>
          </a:p>
          <a:p>
            <a:pPr lvl="1">
              <a:buFont typeface="Wingdings" pitchFamily="2" charset="2"/>
              <a:buChar char="q"/>
            </a:pPr>
            <a:r>
              <a:rPr lang="en-US" sz="1600" kern="0" dirty="0" smtClean="0">
                <a:latin typeface="Calibri" pitchFamily="34" charset="0"/>
              </a:rPr>
              <a:t>Rad hard only up to 1 </a:t>
            </a:r>
            <a:r>
              <a:rPr lang="en-US" sz="1600" kern="0" dirty="0" err="1" smtClean="0">
                <a:latin typeface="Calibri" pitchFamily="34" charset="0"/>
              </a:rPr>
              <a:t>Mrad</a:t>
            </a:r>
            <a:endParaRPr lang="en-US" sz="1600" kern="0" dirty="0" smtClean="0">
              <a:latin typeface="Calibri" pitchFamily="34" charset="0"/>
            </a:endParaRPr>
          </a:p>
          <a:p>
            <a:pPr marL="457200" lvl="1" indent="0">
              <a:buNone/>
            </a:pPr>
            <a:endParaRPr lang="en-US" sz="1600" kern="0" dirty="0" smtClean="0">
              <a:latin typeface="Calibri" pitchFamily="34" charset="0"/>
            </a:endParaRPr>
          </a:p>
          <a:p>
            <a:pPr marL="457200" lvl="1" indent="0">
              <a:buNone/>
            </a:pPr>
            <a:endParaRPr lang="en-US" sz="2000" kern="0" dirty="0">
              <a:latin typeface="Calibri" pitchFamily="34" charset="0"/>
            </a:endParaRPr>
          </a:p>
          <a:p>
            <a:pPr>
              <a:buFont typeface="Wingdings" pitchFamily="2" charset="2"/>
              <a:buChar char="q"/>
            </a:pPr>
            <a:r>
              <a:rPr lang="en-US" sz="2000" kern="0" dirty="0" smtClean="0">
                <a:latin typeface="Calibri" pitchFamily="34" charset="0"/>
              </a:rPr>
              <a:t>TSMC 65nm:</a:t>
            </a:r>
            <a:endParaRPr lang="en-US" sz="2000" kern="0" dirty="0">
              <a:latin typeface="Calibri" pitchFamily="34" charset="0"/>
            </a:endParaRPr>
          </a:p>
          <a:p>
            <a:pPr lvl="1">
              <a:buFont typeface="Wingdings" pitchFamily="2" charset="2"/>
              <a:buChar char="q"/>
            </a:pPr>
            <a:r>
              <a:rPr lang="en-US" sz="1600" kern="0" dirty="0" smtClean="0">
                <a:latin typeface="Calibri" pitchFamily="34" charset="0"/>
              </a:rPr>
              <a:t>PDK already available</a:t>
            </a:r>
          </a:p>
          <a:p>
            <a:pPr lvl="1">
              <a:buFont typeface="Wingdings" pitchFamily="2" charset="2"/>
              <a:buChar char="q"/>
            </a:pPr>
            <a:r>
              <a:rPr lang="en-US" sz="1600" kern="0" dirty="0" smtClean="0">
                <a:latin typeface="Calibri" pitchFamily="34" charset="0"/>
              </a:rPr>
              <a:t>All programs installed for being able to start working using the 65nm</a:t>
            </a:r>
          </a:p>
          <a:p>
            <a:pPr lvl="1">
              <a:buFont typeface="Wingdings" pitchFamily="2" charset="2"/>
              <a:buChar char="q"/>
            </a:pPr>
            <a:r>
              <a:rPr lang="en-US" sz="1600" kern="0" dirty="0" smtClean="0">
                <a:latin typeface="Calibri" pitchFamily="34" charset="0"/>
              </a:rPr>
              <a:t>If TSMC 65nm is chosen we expect a 12 month delay</a:t>
            </a:r>
          </a:p>
          <a:p>
            <a:pPr lvl="1">
              <a:buFont typeface="Wingdings" pitchFamily="2" charset="2"/>
              <a:buChar char="q"/>
            </a:pPr>
            <a:r>
              <a:rPr lang="en-US" sz="1600" kern="0" dirty="0" smtClean="0">
                <a:latin typeface="Calibri" pitchFamily="34" charset="0"/>
              </a:rPr>
              <a:t>Price is 2.5 times more expensive</a:t>
            </a:r>
          </a:p>
          <a:p>
            <a:pPr lvl="1">
              <a:buFont typeface="Wingdings" pitchFamily="2" charset="2"/>
              <a:buChar char="q"/>
            </a:pPr>
            <a:r>
              <a:rPr lang="en-US" sz="1600" kern="0" dirty="0" smtClean="0">
                <a:latin typeface="Calibri" pitchFamily="34" charset="0"/>
              </a:rPr>
              <a:t>We may risk having the same issues as with TSMC 130nm</a:t>
            </a:r>
            <a:endParaRPr lang="en-US" sz="1600" kern="0" dirty="0">
              <a:latin typeface="Calibri" pitchFamily="34" charset="0"/>
            </a:endParaRPr>
          </a:p>
          <a:p>
            <a:pPr lvl="1">
              <a:buFont typeface="Wingdings" pitchFamily="2" charset="2"/>
              <a:buChar char="q"/>
            </a:pPr>
            <a:endParaRPr lang="en-US" sz="1600" kern="0" dirty="0">
              <a:latin typeface="Calibri" pitchFamily="34" charset="0"/>
            </a:endParaRPr>
          </a:p>
          <a:p>
            <a:pPr lvl="1">
              <a:buFont typeface="Wingdings" pitchFamily="2" charset="2"/>
              <a:buChar char="q"/>
            </a:pPr>
            <a:endParaRPr lang="en-US" kern="0" dirty="0">
              <a:latin typeface="Calibri" pitchFamily="34" charset="0"/>
            </a:endParaRPr>
          </a:p>
        </p:txBody>
      </p:sp>
    </p:spTree>
    <p:extLst>
      <p:ext uri="{BB962C8B-B14F-4D97-AF65-F5344CB8AC3E}">
        <p14:creationId xmlns:p14="http://schemas.microsoft.com/office/powerpoint/2010/main" val="2670660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0" dirty="0"/>
              <a:t>High </a:t>
            </a:r>
            <a:r>
              <a:rPr lang="en-US" b="0" dirty="0" smtClean="0"/>
              <a:t>Gain and gain switching </a:t>
            </a:r>
            <a:r>
              <a:rPr lang="en-US" b="0" dirty="0"/>
              <a:t>Waveform Measurements</a:t>
            </a:r>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pPr/>
              <a:t>3</a:t>
            </a:fld>
            <a:endParaRPr lang="en-US" dirty="0"/>
          </a:p>
        </p:txBody>
      </p:sp>
      <p:sp>
        <p:nvSpPr>
          <p:cNvPr id="3" name="Espace réservé du pied de page 2">
            <a:extLst>
              <a:ext uri="{FF2B5EF4-FFF2-40B4-BE49-F238E27FC236}">
                <a16:creationId xmlns:a16="http://schemas.microsoft.com/office/drawing/2014/main" id="{E1F7EAF2-96E0-4DDF-9262-E5BDB9714519}"/>
              </a:ext>
            </a:extLst>
          </p:cNvPr>
          <p:cNvSpPr>
            <a:spLocks noGrp="1"/>
          </p:cNvSpPr>
          <p:nvPr>
            <p:ph type="ftr" sz="quarter" idx="10"/>
          </p:nvPr>
        </p:nvSpPr>
        <p:spPr/>
        <p:txBody>
          <a:bodyPr/>
          <a:lstStyle/>
          <a:p>
            <a:r>
              <a:rPr lang="en-US"/>
              <a:t>EIC 2026</a:t>
            </a:r>
            <a:endParaRPr lang="en-US" dirty="0"/>
          </a:p>
        </p:txBody>
      </p:sp>
      <p:sp>
        <p:nvSpPr>
          <p:cNvPr id="6" name="Rectangle 3">
            <a:extLst>
              <a:ext uri="{FF2B5EF4-FFF2-40B4-BE49-F238E27FC236}">
                <a16:creationId xmlns:a16="http://schemas.microsoft.com/office/drawing/2014/main" id="{CB2E9851-B0A2-4FD8-8125-80DEBB3B23CE}"/>
              </a:ext>
            </a:extLst>
          </p:cNvPr>
          <p:cNvSpPr txBox="1">
            <a:spLocks noChangeArrowheads="1"/>
          </p:cNvSpPr>
          <p:nvPr/>
        </p:nvSpPr>
        <p:spPr bwMode="auto">
          <a:xfrm>
            <a:off x="17748" y="620687"/>
            <a:ext cx="6582308" cy="578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a:buFont typeface="Wingdings" pitchFamily="2" charset="2"/>
              <a:buChar char="q"/>
            </a:pPr>
            <a:r>
              <a:rPr lang="en-US" sz="2000" kern="0" dirty="0">
                <a:latin typeface="Calibri" pitchFamily="34" charset="0"/>
              </a:rPr>
              <a:t>Using internal injection of the ASIC:</a:t>
            </a:r>
          </a:p>
          <a:p>
            <a:pPr lvl="1">
              <a:buFont typeface="Wingdings" pitchFamily="2" charset="2"/>
              <a:buChar char="q"/>
            </a:pPr>
            <a:r>
              <a:rPr lang="en-US" sz="1600" kern="0" dirty="0">
                <a:latin typeface="Calibri" pitchFamily="34" charset="0"/>
              </a:rPr>
              <a:t>Without </a:t>
            </a:r>
            <a:r>
              <a:rPr lang="en-US" sz="1600" kern="0" dirty="0" err="1">
                <a:latin typeface="Calibri" pitchFamily="34" charset="0"/>
              </a:rPr>
              <a:t>autotrigger</a:t>
            </a:r>
            <a:endParaRPr lang="en-US" sz="1600" b="1" u="sng" kern="0" dirty="0">
              <a:latin typeface="Calibri" pitchFamily="34" charset="0"/>
            </a:endParaRPr>
          </a:p>
          <a:p>
            <a:pPr lvl="1">
              <a:buFont typeface="Wingdings" pitchFamily="2" charset="2"/>
              <a:buChar char="q"/>
            </a:pPr>
            <a:r>
              <a:rPr lang="en-US" sz="1600" kern="0" dirty="0">
                <a:latin typeface="Calibri" pitchFamily="34" charset="0"/>
              </a:rPr>
              <a:t>Using fast commands to force </a:t>
            </a:r>
            <a:r>
              <a:rPr lang="en-US" sz="1600" kern="0" dirty="0" err="1" smtClean="0">
                <a:latin typeface="Calibri" pitchFamily="34" charset="0"/>
              </a:rPr>
              <a:t>autotrigger</a:t>
            </a:r>
            <a:endParaRPr lang="en-US" sz="1600" kern="0" dirty="0">
              <a:latin typeface="Calibri" pitchFamily="34" charset="0"/>
            </a:endParaRPr>
          </a:p>
          <a:p>
            <a:pPr>
              <a:buFont typeface="Wingdings" pitchFamily="2" charset="2"/>
              <a:buChar char="q"/>
            </a:pPr>
            <a:r>
              <a:rPr lang="en-US" sz="2000" kern="0" dirty="0">
                <a:latin typeface="Calibri" pitchFamily="34" charset="0"/>
              </a:rPr>
              <a:t>Using 5 samples (1 baseline + 4 signals</a:t>
            </a:r>
            <a:r>
              <a:rPr lang="en-US" sz="2000" kern="0" dirty="0" smtClean="0">
                <a:latin typeface="Calibri" pitchFamily="34" charset="0"/>
              </a:rPr>
              <a:t>)</a:t>
            </a:r>
            <a:endParaRPr lang="en-US" sz="2000" kern="0" dirty="0">
              <a:latin typeface="Calibri" pitchFamily="34" charset="0"/>
            </a:endParaRPr>
          </a:p>
          <a:p>
            <a:pPr>
              <a:buFont typeface="Wingdings" pitchFamily="2" charset="2"/>
              <a:buChar char="q"/>
            </a:pPr>
            <a:r>
              <a:rPr lang="en-US" sz="2000" kern="0" dirty="0" smtClean="0">
                <a:latin typeface="Calibri" pitchFamily="34" charset="0"/>
              </a:rPr>
              <a:t>Time to peak of 25ns for the high gain signal</a:t>
            </a:r>
            <a:endParaRPr lang="en-US" sz="2000" kern="0" dirty="0">
              <a:latin typeface="Calibri" pitchFamily="34" charset="0"/>
            </a:endParaRPr>
          </a:p>
          <a:p>
            <a:pPr>
              <a:buFont typeface="Wingdings" pitchFamily="2" charset="2"/>
              <a:buChar char="q"/>
            </a:pPr>
            <a:r>
              <a:rPr lang="en-US" sz="2000" kern="0" dirty="0" smtClean="0">
                <a:latin typeface="Calibri" pitchFamily="34" charset="0"/>
              </a:rPr>
              <a:t>When using the gain switching, the signal becomes wider as expected .</a:t>
            </a:r>
          </a:p>
          <a:p>
            <a:pPr>
              <a:buFont typeface="Wingdings" pitchFamily="2" charset="2"/>
              <a:buChar char="q"/>
            </a:pPr>
            <a:r>
              <a:rPr lang="en-US" sz="2000" kern="0" dirty="0" smtClean="0">
                <a:latin typeface="Calibri" pitchFamily="34" charset="0"/>
              </a:rPr>
              <a:t>Full waveforms available in the backup</a:t>
            </a:r>
          </a:p>
          <a:p>
            <a:pPr marL="0" indent="0">
              <a:buNone/>
            </a:pPr>
            <a:endParaRPr lang="en-US" sz="2000" kern="0" dirty="0" smtClean="0">
              <a:latin typeface="Calibri" pitchFamily="34" charset="0"/>
            </a:endParaRPr>
          </a:p>
          <a:p>
            <a:pPr marL="457200" lvl="1" indent="0">
              <a:buNone/>
            </a:pPr>
            <a:endParaRPr lang="en-US" sz="1600" kern="0" dirty="0">
              <a:latin typeface="Calibri" pitchFamily="34" charset="0"/>
            </a:endParaRPr>
          </a:p>
          <a:p>
            <a:pPr marL="457200" lvl="1" indent="0">
              <a:buNone/>
            </a:pPr>
            <a:endParaRPr lang="en-US" sz="1600" kern="0" dirty="0">
              <a:latin typeface="Calibri" pitchFamily="34" charset="0"/>
            </a:endParaRPr>
          </a:p>
        </p:txBody>
      </p:sp>
      <p:pic>
        <p:nvPicPr>
          <p:cNvPr id="8" name="Image 7"/>
          <p:cNvPicPr>
            <a:picLocks noChangeAspect="1"/>
          </p:cNvPicPr>
          <p:nvPr/>
        </p:nvPicPr>
        <p:blipFill rotWithShape="1">
          <a:blip r:embed="rId2" cstate="print">
            <a:extLst>
              <a:ext uri="{28A0092B-C50C-407E-A947-70E740481C1C}">
                <a14:useLocalDpi xmlns:a14="http://schemas.microsoft.com/office/drawing/2010/main" val="0"/>
              </a:ext>
            </a:extLst>
          </a:blip>
          <a:srcRect l="8657" t="9461" r="9248" b="6106"/>
          <a:stretch/>
        </p:blipFill>
        <p:spPr>
          <a:xfrm>
            <a:off x="6600056" y="692696"/>
            <a:ext cx="5591944" cy="2896547"/>
          </a:xfrm>
          <a:prstGeom prst="rect">
            <a:avLst/>
          </a:prstGeom>
        </p:spPr>
      </p:pic>
      <p:pic>
        <p:nvPicPr>
          <p:cNvPr id="9" name="Image 8"/>
          <p:cNvPicPr>
            <a:picLocks noChangeAspect="1"/>
          </p:cNvPicPr>
          <p:nvPr/>
        </p:nvPicPr>
        <p:blipFill rotWithShape="1">
          <a:blip r:embed="rId3" cstate="print">
            <a:extLst>
              <a:ext uri="{28A0092B-C50C-407E-A947-70E740481C1C}">
                <a14:useLocalDpi xmlns:a14="http://schemas.microsoft.com/office/drawing/2010/main" val="0"/>
              </a:ext>
            </a:extLst>
          </a:blip>
          <a:srcRect l="9248" t="8956" r="9248" b="5438"/>
          <a:stretch/>
        </p:blipFill>
        <p:spPr>
          <a:xfrm>
            <a:off x="6600056" y="3639592"/>
            <a:ext cx="5591944" cy="2958057"/>
          </a:xfrm>
          <a:prstGeom prst="rect">
            <a:avLst/>
          </a:prstGeom>
        </p:spPr>
      </p:pic>
    </p:spTree>
    <p:extLst>
      <p:ext uri="{BB962C8B-B14F-4D97-AF65-F5344CB8AC3E}">
        <p14:creationId xmlns:p14="http://schemas.microsoft.com/office/powerpoint/2010/main" val="31011374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0" dirty="0" smtClean="0"/>
              <a:t>Linearity and full dynamic range</a:t>
            </a:r>
            <a:endParaRPr lang="en-US" b="0" dirty="0"/>
          </a:p>
        </p:txBody>
      </p:sp>
      <p:sp>
        <p:nvSpPr>
          <p:cNvPr id="4" name="Espace réservé du pied de page 3"/>
          <p:cNvSpPr>
            <a:spLocks noGrp="1"/>
          </p:cNvSpPr>
          <p:nvPr>
            <p:ph type="ftr" sz="quarter" idx="10"/>
          </p:nvPr>
        </p:nvSpPr>
        <p:spPr/>
        <p:txBody>
          <a:bodyPr/>
          <a:lstStyle/>
          <a:p>
            <a:pPr lvl="0">
              <a:defRPr/>
            </a:pPr>
            <a:r>
              <a:rPr lang="en-US" sz="1000">
                <a:solidFill>
                  <a:srgbClr val="000000"/>
                </a:solidFill>
                <a:latin typeface="Arial"/>
              </a:rPr>
              <a:t>EIC 2026</a:t>
            </a:r>
            <a:endParaRPr lang="en-US" sz="1000" dirty="0">
              <a:solidFill>
                <a:srgbClr val="000000"/>
              </a:solidFill>
              <a:latin typeface="Arial"/>
            </a:endParaRP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2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7748" y="620687"/>
            <a:ext cx="3918012" cy="6120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endParaRPr lang="en-US" sz="2000" kern="0" dirty="0" smtClean="0">
              <a:latin typeface="Calibri" pitchFamily="34" charset="0"/>
            </a:endParaRPr>
          </a:p>
          <a:p>
            <a:pPr>
              <a:buFont typeface="Wingdings" pitchFamily="2" charset="2"/>
              <a:buChar char="q"/>
            </a:pPr>
            <a:r>
              <a:rPr lang="en-US" sz="2000" kern="0" dirty="0" smtClean="0">
                <a:latin typeface="Calibri" pitchFamily="34" charset="0"/>
              </a:rPr>
              <a:t>External charge injection setup:</a:t>
            </a:r>
          </a:p>
          <a:p>
            <a:pPr lvl="1">
              <a:buFont typeface="Wingdings" pitchFamily="2" charset="2"/>
              <a:buChar char="q"/>
            </a:pPr>
            <a:r>
              <a:rPr lang="en-US" sz="1600" kern="0" dirty="0" smtClean="0">
                <a:latin typeface="Calibri" pitchFamily="34" charset="0"/>
              </a:rPr>
              <a:t>2.2nF detector capacitance</a:t>
            </a:r>
          </a:p>
          <a:p>
            <a:pPr lvl="1">
              <a:buFont typeface="Wingdings" pitchFamily="2" charset="2"/>
              <a:buChar char="q"/>
            </a:pPr>
            <a:r>
              <a:rPr lang="en-US" sz="1600" kern="0" dirty="0" smtClean="0">
                <a:latin typeface="Calibri" pitchFamily="34" charset="0"/>
              </a:rPr>
              <a:t>330pF injection capacitance</a:t>
            </a:r>
            <a:endParaRPr lang="en-US" sz="2000" kern="0" dirty="0" smtClean="0">
              <a:latin typeface="Calibri" pitchFamily="34" charset="0"/>
            </a:endParaRPr>
          </a:p>
          <a:p>
            <a:pPr lvl="1">
              <a:buFont typeface="Wingdings" pitchFamily="2" charset="2"/>
              <a:buChar char="q"/>
            </a:pPr>
            <a:endParaRPr lang="en-US" sz="2000" kern="0" dirty="0" smtClean="0">
              <a:latin typeface="Calibri" pitchFamily="34" charset="0"/>
            </a:endParaRPr>
          </a:p>
          <a:p>
            <a:pPr lvl="1">
              <a:buFont typeface="Wingdings" pitchFamily="2" charset="2"/>
              <a:buChar char="q"/>
            </a:pPr>
            <a:endParaRPr lang="en-US" sz="2000" kern="0" dirty="0" smtClean="0">
              <a:latin typeface="Calibri" pitchFamily="34" charset="0"/>
            </a:endParaRPr>
          </a:p>
          <a:p>
            <a:pPr>
              <a:buFont typeface="Wingdings" pitchFamily="2" charset="2"/>
              <a:buChar char="q"/>
            </a:pPr>
            <a:r>
              <a:rPr lang="en-US" sz="2000" kern="0" dirty="0" smtClean="0">
                <a:latin typeface="Calibri" pitchFamily="34" charset="0"/>
              </a:rPr>
              <a:t>Results:</a:t>
            </a:r>
          </a:p>
          <a:p>
            <a:pPr lvl="1">
              <a:buFont typeface="Wingdings" pitchFamily="2" charset="2"/>
              <a:buChar char="q"/>
            </a:pPr>
            <a:r>
              <a:rPr lang="en-US" sz="1600" kern="0" dirty="0" smtClean="0">
                <a:latin typeface="Calibri" pitchFamily="34" charset="0"/>
              </a:rPr>
              <a:t>Dynamic range of up to 1.5nC</a:t>
            </a:r>
          </a:p>
          <a:p>
            <a:pPr lvl="1">
              <a:buFont typeface="Wingdings" pitchFamily="2" charset="2"/>
              <a:buChar char="q"/>
            </a:pPr>
            <a:r>
              <a:rPr lang="en-US" sz="1600" kern="0" dirty="0" smtClean="0">
                <a:latin typeface="Calibri" pitchFamily="34" charset="0"/>
              </a:rPr>
              <a:t>Linearity error of less than 1% for all gains except the low gain</a:t>
            </a:r>
          </a:p>
          <a:p>
            <a:pPr lvl="1">
              <a:buFont typeface="Wingdings" pitchFamily="2" charset="2"/>
              <a:buChar char="q"/>
            </a:pPr>
            <a:r>
              <a:rPr lang="en-US" sz="1600" kern="0" dirty="0" smtClean="0">
                <a:latin typeface="Calibri" pitchFamily="34" charset="0"/>
              </a:rPr>
              <a:t>Linearity error close to 1% for the low gain</a:t>
            </a:r>
          </a:p>
          <a:p>
            <a:pPr lvl="1">
              <a:buFont typeface="Wingdings" pitchFamily="2" charset="2"/>
              <a:buChar char="q"/>
            </a:pPr>
            <a:endParaRPr lang="en-US" kern="0" dirty="0">
              <a:latin typeface="Calibri" pitchFamily="34" charset="0"/>
            </a:endParaRPr>
          </a:p>
          <a:p>
            <a:pPr>
              <a:buFont typeface="Wingdings" pitchFamily="2" charset="2"/>
              <a:buChar char="q"/>
            </a:pPr>
            <a:r>
              <a:rPr lang="en-US" sz="2000" kern="0" dirty="0" smtClean="0">
                <a:latin typeface="Calibri" pitchFamily="34" charset="0"/>
              </a:rPr>
              <a:t>Results are well within the requirements</a:t>
            </a:r>
            <a:endParaRPr lang="en-US" sz="1600" kern="0" dirty="0">
              <a:latin typeface="Calibri" pitchFamily="34" charset="0"/>
            </a:endParaRPr>
          </a:p>
          <a:p>
            <a:pPr marL="457200" lvl="1" indent="0">
              <a:buNone/>
            </a:pPr>
            <a:endParaRPr lang="en-US" sz="1600" kern="0" dirty="0">
              <a:latin typeface="Calibri" pitchFamily="34" charset="0"/>
            </a:endParaRPr>
          </a:p>
        </p:txBody>
      </p:sp>
      <p:pic>
        <p:nvPicPr>
          <p:cNvPr id="6" name="Image 5"/>
          <p:cNvPicPr>
            <a:picLocks noChangeAspect="1"/>
          </p:cNvPicPr>
          <p:nvPr/>
        </p:nvPicPr>
        <p:blipFill rotWithShape="1">
          <a:blip r:embed="rId2">
            <a:extLst>
              <a:ext uri="{28A0092B-C50C-407E-A947-70E740481C1C}">
                <a14:useLocalDpi xmlns:a14="http://schemas.microsoft.com/office/drawing/2010/main" val="0"/>
              </a:ext>
            </a:extLst>
          </a:blip>
          <a:srcRect l="9248" t="8956" r="9248" b="5438"/>
          <a:stretch/>
        </p:blipFill>
        <p:spPr>
          <a:xfrm>
            <a:off x="5249636" y="589801"/>
            <a:ext cx="6942361" cy="3672409"/>
          </a:xfrm>
          <a:prstGeom prst="rect">
            <a:avLst/>
          </a:prstGeom>
        </p:spPr>
      </p:pic>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l="7144" r="9068"/>
          <a:stretch/>
        </p:blipFill>
        <p:spPr>
          <a:xfrm>
            <a:off x="5840497" y="4231296"/>
            <a:ext cx="5760641" cy="2582254"/>
          </a:xfrm>
          <a:prstGeom prst="rect">
            <a:avLst/>
          </a:prstGeom>
        </p:spPr>
      </p:pic>
      <p:sp>
        <p:nvSpPr>
          <p:cNvPr id="8"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1133086" y="4372071"/>
            <a:ext cx="936104" cy="7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1%</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9"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1064552" y="5770494"/>
            <a:ext cx="1004638" cy="7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-1%</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10"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0920536" y="3690908"/>
            <a:ext cx="1148655" cy="7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1.5nC</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Tree>
    <p:extLst>
      <p:ext uri="{BB962C8B-B14F-4D97-AF65-F5344CB8AC3E}">
        <p14:creationId xmlns:p14="http://schemas.microsoft.com/office/powerpoint/2010/main" val="882686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0" dirty="0" smtClean="0"/>
              <a:t>Charge resolution as a function of the charge (Cd = 2.2nF)</a:t>
            </a:r>
            <a:endParaRPr lang="en-US" b="0" dirty="0"/>
          </a:p>
        </p:txBody>
      </p:sp>
      <p:sp>
        <p:nvSpPr>
          <p:cNvPr id="4" name="Espace réservé du pied de page 3"/>
          <p:cNvSpPr>
            <a:spLocks noGrp="1"/>
          </p:cNvSpPr>
          <p:nvPr>
            <p:ph type="ftr" sz="quarter" idx="10"/>
          </p:nvPr>
        </p:nvSpPr>
        <p:spPr/>
        <p:txBody>
          <a:bodyPr/>
          <a:lstStyle/>
          <a:p>
            <a:pPr lvl="0">
              <a:defRPr/>
            </a:pPr>
            <a:r>
              <a:rPr lang="en-US" sz="1000">
                <a:solidFill>
                  <a:srgbClr val="000000"/>
                </a:solidFill>
                <a:latin typeface="Arial"/>
              </a:rPr>
              <a:t>EIC 2026</a:t>
            </a:r>
            <a:endParaRPr lang="en-US" sz="1000" dirty="0">
              <a:solidFill>
                <a:srgbClr val="000000"/>
              </a:solidFill>
              <a:latin typeface="Arial"/>
            </a:endParaRP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24" name="Rectangle 3" descr="Wafer">
            <a:extLst>
              <a:ext uri="{FF2B5EF4-FFF2-40B4-BE49-F238E27FC236}">
                <a16:creationId xmlns:a16="http://schemas.microsoft.com/office/drawing/2014/main" id="{386AFB35-E94C-4969-9F66-5D35D9A9EDE4}"/>
              </a:ext>
              <a:ext uri="{C183D7F6-B498-43B3-948B-1728B52AA6E4}">
                <adec:decorative xmlns:mc="http://schemas.openxmlformats.org/markup-compatibility/2006" xmlns:a14="http://schemas.microsoft.com/office/drawing/2010/main" xmlns:adec="http://schemas.microsoft.com/office/drawing/2017/decorative" xmlns="" val="0"/>
              </a:ext>
            </a:extLst>
          </p:cNvPr>
          <p:cNvSpPr txBox="1">
            <a:spLocks noChangeArrowheads="1"/>
          </p:cNvSpPr>
          <p:nvPr/>
        </p:nvSpPr>
        <p:spPr bwMode="auto">
          <a:xfrm>
            <a:off x="17748" y="620687"/>
            <a:ext cx="4710100" cy="6120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endParaRPr lang="en-US" sz="2000" kern="0" dirty="0">
              <a:latin typeface="Calibri" pitchFamily="34" charset="0"/>
            </a:endParaRPr>
          </a:p>
          <a:p>
            <a:pPr>
              <a:buFont typeface="Wingdings" pitchFamily="2" charset="2"/>
              <a:buChar char="q"/>
            </a:pPr>
            <a:r>
              <a:rPr lang="en-US" sz="2000" kern="0" dirty="0" smtClean="0">
                <a:latin typeface="Calibri" pitchFamily="34" charset="0"/>
              </a:rPr>
              <a:t>Resolution results:</a:t>
            </a:r>
            <a:endParaRPr lang="en-US" sz="2000" kern="0" dirty="0">
              <a:latin typeface="Calibri" pitchFamily="34" charset="0"/>
            </a:endParaRPr>
          </a:p>
          <a:p>
            <a:pPr lvl="1">
              <a:buFont typeface="Wingdings" pitchFamily="2" charset="2"/>
              <a:buChar char="q"/>
            </a:pPr>
            <a:r>
              <a:rPr lang="en-US" sz="1600" kern="0" dirty="0" smtClean="0">
                <a:latin typeface="Calibri" pitchFamily="34" charset="0"/>
              </a:rPr>
              <a:t>Medium gain 1 higher noise than expected (50% more than on the previous PCB).</a:t>
            </a:r>
          </a:p>
          <a:p>
            <a:pPr lvl="1">
              <a:buFont typeface="Wingdings" pitchFamily="2" charset="2"/>
              <a:buChar char="q"/>
            </a:pPr>
            <a:endParaRPr lang="en-US" sz="1600" kern="0" dirty="0">
              <a:latin typeface="Calibri" pitchFamily="34" charset="0"/>
            </a:endParaRPr>
          </a:p>
          <a:p>
            <a:pPr lvl="1">
              <a:buFont typeface="Wingdings" pitchFamily="2" charset="2"/>
              <a:buChar char="q"/>
            </a:pPr>
            <a:r>
              <a:rPr lang="en-US" sz="1600" kern="0" dirty="0" smtClean="0">
                <a:latin typeface="Calibri" pitchFamily="34" charset="0"/>
              </a:rPr>
              <a:t>High gain has a lower gain than usual due to the slower injection signal.</a:t>
            </a:r>
          </a:p>
          <a:p>
            <a:pPr lvl="1">
              <a:buFont typeface="Wingdings" pitchFamily="2" charset="2"/>
              <a:buChar char="q"/>
            </a:pPr>
            <a:endParaRPr lang="en-US" sz="1600" kern="0" dirty="0" smtClean="0">
              <a:latin typeface="Calibri" pitchFamily="34" charset="0"/>
            </a:endParaRPr>
          </a:p>
          <a:p>
            <a:pPr lvl="1">
              <a:buFont typeface="Wingdings" pitchFamily="2" charset="2"/>
              <a:buChar char="q"/>
            </a:pPr>
            <a:r>
              <a:rPr lang="en-US" sz="1600" kern="0" dirty="0" smtClean="0">
                <a:latin typeface="Calibri" pitchFamily="34" charset="0"/>
              </a:rPr>
              <a:t>RMS noise under 1% of the signal for the medium gain 2 and low gain.</a:t>
            </a:r>
          </a:p>
          <a:p>
            <a:pPr lvl="1">
              <a:buFont typeface="Wingdings" pitchFamily="2" charset="2"/>
              <a:buChar char="q"/>
            </a:pPr>
            <a:endParaRPr lang="en-US" sz="1600" kern="0" dirty="0" smtClean="0">
              <a:latin typeface="Calibri" pitchFamily="34" charset="0"/>
            </a:endParaRPr>
          </a:p>
          <a:p>
            <a:pPr lvl="1">
              <a:buFont typeface="Wingdings" pitchFamily="2" charset="2"/>
              <a:buChar char="q"/>
            </a:pPr>
            <a:r>
              <a:rPr lang="es-419" sz="1600" kern="0" dirty="0" smtClean="0">
                <a:latin typeface="Calibri" pitchFamily="34" charset="0"/>
              </a:rPr>
              <a:t>RMS </a:t>
            </a:r>
            <a:r>
              <a:rPr lang="en-US" sz="1600" kern="0" dirty="0" smtClean="0">
                <a:latin typeface="Calibri" pitchFamily="34" charset="0"/>
              </a:rPr>
              <a:t>noise of 15fC in high gain</a:t>
            </a:r>
          </a:p>
          <a:p>
            <a:pPr lvl="1">
              <a:buFont typeface="Wingdings" pitchFamily="2" charset="2"/>
              <a:buChar char="q"/>
            </a:pPr>
            <a:endParaRPr lang="en-US" sz="1600" kern="0" dirty="0" smtClean="0">
              <a:latin typeface="Calibri" pitchFamily="34" charset="0"/>
            </a:endParaRPr>
          </a:p>
          <a:p>
            <a:pPr lvl="1">
              <a:buFont typeface="Wingdings" pitchFamily="2" charset="2"/>
              <a:buChar char="q"/>
            </a:pPr>
            <a:endParaRPr lang="en-US" sz="1600" kern="0" dirty="0" smtClean="0">
              <a:latin typeface="Calibri" pitchFamily="34" charset="0"/>
            </a:endParaRPr>
          </a:p>
          <a:p>
            <a:pPr lvl="1">
              <a:buFont typeface="Wingdings" pitchFamily="2" charset="2"/>
              <a:buChar char="q"/>
            </a:pPr>
            <a:endParaRPr lang="en-US" sz="2000" kern="0" dirty="0">
              <a:latin typeface="Calibri" pitchFamily="34" charset="0"/>
            </a:endParaRPr>
          </a:p>
          <a:p>
            <a:pPr lvl="1">
              <a:buFont typeface="Wingdings" pitchFamily="2" charset="2"/>
              <a:buChar char="q"/>
            </a:pPr>
            <a:endParaRPr lang="en-US" sz="1600" kern="0" dirty="0">
              <a:latin typeface="Calibri" pitchFamily="34" charset="0"/>
            </a:endParaRPr>
          </a:p>
        </p:txBody>
      </p:sp>
      <p:pic>
        <p:nvPicPr>
          <p:cNvPr id="6" name="Image 5"/>
          <p:cNvPicPr>
            <a:picLocks noChangeAspect="1"/>
          </p:cNvPicPr>
          <p:nvPr/>
        </p:nvPicPr>
        <p:blipFill rotWithShape="1">
          <a:blip r:embed="rId2">
            <a:extLst>
              <a:ext uri="{28A0092B-C50C-407E-A947-70E740481C1C}">
                <a14:useLocalDpi xmlns:a14="http://schemas.microsoft.com/office/drawing/2010/main" val="0"/>
              </a:ext>
            </a:extLst>
          </a:blip>
          <a:srcRect l="9248" t="8956" r="9248" b="5438"/>
          <a:stretch/>
        </p:blipFill>
        <p:spPr>
          <a:xfrm>
            <a:off x="4943872" y="625203"/>
            <a:ext cx="7248128" cy="3834155"/>
          </a:xfrm>
          <a:prstGeom prst="rect">
            <a:avLst/>
          </a:prstGeom>
        </p:spPr>
      </p:pic>
      <mc:AlternateContent xmlns:mc="http://schemas.openxmlformats.org/markup-compatibility/2006" xmlns:a14="http://schemas.microsoft.com/office/drawing/2010/main">
        <mc:Choice Requires="a14">
          <p:graphicFrame>
            <p:nvGraphicFramePr>
              <p:cNvPr id="7" name="Tableau 6">
                <a:extLst>
                  <a:ext uri="{FF2B5EF4-FFF2-40B4-BE49-F238E27FC236}">
                    <a16:creationId xmlns:a16="http://schemas.microsoft.com/office/drawing/2014/main" id="{9C4F1C3F-61C2-412A-B40F-7FACA16C9A21}"/>
                  </a:ext>
                </a:extLst>
              </p:cNvPr>
              <p:cNvGraphicFramePr>
                <a:graphicFrameLocks noGrp="1"/>
              </p:cNvGraphicFramePr>
              <p:nvPr>
                <p:extLst>
                  <p:ext uri="{D42A27DB-BD31-4B8C-83A1-F6EECF244321}">
                    <p14:modId xmlns:p14="http://schemas.microsoft.com/office/powerpoint/2010/main" val="1576295147"/>
                  </p:ext>
                </p:extLst>
              </p:nvPr>
            </p:nvGraphicFramePr>
            <p:xfrm>
              <a:off x="407368" y="4499932"/>
              <a:ext cx="11090160" cy="2108832"/>
            </p:xfrm>
            <a:graphic>
              <a:graphicData uri="http://schemas.openxmlformats.org/drawingml/2006/table">
                <a:tbl>
                  <a:tblPr firstRow="1" bandRow="1"/>
                  <a:tblGrid>
                    <a:gridCol w="4194925">
                      <a:extLst>
                        <a:ext uri="{9D8B030D-6E8A-4147-A177-3AD203B41FA5}">
                          <a16:colId xmlns:a16="http://schemas.microsoft.com/office/drawing/2014/main" val="486488611"/>
                        </a:ext>
                      </a:extLst>
                    </a:gridCol>
                    <a:gridCol w="1706038">
                      <a:extLst>
                        <a:ext uri="{9D8B030D-6E8A-4147-A177-3AD203B41FA5}">
                          <a16:colId xmlns:a16="http://schemas.microsoft.com/office/drawing/2014/main" val="740869592"/>
                        </a:ext>
                      </a:extLst>
                    </a:gridCol>
                    <a:gridCol w="1706038">
                      <a:extLst>
                        <a:ext uri="{9D8B030D-6E8A-4147-A177-3AD203B41FA5}">
                          <a16:colId xmlns:a16="http://schemas.microsoft.com/office/drawing/2014/main" val="3464794741"/>
                        </a:ext>
                      </a:extLst>
                    </a:gridCol>
                    <a:gridCol w="1706038">
                      <a:extLst>
                        <a:ext uri="{9D8B030D-6E8A-4147-A177-3AD203B41FA5}">
                          <a16:colId xmlns:a16="http://schemas.microsoft.com/office/drawing/2014/main" val="2832877550"/>
                        </a:ext>
                      </a:extLst>
                    </a:gridCol>
                    <a:gridCol w="1777121">
                      <a:extLst>
                        <a:ext uri="{9D8B030D-6E8A-4147-A177-3AD203B41FA5}">
                          <a16:colId xmlns:a16="http://schemas.microsoft.com/office/drawing/2014/main" val="2447355357"/>
                        </a:ext>
                      </a:extLst>
                    </a:gridCol>
                  </a:tblGrid>
                  <a:tr h="489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dirty="0" smtClean="0"/>
                            <a:t>Setups</a:t>
                          </a:r>
                          <a:endParaRPr lang="en-US" dirty="0"/>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baseline="0" dirty="0" smtClean="0"/>
                            <a:t>560pF detector</a:t>
                          </a:r>
                        </a:p>
                        <a:p>
                          <a:pPr algn="ctr"/>
                          <a:r>
                            <a:rPr lang="fr-FR" baseline="0" dirty="0" smtClean="0"/>
                            <a:t>(</a:t>
                          </a:r>
                          <a:r>
                            <a:rPr lang="en-US" baseline="0" noProof="0" dirty="0" smtClean="0"/>
                            <a:t>measurement</a:t>
                          </a:r>
                          <a:r>
                            <a:rPr lang="fr-FR" baseline="0" dirty="0" smtClean="0"/>
                            <a:t>)</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baseline="0" dirty="0" smtClean="0"/>
                            <a:t>2.2nF detector</a:t>
                          </a:r>
                        </a:p>
                        <a:p>
                          <a:pPr algn="ctr"/>
                          <a:r>
                            <a:rPr lang="fr-FR" b="1" baseline="0" dirty="0" smtClean="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baseline="0" noProof="0" dirty="0" smtClean="0"/>
                            <a:t>measurement</a:t>
                          </a:r>
                          <a:r>
                            <a:rPr lang="fr-FR" b="1" baseline="0" dirty="0" smtClean="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b="1" dirty="0" smtClean="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baseline="0" dirty="0" smtClean="0"/>
                            <a:t>560pF detector</a:t>
                          </a:r>
                        </a:p>
                        <a:p>
                          <a:pPr algn="ctr"/>
                          <a:r>
                            <a:rPr lang="fr-FR" baseline="0" dirty="0" smtClean="0"/>
                            <a:t>(</a:t>
                          </a:r>
                          <a:r>
                            <a:rPr lang="en-US" baseline="0" noProof="0" dirty="0" smtClean="0"/>
                            <a:t>Simulation</a:t>
                          </a:r>
                          <a:r>
                            <a:rPr lang="fr-FR" baseline="0" dirty="0" smtClean="0"/>
                            <a:t>)</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baseline="0" dirty="0" smtClean="0"/>
                            <a:t>2.2nF detector</a:t>
                          </a:r>
                        </a:p>
                        <a:p>
                          <a:pPr algn="ctr"/>
                          <a:r>
                            <a:rPr lang="en-US" b="1" baseline="0" noProof="0" dirty="0" smtClean="0">
                              <a:solidFill>
                                <a:schemeClr val="bg1"/>
                              </a:solidFill>
                              <a:latin typeface="Calibri" panose="020F0502020204030204" pitchFamily="34" charset="0"/>
                              <a:ea typeface="Calibri" panose="020F0502020204030204" pitchFamily="34" charset="0"/>
                              <a:cs typeface="Calibri" panose="020F0502020204030204" pitchFamily="34" charset="0"/>
                            </a:rPr>
                            <a:t>(Simulation</a:t>
                          </a:r>
                          <a:r>
                            <a:rPr lang="fr-FR" b="1" baseline="0" dirty="0" smtClean="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b="1" dirty="0" smtClean="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3222598354"/>
                      </a:ext>
                    </a:extLst>
                  </a:tr>
                  <a:tr h="4895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noProof="0" dirty="0" err="1"/>
                            <a:t>Cin</a:t>
                          </a:r>
                          <a:endParaRPr lang="en-US" noProof="0" dirty="0"/>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560pF</a:t>
                          </a:r>
                          <a:endParaRPr lang="en-US" dirty="0"/>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solidFill>
                                <a:srgbClr val="FF0000"/>
                              </a:solidFill>
                            </a:rPr>
                            <a:t>2.24nF</a:t>
                          </a:r>
                          <a:endParaRPr lang="en-US" dirty="0">
                            <a:solidFill>
                              <a:srgbClr val="FF0000"/>
                            </a:solidFill>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560pF</a:t>
                          </a:r>
                          <a:endParaRPr lang="en-US" dirty="0"/>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2.24nF</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877824265"/>
                      </a:ext>
                    </a:extLst>
                  </a:tr>
                  <a:tr h="489584">
                    <a:tc>
                      <a:txBody>
                        <a:bodyPr/>
                        <a:lstStyle/>
                        <a:p>
                          <a:pPr algn="l"/>
                          <a:r>
                            <a:rPr lang="en-US" noProof="0" dirty="0" smtClean="0">
                              <a:latin typeface="Calibri" panose="020F0502020204030204" pitchFamily="34" charset="0"/>
                              <a:cs typeface="Calibri" panose="020F0502020204030204" pitchFamily="34" charset="0"/>
                            </a:rPr>
                            <a:t>Noise</a:t>
                          </a:r>
                          <a:endParaRPr lang="en-US" noProof="0" dirty="0">
                            <a:latin typeface="Calibri" panose="020F0502020204030204" pitchFamily="34" charset="0"/>
                            <a:cs typeface="Calibri" panose="020F0502020204030204" pitchFamily="34"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a:r>
                            <a:rPr lang="en-US" dirty="0" smtClean="0">
                              <a:latin typeface="Calibri" panose="020F0502020204030204" pitchFamily="34" charset="0"/>
                              <a:cs typeface="Calibri" panose="020F0502020204030204" pitchFamily="34" charset="0"/>
                            </a:rPr>
                            <a:t>4.2fC</a:t>
                          </a:r>
                          <a:endParaRPr lang="en-US" dirty="0">
                            <a:latin typeface="Calibri" panose="020F0502020204030204" pitchFamily="34" charset="0"/>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algn="ctr"/>
                          <a:r>
                            <a:rPr lang="en-US" dirty="0" smtClean="0">
                              <a:solidFill>
                                <a:srgbClr val="FF0000"/>
                              </a:solidFill>
                              <a:latin typeface="Calibri" panose="020F0502020204030204" pitchFamily="34" charset="0"/>
                              <a:cs typeface="Calibri" panose="020F0502020204030204" pitchFamily="34" charset="0"/>
                            </a:rPr>
                            <a:t>15fC</a:t>
                          </a:r>
                          <a:endParaRPr lang="en-US" dirty="0">
                            <a:solidFill>
                              <a:srgbClr val="FF0000"/>
                            </a:solidFill>
                            <a:latin typeface="Calibri" panose="020F0502020204030204" pitchFamily="34" charset="0"/>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algn="ctr"/>
                          <a:r>
                            <a:rPr lang="es-419" dirty="0" smtClean="0">
                              <a:latin typeface="Calibri" panose="020F0502020204030204" pitchFamily="34" charset="0"/>
                              <a:cs typeface="Calibri" panose="020F0502020204030204" pitchFamily="34" charset="0"/>
                            </a:rPr>
                            <a:t>3.2fC</a:t>
                          </a:r>
                          <a:endParaRPr lang="en-US" dirty="0">
                            <a:latin typeface="Calibri" panose="020F0502020204030204" pitchFamily="34" charset="0"/>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a:r>
                            <a:rPr lang="es-419" dirty="0" smtClean="0">
                              <a:latin typeface="Calibri" panose="020F0502020204030204" pitchFamily="34" charset="0"/>
                              <a:cs typeface="Calibri" panose="020F0502020204030204" pitchFamily="34" charset="0"/>
                            </a:rPr>
                            <a:t>11fC</a:t>
                          </a:r>
                          <a:endParaRPr lang="en-US" dirty="0">
                            <a:latin typeface="Calibri" panose="020F0502020204030204" pitchFamily="34" charset="0"/>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619178802"/>
                      </a:ext>
                    </a:extLst>
                  </a:tr>
                  <a:tr h="4895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SNR @</a:t>
                          </a:r>
                          <a:r>
                            <a:rPr lang="en-US" baseline="0" dirty="0"/>
                            <a:t> </a:t>
                          </a:r>
                          <a:r>
                            <a:rPr lang="en-US" baseline="0" dirty="0" smtClean="0"/>
                            <a:t>1p.e (</a:t>
                          </a:r>
                          <a14:m>
                            <m:oMath xmlns:m="http://schemas.openxmlformats.org/officeDocument/2006/math">
                              <m:r>
                                <a:rPr lang="en-GB" i="1" noProof="0" smtClean="0">
                                  <a:latin typeface="Cambria Math" panose="02040503050406030204" pitchFamily="18" charset="0"/>
                                  <a:ea typeface="Cambria Math" panose="02040503050406030204" pitchFamily="18" charset="0"/>
                                </a:rPr>
                                <m:t>≈</m:t>
                              </m:r>
                            </m:oMath>
                          </a14:m>
                          <a:r>
                            <a:rPr lang="en-US" baseline="0" dirty="0" smtClean="0"/>
                            <a:t>30fC@gain=1.8e5)</a:t>
                          </a:r>
                          <a:endParaRPr lang="en-US" dirty="0"/>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7</a:t>
                          </a:r>
                          <a:endParaRPr lang="en-US"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solidFill>
                                <a:srgbClr val="FF0000"/>
                              </a:solidFill>
                            </a:rPr>
                            <a:t>2</a:t>
                          </a:r>
                          <a:endParaRPr lang="en-US" dirty="0">
                            <a:solidFill>
                              <a:srgbClr val="FF0000"/>
                            </a:solidFill>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9</a:t>
                          </a:r>
                          <a:endParaRPr lang="en-US"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2.6</a:t>
                          </a:r>
                          <a:endParaRPr lang="en-US" dirty="0"/>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030808276"/>
                      </a:ext>
                    </a:extLst>
                  </a:tr>
                </a:tbl>
              </a:graphicData>
            </a:graphic>
          </p:graphicFrame>
        </mc:Choice>
        <mc:Fallback xmlns="">
          <p:graphicFrame>
            <p:nvGraphicFramePr>
              <p:cNvPr id="7" name="Tableau 6">
                <a:extLst>
                  <a:ext uri="{FF2B5EF4-FFF2-40B4-BE49-F238E27FC236}">
                    <a16:creationId xmlns:a16="http://schemas.microsoft.com/office/drawing/2014/main" id="{9C4F1C3F-61C2-412A-B40F-7FACA16C9A21}"/>
                  </a:ext>
                </a:extLst>
              </p:cNvPr>
              <p:cNvGraphicFramePr>
                <a:graphicFrameLocks noGrp="1"/>
              </p:cNvGraphicFramePr>
              <p:nvPr>
                <p:extLst>
                  <p:ext uri="{D42A27DB-BD31-4B8C-83A1-F6EECF244321}">
                    <p14:modId xmlns:p14="http://schemas.microsoft.com/office/powerpoint/2010/main" val="1576295147"/>
                  </p:ext>
                </p:extLst>
              </p:nvPr>
            </p:nvGraphicFramePr>
            <p:xfrm>
              <a:off x="407368" y="4499932"/>
              <a:ext cx="11090160" cy="2108832"/>
            </p:xfrm>
            <a:graphic>
              <a:graphicData uri="http://schemas.openxmlformats.org/drawingml/2006/table">
                <a:tbl>
                  <a:tblPr firstRow="1" bandRow="1"/>
                  <a:tblGrid>
                    <a:gridCol w="4194925">
                      <a:extLst>
                        <a:ext uri="{9D8B030D-6E8A-4147-A177-3AD203B41FA5}">
                          <a16:colId xmlns:a16="http://schemas.microsoft.com/office/drawing/2014/main" val="486488611"/>
                        </a:ext>
                      </a:extLst>
                    </a:gridCol>
                    <a:gridCol w="1706038">
                      <a:extLst>
                        <a:ext uri="{9D8B030D-6E8A-4147-A177-3AD203B41FA5}">
                          <a16:colId xmlns:a16="http://schemas.microsoft.com/office/drawing/2014/main" val="740869592"/>
                        </a:ext>
                      </a:extLst>
                    </a:gridCol>
                    <a:gridCol w="1706038">
                      <a:extLst>
                        <a:ext uri="{9D8B030D-6E8A-4147-A177-3AD203B41FA5}">
                          <a16:colId xmlns:a16="http://schemas.microsoft.com/office/drawing/2014/main" val="3464794741"/>
                        </a:ext>
                      </a:extLst>
                    </a:gridCol>
                    <a:gridCol w="1706038">
                      <a:extLst>
                        <a:ext uri="{9D8B030D-6E8A-4147-A177-3AD203B41FA5}">
                          <a16:colId xmlns:a16="http://schemas.microsoft.com/office/drawing/2014/main" val="2832877550"/>
                        </a:ext>
                      </a:extLst>
                    </a:gridCol>
                    <a:gridCol w="1777121">
                      <a:extLst>
                        <a:ext uri="{9D8B030D-6E8A-4147-A177-3AD203B41FA5}">
                          <a16:colId xmlns:a16="http://schemas.microsoft.com/office/drawing/2014/main" val="2447355357"/>
                        </a:ext>
                      </a:extLst>
                    </a:gridCol>
                  </a:tblGrid>
                  <a:tr h="64008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dirty="0" smtClean="0"/>
                            <a:t>Setups</a:t>
                          </a:r>
                          <a:endParaRPr lang="en-US" dirty="0"/>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baseline="0" dirty="0" smtClean="0"/>
                            <a:t>560pF </a:t>
                          </a:r>
                          <a:r>
                            <a:rPr lang="fr-FR" baseline="0" dirty="0" smtClean="0"/>
                            <a:t>detector</a:t>
                          </a:r>
                        </a:p>
                        <a:p>
                          <a:pPr algn="ctr"/>
                          <a:r>
                            <a:rPr lang="fr-FR" baseline="0" dirty="0" smtClean="0"/>
                            <a:t>(</a:t>
                          </a:r>
                          <a:r>
                            <a:rPr lang="en-US" baseline="0" noProof="0" dirty="0" smtClean="0"/>
                            <a:t>measurement</a:t>
                          </a:r>
                          <a:r>
                            <a:rPr lang="fr-FR" baseline="0" dirty="0" smtClean="0"/>
                            <a:t>)</a:t>
                          </a:r>
                          <a:endParaRPr lang="fr-FR" baseline="0" dirty="0" smtClean="0"/>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baseline="0" dirty="0" smtClean="0"/>
                            <a:t>2.2nF </a:t>
                          </a:r>
                          <a:r>
                            <a:rPr lang="fr-FR" baseline="0" dirty="0" smtClean="0"/>
                            <a:t>detector</a:t>
                          </a:r>
                        </a:p>
                        <a:p>
                          <a:pPr algn="ctr"/>
                          <a:r>
                            <a:rPr lang="fr-FR" b="1" baseline="0" dirty="0" smtClean="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baseline="0" noProof="0" dirty="0" smtClean="0"/>
                            <a:t>measurement</a:t>
                          </a:r>
                          <a:r>
                            <a:rPr lang="fr-FR" b="1" baseline="0" dirty="0" smtClean="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b="1" dirty="0" smtClean="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baseline="0" dirty="0" smtClean="0"/>
                            <a:t>560pF detector</a:t>
                          </a:r>
                        </a:p>
                        <a:p>
                          <a:pPr algn="ctr"/>
                          <a:r>
                            <a:rPr lang="fr-FR" baseline="0" dirty="0" smtClean="0"/>
                            <a:t>(</a:t>
                          </a:r>
                          <a:r>
                            <a:rPr lang="en-US" baseline="0" noProof="0" dirty="0" smtClean="0"/>
                            <a:t>Simulation</a:t>
                          </a:r>
                          <a:r>
                            <a:rPr lang="fr-FR" baseline="0" dirty="0" smtClean="0"/>
                            <a:t>)</a:t>
                          </a:r>
                          <a:endParaRPr lang="fr-FR" baseline="0" dirty="0" smtClean="0"/>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baseline="0" dirty="0" smtClean="0"/>
                            <a:t>2.2nF detector</a:t>
                          </a:r>
                        </a:p>
                        <a:p>
                          <a:pPr algn="ctr"/>
                          <a:r>
                            <a:rPr lang="en-US" b="1" baseline="0" noProof="0" dirty="0" smtClean="0">
                              <a:solidFill>
                                <a:schemeClr val="bg1"/>
                              </a:solidFill>
                              <a:latin typeface="Calibri" panose="020F0502020204030204" pitchFamily="34" charset="0"/>
                              <a:ea typeface="Calibri" panose="020F0502020204030204" pitchFamily="34" charset="0"/>
                              <a:cs typeface="Calibri" panose="020F0502020204030204" pitchFamily="34" charset="0"/>
                            </a:rPr>
                            <a:t>(Simulation</a:t>
                          </a:r>
                          <a:r>
                            <a:rPr lang="fr-FR" b="1" baseline="0" dirty="0" smtClean="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b="1" dirty="0" smtClean="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3222598354"/>
                      </a:ext>
                    </a:extLst>
                  </a:tr>
                  <a:tr h="4895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noProof="0" dirty="0" err="1"/>
                            <a:t>Cin</a:t>
                          </a:r>
                          <a:endParaRPr lang="en-US" noProof="0" dirty="0"/>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560pF</a:t>
                          </a:r>
                          <a:endParaRPr lang="en-US" dirty="0"/>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solidFill>
                                <a:srgbClr val="FF0000"/>
                              </a:solidFill>
                            </a:rPr>
                            <a:t>2.24nF</a:t>
                          </a:r>
                          <a:endParaRPr lang="en-US" dirty="0">
                            <a:solidFill>
                              <a:srgbClr val="FF0000"/>
                            </a:solidFill>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560pF</a:t>
                          </a:r>
                          <a:endParaRPr lang="en-US" dirty="0"/>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2.24nF</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877824265"/>
                      </a:ext>
                    </a:extLst>
                  </a:tr>
                  <a:tr h="489584">
                    <a:tc>
                      <a:txBody>
                        <a:bodyPr/>
                        <a:lstStyle/>
                        <a:p>
                          <a:pPr algn="l"/>
                          <a:r>
                            <a:rPr lang="en-US" noProof="0" dirty="0" smtClean="0">
                              <a:latin typeface="Calibri" panose="020F0502020204030204" pitchFamily="34" charset="0"/>
                              <a:cs typeface="Calibri" panose="020F0502020204030204" pitchFamily="34" charset="0"/>
                            </a:rPr>
                            <a:t>Noise</a:t>
                          </a:r>
                          <a:endParaRPr lang="en-US" noProof="0" dirty="0">
                            <a:latin typeface="Calibri" panose="020F0502020204030204" pitchFamily="34" charset="0"/>
                            <a:cs typeface="Calibri" panose="020F0502020204030204" pitchFamily="34"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a:r>
                            <a:rPr lang="en-US" dirty="0" smtClean="0">
                              <a:latin typeface="Calibri" panose="020F0502020204030204" pitchFamily="34" charset="0"/>
                              <a:cs typeface="Calibri" panose="020F0502020204030204" pitchFamily="34" charset="0"/>
                            </a:rPr>
                            <a:t>4.2fC</a:t>
                          </a:r>
                          <a:endParaRPr lang="en-US" dirty="0">
                            <a:latin typeface="Calibri" panose="020F0502020204030204" pitchFamily="34" charset="0"/>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algn="ctr"/>
                          <a:r>
                            <a:rPr lang="en-US" dirty="0" smtClean="0">
                              <a:solidFill>
                                <a:srgbClr val="FF0000"/>
                              </a:solidFill>
                              <a:latin typeface="Calibri" panose="020F0502020204030204" pitchFamily="34" charset="0"/>
                              <a:cs typeface="Calibri" panose="020F0502020204030204" pitchFamily="34" charset="0"/>
                            </a:rPr>
                            <a:t>15fC</a:t>
                          </a:r>
                          <a:endParaRPr lang="en-US" dirty="0">
                            <a:solidFill>
                              <a:srgbClr val="FF0000"/>
                            </a:solidFill>
                            <a:latin typeface="Calibri" panose="020F0502020204030204" pitchFamily="34" charset="0"/>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algn="ctr"/>
                          <a:r>
                            <a:rPr lang="es-419" dirty="0" smtClean="0">
                              <a:latin typeface="Calibri" panose="020F0502020204030204" pitchFamily="34" charset="0"/>
                              <a:cs typeface="Calibri" panose="020F0502020204030204" pitchFamily="34" charset="0"/>
                            </a:rPr>
                            <a:t>3.2fC</a:t>
                          </a:r>
                          <a:endParaRPr lang="en-US" dirty="0">
                            <a:latin typeface="Calibri" panose="020F0502020204030204" pitchFamily="34" charset="0"/>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algn="ctr"/>
                          <a:r>
                            <a:rPr lang="es-419" dirty="0" smtClean="0">
                              <a:latin typeface="Calibri" panose="020F0502020204030204" pitchFamily="34" charset="0"/>
                              <a:cs typeface="Calibri" panose="020F0502020204030204" pitchFamily="34" charset="0"/>
                            </a:rPr>
                            <a:t>11fC</a:t>
                          </a:r>
                          <a:endParaRPr lang="en-US" dirty="0">
                            <a:latin typeface="Calibri" panose="020F0502020204030204" pitchFamily="34" charset="0"/>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619178802"/>
                      </a:ext>
                    </a:extLst>
                  </a:tr>
                  <a:tr h="489584">
                    <a:tc>
                      <a:txBody>
                        <a:bodyPr/>
                        <a:lstStyle/>
                        <a:p>
                          <a:endParaRPr lang="en-US"/>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blipFill>
                          <a:blip r:embed="rId3"/>
                          <a:stretch>
                            <a:fillRect l="-145" t="-334568" r="-164877" b="-2469"/>
                          </a:stretch>
                        </a:blip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7</a:t>
                          </a:r>
                          <a:endParaRPr lang="en-US"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solidFill>
                                <a:srgbClr val="FF0000"/>
                              </a:solidFill>
                            </a:rPr>
                            <a:t>2</a:t>
                          </a:r>
                          <a:endParaRPr lang="en-US" dirty="0">
                            <a:solidFill>
                              <a:srgbClr val="FF0000"/>
                            </a:solidFill>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9</a:t>
                          </a:r>
                          <a:endParaRPr lang="en-US"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dirty="0" smtClean="0"/>
                            <a:t>2.6</a:t>
                          </a:r>
                          <a:endParaRPr lang="en-US" dirty="0"/>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030808276"/>
                      </a:ext>
                    </a:extLst>
                  </a:tr>
                </a:tbl>
              </a:graphicData>
            </a:graphic>
          </p:graphicFrame>
        </mc:Fallback>
      </mc:AlternateContent>
      <p:sp>
        <p:nvSpPr>
          <p:cNvPr id="8"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5016344" y="2514021"/>
            <a:ext cx="936104" cy="7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996633"/>
                </a:solidFill>
                <a:latin typeface="Calibri" pitchFamily="34" charset="0"/>
              </a:rPr>
              <a:t>1%</a:t>
            </a:r>
            <a:endParaRPr lang="en-US" sz="1600" kern="0" dirty="0">
              <a:solidFill>
                <a:srgbClr val="996633"/>
              </a:solidFill>
              <a:latin typeface="Calibri" pitchFamily="34" charset="0"/>
            </a:endParaRPr>
          </a:p>
          <a:p>
            <a:pPr marL="457200" lvl="1" indent="0">
              <a:buNone/>
            </a:pPr>
            <a:endParaRPr lang="en-US" sz="1600" kern="0" dirty="0" smtClean="0">
              <a:latin typeface="Calibri" pitchFamily="34" charset="0"/>
            </a:endParaRPr>
          </a:p>
        </p:txBody>
      </p:sp>
      <p:sp>
        <p:nvSpPr>
          <p:cNvPr id="9"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7608168" y="2623862"/>
            <a:ext cx="1080120" cy="704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9900"/>
                </a:solidFill>
                <a:latin typeface="Calibri" pitchFamily="34" charset="0"/>
              </a:rPr>
              <a:t>10pC</a:t>
            </a:r>
            <a:endParaRPr lang="en-US" sz="1600" kern="0" dirty="0">
              <a:solidFill>
                <a:srgbClr val="FF9900"/>
              </a:solidFill>
              <a:latin typeface="Calibri" pitchFamily="34" charset="0"/>
            </a:endParaRPr>
          </a:p>
          <a:p>
            <a:pPr marL="457200" lvl="1" indent="0">
              <a:buNone/>
            </a:pPr>
            <a:endParaRPr lang="en-US" sz="1600" kern="0" dirty="0" smtClean="0">
              <a:latin typeface="Calibri" pitchFamily="34" charset="0"/>
            </a:endParaRPr>
          </a:p>
        </p:txBody>
      </p:sp>
    </p:spTree>
    <p:extLst>
      <p:ext uri="{BB962C8B-B14F-4D97-AF65-F5344CB8AC3E}">
        <p14:creationId xmlns:p14="http://schemas.microsoft.com/office/powerpoint/2010/main" val="16103750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0" dirty="0" smtClean="0"/>
              <a:t>Timing measurements</a:t>
            </a:r>
            <a:endParaRPr lang="en-US" b="0" dirty="0"/>
          </a:p>
        </p:txBody>
      </p:sp>
      <p:sp>
        <p:nvSpPr>
          <p:cNvPr id="4" name="Espace réservé du pied de page 3"/>
          <p:cNvSpPr>
            <a:spLocks noGrp="1"/>
          </p:cNvSpPr>
          <p:nvPr>
            <p:ph type="ftr" sz="quarter" idx="10"/>
          </p:nvPr>
        </p:nvSpPr>
        <p:spPr/>
        <p:txBody>
          <a:bodyPr/>
          <a:lstStyle/>
          <a:p>
            <a:pPr lvl="0">
              <a:defRPr/>
            </a:pPr>
            <a:r>
              <a:rPr lang="en-US" sz="1000">
                <a:solidFill>
                  <a:srgbClr val="000000"/>
                </a:solidFill>
                <a:latin typeface="Arial"/>
              </a:rPr>
              <a:t>EIC 2026</a:t>
            </a:r>
            <a:endParaRPr lang="en-US" sz="1000" dirty="0">
              <a:solidFill>
                <a:srgbClr val="000000"/>
              </a:solidFill>
              <a:latin typeface="Arial"/>
            </a:endParaRP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p:sp>
        <p:nvSpPr>
          <p:cNvPr id="2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3243" y="353054"/>
            <a:ext cx="4483490" cy="6264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endParaRPr lang="en-US" sz="2000" kern="0" dirty="0">
              <a:latin typeface="Calibri" pitchFamily="34" charset="0"/>
            </a:endParaRPr>
          </a:p>
          <a:p>
            <a:pPr>
              <a:buFont typeface="Wingdings" pitchFamily="2" charset="2"/>
              <a:buChar char="q"/>
            </a:pPr>
            <a:r>
              <a:rPr lang="en-US" sz="1600" kern="0" dirty="0" smtClean="0">
                <a:latin typeface="Calibri" pitchFamily="34" charset="0"/>
              </a:rPr>
              <a:t>External injection setup</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a:latin typeface="Calibri" pitchFamily="34" charset="0"/>
              </a:rPr>
              <a:t>2.2nF detector capacitance</a:t>
            </a:r>
          </a:p>
          <a:p>
            <a:pPr lvl="1">
              <a:buFont typeface="Wingdings" pitchFamily="2" charset="2"/>
              <a:buChar char="q"/>
            </a:pPr>
            <a:r>
              <a:rPr lang="en-US" sz="1400" kern="0" dirty="0" smtClean="0">
                <a:latin typeface="Calibri" pitchFamily="34" charset="0"/>
              </a:rPr>
              <a:t>49pF </a:t>
            </a:r>
            <a:r>
              <a:rPr lang="en-US" sz="1400" kern="0" dirty="0">
                <a:latin typeface="Calibri" pitchFamily="34" charset="0"/>
              </a:rPr>
              <a:t>injection capacitance</a:t>
            </a:r>
          </a:p>
          <a:p>
            <a:pPr lvl="1">
              <a:buFont typeface="Wingdings" pitchFamily="2" charset="2"/>
              <a:buChar char="q"/>
            </a:pPr>
            <a:endParaRPr lang="en-US" sz="1400" kern="0" dirty="0">
              <a:latin typeface="Calibri" pitchFamily="34" charset="0"/>
            </a:endParaRPr>
          </a:p>
          <a:p>
            <a:pPr>
              <a:buFont typeface="Wingdings" pitchFamily="2" charset="2"/>
              <a:buChar char="q"/>
            </a:pPr>
            <a:r>
              <a:rPr lang="en-US" sz="1600" kern="0" dirty="0" smtClean="0">
                <a:latin typeface="Calibri" pitchFamily="34" charset="0"/>
              </a:rPr>
              <a:t>External injection results</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solidFill>
                  <a:srgbClr val="FF0000"/>
                </a:solidFill>
                <a:latin typeface="Calibri" pitchFamily="34" charset="0"/>
              </a:rPr>
              <a:t>TOA threshold at 180fC</a:t>
            </a:r>
          </a:p>
          <a:p>
            <a:pPr lvl="1">
              <a:buFont typeface="Wingdings" pitchFamily="2" charset="2"/>
              <a:buChar char="q"/>
            </a:pPr>
            <a:r>
              <a:rPr lang="en-US" sz="1400" kern="0" dirty="0" smtClean="0">
                <a:solidFill>
                  <a:srgbClr val="FF0000"/>
                </a:solidFill>
                <a:latin typeface="Calibri" pitchFamily="34" charset="0"/>
              </a:rPr>
              <a:t>3ns Time walk</a:t>
            </a:r>
          </a:p>
          <a:p>
            <a:pPr lvl="1">
              <a:buFont typeface="Wingdings" pitchFamily="2" charset="2"/>
              <a:buChar char="q"/>
            </a:pPr>
            <a:r>
              <a:rPr lang="en-US" sz="1400" kern="0" dirty="0" smtClean="0">
                <a:solidFill>
                  <a:srgbClr val="FF0000"/>
                </a:solidFill>
                <a:latin typeface="Calibri" pitchFamily="34" charset="0"/>
              </a:rPr>
              <a:t>Jitter under 100ps for the MIP (432fC)</a:t>
            </a:r>
          </a:p>
          <a:p>
            <a:pPr lvl="1">
              <a:buFont typeface="Wingdings" pitchFamily="2" charset="2"/>
              <a:buChar char="q"/>
            </a:pPr>
            <a:r>
              <a:rPr lang="en-US" sz="1400" kern="0" dirty="0" smtClean="0">
                <a:latin typeface="Calibri" pitchFamily="34" charset="0"/>
              </a:rPr>
              <a:t>Jitter saturates at 125ps (it should saturate at 25ps)</a:t>
            </a:r>
          </a:p>
          <a:p>
            <a:pPr lvl="1">
              <a:buFont typeface="Wingdings" pitchFamily="2" charset="2"/>
              <a:buChar char="q"/>
            </a:pPr>
            <a:endParaRPr lang="en-US" sz="1400" kern="0" dirty="0" smtClean="0">
              <a:latin typeface="Calibri" pitchFamily="34" charset="0"/>
            </a:endParaRPr>
          </a:p>
          <a:p>
            <a:pPr>
              <a:buFont typeface="Wingdings" pitchFamily="2" charset="2"/>
              <a:buChar char="q"/>
            </a:pPr>
            <a:r>
              <a:rPr lang="en-US" sz="1600" kern="0" dirty="0" smtClean="0">
                <a:latin typeface="Calibri" pitchFamily="34" charset="0"/>
              </a:rPr>
              <a:t>Regarding the jitter issue:</a:t>
            </a:r>
            <a:endParaRPr lang="en-US" sz="1600" kern="0" dirty="0">
              <a:latin typeface="Calibri" pitchFamily="34" charset="0"/>
            </a:endParaRPr>
          </a:p>
          <a:p>
            <a:pPr lvl="1">
              <a:buFont typeface="Wingdings" pitchFamily="2" charset="2"/>
              <a:buChar char="q"/>
            </a:pPr>
            <a:r>
              <a:rPr lang="en-US" sz="1400" kern="0" dirty="0" smtClean="0">
                <a:latin typeface="Calibri" pitchFamily="34" charset="0"/>
              </a:rPr>
              <a:t>Jitter saturates at 5 times the expected value</a:t>
            </a:r>
          </a:p>
          <a:p>
            <a:pPr lvl="1">
              <a:buFont typeface="Wingdings" pitchFamily="2" charset="2"/>
              <a:buChar char="q"/>
            </a:pPr>
            <a:r>
              <a:rPr lang="en-US" sz="1400" kern="0" dirty="0" smtClean="0">
                <a:solidFill>
                  <a:srgbClr val="FF0000"/>
                </a:solidFill>
                <a:latin typeface="Calibri" pitchFamily="34" charset="0"/>
              </a:rPr>
              <a:t>The error was identified and reproduced in simulations</a:t>
            </a:r>
          </a:p>
          <a:p>
            <a:pPr lvl="1">
              <a:buFont typeface="Wingdings" pitchFamily="2" charset="2"/>
              <a:buChar char="q"/>
            </a:pPr>
            <a:r>
              <a:rPr lang="en-US" sz="1400" kern="0" dirty="0" smtClean="0">
                <a:latin typeface="Calibri" pitchFamily="34" charset="0"/>
              </a:rPr>
              <a:t>A fix has been proposed for CALOROC2</a:t>
            </a:r>
          </a:p>
          <a:p>
            <a:pPr lvl="1">
              <a:buFont typeface="Wingdings" pitchFamily="2" charset="2"/>
              <a:buChar char="q"/>
            </a:pPr>
            <a:r>
              <a:rPr lang="en-US" sz="1400" kern="0" dirty="0" smtClean="0">
                <a:latin typeface="Calibri" pitchFamily="34" charset="0"/>
              </a:rPr>
              <a:t>When reducing the noise of the preamplifier (by reducing the gain), the jitter saturates at 25ps. This shows that the TDC is working correctly and that the issue is slew-rate related.</a:t>
            </a:r>
            <a:endParaRPr lang="en-US" sz="1400" kern="0" dirty="0">
              <a:latin typeface="Calibri" pitchFamily="34" charset="0"/>
            </a:endParaRPr>
          </a:p>
          <a:p>
            <a:pPr lvl="1">
              <a:buFont typeface="Wingdings" pitchFamily="2" charset="2"/>
              <a:buChar char="q"/>
            </a:pPr>
            <a:endParaRPr lang="en-US" sz="1600" kern="0" dirty="0">
              <a:latin typeface="Calibri" pitchFamily="34" charset="0"/>
            </a:endParaRPr>
          </a:p>
          <a:p>
            <a:pPr marL="457200" lvl="1" indent="0">
              <a:buNone/>
            </a:pPr>
            <a:endParaRPr lang="en-US" sz="1600" kern="0" dirty="0" smtClean="0">
              <a:latin typeface="Calibri" pitchFamily="34" charset="0"/>
            </a:endParaRPr>
          </a:p>
        </p:txBody>
      </p:sp>
      <p:pic>
        <p:nvPicPr>
          <p:cNvPr id="3" name="Image 2"/>
          <p:cNvPicPr>
            <a:picLocks noChangeAspect="1"/>
          </p:cNvPicPr>
          <p:nvPr/>
        </p:nvPicPr>
        <p:blipFill rotWithShape="1">
          <a:blip r:embed="rId2">
            <a:extLst>
              <a:ext uri="{28A0092B-C50C-407E-A947-70E740481C1C}">
                <a14:useLocalDpi xmlns:a14="http://schemas.microsoft.com/office/drawing/2010/main" val="0"/>
              </a:ext>
            </a:extLst>
          </a:blip>
          <a:srcRect l="3691" t="6420" r="8947"/>
          <a:stretch/>
        </p:blipFill>
        <p:spPr>
          <a:xfrm>
            <a:off x="4560359" y="651411"/>
            <a:ext cx="3728587" cy="2995501"/>
          </a:xfrm>
          <a:prstGeom prst="rect">
            <a:avLst/>
          </a:prstGeom>
        </p:spPr>
      </p:pic>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l="2012" t="7344" r="9395"/>
          <a:stretch/>
        </p:blipFill>
        <p:spPr>
          <a:xfrm>
            <a:off x="8289920" y="650104"/>
            <a:ext cx="3818853" cy="2995501"/>
          </a:xfrm>
          <a:prstGeom prst="rect">
            <a:avLst/>
          </a:prstGeom>
        </p:spPr>
      </p:pic>
      <p:sp>
        <p:nvSpPr>
          <p:cNvPr id="9"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6260024" y="878823"/>
            <a:ext cx="2435007"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MIP = 0.43pC</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sp>
        <p:nvSpPr>
          <p:cNvPr id="10"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9295980" y="878823"/>
            <a:ext cx="2435007"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Timewalk of 3ns</a:t>
            </a:r>
            <a:endParaRPr lang="en-US" sz="1600" kern="0" dirty="0">
              <a:solidFill>
                <a:srgbClr val="FF0000"/>
              </a:solidFill>
              <a:latin typeface="Calibri" pitchFamily="34" charset="0"/>
            </a:endParaRPr>
          </a:p>
          <a:p>
            <a:pPr marL="457200" lvl="1" indent="0">
              <a:buNone/>
            </a:pPr>
            <a:endParaRPr lang="en-US" sz="1600" kern="0" dirty="0" smtClean="0">
              <a:latin typeface="Calibri" pitchFamily="34" charset="0"/>
            </a:endParaRPr>
          </a:p>
        </p:txBody>
      </p:sp>
      <p:pic>
        <p:nvPicPr>
          <p:cNvPr id="12" name="Image 11"/>
          <p:cNvPicPr>
            <a:picLocks noChangeAspect="1"/>
          </p:cNvPicPr>
          <p:nvPr/>
        </p:nvPicPr>
        <p:blipFill rotWithShape="1">
          <a:blip r:embed="rId4">
            <a:extLst>
              <a:ext uri="{28A0092B-C50C-407E-A947-70E740481C1C}">
                <a14:useLocalDpi xmlns:a14="http://schemas.microsoft.com/office/drawing/2010/main" val="0"/>
              </a:ext>
            </a:extLst>
          </a:blip>
          <a:srcRect l="3243" t="5704" r="9395" b="2422"/>
          <a:stretch/>
        </p:blipFill>
        <p:spPr>
          <a:xfrm>
            <a:off x="8288946" y="3674713"/>
            <a:ext cx="3822942" cy="3015278"/>
          </a:xfrm>
          <a:prstGeom prst="rect">
            <a:avLst/>
          </a:prstGeom>
        </p:spPr>
      </p:pic>
      <p:sp>
        <p:nvSpPr>
          <p:cNvPr id="13"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8976320" y="4367335"/>
            <a:ext cx="2952328" cy="1050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57200" lvl="1" indent="0">
              <a:buNone/>
            </a:pPr>
            <a:endParaRPr lang="en-US" kern="0" dirty="0">
              <a:latin typeface="Calibri" pitchFamily="34" charset="0"/>
            </a:endParaRPr>
          </a:p>
          <a:p>
            <a:pPr marL="457200" lvl="1" indent="0">
              <a:buNone/>
            </a:pPr>
            <a:r>
              <a:rPr lang="en-US" sz="1600" kern="0" dirty="0" smtClean="0">
                <a:solidFill>
                  <a:srgbClr val="FF0000"/>
                </a:solidFill>
                <a:latin typeface="Calibri" pitchFamily="34" charset="0"/>
              </a:rPr>
              <a:t>Jitter of 25ps when noise is minimized. </a:t>
            </a:r>
            <a:endParaRPr lang="en-US" sz="1600" kern="0" dirty="0" smtClean="0">
              <a:latin typeface="Calibri" pitchFamily="34" charset="0"/>
            </a:endParaRPr>
          </a:p>
        </p:txBody>
      </p:sp>
      <p:pic>
        <p:nvPicPr>
          <p:cNvPr id="7" name="Image 6"/>
          <p:cNvPicPr>
            <a:picLocks noChangeAspect="1"/>
          </p:cNvPicPr>
          <p:nvPr/>
        </p:nvPicPr>
        <p:blipFill rotWithShape="1">
          <a:blip r:embed="rId5">
            <a:extLst>
              <a:ext uri="{28A0092B-C50C-407E-A947-70E740481C1C}">
                <a14:useLocalDpi xmlns:a14="http://schemas.microsoft.com/office/drawing/2010/main" val="0"/>
              </a:ext>
            </a:extLst>
          </a:blip>
          <a:srcRect l="3243" t="7344" r="9395" b="2423"/>
          <a:stretch/>
        </p:blipFill>
        <p:spPr>
          <a:xfrm>
            <a:off x="4485418" y="3717032"/>
            <a:ext cx="3819919" cy="2959092"/>
          </a:xfrm>
          <a:prstGeom prst="rect">
            <a:avLst/>
          </a:prstGeom>
        </p:spPr>
      </p:pic>
    </p:spTree>
    <p:extLst>
      <p:ext uri="{BB962C8B-B14F-4D97-AF65-F5344CB8AC3E}">
        <p14:creationId xmlns:p14="http://schemas.microsoft.com/office/powerpoint/2010/main" val="1142800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0" dirty="0" smtClean="0"/>
              <a:t>Time to baseline measurements</a:t>
            </a:r>
            <a:endParaRPr lang="en-US" b="0" dirty="0"/>
          </a:p>
        </p:txBody>
      </p:sp>
      <p:sp>
        <p:nvSpPr>
          <p:cNvPr id="5" name="Espace réservé du numéro de diapositive 4"/>
          <p:cNvSpPr>
            <a:spLocks noGrp="1"/>
          </p:cNvSpPr>
          <p:nvPr>
            <p:ph type="sldNum" sz="quarter" idx="11"/>
          </p:nvPr>
        </p:nvSpPr>
        <p:spPr/>
        <p:txBody>
          <a:bodyPr/>
          <a:lstStyle/>
          <a:p>
            <a:fld id="{2471A504-AE2C-4488-80ED-9ED6A4A57476}" type="slidenum">
              <a:rPr lang="en-US" smtClean="0"/>
              <a:pPr/>
              <a:t>7</a:t>
            </a:fld>
            <a:endParaRPr lang="en-US" dirty="0"/>
          </a:p>
        </p:txBody>
      </p:sp>
      <p:sp>
        <p:nvSpPr>
          <p:cNvPr id="3" name="Espace réservé du pied de page 2">
            <a:extLst>
              <a:ext uri="{FF2B5EF4-FFF2-40B4-BE49-F238E27FC236}">
                <a16:creationId xmlns:a16="http://schemas.microsoft.com/office/drawing/2014/main" id="{E1F7EAF2-96E0-4DDF-9262-E5BDB9714519}"/>
              </a:ext>
            </a:extLst>
          </p:cNvPr>
          <p:cNvSpPr>
            <a:spLocks noGrp="1"/>
          </p:cNvSpPr>
          <p:nvPr>
            <p:ph type="ftr" sz="quarter" idx="10"/>
          </p:nvPr>
        </p:nvSpPr>
        <p:spPr/>
        <p:txBody>
          <a:bodyPr/>
          <a:lstStyle/>
          <a:p>
            <a:r>
              <a:rPr lang="en-US"/>
              <a:t>EIC 2026</a:t>
            </a:r>
            <a:endParaRPr lang="en-US" dirty="0"/>
          </a:p>
        </p:txBody>
      </p:sp>
      <mc:AlternateContent xmlns:mc="http://schemas.openxmlformats.org/markup-compatibility/2006">
        <mc:Choice xmlns:a14="http://schemas.microsoft.com/office/drawing/2010/main" Requires="a14">
          <p:sp>
            <p:nvSpPr>
              <p:cNvPr id="6" name="Rectangle 3">
                <a:extLst>
                  <a:ext uri="{FF2B5EF4-FFF2-40B4-BE49-F238E27FC236}">
                    <a16:creationId xmlns:a16="http://schemas.microsoft.com/office/drawing/2014/main" id="{CB2E9851-B0A2-4FD8-8125-80DEBB3B23CE}"/>
                  </a:ext>
                </a:extLst>
              </p:cNvPr>
              <p:cNvSpPr txBox="1">
                <a:spLocks noChangeArrowheads="1"/>
              </p:cNvSpPr>
              <p:nvPr/>
            </p:nvSpPr>
            <p:spPr bwMode="auto">
              <a:xfrm>
                <a:off x="17748" y="620687"/>
                <a:ext cx="12054916" cy="578954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a:buFont typeface="Wingdings" pitchFamily="2" charset="2"/>
                  <a:buChar char="q"/>
                </a:pPr>
                <a:r>
                  <a:rPr lang="en-US" sz="2000" kern="0" dirty="0" smtClean="0">
                    <a:latin typeface="Calibri" pitchFamily="34" charset="0"/>
                  </a:rPr>
                  <a:t>Time to baseline is given by the time constant </a:t>
                </a:r>
                <a14:m>
                  <m:oMath xmlns:m="http://schemas.openxmlformats.org/officeDocument/2006/math">
                    <m:r>
                      <a:rPr lang="en-US" sz="2000" i="1" kern="0" smtClean="0">
                        <a:latin typeface="Cambria Math" panose="02040503050406030204" pitchFamily="18" charset="0"/>
                        <a:ea typeface="Cambria Math" panose="02040503050406030204" pitchFamily="18" charset="0"/>
                      </a:rPr>
                      <m:t>𝜏</m:t>
                    </m:r>
                    <m:r>
                      <a:rPr lang="es-419" sz="2000" b="0" i="1" kern="0" smtClean="0">
                        <a:latin typeface="Cambria Math" panose="02040503050406030204" pitchFamily="18" charset="0"/>
                        <a:ea typeface="Cambria Math" panose="02040503050406030204" pitchFamily="18" charset="0"/>
                      </a:rPr>
                      <m:t>=</m:t>
                    </m:r>
                    <m:sSub>
                      <m:sSubPr>
                        <m:ctrlPr>
                          <a:rPr lang="es-419" sz="2000" b="0" i="1" kern="0" smtClean="0">
                            <a:latin typeface="Cambria Math" panose="02040503050406030204" pitchFamily="18" charset="0"/>
                            <a:ea typeface="Cambria Math" panose="02040503050406030204" pitchFamily="18" charset="0"/>
                          </a:rPr>
                        </m:ctrlPr>
                      </m:sSubPr>
                      <m:e>
                        <m:r>
                          <a:rPr lang="es-419" sz="2000" b="0" i="1" kern="0" smtClean="0">
                            <a:latin typeface="Cambria Math" panose="02040503050406030204" pitchFamily="18" charset="0"/>
                            <a:ea typeface="Cambria Math" panose="02040503050406030204" pitchFamily="18" charset="0"/>
                          </a:rPr>
                          <m:t>𝑅</m:t>
                        </m:r>
                      </m:e>
                      <m:sub>
                        <m:r>
                          <a:rPr lang="es-419" sz="2000" b="0" i="1" kern="0" smtClean="0">
                            <a:latin typeface="Cambria Math" panose="02040503050406030204" pitchFamily="18" charset="0"/>
                            <a:ea typeface="Cambria Math" panose="02040503050406030204" pitchFamily="18" charset="0"/>
                          </a:rPr>
                          <m:t>𝑖𝑛</m:t>
                        </m:r>
                      </m:sub>
                    </m:sSub>
                    <m:sSub>
                      <m:sSubPr>
                        <m:ctrlPr>
                          <a:rPr lang="es-419" sz="2000" b="0" i="1" kern="0" smtClean="0">
                            <a:latin typeface="Cambria Math" panose="02040503050406030204" pitchFamily="18" charset="0"/>
                            <a:ea typeface="Cambria Math" panose="02040503050406030204" pitchFamily="18" charset="0"/>
                          </a:rPr>
                        </m:ctrlPr>
                      </m:sSubPr>
                      <m:e>
                        <m:r>
                          <a:rPr lang="es-419" sz="2000" b="0" i="1" kern="0" smtClean="0">
                            <a:latin typeface="Cambria Math" panose="02040503050406030204" pitchFamily="18" charset="0"/>
                            <a:ea typeface="Cambria Math" panose="02040503050406030204" pitchFamily="18" charset="0"/>
                          </a:rPr>
                          <m:t>𝐶</m:t>
                        </m:r>
                      </m:e>
                      <m:sub>
                        <m:r>
                          <a:rPr lang="es-419" sz="2000" b="0" i="1" kern="0" smtClean="0">
                            <a:latin typeface="Cambria Math" panose="02040503050406030204" pitchFamily="18" charset="0"/>
                            <a:ea typeface="Cambria Math" panose="02040503050406030204" pitchFamily="18" charset="0"/>
                          </a:rPr>
                          <m:t>𝑑𝑒𝑡</m:t>
                        </m:r>
                      </m:sub>
                    </m:sSub>
                    <m:r>
                      <a:rPr lang="es-419" sz="2000" b="0" i="1" kern="0" smtClean="0">
                        <a:latin typeface="Cambria Math" panose="02040503050406030204" pitchFamily="18" charset="0"/>
                        <a:ea typeface="Cambria Math" panose="02040503050406030204" pitchFamily="18" charset="0"/>
                      </a:rPr>
                      <m:t>=500</m:t>
                    </m:r>
                    <m:r>
                      <a:rPr lang="es-419" sz="2000" b="0" i="1" kern="0" smtClean="0">
                        <a:latin typeface="Cambria Math" panose="02040503050406030204" pitchFamily="18" charset="0"/>
                        <a:ea typeface="Cambria Math" panose="02040503050406030204" pitchFamily="18" charset="0"/>
                      </a:rPr>
                      <m:t>𝑛</m:t>
                    </m:r>
                    <m:r>
                      <a:rPr lang="es-419" sz="2000" b="0" i="1" kern="0" smtClean="0">
                        <a:latin typeface="Cambria Math" panose="02040503050406030204" pitchFamily="18" charset="0"/>
                        <a:ea typeface="Cambria Math" panose="02040503050406030204" pitchFamily="18" charset="0"/>
                      </a:rPr>
                      <m:t>𝑠</m:t>
                    </m:r>
                  </m:oMath>
                </a14:m>
                <a:endParaRPr lang="en-US" sz="2000" kern="0" dirty="0" smtClean="0">
                  <a:latin typeface="Calibri" pitchFamily="34" charset="0"/>
                </a:endParaRPr>
              </a:p>
              <a:p>
                <a:pPr>
                  <a:buFont typeface="Wingdings" pitchFamily="2" charset="2"/>
                  <a:buChar char="q"/>
                </a:pPr>
                <a:r>
                  <a:rPr lang="en-US" sz="2000" kern="0" dirty="0" smtClean="0">
                    <a:latin typeface="Calibri" pitchFamily="34" charset="0"/>
                  </a:rPr>
                  <a:t>Low charge inputs take up to 1</a:t>
                </a:r>
                <a14:m>
                  <m:oMath xmlns:m="http://schemas.openxmlformats.org/officeDocument/2006/math">
                    <m:r>
                      <a:rPr lang="es-419" sz="2000" i="1" kern="0">
                        <a:latin typeface="Cambria Math" panose="02040503050406030204" pitchFamily="18" charset="0"/>
                        <a:ea typeface="Cambria Math" panose="02040503050406030204" pitchFamily="18" charset="0"/>
                      </a:rPr>
                      <m:t>𝜇</m:t>
                    </m:r>
                  </m:oMath>
                </a14:m>
                <a:r>
                  <a:rPr lang="en-US" sz="2000" kern="0" dirty="0" smtClean="0">
                    <a:latin typeface="Calibri" pitchFamily="34" charset="0"/>
                  </a:rPr>
                  <a:t>s to go back to the baseline due to the undershoot.</a:t>
                </a:r>
                <a:endParaRPr lang="en-US" sz="2000" kern="0" dirty="0">
                  <a:latin typeface="Calibri" pitchFamily="34" charset="0"/>
                </a:endParaRPr>
              </a:p>
              <a:p>
                <a:pPr>
                  <a:buFont typeface="Wingdings" pitchFamily="2" charset="2"/>
                  <a:buChar char="q"/>
                </a:pPr>
                <a:r>
                  <a:rPr lang="en-US" sz="2000" kern="0" dirty="0" smtClean="0">
                    <a:latin typeface="Calibri" pitchFamily="34" charset="0"/>
                  </a:rPr>
                  <a:t>For large signals over the dynamic range capabilities of the ASIC, the time to baseline can take up to 6</a:t>
                </a:r>
                <a14:m>
                  <m:oMath xmlns:m="http://schemas.openxmlformats.org/officeDocument/2006/math">
                    <m:r>
                      <a:rPr lang="es-419" sz="2000" i="1" kern="0">
                        <a:latin typeface="Cambria Math" panose="02040503050406030204" pitchFamily="18" charset="0"/>
                        <a:ea typeface="Cambria Math" panose="02040503050406030204" pitchFamily="18" charset="0"/>
                      </a:rPr>
                      <m:t>𝜇</m:t>
                    </m:r>
                  </m:oMath>
                </a14:m>
                <a:r>
                  <a:rPr lang="en-US" sz="2000" kern="0" dirty="0" smtClean="0">
                    <a:latin typeface="Calibri" pitchFamily="34" charset="0"/>
                  </a:rPr>
                  <a:t>s</a:t>
                </a:r>
              </a:p>
              <a:p>
                <a:pPr>
                  <a:buFont typeface="Wingdings" pitchFamily="2" charset="2"/>
                  <a:buChar char="q"/>
                </a:pPr>
                <a:r>
                  <a:rPr lang="en-US" sz="2000" kern="0" dirty="0" smtClean="0">
                    <a:latin typeface="Calibri" pitchFamily="34" charset="0"/>
                  </a:rPr>
                  <a:t>Remainder: Per channel hit rate is 100kHz (10</a:t>
                </a:r>
                <a14:m>
                  <m:oMath xmlns:m="http://schemas.openxmlformats.org/officeDocument/2006/math">
                    <m:r>
                      <a:rPr lang="es-419" sz="2000" i="1" kern="0">
                        <a:latin typeface="Cambria Math" panose="02040503050406030204" pitchFamily="18" charset="0"/>
                        <a:ea typeface="Cambria Math" panose="02040503050406030204" pitchFamily="18" charset="0"/>
                      </a:rPr>
                      <m:t>𝜇</m:t>
                    </m:r>
                  </m:oMath>
                </a14:m>
                <a:r>
                  <a:rPr lang="en-US" sz="2000" kern="0" dirty="0" smtClean="0">
                    <a:latin typeface="Calibri" pitchFamily="34" charset="0"/>
                  </a:rPr>
                  <a:t>s)</a:t>
                </a:r>
              </a:p>
              <a:p>
                <a:pPr marL="0" indent="0">
                  <a:buNone/>
                </a:pPr>
                <a:endParaRPr lang="en-US" sz="2000" kern="0" dirty="0">
                  <a:latin typeface="Calibri" pitchFamily="34" charset="0"/>
                </a:endParaRPr>
              </a:p>
              <a:p>
                <a:pPr>
                  <a:buFont typeface="Wingdings" pitchFamily="2" charset="2"/>
                  <a:buChar char="q"/>
                </a:pPr>
                <a:endParaRPr lang="en-US" sz="1600" kern="0" dirty="0">
                  <a:latin typeface="Calibri" pitchFamily="34" charset="0"/>
                </a:endParaRPr>
              </a:p>
              <a:p>
                <a:pPr marL="457200" lvl="1" indent="0">
                  <a:buNone/>
                </a:pPr>
                <a:endParaRPr lang="en-US" sz="1600" kern="0" dirty="0">
                  <a:latin typeface="Calibri" pitchFamily="34" charset="0"/>
                </a:endParaRPr>
              </a:p>
              <a:p>
                <a:pPr marL="457200" lvl="1" indent="0">
                  <a:buNone/>
                </a:pPr>
                <a:endParaRPr lang="en-US" sz="1600" kern="0" dirty="0">
                  <a:latin typeface="Calibri" pitchFamily="34" charset="0"/>
                </a:endParaRPr>
              </a:p>
            </p:txBody>
          </p:sp>
        </mc:Choice>
        <mc:Fallback>
          <p:sp>
            <p:nvSpPr>
              <p:cNvPr id="6" name="Rectangle 3">
                <a:extLst>
                  <a:ext uri="{FF2B5EF4-FFF2-40B4-BE49-F238E27FC236}">
                    <a16:creationId xmlns:a16="http://schemas.microsoft.com/office/drawing/2014/main" id="{CB2E9851-B0A2-4FD8-8125-80DEBB3B23CE}"/>
                  </a:ext>
                </a:extLst>
              </p:cNvPr>
              <p:cNvSpPr txBox="1">
                <a:spLocks noRot="1" noChangeAspect="1" noMove="1" noResize="1" noEditPoints="1" noAdjustHandles="1" noChangeArrowheads="1" noChangeShapeType="1" noTextEdit="1"/>
              </p:cNvSpPr>
              <p:nvPr/>
            </p:nvSpPr>
            <p:spPr bwMode="auto">
              <a:xfrm>
                <a:off x="17748" y="620687"/>
                <a:ext cx="12054916" cy="5789547"/>
              </a:xfrm>
              <a:prstGeom prst="rect">
                <a:avLst/>
              </a:prstGeom>
              <a:blipFill>
                <a:blip r:embed="rId2"/>
                <a:stretch>
                  <a:fillRect l="-455" t="-632"/>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10" name="Espace réservé du contenu 7"/>
          <p:cNvPicPr>
            <a:picLocks noGrp="1" noChangeAspect="1"/>
          </p:cNvPicPr>
          <p:nvPr>
            <p:ph idx="1"/>
          </p:nvPr>
        </p:nvPicPr>
        <p:blipFill rotWithShape="1">
          <a:blip r:embed="rId3">
            <a:extLst>
              <a:ext uri="{28A0092B-C50C-407E-A947-70E740481C1C}">
                <a14:useLocalDpi xmlns:a14="http://schemas.microsoft.com/office/drawing/2010/main" val="0"/>
              </a:ext>
            </a:extLst>
          </a:blip>
          <a:srcRect l="2904" t="6749" r="9612" b="1858"/>
          <a:stretch/>
        </p:blipFill>
        <p:spPr>
          <a:xfrm>
            <a:off x="17748" y="2865935"/>
            <a:ext cx="5095136" cy="3992066"/>
          </a:xfrm>
        </p:spPr>
      </p:pic>
      <p:pic>
        <p:nvPicPr>
          <p:cNvPr id="13" name="Espace réservé du contenu 5"/>
          <p:cNvPicPr>
            <a:picLocks noChangeAspect="1"/>
          </p:cNvPicPr>
          <p:nvPr/>
        </p:nvPicPr>
        <p:blipFill rotWithShape="1">
          <a:blip r:embed="rId4">
            <a:extLst>
              <a:ext uri="{28A0092B-C50C-407E-A947-70E740481C1C}">
                <a14:useLocalDpi xmlns:a14="http://schemas.microsoft.com/office/drawing/2010/main" val="0"/>
              </a:ext>
            </a:extLst>
          </a:blip>
          <a:srcRect l="1508" t="6024" r="9038" b="1209"/>
          <a:stretch/>
        </p:blipFill>
        <p:spPr bwMode="auto">
          <a:xfrm>
            <a:off x="6420417" y="2865935"/>
            <a:ext cx="5132656" cy="3992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72183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0" dirty="0" smtClean="0"/>
              <a:t>Crosstalk measurements</a:t>
            </a:r>
            <a:endParaRPr lang="en-US" b="0" dirty="0"/>
          </a:p>
        </p:txBody>
      </p:sp>
      <p:sp>
        <p:nvSpPr>
          <p:cNvPr id="4" name="Espace réservé du pied de page 3"/>
          <p:cNvSpPr>
            <a:spLocks noGrp="1"/>
          </p:cNvSpPr>
          <p:nvPr>
            <p:ph type="ftr" sz="quarter" idx="10"/>
          </p:nvPr>
        </p:nvSpPr>
        <p:spPr/>
        <p:txBody>
          <a:bodyPr/>
          <a:lstStyle/>
          <a:p>
            <a:pPr lvl="0">
              <a:defRPr/>
            </a:pPr>
            <a:r>
              <a:rPr lang="en-US" sz="1000">
                <a:solidFill>
                  <a:srgbClr val="000000"/>
                </a:solidFill>
                <a:latin typeface="Arial"/>
              </a:rPr>
              <a:t>EIC 2026</a:t>
            </a:r>
            <a:endParaRPr lang="en-US" sz="1000" dirty="0">
              <a:solidFill>
                <a:srgbClr val="000000"/>
              </a:solidFill>
              <a:latin typeface="Arial"/>
            </a:endParaRP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2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17748" y="620687"/>
                <a:ext cx="3629980" cy="612068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endParaRPr lang="en-US" sz="2000" kern="0" dirty="0" smtClean="0">
                  <a:latin typeface="Calibri" pitchFamily="34" charset="0"/>
                </a:endParaRPr>
              </a:p>
              <a:p>
                <a:pPr>
                  <a:buFont typeface="Wingdings" pitchFamily="2" charset="2"/>
                  <a:buChar char="q"/>
                </a:pPr>
                <a:r>
                  <a:rPr lang="en-US" sz="2000" kern="0" dirty="0" smtClean="0">
                    <a:latin typeface="Calibri" pitchFamily="34" charset="0"/>
                  </a:rPr>
                  <a:t>Crosstalk measurements:</a:t>
                </a:r>
                <a:endParaRPr lang="en-US" sz="2000" kern="0" dirty="0">
                  <a:latin typeface="Calibri" pitchFamily="34" charset="0"/>
                </a:endParaRPr>
              </a:p>
              <a:p>
                <a:pPr lvl="1">
                  <a:buFont typeface="Wingdings" pitchFamily="2" charset="2"/>
                  <a:buChar char="q"/>
                </a:pPr>
                <a:r>
                  <a:rPr lang="en-US" sz="1600" kern="0" dirty="0" smtClean="0">
                    <a:latin typeface="Calibri" pitchFamily="34" charset="0"/>
                  </a:rPr>
                  <a:t>Max crosstalk was 0.3%</a:t>
                </a:r>
              </a:p>
              <a:p>
                <a:pPr lvl="1">
                  <a:buFont typeface="Wingdings" pitchFamily="2" charset="2"/>
                  <a:buChar char="q"/>
                </a:pPr>
                <a:endParaRPr lang="en-US" sz="1600" kern="0" dirty="0">
                  <a:latin typeface="Calibri" pitchFamily="34" charset="0"/>
                </a:endParaRPr>
              </a:p>
              <a:p>
                <a:pPr lvl="1">
                  <a:buFont typeface="Wingdings" pitchFamily="2" charset="2"/>
                  <a:buChar char="q"/>
                </a:pPr>
                <a:r>
                  <a:rPr lang="en-US" sz="1600" kern="0" dirty="0" smtClean="0">
                    <a:latin typeface="Calibri" pitchFamily="34" charset="0"/>
                  </a:rPr>
                  <a:t>The highest crosstalk when injecting a charge in a channel X is seen in the X</a:t>
                </a:r>
                <a14:m>
                  <m:oMath xmlns:m="http://schemas.openxmlformats.org/officeDocument/2006/math">
                    <m:r>
                      <a:rPr lang="en-US" sz="1600" i="1" kern="0" smtClean="0">
                        <a:latin typeface="Cambria Math" panose="02040503050406030204" pitchFamily="18" charset="0"/>
                        <a:ea typeface="Cambria Math" panose="02040503050406030204" pitchFamily="18" charset="0"/>
                      </a:rPr>
                      <m:t>±</m:t>
                    </m:r>
                    <m:r>
                      <a:rPr lang="es-419" sz="1600" b="0" i="1" kern="0" smtClean="0">
                        <a:latin typeface="Cambria Math" panose="02040503050406030204" pitchFamily="18" charset="0"/>
                        <a:ea typeface="Cambria Math" panose="02040503050406030204" pitchFamily="18" charset="0"/>
                      </a:rPr>
                      <m:t>2</m:t>
                    </m:r>
                  </m:oMath>
                </a14:m>
                <a:r>
                  <a:rPr lang="en-US" sz="1600" kern="0" dirty="0" smtClean="0">
                    <a:latin typeface="Calibri" pitchFamily="34" charset="0"/>
                  </a:rPr>
                  <a:t> channels. </a:t>
                </a:r>
              </a:p>
              <a:p>
                <a:pPr lvl="1">
                  <a:buFont typeface="Wingdings" pitchFamily="2" charset="2"/>
                  <a:buChar char="q"/>
                </a:pPr>
                <a:endParaRPr lang="en-US" sz="1600" kern="0" dirty="0" smtClean="0">
                  <a:latin typeface="Calibri" pitchFamily="34" charset="0"/>
                </a:endParaRPr>
              </a:p>
              <a:p>
                <a:pPr lvl="1">
                  <a:buFont typeface="Wingdings" pitchFamily="2" charset="2"/>
                  <a:buChar char="q"/>
                </a:pPr>
                <a:r>
                  <a:rPr lang="en-US" sz="1600" kern="0" dirty="0" smtClean="0">
                    <a:latin typeface="Calibri" pitchFamily="34" charset="0"/>
                  </a:rPr>
                  <a:t>This is due to a capacitive coupling in the substrate and PCB between those channels.</a:t>
                </a:r>
              </a:p>
              <a:p>
                <a:pPr lvl="1">
                  <a:buFont typeface="Wingdings" pitchFamily="2" charset="2"/>
                  <a:buChar char="q"/>
                </a:pPr>
                <a:endParaRPr lang="en-US" sz="1600" kern="0" dirty="0" smtClean="0">
                  <a:latin typeface="Calibri" pitchFamily="34" charset="0"/>
                </a:endParaRPr>
              </a:p>
              <a:p>
                <a:pPr lvl="1">
                  <a:buFont typeface="Wingdings" pitchFamily="2" charset="2"/>
                  <a:buChar char="q"/>
                </a:pPr>
                <a:r>
                  <a:rPr lang="es-419" sz="1600" kern="0" dirty="0" smtClean="0">
                    <a:latin typeface="Calibri" pitchFamily="34" charset="0"/>
                  </a:rPr>
                  <a:t>T</a:t>
                </a:r>
                <a:r>
                  <a:rPr lang="en-US" sz="1600" kern="0" dirty="0" smtClean="0">
                    <a:latin typeface="Calibri" pitchFamily="34" charset="0"/>
                  </a:rPr>
                  <a:t>he channels with the second highest crosstalk are the channels: X</a:t>
                </a:r>
                <a14:m>
                  <m:oMath xmlns:m="http://schemas.openxmlformats.org/officeDocument/2006/math">
                    <m:r>
                      <a:rPr lang="en-US" sz="1600" i="1" kern="0">
                        <a:latin typeface="Cambria Math" panose="02040503050406030204" pitchFamily="18" charset="0"/>
                        <a:ea typeface="Cambria Math" panose="02040503050406030204" pitchFamily="18" charset="0"/>
                      </a:rPr>
                      <m:t>±</m:t>
                    </m:r>
                    <m:r>
                      <a:rPr lang="es-419" sz="1600" i="1" kern="0">
                        <a:latin typeface="Cambria Math" panose="02040503050406030204" pitchFamily="18" charset="0"/>
                        <a:ea typeface="Cambria Math" panose="02040503050406030204" pitchFamily="18" charset="0"/>
                      </a:rPr>
                      <m:t>2</m:t>
                    </m:r>
                  </m:oMath>
                </a14:m>
                <a:r>
                  <a:rPr lang="en-US" sz="1600" kern="0" dirty="0" smtClean="0">
                    <a:latin typeface="Calibri" pitchFamily="34" charset="0"/>
                  </a:rPr>
                  <a:t> with a crosstalk of 0.12% </a:t>
                </a:r>
                <a:endParaRPr lang="en-US" sz="1600" kern="0" dirty="0">
                  <a:latin typeface="Calibri" pitchFamily="34" charset="0"/>
                </a:endParaRPr>
              </a:p>
              <a:p>
                <a:pPr lvl="1">
                  <a:buFont typeface="Wingdings" pitchFamily="2" charset="2"/>
                  <a:buChar char="q"/>
                </a:pPr>
                <a:endParaRPr lang="en-US" sz="1600" kern="0" dirty="0" smtClean="0">
                  <a:latin typeface="Calibri" pitchFamily="34" charset="0"/>
                </a:endParaRPr>
              </a:p>
              <a:p>
                <a:pPr lvl="1">
                  <a:buFont typeface="Wingdings" pitchFamily="2" charset="2"/>
                  <a:buChar char="q"/>
                </a:pPr>
                <a:r>
                  <a:rPr lang="en-US" sz="1600" kern="0" dirty="0" smtClean="0">
                    <a:latin typeface="Calibri" pitchFamily="34" charset="0"/>
                  </a:rPr>
                  <a:t>New PCB in development</a:t>
                </a:r>
              </a:p>
              <a:p>
                <a:pPr lvl="1">
                  <a:buFont typeface="Wingdings" pitchFamily="2" charset="2"/>
                  <a:buChar char="q"/>
                </a:pPr>
                <a:endParaRPr lang="en-US" sz="1600" kern="0" dirty="0" smtClean="0">
                  <a:latin typeface="Calibri" pitchFamily="34" charset="0"/>
                </a:endParaRPr>
              </a:p>
              <a:p>
                <a:pPr lvl="1">
                  <a:buFont typeface="Wingdings" pitchFamily="2" charset="2"/>
                  <a:buChar char="q"/>
                </a:pPr>
                <a:endParaRPr lang="en-US" sz="2000" kern="0" dirty="0">
                  <a:latin typeface="Calibri" pitchFamily="34" charset="0"/>
                </a:endParaRPr>
              </a:p>
              <a:p>
                <a:pPr lvl="1">
                  <a:buFont typeface="Wingdings" pitchFamily="2" charset="2"/>
                  <a:buChar char="q"/>
                </a:pPr>
                <a:endParaRPr lang="en-US" sz="1600" kern="0" dirty="0">
                  <a:latin typeface="Calibri" pitchFamily="34" charset="0"/>
                </a:endParaRPr>
              </a:p>
            </p:txBody>
          </p:sp>
        </mc:Choice>
        <mc:Fallback xmlns="">
          <p:sp>
            <p:nvSpPr>
              <p:cNvPr id="24" name="Rectangle 3" descr="Wafer">
                <a:extLst>
                  <a:ext uri="{FF2B5EF4-FFF2-40B4-BE49-F238E27FC236}">
                    <a16:creationId xmlns:a16="http://schemas.microsoft.com/office/drawing/2014/main" id="{386AFB35-E94C-4969-9F66-5D35D9A9EDE4}"/>
                  </a:ext>
                  <a:ext uri="{C183D7F6-B498-43B3-948B-1728B52AA6E4}">
                    <adec:decorative xmlns="" xmlns:adec="http://schemas.microsoft.com/office/drawing/2017/decorative" xmlns:a14="http://schemas.microsoft.com/office/drawing/2010/main" val="0"/>
                  </a:ext>
                </a:extLst>
              </p:cNvPr>
              <p:cNvSpPr txBox="1">
                <a:spLocks noRot="1" noChangeAspect="1" noMove="1" noResize="1" noEditPoints="1" noAdjustHandles="1" noChangeArrowheads="1" noChangeShapeType="1" noTextEdit="1"/>
              </p:cNvSpPr>
              <p:nvPr/>
            </p:nvSpPr>
            <p:spPr bwMode="auto">
              <a:xfrm>
                <a:off x="17748" y="620687"/>
                <a:ext cx="3629980" cy="6120681"/>
              </a:xfrm>
              <a:prstGeom prst="rect">
                <a:avLst/>
              </a:prstGeom>
              <a:blipFill>
                <a:blip r:embed="rId2"/>
                <a:stretch>
                  <a:fillRect l="-1513" r="-33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l="7609" t="7177" r="9952" b="4038"/>
          <a:stretch/>
        </p:blipFill>
        <p:spPr>
          <a:xfrm>
            <a:off x="3631363" y="980728"/>
            <a:ext cx="8552503" cy="4403900"/>
          </a:xfrm>
          <a:prstGeom prst="rect">
            <a:avLst/>
          </a:prstGeom>
        </p:spPr>
      </p:pic>
    </p:spTree>
    <p:extLst>
      <p:ext uri="{BB962C8B-B14F-4D97-AF65-F5344CB8AC3E}">
        <p14:creationId xmlns:p14="http://schemas.microsoft.com/office/powerpoint/2010/main" val="4103172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0" dirty="0" err="1" smtClean="0"/>
              <a:t>SiPM</a:t>
            </a:r>
            <a:r>
              <a:rPr lang="en-US" b="0" dirty="0" smtClean="0"/>
              <a:t> measurements</a:t>
            </a:r>
            <a:endParaRPr lang="en-US" b="0" dirty="0"/>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71A504-AE2C-4488-80ED-9ED6A4A57476}" type="slidenum">
              <a:rPr kumimoji="0" lang="en-US" sz="10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000" b="1" i="0" u="none" strike="noStrike" kern="120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24" name="Rectangle 3" descr="Wafer">
                <a:extLst>
                  <a:ext uri="{FF2B5EF4-FFF2-40B4-BE49-F238E27FC236}">
                    <a16:creationId xmlns:a16="http://schemas.microsoft.com/office/drawing/2014/main" id="{386AFB35-E94C-4969-9F66-5D35D9A9EDE4}"/>
                  </a:ext>
                  <a:ext uri="{C183D7F6-B498-43B3-948B-1728B52AA6E4}">
                    <adec:decorative xmlns:adec="http://schemas.microsoft.com/office/drawing/2017/decorative" xmlns="" val="0"/>
                  </a:ext>
                </a:extLst>
              </p:cNvPr>
              <p:cNvSpPr txBox="1">
                <a:spLocks noChangeArrowheads="1"/>
              </p:cNvSpPr>
              <p:nvPr/>
            </p:nvSpPr>
            <p:spPr bwMode="auto">
              <a:xfrm>
                <a:off x="-3243" y="353054"/>
                <a:ext cx="4101356" cy="646049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600">
                    <a:solidFill>
                      <a:schemeClr val="tx1"/>
                    </a:solidFill>
                    <a:latin typeface="+mn-lt"/>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indent="0">
                  <a:buNone/>
                </a:pPr>
                <a:endParaRPr lang="en-US" sz="2000" kern="0" dirty="0" smtClean="0">
                  <a:latin typeface="Calibri" pitchFamily="34" charset="0"/>
                </a:endParaRPr>
              </a:p>
              <a:p>
                <a:pPr>
                  <a:buFont typeface="Wingdings" pitchFamily="2" charset="2"/>
                  <a:buChar char="q"/>
                </a:pPr>
                <a:r>
                  <a:rPr lang="en-US" sz="1600" kern="0" dirty="0">
                    <a:latin typeface="Calibri" pitchFamily="34" charset="0"/>
                  </a:rPr>
                  <a:t>SiPM setup</a:t>
                </a:r>
                <a:r>
                  <a:rPr lang="en-US" sz="2000" kern="0" dirty="0">
                    <a:latin typeface="Calibri" pitchFamily="34" charset="0"/>
                  </a:rPr>
                  <a:t>:</a:t>
                </a:r>
              </a:p>
              <a:p>
                <a:pPr lvl="1">
                  <a:buFont typeface="Wingdings" pitchFamily="2" charset="2"/>
                  <a:buChar char="q"/>
                </a:pPr>
                <a:r>
                  <a:rPr lang="en-US" sz="1400" kern="0" dirty="0">
                    <a:latin typeface="Calibri" pitchFamily="34" charset="0"/>
                  </a:rPr>
                  <a:t>3x3mm and 6x6mm </a:t>
                </a:r>
                <a:r>
                  <a:rPr lang="en-US" sz="1400" kern="0" dirty="0" err="1">
                    <a:latin typeface="Calibri" pitchFamily="34" charset="0"/>
                  </a:rPr>
                  <a:t>SiPMs</a:t>
                </a:r>
                <a:r>
                  <a:rPr lang="en-US" sz="1400" kern="0" dirty="0">
                    <a:latin typeface="Calibri" pitchFamily="34" charset="0"/>
                  </a:rPr>
                  <a:t> used</a:t>
                </a:r>
              </a:p>
              <a:p>
                <a:pPr lvl="1">
                  <a:buFont typeface="Wingdings" pitchFamily="2" charset="2"/>
                  <a:buChar char="q"/>
                </a:pPr>
                <a:r>
                  <a:rPr lang="es-419" sz="1400" kern="0" dirty="0" err="1">
                    <a:latin typeface="Calibri" panose="020F0502020204030204" pitchFamily="34" charset="0"/>
                    <a:ea typeface="Calibri" panose="020F0502020204030204" pitchFamily="34" charset="0"/>
                    <a:cs typeface="Calibri" panose="020F0502020204030204" pitchFamily="34" charset="0"/>
                  </a:rPr>
                  <a:t>SiPM</a:t>
                </a:r>
                <a:r>
                  <a:rPr lang="es-419" sz="1400" kern="0" dirty="0">
                    <a:latin typeface="Calibri" panose="020F0502020204030204" pitchFamily="34" charset="0"/>
                    <a:ea typeface="Calibri" panose="020F0502020204030204" pitchFamily="34" charset="0"/>
                    <a:cs typeface="Calibri" panose="020F0502020204030204" pitchFamily="34" charset="0"/>
                  </a:rPr>
                  <a:t> nominal </a:t>
                </a:r>
                <a:r>
                  <a:rPr lang="es-419" sz="1400" kern="0" dirty="0" err="1">
                    <a:latin typeface="Calibri" panose="020F0502020204030204" pitchFamily="34" charset="0"/>
                    <a:ea typeface="Calibri" panose="020F0502020204030204" pitchFamily="34" charset="0"/>
                    <a:cs typeface="Calibri" panose="020F0502020204030204" pitchFamily="34" charset="0"/>
                  </a:rPr>
                  <a:t>gain</a:t>
                </a:r>
                <a:r>
                  <a:rPr lang="es-419" sz="1400" kern="0" dirty="0">
                    <a:latin typeface="Calibri" panose="020F0502020204030204" pitchFamily="34" charset="0"/>
                    <a:ea typeface="Calibri" panose="020F0502020204030204" pitchFamily="34" charset="0"/>
                    <a:cs typeface="Calibri" panose="020F0502020204030204" pitchFamily="34" charset="0"/>
                  </a:rPr>
                  <a:t> of </a:t>
                </a:r>
                <a14:m>
                  <m:oMath xmlns:m="http://schemas.openxmlformats.org/officeDocument/2006/math">
                    <m:r>
                      <a:rPr lang="es-419" sz="1400" i="1" kern="0">
                        <a:latin typeface="Cambria Math" panose="02040503050406030204" pitchFamily="18" charset="0"/>
                      </a:rPr>
                      <m:t>1.8∗</m:t>
                    </m:r>
                    <m:sSup>
                      <m:sSupPr>
                        <m:ctrlPr>
                          <a:rPr lang="es-419" sz="1400" i="1" kern="0">
                            <a:latin typeface="Cambria Math" panose="02040503050406030204" pitchFamily="18" charset="0"/>
                          </a:rPr>
                        </m:ctrlPr>
                      </m:sSupPr>
                      <m:e>
                        <m:r>
                          <a:rPr lang="es-419" sz="1400" i="1" kern="0">
                            <a:latin typeface="Cambria Math" panose="02040503050406030204" pitchFamily="18" charset="0"/>
                          </a:rPr>
                          <m:t>10</m:t>
                        </m:r>
                      </m:e>
                      <m:sup>
                        <m:r>
                          <a:rPr lang="es-419" sz="1400" i="1" kern="0">
                            <a:latin typeface="Cambria Math" panose="02040503050406030204" pitchFamily="18" charset="0"/>
                          </a:rPr>
                          <m:t>5</m:t>
                        </m:r>
                      </m:sup>
                    </m:sSup>
                  </m:oMath>
                </a14:m>
                <a:r>
                  <a:rPr lang="en-US" sz="1400" kern="0" dirty="0">
                    <a:latin typeface="Calibri" pitchFamily="34" charset="0"/>
                  </a:rPr>
                  <a:t> for both </a:t>
                </a:r>
                <a:r>
                  <a:rPr lang="en-US" sz="1400" kern="0" dirty="0" err="1">
                    <a:latin typeface="Calibri" pitchFamily="34" charset="0"/>
                  </a:rPr>
                  <a:t>SiPMs</a:t>
                </a:r>
                <a:r>
                  <a:rPr lang="en-US" sz="1400" kern="0" dirty="0">
                    <a:latin typeface="Calibri" pitchFamily="34" charset="0"/>
                  </a:rPr>
                  <a:t> (30fC per </a:t>
                </a:r>
                <a:r>
                  <a:rPr lang="en-US" sz="1400" kern="0" dirty="0" err="1">
                    <a:latin typeface="Calibri" pitchFamily="34" charset="0"/>
                  </a:rPr>
                  <a:t>p.e</a:t>
                </a:r>
                <a:r>
                  <a:rPr lang="en-US" sz="1400" kern="0" dirty="0">
                    <a:latin typeface="Calibri" pitchFamily="34" charset="0"/>
                  </a:rPr>
                  <a:t>) at HV = 43V</a:t>
                </a:r>
              </a:p>
              <a:p>
                <a:pPr lvl="1">
                  <a:buFont typeface="Wingdings" pitchFamily="2" charset="2"/>
                  <a:buChar char="q"/>
                </a:pPr>
                <a:r>
                  <a:rPr lang="en-US" sz="1400" kern="0" dirty="0">
                    <a:latin typeface="Calibri" pitchFamily="34" charset="0"/>
                  </a:rPr>
                  <a:t>Laser setup used to observe the single photo-electrons</a:t>
                </a:r>
              </a:p>
              <a:p>
                <a:pPr marL="0" indent="0">
                  <a:buNone/>
                </a:pPr>
                <a:endParaRPr lang="en-US" sz="1600" kern="0" dirty="0" smtClean="0">
                  <a:latin typeface="Calibri" pitchFamily="34" charset="0"/>
                </a:endParaRPr>
              </a:p>
              <a:p>
                <a:pPr>
                  <a:buFont typeface="Wingdings" pitchFamily="2" charset="2"/>
                  <a:buChar char="q"/>
                </a:pPr>
                <a:r>
                  <a:rPr lang="en-US" sz="1600" kern="0" dirty="0" smtClean="0">
                    <a:latin typeface="Calibri" pitchFamily="34" charset="0"/>
                  </a:rPr>
                  <a:t>Waveform</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latin typeface="Calibri" pitchFamily="34" charset="0"/>
                  </a:rPr>
                  <a:t>Waveform is in line with what was expected</a:t>
                </a:r>
              </a:p>
              <a:p>
                <a:pPr lvl="1">
                  <a:buFont typeface="Wingdings" pitchFamily="2" charset="2"/>
                  <a:buChar char="q"/>
                </a:pPr>
                <a:r>
                  <a:rPr lang="es-419" sz="1400" kern="0" dirty="0" smtClean="0">
                    <a:latin typeface="Calibri" pitchFamily="34" charset="0"/>
                  </a:rPr>
                  <a:t>Time </a:t>
                </a:r>
                <a:r>
                  <a:rPr lang="en-US" sz="1400" kern="0" dirty="0" smtClean="0">
                    <a:latin typeface="Calibri" pitchFamily="34" charset="0"/>
                  </a:rPr>
                  <a:t>to peak </a:t>
                </a:r>
                <a:r>
                  <a:rPr lang="es-419" sz="1400" kern="0" dirty="0" smtClean="0">
                    <a:latin typeface="Calibri" pitchFamily="34" charset="0"/>
                  </a:rPr>
                  <a:t>of 25ns </a:t>
                </a:r>
                <a:endParaRPr lang="en-US" sz="1400" kern="0" dirty="0" smtClean="0">
                  <a:latin typeface="Calibri" pitchFamily="34" charset="0"/>
                </a:endParaRPr>
              </a:p>
              <a:p>
                <a:pPr lvl="1">
                  <a:buFont typeface="Wingdings" pitchFamily="2" charset="2"/>
                  <a:buChar char="q"/>
                </a:pPr>
                <a:endParaRPr lang="en-US" sz="1400" kern="0" dirty="0">
                  <a:latin typeface="Calibri" pitchFamily="34" charset="0"/>
                </a:endParaRPr>
              </a:p>
              <a:p>
                <a:pPr>
                  <a:buFont typeface="Wingdings" pitchFamily="2" charset="2"/>
                  <a:buChar char="q"/>
                </a:pPr>
                <a:r>
                  <a:rPr lang="en-US" sz="1600" kern="0" dirty="0" smtClean="0">
                    <a:latin typeface="Calibri" pitchFamily="34" charset="0"/>
                  </a:rPr>
                  <a:t>Noise</a:t>
                </a:r>
                <a:r>
                  <a:rPr lang="en-US" sz="2000" kern="0" dirty="0" smtClean="0">
                    <a:latin typeface="Calibri" pitchFamily="34" charset="0"/>
                  </a:rPr>
                  <a:t>:</a:t>
                </a:r>
                <a:endParaRPr lang="en-US" sz="2000" kern="0" dirty="0">
                  <a:latin typeface="Calibri" pitchFamily="34" charset="0"/>
                </a:endParaRPr>
              </a:p>
              <a:p>
                <a:pPr lvl="1">
                  <a:buFont typeface="Wingdings" pitchFamily="2" charset="2"/>
                  <a:buChar char="q"/>
                </a:pPr>
                <a:r>
                  <a:rPr lang="en-US" sz="1400" kern="0" dirty="0" smtClean="0">
                    <a:latin typeface="Calibri" pitchFamily="34" charset="0"/>
                  </a:rPr>
                  <a:t>Noise is twice larger than expected </a:t>
                </a:r>
              </a:p>
              <a:p>
                <a:pPr lvl="1">
                  <a:buFont typeface="Wingdings" pitchFamily="2" charset="2"/>
                  <a:buChar char="q"/>
                </a:pPr>
                <a:r>
                  <a:rPr lang="en-US" sz="1400" kern="0" dirty="0" smtClean="0">
                    <a:latin typeface="Calibri" pitchFamily="34" charset="0"/>
                  </a:rPr>
                  <a:t>Detector doesn’t receive a fixed amount of photons</a:t>
                </a:r>
              </a:p>
              <a:p>
                <a:pPr lvl="1">
                  <a:buFont typeface="Wingdings" pitchFamily="2" charset="2"/>
                  <a:buChar char="q"/>
                </a:pPr>
                <a:r>
                  <a:rPr lang="en-US" sz="1400" kern="0" dirty="0" smtClean="0">
                    <a:latin typeface="Calibri" pitchFamily="34" charset="0"/>
                  </a:rPr>
                  <a:t>Noise is dominated by the dark noise from the </a:t>
                </a:r>
                <a:r>
                  <a:rPr lang="en-US" sz="1400" kern="0" dirty="0" err="1" smtClean="0">
                    <a:latin typeface="Calibri" pitchFamily="34" charset="0"/>
                  </a:rPr>
                  <a:t>SiPM</a:t>
                </a:r>
                <a:endParaRPr lang="en-US" sz="1400" kern="0" dirty="0" smtClean="0">
                  <a:latin typeface="Calibri" pitchFamily="34" charset="0"/>
                </a:endParaRPr>
              </a:p>
              <a:p>
                <a:pPr lvl="1">
                  <a:buFont typeface="Wingdings" pitchFamily="2" charset="2"/>
                  <a:buChar char="q"/>
                </a:pPr>
                <a:r>
                  <a:rPr lang="en-US" sz="1400" kern="0" dirty="0" smtClean="0">
                    <a:latin typeface="Calibri" pitchFamily="34" charset="0"/>
                  </a:rPr>
                  <a:t>Parasitic inductance can increase the noise, inductance should be minimized.</a:t>
                </a:r>
              </a:p>
            </p:txBody>
          </p:sp>
        </mc:Choice>
        <mc:Fallback xmlns="">
          <p:sp>
            <p:nvSpPr>
              <p:cNvPr id="24" name="Rectangle 3" descr="Wafer">
                <a:extLst>
                  <a:ext uri="{FF2B5EF4-FFF2-40B4-BE49-F238E27FC236}">
                    <a16:creationId xmlns:a16="http://schemas.microsoft.com/office/drawing/2014/main" id="{386AFB35-E94C-4969-9F66-5D35D9A9EDE4}"/>
                  </a:ext>
                  <a:ext uri="{C183D7F6-B498-43B3-948B-1728B52AA6E4}">
                    <adec:decorative xmlns="" xmlns:adec="http://schemas.microsoft.com/office/drawing/2017/decorative" xmlns:a14="http://schemas.microsoft.com/office/drawing/2010/main" val="0"/>
                  </a:ext>
                </a:extLst>
              </p:cNvPr>
              <p:cNvSpPr txBox="1">
                <a:spLocks noRot="1" noChangeAspect="1" noMove="1" noResize="1" noEditPoints="1" noAdjustHandles="1" noChangeArrowheads="1" noChangeShapeType="1" noTextEdit="1"/>
              </p:cNvSpPr>
              <p:nvPr/>
            </p:nvSpPr>
            <p:spPr bwMode="auto">
              <a:xfrm>
                <a:off x="-3243" y="353054"/>
                <a:ext cx="4101356" cy="6460496"/>
              </a:xfrm>
              <a:prstGeom prst="rect">
                <a:avLst/>
              </a:prstGeom>
              <a:blipFill>
                <a:blip r:embed="rId2"/>
                <a:stretch>
                  <a:fillRect l="-594" r="-59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4" name="Espace réservé du pied de page 3"/>
          <p:cNvSpPr>
            <a:spLocks noGrp="1"/>
          </p:cNvSpPr>
          <p:nvPr>
            <p:ph type="ftr" sz="quarter" idx="10"/>
          </p:nvPr>
        </p:nvSpPr>
        <p:spPr/>
        <p:txBody>
          <a:bodyPr/>
          <a:lstStyle/>
          <a:p>
            <a:pPr lvl="0">
              <a:defRPr/>
            </a:pPr>
            <a:r>
              <a:rPr lang="en-US" sz="1000">
                <a:solidFill>
                  <a:srgbClr val="000000"/>
                </a:solidFill>
                <a:latin typeface="Arial"/>
              </a:rPr>
              <a:t>EIC 2026</a:t>
            </a:r>
            <a:endParaRPr lang="en-US" sz="1000" dirty="0">
              <a:solidFill>
                <a:srgbClr val="000000"/>
              </a:solidFill>
              <a:latin typeface="Arial"/>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15" y="692696"/>
            <a:ext cx="7772385" cy="5829289"/>
          </a:xfrm>
          <a:prstGeom prst="rect">
            <a:avLst/>
          </a:prstGeom>
        </p:spPr>
      </p:pic>
    </p:spTree>
    <p:extLst>
      <p:ext uri="{BB962C8B-B14F-4D97-AF65-F5344CB8AC3E}">
        <p14:creationId xmlns:p14="http://schemas.microsoft.com/office/powerpoint/2010/main" val="4273993328"/>
      </p:ext>
    </p:extLst>
  </p:cSld>
  <p:clrMapOvr>
    <a:masterClrMapping/>
  </p:clrMapOvr>
</p:sld>
</file>

<file path=ppt/theme/theme1.xml><?xml version="1.0" encoding="utf-8"?>
<a:theme xmlns:a="http://schemas.openxmlformats.org/drawingml/2006/main" name="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MEGA">
  <a:themeElements>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mega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mega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mega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mega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mega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mega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mega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mega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mega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mega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mega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mega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mega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omega2013</Template>
  <TotalTime>1773</TotalTime>
  <Words>1427</Words>
  <Application>Microsoft Office PowerPoint</Application>
  <PresentationFormat>Grand écran</PresentationFormat>
  <Paragraphs>291</Paragraphs>
  <Slides>23</Slides>
  <Notes>1</Notes>
  <HiddenSlides>0</HiddenSlides>
  <MMClips>0</MMClips>
  <ScaleCrop>false</ScaleCrop>
  <HeadingPairs>
    <vt:vector size="6" baseType="variant">
      <vt:variant>
        <vt:lpstr>Polices utilisées</vt:lpstr>
      </vt:variant>
      <vt:variant>
        <vt:i4>5</vt:i4>
      </vt:variant>
      <vt:variant>
        <vt:lpstr>Thème</vt:lpstr>
      </vt:variant>
      <vt:variant>
        <vt:i4>3</vt:i4>
      </vt:variant>
      <vt:variant>
        <vt:lpstr>Titres des diapositives</vt:lpstr>
      </vt:variant>
      <vt:variant>
        <vt:i4>23</vt:i4>
      </vt:variant>
    </vt:vector>
  </HeadingPairs>
  <TitlesOfParts>
    <vt:vector size="31" baseType="lpstr">
      <vt:lpstr>Arial</vt:lpstr>
      <vt:lpstr>Bryant Medium Compressed</vt:lpstr>
      <vt:lpstr>Calibri</vt:lpstr>
      <vt:lpstr>Cambria Math</vt:lpstr>
      <vt:lpstr>Wingdings</vt:lpstr>
      <vt:lpstr>OMEGA</vt:lpstr>
      <vt:lpstr>5_OMEGA</vt:lpstr>
      <vt:lpstr>1_OMEGA</vt:lpstr>
      <vt:lpstr>Présentation PowerPoint</vt:lpstr>
      <vt:lpstr>CALOROC: Waveform Digitizer for SiPM Readout</vt:lpstr>
      <vt:lpstr>High Gain and gain switching Waveform Measurements</vt:lpstr>
      <vt:lpstr>Linearity and full dynamic range</vt:lpstr>
      <vt:lpstr>Charge resolution as a function of the charge (Cd = 2.2nF)</vt:lpstr>
      <vt:lpstr>Timing measurements</vt:lpstr>
      <vt:lpstr>Time to baseline measurements</vt:lpstr>
      <vt:lpstr>Crosstalk measurements</vt:lpstr>
      <vt:lpstr>SiPM measurements</vt:lpstr>
      <vt:lpstr>Single photo-electron measurements</vt:lpstr>
      <vt:lpstr>Current issues under study</vt:lpstr>
      <vt:lpstr>Summary and next steps</vt:lpstr>
      <vt:lpstr>Backup</vt:lpstr>
      <vt:lpstr>First gain switching waveform</vt:lpstr>
      <vt:lpstr>Second gain switching waveform</vt:lpstr>
      <vt:lpstr>Absolute linearity for the high gain second point</vt:lpstr>
      <vt:lpstr>Absolute linearity for the high gain third point</vt:lpstr>
      <vt:lpstr>Absolute linearity for the Medium gain 1 third point</vt:lpstr>
      <vt:lpstr>Absolute linearity for the Medium gain 2 third point</vt:lpstr>
      <vt:lpstr>Absolute linearity for the Low gain third point</vt:lpstr>
      <vt:lpstr>2ADC mode</vt:lpstr>
      <vt:lpstr>2ADC mode without gain switching</vt:lpstr>
      <vt:lpstr>Short term plans regarding the technology issue</vt:lpstr>
    </vt:vector>
  </TitlesOfParts>
  <Company>LAL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dulucq</dc:creator>
  <cp:lastModifiedBy>Pedro</cp:lastModifiedBy>
  <cp:revision>1381</cp:revision>
  <cp:lastPrinted>2026-02-12T09:32:24Z</cp:lastPrinted>
  <dcterms:created xsi:type="dcterms:W3CDTF">2013-06-17T16:24:05Z</dcterms:created>
  <dcterms:modified xsi:type="dcterms:W3CDTF">2026-07-16T09:26:00Z</dcterms:modified>
</cp:coreProperties>
</file>