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82" r:id="rId3"/>
    <p:sldId id="271" r:id="rId4"/>
    <p:sldId id="362" r:id="rId5"/>
    <p:sldId id="373" r:id="rId6"/>
    <p:sldId id="326" r:id="rId7"/>
    <p:sldId id="383" r:id="rId8"/>
    <p:sldId id="376" r:id="rId9"/>
    <p:sldId id="365" r:id="rId10"/>
    <p:sldId id="377" r:id="rId11"/>
    <p:sldId id="378" r:id="rId12"/>
    <p:sldId id="384" r:id="rId13"/>
    <p:sldId id="385" r:id="rId14"/>
    <p:sldId id="342" r:id="rId15"/>
    <p:sldId id="386" r:id="rId16"/>
    <p:sldId id="380" r:id="rId17"/>
    <p:sldId id="338" r:id="rId18"/>
    <p:sldId id="331" r:id="rId19"/>
    <p:sldId id="382" r:id="rId20"/>
    <p:sldId id="343" r:id="rId21"/>
    <p:sldId id="353" r:id="rId22"/>
    <p:sldId id="387" r:id="rId23"/>
    <p:sldId id="355" r:id="rId24"/>
    <p:sldId id="354" r:id="rId25"/>
    <p:sldId id="344" r:id="rId26"/>
    <p:sldId id="286" r:id="rId27"/>
    <p:sldId id="381" r:id="rId28"/>
  </p:sldIdLst>
  <p:sldSz cx="12192000" cy="6858000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94651" autoAdjust="0"/>
  </p:normalViewPr>
  <p:slideViewPr>
    <p:cSldViewPr snapToGrid="0">
      <p:cViewPr>
        <p:scale>
          <a:sx n="150" d="100"/>
          <a:sy n="150" d="100"/>
        </p:scale>
        <p:origin x="108" y="-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6A75C66-027B-4A37-8156-56D52881D366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47B5155-8270-4247-A3F5-42B9927A3E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6163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214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6347" y="0"/>
            <a:ext cx="4028440" cy="35214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A9C3E82-846D-45A6-AB20-AD72D47C87A2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46350" y="876300"/>
            <a:ext cx="4203700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6"/>
            <a:ext cx="7437120" cy="2760344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258"/>
            <a:ext cx="4028440" cy="352142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6347" y="6658258"/>
            <a:ext cx="4028440" cy="352142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842429B-1FC0-40F3-8EBB-BAF3D32A7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672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9346" y="648961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8961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95929" y="6405005"/>
            <a:ext cx="2743200" cy="365125"/>
          </a:xfrm>
        </p:spPr>
        <p:txBody>
          <a:bodyPr/>
          <a:lstStyle/>
          <a:p>
            <a:fld id="{ED7F7473-35CC-4359-AC04-EFEE0D39A7D2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8470" y="0"/>
            <a:ext cx="1570659" cy="1131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 userDrawn="1"/>
        </p:nvSpPr>
        <p:spPr>
          <a:xfrm>
            <a:off x="183292" y="6519446"/>
            <a:ext cx="43290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ePIC</a:t>
            </a:r>
            <a:r>
              <a:rPr lang="en-US" sz="1600" dirty="0"/>
              <a:t>/EICUG meeting, Glasgow UK, July 16</a:t>
            </a:r>
            <a:r>
              <a:rPr lang="en-US" sz="1600" baseline="30000" dirty="0"/>
              <a:t>th</a:t>
            </a:r>
            <a:r>
              <a:rPr lang="en-US" sz="1600" dirty="0"/>
              <a:t> 2026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5866812" y="6519446"/>
            <a:ext cx="2286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William Gu, Jefferson Lab</a:t>
            </a:r>
          </a:p>
        </p:txBody>
      </p:sp>
      <p:pic>
        <p:nvPicPr>
          <p:cNvPr id="10" name="Picture 6" descr="DOE_Color_Seal_White_Background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5" t="8992" r="14444" b="11816"/>
          <a:stretch>
            <a:fillRect/>
          </a:stretch>
        </p:blipFill>
        <p:spPr bwMode="auto">
          <a:xfrm>
            <a:off x="133351" y="101600"/>
            <a:ext cx="995234" cy="964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1536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69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816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929F-C7FA-4B04-9588-D4F897D87CB2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55592-8B82-4753-9DAA-A74D8CD82D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958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927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411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108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212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61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610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418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709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F7473-35CC-4359-AC04-EFEE0D39A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483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t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ti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tif"/><Relationship Id="rId3" Type="http://schemas.openxmlformats.org/officeDocument/2006/relationships/image" Target="../media/image27.jpeg"/><Relationship Id="rId7" Type="http://schemas.openxmlformats.org/officeDocument/2006/relationships/image" Target="../media/image31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3060934" y="1013604"/>
            <a:ext cx="5239583" cy="1066021"/>
          </a:xfrm>
        </p:spPr>
        <p:txBody>
          <a:bodyPr>
            <a:normAutofit/>
          </a:bodyPr>
          <a:lstStyle/>
          <a:p>
            <a:r>
              <a:rPr lang="en-US" sz="4800" b="1" dirty="0"/>
              <a:t>GTU updates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4" t="13875" r="19383" b="43433"/>
          <a:stretch/>
        </p:blipFill>
        <p:spPr>
          <a:xfrm>
            <a:off x="4357383" y="3429000"/>
            <a:ext cx="6366294" cy="241539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18051" y="3429000"/>
            <a:ext cx="4402506" cy="2415396"/>
          </a:xfrm>
          <a:prstGeom prst="rect">
            <a:avLst/>
          </a:prstGeom>
          <a:solidFill>
            <a:srgbClr val="7F7F7F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CE6225-95D4-F54F-3865-D4286A18672C}"/>
              </a:ext>
            </a:extLst>
          </p:cNvPr>
          <p:cNvSpPr/>
          <p:nvPr/>
        </p:nvSpPr>
        <p:spPr>
          <a:xfrm>
            <a:off x="8620557" y="3302745"/>
            <a:ext cx="2318334" cy="2697479"/>
          </a:xfrm>
          <a:prstGeom prst="rect">
            <a:avLst/>
          </a:prstGeom>
          <a:solidFill>
            <a:srgbClr val="FF0000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CA1C5B-50A1-D8E9-4630-EA726D633724}"/>
              </a:ext>
            </a:extLst>
          </p:cNvPr>
          <p:cNvSpPr txBox="1"/>
          <p:nvPr/>
        </p:nvSpPr>
        <p:spPr>
          <a:xfrm>
            <a:off x="1111016" y="2896671"/>
            <a:ext cx="367053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 err="1"/>
              <a:t>ePIC</a:t>
            </a:r>
            <a:r>
              <a:rPr lang="en-US" sz="2400" b="1" dirty="0"/>
              <a:t>  DAQ introduction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err="1"/>
              <a:t>ePIC</a:t>
            </a:r>
            <a:r>
              <a:rPr lang="en-US" sz="2400" b="1" dirty="0"/>
              <a:t>  GTU design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rgbClr val="000000"/>
                </a:solidFill>
              </a:rPr>
              <a:t>The </a:t>
            </a:r>
            <a:r>
              <a:rPr lang="en-US" sz="2400" b="1" dirty="0" err="1">
                <a:solidFill>
                  <a:srgbClr val="000000"/>
                </a:solidFill>
              </a:rPr>
              <a:t>ePIC</a:t>
            </a:r>
            <a:r>
              <a:rPr lang="en-US" sz="2400" b="1" dirty="0">
                <a:solidFill>
                  <a:srgbClr val="000000"/>
                </a:solidFill>
              </a:rPr>
              <a:t> DAQ setup</a:t>
            </a:r>
            <a:r>
              <a:rPr lang="en-US" sz="2400" b="1" dirty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Some test results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Works to do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78226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69811-06ED-761D-342A-B1A1F1AE1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943F09A-DBC8-6295-330B-063122C03A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9" t="25992" r="3590" b="23176"/>
          <a:stretch>
            <a:fillRect/>
          </a:stretch>
        </p:blipFill>
        <p:spPr>
          <a:xfrm>
            <a:off x="1133775" y="1777691"/>
            <a:ext cx="9381745" cy="3848249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393AD4-E630-55DB-109A-0ED0BC540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10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86B2E4-2798-B691-1426-C44A843D7241}"/>
              </a:ext>
            </a:extLst>
          </p:cNvPr>
          <p:cNvSpPr txBox="1"/>
          <p:nvPr/>
        </p:nvSpPr>
        <p:spPr>
          <a:xfrm>
            <a:off x="812419" y="5775154"/>
            <a:ext cx="16466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proto</a:t>
            </a:r>
            <a:r>
              <a:rPr lang="en-US" sz="2800" b="1" dirty="0" err="1"/>
              <a:t>GTU</a:t>
            </a:r>
            <a:endParaRPr lang="en-US" sz="28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F721DC-9BC8-A8C1-EFED-42A76640B85E}"/>
              </a:ext>
            </a:extLst>
          </p:cNvPr>
          <p:cNvSpPr txBox="1"/>
          <p:nvPr/>
        </p:nvSpPr>
        <p:spPr>
          <a:xfrm>
            <a:off x="1935663" y="1048167"/>
            <a:ext cx="24591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opticPlugIn</a:t>
            </a:r>
            <a:r>
              <a:rPr lang="en-US" sz="2800" b="1" dirty="0" err="1"/>
              <a:t>GTU</a:t>
            </a:r>
            <a:endParaRPr lang="en-US" sz="2800" b="1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6AD2216-4646-338B-0DF8-B0CDB9339D99}"/>
              </a:ext>
            </a:extLst>
          </p:cNvPr>
          <p:cNvCxnSpPr>
            <a:cxnSpLocks/>
          </p:cNvCxnSpPr>
          <p:nvPr/>
        </p:nvCxnSpPr>
        <p:spPr>
          <a:xfrm flipV="1">
            <a:off x="1975024" y="4210050"/>
            <a:ext cx="2772327" cy="1633994"/>
          </a:xfrm>
          <a:prstGeom prst="straightConnector1">
            <a:avLst/>
          </a:prstGeom>
          <a:ln w="63500">
            <a:solidFill>
              <a:srgbClr val="00B05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19F26A1-5A79-632E-F17C-D1A1E84F6F12}"/>
              </a:ext>
            </a:extLst>
          </p:cNvPr>
          <p:cNvCxnSpPr>
            <a:cxnSpLocks/>
          </p:cNvCxnSpPr>
          <p:nvPr/>
        </p:nvCxnSpPr>
        <p:spPr>
          <a:xfrm>
            <a:off x="3412668" y="1498531"/>
            <a:ext cx="533463" cy="1266229"/>
          </a:xfrm>
          <a:prstGeom prst="straightConnector1">
            <a:avLst/>
          </a:prstGeom>
          <a:ln w="63500">
            <a:solidFill>
              <a:srgbClr val="00B05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000D437-55A1-5E0E-6307-A692A53F9875}"/>
              </a:ext>
            </a:extLst>
          </p:cNvPr>
          <p:cNvSpPr txBox="1"/>
          <p:nvPr/>
        </p:nvSpPr>
        <p:spPr>
          <a:xfrm>
            <a:off x="8917459" y="6005021"/>
            <a:ext cx="2225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FADE</a:t>
            </a:r>
            <a:r>
              <a:rPr lang="en-US" sz="2800" dirty="0"/>
              <a:t>on</a:t>
            </a:r>
            <a:r>
              <a:rPr lang="en-US" sz="2800" b="1" dirty="0"/>
              <a:t>Axzu5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BF7D012-3F84-57D5-5F4C-3D10993272AF}"/>
              </a:ext>
            </a:extLst>
          </p:cNvPr>
          <p:cNvCxnSpPr>
            <a:cxnSpLocks/>
          </p:cNvCxnSpPr>
          <p:nvPr/>
        </p:nvCxnSpPr>
        <p:spPr>
          <a:xfrm>
            <a:off x="7849753" y="1316331"/>
            <a:ext cx="386752" cy="1060297"/>
          </a:xfrm>
          <a:prstGeom prst="straightConnector1">
            <a:avLst/>
          </a:prstGeom>
          <a:ln w="63500">
            <a:solidFill>
              <a:srgbClr val="00B05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44F43FE2-182C-674D-F0B4-2CD3A770FB79}"/>
              </a:ext>
            </a:extLst>
          </p:cNvPr>
          <p:cNvSpPr txBox="1"/>
          <p:nvPr/>
        </p:nvSpPr>
        <p:spPr>
          <a:xfrm>
            <a:off x="8648289" y="875085"/>
            <a:ext cx="20902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gu-pc2.jlab.org</a:t>
            </a:r>
            <a:endParaRPr lang="en-US" sz="24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4043F66-D733-25F7-2212-A836392EB9EB}"/>
              </a:ext>
            </a:extLst>
          </p:cNvPr>
          <p:cNvSpPr txBox="1"/>
          <p:nvPr/>
        </p:nvSpPr>
        <p:spPr>
          <a:xfrm>
            <a:off x="7226024" y="897796"/>
            <a:ext cx="12474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FLX182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15A3A8C-6055-7EFD-41C8-E51238156215}"/>
              </a:ext>
            </a:extLst>
          </p:cNvPr>
          <p:cNvSpPr txBox="1"/>
          <p:nvPr/>
        </p:nvSpPr>
        <p:spPr>
          <a:xfrm>
            <a:off x="5057983" y="967913"/>
            <a:ext cx="13708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Si5394A</a:t>
            </a:r>
            <a:endParaRPr lang="en-US" sz="2800" b="1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8F6EFD1-62AD-ECAE-0A42-C3F14F6D0431}"/>
              </a:ext>
            </a:extLst>
          </p:cNvPr>
          <p:cNvCxnSpPr>
            <a:cxnSpLocks/>
          </p:cNvCxnSpPr>
          <p:nvPr/>
        </p:nvCxnSpPr>
        <p:spPr>
          <a:xfrm>
            <a:off x="5706060" y="1379170"/>
            <a:ext cx="383764" cy="1651562"/>
          </a:xfrm>
          <a:prstGeom prst="straightConnector1">
            <a:avLst/>
          </a:prstGeom>
          <a:ln w="63500">
            <a:solidFill>
              <a:srgbClr val="00B05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B492BD3E-B6ED-278E-A215-8E81B8987FC3}"/>
              </a:ext>
            </a:extLst>
          </p:cNvPr>
          <p:cNvCxnSpPr>
            <a:cxnSpLocks/>
          </p:cNvCxnSpPr>
          <p:nvPr/>
        </p:nvCxnSpPr>
        <p:spPr>
          <a:xfrm flipH="1">
            <a:off x="9130673" y="1229523"/>
            <a:ext cx="360719" cy="975428"/>
          </a:xfrm>
          <a:prstGeom prst="straightConnector1">
            <a:avLst/>
          </a:prstGeom>
          <a:ln w="63500">
            <a:solidFill>
              <a:srgbClr val="00B05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D99A459-319F-653F-451D-5C04242317E1}"/>
              </a:ext>
            </a:extLst>
          </p:cNvPr>
          <p:cNvCxnSpPr>
            <a:cxnSpLocks/>
          </p:cNvCxnSpPr>
          <p:nvPr/>
        </p:nvCxnSpPr>
        <p:spPr>
          <a:xfrm flipH="1" flipV="1">
            <a:off x="8581520" y="3791088"/>
            <a:ext cx="984222" cy="2296212"/>
          </a:xfrm>
          <a:prstGeom prst="straightConnector1">
            <a:avLst/>
          </a:prstGeom>
          <a:ln w="63500">
            <a:solidFill>
              <a:srgbClr val="00B05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F8388A32-F955-F7B9-15DC-E4ECA5577853}"/>
              </a:ext>
            </a:extLst>
          </p:cNvPr>
          <p:cNvSpPr txBox="1"/>
          <p:nvPr/>
        </p:nvSpPr>
        <p:spPr>
          <a:xfrm>
            <a:off x="6529315" y="5775154"/>
            <a:ext cx="17876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JTAGcables</a:t>
            </a:r>
            <a:endParaRPr lang="en-US" sz="2800" b="1" dirty="0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B29993A9-B64E-DDA5-38F5-7F7C9A94A55B}"/>
              </a:ext>
            </a:extLst>
          </p:cNvPr>
          <p:cNvCxnSpPr>
            <a:cxnSpLocks/>
          </p:cNvCxnSpPr>
          <p:nvPr/>
        </p:nvCxnSpPr>
        <p:spPr>
          <a:xfrm flipV="1">
            <a:off x="7269400" y="4868676"/>
            <a:ext cx="0" cy="1043822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2F67569E-4690-5730-5604-4A29CB7CF168}"/>
              </a:ext>
            </a:extLst>
          </p:cNvPr>
          <p:cNvSpPr/>
          <p:nvPr/>
        </p:nvSpPr>
        <p:spPr>
          <a:xfrm>
            <a:off x="1226617" y="339351"/>
            <a:ext cx="87644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2800" b="1" dirty="0">
                <a:solidFill>
                  <a:srgbClr val="000000"/>
                </a:solidFill>
              </a:rPr>
              <a:t>3. The </a:t>
            </a:r>
            <a:r>
              <a:rPr lang="en-US" sz="2800" b="1" dirty="0" err="1">
                <a:solidFill>
                  <a:srgbClr val="000000"/>
                </a:solidFill>
              </a:rPr>
              <a:t>ePIC</a:t>
            </a:r>
            <a:r>
              <a:rPr lang="en-US" sz="2800" b="1" dirty="0">
                <a:solidFill>
                  <a:srgbClr val="000000"/>
                </a:solidFill>
              </a:rPr>
              <a:t> DAQ setup </a:t>
            </a:r>
            <a:r>
              <a:rPr lang="en-US" sz="2800" dirty="0">
                <a:solidFill>
                  <a:srgbClr val="000000"/>
                </a:solidFill>
              </a:rPr>
              <a:t>- at JLAB </a:t>
            </a:r>
            <a:r>
              <a:rPr lang="en-US" sz="2400" dirty="0">
                <a:solidFill>
                  <a:srgbClr val="000000"/>
                </a:solidFill>
              </a:rPr>
              <a:t>(to be moved to CC/F109) </a:t>
            </a:r>
            <a:endParaRPr lang="en-US" sz="2000" dirty="0">
              <a:solidFill>
                <a:srgbClr val="000000"/>
              </a:solidFill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6B3031F-7DB4-A189-1582-4341672E19E1}"/>
              </a:ext>
            </a:extLst>
          </p:cNvPr>
          <p:cNvCxnSpPr>
            <a:cxnSpLocks/>
          </p:cNvCxnSpPr>
          <p:nvPr/>
        </p:nvCxnSpPr>
        <p:spPr>
          <a:xfrm>
            <a:off x="3792596" y="1462018"/>
            <a:ext cx="849679" cy="1302742"/>
          </a:xfrm>
          <a:prstGeom prst="straightConnector1">
            <a:avLst/>
          </a:prstGeom>
          <a:ln w="63500">
            <a:solidFill>
              <a:srgbClr val="00B05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724F597B-99F3-02A7-964E-0E7DA2CBFAD0}"/>
              </a:ext>
            </a:extLst>
          </p:cNvPr>
          <p:cNvSpPr txBox="1"/>
          <p:nvPr/>
        </p:nvSpPr>
        <p:spPr>
          <a:xfrm>
            <a:off x="5214675" y="5998577"/>
            <a:ext cx="9827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UART</a:t>
            </a:r>
            <a:endParaRPr lang="en-US" sz="2800" b="1" dirty="0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813AE372-011C-D662-0C22-C9E695C079E3}"/>
              </a:ext>
            </a:extLst>
          </p:cNvPr>
          <p:cNvCxnSpPr>
            <a:cxnSpLocks/>
          </p:cNvCxnSpPr>
          <p:nvPr/>
        </p:nvCxnSpPr>
        <p:spPr>
          <a:xfrm flipV="1">
            <a:off x="5830744" y="4992942"/>
            <a:ext cx="1014984" cy="1137606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DE03A3BB-7275-629F-0012-8ED986583DD1}"/>
              </a:ext>
            </a:extLst>
          </p:cNvPr>
          <p:cNvCxnSpPr>
            <a:cxnSpLocks/>
          </p:cNvCxnSpPr>
          <p:nvPr/>
        </p:nvCxnSpPr>
        <p:spPr>
          <a:xfrm flipV="1">
            <a:off x="4574680" y="4965746"/>
            <a:ext cx="310645" cy="1032831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55B69980-D6CA-D60B-362E-4D9D56B06F26}"/>
              </a:ext>
            </a:extLst>
          </p:cNvPr>
          <p:cNvSpPr txBox="1"/>
          <p:nvPr/>
        </p:nvSpPr>
        <p:spPr>
          <a:xfrm>
            <a:off x="4082810" y="5912498"/>
            <a:ext cx="7906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GBE</a:t>
            </a:r>
          </a:p>
        </p:txBody>
      </p:sp>
    </p:spTree>
    <p:extLst>
      <p:ext uri="{BB962C8B-B14F-4D97-AF65-F5344CB8AC3E}">
        <p14:creationId xmlns:p14="http://schemas.microsoft.com/office/powerpoint/2010/main" val="572749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CAFCD3-8F52-8956-7EE1-9C8202CC97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F3280FF2-A435-114C-77DE-57C13582DBA8}"/>
              </a:ext>
            </a:extLst>
          </p:cNvPr>
          <p:cNvCxnSpPr>
            <a:cxnSpLocks/>
          </p:cNvCxnSpPr>
          <p:nvPr/>
        </p:nvCxnSpPr>
        <p:spPr>
          <a:xfrm flipH="1">
            <a:off x="4368385" y="2076450"/>
            <a:ext cx="1366065" cy="2084012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9866EBE3-5606-D58E-E478-8095AAEB8C9B}"/>
              </a:ext>
            </a:extLst>
          </p:cNvPr>
          <p:cNvSpPr txBox="1"/>
          <p:nvPr/>
        </p:nvSpPr>
        <p:spPr>
          <a:xfrm>
            <a:off x="1102731" y="376494"/>
            <a:ext cx="56045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4. Some test results </a:t>
            </a:r>
            <a:r>
              <a:rPr lang="en-US" sz="2400" dirty="0"/>
              <a:t>- Clock distribution</a:t>
            </a:r>
            <a:endParaRPr lang="en-US" sz="28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19C72-C6AC-D592-48F4-DFB9F78D8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11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C85547-1B27-ABE0-CAED-D4696C4587C6}"/>
              </a:ext>
            </a:extLst>
          </p:cNvPr>
          <p:cNvSpPr txBox="1"/>
          <p:nvPr/>
        </p:nvSpPr>
        <p:spPr>
          <a:xfrm>
            <a:off x="6625036" y="434989"/>
            <a:ext cx="39153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Measurement @ Mar. 27,  BNL</a:t>
            </a:r>
          </a:p>
          <a:p>
            <a:r>
              <a:rPr lang="en-US" dirty="0"/>
              <a:t>Oscilloscope 5 GS/s </a:t>
            </a:r>
            <a:r>
              <a:rPr lang="en-US" dirty="0">
                <a:sym typeface="Wingdings" panose="05000000000000000000" pitchFamily="2" charset="2"/>
              </a:rPr>
              <a:t> 200 ps sampling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8EEE82-BF08-7CEF-8249-CA07DB716A08}"/>
              </a:ext>
            </a:extLst>
          </p:cNvPr>
          <p:cNvSpPr/>
          <p:nvPr/>
        </p:nvSpPr>
        <p:spPr>
          <a:xfrm>
            <a:off x="814609" y="1724591"/>
            <a:ext cx="1285875" cy="923330"/>
          </a:xfrm>
          <a:prstGeom prst="rect">
            <a:avLst/>
          </a:prstGeom>
          <a:solidFill>
            <a:schemeClr val="accent2">
              <a:lumMod val="75000"/>
              <a:alpha val="1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F54498-A949-5B5D-CA99-A5BA829BE985}"/>
              </a:ext>
            </a:extLst>
          </p:cNvPr>
          <p:cNvSpPr txBox="1"/>
          <p:nvPr/>
        </p:nvSpPr>
        <p:spPr>
          <a:xfrm>
            <a:off x="954844" y="1724591"/>
            <a:ext cx="10054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EIC clock</a:t>
            </a:r>
          </a:p>
          <a:p>
            <a:pPr algn="ctr"/>
            <a:r>
              <a:rPr lang="en-US" dirty="0"/>
              <a:t>SI5344H</a:t>
            </a:r>
          </a:p>
          <a:p>
            <a:pPr algn="ctr"/>
            <a:r>
              <a:rPr lang="en-US" sz="1600" dirty="0">
                <a:solidFill>
                  <a:srgbClr val="FFFF00"/>
                </a:solidFill>
              </a:rPr>
              <a:t>CH#1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00070EE-3E32-A6D9-95B7-522B48584056}"/>
              </a:ext>
            </a:extLst>
          </p:cNvPr>
          <p:cNvSpPr/>
          <p:nvPr/>
        </p:nvSpPr>
        <p:spPr>
          <a:xfrm>
            <a:off x="2743421" y="1724591"/>
            <a:ext cx="1285875" cy="923330"/>
          </a:xfrm>
          <a:prstGeom prst="rect">
            <a:avLst/>
          </a:prstGeom>
          <a:solidFill>
            <a:schemeClr val="accent2">
              <a:lumMod val="75000"/>
              <a:alpha val="1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834505-89AA-D725-E7FD-9DA43F142BED}"/>
              </a:ext>
            </a:extLst>
          </p:cNvPr>
          <p:cNvSpPr txBox="1"/>
          <p:nvPr/>
        </p:nvSpPr>
        <p:spPr>
          <a:xfrm>
            <a:off x="2809917" y="1724591"/>
            <a:ext cx="11528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ePIC</a:t>
            </a:r>
            <a:r>
              <a:rPr lang="en-US" dirty="0"/>
              <a:t> Clock</a:t>
            </a:r>
          </a:p>
          <a:p>
            <a:pPr algn="ctr"/>
            <a:r>
              <a:rPr lang="en-US" dirty="0"/>
              <a:t>GTU</a:t>
            </a:r>
          </a:p>
          <a:p>
            <a:pPr algn="ctr"/>
            <a:r>
              <a:rPr lang="en-US" sz="1600" dirty="0">
                <a:solidFill>
                  <a:srgbClr val="00B0F0"/>
                </a:solidFill>
              </a:rPr>
              <a:t>CH#2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A88199E-B884-D974-2A79-4BECAE2913A7}"/>
              </a:ext>
            </a:extLst>
          </p:cNvPr>
          <p:cNvSpPr/>
          <p:nvPr/>
        </p:nvSpPr>
        <p:spPr>
          <a:xfrm>
            <a:off x="5158009" y="1262926"/>
            <a:ext cx="1285875" cy="923330"/>
          </a:xfrm>
          <a:prstGeom prst="rect">
            <a:avLst/>
          </a:prstGeom>
          <a:solidFill>
            <a:schemeClr val="accent2">
              <a:lumMod val="75000"/>
              <a:alpha val="1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D2D4755-F512-6041-F559-1F0FD55A7A2E}"/>
              </a:ext>
            </a:extLst>
          </p:cNvPr>
          <p:cNvSpPr txBox="1"/>
          <p:nvPr/>
        </p:nvSpPr>
        <p:spPr>
          <a:xfrm>
            <a:off x="5210175" y="1262926"/>
            <a:ext cx="11815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DAM clock</a:t>
            </a:r>
          </a:p>
          <a:p>
            <a:pPr algn="ctr"/>
            <a:r>
              <a:rPr lang="en-US" dirty="0"/>
              <a:t>FLX155a</a:t>
            </a:r>
          </a:p>
          <a:p>
            <a:pPr algn="ctr"/>
            <a:r>
              <a:rPr lang="en-US" sz="1600" dirty="0">
                <a:solidFill>
                  <a:srgbClr val="7030A0"/>
                </a:solidFill>
              </a:rPr>
              <a:t>CH#3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8DAA1CC-D174-1C91-F583-46416CB2F52C}"/>
              </a:ext>
            </a:extLst>
          </p:cNvPr>
          <p:cNvSpPr/>
          <p:nvPr/>
        </p:nvSpPr>
        <p:spPr>
          <a:xfrm>
            <a:off x="5158009" y="2408844"/>
            <a:ext cx="1285875" cy="923330"/>
          </a:xfrm>
          <a:prstGeom prst="rect">
            <a:avLst/>
          </a:prstGeom>
          <a:solidFill>
            <a:schemeClr val="accent2">
              <a:lumMod val="75000"/>
              <a:alpha val="1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D780BB-1E35-E464-FE83-9A2CF0543DF0}"/>
              </a:ext>
            </a:extLst>
          </p:cNvPr>
          <p:cNvSpPr txBox="1"/>
          <p:nvPr/>
        </p:nvSpPr>
        <p:spPr>
          <a:xfrm>
            <a:off x="5210175" y="2408844"/>
            <a:ext cx="11815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DAM clock</a:t>
            </a:r>
          </a:p>
          <a:p>
            <a:pPr algn="ctr"/>
            <a:r>
              <a:rPr lang="en-US" dirty="0"/>
              <a:t>FADE</a:t>
            </a:r>
          </a:p>
          <a:p>
            <a:pPr algn="ctr"/>
            <a:r>
              <a:rPr lang="en-US" sz="1600" dirty="0">
                <a:solidFill>
                  <a:srgbClr val="00B050"/>
                </a:solidFill>
              </a:rPr>
              <a:t>CH#4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2F1D84A-EB3E-A7D4-BCCD-7B64C81C2C1E}"/>
              </a:ext>
            </a:extLst>
          </p:cNvPr>
          <p:cNvCxnSpPr>
            <a:stCxn id="5" idx="3"/>
            <a:endCxn id="10" idx="1"/>
          </p:cNvCxnSpPr>
          <p:nvPr/>
        </p:nvCxnSpPr>
        <p:spPr>
          <a:xfrm>
            <a:off x="2100484" y="2186256"/>
            <a:ext cx="6429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E2E7521B-7763-BFAC-4A59-FC20E8D212F1}"/>
              </a:ext>
            </a:extLst>
          </p:cNvPr>
          <p:cNvCxnSpPr>
            <a:endCxn id="12" idx="1"/>
          </p:cNvCxnSpPr>
          <p:nvPr/>
        </p:nvCxnSpPr>
        <p:spPr>
          <a:xfrm flipV="1">
            <a:off x="4029296" y="1724591"/>
            <a:ext cx="1128713" cy="27622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E9103EBE-950C-6B73-9546-4767D3C468A2}"/>
              </a:ext>
            </a:extLst>
          </p:cNvPr>
          <p:cNvCxnSpPr>
            <a:endCxn id="14" idx="1"/>
          </p:cNvCxnSpPr>
          <p:nvPr/>
        </p:nvCxnSpPr>
        <p:spPr>
          <a:xfrm>
            <a:off x="4029296" y="2408844"/>
            <a:ext cx="1128713" cy="46166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D56EB952-C4E5-D001-94BA-B0FFC7B1E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56" r="8240" b="8056"/>
          <a:stretch>
            <a:fillRect/>
          </a:stretch>
        </p:blipFill>
        <p:spPr>
          <a:xfrm>
            <a:off x="489904" y="3378054"/>
            <a:ext cx="4034471" cy="2801320"/>
          </a:xfrm>
          <a:prstGeom prst="rect">
            <a:avLst/>
          </a:prstGeom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DC155B6-F6D8-02F5-CCF4-CA624D7D1B79}"/>
              </a:ext>
            </a:extLst>
          </p:cNvPr>
          <p:cNvCxnSpPr>
            <a:stCxn id="6" idx="2"/>
          </p:cNvCxnSpPr>
          <p:nvPr/>
        </p:nvCxnSpPr>
        <p:spPr>
          <a:xfrm>
            <a:off x="1457546" y="2647921"/>
            <a:ext cx="502701" cy="1150204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E68C2B5-B34E-E7B0-7CED-D7723287A790}"/>
              </a:ext>
            </a:extLst>
          </p:cNvPr>
          <p:cNvCxnSpPr>
            <a:cxnSpLocks/>
            <a:stCxn id="11" idx="2"/>
          </p:cNvCxnSpPr>
          <p:nvPr/>
        </p:nvCxnSpPr>
        <p:spPr>
          <a:xfrm flipH="1">
            <a:off x="2809917" y="2647921"/>
            <a:ext cx="576441" cy="16740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8785D1A-F9AD-1A0C-AF0D-866A078B7A7C}"/>
              </a:ext>
            </a:extLst>
          </p:cNvPr>
          <p:cNvCxnSpPr>
            <a:cxnSpLocks/>
          </p:cNvCxnSpPr>
          <p:nvPr/>
        </p:nvCxnSpPr>
        <p:spPr>
          <a:xfrm flipH="1">
            <a:off x="3886200" y="3192614"/>
            <a:ext cx="1833386" cy="1796136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75403DC8-5777-6B24-F89C-3AB1A680B3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7" t="1281" r="6921" b="10417"/>
          <a:stretch>
            <a:fillRect/>
          </a:stretch>
        </p:blipFill>
        <p:spPr>
          <a:xfrm>
            <a:off x="6626885" y="1067778"/>
            <a:ext cx="5510395" cy="431049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5E00DD24-AD5A-A781-8957-684A79AD74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 t="75588" r="44304" b="9759"/>
          <a:stretch>
            <a:fillRect/>
          </a:stretch>
        </p:blipFill>
        <p:spPr>
          <a:xfrm>
            <a:off x="5376832" y="4671745"/>
            <a:ext cx="6762297" cy="1644137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F1297827-4DB6-73A3-1A46-34C5AD9B2A9F}"/>
              </a:ext>
            </a:extLst>
          </p:cNvPr>
          <p:cNvSpPr/>
          <p:nvPr/>
        </p:nvSpPr>
        <p:spPr>
          <a:xfrm>
            <a:off x="11149235" y="5181600"/>
            <a:ext cx="918940" cy="1134281"/>
          </a:xfrm>
          <a:prstGeom prst="rect">
            <a:avLst/>
          </a:prstGeom>
          <a:solidFill>
            <a:schemeClr val="bg2">
              <a:lumMod val="1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829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D4D73-18B2-4403-EFC8-6254F8996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D9D08D7-3DE6-2A64-1F08-F17803C1B7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0" t="27801" r="8024" b="29619"/>
          <a:stretch>
            <a:fillRect/>
          </a:stretch>
        </p:blipFill>
        <p:spPr>
          <a:xfrm>
            <a:off x="730189" y="1037800"/>
            <a:ext cx="10221959" cy="18731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5B948A9-F760-4B10-C1CA-80208772008F}"/>
              </a:ext>
            </a:extLst>
          </p:cNvPr>
          <p:cNvSpPr txBox="1"/>
          <p:nvPr/>
        </p:nvSpPr>
        <p:spPr>
          <a:xfrm>
            <a:off x="1102731" y="376494"/>
            <a:ext cx="55356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4. Some test results </a:t>
            </a:r>
            <a:r>
              <a:rPr lang="en-US" sz="2400" dirty="0"/>
              <a:t>- Clock distribution</a:t>
            </a:r>
            <a:endParaRPr lang="en-US" sz="28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11EF67-408A-8E17-4F20-7B48CE579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12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49FFC0-6420-FA89-54BB-8E421D46C12B}"/>
              </a:ext>
            </a:extLst>
          </p:cNvPr>
          <p:cNvSpPr txBox="1"/>
          <p:nvPr/>
        </p:nvSpPr>
        <p:spPr>
          <a:xfrm>
            <a:off x="6804923" y="476739"/>
            <a:ext cx="31787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Measurement @ July 15</a:t>
            </a:r>
            <a:r>
              <a:rPr lang="en-US" baseline="30000" dirty="0"/>
              <a:t>th</a:t>
            </a:r>
            <a:r>
              <a:rPr lang="en-US" dirty="0"/>
              <a:t>, </a:t>
            </a:r>
            <a:r>
              <a:rPr lang="en-US" dirty="0" err="1"/>
              <a:t>Jlab</a:t>
            </a:r>
            <a:endParaRPr lang="en-US" dirty="0"/>
          </a:p>
          <a:p>
            <a:r>
              <a:rPr lang="en-US" dirty="0"/>
              <a:t>Oscilloscope 25 GS/s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740132-85C2-C890-37F5-A93514422986}"/>
              </a:ext>
            </a:extLst>
          </p:cNvPr>
          <p:cNvSpPr/>
          <p:nvPr/>
        </p:nvSpPr>
        <p:spPr>
          <a:xfrm>
            <a:off x="795560" y="1191191"/>
            <a:ext cx="813330" cy="694759"/>
          </a:xfrm>
          <a:prstGeom prst="rect">
            <a:avLst/>
          </a:prstGeom>
          <a:solidFill>
            <a:schemeClr val="accent2">
              <a:lumMod val="75000"/>
              <a:alpha val="1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2A608A-A4E9-E8C2-0EAF-EAEEEEAF67FF}"/>
              </a:ext>
            </a:extLst>
          </p:cNvPr>
          <p:cNvSpPr txBox="1"/>
          <p:nvPr/>
        </p:nvSpPr>
        <p:spPr>
          <a:xfrm>
            <a:off x="738542" y="1178686"/>
            <a:ext cx="9148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‘EIC’ clock</a:t>
            </a:r>
          </a:p>
          <a:p>
            <a:pPr algn="ctr"/>
            <a:r>
              <a:rPr lang="en-US" sz="1400" dirty="0"/>
              <a:t>SI5394A</a:t>
            </a:r>
          </a:p>
          <a:p>
            <a:pPr algn="ctr"/>
            <a:r>
              <a:rPr lang="en-US" sz="1400" dirty="0">
                <a:solidFill>
                  <a:srgbClr val="FFC000"/>
                </a:solidFill>
              </a:rPr>
              <a:t>CH#1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4C12FD-1B51-F362-1B72-74FED03816D9}"/>
              </a:ext>
            </a:extLst>
          </p:cNvPr>
          <p:cNvSpPr/>
          <p:nvPr/>
        </p:nvSpPr>
        <p:spPr>
          <a:xfrm>
            <a:off x="2148481" y="1191191"/>
            <a:ext cx="813330" cy="694759"/>
          </a:xfrm>
          <a:prstGeom prst="rect">
            <a:avLst/>
          </a:prstGeom>
          <a:solidFill>
            <a:schemeClr val="accent2">
              <a:lumMod val="75000"/>
              <a:alpha val="1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BF75420-96D6-B1F7-3EAC-B0167868769C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1608890" y="1538571"/>
            <a:ext cx="5120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25C9DF2-DAFB-5C7E-8A0A-4B3FF1819EF5}"/>
              </a:ext>
            </a:extLst>
          </p:cNvPr>
          <p:cNvCxnSpPr>
            <a:cxnSpLocks/>
          </p:cNvCxnSpPr>
          <p:nvPr/>
        </p:nvCxnSpPr>
        <p:spPr>
          <a:xfrm>
            <a:off x="6804923" y="1925541"/>
            <a:ext cx="0" cy="282848"/>
          </a:xfrm>
          <a:prstGeom prst="straightConnector1">
            <a:avLst/>
          </a:prstGeom>
          <a:ln w="25400">
            <a:solidFill>
              <a:srgbClr val="FF0000">
                <a:alpha val="4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7BCC5F3-5F41-804F-99FE-655A008C69F0}"/>
              </a:ext>
            </a:extLst>
          </p:cNvPr>
          <p:cNvCxnSpPr>
            <a:cxnSpLocks/>
          </p:cNvCxnSpPr>
          <p:nvPr/>
        </p:nvCxnSpPr>
        <p:spPr>
          <a:xfrm>
            <a:off x="8222642" y="1915234"/>
            <a:ext cx="0" cy="320761"/>
          </a:xfrm>
          <a:prstGeom prst="straightConnector1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18480BA0-0EB7-4972-FC8C-FBED197EFE57}"/>
              </a:ext>
            </a:extLst>
          </p:cNvPr>
          <p:cNvCxnSpPr>
            <a:cxnSpLocks/>
          </p:cNvCxnSpPr>
          <p:nvPr/>
        </p:nvCxnSpPr>
        <p:spPr>
          <a:xfrm>
            <a:off x="1239852" y="1884729"/>
            <a:ext cx="0" cy="323660"/>
          </a:xfrm>
          <a:prstGeom prst="straightConnector1">
            <a:avLst/>
          </a:prstGeom>
          <a:ln w="254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A524E0F0-834A-1BC4-DE2E-9CD7EA638EBE}"/>
              </a:ext>
            </a:extLst>
          </p:cNvPr>
          <p:cNvCxnSpPr>
            <a:cxnSpLocks/>
          </p:cNvCxnSpPr>
          <p:nvPr/>
        </p:nvCxnSpPr>
        <p:spPr>
          <a:xfrm>
            <a:off x="5456199" y="1925541"/>
            <a:ext cx="0" cy="344481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2D21E123-970D-7D51-A8EF-9F65906B723D}"/>
              </a:ext>
            </a:extLst>
          </p:cNvPr>
          <p:cNvSpPr txBox="1"/>
          <p:nvPr/>
        </p:nvSpPr>
        <p:spPr>
          <a:xfrm>
            <a:off x="336953" y="4875693"/>
            <a:ext cx="423391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Clock divider AD9510 output: </a:t>
            </a:r>
          </a:p>
          <a:p>
            <a:pPr lvl="1"/>
            <a:r>
              <a:rPr lang="en-US" sz="1400" dirty="0">
                <a:solidFill>
                  <a:srgbClr val="0070C0"/>
                </a:solidFill>
              </a:rPr>
              <a:t>CH#2</a:t>
            </a:r>
            <a:r>
              <a:rPr lang="en-US" sz="1400" dirty="0"/>
              <a:t>: 44.288 ns ± 1.7 ps, FWHM: ~4.5 ps</a:t>
            </a:r>
          </a:p>
          <a:p>
            <a:r>
              <a:rPr lang="en-US" sz="1400" dirty="0"/>
              <a:t>GTU Jitter cleaner and clock synthesizer SI5395 output: </a:t>
            </a:r>
          </a:p>
          <a:p>
            <a:pPr lvl="1"/>
            <a:r>
              <a:rPr lang="en-US" sz="1200" i="1" dirty="0">
                <a:solidFill>
                  <a:srgbClr val="FF0000"/>
                </a:solidFill>
              </a:rPr>
              <a:t>CH#3:</a:t>
            </a:r>
            <a:r>
              <a:rPr lang="en-US" sz="1400" dirty="0"/>
              <a:t> 21.0162 ns ± 1.36 ps, FWHM: ~4 ps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A00BAC-827C-FB6D-6F44-5F85DBAD6532}"/>
              </a:ext>
            </a:extLst>
          </p:cNvPr>
          <p:cNvSpPr txBox="1"/>
          <p:nvPr/>
        </p:nvSpPr>
        <p:spPr>
          <a:xfrm>
            <a:off x="2071310" y="1225732"/>
            <a:ext cx="9971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Single ended</a:t>
            </a:r>
          </a:p>
          <a:p>
            <a:pPr algn="ctr"/>
            <a:r>
              <a:rPr lang="en-US" sz="1200" dirty="0"/>
              <a:t>50 </a:t>
            </a:r>
            <a:r>
              <a:rPr lang="el-GR" sz="1200" dirty="0"/>
              <a:t>Ω</a:t>
            </a:r>
            <a:r>
              <a:rPr lang="en-US" sz="1200" dirty="0"/>
              <a:t> clock receiver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2C1CD58-2C50-71A5-ECBB-F11DDFC0E54A}"/>
              </a:ext>
            </a:extLst>
          </p:cNvPr>
          <p:cNvSpPr/>
          <p:nvPr/>
        </p:nvSpPr>
        <p:spPr>
          <a:xfrm>
            <a:off x="3491847" y="1220475"/>
            <a:ext cx="997176" cy="694759"/>
          </a:xfrm>
          <a:prstGeom prst="rect">
            <a:avLst/>
          </a:prstGeom>
          <a:solidFill>
            <a:schemeClr val="accent2">
              <a:lumMod val="75000"/>
              <a:alpha val="1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73B68EF-E93E-F42B-C59E-A44A58F5A4C4}"/>
              </a:ext>
            </a:extLst>
          </p:cNvPr>
          <p:cNvCxnSpPr>
            <a:cxnSpLocks/>
          </p:cNvCxnSpPr>
          <p:nvPr/>
        </p:nvCxnSpPr>
        <p:spPr>
          <a:xfrm>
            <a:off x="2952256" y="1567855"/>
            <a:ext cx="5120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80B1DB3-303A-960F-B7EA-7649441BA89B}"/>
              </a:ext>
            </a:extLst>
          </p:cNvPr>
          <p:cNvSpPr txBox="1"/>
          <p:nvPr/>
        </p:nvSpPr>
        <p:spPr>
          <a:xfrm>
            <a:off x="3390950" y="1152355"/>
            <a:ext cx="11989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/>
              <a:t>Differntial</a:t>
            </a:r>
            <a:endParaRPr lang="en-US" sz="1200" dirty="0"/>
          </a:p>
          <a:p>
            <a:pPr algn="ctr"/>
            <a:r>
              <a:rPr lang="en-US" sz="1200" dirty="0"/>
              <a:t>100 </a:t>
            </a:r>
            <a:r>
              <a:rPr lang="el-GR" sz="1200" dirty="0"/>
              <a:t>Ω</a:t>
            </a:r>
            <a:r>
              <a:rPr lang="en-US" sz="1200" dirty="0"/>
              <a:t> clock receiver</a:t>
            </a:r>
          </a:p>
          <a:p>
            <a:pPr algn="ctr"/>
            <a:r>
              <a:rPr lang="en-US" sz="1200" dirty="0"/>
              <a:t>Mux and fanout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BD6E6B1-1B77-EF80-AAD8-7FB776C87D8E}"/>
              </a:ext>
            </a:extLst>
          </p:cNvPr>
          <p:cNvSpPr/>
          <p:nvPr/>
        </p:nvSpPr>
        <p:spPr>
          <a:xfrm>
            <a:off x="5022740" y="1220475"/>
            <a:ext cx="813330" cy="694759"/>
          </a:xfrm>
          <a:prstGeom prst="rect">
            <a:avLst/>
          </a:prstGeom>
          <a:solidFill>
            <a:schemeClr val="accent2">
              <a:lumMod val="75000"/>
              <a:alpha val="1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D00589B-B0AB-9E1B-CC8E-A440E01F81F5}"/>
              </a:ext>
            </a:extLst>
          </p:cNvPr>
          <p:cNvCxnSpPr>
            <a:cxnSpLocks/>
          </p:cNvCxnSpPr>
          <p:nvPr/>
        </p:nvCxnSpPr>
        <p:spPr>
          <a:xfrm>
            <a:off x="4483149" y="1567855"/>
            <a:ext cx="5120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89C5062F-EA2A-0E22-B080-6795D5ED729A}"/>
              </a:ext>
            </a:extLst>
          </p:cNvPr>
          <p:cNvSpPr txBox="1"/>
          <p:nvPr/>
        </p:nvSpPr>
        <p:spPr>
          <a:xfrm>
            <a:off x="4945569" y="1255016"/>
            <a:ext cx="997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Clock divider</a:t>
            </a:r>
          </a:p>
          <a:p>
            <a:pPr algn="ctr"/>
            <a:r>
              <a:rPr lang="en-US" sz="1200" dirty="0"/>
              <a:t>AD9510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5A3BA7B-3792-062D-3FCE-B52E31AD92F8}"/>
              </a:ext>
            </a:extLst>
          </p:cNvPr>
          <p:cNvSpPr/>
          <p:nvPr/>
        </p:nvSpPr>
        <p:spPr>
          <a:xfrm>
            <a:off x="6375629" y="1220475"/>
            <a:ext cx="813330" cy="694759"/>
          </a:xfrm>
          <a:prstGeom prst="rect">
            <a:avLst/>
          </a:prstGeom>
          <a:solidFill>
            <a:schemeClr val="accent2">
              <a:lumMod val="75000"/>
              <a:alpha val="1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F7AC9EA-5446-07F2-73C1-034B5624615E}"/>
              </a:ext>
            </a:extLst>
          </p:cNvPr>
          <p:cNvCxnSpPr>
            <a:cxnSpLocks/>
          </p:cNvCxnSpPr>
          <p:nvPr/>
        </p:nvCxnSpPr>
        <p:spPr>
          <a:xfrm>
            <a:off x="5836038" y="1567855"/>
            <a:ext cx="5120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FD0C2562-8A64-2D98-7ED3-148F8E8CECB4}"/>
              </a:ext>
            </a:extLst>
          </p:cNvPr>
          <p:cNvSpPr txBox="1"/>
          <p:nvPr/>
        </p:nvSpPr>
        <p:spPr>
          <a:xfrm>
            <a:off x="6298458" y="1255016"/>
            <a:ext cx="9971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Jitter cleaner MGT </a:t>
            </a:r>
            <a:r>
              <a:rPr lang="en-US" sz="1200" dirty="0" err="1"/>
              <a:t>clkRef</a:t>
            </a:r>
            <a:endParaRPr lang="en-US" sz="1200" dirty="0"/>
          </a:p>
          <a:p>
            <a:pPr algn="ctr"/>
            <a:r>
              <a:rPr lang="en-US" sz="1200" dirty="0"/>
              <a:t>SI5395A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4F42E5A-16BC-6AF1-C30D-DFB6D1D5463F}"/>
              </a:ext>
            </a:extLst>
          </p:cNvPr>
          <p:cNvSpPr/>
          <p:nvPr/>
        </p:nvSpPr>
        <p:spPr>
          <a:xfrm>
            <a:off x="7728517" y="1223100"/>
            <a:ext cx="988251" cy="694759"/>
          </a:xfrm>
          <a:prstGeom prst="rect">
            <a:avLst/>
          </a:prstGeom>
          <a:solidFill>
            <a:schemeClr val="accent2">
              <a:lumMod val="75000"/>
              <a:alpha val="1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5618660-5E3C-B9A6-3E15-8A54641EA1FB}"/>
              </a:ext>
            </a:extLst>
          </p:cNvPr>
          <p:cNvCxnSpPr>
            <a:cxnSpLocks/>
          </p:cNvCxnSpPr>
          <p:nvPr/>
        </p:nvCxnSpPr>
        <p:spPr>
          <a:xfrm>
            <a:off x="7188927" y="1570480"/>
            <a:ext cx="5120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5B052122-AAD9-4251-ADAF-DA71946D5B3C}"/>
              </a:ext>
            </a:extLst>
          </p:cNvPr>
          <p:cNvSpPr txBox="1"/>
          <p:nvPr/>
        </p:nvSpPr>
        <p:spPr>
          <a:xfrm>
            <a:off x="7621842" y="1255016"/>
            <a:ext cx="1156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Clock fanout</a:t>
            </a:r>
          </a:p>
          <a:p>
            <a:pPr algn="ctr"/>
            <a:r>
              <a:rPr lang="en-US" sz="1200" dirty="0"/>
              <a:t>SI53302/GTU</a:t>
            </a:r>
          </a:p>
          <a:p>
            <a:pPr algn="ctr"/>
            <a:r>
              <a:rPr lang="en-US" sz="1200" dirty="0"/>
              <a:t>SI53302/optic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DF3F4B9-D17D-F2C9-BABB-EA3395AC76B7}"/>
              </a:ext>
            </a:extLst>
          </p:cNvPr>
          <p:cNvSpPr txBox="1"/>
          <p:nvPr/>
        </p:nvSpPr>
        <p:spPr>
          <a:xfrm>
            <a:off x="1559756" y="1324983"/>
            <a:ext cx="5902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98.5M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6196B56-69D5-D811-4663-07B3088A1C71}"/>
              </a:ext>
            </a:extLst>
          </p:cNvPr>
          <p:cNvSpPr txBox="1"/>
          <p:nvPr/>
        </p:nvSpPr>
        <p:spPr>
          <a:xfrm>
            <a:off x="2921221" y="1347755"/>
            <a:ext cx="5902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98.5M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D5F4795-CED7-13FF-3E34-F75CA089E809}"/>
              </a:ext>
            </a:extLst>
          </p:cNvPr>
          <p:cNvSpPr txBox="1"/>
          <p:nvPr/>
        </p:nvSpPr>
        <p:spPr>
          <a:xfrm>
            <a:off x="4419262" y="1357228"/>
            <a:ext cx="5902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98.5M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876637F-C3FC-EFC2-1F34-DDBD4657DB75}"/>
              </a:ext>
            </a:extLst>
          </p:cNvPr>
          <p:cNvSpPr txBox="1"/>
          <p:nvPr/>
        </p:nvSpPr>
        <p:spPr>
          <a:xfrm>
            <a:off x="5785341" y="1357228"/>
            <a:ext cx="5902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19.7M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E1FF8F9-BBE3-E040-CA4D-7763445DAFDC}"/>
              </a:ext>
            </a:extLst>
          </p:cNvPr>
          <p:cNvSpPr txBox="1"/>
          <p:nvPr/>
        </p:nvSpPr>
        <p:spPr>
          <a:xfrm>
            <a:off x="7149819" y="1361958"/>
            <a:ext cx="5902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19.7M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45D0AD9-4568-3975-456D-56D964168ADC}"/>
              </a:ext>
            </a:extLst>
          </p:cNvPr>
          <p:cNvSpPr txBox="1"/>
          <p:nvPr/>
        </p:nvSpPr>
        <p:spPr>
          <a:xfrm>
            <a:off x="969530" y="1872063"/>
            <a:ext cx="5902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19.7M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A9B2A75-AA48-CC67-D0BB-0E293CD733D8}"/>
              </a:ext>
            </a:extLst>
          </p:cNvPr>
          <p:cNvSpPr txBox="1"/>
          <p:nvPr/>
        </p:nvSpPr>
        <p:spPr>
          <a:xfrm>
            <a:off x="5775138" y="1514128"/>
            <a:ext cx="6511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(40/60)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00861DB-7271-C91D-EE28-DB6A7E8E5EA6}"/>
              </a:ext>
            </a:extLst>
          </p:cNvPr>
          <p:cNvSpPr txBox="1"/>
          <p:nvPr/>
        </p:nvSpPr>
        <p:spPr>
          <a:xfrm>
            <a:off x="7106883" y="1517327"/>
            <a:ext cx="6511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(50/50)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EDFBF39-7AC1-E5B6-0F21-7676DFCC64C9}"/>
              </a:ext>
            </a:extLst>
          </p:cNvPr>
          <p:cNvSpPr txBox="1"/>
          <p:nvPr/>
        </p:nvSpPr>
        <p:spPr>
          <a:xfrm>
            <a:off x="5353425" y="1937114"/>
            <a:ext cx="518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0070C0"/>
                </a:solidFill>
              </a:rPr>
              <a:t>CH#2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439B0DA-D8C0-5CE0-D555-246993C6D602}"/>
              </a:ext>
            </a:extLst>
          </p:cNvPr>
          <p:cNvSpPr txBox="1"/>
          <p:nvPr/>
        </p:nvSpPr>
        <p:spPr>
          <a:xfrm>
            <a:off x="8159036" y="1928465"/>
            <a:ext cx="518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00B050"/>
                </a:solidFill>
              </a:rPr>
              <a:t>CH#4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836B246-B45C-039E-0623-7BDA8E40918C}"/>
              </a:ext>
            </a:extLst>
          </p:cNvPr>
          <p:cNvSpPr txBox="1"/>
          <p:nvPr/>
        </p:nvSpPr>
        <p:spPr>
          <a:xfrm>
            <a:off x="6751931" y="1900546"/>
            <a:ext cx="518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rgbClr val="C00000"/>
                </a:solidFill>
              </a:rPr>
              <a:t>CH#3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F7C20CA7-181E-56F4-92E8-732880F10274}"/>
              </a:ext>
            </a:extLst>
          </p:cNvPr>
          <p:cNvSpPr/>
          <p:nvPr/>
        </p:nvSpPr>
        <p:spPr>
          <a:xfrm>
            <a:off x="9269891" y="1230782"/>
            <a:ext cx="813330" cy="694759"/>
          </a:xfrm>
          <a:prstGeom prst="rect">
            <a:avLst/>
          </a:prstGeom>
          <a:solidFill>
            <a:schemeClr val="accent2">
              <a:lumMod val="75000"/>
              <a:alpha val="1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B956E65B-5E5D-0F2A-9740-0BFD8DF3A301}"/>
              </a:ext>
            </a:extLst>
          </p:cNvPr>
          <p:cNvCxnSpPr>
            <a:cxnSpLocks/>
          </p:cNvCxnSpPr>
          <p:nvPr/>
        </p:nvCxnSpPr>
        <p:spPr>
          <a:xfrm>
            <a:off x="8730300" y="1578162"/>
            <a:ext cx="5120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180FC4F7-37F0-9BF4-F98E-77B306240474}"/>
              </a:ext>
            </a:extLst>
          </p:cNvPr>
          <p:cNvSpPr txBox="1"/>
          <p:nvPr/>
        </p:nvSpPr>
        <p:spPr>
          <a:xfrm>
            <a:off x="9272070" y="1262638"/>
            <a:ext cx="813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DAM</a:t>
            </a:r>
          </a:p>
          <a:p>
            <a:pPr algn="ctr"/>
            <a:r>
              <a:rPr lang="en-US" sz="1200" dirty="0"/>
              <a:t>(FLX155a,</a:t>
            </a:r>
          </a:p>
          <a:p>
            <a:pPr algn="ctr"/>
            <a:r>
              <a:rPr lang="en-US" sz="1200" dirty="0"/>
              <a:t>FADE…)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E8DA536-9640-FBDB-784B-411977495B96}"/>
              </a:ext>
            </a:extLst>
          </p:cNvPr>
          <p:cNvSpPr txBox="1"/>
          <p:nvPr/>
        </p:nvSpPr>
        <p:spPr>
          <a:xfrm>
            <a:off x="322260" y="2910987"/>
            <a:ext cx="478105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ePIC</a:t>
            </a:r>
            <a:r>
              <a:rPr lang="en-US" sz="1600" dirty="0"/>
              <a:t> system clock (19.7 MHz) from GTU (</a:t>
            </a:r>
            <a:r>
              <a:rPr lang="en-US" sz="1400" dirty="0"/>
              <a:t>to DAM</a:t>
            </a:r>
            <a:r>
              <a:rPr lang="en-US" sz="1600" dirty="0"/>
              <a:t>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B050"/>
                </a:solidFill>
              </a:rPr>
              <a:t>CH#4</a:t>
            </a:r>
            <a:r>
              <a:rPr lang="en-US" sz="1400" dirty="0"/>
              <a:t>: TIE: </a:t>
            </a:r>
            <a:r>
              <a:rPr lang="el-GR" sz="1400" dirty="0"/>
              <a:t>σ</a:t>
            </a:r>
            <a:r>
              <a:rPr lang="en-US" sz="1400" dirty="0"/>
              <a:t> = 1.9 ps, FWHM: 4.5 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Latency of </a:t>
            </a:r>
            <a:r>
              <a:rPr lang="en-US" sz="1400" dirty="0">
                <a:solidFill>
                  <a:srgbClr val="00B050"/>
                </a:solidFill>
              </a:rPr>
              <a:t>CH#4</a:t>
            </a:r>
            <a:r>
              <a:rPr lang="en-US" sz="1400" dirty="0"/>
              <a:t> vs </a:t>
            </a:r>
            <a:r>
              <a:rPr lang="en-US" sz="1400" dirty="0">
                <a:solidFill>
                  <a:srgbClr val="FFC000"/>
                </a:solidFill>
              </a:rPr>
              <a:t>CH#1</a:t>
            </a:r>
            <a:r>
              <a:rPr lang="en-US" sz="1400" dirty="0"/>
              <a:t>: Phase stability: </a:t>
            </a:r>
          </a:p>
          <a:p>
            <a:pPr lvl="1"/>
            <a:r>
              <a:rPr lang="en-US" sz="1400" dirty="0"/>
              <a:t>45.328ns ± 2.1 ps, FWHM: ~6 ps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2FE3843-7C7C-6A6E-1A2B-3D37B5A20902}"/>
              </a:ext>
            </a:extLst>
          </p:cNvPr>
          <p:cNvSpPr txBox="1"/>
          <p:nvPr/>
        </p:nvSpPr>
        <p:spPr>
          <a:xfrm>
            <a:off x="198910" y="5892955"/>
            <a:ext cx="49044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The system clock divider (98.5 MHz/5) works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E74CA7D7-BF38-E767-32AE-46EA27CA9338}"/>
              </a:ext>
            </a:extLst>
          </p:cNvPr>
          <p:cNvCxnSpPr>
            <a:cxnSpLocks/>
          </p:cNvCxnSpPr>
          <p:nvPr/>
        </p:nvCxnSpPr>
        <p:spPr>
          <a:xfrm>
            <a:off x="9637023" y="1931265"/>
            <a:ext cx="0" cy="282848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62594811-785D-3840-63EA-78247F5396A6}"/>
              </a:ext>
            </a:extLst>
          </p:cNvPr>
          <p:cNvSpPr txBox="1"/>
          <p:nvPr/>
        </p:nvSpPr>
        <p:spPr>
          <a:xfrm>
            <a:off x="9574085" y="1917350"/>
            <a:ext cx="518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C00000"/>
                </a:solidFill>
              </a:rPr>
              <a:t>CH#3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8189BB0-2F09-6971-B0CA-B061E43CC4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9" t="16376" r="13080" b="31905"/>
          <a:stretch>
            <a:fillRect/>
          </a:stretch>
        </p:blipFill>
        <p:spPr>
          <a:xfrm>
            <a:off x="5022739" y="2919368"/>
            <a:ext cx="7049791" cy="353803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69F2584-723D-5621-13E7-04319DA66833}"/>
              </a:ext>
            </a:extLst>
          </p:cNvPr>
          <p:cNvSpPr txBox="1"/>
          <p:nvPr/>
        </p:nvSpPr>
        <p:spPr>
          <a:xfrm>
            <a:off x="314461" y="3834375"/>
            <a:ext cx="478105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ePIC</a:t>
            </a:r>
            <a:r>
              <a:rPr lang="en-US" sz="1600" dirty="0"/>
              <a:t> system clock (19.7 MHz) recovered on </a:t>
            </a:r>
            <a:r>
              <a:rPr lang="en-US" sz="1400" dirty="0"/>
              <a:t>(FADE) </a:t>
            </a:r>
            <a:r>
              <a:rPr lang="en-US" sz="1600" dirty="0"/>
              <a:t>DAM: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C00000"/>
                </a:solidFill>
              </a:rPr>
              <a:t>CH#3</a:t>
            </a:r>
            <a:r>
              <a:rPr lang="en-US" sz="1400" dirty="0"/>
              <a:t>: TIE: </a:t>
            </a:r>
            <a:r>
              <a:rPr lang="el-GR" sz="1400" dirty="0"/>
              <a:t>σ</a:t>
            </a:r>
            <a:r>
              <a:rPr lang="en-US" sz="1400" dirty="0"/>
              <a:t> = 0.9 ps, FWHM: ~2 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Latency of </a:t>
            </a:r>
            <a:r>
              <a:rPr lang="en-US" sz="1400" dirty="0">
                <a:solidFill>
                  <a:srgbClr val="C00000"/>
                </a:solidFill>
              </a:rPr>
              <a:t>CH#3</a:t>
            </a:r>
            <a:r>
              <a:rPr lang="en-US" sz="1400" dirty="0"/>
              <a:t> vs </a:t>
            </a:r>
            <a:r>
              <a:rPr lang="en-US" sz="1400" dirty="0">
                <a:solidFill>
                  <a:srgbClr val="FFC000"/>
                </a:solidFill>
              </a:rPr>
              <a:t>CH#1</a:t>
            </a:r>
            <a:r>
              <a:rPr lang="en-US" sz="1400" dirty="0"/>
              <a:t>: Phase stability: </a:t>
            </a:r>
          </a:p>
          <a:p>
            <a:pPr lvl="1"/>
            <a:r>
              <a:rPr lang="en-US" sz="1400" dirty="0"/>
              <a:t>6.2015ns ± 1.3 ps, FWHM: ~4.5 ps</a:t>
            </a:r>
          </a:p>
        </p:txBody>
      </p:sp>
    </p:spTree>
    <p:extLst>
      <p:ext uri="{BB962C8B-B14F-4D97-AF65-F5344CB8AC3E}">
        <p14:creationId xmlns:p14="http://schemas.microsoft.com/office/powerpoint/2010/main" val="2463799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3242B-1386-74CD-53DC-FCDD75877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2A9077D-078A-1429-BBFC-D4E1CEB60F58}"/>
              </a:ext>
            </a:extLst>
          </p:cNvPr>
          <p:cNvSpPr txBox="1"/>
          <p:nvPr/>
        </p:nvSpPr>
        <p:spPr>
          <a:xfrm>
            <a:off x="1102731" y="376494"/>
            <a:ext cx="85423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4. Some test results </a:t>
            </a:r>
            <a:r>
              <a:rPr lang="en-US" sz="2400" dirty="0"/>
              <a:t>- GTU </a:t>
            </a:r>
            <a:r>
              <a:rPr lang="en-US" sz="2400" dirty="0">
                <a:sym typeface="Wingdings" panose="05000000000000000000" pitchFamily="2" charset="2"/>
              </a:rPr>
              <a:t> </a:t>
            </a:r>
            <a:r>
              <a:rPr lang="en-US" sz="2400" dirty="0"/>
              <a:t>DAM communication (Downlink) </a:t>
            </a:r>
            <a:endParaRPr lang="en-US" sz="28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8F2453A-EAD2-1A08-3105-BFB9754D94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2789427"/>
              </p:ext>
            </p:extLst>
          </p:nvPr>
        </p:nvGraphicFramePr>
        <p:xfrm>
          <a:off x="955675" y="1100666"/>
          <a:ext cx="10455280" cy="239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0480">
                  <a:extLst>
                    <a:ext uri="{9D8B030D-6E8A-4147-A177-3AD203B41FA5}">
                      <a16:colId xmlns:a16="http://schemas.microsoft.com/office/drawing/2014/main" val="954555114"/>
                    </a:ext>
                  </a:extLst>
                </a:gridCol>
                <a:gridCol w="950480">
                  <a:extLst>
                    <a:ext uri="{9D8B030D-6E8A-4147-A177-3AD203B41FA5}">
                      <a16:colId xmlns:a16="http://schemas.microsoft.com/office/drawing/2014/main" val="2871948538"/>
                    </a:ext>
                  </a:extLst>
                </a:gridCol>
                <a:gridCol w="950480">
                  <a:extLst>
                    <a:ext uri="{9D8B030D-6E8A-4147-A177-3AD203B41FA5}">
                      <a16:colId xmlns:a16="http://schemas.microsoft.com/office/drawing/2014/main" val="269577124"/>
                    </a:ext>
                  </a:extLst>
                </a:gridCol>
                <a:gridCol w="950480">
                  <a:extLst>
                    <a:ext uri="{9D8B030D-6E8A-4147-A177-3AD203B41FA5}">
                      <a16:colId xmlns:a16="http://schemas.microsoft.com/office/drawing/2014/main" val="388485334"/>
                    </a:ext>
                  </a:extLst>
                </a:gridCol>
                <a:gridCol w="950480">
                  <a:extLst>
                    <a:ext uri="{9D8B030D-6E8A-4147-A177-3AD203B41FA5}">
                      <a16:colId xmlns:a16="http://schemas.microsoft.com/office/drawing/2014/main" val="3176033182"/>
                    </a:ext>
                  </a:extLst>
                </a:gridCol>
                <a:gridCol w="950480">
                  <a:extLst>
                    <a:ext uri="{9D8B030D-6E8A-4147-A177-3AD203B41FA5}">
                      <a16:colId xmlns:a16="http://schemas.microsoft.com/office/drawing/2014/main" val="99299251"/>
                    </a:ext>
                  </a:extLst>
                </a:gridCol>
                <a:gridCol w="4752400">
                  <a:extLst>
                    <a:ext uri="{9D8B030D-6E8A-4147-A177-3AD203B41FA5}">
                      <a16:colId xmlns:a16="http://schemas.microsoft.com/office/drawing/2014/main" val="10319368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packet</a:t>
                      </a:r>
                    </a:p>
                  </a:txBody>
                  <a:tcPr marL="0" marR="0" marT="0" marB="0"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dirty="0"/>
                        <a:t>One packet at </a:t>
                      </a:r>
                      <a:r>
                        <a:rPr lang="en-US" baseline="0" dirty="0"/>
                        <a:t>19.7 MHz, (or five 64-bit words at 98.5 MHz)</a:t>
                      </a:r>
                      <a:endParaRPr lang="en-US" dirty="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66653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Word#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  five word</a:t>
                      </a:r>
                      <a:r>
                        <a:rPr lang="en-US" sz="1600" b="0" baseline="0" dirty="0"/>
                        <a:t>s per package</a:t>
                      </a:r>
                      <a:endParaRPr lang="en-US" sz="1600" b="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3963799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Bit(7:0)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K28.1_3C</a:t>
                      </a:r>
                    </a:p>
                    <a:p>
                      <a:pPr algn="ctr"/>
                      <a:r>
                        <a:rPr lang="en-US" sz="1200" dirty="0"/>
                        <a:t>0011111001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K28.2_5C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0011110101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K28.3_7C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0011110011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K28.4_9C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0011110010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K28.5_BC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0011111010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Bit alignment, word alignment, and packet alignment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361575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Bit(15:8)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GTU_RC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GTU_RC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GTU_RC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GTU_RC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GTU_RC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err="1"/>
                        <a:t>Synchrnous</a:t>
                      </a:r>
                      <a:r>
                        <a:rPr lang="en-US" sz="1600" b="0" baseline="0" dirty="0"/>
                        <a:t> </a:t>
                      </a:r>
                      <a:r>
                        <a:rPr lang="en-US" sz="1600" b="0" dirty="0" err="1"/>
                        <a:t>Run_control</a:t>
                      </a:r>
                      <a:r>
                        <a:rPr lang="en-US" sz="1600" b="0" dirty="0"/>
                        <a:t> codes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555251632"/>
                  </a:ext>
                </a:extLst>
              </a:tr>
              <a:tr h="9271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Bit(31:16)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BX(15:0)</a:t>
                      </a: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OrbitC</a:t>
                      </a:r>
                      <a:r>
                        <a:rPr lang="en-US" dirty="0"/>
                        <a:t>(31:0)</a:t>
                      </a: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/>
                        <a:t>SRO_T(13:0)</a:t>
                      </a: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baseline="0" dirty="0"/>
                        <a:t>BX(63:16), Orbit(47:16), etc. Global and subsystem counters</a:t>
                      </a:r>
                      <a:endParaRPr lang="en-US" sz="1600" b="0" dirty="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36332455"/>
                  </a:ext>
                </a:extLst>
              </a:tr>
              <a:tr h="18161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Bit(36:32)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subSysID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subSysID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subSysID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subSysID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subSysID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Partition this DAM to subsystem (ID) run-control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595652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Bit(63:37)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USER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USER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USER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USER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USER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Extras 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5624177"/>
                  </a:ext>
                </a:extLst>
              </a:tr>
            </a:tbl>
          </a:graphicData>
        </a:graphic>
      </p:graphicFrame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DF7E21-6948-AFDC-FDF3-34C4D0611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13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33E2FE-7E30-ACF8-6829-CA72CBCE022B}"/>
              </a:ext>
            </a:extLst>
          </p:cNvPr>
          <p:cNvSpPr txBox="1"/>
          <p:nvPr/>
        </p:nvSpPr>
        <p:spPr>
          <a:xfrm>
            <a:off x="1184276" y="3655596"/>
            <a:ext cx="87643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GTU_RC: 8-bit codes for BX_0, Data Acquisition START, STOP, </a:t>
            </a:r>
            <a:r>
              <a:rPr lang="en-US" dirty="0" err="1"/>
              <a:t>Sync_RESET</a:t>
            </a:r>
            <a:r>
              <a:rPr lang="en-US" dirty="0"/>
              <a:t>, SRO_TIME etc.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9429BF-684F-3713-2309-B4AB9A8A0009}"/>
              </a:ext>
            </a:extLst>
          </p:cNvPr>
          <p:cNvSpPr txBox="1"/>
          <p:nvPr/>
        </p:nvSpPr>
        <p:spPr>
          <a:xfrm>
            <a:off x="1102731" y="4902487"/>
            <a:ext cx="934085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This is tested with the fiber loopbacks </a:t>
            </a:r>
            <a:r>
              <a:rPr lang="en-US" dirty="0"/>
              <a:t>: </a:t>
            </a:r>
            <a:r>
              <a:rPr lang="en-US" dirty="0" err="1"/>
              <a:t>port_A_Tx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port_A_Rx</a:t>
            </a:r>
            <a:r>
              <a:rPr lang="en-US" dirty="0">
                <a:sym typeface="Wingdings" panose="05000000000000000000" pitchFamily="2" charset="2"/>
              </a:rPr>
              <a:t>; </a:t>
            </a:r>
          </a:p>
          <a:p>
            <a:pPr lvl="8"/>
            <a:r>
              <a:rPr lang="en-US" dirty="0" err="1">
                <a:sym typeface="Wingdings" panose="05000000000000000000" pitchFamily="2" charset="2"/>
              </a:rPr>
              <a:t>port_A_Tx</a:t>
            </a:r>
            <a:r>
              <a:rPr lang="en-US" dirty="0">
                <a:sym typeface="Wingdings" panose="05000000000000000000" pitchFamily="2" charset="2"/>
              </a:rPr>
              <a:t>  </a:t>
            </a:r>
            <a:r>
              <a:rPr lang="en-US" dirty="0" err="1">
                <a:sym typeface="Wingdings" panose="05000000000000000000" pitchFamily="2" charset="2"/>
              </a:rPr>
              <a:t>port_B_Rx</a:t>
            </a:r>
            <a:r>
              <a:rPr lang="en-US" dirty="0">
                <a:sym typeface="Wingdings" panose="05000000000000000000" pitchFamily="2" charset="2"/>
              </a:rPr>
              <a:t>, </a:t>
            </a:r>
            <a:r>
              <a:rPr lang="en-US" dirty="0" err="1">
                <a:sym typeface="Wingdings" panose="05000000000000000000" pitchFamily="2" charset="2"/>
              </a:rPr>
              <a:t>port_B_Tx</a:t>
            </a:r>
            <a:r>
              <a:rPr lang="en-US" dirty="0">
                <a:sym typeface="Wingdings" panose="05000000000000000000" pitchFamily="2" charset="2"/>
              </a:rPr>
              <a:t>  </a:t>
            </a:r>
            <a:r>
              <a:rPr lang="en-US" dirty="0" err="1">
                <a:sym typeface="Wingdings" panose="05000000000000000000" pitchFamily="2" charset="2"/>
              </a:rPr>
              <a:t>port_A_Rx</a:t>
            </a:r>
            <a:r>
              <a:rPr lang="en-US" dirty="0">
                <a:sym typeface="Wingdings" panose="05000000000000000000" pitchFamily="2" charset="2"/>
              </a:rPr>
              <a:t>;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633AD8-8449-D652-3B00-888F0BF4C66B}"/>
              </a:ext>
            </a:extLst>
          </p:cNvPr>
          <p:cNvSpPr txBox="1"/>
          <p:nvPr/>
        </p:nvSpPr>
        <p:spPr>
          <a:xfrm>
            <a:off x="1184276" y="3997158"/>
            <a:ext cx="74549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The data are 8b/10b encoded, which results in 7.88 Gbps downlink,</a:t>
            </a:r>
          </a:p>
        </p:txBody>
      </p:sp>
    </p:spTree>
    <p:extLst>
      <p:ext uri="{BB962C8B-B14F-4D97-AF65-F5344CB8AC3E}">
        <p14:creationId xmlns:p14="http://schemas.microsoft.com/office/powerpoint/2010/main" val="386243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" name="Table 101">
            <a:extLst>
              <a:ext uri="{FF2B5EF4-FFF2-40B4-BE49-F238E27FC236}">
                <a16:creationId xmlns:a16="http://schemas.microsoft.com/office/drawing/2014/main" id="{6959ED03-1D57-3CB2-F58D-833029E4F1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5364687"/>
              </p:ext>
            </p:extLst>
          </p:nvPr>
        </p:nvGraphicFramePr>
        <p:xfrm>
          <a:off x="1147769" y="1995263"/>
          <a:ext cx="1027324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7325">
                  <a:extLst>
                    <a:ext uri="{9D8B030D-6E8A-4147-A177-3AD203B41FA5}">
                      <a16:colId xmlns:a16="http://schemas.microsoft.com/office/drawing/2014/main" val="3184703993"/>
                    </a:ext>
                  </a:extLst>
                </a:gridCol>
                <a:gridCol w="513662">
                  <a:extLst>
                    <a:ext uri="{9D8B030D-6E8A-4147-A177-3AD203B41FA5}">
                      <a16:colId xmlns:a16="http://schemas.microsoft.com/office/drawing/2014/main" val="3803042595"/>
                    </a:ext>
                  </a:extLst>
                </a:gridCol>
                <a:gridCol w="513663">
                  <a:extLst>
                    <a:ext uri="{9D8B030D-6E8A-4147-A177-3AD203B41FA5}">
                      <a16:colId xmlns:a16="http://schemas.microsoft.com/office/drawing/2014/main" val="2243378280"/>
                    </a:ext>
                  </a:extLst>
                </a:gridCol>
                <a:gridCol w="513662">
                  <a:extLst>
                    <a:ext uri="{9D8B030D-6E8A-4147-A177-3AD203B41FA5}">
                      <a16:colId xmlns:a16="http://schemas.microsoft.com/office/drawing/2014/main" val="2147050735"/>
                    </a:ext>
                  </a:extLst>
                </a:gridCol>
                <a:gridCol w="513662">
                  <a:extLst>
                    <a:ext uri="{9D8B030D-6E8A-4147-A177-3AD203B41FA5}">
                      <a16:colId xmlns:a16="http://schemas.microsoft.com/office/drawing/2014/main" val="3234658035"/>
                    </a:ext>
                  </a:extLst>
                </a:gridCol>
                <a:gridCol w="513663">
                  <a:extLst>
                    <a:ext uri="{9D8B030D-6E8A-4147-A177-3AD203B41FA5}">
                      <a16:colId xmlns:a16="http://schemas.microsoft.com/office/drawing/2014/main" val="1309117470"/>
                    </a:ext>
                  </a:extLst>
                </a:gridCol>
                <a:gridCol w="6677611">
                  <a:extLst>
                    <a:ext uri="{9D8B030D-6E8A-4147-A177-3AD203B41FA5}">
                      <a16:colId xmlns:a16="http://schemas.microsoft.com/office/drawing/2014/main" val="8660977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469700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102731" y="376494"/>
            <a:ext cx="85423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4. Some test results </a:t>
            </a:r>
            <a:r>
              <a:rPr lang="en-US" sz="2400" dirty="0"/>
              <a:t>- GTU </a:t>
            </a:r>
            <a:r>
              <a:rPr lang="en-US" sz="2400" dirty="0">
                <a:sym typeface="Wingdings" panose="05000000000000000000" pitchFamily="2" charset="2"/>
              </a:rPr>
              <a:t> </a:t>
            </a:r>
            <a:r>
              <a:rPr lang="en-US" sz="2400" dirty="0"/>
              <a:t>DAM communication (Downlink) </a:t>
            </a:r>
            <a:endParaRPr lang="en-U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14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83ED3-9174-EAAE-267D-F06A3BCF767B}"/>
              </a:ext>
            </a:extLst>
          </p:cNvPr>
          <p:cNvSpPr/>
          <p:nvPr/>
        </p:nvSpPr>
        <p:spPr>
          <a:xfrm>
            <a:off x="2189640" y="1995943"/>
            <a:ext cx="2591612" cy="356641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Elbow Connector 223">
            <a:extLst>
              <a:ext uri="{FF2B5EF4-FFF2-40B4-BE49-F238E27FC236}">
                <a16:creationId xmlns:a16="http://schemas.microsoft.com/office/drawing/2014/main" id="{25D865AF-5EDC-24CD-BCC8-01D4F1D53205}"/>
              </a:ext>
            </a:extLst>
          </p:cNvPr>
          <p:cNvCxnSpPr>
            <a:cxnSpLocks/>
          </p:cNvCxnSpPr>
          <p:nvPr/>
        </p:nvCxnSpPr>
        <p:spPr>
          <a:xfrm>
            <a:off x="2158399" y="1316162"/>
            <a:ext cx="2558776" cy="515624"/>
          </a:xfrm>
          <a:prstGeom prst="bentConnector3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243">
            <a:extLst>
              <a:ext uri="{FF2B5EF4-FFF2-40B4-BE49-F238E27FC236}">
                <a16:creationId xmlns:a16="http://schemas.microsoft.com/office/drawing/2014/main" id="{8C8C6205-4EB4-FAF9-BD28-E9BD37523019}"/>
              </a:ext>
            </a:extLst>
          </p:cNvPr>
          <p:cNvCxnSpPr>
            <a:cxnSpLocks/>
          </p:cNvCxnSpPr>
          <p:nvPr/>
        </p:nvCxnSpPr>
        <p:spPr>
          <a:xfrm flipV="1">
            <a:off x="871828" y="1311501"/>
            <a:ext cx="2562647" cy="528260"/>
          </a:xfrm>
          <a:prstGeom prst="bentConnector3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06DB74A-4C98-BF3B-8F20-31125B7605CE}"/>
              </a:ext>
            </a:extLst>
          </p:cNvPr>
          <p:cNvSpPr txBox="1"/>
          <p:nvPr/>
        </p:nvSpPr>
        <p:spPr>
          <a:xfrm>
            <a:off x="345672" y="1176285"/>
            <a:ext cx="20826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ePIC</a:t>
            </a:r>
            <a:r>
              <a:rPr lang="en-US" dirty="0"/>
              <a:t> system clock</a:t>
            </a:r>
          </a:p>
          <a:p>
            <a:r>
              <a:rPr lang="en-US" dirty="0"/>
              <a:t>(19.7 MHz)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1A67366-79BA-90DA-DB0A-D12529097E92}"/>
              </a:ext>
            </a:extLst>
          </p:cNvPr>
          <p:cNvSpPr/>
          <p:nvPr/>
        </p:nvSpPr>
        <p:spPr>
          <a:xfrm>
            <a:off x="4833326" y="1988001"/>
            <a:ext cx="8034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GP</a:t>
            </a:r>
            <a:r>
              <a:rPr lang="en-US" baseline="-10000" dirty="0"/>
              <a:t>N+1</a:t>
            </a:r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E3FC613-605B-8200-7A0C-630B38D876AF}"/>
              </a:ext>
            </a:extLst>
          </p:cNvPr>
          <p:cNvSpPr/>
          <p:nvPr/>
        </p:nvSpPr>
        <p:spPr>
          <a:xfrm>
            <a:off x="1127466" y="1995263"/>
            <a:ext cx="7649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GP</a:t>
            </a:r>
            <a:r>
              <a:rPr lang="en-US" baseline="-10000" dirty="0"/>
              <a:t>N-1</a:t>
            </a:r>
            <a:endParaRPr lang="en-US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433CF8B-8B9A-47AE-3720-293DB31B3B87}"/>
              </a:ext>
            </a:extLst>
          </p:cNvPr>
          <p:cNvSpPr/>
          <p:nvPr/>
        </p:nvSpPr>
        <p:spPr>
          <a:xfrm>
            <a:off x="4164616" y="1992386"/>
            <a:ext cx="713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GP</a:t>
            </a:r>
            <a:r>
              <a:rPr lang="en-US" baseline="-10000" dirty="0"/>
              <a:t>N</a:t>
            </a:r>
            <a:r>
              <a:rPr lang="en-US" baseline="30000" dirty="0"/>
              <a:t>5</a:t>
            </a:r>
            <a:endParaRPr lang="en-US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CF437FE-B0FD-9C50-16D6-FE6BE7524E2E}"/>
              </a:ext>
            </a:extLst>
          </p:cNvPr>
          <p:cNvSpPr/>
          <p:nvPr/>
        </p:nvSpPr>
        <p:spPr>
          <a:xfrm>
            <a:off x="3639598" y="2021457"/>
            <a:ext cx="713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GP</a:t>
            </a:r>
            <a:r>
              <a:rPr lang="en-US" baseline="-10000" dirty="0"/>
              <a:t>N</a:t>
            </a:r>
            <a:r>
              <a:rPr lang="en-US" baseline="30000" dirty="0"/>
              <a:t>4</a:t>
            </a:r>
            <a:endParaRPr lang="en-US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96430BB-296F-FB77-133F-2DE8014B02B3}"/>
              </a:ext>
            </a:extLst>
          </p:cNvPr>
          <p:cNvSpPr/>
          <p:nvPr/>
        </p:nvSpPr>
        <p:spPr>
          <a:xfrm>
            <a:off x="3138334" y="2024334"/>
            <a:ext cx="713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GP</a:t>
            </a:r>
            <a:r>
              <a:rPr lang="en-US" baseline="-10000" dirty="0"/>
              <a:t>N</a:t>
            </a:r>
            <a:r>
              <a:rPr lang="en-US" baseline="30000" dirty="0"/>
              <a:t>3</a:t>
            </a:r>
            <a:endParaRPr lang="en-US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9C3C88CE-4680-0FCB-E2A0-FFC6234EF7E3}"/>
              </a:ext>
            </a:extLst>
          </p:cNvPr>
          <p:cNvSpPr/>
          <p:nvPr/>
        </p:nvSpPr>
        <p:spPr>
          <a:xfrm>
            <a:off x="2650897" y="2039440"/>
            <a:ext cx="713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GP</a:t>
            </a:r>
            <a:r>
              <a:rPr lang="en-US" baseline="-10000" dirty="0"/>
              <a:t>N</a:t>
            </a:r>
            <a:r>
              <a:rPr lang="en-US" baseline="30000" dirty="0"/>
              <a:t>2</a:t>
            </a:r>
            <a:endParaRPr 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2F309DC-C3F9-F34C-6557-A66AB1D3932D}"/>
              </a:ext>
            </a:extLst>
          </p:cNvPr>
          <p:cNvSpPr txBox="1"/>
          <p:nvPr/>
        </p:nvSpPr>
        <p:spPr>
          <a:xfrm>
            <a:off x="86382" y="1907537"/>
            <a:ext cx="13782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/>
              <a:t>GTU</a:t>
            </a:r>
            <a:r>
              <a:rPr lang="en-US" sz="2400" dirty="0" err="1">
                <a:sym typeface="Wingdings" panose="05000000000000000000" pitchFamily="2" charset="2"/>
              </a:rPr>
              <a:t>_Tx</a:t>
            </a:r>
            <a:endParaRPr lang="en-US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2D2FF140-787C-C2F7-B2F3-2FC7ADABA1C4}"/>
              </a:ext>
            </a:extLst>
          </p:cNvPr>
          <p:cNvSpPr txBox="1"/>
          <p:nvPr/>
        </p:nvSpPr>
        <p:spPr>
          <a:xfrm>
            <a:off x="86381" y="2520097"/>
            <a:ext cx="170652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/>
              <a:t>DAM_Rx</a:t>
            </a:r>
            <a:r>
              <a:rPr lang="en-US" sz="2400" dirty="0"/>
              <a:t> </a:t>
            </a:r>
            <a:r>
              <a:rPr lang="en-US" sz="2000" dirty="0"/>
              <a:t>(7.88 Gbps)</a:t>
            </a:r>
            <a:endParaRPr lang="en-US" dirty="0"/>
          </a:p>
        </p:txBody>
      </p:sp>
      <p:cxnSp>
        <p:nvCxnSpPr>
          <p:cNvPr id="95" name="Elbow Connector 223">
            <a:extLst>
              <a:ext uri="{FF2B5EF4-FFF2-40B4-BE49-F238E27FC236}">
                <a16:creationId xmlns:a16="http://schemas.microsoft.com/office/drawing/2014/main" id="{069576B8-235F-DBDD-4184-FA584FE7BEF7}"/>
              </a:ext>
            </a:extLst>
          </p:cNvPr>
          <p:cNvCxnSpPr>
            <a:cxnSpLocks/>
          </p:cNvCxnSpPr>
          <p:nvPr/>
        </p:nvCxnSpPr>
        <p:spPr>
          <a:xfrm>
            <a:off x="4721046" y="1306426"/>
            <a:ext cx="2558776" cy="515624"/>
          </a:xfrm>
          <a:prstGeom prst="bentConnector3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Elbow Connector 243">
            <a:extLst>
              <a:ext uri="{FF2B5EF4-FFF2-40B4-BE49-F238E27FC236}">
                <a16:creationId xmlns:a16="http://schemas.microsoft.com/office/drawing/2014/main" id="{3CA2E255-4CE4-F728-D70E-2B4468565E48}"/>
              </a:ext>
            </a:extLst>
          </p:cNvPr>
          <p:cNvCxnSpPr>
            <a:cxnSpLocks/>
          </p:cNvCxnSpPr>
          <p:nvPr/>
        </p:nvCxnSpPr>
        <p:spPr>
          <a:xfrm flipV="1">
            <a:off x="3434475" y="1301765"/>
            <a:ext cx="2562647" cy="528260"/>
          </a:xfrm>
          <a:prstGeom prst="bentConnector3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Elbow Connector 223">
            <a:extLst>
              <a:ext uri="{FF2B5EF4-FFF2-40B4-BE49-F238E27FC236}">
                <a16:creationId xmlns:a16="http://schemas.microsoft.com/office/drawing/2014/main" id="{7F133676-DDDD-CB06-3CBD-07B74EBAD551}"/>
              </a:ext>
            </a:extLst>
          </p:cNvPr>
          <p:cNvCxnSpPr>
            <a:cxnSpLocks/>
          </p:cNvCxnSpPr>
          <p:nvPr/>
        </p:nvCxnSpPr>
        <p:spPr>
          <a:xfrm>
            <a:off x="7304977" y="1308187"/>
            <a:ext cx="2558776" cy="515624"/>
          </a:xfrm>
          <a:prstGeom prst="bentConnector3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Elbow Connector 243">
            <a:extLst>
              <a:ext uri="{FF2B5EF4-FFF2-40B4-BE49-F238E27FC236}">
                <a16:creationId xmlns:a16="http://schemas.microsoft.com/office/drawing/2014/main" id="{AF1F7EBF-7376-3395-5967-D78BEF8ED1A2}"/>
              </a:ext>
            </a:extLst>
          </p:cNvPr>
          <p:cNvCxnSpPr>
            <a:cxnSpLocks/>
          </p:cNvCxnSpPr>
          <p:nvPr/>
        </p:nvCxnSpPr>
        <p:spPr>
          <a:xfrm flipV="1">
            <a:off x="6018406" y="1303526"/>
            <a:ext cx="2562647" cy="528260"/>
          </a:xfrm>
          <a:prstGeom prst="bentConnector3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Elbow Connector 243">
            <a:extLst>
              <a:ext uri="{FF2B5EF4-FFF2-40B4-BE49-F238E27FC236}">
                <a16:creationId xmlns:a16="http://schemas.microsoft.com/office/drawing/2014/main" id="{06F4AEF9-7855-5A21-80F6-9FB628F3F05A}"/>
              </a:ext>
            </a:extLst>
          </p:cNvPr>
          <p:cNvCxnSpPr>
            <a:cxnSpLocks/>
          </p:cNvCxnSpPr>
          <p:nvPr/>
        </p:nvCxnSpPr>
        <p:spPr>
          <a:xfrm flipV="1">
            <a:off x="8581053" y="1294356"/>
            <a:ext cx="2562647" cy="528260"/>
          </a:xfrm>
          <a:prstGeom prst="bentConnector3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295BF604-A473-5BB0-6B25-C143508A4E82}"/>
              </a:ext>
            </a:extLst>
          </p:cNvPr>
          <p:cNvSpPr/>
          <p:nvPr/>
        </p:nvSpPr>
        <p:spPr>
          <a:xfrm>
            <a:off x="2112129" y="2044285"/>
            <a:ext cx="713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GP</a:t>
            </a:r>
            <a:r>
              <a:rPr lang="en-US" baseline="-10000" dirty="0"/>
              <a:t>N</a:t>
            </a:r>
            <a:r>
              <a:rPr lang="en-US" baseline="30000" dirty="0"/>
              <a:t>1</a:t>
            </a:r>
            <a:endParaRPr lang="en-US" dirty="0"/>
          </a:p>
        </p:txBody>
      </p:sp>
      <p:graphicFrame>
        <p:nvGraphicFramePr>
          <p:cNvPr id="103" name="Table 102">
            <a:extLst>
              <a:ext uri="{FF2B5EF4-FFF2-40B4-BE49-F238E27FC236}">
                <a16:creationId xmlns:a16="http://schemas.microsoft.com/office/drawing/2014/main" id="{FC520045-5D87-A24B-4885-966E206626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0510527"/>
              </p:ext>
            </p:extLst>
          </p:nvPr>
        </p:nvGraphicFramePr>
        <p:xfrm>
          <a:off x="1792910" y="2560708"/>
          <a:ext cx="1027324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7325">
                  <a:extLst>
                    <a:ext uri="{9D8B030D-6E8A-4147-A177-3AD203B41FA5}">
                      <a16:colId xmlns:a16="http://schemas.microsoft.com/office/drawing/2014/main" val="3184703993"/>
                    </a:ext>
                  </a:extLst>
                </a:gridCol>
                <a:gridCol w="513662">
                  <a:extLst>
                    <a:ext uri="{9D8B030D-6E8A-4147-A177-3AD203B41FA5}">
                      <a16:colId xmlns:a16="http://schemas.microsoft.com/office/drawing/2014/main" val="3803042595"/>
                    </a:ext>
                  </a:extLst>
                </a:gridCol>
                <a:gridCol w="513663">
                  <a:extLst>
                    <a:ext uri="{9D8B030D-6E8A-4147-A177-3AD203B41FA5}">
                      <a16:colId xmlns:a16="http://schemas.microsoft.com/office/drawing/2014/main" val="2243378280"/>
                    </a:ext>
                  </a:extLst>
                </a:gridCol>
                <a:gridCol w="513662">
                  <a:extLst>
                    <a:ext uri="{9D8B030D-6E8A-4147-A177-3AD203B41FA5}">
                      <a16:colId xmlns:a16="http://schemas.microsoft.com/office/drawing/2014/main" val="2147050735"/>
                    </a:ext>
                  </a:extLst>
                </a:gridCol>
                <a:gridCol w="513662">
                  <a:extLst>
                    <a:ext uri="{9D8B030D-6E8A-4147-A177-3AD203B41FA5}">
                      <a16:colId xmlns:a16="http://schemas.microsoft.com/office/drawing/2014/main" val="3234658035"/>
                    </a:ext>
                  </a:extLst>
                </a:gridCol>
                <a:gridCol w="513663">
                  <a:extLst>
                    <a:ext uri="{9D8B030D-6E8A-4147-A177-3AD203B41FA5}">
                      <a16:colId xmlns:a16="http://schemas.microsoft.com/office/drawing/2014/main" val="1309117470"/>
                    </a:ext>
                  </a:extLst>
                </a:gridCol>
                <a:gridCol w="6677612">
                  <a:extLst>
                    <a:ext uri="{9D8B030D-6E8A-4147-A177-3AD203B41FA5}">
                      <a16:colId xmlns:a16="http://schemas.microsoft.com/office/drawing/2014/main" val="8660977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469700"/>
                  </a:ext>
                </a:extLst>
              </a:tr>
            </a:tbl>
          </a:graphicData>
        </a:graphic>
      </p:graphicFrame>
      <p:sp>
        <p:nvSpPr>
          <p:cNvPr id="104" name="Rectangle 103">
            <a:extLst>
              <a:ext uri="{FF2B5EF4-FFF2-40B4-BE49-F238E27FC236}">
                <a16:creationId xmlns:a16="http://schemas.microsoft.com/office/drawing/2014/main" id="{B37F902D-522E-7CE1-6542-1BAB06392116}"/>
              </a:ext>
            </a:extLst>
          </p:cNvPr>
          <p:cNvSpPr/>
          <p:nvPr/>
        </p:nvSpPr>
        <p:spPr>
          <a:xfrm>
            <a:off x="2834781" y="2561388"/>
            <a:ext cx="2591612" cy="356641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E48689BE-B334-E410-0544-7F3066C85F92}"/>
              </a:ext>
            </a:extLst>
          </p:cNvPr>
          <p:cNvSpPr/>
          <p:nvPr/>
        </p:nvSpPr>
        <p:spPr>
          <a:xfrm>
            <a:off x="5478467" y="2553446"/>
            <a:ext cx="8034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GP</a:t>
            </a:r>
            <a:r>
              <a:rPr lang="en-US" baseline="-10000" dirty="0"/>
              <a:t>N+1</a:t>
            </a:r>
            <a:endParaRPr lang="en-US" dirty="0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B16E43DE-302C-BA17-C000-D006E159901E}"/>
              </a:ext>
            </a:extLst>
          </p:cNvPr>
          <p:cNvSpPr/>
          <p:nvPr/>
        </p:nvSpPr>
        <p:spPr>
          <a:xfrm>
            <a:off x="1772607" y="2560708"/>
            <a:ext cx="7649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GP</a:t>
            </a:r>
            <a:r>
              <a:rPr lang="en-US" baseline="-10000" dirty="0"/>
              <a:t>N-1</a:t>
            </a:r>
            <a:endParaRPr lang="en-US" dirty="0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1AD24029-F003-6E65-3DA7-F0F1E0FF4793}"/>
              </a:ext>
            </a:extLst>
          </p:cNvPr>
          <p:cNvSpPr/>
          <p:nvPr/>
        </p:nvSpPr>
        <p:spPr>
          <a:xfrm>
            <a:off x="4809757" y="2557831"/>
            <a:ext cx="713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GP</a:t>
            </a:r>
            <a:r>
              <a:rPr lang="en-US" baseline="-10000" dirty="0"/>
              <a:t>N</a:t>
            </a:r>
            <a:r>
              <a:rPr lang="en-US" baseline="30000" dirty="0"/>
              <a:t>5</a:t>
            </a:r>
            <a:endParaRPr lang="en-US" dirty="0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C3D8EA0E-BB30-B647-14DE-21D1AE758627}"/>
              </a:ext>
            </a:extLst>
          </p:cNvPr>
          <p:cNvSpPr/>
          <p:nvPr/>
        </p:nvSpPr>
        <p:spPr>
          <a:xfrm>
            <a:off x="4284739" y="2586902"/>
            <a:ext cx="713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GP</a:t>
            </a:r>
            <a:r>
              <a:rPr lang="en-US" baseline="-10000" dirty="0"/>
              <a:t>N</a:t>
            </a:r>
            <a:r>
              <a:rPr lang="en-US" baseline="30000" dirty="0"/>
              <a:t>4</a:t>
            </a:r>
            <a:endParaRPr lang="en-US" dirty="0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5C0546DA-FEB5-DD76-DF20-47E2F6129142}"/>
              </a:ext>
            </a:extLst>
          </p:cNvPr>
          <p:cNvSpPr/>
          <p:nvPr/>
        </p:nvSpPr>
        <p:spPr>
          <a:xfrm>
            <a:off x="3783475" y="2589779"/>
            <a:ext cx="713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GP</a:t>
            </a:r>
            <a:r>
              <a:rPr lang="en-US" baseline="-10000" dirty="0"/>
              <a:t>N</a:t>
            </a:r>
            <a:r>
              <a:rPr lang="en-US" baseline="30000" dirty="0"/>
              <a:t>3</a:t>
            </a:r>
            <a:endParaRPr lang="en-US" dirty="0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E785EBE3-C4D1-0438-6836-4665E6733DF5}"/>
              </a:ext>
            </a:extLst>
          </p:cNvPr>
          <p:cNvSpPr/>
          <p:nvPr/>
        </p:nvSpPr>
        <p:spPr>
          <a:xfrm>
            <a:off x="3296038" y="2604885"/>
            <a:ext cx="713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GP</a:t>
            </a:r>
            <a:r>
              <a:rPr lang="en-US" baseline="-10000" dirty="0"/>
              <a:t>N</a:t>
            </a:r>
            <a:r>
              <a:rPr lang="en-US" baseline="30000" dirty="0"/>
              <a:t>2</a:t>
            </a:r>
            <a:endParaRPr lang="en-US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E98C6387-89CE-4E03-DD0A-C7A1213F74A3}"/>
              </a:ext>
            </a:extLst>
          </p:cNvPr>
          <p:cNvSpPr/>
          <p:nvPr/>
        </p:nvSpPr>
        <p:spPr>
          <a:xfrm>
            <a:off x="2757270" y="2609730"/>
            <a:ext cx="713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GP</a:t>
            </a:r>
            <a:r>
              <a:rPr lang="en-US" baseline="-10000" dirty="0"/>
              <a:t>N</a:t>
            </a:r>
            <a:r>
              <a:rPr lang="en-US" baseline="30000" dirty="0"/>
              <a:t>1</a:t>
            </a:r>
            <a:endParaRPr lang="en-US" dirty="0"/>
          </a:p>
        </p:txBody>
      </p:sp>
      <p:graphicFrame>
        <p:nvGraphicFramePr>
          <p:cNvPr id="112" name="Table 111">
            <a:extLst>
              <a:ext uri="{FF2B5EF4-FFF2-40B4-BE49-F238E27FC236}">
                <a16:creationId xmlns:a16="http://schemas.microsoft.com/office/drawing/2014/main" id="{26E5BBDA-BADD-B0CE-4647-9F148CA0BC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6751825"/>
              </p:ext>
            </p:extLst>
          </p:nvPr>
        </p:nvGraphicFramePr>
        <p:xfrm>
          <a:off x="4284739" y="3087779"/>
          <a:ext cx="7187886" cy="11630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5962">
                  <a:extLst>
                    <a:ext uri="{9D8B030D-6E8A-4147-A177-3AD203B41FA5}">
                      <a16:colId xmlns:a16="http://schemas.microsoft.com/office/drawing/2014/main" val="1131772118"/>
                    </a:ext>
                  </a:extLst>
                </a:gridCol>
                <a:gridCol w="2546421">
                  <a:extLst>
                    <a:ext uri="{9D8B030D-6E8A-4147-A177-3AD203B41FA5}">
                      <a16:colId xmlns:a16="http://schemas.microsoft.com/office/drawing/2014/main" val="973902355"/>
                    </a:ext>
                  </a:extLst>
                </a:gridCol>
                <a:gridCol w="2245503">
                  <a:extLst>
                    <a:ext uri="{9D8B030D-6E8A-4147-A177-3AD203B41FA5}">
                      <a16:colId xmlns:a16="http://schemas.microsoft.com/office/drawing/2014/main" val="3866351413"/>
                    </a:ext>
                  </a:extLst>
                </a:gridCol>
              </a:tblGrid>
              <a:tr h="116302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9490341"/>
                  </a:ext>
                </a:extLst>
              </a:tr>
            </a:tbl>
          </a:graphicData>
        </a:graphic>
      </p:graphicFrame>
      <p:sp>
        <p:nvSpPr>
          <p:cNvPr id="115" name="TextBox 114">
            <a:extLst>
              <a:ext uri="{FF2B5EF4-FFF2-40B4-BE49-F238E27FC236}">
                <a16:creationId xmlns:a16="http://schemas.microsoft.com/office/drawing/2014/main" id="{7CCD0898-33EC-3F63-2AC5-853E157EDADA}"/>
              </a:ext>
            </a:extLst>
          </p:cNvPr>
          <p:cNvSpPr txBox="1"/>
          <p:nvPr/>
        </p:nvSpPr>
        <p:spPr>
          <a:xfrm>
            <a:off x="2177293" y="3217450"/>
            <a:ext cx="193451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/>
              <a:t>DAM_Parallel</a:t>
            </a:r>
            <a:r>
              <a:rPr lang="en-US" sz="2400" dirty="0"/>
              <a:t> </a:t>
            </a:r>
            <a:r>
              <a:rPr lang="en-US" sz="2000" dirty="0"/>
              <a:t>(19.7 Mbps)</a:t>
            </a:r>
            <a:endParaRPr lang="en-US" dirty="0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5FC91BC7-6D69-CF10-34BF-E6A016B7C481}"/>
              </a:ext>
            </a:extLst>
          </p:cNvPr>
          <p:cNvSpPr/>
          <p:nvPr/>
        </p:nvSpPr>
        <p:spPr>
          <a:xfrm>
            <a:off x="4907139" y="3480029"/>
            <a:ext cx="7649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GP</a:t>
            </a:r>
            <a:r>
              <a:rPr lang="en-US" baseline="-10000" dirty="0"/>
              <a:t>N-1</a:t>
            </a:r>
            <a:endParaRPr lang="en-US" dirty="0"/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8AE192F9-1B97-DEC1-22A5-16CF17BABA8A}"/>
              </a:ext>
            </a:extLst>
          </p:cNvPr>
          <p:cNvSpPr/>
          <p:nvPr/>
        </p:nvSpPr>
        <p:spPr>
          <a:xfrm>
            <a:off x="9945916" y="3441711"/>
            <a:ext cx="704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GP</a:t>
            </a:r>
            <a:r>
              <a:rPr lang="en-US" baseline="-10000" dirty="0"/>
              <a:t>N+1</a:t>
            </a:r>
            <a:endParaRPr lang="en-US" dirty="0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6BF1A378-4E2C-B8E5-3F03-72D469AC397E}"/>
              </a:ext>
            </a:extLst>
          </p:cNvPr>
          <p:cNvSpPr/>
          <p:nvPr/>
        </p:nvSpPr>
        <p:spPr>
          <a:xfrm>
            <a:off x="6738516" y="3017254"/>
            <a:ext cx="713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GP</a:t>
            </a:r>
            <a:r>
              <a:rPr lang="en-US" baseline="-10000" dirty="0"/>
              <a:t>N</a:t>
            </a:r>
            <a:r>
              <a:rPr lang="en-US" baseline="30000" dirty="0"/>
              <a:t>1</a:t>
            </a:r>
            <a:endParaRPr lang="en-US" dirty="0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39634E0F-5DEE-AE52-8653-51C5EB9D3525}"/>
              </a:ext>
            </a:extLst>
          </p:cNvPr>
          <p:cNvSpPr/>
          <p:nvPr/>
        </p:nvSpPr>
        <p:spPr>
          <a:xfrm>
            <a:off x="6738516" y="3881469"/>
            <a:ext cx="6270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GP</a:t>
            </a:r>
            <a:r>
              <a:rPr lang="en-US" baseline="-10000" dirty="0"/>
              <a:t>N</a:t>
            </a:r>
            <a:r>
              <a:rPr lang="en-US" baseline="30000" dirty="0"/>
              <a:t>5</a:t>
            </a:r>
            <a:endParaRPr lang="en-US" dirty="0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467E5A82-A0B2-F81C-B7D1-C239320D0279}"/>
              </a:ext>
            </a:extLst>
          </p:cNvPr>
          <p:cNvSpPr/>
          <p:nvPr/>
        </p:nvSpPr>
        <p:spPr>
          <a:xfrm>
            <a:off x="6738517" y="3441711"/>
            <a:ext cx="6270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GP</a:t>
            </a:r>
            <a:r>
              <a:rPr lang="en-US" baseline="-10000" dirty="0"/>
              <a:t>N</a:t>
            </a:r>
            <a:r>
              <a:rPr lang="en-US" baseline="30000" dirty="0"/>
              <a:t>3</a:t>
            </a:r>
            <a:endParaRPr lang="en-US" dirty="0"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9E9FC459-0FBA-FBA1-FFC7-0CDE9E86BCCD}"/>
              </a:ext>
            </a:extLst>
          </p:cNvPr>
          <p:cNvSpPr/>
          <p:nvPr/>
        </p:nvSpPr>
        <p:spPr>
          <a:xfrm>
            <a:off x="6738516" y="3661590"/>
            <a:ext cx="6270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GP</a:t>
            </a:r>
            <a:r>
              <a:rPr lang="en-US" baseline="-10000" dirty="0"/>
              <a:t>N</a:t>
            </a:r>
            <a:r>
              <a:rPr lang="en-US" baseline="30000" dirty="0"/>
              <a:t>4</a:t>
            </a:r>
            <a:endParaRPr lang="en-US" dirty="0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AC65927C-8CED-14FC-A774-39097E8E5C3C}"/>
              </a:ext>
            </a:extLst>
          </p:cNvPr>
          <p:cNvSpPr/>
          <p:nvPr/>
        </p:nvSpPr>
        <p:spPr>
          <a:xfrm>
            <a:off x="6738518" y="3221832"/>
            <a:ext cx="6270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GP</a:t>
            </a:r>
            <a:r>
              <a:rPr lang="en-US" baseline="-10000" dirty="0"/>
              <a:t>N</a:t>
            </a:r>
            <a:r>
              <a:rPr lang="en-US" baseline="30000" dirty="0"/>
              <a:t>2</a:t>
            </a:r>
            <a:endParaRPr lang="en-US" dirty="0"/>
          </a:p>
        </p:txBody>
      </p:sp>
      <p:graphicFrame>
        <p:nvGraphicFramePr>
          <p:cNvPr id="125" name="Table 124">
            <a:extLst>
              <a:ext uri="{FF2B5EF4-FFF2-40B4-BE49-F238E27FC236}">
                <a16:creationId xmlns:a16="http://schemas.microsoft.com/office/drawing/2014/main" id="{8A63631C-21B4-561B-DCC9-14EB8C143F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646992"/>
              </p:ext>
            </p:extLst>
          </p:nvPr>
        </p:nvGraphicFramePr>
        <p:xfrm>
          <a:off x="4936643" y="4411501"/>
          <a:ext cx="6774531" cy="473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9045">
                  <a:extLst>
                    <a:ext uri="{9D8B030D-6E8A-4147-A177-3AD203B41FA5}">
                      <a16:colId xmlns:a16="http://schemas.microsoft.com/office/drawing/2014/main" val="1131772118"/>
                    </a:ext>
                  </a:extLst>
                </a:gridCol>
                <a:gridCol w="1283771">
                  <a:extLst>
                    <a:ext uri="{9D8B030D-6E8A-4147-A177-3AD203B41FA5}">
                      <a16:colId xmlns:a16="http://schemas.microsoft.com/office/drawing/2014/main" val="973902355"/>
                    </a:ext>
                  </a:extLst>
                </a:gridCol>
                <a:gridCol w="1283771">
                  <a:extLst>
                    <a:ext uri="{9D8B030D-6E8A-4147-A177-3AD203B41FA5}">
                      <a16:colId xmlns:a16="http://schemas.microsoft.com/office/drawing/2014/main" val="965600674"/>
                    </a:ext>
                  </a:extLst>
                </a:gridCol>
                <a:gridCol w="1837944">
                  <a:extLst>
                    <a:ext uri="{9D8B030D-6E8A-4147-A177-3AD203B41FA5}">
                      <a16:colId xmlns:a16="http://schemas.microsoft.com/office/drawing/2014/main" val="3866351413"/>
                    </a:ext>
                  </a:extLst>
                </a:gridCol>
              </a:tblGrid>
              <a:tr h="47333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FF00">
                        <a:alpha val="2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FF00">
                        <a:alpha val="2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FF00">
                        <a:alpha val="2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FF00">
                        <a:alpha val="22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490341"/>
                  </a:ext>
                </a:extLst>
              </a:tr>
            </a:tbl>
          </a:graphicData>
        </a:graphic>
      </p:graphicFrame>
      <p:sp>
        <p:nvSpPr>
          <p:cNvPr id="126" name="TextBox 125">
            <a:extLst>
              <a:ext uri="{FF2B5EF4-FFF2-40B4-BE49-F238E27FC236}">
                <a16:creationId xmlns:a16="http://schemas.microsoft.com/office/drawing/2014/main" id="{F1AD97AA-AF25-E66B-0BC1-5A2C67218110}"/>
              </a:ext>
            </a:extLst>
          </p:cNvPr>
          <p:cNvSpPr txBox="1"/>
          <p:nvPr/>
        </p:nvSpPr>
        <p:spPr>
          <a:xfrm>
            <a:off x="1524895" y="4455749"/>
            <a:ext cx="36333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</a:rPr>
              <a:t>DAM to </a:t>
            </a:r>
            <a:r>
              <a:rPr lang="en-US" sz="2400" dirty="0" err="1">
                <a:solidFill>
                  <a:srgbClr val="FFC000"/>
                </a:solidFill>
              </a:rPr>
              <a:t>LpGBT</a:t>
            </a:r>
            <a:r>
              <a:rPr lang="en-US" sz="2400" dirty="0">
                <a:solidFill>
                  <a:srgbClr val="FFC000"/>
                </a:solidFill>
              </a:rPr>
              <a:t> </a:t>
            </a:r>
            <a:r>
              <a:rPr lang="en-US" sz="2000" dirty="0">
                <a:solidFill>
                  <a:srgbClr val="FFC000"/>
                </a:solidFill>
              </a:rPr>
              <a:t>(2.56 Gbps)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F4361A40-B897-CD85-A158-3E1179928C60}"/>
              </a:ext>
            </a:extLst>
          </p:cNvPr>
          <p:cNvSpPr txBox="1"/>
          <p:nvPr/>
        </p:nvSpPr>
        <p:spPr>
          <a:xfrm>
            <a:off x="692961" y="5106026"/>
            <a:ext cx="48122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</a:rPr>
              <a:t>DAM to non-</a:t>
            </a:r>
            <a:r>
              <a:rPr lang="en-US" sz="2400" dirty="0" err="1">
                <a:solidFill>
                  <a:srgbClr val="FFC000"/>
                </a:solidFill>
              </a:rPr>
              <a:t>LpGBT</a:t>
            </a:r>
            <a:r>
              <a:rPr lang="en-US" sz="2400" dirty="0">
                <a:solidFill>
                  <a:srgbClr val="FFC000"/>
                </a:solidFill>
              </a:rPr>
              <a:t> </a:t>
            </a:r>
            <a:r>
              <a:rPr lang="en-US" sz="2000" dirty="0">
                <a:solidFill>
                  <a:srgbClr val="FFC000"/>
                </a:solidFill>
              </a:rPr>
              <a:t>(RDO) (6.4 Gbps</a:t>
            </a:r>
            <a:r>
              <a:rPr lang="en-US" sz="2400" dirty="0">
                <a:solidFill>
                  <a:srgbClr val="FFC000"/>
                </a:solidFill>
              </a:rPr>
              <a:t>)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FA5AB5F9-7DBF-B414-3389-C5CA82A94C7A}"/>
              </a:ext>
            </a:extLst>
          </p:cNvPr>
          <p:cNvSpPr/>
          <p:nvPr/>
        </p:nvSpPr>
        <p:spPr>
          <a:xfrm>
            <a:off x="5535814" y="4437463"/>
            <a:ext cx="13863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LpGBT_GP</a:t>
            </a:r>
            <a:r>
              <a:rPr lang="en-US" baseline="-10000" dirty="0"/>
              <a:t>N-1</a:t>
            </a:r>
            <a:endParaRPr lang="en-US" dirty="0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0E7359FE-AD67-7C21-E86A-41D27C99B7BB}"/>
              </a:ext>
            </a:extLst>
          </p:cNvPr>
          <p:cNvSpPr/>
          <p:nvPr/>
        </p:nvSpPr>
        <p:spPr>
          <a:xfrm>
            <a:off x="10059130" y="4431900"/>
            <a:ext cx="14167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LpGBT_GP</a:t>
            </a:r>
            <a:r>
              <a:rPr lang="en-US" baseline="-10000" dirty="0"/>
              <a:t>N+1</a:t>
            </a:r>
            <a:endParaRPr lang="en-US" dirty="0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CE1BD79D-983A-5F20-3AAF-70B8A664D2A0}"/>
              </a:ext>
            </a:extLst>
          </p:cNvPr>
          <p:cNvSpPr/>
          <p:nvPr/>
        </p:nvSpPr>
        <p:spPr>
          <a:xfrm>
            <a:off x="7299729" y="4431900"/>
            <a:ext cx="13398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LpGBT_GP</a:t>
            </a:r>
            <a:r>
              <a:rPr lang="en-US" baseline="-10000" dirty="0"/>
              <a:t>N</a:t>
            </a:r>
            <a:r>
              <a:rPr lang="en-US" baseline="30000" dirty="0"/>
              <a:t>1</a:t>
            </a:r>
            <a:endParaRPr lang="en-US" dirty="0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0C8238BA-5D78-CCB2-6A8D-812468A5D3CA}"/>
              </a:ext>
            </a:extLst>
          </p:cNvPr>
          <p:cNvSpPr/>
          <p:nvPr/>
        </p:nvSpPr>
        <p:spPr>
          <a:xfrm>
            <a:off x="8561451" y="4457596"/>
            <a:ext cx="13398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LpGBT_GP</a:t>
            </a:r>
            <a:r>
              <a:rPr lang="en-US" baseline="-10000" dirty="0"/>
              <a:t>N</a:t>
            </a:r>
            <a:r>
              <a:rPr lang="en-US" baseline="30000" dirty="0"/>
              <a:t>2</a:t>
            </a:r>
            <a:endParaRPr lang="en-US" dirty="0"/>
          </a:p>
        </p:txBody>
      </p:sp>
      <p:graphicFrame>
        <p:nvGraphicFramePr>
          <p:cNvPr id="132" name="Table 131">
            <a:extLst>
              <a:ext uri="{FF2B5EF4-FFF2-40B4-BE49-F238E27FC236}">
                <a16:creationId xmlns:a16="http://schemas.microsoft.com/office/drawing/2014/main" id="{78FD9F9A-D043-FFFB-50A6-73827E2E0B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8414898"/>
              </p:ext>
            </p:extLst>
          </p:nvPr>
        </p:nvGraphicFramePr>
        <p:xfrm>
          <a:off x="4956245" y="5101772"/>
          <a:ext cx="6774531" cy="473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9045">
                  <a:extLst>
                    <a:ext uri="{9D8B030D-6E8A-4147-A177-3AD203B41FA5}">
                      <a16:colId xmlns:a16="http://schemas.microsoft.com/office/drawing/2014/main" val="1131772118"/>
                    </a:ext>
                  </a:extLst>
                </a:gridCol>
                <a:gridCol w="513508">
                  <a:extLst>
                    <a:ext uri="{9D8B030D-6E8A-4147-A177-3AD203B41FA5}">
                      <a16:colId xmlns:a16="http://schemas.microsoft.com/office/drawing/2014/main" val="973902355"/>
                    </a:ext>
                  </a:extLst>
                </a:gridCol>
                <a:gridCol w="513509">
                  <a:extLst>
                    <a:ext uri="{9D8B030D-6E8A-4147-A177-3AD203B41FA5}">
                      <a16:colId xmlns:a16="http://schemas.microsoft.com/office/drawing/2014/main" val="1662176152"/>
                    </a:ext>
                  </a:extLst>
                </a:gridCol>
                <a:gridCol w="513508">
                  <a:extLst>
                    <a:ext uri="{9D8B030D-6E8A-4147-A177-3AD203B41FA5}">
                      <a16:colId xmlns:a16="http://schemas.microsoft.com/office/drawing/2014/main" val="2536598129"/>
                    </a:ext>
                  </a:extLst>
                </a:gridCol>
                <a:gridCol w="513509">
                  <a:extLst>
                    <a:ext uri="{9D8B030D-6E8A-4147-A177-3AD203B41FA5}">
                      <a16:colId xmlns:a16="http://schemas.microsoft.com/office/drawing/2014/main" val="3349753933"/>
                    </a:ext>
                  </a:extLst>
                </a:gridCol>
                <a:gridCol w="513508">
                  <a:extLst>
                    <a:ext uri="{9D8B030D-6E8A-4147-A177-3AD203B41FA5}">
                      <a16:colId xmlns:a16="http://schemas.microsoft.com/office/drawing/2014/main" val="2985765822"/>
                    </a:ext>
                  </a:extLst>
                </a:gridCol>
                <a:gridCol w="1837944">
                  <a:extLst>
                    <a:ext uri="{9D8B030D-6E8A-4147-A177-3AD203B41FA5}">
                      <a16:colId xmlns:a16="http://schemas.microsoft.com/office/drawing/2014/main" val="3866351413"/>
                    </a:ext>
                  </a:extLst>
                </a:gridCol>
              </a:tblGrid>
              <a:tr h="47333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490341"/>
                  </a:ext>
                </a:extLst>
              </a:tr>
            </a:tbl>
          </a:graphicData>
        </a:graphic>
      </p:graphicFrame>
      <p:sp>
        <p:nvSpPr>
          <p:cNvPr id="133" name="Rectangle 132">
            <a:extLst>
              <a:ext uri="{FF2B5EF4-FFF2-40B4-BE49-F238E27FC236}">
                <a16:creationId xmlns:a16="http://schemas.microsoft.com/office/drawing/2014/main" id="{11622467-F0AE-F7D5-E1D3-698A3AAD2928}"/>
              </a:ext>
            </a:extLst>
          </p:cNvPr>
          <p:cNvSpPr/>
          <p:nvPr/>
        </p:nvSpPr>
        <p:spPr>
          <a:xfrm>
            <a:off x="5555416" y="5127734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RP</a:t>
            </a:r>
            <a:r>
              <a:rPr lang="en-US" baseline="-10000" dirty="0"/>
              <a:t>N-1</a:t>
            </a:r>
            <a:endParaRPr lang="en-US" dirty="0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5E2A1027-41B0-9927-6E37-B4FB845FD8CF}"/>
              </a:ext>
            </a:extLst>
          </p:cNvPr>
          <p:cNvSpPr/>
          <p:nvPr/>
        </p:nvSpPr>
        <p:spPr>
          <a:xfrm>
            <a:off x="10736580" y="5101772"/>
            <a:ext cx="683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RP</a:t>
            </a:r>
            <a:r>
              <a:rPr lang="en-US" baseline="-10000" dirty="0"/>
              <a:t>N+1</a:t>
            </a:r>
            <a:endParaRPr lang="en-US" dirty="0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20380A75-36F0-B70E-9BBC-73B87E745B3A}"/>
              </a:ext>
            </a:extLst>
          </p:cNvPr>
          <p:cNvSpPr/>
          <p:nvPr/>
        </p:nvSpPr>
        <p:spPr>
          <a:xfrm>
            <a:off x="7830035" y="5137672"/>
            <a:ext cx="606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RP</a:t>
            </a:r>
            <a:r>
              <a:rPr lang="en-US" baseline="-10000" dirty="0"/>
              <a:t>N</a:t>
            </a:r>
            <a:r>
              <a:rPr lang="en-US" baseline="30000" dirty="0"/>
              <a:t>2</a:t>
            </a:r>
            <a:endParaRPr lang="en-US" dirty="0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7007EC2A-A5F4-F4DB-D580-D20423CF7EF6}"/>
              </a:ext>
            </a:extLst>
          </p:cNvPr>
          <p:cNvSpPr/>
          <p:nvPr/>
        </p:nvSpPr>
        <p:spPr>
          <a:xfrm>
            <a:off x="8370969" y="5137672"/>
            <a:ext cx="606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RP</a:t>
            </a:r>
            <a:r>
              <a:rPr lang="en-US" baseline="-10000" dirty="0"/>
              <a:t>N</a:t>
            </a:r>
            <a:r>
              <a:rPr lang="en-US" baseline="30000" dirty="0"/>
              <a:t>3</a:t>
            </a:r>
            <a:endParaRPr lang="en-US" dirty="0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BF55A549-D26F-85C5-FF0E-6D5687D2F19C}"/>
              </a:ext>
            </a:extLst>
          </p:cNvPr>
          <p:cNvSpPr/>
          <p:nvPr/>
        </p:nvSpPr>
        <p:spPr>
          <a:xfrm>
            <a:off x="8882563" y="5116781"/>
            <a:ext cx="606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RP</a:t>
            </a:r>
            <a:r>
              <a:rPr lang="en-US" baseline="-10000" dirty="0"/>
              <a:t>N</a:t>
            </a:r>
            <a:r>
              <a:rPr lang="en-US" baseline="30000" dirty="0"/>
              <a:t>4</a:t>
            </a:r>
            <a:endParaRPr lang="en-US" dirty="0"/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0C50EDA2-1DF1-5FFE-2B93-E779F319B20A}"/>
              </a:ext>
            </a:extLst>
          </p:cNvPr>
          <p:cNvSpPr/>
          <p:nvPr/>
        </p:nvSpPr>
        <p:spPr>
          <a:xfrm>
            <a:off x="9350116" y="5152728"/>
            <a:ext cx="606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RP</a:t>
            </a:r>
            <a:r>
              <a:rPr lang="en-US" baseline="-10000" dirty="0"/>
              <a:t>N</a:t>
            </a:r>
            <a:r>
              <a:rPr lang="en-US" baseline="30000" dirty="0"/>
              <a:t>5</a:t>
            </a:r>
            <a:endParaRPr lang="en-US" dirty="0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D40A43A1-9B98-5868-3CBB-E3F31B8A877A}"/>
              </a:ext>
            </a:extLst>
          </p:cNvPr>
          <p:cNvSpPr/>
          <p:nvPr/>
        </p:nvSpPr>
        <p:spPr>
          <a:xfrm>
            <a:off x="7318441" y="5106561"/>
            <a:ext cx="606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RP</a:t>
            </a:r>
            <a:r>
              <a:rPr lang="en-US" baseline="-10000" dirty="0"/>
              <a:t>N</a:t>
            </a:r>
            <a:r>
              <a:rPr lang="en-US" baseline="30000" dirty="0"/>
              <a:t>1</a:t>
            </a:r>
            <a:endParaRPr lang="en-US" dirty="0"/>
          </a:p>
        </p:txBody>
      </p:sp>
      <p:cxnSp>
        <p:nvCxnSpPr>
          <p:cNvPr id="145" name="Connector: Curved 144">
            <a:extLst>
              <a:ext uri="{FF2B5EF4-FFF2-40B4-BE49-F238E27FC236}">
                <a16:creationId xmlns:a16="http://schemas.microsoft.com/office/drawing/2014/main" id="{F17ECD90-D400-F99B-0B77-C67736C4DB4C}"/>
              </a:ext>
            </a:extLst>
          </p:cNvPr>
          <p:cNvCxnSpPr/>
          <p:nvPr/>
        </p:nvCxnSpPr>
        <p:spPr>
          <a:xfrm rot="16200000" flipH="1">
            <a:off x="1868418" y="1858706"/>
            <a:ext cx="605955" cy="36489"/>
          </a:xfrm>
          <a:prstGeom prst="curvedConnector3">
            <a:avLst/>
          </a:prstGeom>
          <a:ln w="190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Connector: Curved 145">
            <a:extLst>
              <a:ext uri="{FF2B5EF4-FFF2-40B4-BE49-F238E27FC236}">
                <a16:creationId xmlns:a16="http://schemas.microsoft.com/office/drawing/2014/main" id="{04B62B98-2292-04B2-5FC3-20B7F1167EB6}"/>
              </a:ext>
            </a:extLst>
          </p:cNvPr>
          <p:cNvCxnSpPr>
            <a:cxnSpLocks/>
          </p:cNvCxnSpPr>
          <p:nvPr/>
        </p:nvCxnSpPr>
        <p:spPr>
          <a:xfrm>
            <a:off x="4735706" y="1665577"/>
            <a:ext cx="1919703" cy="1916026"/>
          </a:xfrm>
          <a:prstGeom prst="curvedConnector3">
            <a:avLst/>
          </a:prstGeom>
          <a:ln w="190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Connector: Curved 148">
            <a:extLst>
              <a:ext uri="{FF2B5EF4-FFF2-40B4-BE49-F238E27FC236}">
                <a16:creationId xmlns:a16="http://schemas.microsoft.com/office/drawing/2014/main" id="{36DECEBC-B77A-B594-665C-D2D17D60A4B7}"/>
              </a:ext>
            </a:extLst>
          </p:cNvPr>
          <p:cNvCxnSpPr>
            <a:cxnSpLocks/>
          </p:cNvCxnSpPr>
          <p:nvPr/>
        </p:nvCxnSpPr>
        <p:spPr>
          <a:xfrm rot="16200000" flipH="1">
            <a:off x="5767736" y="3108116"/>
            <a:ext cx="3068289" cy="1"/>
          </a:xfrm>
          <a:prstGeom prst="curvedConnector3">
            <a:avLst/>
          </a:prstGeom>
          <a:ln w="190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Connector: Curved 150">
            <a:extLst>
              <a:ext uri="{FF2B5EF4-FFF2-40B4-BE49-F238E27FC236}">
                <a16:creationId xmlns:a16="http://schemas.microsoft.com/office/drawing/2014/main" id="{29C5CC67-6A59-96DB-DC89-FDE9F354DD46}"/>
              </a:ext>
            </a:extLst>
          </p:cNvPr>
          <p:cNvCxnSpPr>
            <a:cxnSpLocks/>
          </p:cNvCxnSpPr>
          <p:nvPr/>
        </p:nvCxnSpPr>
        <p:spPr>
          <a:xfrm rot="16200000" flipH="1">
            <a:off x="5449227" y="3435795"/>
            <a:ext cx="3738429" cy="14779"/>
          </a:xfrm>
          <a:prstGeom prst="curvedConnector3">
            <a:avLst/>
          </a:prstGeom>
          <a:ln w="190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Rectangle 153">
            <a:extLst>
              <a:ext uri="{FF2B5EF4-FFF2-40B4-BE49-F238E27FC236}">
                <a16:creationId xmlns:a16="http://schemas.microsoft.com/office/drawing/2014/main" id="{E7AA74C5-D664-DE81-7111-730DC72A200F}"/>
              </a:ext>
            </a:extLst>
          </p:cNvPr>
          <p:cNvSpPr/>
          <p:nvPr/>
        </p:nvSpPr>
        <p:spPr>
          <a:xfrm>
            <a:off x="6688761" y="3084544"/>
            <a:ext cx="2491959" cy="1135612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488E9676-4995-A9D6-948E-58D7FAC41057}"/>
              </a:ext>
            </a:extLst>
          </p:cNvPr>
          <p:cNvSpPr txBox="1"/>
          <p:nvPr/>
        </p:nvSpPr>
        <p:spPr>
          <a:xfrm>
            <a:off x="1295322" y="5551574"/>
            <a:ext cx="451165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</a:rPr>
              <a:t>* To be implemented and tested </a:t>
            </a:r>
            <a:r>
              <a:rPr lang="en-US" dirty="0">
                <a:solidFill>
                  <a:srgbClr val="FFC000"/>
                </a:solidFill>
              </a:rPr>
              <a:t>(98.5 MHz instead of 40 MHz </a:t>
            </a:r>
            <a:r>
              <a:rPr lang="en-US" dirty="0">
                <a:solidFill>
                  <a:srgbClr val="FFC000"/>
                </a:solidFill>
                <a:sym typeface="Wingdings" panose="05000000000000000000" pitchFamily="2" charset="2"/>
              </a:rPr>
              <a:t> 6.4 Gbps)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33A069F4-2C83-E2B7-ABD0-EFED92D7BE60}"/>
              </a:ext>
            </a:extLst>
          </p:cNvPr>
          <p:cNvSpPr/>
          <p:nvPr/>
        </p:nvSpPr>
        <p:spPr>
          <a:xfrm>
            <a:off x="7318441" y="4525805"/>
            <a:ext cx="2582864" cy="1061597"/>
          </a:xfrm>
          <a:prstGeom prst="rect">
            <a:avLst/>
          </a:prstGeom>
          <a:solidFill>
            <a:srgbClr val="FFFF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3461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4DE0E-AECE-1DA2-9B7E-AC0EDDF86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209ADF2-CFFA-236C-332C-73056EA70EFC}"/>
              </a:ext>
            </a:extLst>
          </p:cNvPr>
          <p:cNvSpPr txBox="1"/>
          <p:nvPr/>
        </p:nvSpPr>
        <p:spPr>
          <a:xfrm>
            <a:off x="1102731" y="376494"/>
            <a:ext cx="51651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4. Some test results </a:t>
            </a:r>
            <a:r>
              <a:rPr lang="en-US" sz="2400" dirty="0"/>
              <a:t>– GTU, </a:t>
            </a:r>
            <a:r>
              <a:rPr lang="en-US" sz="2400" dirty="0" err="1">
                <a:sym typeface="Wingdings" panose="05000000000000000000" pitchFamily="2" charset="2"/>
              </a:rPr>
              <a:t>zynqMP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endParaRPr lang="en-US" sz="28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FAC871-7982-7F93-369A-CBE51E512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15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26474B-6730-688A-27E0-6E83D84F0D95}"/>
              </a:ext>
            </a:extLst>
          </p:cNvPr>
          <p:cNvSpPr txBox="1"/>
          <p:nvPr/>
        </p:nvSpPr>
        <p:spPr>
          <a:xfrm>
            <a:off x="1975104" y="1228883"/>
            <a:ext cx="8360687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Gigabit Ethernet: DHCP to </a:t>
            </a:r>
            <a:r>
              <a:rPr lang="en-US" dirty="0" err="1"/>
              <a:t>Jlab’s</a:t>
            </a:r>
            <a:r>
              <a:rPr lang="en-US" dirty="0"/>
              <a:t> DAQ network;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UART: serial port terminal emulator;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JTAG: ZU19EG, KU15P firmware loading, logic analyzer;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USB2.0 with type A connector;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32 GB EMMC;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SD (TF) card reader;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PS-QSPI, PS-SPI (clock divider AD9510 setting)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PS_I</a:t>
            </a:r>
            <a:r>
              <a:rPr lang="en-US" baseline="30000" dirty="0"/>
              <a:t>2</a:t>
            </a:r>
            <a:r>
              <a:rPr lang="en-US" dirty="0"/>
              <a:t>C-0, PS_I</a:t>
            </a:r>
            <a:r>
              <a:rPr lang="en-US" baseline="30000" dirty="0"/>
              <a:t>2</a:t>
            </a:r>
            <a:r>
              <a:rPr lang="en-US" dirty="0"/>
              <a:t>C-1 (GTU thermistor readout, QSFP status readout, EEPROM R/W…)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Character display with I</a:t>
            </a:r>
            <a:r>
              <a:rPr lang="en-US" baseline="30000" dirty="0"/>
              <a:t>2</a:t>
            </a:r>
            <a:r>
              <a:rPr lang="en-US" dirty="0"/>
              <a:t>C control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2BEDB0-8CEF-F7E3-2C4C-DD8FF69A9D8A}"/>
              </a:ext>
            </a:extLst>
          </p:cNvPr>
          <p:cNvSpPr txBox="1"/>
          <p:nvPr/>
        </p:nvSpPr>
        <p:spPr>
          <a:xfrm>
            <a:off x="1755648" y="859551"/>
            <a:ext cx="537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ARM-cortex-A53, quad core with 4/5 GB DDR4 memory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62AF4E-74C5-33CC-B676-9EC6E66E8A2F}"/>
              </a:ext>
            </a:extLst>
          </p:cNvPr>
          <p:cNvSpPr txBox="1"/>
          <p:nvPr/>
        </p:nvSpPr>
        <p:spPr>
          <a:xfrm>
            <a:off x="1504950" y="4183538"/>
            <a:ext cx="65722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All these features are tested, and working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82550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12373-9A1E-AC5F-5BEC-609F16299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CDF131-8BC4-20DB-C7B8-6EFEEEA6B9E8}"/>
              </a:ext>
            </a:extLst>
          </p:cNvPr>
          <p:cNvSpPr txBox="1"/>
          <p:nvPr/>
        </p:nvSpPr>
        <p:spPr>
          <a:xfrm>
            <a:off x="1102731" y="376494"/>
            <a:ext cx="2352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5. Works to do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13BC84-9D9A-E9F0-528D-BC3351606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16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97AF02-58AE-1841-2F23-FA370779C8DE}"/>
              </a:ext>
            </a:extLst>
          </p:cNvPr>
          <p:cNvSpPr txBox="1"/>
          <p:nvPr/>
        </p:nvSpPr>
        <p:spPr>
          <a:xfrm>
            <a:off x="1102731" y="1143000"/>
            <a:ext cx="10031994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</a:pPr>
            <a:r>
              <a:rPr lang="en-US" sz="2400" dirty="0"/>
              <a:t>5.1: to test/debug the chip-to-chip communication between the </a:t>
            </a:r>
            <a:r>
              <a:rPr lang="en-US" sz="2400" dirty="0" err="1"/>
              <a:t>zynqMP</a:t>
            </a:r>
            <a:r>
              <a:rPr lang="en-US" sz="2400" dirty="0"/>
              <a:t> (zu19eg) and the KU15p FPGAs;</a:t>
            </a:r>
          </a:p>
          <a:p>
            <a:pPr marL="457200" indent="-457200">
              <a:spcAft>
                <a:spcPts val="600"/>
              </a:spcAft>
            </a:pPr>
            <a:r>
              <a:rPr lang="en-US" sz="2400" dirty="0"/>
              <a:t>5.2: to implement the GTU downlink receiving firmware in DAM (flx155a, flx182, FADE, etc.);</a:t>
            </a:r>
          </a:p>
          <a:p>
            <a:pPr marL="457200" indent="-457200">
              <a:spcAft>
                <a:spcPts val="600"/>
              </a:spcAft>
            </a:pPr>
            <a:r>
              <a:rPr lang="en-US" sz="2400" dirty="0"/>
              <a:t>5.3: DAQ software development (on the two hardware setups);</a:t>
            </a:r>
          </a:p>
          <a:p>
            <a:pPr marL="457200" indent="-457200">
              <a:spcAft>
                <a:spcPts val="600"/>
              </a:spcAft>
            </a:pPr>
            <a:r>
              <a:rPr lang="en-US" sz="2400" dirty="0"/>
              <a:t>5.4: sub-system run-control test;</a:t>
            </a:r>
          </a:p>
          <a:p>
            <a:pPr marL="457200" indent="-457200">
              <a:spcAft>
                <a:spcPts val="600"/>
              </a:spcAft>
            </a:pPr>
            <a:r>
              <a:rPr lang="en-US" sz="2400" dirty="0"/>
              <a:t>5.5: to connect with real RDO (with or without </a:t>
            </a:r>
            <a:r>
              <a:rPr lang="en-US" sz="2400" dirty="0" err="1"/>
              <a:t>LpGBT</a:t>
            </a:r>
            <a:r>
              <a:rPr lang="en-US" sz="2400" dirty="0"/>
              <a:t> chip);</a:t>
            </a:r>
          </a:p>
          <a:p>
            <a:pPr marL="457200" indent="-457200">
              <a:spcAft>
                <a:spcPts val="600"/>
              </a:spcAft>
            </a:pPr>
            <a:r>
              <a:rPr lang="en-US" sz="2400" dirty="0"/>
              <a:t>5.6: to make a clock phase monitoring board.</a:t>
            </a:r>
          </a:p>
        </p:txBody>
      </p:sp>
    </p:spTree>
    <p:extLst>
      <p:ext uri="{BB962C8B-B14F-4D97-AF65-F5344CB8AC3E}">
        <p14:creationId xmlns:p14="http://schemas.microsoft.com/office/powerpoint/2010/main" val="21021135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239571" y="285074"/>
            <a:ext cx="2862262" cy="480349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17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670702" y="1917700"/>
            <a:ext cx="636296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1400425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046" y="380667"/>
            <a:ext cx="6684876" cy="5347901"/>
          </a:xfrm>
          <a:prstGeom prst="rect">
            <a:avLst/>
          </a:prstGeom>
        </p:spPr>
      </p:pic>
      <p:pic>
        <p:nvPicPr>
          <p:cNvPr id="165" name="Picture 16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2485" r="14667" b="2243"/>
          <a:stretch/>
        </p:blipFill>
        <p:spPr>
          <a:xfrm>
            <a:off x="2348567" y="2429173"/>
            <a:ext cx="1477727" cy="1344321"/>
          </a:xfrm>
          <a:prstGeom prst="rect">
            <a:avLst/>
          </a:prstGeom>
        </p:spPr>
      </p:pic>
      <p:pic>
        <p:nvPicPr>
          <p:cNvPr id="166" name="Picture 16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2485" r="14667" b="2243"/>
          <a:stretch/>
        </p:blipFill>
        <p:spPr>
          <a:xfrm>
            <a:off x="2526994" y="2533562"/>
            <a:ext cx="1477727" cy="1344321"/>
          </a:xfrm>
          <a:prstGeom prst="rect">
            <a:avLst/>
          </a:prstGeom>
        </p:spPr>
      </p:pic>
      <p:pic>
        <p:nvPicPr>
          <p:cNvPr id="167" name="Picture 16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2485" r="14667" b="2243"/>
          <a:stretch/>
        </p:blipFill>
        <p:spPr>
          <a:xfrm>
            <a:off x="2688614" y="2636960"/>
            <a:ext cx="1477727" cy="1344321"/>
          </a:xfrm>
          <a:prstGeom prst="rect">
            <a:avLst/>
          </a:prstGeom>
        </p:spPr>
      </p:pic>
      <p:pic>
        <p:nvPicPr>
          <p:cNvPr id="168" name="Picture 16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2485" r="14667" b="2243"/>
          <a:stretch/>
        </p:blipFill>
        <p:spPr>
          <a:xfrm>
            <a:off x="2861501" y="2722336"/>
            <a:ext cx="1477727" cy="134432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18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21" t="11448" r="15815" b="40273"/>
          <a:stretch/>
        </p:blipFill>
        <p:spPr>
          <a:xfrm>
            <a:off x="6539551" y="1536363"/>
            <a:ext cx="2219325" cy="2731513"/>
          </a:xfrm>
          <a:prstGeom prst="rect">
            <a:avLst/>
          </a:prstGeom>
          <a:scene3d>
            <a:camera prst="orthographicFront">
              <a:rot lat="2400000" lon="2400000" rev="3660000"/>
            </a:camera>
            <a:lightRig rig="threePt" dir="t"/>
          </a:scene3d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58" t="12054" r="21728" b="64585"/>
          <a:stretch/>
        </p:blipFill>
        <p:spPr>
          <a:xfrm>
            <a:off x="7615444" y="480349"/>
            <a:ext cx="611505" cy="126775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58" t="12054" r="21728" b="64585"/>
          <a:stretch/>
        </p:blipFill>
        <p:spPr>
          <a:xfrm>
            <a:off x="8197637" y="756482"/>
            <a:ext cx="611505" cy="1267754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484" y="4595506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484" y="3869631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471" y="4530341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471" y="3804466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458" y="4440169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458" y="3714294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445" y="4375004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445" y="3649129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432" y="4252437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432" y="3526562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419" y="4187272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419" y="3461397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406" y="4097100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406" y="3371225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393" y="4031935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393" y="3306060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525" y="3895920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525" y="3170045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512" y="3830755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512" y="3104880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499" y="3740583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499" y="3014708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486" y="3675418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486" y="2949543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473" y="3552851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473" y="2826976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460" y="3487686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460" y="2761811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447" y="3397514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447" y="2671639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434" y="3332349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434" y="2606474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113" name="Picture 1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467" y="3266115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114" name="Picture 1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467" y="2540240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115" name="Picture 1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454" y="3200950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116" name="Picture 1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454" y="2475075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117" name="Picture 1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441" y="3078383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118" name="Picture 1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441" y="2352508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119" name="Picture 1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428" y="3013218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120" name="Picture 1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428" y="2287343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121" name="Picture 1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415" y="2923046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122" name="Picture 1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415" y="2197171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123" name="Picture 1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402" y="2857881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124" name="Picture 1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402" y="2132006"/>
            <a:ext cx="165960" cy="699586"/>
          </a:xfrm>
          <a:prstGeom prst="rect">
            <a:avLst/>
          </a:prstGeom>
          <a:scene3d>
            <a:camera prst="orthographicFront">
              <a:rot lat="0" lon="1800000" rev="0"/>
            </a:camera>
            <a:lightRig rig="threePt" dir="t"/>
          </a:scene3d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2485" r="14667" b="2243"/>
          <a:stretch/>
        </p:blipFill>
        <p:spPr>
          <a:xfrm>
            <a:off x="3071957" y="2824868"/>
            <a:ext cx="1477727" cy="1344321"/>
          </a:xfrm>
          <a:prstGeom prst="rect">
            <a:avLst/>
          </a:prstGeom>
        </p:spPr>
      </p:pic>
      <p:pic>
        <p:nvPicPr>
          <p:cNvPr id="126" name="Picture 12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2485" r="14667" b="2243"/>
          <a:stretch/>
        </p:blipFill>
        <p:spPr>
          <a:xfrm>
            <a:off x="3223023" y="2934190"/>
            <a:ext cx="1477727" cy="1344321"/>
          </a:xfrm>
          <a:prstGeom prst="rect">
            <a:avLst/>
          </a:prstGeom>
        </p:spPr>
      </p:pic>
      <p:pic>
        <p:nvPicPr>
          <p:cNvPr id="127" name="Picture 12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2485" r="14667" b="2243"/>
          <a:stretch/>
        </p:blipFill>
        <p:spPr>
          <a:xfrm>
            <a:off x="3390481" y="3066932"/>
            <a:ext cx="1477727" cy="1344321"/>
          </a:xfrm>
          <a:prstGeom prst="rect">
            <a:avLst/>
          </a:prstGeom>
        </p:spPr>
      </p:pic>
      <p:pic>
        <p:nvPicPr>
          <p:cNvPr id="128" name="Picture 12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2485" r="14667" b="2243"/>
          <a:stretch/>
        </p:blipFill>
        <p:spPr>
          <a:xfrm>
            <a:off x="3545473" y="3152807"/>
            <a:ext cx="1477727" cy="1344321"/>
          </a:xfrm>
          <a:prstGeom prst="rect">
            <a:avLst/>
          </a:prstGeom>
        </p:spPr>
      </p:pic>
      <p:pic>
        <p:nvPicPr>
          <p:cNvPr id="154" name="Picture 15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2485" r="14667" b="2243"/>
          <a:stretch/>
        </p:blipFill>
        <p:spPr>
          <a:xfrm>
            <a:off x="3690059" y="3279767"/>
            <a:ext cx="1477727" cy="1344321"/>
          </a:xfrm>
          <a:prstGeom prst="rect">
            <a:avLst/>
          </a:prstGeom>
        </p:spPr>
      </p:pic>
      <p:pic>
        <p:nvPicPr>
          <p:cNvPr id="155" name="Picture 15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2485" r="14667" b="2243"/>
          <a:stretch/>
        </p:blipFill>
        <p:spPr>
          <a:xfrm>
            <a:off x="3841125" y="3389089"/>
            <a:ext cx="1477727" cy="1344321"/>
          </a:xfrm>
          <a:prstGeom prst="rect">
            <a:avLst/>
          </a:prstGeom>
        </p:spPr>
      </p:pic>
      <p:pic>
        <p:nvPicPr>
          <p:cNvPr id="156" name="Picture 15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2485" r="14667" b="2243"/>
          <a:stretch/>
        </p:blipFill>
        <p:spPr>
          <a:xfrm>
            <a:off x="4008583" y="3521831"/>
            <a:ext cx="1477727" cy="1344321"/>
          </a:xfrm>
          <a:prstGeom prst="rect">
            <a:avLst/>
          </a:prstGeom>
        </p:spPr>
      </p:pic>
      <p:pic>
        <p:nvPicPr>
          <p:cNvPr id="157" name="Picture 15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2485" r="14667" b="2243"/>
          <a:stretch/>
        </p:blipFill>
        <p:spPr>
          <a:xfrm>
            <a:off x="4163575" y="3607706"/>
            <a:ext cx="1477727" cy="1344321"/>
          </a:xfrm>
          <a:prstGeom prst="rect">
            <a:avLst/>
          </a:prstGeom>
        </p:spPr>
      </p:pic>
      <p:pic>
        <p:nvPicPr>
          <p:cNvPr id="158" name="Picture 15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2485" r="14667" b="2243"/>
          <a:stretch/>
        </p:blipFill>
        <p:spPr>
          <a:xfrm>
            <a:off x="4389649" y="3675360"/>
            <a:ext cx="1477727" cy="1344321"/>
          </a:xfrm>
          <a:prstGeom prst="rect">
            <a:avLst/>
          </a:prstGeom>
        </p:spPr>
      </p:pic>
      <p:pic>
        <p:nvPicPr>
          <p:cNvPr id="159" name="Picture 15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2485" r="14667" b="2243"/>
          <a:stretch/>
        </p:blipFill>
        <p:spPr>
          <a:xfrm>
            <a:off x="4540715" y="3784682"/>
            <a:ext cx="1477727" cy="1344321"/>
          </a:xfrm>
          <a:prstGeom prst="rect">
            <a:avLst/>
          </a:prstGeom>
        </p:spPr>
      </p:pic>
      <p:pic>
        <p:nvPicPr>
          <p:cNvPr id="160" name="Picture 15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2485" r="14667" b="2243"/>
          <a:stretch/>
        </p:blipFill>
        <p:spPr>
          <a:xfrm>
            <a:off x="4708173" y="3917424"/>
            <a:ext cx="1477727" cy="1344321"/>
          </a:xfrm>
          <a:prstGeom prst="rect">
            <a:avLst/>
          </a:prstGeom>
        </p:spPr>
      </p:pic>
      <p:pic>
        <p:nvPicPr>
          <p:cNvPr id="161" name="Picture 16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2485" r="14667" b="2243"/>
          <a:stretch/>
        </p:blipFill>
        <p:spPr>
          <a:xfrm>
            <a:off x="4863165" y="4003299"/>
            <a:ext cx="1477727" cy="1344321"/>
          </a:xfrm>
          <a:prstGeom prst="rect">
            <a:avLst/>
          </a:prstGeom>
        </p:spPr>
      </p:pic>
      <p:pic>
        <p:nvPicPr>
          <p:cNvPr id="162" name="Picture 16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2485" r="14667" b="2243"/>
          <a:stretch/>
        </p:blipFill>
        <p:spPr>
          <a:xfrm>
            <a:off x="5058133" y="4091164"/>
            <a:ext cx="1477727" cy="1344321"/>
          </a:xfrm>
          <a:prstGeom prst="rect">
            <a:avLst/>
          </a:prstGeom>
        </p:spPr>
      </p:pic>
      <p:pic>
        <p:nvPicPr>
          <p:cNvPr id="163" name="Picture 16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2485" r="14667" b="2243"/>
          <a:stretch/>
        </p:blipFill>
        <p:spPr>
          <a:xfrm>
            <a:off x="5209199" y="4200486"/>
            <a:ext cx="1477727" cy="1344321"/>
          </a:xfrm>
          <a:prstGeom prst="rect">
            <a:avLst/>
          </a:prstGeom>
        </p:spPr>
      </p:pic>
      <p:pic>
        <p:nvPicPr>
          <p:cNvPr id="164" name="Picture 16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2485" r="14667" b="2243"/>
          <a:stretch/>
        </p:blipFill>
        <p:spPr>
          <a:xfrm>
            <a:off x="5376657" y="4333228"/>
            <a:ext cx="1477727" cy="134432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336250" y="3494400"/>
            <a:ext cx="1825308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>
                <a:rot lat="0" lon="0" rev="19800000"/>
              </a:camera>
              <a:lightRig rig="threePt" dir="t"/>
            </a:scene3d>
          </a:bodyPr>
          <a:lstStyle/>
          <a:p>
            <a:r>
              <a:rPr lang="en-US" sz="3200" dirty="0"/>
              <a:t>Up to 144</a:t>
            </a:r>
          </a:p>
        </p:txBody>
      </p:sp>
      <p:sp>
        <p:nvSpPr>
          <p:cNvPr id="179" name="TextBox 178"/>
          <p:cNvSpPr txBox="1"/>
          <p:nvPr/>
        </p:nvSpPr>
        <p:spPr>
          <a:xfrm>
            <a:off x="4984888" y="879822"/>
            <a:ext cx="9951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GTU</a:t>
            </a:r>
          </a:p>
        </p:txBody>
      </p:sp>
      <p:pic>
        <p:nvPicPr>
          <p:cNvPr id="175" name="Picture 17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555" y="4781348"/>
            <a:ext cx="2444492" cy="648781"/>
          </a:xfrm>
          <a:prstGeom prst="rect">
            <a:avLst/>
          </a:prstGeom>
          <a:scene3d>
            <a:camera prst="orthographicFront">
              <a:rot lat="0" lon="587365" rev="9600000"/>
            </a:camera>
            <a:lightRig rig="threePt" dir="t"/>
          </a:scene3d>
        </p:spPr>
      </p:pic>
      <p:pic>
        <p:nvPicPr>
          <p:cNvPr id="176" name="Picture 17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54" y="4590027"/>
            <a:ext cx="2444492" cy="648781"/>
          </a:xfrm>
          <a:prstGeom prst="rect">
            <a:avLst/>
          </a:prstGeom>
          <a:scene3d>
            <a:camera prst="orthographicFront">
              <a:rot lat="0" lon="587365" rev="9600000"/>
            </a:camera>
            <a:lightRig rig="threePt" dir="t"/>
          </a:scene3d>
        </p:spPr>
      </p:pic>
      <p:pic>
        <p:nvPicPr>
          <p:cNvPr id="177" name="Picture 17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54" y="4433800"/>
            <a:ext cx="2444492" cy="648781"/>
          </a:xfrm>
          <a:prstGeom prst="rect">
            <a:avLst/>
          </a:prstGeom>
          <a:scene3d>
            <a:camera prst="orthographicFront">
              <a:rot lat="0" lon="587365" rev="9600000"/>
            </a:camera>
            <a:lightRig rig="threePt" dir="t"/>
          </a:scene3d>
        </p:spPr>
      </p:pic>
      <p:pic>
        <p:nvPicPr>
          <p:cNvPr id="178" name="Picture 17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54" y="4223912"/>
            <a:ext cx="2444492" cy="648781"/>
          </a:xfrm>
          <a:prstGeom prst="rect">
            <a:avLst/>
          </a:prstGeom>
          <a:scene3d>
            <a:camera prst="orthographicFront">
              <a:rot lat="0" lon="587365" rev="9600000"/>
            </a:camera>
            <a:lightRig rig="threePt" dir="t"/>
          </a:scene3d>
        </p:spPr>
      </p:pic>
      <p:pic>
        <p:nvPicPr>
          <p:cNvPr id="174" name="Picture 17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555" y="4032076"/>
            <a:ext cx="2444492" cy="648781"/>
          </a:xfrm>
          <a:prstGeom prst="rect">
            <a:avLst/>
          </a:prstGeom>
          <a:scene3d>
            <a:camera prst="orthographicFront">
              <a:rot lat="0" lon="587365" rev="9600000"/>
            </a:camera>
            <a:lightRig rig="threePt" dir="t"/>
          </a:scene3d>
        </p:spPr>
      </p:pic>
      <p:pic>
        <p:nvPicPr>
          <p:cNvPr id="173" name="Picture 17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54" y="3840755"/>
            <a:ext cx="2444492" cy="648781"/>
          </a:xfrm>
          <a:prstGeom prst="rect">
            <a:avLst/>
          </a:prstGeom>
          <a:scene3d>
            <a:camera prst="orthographicFront">
              <a:rot lat="0" lon="587365" rev="9600000"/>
            </a:camera>
            <a:lightRig rig="threePt" dir="t"/>
          </a:scene3d>
        </p:spPr>
      </p:pic>
      <p:pic>
        <p:nvPicPr>
          <p:cNvPr id="172" name="Picture 17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54" y="3684528"/>
            <a:ext cx="2444492" cy="648781"/>
          </a:xfrm>
          <a:prstGeom prst="rect">
            <a:avLst/>
          </a:prstGeom>
          <a:scene3d>
            <a:camera prst="orthographicFront">
              <a:rot lat="0" lon="587365" rev="9600000"/>
            </a:camera>
            <a:lightRig rig="threePt" dir="t"/>
          </a:scene3d>
        </p:spPr>
      </p:pic>
      <p:pic>
        <p:nvPicPr>
          <p:cNvPr id="171" name="Picture 17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54" y="3474640"/>
            <a:ext cx="2444492" cy="648781"/>
          </a:xfrm>
          <a:prstGeom prst="rect">
            <a:avLst/>
          </a:prstGeom>
          <a:scene3d>
            <a:camera prst="orthographicFront">
              <a:rot lat="0" lon="587365" rev="9600000"/>
            </a:camera>
            <a:lightRig rig="threePt" dir="t"/>
          </a:scene3d>
        </p:spPr>
      </p:pic>
      <p:sp>
        <p:nvSpPr>
          <p:cNvPr id="19" name="TextBox 18"/>
          <p:cNvSpPr txBox="1"/>
          <p:nvPr/>
        </p:nvSpPr>
        <p:spPr>
          <a:xfrm>
            <a:off x="1157533" y="5363843"/>
            <a:ext cx="81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DAM</a:t>
            </a:r>
          </a:p>
        </p:txBody>
      </p:sp>
      <p:sp>
        <p:nvSpPr>
          <p:cNvPr id="216" name="Freeform 215"/>
          <p:cNvSpPr/>
          <p:nvPr/>
        </p:nvSpPr>
        <p:spPr>
          <a:xfrm>
            <a:off x="4597400" y="584200"/>
            <a:ext cx="6070600" cy="3327400"/>
          </a:xfrm>
          <a:custGeom>
            <a:avLst/>
            <a:gdLst>
              <a:gd name="connsiteX0" fmla="*/ 0 w 6070600"/>
              <a:gd name="connsiteY0" fmla="*/ 1511300 h 3327400"/>
              <a:gd name="connsiteX1" fmla="*/ 2946400 w 6070600"/>
              <a:gd name="connsiteY1" fmla="*/ 0 h 3327400"/>
              <a:gd name="connsiteX2" fmla="*/ 6070600 w 6070600"/>
              <a:gd name="connsiteY2" fmla="*/ 1498600 h 3327400"/>
              <a:gd name="connsiteX3" fmla="*/ 3086100 w 6070600"/>
              <a:gd name="connsiteY3" fmla="*/ 3327400 h 3327400"/>
              <a:gd name="connsiteX4" fmla="*/ 0 w 6070600"/>
              <a:gd name="connsiteY4" fmla="*/ 1511300 h 332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70600" h="3327400">
                <a:moveTo>
                  <a:pt x="0" y="1511300"/>
                </a:moveTo>
                <a:lnTo>
                  <a:pt x="2946400" y="0"/>
                </a:lnTo>
                <a:lnTo>
                  <a:pt x="6070600" y="1498600"/>
                </a:lnTo>
                <a:lnTo>
                  <a:pt x="3086100" y="33274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tx1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Freeform 218"/>
          <p:cNvSpPr/>
          <p:nvPr/>
        </p:nvSpPr>
        <p:spPr>
          <a:xfrm>
            <a:off x="5575300" y="546100"/>
            <a:ext cx="5156200" cy="2768600"/>
          </a:xfrm>
          <a:custGeom>
            <a:avLst/>
            <a:gdLst>
              <a:gd name="connsiteX0" fmla="*/ 0 w 5156200"/>
              <a:gd name="connsiteY0" fmla="*/ 1003300 h 2768600"/>
              <a:gd name="connsiteX1" fmla="*/ 3162300 w 5156200"/>
              <a:gd name="connsiteY1" fmla="*/ 2768600 h 2768600"/>
              <a:gd name="connsiteX2" fmla="*/ 5156200 w 5156200"/>
              <a:gd name="connsiteY2" fmla="*/ 1587500 h 2768600"/>
              <a:gd name="connsiteX3" fmla="*/ 2044700 w 5156200"/>
              <a:gd name="connsiteY3" fmla="*/ 0 h 2768600"/>
              <a:gd name="connsiteX4" fmla="*/ 0 w 5156200"/>
              <a:gd name="connsiteY4" fmla="*/ 1003300 h 276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56200" h="2768600">
                <a:moveTo>
                  <a:pt x="0" y="1003300"/>
                </a:moveTo>
                <a:lnTo>
                  <a:pt x="3162300" y="2768600"/>
                </a:lnTo>
                <a:lnTo>
                  <a:pt x="5156200" y="1587500"/>
                </a:lnTo>
                <a:lnTo>
                  <a:pt x="2044700" y="0"/>
                </a:lnTo>
                <a:lnTo>
                  <a:pt x="0" y="1003300"/>
                </a:lnTo>
                <a:close/>
              </a:path>
            </a:pathLst>
          </a:custGeom>
          <a:solidFill>
            <a:schemeClr val="tx1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8169429" y="4929059"/>
            <a:ext cx="3958071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4U tall, 19” rack mounted</a:t>
            </a:r>
          </a:p>
          <a:p>
            <a:r>
              <a:rPr lang="en-US" sz="2000" dirty="0"/>
              <a:t>DAQ Room-air cooling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GTU base board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Optic transceiver adaptor boards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Clock monitor board</a:t>
            </a:r>
          </a:p>
        </p:txBody>
      </p:sp>
    </p:spTree>
    <p:extLst>
      <p:ext uri="{BB962C8B-B14F-4D97-AF65-F5344CB8AC3E}">
        <p14:creationId xmlns:p14="http://schemas.microsoft.com/office/powerpoint/2010/main" val="28018902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6172A-2EB7-AADB-5830-86E19510D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lide Number Placeholder 36">
            <a:extLst>
              <a:ext uri="{FF2B5EF4-FFF2-40B4-BE49-F238E27FC236}">
                <a16:creationId xmlns:a16="http://schemas.microsoft.com/office/drawing/2014/main" id="{96E560E4-92B3-5052-0B71-8622E7D42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19</a:t>
            </a:fld>
            <a:endParaRPr lang="en-US" dirty="0"/>
          </a:p>
        </p:txBody>
      </p:sp>
      <p:sp>
        <p:nvSpPr>
          <p:cNvPr id="56" name="Title 1">
            <a:extLst>
              <a:ext uri="{FF2B5EF4-FFF2-40B4-BE49-F238E27FC236}">
                <a16:creationId xmlns:a16="http://schemas.microsoft.com/office/drawing/2014/main" id="{628EF38C-58E8-DF01-D096-887B3AD122CE}"/>
              </a:ext>
            </a:extLst>
          </p:cNvPr>
          <p:cNvSpPr txBox="1">
            <a:spLocks/>
          </p:cNvSpPr>
          <p:nvPr/>
        </p:nvSpPr>
        <p:spPr>
          <a:xfrm>
            <a:off x="1397064" y="560501"/>
            <a:ext cx="7372032" cy="480349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900" b="1" dirty="0" err="1"/>
              <a:t>ProtoGTU</a:t>
            </a:r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086CA3-2FFA-9ACE-31D6-9614066105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3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4" t="2916" r="4896" b="10417"/>
          <a:stretch>
            <a:fillRect/>
          </a:stretch>
        </p:blipFill>
        <p:spPr>
          <a:xfrm>
            <a:off x="7896224" y="2984088"/>
            <a:ext cx="4031665" cy="28330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8514D6B-BFD4-96C5-5347-C22BE568E2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6" r="3724" b="7982"/>
          <a:stretch>
            <a:fillRect/>
          </a:stretch>
        </p:blipFill>
        <p:spPr>
          <a:xfrm rot="5400000">
            <a:off x="1270666" y="1267555"/>
            <a:ext cx="6447935" cy="4732955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217D45C-05D8-BAA3-5D35-2D116A0EDE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5" t="11295" r="1281" b="6296"/>
          <a:stretch>
            <a:fillRect/>
          </a:stretch>
        </p:blipFill>
        <p:spPr>
          <a:xfrm rot="5400000">
            <a:off x="7928200" y="1123152"/>
            <a:ext cx="2546888" cy="1669722"/>
          </a:xfrm>
          <a:prstGeom prst="rect">
            <a:avLst/>
          </a:prstGeom>
          <a:scene3d>
            <a:camera prst="orthographicFront">
              <a:rot lat="0" lon="0" rev="1620000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195080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414773" y="1660787"/>
            <a:ext cx="835677" cy="634264"/>
          </a:xfrm>
          <a:prstGeom prst="rect">
            <a:avLst/>
          </a:prstGeom>
          <a:solidFill>
            <a:srgbClr val="FF000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7515732" y="978810"/>
            <a:ext cx="4409814" cy="1178838"/>
          </a:xfrm>
          <a:prstGeom prst="rect">
            <a:avLst/>
          </a:prstGeom>
          <a:solidFill>
            <a:srgbClr val="FFFF00">
              <a:alpha val="2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ectangle 135"/>
          <p:cNvSpPr/>
          <p:nvPr/>
        </p:nvSpPr>
        <p:spPr>
          <a:xfrm>
            <a:off x="6392489" y="4488603"/>
            <a:ext cx="5505595" cy="824272"/>
          </a:xfrm>
          <a:prstGeom prst="rect">
            <a:avLst/>
          </a:prstGeom>
          <a:solidFill>
            <a:srgbClr val="FFFF00">
              <a:alpha val="2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6392489" y="3193734"/>
            <a:ext cx="5533057" cy="1049903"/>
          </a:xfrm>
          <a:prstGeom prst="rect">
            <a:avLst/>
          </a:prstGeom>
          <a:solidFill>
            <a:srgbClr val="FFFF00">
              <a:alpha val="2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73141" y="422947"/>
            <a:ext cx="69396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1. </a:t>
            </a:r>
            <a:r>
              <a:rPr lang="en-US" sz="2800" b="1" dirty="0" err="1"/>
              <a:t>ePIC</a:t>
            </a:r>
            <a:r>
              <a:rPr lang="en-US" sz="2800" b="1" dirty="0"/>
              <a:t>  DAQ introduction </a:t>
            </a:r>
            <a:r>
              <a:rPr lang="en-US" sz="2800" dirty="0"/>
              <a:t>- general structure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628953" y="946167"/>
            <a:ext cx="5146553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GTU: Global Timing Unit </a:t>
            </a:r>
          </a:p>
          <a:p>
            <a:pPr lvl="1"/>
            <a:r>
              <a:rPr lang="en-US" dirty="0"/>
              <a:t>control encoding, status decoding.</a:t>
            </a:r>
          </a:p>
          <a:p>
            <a:pPr lvl="1"/>
            <a:r>
              <a:rPr lang="en-US" dirty="0"/>
              <a:t>The interface for machine clock source, </a:t>
            </a:r>
          </a:p>
          <a:p>
            <a:pPr lvl="1"/>
            <a:r>
              <a:rPr lang="en-US" dirty="0"/>
              <a:t>Data acquisition control and monitor etc.  </a:t>
            </a:r>
          </a:p>
          <a:p>
            <a:r>
              <a:rPr lang="en-US" sz="2000" b="1" dirty="0"/>
              <a:t>DAM: Data Aggregation Module:  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(FLX155)</a:t>
            </a:r>
          </a:p>
          <a:p>
            <a:pPr lvl="1"/>
            <a:r>
              <a:rPr lang="en-US" dirty="0"/>
              <a:t>The clock/control fan out, and status/busy accumulation.  </a:t>
            </a:r>
          </a:p>
          <a:p>
            <a:pPr lvl="1"/>
            <a:r>
              <a:rPr lang="en-US" dirty="0"/>
              <a:t>local control over the RDO boards connected, though the main function of the DAM is for Data Acquisition.</a:t>
            </a:r>
          </a:p>
          <a:p>
            <a:r>
              <a:rPr lang="en-US" sz="2000" b="1" dirty="0"/>
              <a:t>RDO: optical interface of detector </a:t>
            </a:r>
            <a:r>
              <a:rPr lang="en-US" sz="2000" b="1" dirty="0" err="1"/>
              <a:t>ReaDOut</a:t>
            </a:r>
            <a:endParaRPr lang="en-US" sz="2000" b="1" dirty="0"/>
          </a:p>
          <a:p>
            <a:pPr lvl="1"/>
            <a:r>
              <a:rPr lang="en-US" dirty="0"/>
              <a:t>control decoding, status encoding.</a:t>
            </a:r>
          </a:p>
          <a:p>
            <a:pPr lvl="1"/>
            <a:r>
              <a:rPr lang="en-US" dirty="0"/>
              <a:t>The clock/control interface to the frontend electronics. </a:t>
            </a:r>
          </a:p>
          <a:p>
            <a:pPr lvl="1"/>
            <a:r>
              <a:rPr lang="en-US" dirty="0"/>
              <a:t>Data collection from Frontend boards, and data transmission to the DAM</a:t>
            </a:r>
          </a:p>
          <a:p>
            <a:r>
              <a:rPr lang="en-US" sz="2000" b="1" dirty="0"/>
              <a:t>FEB: </a:t>
            </a:r>
          </a:p>
          <a:p>
            <a:pPr lvl="1"/>
            <a:r>
              <a:rPr lang="en-US" sz="2000" dirty="0"/>
              <a:t>Detector dependent Front End / ASIC  carrier boards</a:t>
            </a:r>
            <a:r>
              <a:rPr lang="en-US" dirty="0"/>
              <a:t>.</a:t>
            </a:r>
          </a:p>
        </p:txBody>
      </p:sp>
      <p:sp>
        <p:nvSpPr>
          <p:cNvPr id="90" name="Rectangle 89"/>
          <p:cNvSpPr/>
          <p:nvPr/>
        </p:nvSpPr>
        <p:spPr>
          <a:xfrm>
            <a:off x="8013533" y="1108295"/>
            <a:ext cx="1449847" cy="9028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GTU</a:t>
            </a:r>
          </a:p>
        </p:txBody>
      </p:sp>
      <p:cxnSp>
        <p:nvCxnSpPr>
          <p:cNvPr id="91" name="Straight Arrow Connector 90"/>
          <p:cNvCxnSpPr/>
          <p:nvPr/>
        </p:nvCxnSpPr>
        <p:spPr>
          <a:xfrm>
            <a:off x="7306950" y="1917747"/>
            <a:ext cx="706582" cy="0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7250451" y="1641836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Clock</a:t>
            </a:r>
          </a:p>
        </p:txBody>
      </p:sp>
      <p:cxnSp>
        <p:nvCxnSpPr>
          <p:cNvPr id="99" name="Straight Arrow Connector 98"/>
          <p:cNvCxnSpPr/>
          <p:nvPr/>
        </p:nvCxnSpPr>
        <p:spPr>
          <a:xfrm>
            <a:off x="7306950" y="1590554"/>
            <a:ext cx="706582" cy="0"/>
          </a:xfrm>
          <a:prstGeom prst="straightConnector1">
            <a:avLst/>
          </a:prstGeom>
          <a:ln w="254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7163309" y="1291455"/>
            <a:ext cx="877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Control</a:t>
            </a:r>
          </a:p>
        </p:txBody>
      </p:sp>
      <p:cxnSp>
        <p:nvCxnSpPr>
          <p:cNvPr id="101" name="Straight Arrow Connector 100"/>
          <p:cNvCxnSpPr/>
          <p:nvPr/>
        </p:nvCxnSpPr>
        <p:spPr>
          <a:xfrm>
            <a:off x="7306950" y="1191545"/>
            <a:ext cx="706582" cy="0"/>
          </a:xfrm>
          <a:prstGeom prst="straightConnector1">
            <a:avLst/>
          </a:prstGeom>
          <a:ln w="25400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7279431" y="897196"/>
            <a:ext cx="761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Status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9038617" y="3541836"/>
            <a:ext cx="1324724" cy="5892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DAM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7019114" y="3548512"/>
            <a:ext cx="1324724" cy="5892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DAM</a:t>
            </a:r>
          </a:p>
        </p:txBody>
      </p:sp>
      <p:sp>
        <p:nvSpPr>
          <p:cNvPr id="106" name="Rectangle 105"/>
          <p:cNvSpPr/>
          <p:nvPr/>
        </p:nvSpPr>
        <p:spPr>
          <a:xfrm>
            <a:off x="9929188" y="4608732"/>
            <a:ext cx="694659" cy="5892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RDO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8907361" y="4608732"/>
            <a:ext cx="626888" cy="5892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RDO</a:t>
            </a:r>
          </a:p>
        </p:txBody>
      </p:sp>
      <p:sp>
        <p:nvSpPr>
          <p:cNvPr id="108" name="Rectangle 107"/>
          <p:cNvSpPr/>
          <p:nvPr/>
        </p:nvSpPr>
        <p:spPr>
          <a:xfrm>
            <a:off x="7672775" y="4588412"/>
            <a:ext cx="603250" cy="5892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RDO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6588088" y="4588412"/>
            <a:ext cx="666109" cy="5892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RDO</a:t>
            </a:r>
          </a:p>
        </p:txBody>
      </p:sp>
      <p:cxnSp>
        <p:nvCxnSpPr>
          <p:cNvPr id="120" name="Straight Arrow Connector 119"/>
          <p:cNvCxnSpPr>
            <a:endCxn id="104" idx="0"/>
          </p:cNvCxnSpPr>
          <p:nvPr/>
        </p:nvCxnSpPr>
        <p:spPr>
          <a:xfrm>
            <a:off x="9143689" y="1723327"/>
            <a:ext cx="557290" cy="1818509"/>
          </a:xfrm>
          <a:prstGeom prst="straightConnector1">
            <a:avLst/>
          </a:prstGeom>
          <a:ln w="22225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/>
          <p:cNvCxnSpPr>
            <a:endCxn id="107" idx="0"/>
          </p:cNvCxnSpPr>
          <p:nvPr/>
        </p:nvCxnSpPr>
        <p:spPr>
          <a:xfrm flipH="1">
            <a:off x="9220805" y="4131058"/>
            <a:ext cx="197018" cy="477674"/>
          </a:xfrm>
          <a:prstGeom prst="straightConnector1">
            <a:avLst/>
          </a:prstGeom>
          <a:ln w="22225"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/>
          <p:cNvCxnSpPr>
            <a:endCxn id="116" idx="0"/>
          </p:cNvCxnSpPr>
          <p:nvPr/>
        </p:nvCxnSpPr>
        <p:spPr>
          <a:xfrm flipH="1">
            <a:off x="6921143" y="4121022"/>
            <a:ext cx="365090" cy="467390"/>
          </a:xfrm>
          <a:prstGeom prst="straightConnector1">
            <a:avLst/>
          </a:prstGeom>
          <a:ln w="22225"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23"/>
          <p:cNvCxnSpPr>
            <a:endCxn id="108" idx="0"/>
          </p:cNvCxnSpPr>
          <p:nvPr/>
        </p:nvCxnSpPr>
        <p:spPr>
          <a:xfrm>
            <a:off x="7852436" y="4131058"/>
            <a:ext cx="121964" cy="457354"/>
          </a:xfrm>
          <a:prstGeom prst="straightConnector1">
            <a:avLst/>
          </a:prstGeom>
          <a:ln w="22225"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/>
          <p:cNvCxnSpPr>
            <a:endCxn id="106" idx="0"/>
          </p:cNvCxnSpPr>
          <p:nvPr/>
        </p:nvCxnSpPr>
        <p:spPr>
          <a:xfrm>
            <a:off x="10142482" y="4121022"/>
            <a:ext cx="134036" cy="487710"/>
          </a:xfrm>
          <a:prstGeom prst="straightConnector1">
            <a:avLst/>
          </a:prstGeom>
          <a:ln w="22225"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/>
          <p:cNvCxnSpPr>
            <a:endCxn id="105" idx="0"/>
          </p:cNvCxnSpPr>
          <p:nvPr/>
        </p:nvCxnSpPr>
        <p:spPr>
          <a:xfrm flipH="1">
            <a:off x="7681476" y="1726898"/>
            <a:ext cx="574045" cy="1821614"/>
          </a:xfrm>
          <a:prstGeom prst="straightConnector1">
            <a:avLst/>
          </a:prstGeom>
          <a:ln w="22225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>
            <a:off x="10030575" y="3024366"/>
            <a:ext cx="298450" cy="5884"/>
          </a:xfrm>
          <a:prstGeom prst="line">
            <a:avLst/>
          </a:prstGeom>
          <a:ln w="4762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8550380" y="2592503"/>
            <a:ext cx="298450" cy="5884"/>
          </a:xfrm>
          <a:prstGeom prst="line">
            <a:avLst/>
          </a:prstGeom>
          <a:ln w="4762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7426537" y="4348833"/>
            <a:ext cx="298450" cy="5884"/>
          </a:xfrm>
          <a:prstGeom prst="line">
            <a:avLst/>
          </a:prstGeom>
          <a:ln w="47625">
            <a:solidFill>
              <a:srgbClr val="7030A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9667236" y="4342949"/>
            <a:ext cx="298450" cy="5884"/>
          </a:xfrm>
          <a:prstGeom prst="line">
            <a:avLst/>
          </a:prstGeom>
          <a:ln w="47625">
            <a:solidFill>
              <a:srgbClr val="7030A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Rectangle 131"/>
          <p:cNvSpPr/>
          <p:nvPr/>
        </p:nvSpPr>
        <p:spPr>
          <a:xfrm>
            <a:off x="9740373" y="2395350"/>
            <a:ext cx="1245936" cy="50013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Data Acquisition</a:t>
            </a:r>
          </a:p>
        </p:txBody>
      </p:sp>
      <p:cxnSp>
        <p:nvCxnSpPr>
          <p:cNvPr id="134" name="Straight Arrow Connector 133"/>
          <p:cNvCxnSpPr/>
          <p:nvPr/>
        </p:nvCxnSpPr>
        <p:spPr>
          <a:xfrm flipH="1">
            <a:off x="10059093" y="2901718"/>
            <a:ext cx="816665" cy="637397"/>
          </a:xfrm>
          <a:prstGeom prst="straightConnector1">
            <a:avLst/>
          </a:prstGeom>
          <a:ln w="19050">
            <a:solidFill>
              <a:schemeClr val="accent1">
                <a:lumMod val="7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/>
          <p:cNvCxnSpPr/>
          <p:nvPr/>
        </p:nvCxnSpPr>
        <p:spPr>
          <a:xfrm flipH="1">
            <a:off x="8171746" y="2895488"/>
            <a:ext cx="1757442" cy="640186"/>
          </a:xfrm>
          <a:prstGeom prst="straightConnector1">
            <a:avLst/>
          </a:prstGeom>
          <a:ln w="19050">
            <a:solidFill>
              <a:schemeClr val="accent1">
                <a:lumMod val="7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0742902" y="3252125"/>
            <a:ext cx="118814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DAM</a:t>
            </a:r>
          </a:p>
          <a:p>
            <a:pPr algn="ctr"/>
            <a:r>
              <a:rPr lang="en-US" sz="2800" dirty="0"/>
              <a:t>(O)100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10598306" y="4393815"/>
            <a:ext cx="137088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RDO</a:t>
            </a:r>
          </a:p>
          <a:p>
            <a:pPr algn="ctr"/>
            <a:r>
              <a:rPr lang="en-US" sz="2800" dirty="0"/>
              <a:t>(O)1000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10598673" y="1095408"/>
            <a:ext cx="9971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GTU (O)1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10598306" y="175350"/>
            <a:ext cx="8435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ePIC</a:t>
            </a:r>
            <a:endParaRPr lang="en-US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409256" y="1568229"/>
            <a:ext cx="84991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EIC</a:t>
            </a:r>
          </a:p>
          <a:p>
            <a:pPr algn="ctr"/>
            <a:r>
              <a:rPr lang="en-US" sz="1400" dirty="0"/>
              <a:t>Common</a:t>
            </a:r>
          </a:p>
          <a:p>
            <a:pPr algn="ctr"/>
            <a:r>
              <a:rPr lang="en-US" sz="1400" dirty="0"/>
              <a:t>Platform</a:t>
            </a:r>
          </a:p>
        </p:txBody>
      </p:sp>
      <p:sp>
        <p:nvSpPr>
          <p:cNvPr id="142" name="Rectangle 141"/>
          <p:cNvSpPr/>
          <p:nvPr/>
        </p:nvSpPr>
        <p:spPr>
          <a:xfrm>
            <a:off x="6313251" y="983041"/>
            <a:ext cx="835677" cy="682096"/>
          </a:xfrm>
          <a:prstGeom prst="rect">
            <a:avLst/>
          </a:prstGeom>
          <a:solidFill>
            <a:srgbClr val="FF00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291103" y="994514"/>
            <a:ext cx="8949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Online </a:t>
            </a:r>
            <a:r>
              <a:rPr lang="en-US" sz="1400" dirty="0"/>
              <a:t>computer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11718404" y="636223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4</a:t>
            </a:r>
          </a:p>
        </p:txBody>
      </p:sp>
      <p:sp>
        <p:nvSpPr>
          <p:cNvPr id="61" name="Rectangle 60"/>
          <p:cNvSpPr/>
          <p:nvPr/>
        </p:nvSpPr>
        <p:spPr>
          <a:xfrm>
            <a:off x="6390891" y="5502939"/>
            <a:ext cx="5505595" cy="617147"/>
          </a:xfrm>
          <a:prstGeom prst="rect">
            <a:avLst/>
          </a:prstGeom>
          <a:solidFill>
            <a:srgbClr val="FFFF00">
              <a:alpha val="2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8050103" y="5668750"/>
            <a:ext cx="603250" cy="3908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FEB</a:t>
            </a:r>
          </a:p>
        </p:txBody>
      </p:sp>
      <p:sp>
        <p:nvSpPr>
          <p:cNvPr id="65" name="Rectangle 64"/>
          <p:cNvSpPr/>
          <p:nvPr/>
        </p:nvSpPr>
        <p:spPr>
          <a:xfrm>
            <a:off x="6965416" y="5668750"/>
            <a:ext cx="666109" cy="3908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FEB</a:t>
            </a:r>
          </a:p>
        </p:txBody>
      </p:sp>
      <p:cxnSp>
        <p:nvCxnSpPr>
          <p:cNvPr id="67" name="Straight Arrow Connector 66"/>
          <p:cNvCxnSpPr/>
          <p:nvPr/>
        </p:nvCxnSpPr>
        <p:spPr>
          <a:xfrm flipH="1">
            <a:off x="7384139" y="5165367"/>
            <a:ext cx="365090" cy="467390"/>
          </a:xfrm>
          <a:prstGeom prst="straightConnector1">
            <a:avLst/>
          </a:prstGeom>
          <a:ln w="22225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endCxn id="64" idx="0"/>
          </p:cNvCxnSpPr>
          <p:nvPr/>
        </p:nvCxnSpPr>
        <p:spPr>
          <a:xfrm>
            <a:off x="8202082" y="5177634"/>
            <a:ext cx="149646" cy="491116"/>
          </a:xfrm>
          <a:prstGeom prst="straightConnector1">
            <a:avLst/>
          </a:prstGeom>
          <a:ln w="22225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7803865" y="5429171"/>
            <a:ext cx="298450" cy="5884"/>
          </a:xfrm>
          <a:prstGeom prst="line">
            <a:avLst/>
          </a:prstGeom>
          <a:ln w="4762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10875758" y="5468997"/>
            <a:ext cx="7200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FEB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384139" y="506372"/>
            <a:ext cx="25020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System Clock: 19.7 MHz</a:t>
            </a:r>
          </a:p>
        </p:txBody>
      </p:sp>
    </p:spTree>
    <p:extLst>
      <p:ext uri="{BB962C8B-B14F-4D97-AF65-F5344CB8AC3E}">
        <p14:creationId xmlns:p14="http://schemas.microsoft.com/office/powerpoint/2010/main" val="19585710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1015" y="864635"/>
            <a:ext cx="35029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2000" dirty="0">
                <a:solidFill>
                  <a:srgbClr val="000000"/>
                </a:solidFill>
              </a:rPr>
              <a:t>GTU functional requirements</a:t>
            </a:r>
          </a:p>
        </p:txBody>
      </p:sp>
      <p:sp>
        <p:nvSpPr>
          <p:cNvPr id="6" name="Rectangle 13"/>
          <p:cNvSpPr>
            <a:spLocks noChangeArrowheads="1"/>
          </p:cNvSpPr>
          <p:nvPr/>
        </p:nvSpPr>
        <p:spPr bwMode="auto">
          <a:xfrm>
            <a:off x="950198" y="1669938"/>
            <a:ext cx="333481" cy="249131"/>
          </a:xfrm>
          <a:prstGeom prst="rect">
            <a:avLst/>
          </a:prstGeom>
          <a:solidFill>
            <a:srgbClr val="0070C0">
              <a:alpha val="33000"/>
            </a:srgbClr>
          </a:solidFill>
          <a:ln w="9525" algn="ctr">
            <a:solidFill>
              <a:sysClr val="windowText" lastClr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TextBox 76"/>
          <p:cNvSpPr txBox="1">
            <a:spLocks noChangeArrowheads="1"/>
          </p:cNvSpPr>
          <p:nvPr/>
        </p:nvSpPr>
        <p:spPr bwMode="auto">
          <a:xfrm>
            <a:off x="878830" y="1664855"/>
            <a:ext cx="2435870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sz="1400" dirty="0">
                <a:solidFill>
                  <a:prstClr val="black"/>
                </a:solidFill>
                <a:latin typeface="Calibri" panose="020F0502020204030204"/>
              </a:rPr>
              <a:t>GTU required:</a:t>
            </a:r>
          </a:p>
          <a:p>
            <a:pPr marL="182880" indent="-182880">
              <a:buFont typeface="Arial" panose="020B0604020202020204" pitchFamily="34" charset="0"/>
              <a:buChar char="•"/>
            </a:pPr>
            <a:r>
              <a:rPr lang="en-US" altLang="en-US" sz="1200" dirty="0">
                <a:solidFill>
                  <a:prstClr val="black"/>
                </a:solidFill>
                <a:latin typeface="Calibri" panose="020F0502020204030204"/>
              </a:rPr>
              <a:t>EIC common platform interface;</a:t>
            </a:r>
          </a:p>
          <a:p>
            <a:pPr marL="182880" indent="-182880">
              <a:buFont typeface="Arial" panose="020B0604020202020204" pitchFamily="34" charset="0"/>
              <a:buChar char="•"/>
            </a:pPr>
            <a:r>
              <a:rPr lang="en-US" altLang="en-US" sz="1200" dirty="0">
                <a:solidFill>
                  <a:prstClr val="black"/>
                </a:solidFill>
                <a:latin typeface="Calibri" panose="020F0502020204030204"/>
              </a:rPr>
              <a:t>Run Control;</a:t>
            </a:r>
          </a:p>
          <a:p>
            <a:pPr marL="182880" indent="-182880">
              <a:buFont typeface="Arial" panose="020B0604020202020204" pitchFamily="34" charset="0"/>
              <a:buChar char="•"/>
            </a:pPr>
            <a:r>
              <a:rPr lang="en-US" altLang="en-US" sz="1200" dirty="0">
                <a:solidFill>
                  <a:prstClr val="black"/>
                </a:solidFill>
                <a:latin typeface="Calibri" panose="020F0502020204030204"/>
              </a:rPr>
              <a:t>~150 DAM interface</a:t>
            </a:r>
          </a:p>
          <a:p>
            <a:endParaRPr lang="en-US" altLang="en-US" sz="1400" dirty="0">
              <a:solidFill>
                <a:prstClr val="black"/>
              </a:solidFill>
              <a:latin typeface="Calibri" panose="020F0502020204030204"/>
            </a:endParaRPr>
          </a:p>
          <a:p>
            <a:r>
              <a:rPr lang="en-US" altLang="en-US" sz="1400" dirty="0">
                <a:solidFill>
                  <a:prstClr val="black"/>
                </a:solidFill>
                <a:latin typeface="Calibri" panose="020F0502020204030204"/>
              </a:rPr>
              <a:t>Risk mitigation:</a:t>
            </a:r>
          </a:p>
          <a:p>
            <a:pPr marL="182880" indent="-182880">
              <a:buFont typeface="Arial" panose="020B0604020202020204" pitchFamily="34" charset="0"/>
              <a:buChar char="•"/>
            </a:pPr>
            <a:r>
              <a:rPr lang="en-US" altLang="en-US" sz="1200" dirty="0">
                <a:solidFill>
                  <a:prstClr val="black"/>
                </a:solidFill>
                <a:latin typeface="Calibri" panose="020F0502020204030204"/>
              </a:rPr>
              <a:t>Beam vs clock phase monitoring;</a:t>
            </a:r>
          </a:p>
          <a:p>
            <a:pPr marL="182880" indent="-182880">
              <a:buFont typeface="Arial" panose="020B0604020202020204" pitchFamily="34" charset="0"/>
              <a:buChar char="•"/>
            </a:pPr>
            <a:r>
              <a:rPr lang="en-US" altLang="en-US" sz="1200" dirty="0">
                <a:solidFill>
                  <a:prstClr val="black"/>
                </a:solidFill>
                <a:latin typeface="Calibri" panose="020F0502020204030204"/>
              </a:rPr>
              <a:t>Dedicated clock fanout</a:t>
            </a:r>
            <a:endParaRPr lang="en-US" alt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0" t="15488" r="6344" b="6229"/>
          <a:stretch/>
        </p:blipFill>
        <p:spPr>
          <a:xfrm>
            <a:off x="3162299" y="1603299"/>
            <a:ext cx="8610601" cy="4429125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419100" y="3652641"/>
            <a:ext cx="27431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Between GTU and DAM (Quad LTI)</a:t>
            </a:r>
          </a:p>
          <a:p>
            <a:r>
              <a:rPr lang="en-US" sz="1400" dirty="0"/>
              <a:t>Same-length Multimode fibers: 4 </a:t>
            </a:r>
            <a:r>
              <a:rPr lang="en-US" sz="1400" dirty="0" err="1"/>
              <a:t>Tx</a:t>
            </a:r>
            <a:r>
              <a:rPr lang="en-US" sz="1400" dirty="0"/>
              <a:t>/4 Rx (</a:t>
            </a:r>
            <a:r>
              <a:rPr lang="en-US" sz="1200" dirty="0"/>
              <a:t>inexpensive, standard, commercially available</a:t>
            </a:r>
            <a:r>
              <a:rPr lang="en-US" sz="1400" dirty="0"/>
              <a:t>)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20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3" t="16880" r="19899" b="26734"/>
          <a:stretch/>
        </p:blipFill>
        <p:spPr>
          <a:xfrm>
            <a:off x="161511" y="4538641"/>
            <a:ext cx="2954265" cy="149378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6B652C-CCB6-47B2-8091-2644B3AAD380}"/>
              </a:ext>
            </a:extLst>
          </p:cNvPr>
          <p:cNvSpPr/>
          <p:nvPr/>
        </p:nvSpPr>
        <p:spPr>
          <a:xfrm>
            <a:off x="10844213" y="1919069"/>
            <a:ext cx="928687" cy="23358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D76FFE-9C5E-8D06-B2E3-7DCD74A8E5AB}"/>
              </a:ext>
            </a:extLst>
          </p:cNvPr>
          <p:cNvSpPr txBox="1"/>
          <p:nvPr/>
        </p:nvSpPr>
        <p:spPr>
          <a:xfrm>
            <a:off x="10844213" y="1851193"/>
            <a:ext cx="7674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Dest#1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99C8E2-AE0B-1593-2215-12196575A745}"/>
              </a:ext>
            </a:extLst>
          </p:cNvPr>
          <p:cNvSpPr/>
          <p:nvPr/>
        </p:nvSpPr>
        <p:spPr>
          <a:xfrm>
            <a:off x="10848826" y="2234839"/>
            <a:ext cx="928687" cy="23358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527896-CF84-0F48-F3DD-8DC9D1232D31}"/>
              </a:ext>
            </a:extLst>
          </p:cNvPr>
          <p:cNvSpPr txBox="1"/>
          <p:nvPr/>
        </p:nvSpPr>
        <p:spPr>
          <a:xfrm>
            <a:off x="10848826" y="2166963"/>
            <a:ext cx="7674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Dest#2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0BF200-F759-0DD7-C5FB-7C9C5032AD8C}"/>
              </a:ext>
            </a:extLst>
          </p:cNvPr>
          <p:cNvSpPr/>
          <p:nvPr/>
        </p:nvSpPr>
        <p:spPr>
          <a:xfrm>
            <a:off x="10846519" y="2798504"/>
            <a:ext cx="928687" cy="23358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1E04DD-690F-EB53-7A7C-CB16DC67929C}"/>
              </a:ext>
            </a:extLst>
          </p:cNvPr>
          <p:cNvSpPr txBox="1"/>
          <p:nvPr/>
        </p:nvSpPr>
        <p:spPr>
          <a:xfrm>
            <a:off x="10825247" y="2736978"/>
            <a:ext cx="9758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Dest#600</a:t>
            </a:r>
          </a:p>
        </p:txBody>
      </p:sp>
    </p:spTree>
    <p:extLst>
      <p:ext uri="{BB962C8B-B14F-4D97-AF65-F5344CB8AC3E}">
        <p14:creationId xmlns:p14="http://schemas.microsoft.com/office/powerpoint/2010/main" val="41017157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2A8E9-78F0-3EEF-952C-2377FFCAB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22C55-83FA-798C-89F2-7E6305900467}"/>
              </a:ext>
            </a:extLst>
          </p:cNvPr>
          <p:cNvSpPr txBox="1">
            <a:spLocks/>
          </p:cNvSpPr>
          <p:nvPr/>
        </p:nvSpPr>
        <p:spPr>
          <a:xfrm>
            <a:off x="1239570" y="285074"/>
            <a:ext cx="4656405" cy="480349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075C2A-9670-40B9-9EB2-9078F843330E}"/>
              </a:ext>
            </a:extLst>
          </p:cNvPr>
          <p:cNvSpPr/>
          <p:nvPr/>
        </p:nvSpPr>
        <p:spPr>
          <a:xfrm>
            <a:off x="1236267" y="289973"/>
            <a:ext cx="46564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2000" dirty="0">
                <a:solidFill>
                  <a:srgbClr val="000000"/>
                </a:solidFill>
              </a:rPr>
              <a:t>DAM control link (downlink/uplink)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80FF38-B36A-8F9B-3A2E-19700F660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21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1C2A65-8377-C52C-9B6A-7F73CC0C55F7}"/>
              </a:ext>
            </a:extLst>
          </p:cNvPr>
          <p:cNvSpPr/>
          <p:nvPr/>
        </p:nvSpPr>
        <p:spPr>
          <a:xfrm>
            <a:off x="604501" y="2491588"/>
            <a:ext cx="1998999" cy="298211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XCZU19EG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6FC9C89-B94E-3B9A-27E1-E19B5D0AE446}"/>
              </a:ext>
            </a:extLst>
          </p:cNvPr>
          <p:cNvSpPr/>
          <p:nvPr/>
        </p:nvSpPr>
        <p:spPr>
          <a:xfrm>
            <a:off x="3567772" y="1317425"/>
            <a:ext cx="2121828" cy="177184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XCKU15P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D1CFC4-816B-9CF6-D06F-91076198E1F8}"/>
              </a:ext>
            </a:extLst>
          </p:cNvPr>
          <p:cNvSpPr/>
          <p:nvPr/>
        </p:nvSpPr>
        <p:spPr>
          <a:xfrm>
            <a:off x="3567773" y="4616456"/>
            <a:ext cx="2121827" cy="177184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XCKU15P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DEFB5A-9A2C-222D-C2E7-BDB5038529B3}"/>
              </a:ext>
            </a:extLst>
          </p:cNvPr>
          <p:cNvSpPr txBox="1"/>
          <p:nvPr/>
        </p:nvSpPr>
        <p:spPr>
          <a:xfrm>
            <a:off x="2606803" y="2367774"/>
            <a:ext cx="9609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 x MGT</a:t>
            </a:r>
          </a:p>
          <a:p>
            <a:r>
              <a:rPr lang="en-US" dirty="0"/>
              <a:t>40 x IO</a:t>
            </a:r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5FA8384B-71EB-68C7-A77F-DA824E7B1B52}"/>
              </a:ext>
            </a:extLst>
          </p:cNvPr>
          <p:cNvCxnSpPr/>
          <p:nvPr/>
        </p:nvCxnSpPr>
        <p:spPr>
          <a:xfrm flipV="1">
            <a:off x="2603500" y="2491588"/>
            <a:ext cx="964272" cy="522517"/>
          </a:xfrm>
          <a:prstGeom prst="bentConnector3">
            <a:avLst/>
          </a:prstGeom>
          <a:ln>
            <a:headEnd type="arrow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42939E6C-82F7-D4C7-1AE0-4DC7A24E6143}"/>
              </a:ext>
            </a:extLst>
          </p:cNvPr>
          <p:cNvSpPr txBox="1"/>
          <p:nvPr/>
        </p:nvSpPr>
        <p:spPr>
          <a:xfrm>
            <a:off x="2603500" y="5100835"/>
            <a:ext cx="9609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 x MGT</a:t>
            </a:r>
          </a:p>
          <a:p>
            <a:r>
              <a:rPr lang="en-US" dirty="0"/>
              <a:t>40 x IO</a:t>
            </a:r>
          </a:p>
        </p:txBody>
      </p: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735DC2EB-97E5-B5BC-AFF0-D82EE07BA9BF}"/>
              </a:ext>
            </a:extLst>
          </p:cNvPr>
          <p:cNvCxnSpPr>
            <a:cxnSpLocks/>
          </p:cNvCxnSpPr>
          <p:nvPr/>
        </p:nvCxnSpPr>
        <p:spPr>
          <a:xfrm>
            <a:off x="2603500" y="5092512"/>
            <a:ext cx="960969" cy="659845"/>
          </a:xfrm>
          <a:prstGeom prst="bentConnector3">
            <a:avLst/>
          </a:prstGeom>
          <a:ln>
            <a:headEnd type="arrow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4920D9F0-7056-2A7F-1B55-607B6C61C3F4}"/>
              </a:ext>
            </a:extLst>
          </p:cNvPr>
          <p:cNvSpPr txBox="1"/>
          <p:nvPr/>
        </p:nvSpPr>
        <p:spPr>
          <a:xfrm>
            <a:off x="4628686" y="2423117"/>
            <a:ext cx="1188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52 x MGT</a:t>
            </a:r>
          </a:p>
          <a:p>
            <a:r>
              <a:rPr lang="en-US" dirty="0"/>
              <a:t>104 x </a:t>
            </a:r>
            <a:r>
              <a:rPr lang="en-US" dirty="0" err="1"/>
              <a:t>d_IO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B262AF2-C5A4-8D2B-7E08-9D1CAA82898A}"/>
              </a:ext>
            </a:extLst>
          </p:cNvPr>
          <p:cNvSpPr txBox="1"/>
          <p:nvPr/>
        </p:nvSpPr>
        <p:spPr>
          <a:xfrm>
            <a:off x="4628686" y="4746968"/>
            <a:ext cx="1188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52 x MGT</a:t>
            </a:r>
          </a:p>
          <a:p>
            <a:r>
              <a:rPr lang="en-US" dirty="0"/>
              <a:t>104 x </a:t>
            </a:r>
            <a:r>
              <a:rPr lang="en-US" dirty="0" err="1"/>
              <a:t>d_IO</a:t>
            </a:r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AA0C17C-AEFA-3DB5-2903-650DC0C08203}"/>
              </a:ext>
            </a:extLst>
          </p:cNvPr>
          <p:cNvSpPr txBox="1"/>
          <p:nvPr/>
        </p:nvSpPr>
        <p:spPr>
          <a:xfrm>
            <a:off x="1665415" y="3244717"/>
            <a:ext cx="10779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40 x MGT</a:t>
            </a:r>
          </a:p>
          <a:p>
            <a:r>
              <a:rPr lang="en-US" dirty="0"/>
              <a:t>80 x </a:t>
            </a:r>
            <a:r>
              <a:rPr lang="en-US" dirty="0" err="1"/>
              <a:t>d_IO</a:t>
            </a:r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A6378B9-C9A0-8CE4-55CE-509D772571BB}"/>
              </a:ext>
            </a:extLst>
          </p:cNvPr>
          <p:cNvSpPr/>
          <p:nvPr/>
        </p:nvSpPr>
        <p:spPr>
          <a:xfrm>
            <a:off x="6750513" y="1940534"/>
            <a:ext cx="1077987" cy="284196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Plugin Cards for  144  DAM</a:t>
            </a:r>
          </a:p>
        </p:txBody>
      </p:sp>
      <p:cxnSp>
        <p:nvCxnSpPr>
          <p:cNvPr id="32" name="Connector: Elbow 31">
            <a:extLst>
              <a:ext uri="{FF2B5EF4-FFF2-40B4-BE49-F238E27FC236}">
                <a16:creationId xmlns:a16="http://schemas.microsoft.com/office/drawing/2014/main" id="{651713B1-57AE-CEE5-9ED7-34B320452CE8}"/>
              </a:ext>
            </a:extLst>
          </p:cNvPr>
          <p:cNvCxnSpPr/>
          <p:nvPr/>
        </p:nvCxnSpPr>
        <p:spPr>
          <a:xfrm flipV="1">
            <a:off x="5689600" y="2367774"/>
            <a:ext cx="1060913" cy="273826"/>
          </a:xfrm>
          <a:prstGeom prst="bentConnector3">
            <a:avLst/>
          </a:prstGeom>
          <a:ln w="254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97F16414-39C4-2CB9-81A0-8FD40884FE99}"/>
              </a:ext>
            </a:extLst>
          </p:cNvPr>
          <p:cNvCxnSpPr>
            <a:cxnSpLocks/>
          </p:cNvCxnSpPr>
          <p:nvPr/>
        </p:nvCxnSpPr>
        <p:spPr>
          <a:xfrm>
            <a:off x="2603500" y="3556000"/>
            <a:ext cx="4164087" cy="9098"/>
          </a:xfrm>
          <a:prstGeom prst="bentConnector3">
            <a:avLst/>
          </a:prstGeom>
          <a:ln w="254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or: Elbow 35">
            <a:extLst>
              <a:ext uri="{FF2B5EF4-FFF2-40B4-BE49-F238E27FC236}">
                <a16:creationId xmlns:a16="http://schemas.microsoft.com/office/drawing/2014/main" id="{AC6ABBBF-2943-3D83-0418-A40F101A4A55}"/>
              </a:ext>
            </a:extLst>
          </p:cNvPr>
          <p:cNvCxnSpPr/>
          <p:nvPr/>
        </p:nvCxnSpPr>
        <p:spPr>
          <a:xfrm flipV="1">
            <a:off x="5689600" y="4216401"/>
            <a:ext cx="1060913" cy="876111"/>
          </a:xfrm>
          <a:prstGeom prst="bentConnector3">
            <a:avLst/>
          </a:prstGeom>
          <a:ln w="254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43F43809-8D64-08A2-DC0D-DC2D7A3C2D61}"/>
              </a:ext>
            </a:extLst>
          </p:cNvPr>
          <p:cNvSpPr txBox="1"/>
          <p:nvPr/>
        </p:nvSpPr>
        <p:spPr>
          <a:xfrm>
            <a:off x="4842220" y="1333022"/>
            <a:ext cx="9609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 x MGT</a:t>
            </a:r>
          </a:p>
          <a:p>
            <a:r>
              <a:rPr lang="en-US" dirty="0"/>
              <a:t>4 x </a:t>
            </a:r>
            <a:r>
              <a:rPr lang="en-US" dirty="0" err="1"/>
              <a:t>d_IO</a:t>
            </a:r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6CDF3FF-ED13-E28E-991E-0990730ACD01}"/>
              </a:ext>
            </a:extLst>
          </p:cNvPr>
          <p:cNvSpPr txBox="1"/>
          <p:nvPr/>
        </p:nvSpPr>
        <p:spPr>
          <a:xfrm>
            <a:off x="1723923" y="4168773"/>
            <a:ext cx="960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 x MGT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B5625CB-2692-622D-03EF-B164244F42B9}"/>
              </a:ext>
            </a:extLst>
          </p:cNvPr>
          <p:cNvSpPr/>
          <p:nvPr/>
        </p:nvSpPr>
        <p:spPr>
          <a:xfrm>
            <a:off x="3608641" y="3891525"/>
            <a:ext cx="1410628" cy="587733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40 GBE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Or 4 x RDO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A7615A7-8F84-F67D-CAF6-FF71DD54C17A}"/>
              </a:ext>
            </a:extLst>
          </p:cNvPr>
          <p:cNvSpPr/>
          <p:nvPr/>
        </p:nvSpPr>
        <p:spPr>
          <a:xfrm>
            <a:off x="6767587" y="1270292"/>
            <a:ext cx="1077987" cy="482017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 x DAM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DA3EDC5-5B96-A5AC-DFAE-889D2C335923}"/>
              </a:ext>
            </a:extLst>
          </p:cNvPr>
          <p:cNvSpPr/>
          <p:nvPr/>
        </p:nvSpPr>
        <p:spPr>
          <a:xfrm>
            <a:off x="6767587" y="5587708"/>
            <a:ext cx="1077987" cy="482017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 x DAM</a:t>
            </a:r>
          </a:p>
        </p:txBody>
      </p:sp>
      <p:cxnSp>
        <p:nvCxnSpPr>
          <p:cNvPr id="49" name="Connector: Elbow 48">
            <a:extLst>
              <a:ext uri="{FF2B5EF4-FFF2-40B4-BE49-F238E27FC236}">
                <a16:creationId xmlns:a16="http://schemas.microsoft.com/office/drawing/2014/main" id="{915894BB-7593-ECB5-63EA-BA1F2B387FB3}"/>
              </a:ext>
            </a:extLst>
          </p:cNvPr>
          <p:cNvCxnSpPr>
            <a:cxnSpLocks/>
            <a:endCxn id="44" idx="1"/>
          </p:cNvCxnSpPr>
          <p:nvPr/>
        </p:nvCxnSpPr>
        <p:spPr>
          <a:xfrm flipV="1">
            <a:off x="2617693" y="4185392"/>
            <a:ext cx="990948" cy="145564"/>
          </a:xfrm>
          <a:prstGeom prst="bentConnector3">
            <a:avLst/>
          </a:prstGeom>
          <a:ln w="254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A733BCB6-C508-1B47-85BA-8C5B2FAD5958}"/>
              </a:ext>
            </a:extLst>
          </p:cNvPr>
          <p:cNvSpPr txBox="1"/>
          <p:nvPr/>
        </p:nvSpPr>
        <p:spPr>
          <a:xfrm>
            <a:off x="4814427" y="5718738"/>
            <a:ext cx="9609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 x MGT</a:t>
            </a:r>
          </a:p>
          <a:p>
            <a:r>
              <a:rPr lang="en-US" dirty="0"/>
              <a:t>4 x </a:t>
            </a:r>
            <a:r>
              <a:rPr lang="en-US" dirty="0" err="1"/>
              <a:t>d_IO</a:t>
            </a:r>
            <a:endParaRPr lang="en-US" dirty="0"/>
          </a:p>
        </p:txBody>
      </p:sp>
      <p:cxnSp>
        <p:nvCxnSpPr>
          <p:cNvPr id="57" name="Connector: Elbow 56">
            <a:extLst>
              <a:ext uri="{FF2B5EF4-FFF2-40B4-BE49-F238E27FC236}">
                <a16:creationId xmlns:a16="http://schemas.microsoft.com/office/drawing/2014/main" id="{6DB570AF-8D88-8EA0-6C3B-08331989FED7}"/>
              </a:ext>
            </a:extLst>
          </p:cNvPr>
          <p:cNvCxnSpPr>
            <a:cxnSpLocks/>
            <a:endCxn id="46" idx="1"/>
          </p:cNvCxnSpPr>
          <p:nvPr/>
        </p:nvCxnSpPr>
        <p:spPr>
          <a:xfrm flipV="1">
            <a:off x="5676325" y="1511301"/>
            <a:ext cx="1091262" cy="141855"/>
          </a:xfrm>
          <a:prstGeom prst="bentConnector3">
            <a:avLst/>
          </a:prstGeom>
          <a:ln w="254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or: Elbow 60">
            <a:extLst>
              <a:ext uri="{FF2B5EF4-FFF2-40B4-BE49-F238E27FC236}">
                <a16:creationId xmlns:a16="http://schemas.microsoft.com/office/drawing/2014/main" id="{6BC2EF5A-4904-F983-3ED3-730258826B15}"/>
              </a:ext>
            </a:extLst>
          </p:cNvPr>
          <p:cNvCxnSpPr>
            <a:cxnSpLocks/>
            <a:endCxn id="47" idx="1"/>
          </p:cNvCxnSpPr>
          <p:nvPr/>
        </p:nvCxnSpPr>
        <p:spPr>
          <a:xfrm flipV="1">
            <a:off x="5652431" y="5828717"/>
            <a:ext cx="1115156" cy="213186"/>
          </a:xfrm>
          <a:prstGeom prst="bentConnector3">
            <a:avLst/>
          </a:prstGeom>
          <a:ln w="254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DCEDB006-188E-6F8E-D20C-355C805D085D}"/>
              </a:ext>
            </a:extLst>
          </p:cNvPr>
          <p:cNvSpPr txBox="1"/>
          <p:nvPr/>
        </p:nvSpPr>
        <p:spPr>
          <a:xfrm>
            <a:off x="9023386" y="2371877"/>
            <a:ext cx="212910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Supports: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148 DAM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4 RDO (or 40GBE)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9C24B05-9883-2610-EBB8-630F861F3F29}"/>
              </a:ext>
            </a:extLst>
          </p:cNvPr>
          <p:cNvSpPr/>
          <p:nvPr/>
        </p:nvSpPr>
        <p:spPr>
          <a:xfrm>
            <a:off x="4873350" y="1399272"/>
            <a:ext cx="816250" cy="505727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039DC06-A4C9-1F21-A260-9888F746D3D8}"/>
              </a:ext>
            </a:extLst>
          </p:cNvPr>
          <p:cNvSpPr/>
          <p:nvPr/>
        </p:nvSpPr>
        <p:spPr>
          <a:xfrm>
            <a:off x="4725327" y="2504964"/>
            <a:ext cx="974622" cy="505727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8855AD6-2A3E-1E1C-3C45-07D3C5E48A3A}"/>
              </a:ext>
            </a:extLst>
          </p:cNvPr>
          <p:cNvSpPr/>
          <p:nvPr/>
        </p:nvSpPr>
        <p:spPr>
          <a:xfrm>
            <a:off x="4725327" y="4782950"/>
            <a:ext cx="974622" cy="505727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3CBE895-CFAE-33D5-5D6C-CF822BA05AF2}"/>
              </a:ext>
            </a:extLst>
          </p:cNvPr>
          <p:cNvSpPr/>
          <p:nvPr/>
        </p:nvSpPr>
        <p:spPr>
          <a:xfrm>
            <a:off x="1723923" y="3299703"/>
            <a:ext cx="924631" cy="505727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D60ED69-D160-0B05-FFCB-B7A3B18A161F}"/>
              </a:ext>
            </a:extLst>
          </p:cNvPr>
          <p:cNvSpPr/>
          <p:nvPr/>
        </p:nvSpPr>
        <p:spPr>
          <a:xfrm>
            <a:off x="4886786" y="5747166"/>
            <a:ext cx="816250" cy="505727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5446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B4A2D-CF25-AEA5-1B31-FE3C4C2BF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874AABE4-26C7-28DF-CE5A-301EB931D8FA}"/>
              </a:ext>
            </a:extLst>
          </p:cNvPr>
          <p:cNvSpPr/>
          <p:nvPr/>
        </p:nvSpPr>
        <p:spPr>
          <a:xfrm>
            <a:off x="4236938" y="1118214"/>
            <a:ext cx="3467092" cy="1570695"/>
          </a:xfrm>
          <a:prstGeom prst="rect">
            <a:avLst/>
          </a:prstGeom>
          <a:solidFill>
            <a:srgbClr val="FFC000">
              <a:alpha val="2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C000"/>
                </a:solidFill>
              </a:rPr>
              <a:t>KU15P_A</a:t>
            </a:r>
          </a:p>
          <a:p>
            <a:pPr algn="ctr"/>
            <a:r>
              <a:rPr lang="en-US" sz="2400" dirty="0">
                <a:solidFill>
                  <a:srgbClr val="FFC000"/>
                </a:solidFill>
              </a:rPr>
              <a:t>FPGA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906193-562D-C4CD-F307-CA1A882D080D}"/>
              </a:ext>
            </a:extLst>
          </p:cNvPr>
          <p:cNvSpPr/>
          <p:nvPr/>
        </p:nvSpPr>
        <p:spPr>
          <a:xfrm>
            <a:off x="1139548" y="353200"/>
            <a:ext cx="92388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2400" dirty="0">
                <a:solidFill>
                  <a:srgbClr val="000000"/>
                </a:solidFill>
              </a:rPr>
              <a:t>The actual implementation of DAQ partition </a:t>
            </a:r>
            <a:r>
              <a:rPr lang="en-US" sz="2000" dirty="0">
                <a:solidFill>
                  <a:srgbClr val="000000"/>
                </a:solidFill>
              </a:rPr>
              <a:t>(multiple subsystem run-control)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58C52B-FB4B-3CB0-6A39-850C66A1B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22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E4E9B85-DF7A-54FB-4621-19B187316D9E}"/>
              </a:ext>
            </a:extLst>
          </p:cNvPr>
          <p:cNvSpPr/>
          <p:nvPr/>
        </p:nvSpPr>
        <p:spPr>
          <a:xfrm>
            <a:off x="1146080" y="5141741"/>
            <a:ext cx="2486025" cy="276225"/>
          </a:xfrm>
          <a:prstGeom prst="rect">
            <a:avLst/>
          </a:prstGeom>
          <a:solidFill>
            <a:srgbClr val="00B0F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RUN_CONTROL_USER_1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9F7125-114D-6C70-5AD6-CE5FE9D05576}"/>
              </a:ext>
            </a:extLst>
          </p:cNvPr>
          <p:cNvSpPr/>
          <p:nvPr/>
        </p:nvSpPr>
        <p:spPr>
          <a:xfrm>
            <a:off x="1164522" y="6010890"/>
            <a:ext cx="2612097" cy="276225"/>
          </a:xfrm>
          <a:prstGeom prst="rect">
            <a:avLst/>
          </a:prstGeom>
          <a:solidFill>
            <a:srgbClr val="00B0F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RUN_CONTROL_USER_31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EDCABC6-3F35-0D92-02D8-DCDA2832B2A8}"/>
              </a:ext>
            </a:extLst>
          </p:cNvPr>
          <p:cNvSpPr/>
          <p:nvPr/>
        </p:nvSpPr>
        <p:spPr>
          <a:xfrm>
            <a:off x="9036749" y="4719802"/>
            <a:ext cx="1976920" cy="276225"/>
          </a:xfrm>
          <a:prstGeom prst="rect">
            <a:avLst/>
          </a:prstGeom>
          <a:solidFill>
            <a:srgbClr val="00B05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MGT/DAM_95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1FB607-6E8F-20D2-6977-C1AB3E20D383}"/>
              </a:ext>
            </a:extLst>
          </p:cNvPr>
          <p:cNvSpPr/>
          <p:nvPr/>
        </p:nvSpPr>
        <p:spPr>
          <a:xfrm>
            <a:off x="9064335" y="5181884"/>
            <a:ext cx="1976920" cy="276225"/>
          </a:xfrm>
          <a:prstGeom prst="rect">
            <a:avLst/>
          </a:prstGeom>
          <a:solidFill>
            <a:srgbClr val="00B05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MGT/DAM_96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B87678D-4954-3631-E59B-A6B8A1677B9A}"/>
              </a:ext>
            </a:extLst>
          </p:cNvPr>
          <p:cNvSpPr/>
          <p:nvPr/>
        </p:nvSpPr>
        <p:spPr>
          <a:xfrm>
            <a:off x="9045970" y="5971450"/>
            <a:ext cx="1976920" cy="276225"/>
          </a:xfrm>
          <a:prstGeom prst="rect">
            <a:avLst/>
          </a:prstGeom>
          <a:solidFill>
            <a:srgbClr val="00B05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MGT/DAM_148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A301B05-1EDF-B806-5C95-15ED1CE2EDF1}"/>
              </a:ext>
            </a:extLst>
          </p:cNvPr>
          <p:cNvCxnSpPr>
            <a:stCxn id="3" idx="3"/>
          </p:cNvCxnSpPr>
          <p:nvPr/>
        </p:nvCxnSpPr>
        <p:spPr>
          <a:xfrm flipV="1">
            <a:off x="3632105" y="5279853"/>
            <a:ext cx="968776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4A900E1-ACB3-5583-C136-2711F033C522}"/>
              </a:ext>
            </a:extLst>
          </p:cNvPr>
          <p:cNvCxnSpPr/>
          <p:nvPr/>
        </p:nvCxnSpPr>
        <p:spPr>
          <a:xfrm flipV="1">
            <a:off x="3632105" y="5670094"/>
            <a:ext cx="968776" cy="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E9CFDAA-96A7-6156-54E2-3279EB766803}"/>
              </a:ext>
            </a:extLst>
          </p:cNvPr>
          <p:cNvCxnSpPr/>
          <p:nvPr/>
        </p:nvCxnSpPr>
        <p:spPr>
          <a:xfrm flipV="1">
            <a:off x="3650547" y="6149002"/>
            <a:ext cx="968776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8C2005D-BB49-0443-6C59-3A88601647FF}"/>
              </a:ext>
            </a:extLst>
          </p:cNvPr>
          <p:cNvCxnSpPr/>
          <p:nvPr/>
        </p:nvCxnSpPr>
        <p:spPr>
          <a:xfrm flipV="1">
            <a:off x="8067973" y="6128604"/>
            <a:ext cx="968776" cy="1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BD363EC-3A59-A007-2EEB-BC5BC4DA7796}"/>
              </a:ext>
            </a:extLst>
          </p:cNvPr>
          <p:cNvCxnSpPr/>
          <p:nvPr/>
        </p:nvCxnSpPr>
        <p:spPr>
          <a:xfrm flipV="1">
            <a:off x="8077194" y="4878451"/>
            <a:ext cx="968776" cy="1"/>
          </a:xfrm>
          <a:prstGeom prst="line">
            <a:avLst/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6DD92FE-2013-CB6F-882A-79CA8B102E1D}"/>
              </a:ext>
            </a:extLst>
          </p:cNvPr>
          <p:cNvCxnSpPr/>
          <p:nvPr/>
        </p:nvCxnSpPr>
        <p:spPr>
          <a:xfrm flipV="1">
            <a:off x="8077194" y="5279852"/>
            <a:ext cx="968776" cy="1"/>
          </a:xfrm>
          <a:prstGeom prst="line">
            <a:avLst/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3F1D35A-8BB2-C916-895F-6E07F767C83B}"/>
              </a:ext>
            </a:extLst>
          </p:cNvPr>
          <p:cNvCxnSpPr>
            <a:cxnSpLocks/>
          </p:cNvCxnSpPr>
          <p:nvPr/>
        </p:nvCxnSpPr>
        <p:spPr>
          <a:xfrm flipH="1">
            <a:off x="10025209" y="5556670"/>
            <a:ext cx="9221" cy="391232"/>
          </a:xfrm>
          <a:prstGeom prst="line">
            <a:avLst/>
          </a:prstGeom>
          <a:ln w="41275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57B6EC4-A0AF-BFD6-5D41-3C73A3162F0B}"/>
              </a:ext>
            </a:extLst>
          </p:cNvPr>
          <p:cNvCxnSpPr>
            <a:cxnSpLocks/>
          </p:cNvCxnSpPr>
          <p:nvPr/>
        </p:nvCxnSpPr>
        <p:spPr>
          <a:xfrm>
            <a:off x="2277278" y="5523832"/>
            <a:ext cx="0" cy="495301"/>
          </a:xfrm>
          <a:prstGeom prst="line">
            <a:avLst/>
          </a:prstGeom>
          <a:ln w="41275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5D02B6CE-F611-B580-5911-8716920AC956}"/>
              </a:ext>
            </a:extLst>
          </p:cNvPr>
          <p:cNvSpPr/>
          <p:nvPr/>
        </p:nvSpPr>
        <p:spPr>
          <a:xfrm>
            <a:off x="1136859" y="4751500"/>
            <a:ext cx="2486025" cy="276225"/>
          </a:xfrm>
          <a:prstGeom prst="rect">
            <a:avLst/>
          </a:prstGeom>
          <a:solidFill>
            <a:srgbClr val="00B0F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chemeClr val="bg1">
                    <a:lumMod val="50000"/>
                  </a:schemeClr>
                </a:solidFill>
              </a:rPr>
              <a:t>RUN_CONTROL_USER_0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8F210E0-F4C4-C746-071E-93AA0FF86503}"/>
              </a:ext>
            </a:extLst>
          </p:cNvPr>
          <p:cNvCxnSpPr/>
          <p:nvPr/>
        </p:nvCxnSpPr>
        <p:spPr>
          <a:xfrm flipV="1">
            <a:off x="3622884" y="4888285"/>
            <a:ext cx="968776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F776E896-62A9-F4E3-3E35-77C9A930847A}"/>
              </a:ext>
            </a:extLst>
          </p:cNvPr>
          <p:cNvSpPr/>
          <p:nvPr/>
        </p:nvSpPr>
        <p:spPr>
          <a:xfrm>
            <a:off x="4421468" y="2781702"/>
            <a:ext cx="3467092" cy="1788521"/>
          </a:xfrm>
          <a:prstGeom prst="rect">
            <a:avLst/>
          </a:prstGeom>
          <a:solidFill>
            <a:srgbClr val="C0000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C00000"/>
                </a:solidFill>
              </a:rPr>
              <a:t>ZU19EG</a:t>
            </a:r>
          </a:p>
          <a:p>
            <a:pPr algn="ctr"/>
            <a:r>
              <a:rPr lang="en-US" sz="2400" dirty="0" err="1">
                <a:solidFill>
                  <a:srgbClr val="C00000"/>
                </a:solidFill>
              </a:rPr>
              <a:t>zynqMP</a:t>
            </a:r>
            <a:r>
              <a:rPr lang="en-US" sz="2400" dirty="0">
                <a:solidFill>
                  <a:srgbClr val="C00000"/>
                </a:solidFill>
              </a:rPr>
              <a:t> SoC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554C37-B690-08EF-0000-07527A693B04}"/>
              </a:ext>
            </a:extLst>
          </p:cNvPr>
          <p:cNvSpPr/>
          <p:nvPr/>
        </p:nvSpPr>
        <p:spPr>
          <a:xfrm>
            <a:off x="4600881" y="4663016"/>
            <a:ext cx="3467092" cy="1741989"/>
          </a:xfrm>
          <a:prstGeom prst="rect">
            <a:avLst/>
          </a:prstGeom>
          <a:solidFill>
            <a:srgbClr val="00B0F0">
              <a:alpha val="2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70C0"/>
                </a:solidFill>
              </a:rPr>
              <a:t>KU15P_B</a:t>
            </a:r>
          </a:p>
          <a:p>
            <a:pPr algn="ctr"/>
            <a:r>
              <a:rPr lang="en-US" sz="2400" dirty="0">
                <a:solidFill>
                  <a:srgbClr val="0070C0"/>
                </a:solidFill>
              </a:rPr>
              <a:t>FPGA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09BABA7-36CA-C6A6-37CB-2A2A83DBA263}"/>
              </a:ext>
            </a:extLst>
          </p:cNvPr>
          <p:cNvSpPr/>
          <p:nvPr/>
        </p:nvSpPr>
        <p:spPr>
          <a:xfrm>
            <a:off x="776621" y="1505191"/>
            <a:ext cx="2486025" cy="276225"/>
          </a:xfrm>
          <a:prstGeom prst="rect">
            <a:avLst/>
          </a:prstGeom>
          <a:solidFill>
            <a:srgbClr val="FFC00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RUN_CONTROL_USER_1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E289FF9-C01F-747F-3580-C8288953F835}"/>
              </a:ext>
            </a:extLst>
          </p:cNvPr>
          <p:cNvSpPr/>
          <p:nvPr/>
        </p:nvSpPr>
        <p:spPr>
          <a:xfrm>
            <a:off x="659770" y="2260323"/>
            <a:ext cx="2612097" cy="276225"/>
          </a:xfrm>
          <a:prstGeom prst="rect">
            <a:avLst/>
          </a:prstGeom>
          <a:solidFill>
            <a:srgbClr val="FFC00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RUN_CONTROL_USER_31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33B4CAE-2D1A-1C55-0123-F5FA5B40B062}"/>
              </a:ext>
            </a:extLst>
          </p:cNvPr>
          <p:cNvCxnSpPr>
            <a:stCxn id="25" idx="3"/>
          </p:cNvCxnSpPr>
          <p:nvPr/>
        </p:nvCxnSpPr>
        <p:spPr>
          <a:xfrm flipV="1">
            <a:off x="3262646" y="1643303"/>
            <a:ext cx="968776" cy="1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16EFBCB-0086-3954-FA56-AE8A6687CA8E}"/>
              </a:ext>
            </a:extLst>
          </p:cNvPr>
          <p:cNvCxnSpPr/>
          <p:nvPr/>
        </p:nvCxnSpPr>
        <p:spPr>
          <a:xfrm flipV="1">
            <a:off x="3238594" y="2057568"/>
            <a:ext cx="968776" cy="1"/>
          </a:xfrm>
          <a:prstGeom prst="line">
            <a:avLst/>
          </a:prstGeom>
          <a:ln w="254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23E8F47-3AAD-A669-30BE-CBD433ECB457}"/>
              </a:ext>
            </a:extLst>
          </p:cNvPr>
          <p:cNvCxnSpPr>
            <a:cxnSpLocks/>
          </p:cNvCxnSpPr>
          <p:nvPr/>
        </p:nvCxnSpPr>
        <p:spPr>
          <a:xfrm>
            <a:off x="2035872" y="1822173"/>
            <a:ext cx="0" cy="438150"/>
          </a:xfrm>
          <a:prstGeom prst="line">
            <a:avLst/>
          </a:prstGeom>
          <a:ln w="41275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DFCC2C70-4E02-29B9-EDC0-7E836CDD1EC1}"/>
              </a:ext>
            </a:extLst>
          </p:cNvPr>
          <p:cNvSpPr/>
          <p:nvPr/>
        </p:nvSpPr>
        <p:spPr>
          <a:xfrm>
            <a:off x="785842" y="1097683"/>
            <a:ext cx="2486025" cy="276225"/>
          </a:xfrm>
          <a:prstGeom prst="rect">
            <a:avLst/>
          </a:prstGeom>
          <a:solidFill>
            <a:srgbClr val="FFC00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chemeClr val="bg1">
                    <a:lumMod val="50000"/>
                  </a:schemeClr>
                </a:solidFill>
              </a:rPr>
              <a:t>RUN_CONTROL_USER_0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365C35F-C0FE-37C3-00C5-FDAF6CA09EE5}"/>
              </a:ext>
            </a:extLst>
          </p:cNvPr>
          <p:cNvCxnSpPr/>
          <p:nvPr/>
        </p:nvCxnSpPr>
        <p:spPr>
          <a:xfrm flipV="1">
            <a:off x="3238594" y="1272953"/>
            <a:ext cx="968776" cy="1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>
            <a:extLst>
              <a:ext uri="{FF2B5EF4-FFF2-40B4-BE49-F238E27FC236}">
                <a16:creationId xmlns:a16="http://schemas.microsoft.com/office/drawing/2014/main" id="{75A7515E-DEEF-CAB0-49E8-81A2099B789C}"/>
              </a:ext>
            </a:extLst>
          </p:cNvPr>
          <p:cNvSpPr/>
          <p:nvPr/>
        </p:nvSpPr>
        <p:spPr>
          <a:xfrm>
            <a:off x="979992" y="3374990"/>
            <a:ext cx="2486025" cy="276225"/>
          </a:xfrm>
          <a:prstGeom prst="rect">
            <a:avLst/>
          </a:prstGeom>
          <a:solidFill>
            <a:srgbClr val="FF000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RUN_CONTROL_USER_1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8C48866-9CB2-B527-54B4-54E4E79D3EBD}"/>
              </a:ext>
            </a:extLst>
          </p:cNvPr>
          <p:cNvSpPr/>
          <p:nvPr/>
        </p:nvSpPr>
        <p:spPr>
          <a:xfrm>
            <a:off x="970771" y="4258619"/>
            <a:ext cx="2612097" cy="276225"/>
          </a:xfrm>
          <a:prstGeom prst="rect">
            <a:avLst/>
          </a:prstGeom>
          <a:solidFill>
            <a:srgbClr val="FF000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RUN_CONTROL_USER_31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89321A6-E8B2-3C94-2FCB-D40E555C0316}"/>
              </a:ext>
            </a:extLst>
          </p:cNvPr>
          <p:cNvCxnSpPr>
            <a:stCxn id="47" idx="3"/>
          </p:cNvCxnSpPr>
          <p:nvPr/>
        </p:nvCxnSpPr>
        <p:spPr>
          <a:xfrm flipV="1">
            <a:off x="3466017" y="3513102"/>
            <a:ext cx="968776" cy="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42EF2108-5E72-A830-FD01-912BA7CDB9A1}"/>
              </a:ext>
            </a:extLst>
          </p:cNvPr>
          <p:cNvCxnSpPr/>
          <p:nvPr/>
        </p:nvCxnSpPr>
        <p:spPr>
          <a:xfrm flipV="1">
            <a:off x="3447575" y="3954048"/>
            <a:ext cx="968776" cy="1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25C975D9-3BA7-EEC1-F0C4-99852196C395}"/>
              </a:ext>
            </a:extLst>
          </p:cNvPr>
          <p:cNvCxnSpPr/>
          <p:nvPr/>
        </p:nvCxnSpPr>
        <p:spPr>
          <a:xfrm flipV="1">
            <a:off x="3456796" y="4455037"/>
            <a:ext cx="968776" cy="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4D6DA8B0-52AB-45A8-D472-A6E6F7988139}"/>
              </a:ext>
            </a:extLst>
          </p:cNvPr>
          <p:cNvCxnSpPr>
            <a:cxnSpLocks/>
          </p:cNvCxnSpPr>
          <p:nvPr/>
        </p:nvCxnSpPr>
        <p:spPr>
          <a:xfrm>
            <a:off x="2111150" y="3692619"/>
            <a:ext cx="0" cy="531278"/>
          </a:xfrm>
          <a:prstGeom prst="line">
            <a:avLst/>
          </a:prstGeom>
          <a:ln w="412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2102B817-54E8-D81E-283E-4A82A46B5127}"/>
              </a:ext>
            </a:extLst>
          </p:cNvPr>
          <p:cNvSpPr/>
          <p:nvPr/>
        </p:nvSpPr>
        <p:spPr>
          <a:xfrm>
            <a:off x="1003551" y="2987285"/>
            <a:ext cx="2486025" cy="276225"/>
          </a:xfrm>
          <a:prstGeom prst="rect">
            <a:avLst/>
          </a:prstGeom>
          <a:solidFill>
            <a:srgbClr val="FF000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chemeClr val="bg1">
                    <a:lumMod val="50000"/>
                  </a:schemeClr>
                </a:solidFill>
              </a:rPr>
              <a:t>RUN_CONTROL_USER_0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59EF4F18-A42A-4D78-E68D-32CD80FCF9DA}"/>
              </a:ext>
            </a:extLst>
          </p:cNvPr>
          <p:cNvCxnSpPr/>
          <p:nvPr/>
        </p:nvCxnSpPr>
        <p:spPr>
          <a:xfrm flipV="1">
            <a:off x="3489576" y="3108133"/>
            <a:ext cx="968776" cy="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412EE950-6CBB-CF76-64C0-7C3F7984CC48}"/>
              </a:ext>
            </a:extLst>
          </p:cNvPr>
          <p:cNvSpPr/>
          <p:nvPr/>
        </p:nvSpPr>
        <p:spPr>
          <a:xfrm>
            <a:off x="8844011" y="2842411"/>
            <a:ext cx="1976920" cy="276225"/>
          </a:xfrm>
          <a:prstGeom prst="rect">
            <a:avLst/>
          </a:prstGeom>
          <a:solidFill>
            <a:srgbClr val="7030A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MGT/DAM_55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582EDFB5-6309-5C36-B410-EE1B936D055C}"/>
              </a:ext>
            </a:extLst>
          </p:cNvPr>
          <p:cNvSpPr/>
          <p:nvPr/>
        </p:nvSpPr>
        <p:spPr>
          <a:xfrm>
            <a:off x="8844011" y="3312529"/>
            <a:ext cx="1976920" cy="276225"/>
          </a:xfrm>
          <a:prstGeom prst="rect">
            <a:avLst/>
          </a:prstGeom>
          <a:solidFill>
            <a:srgbClr val="7030A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MGT/DAM_56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00E99796-F888-4024-FCA3-0FEDF9F3AF3B}"/>
              </a:ext>
            </a:extLst>
          </p:cNvPr>
          <p:cNvSpPr/>
          <p:nvPr/>
        </p:nvSpPr>
        <p:spPr>
          <a:xfrm>
            <a:off x="8834790" y="3993459"/>
            <a:ext cx="1976920" cy="276225"/>
          </a:xfrm>
          <a:prstGeom prst="rect">
            <a:avLst/>
          </a:prstGeom>
          <a:solidFill>
            <a:srgbClr val="7030A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MGT/DAM_94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9CFBBB99-6B3E-431C-13AF-AA9D9F957D95}"/>
              </a:ext>
            </a:extLst>
          </p:cNvPr>
          <p:cNvCxnSpPr/>
          <p:nvPr/>
        </p:nvCxnSpPr>
        <p:spPr>
          <a:xfrm flipV="1">
            <a:off x="7875235" y="4096228"/>
            <a:ext cx="968776" cy="1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38B93513-2FCC-6D09-4BB4-D5B154202AAD}"/>
              </a:ext>
            </a:extLst>
          </p:cNvPr>
          <p:cNvCxnSpPr/>
          <p:nvPr/>
        </p:nvCxnSpPr>
        <p:spPr>
          <a:xfrm flipV="1">
            <a:off x="7866014" y="3018983"/>
            <a:ext cx="968776" cy="1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0BACFADE-2EF1-8287-00A6-6D901A66F9EC}"/>
              </a:ext>
            </a:extLst>
          </p:cNvPr>
          <p:cNvCxnSpPr/>
          <p:nvPr/>
        </p:nvCxnSpPr>
        <p:spPr>
          <a:xfrm flipV="1">
            <a:off x="7875235" y="3460565"/>
            <a:ext cx="968776" cy="1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>
            <a:extLst>
              <a:ext uri="{FF2B5EF4-FFF2-40B4-BE49-F238E27FC236}">
                <a16:creationId xmlns:a16="http://schemas.microsoft.com/office/drawing/2014/main" id="{6CF6E668-D4E8-DBAA-2123-A3297D34C1D9}"/>
              </a:ext>
            </a:extLst>
          </p:cNvPr>
          <p:cNvSpPr/>
          <p:nvPr/>
        </p:nvSpPr>
        <p:spPr>
          <a:xfrm>
            <a:off x="8667290" y="1225992"/>
            <a:ext cx="1976920" cy="276225"/>
          </a:xfrm>
          <a:prstGeom prst="rect">
            <a:avLst/>
          </a:prstGeom>
          <a:solidFill>
            <a:srgbClr val="FFC00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MGT/DAM_1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19F3D3E-238A-F1D4-B79E-C49AF49926F9}"/>
              </a:ext>
            </a:extLst>
          </p:cNvPr>
          <p:cNvSpPr/>
          <p:nvPr/>
        </p:nvSpPr>
        <p:spPr>
          <a:xfrm>
            <a:off x="8667290" y="1696110"/>
            <a:ext cx="1976920" cy="276225"/>
          </a:xfrm>
          <a:prstGeom prst="rect">
            <a:avLst/>
          </a:prstGeom>
          <a:solidFill>
            <a:srgbClr val="FFC00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MGT/DAM_2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4D8F91B0-EB56-067E-EFA9-43542E26CB29}"/>
              </a:ext>
            </a:extLst>
          </p:cNvPr>
          <p:cNvSpPr/>
          <p:nvPr/>
        </p:nvSpPr>
        <p:spPr>
          <a:xfrm>
            <a:off x="8641606" y="2338004"/>
            <a:ext cx="1976920" cy="276225"/>
          </a:xfrm>
          <a:prstGeom prst="rect">
            <a:avLst/>
          </a:prstGeom>
          <a:solidFill>
            <a:srgbClr val="FFC00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MGT/DAM_54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F089AF6C-5530-C879-073F-45B41CAC36F7}"/>
              </a:ext>
            </a:extLst>
          </p:cNvPr>
          <p:cNvCxnSpPr/>
          <p:nvPr/>
        </p:nvCxnSpPr>
        <p:spPr>
          <a:xfrm flipV="1">
            <a:off x="7698514" y="2479809"/>
            <a:ext cx="968776" cy="1"/>
          </a:xfrm>
          <a:prstGeom prst="line">
            <a:avLst/>
          </a:prstGeom>
          <a:ln w="254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9BC75D07-7212-9BB4-2E1F-4411A6A0CC00}"/>
              </a:ext>
            </a:extLst>
          </p:cNvPr>
          <p:cNvCxnSpPr/>
          <p:nvPr/>
        </p:nvCxnSpPr>
        <p:spPr>
          <a:xfrm flipV="1">
            <a:off x="7689293" y="1402564"/>
            <a:ext cx="968776" cy="1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EE3A36F9-8AAB-BE66-C3E2-0B5D087D97DD}"/>
              </a:ext>
            </a:extLst>
          </p:cNvPr>
          <p:cNvCxnSpPr/>
          <p:nvPr/>
        </p:nvCxnSpPr>
        <p:spPr>
          <a:xfrm flipV="1">
            <a:off x="7698514" y="1844146"/>
            <a:ext cx="968776" cy="1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1C2D1C9C-9FB4-8290-711B-6D8B9AE63680}"/>
              </a:ext>
            </a:extLst>
          </p:cNvPr>
          <p:cNvCxnSpPr>
            <a:cxnSpLocks/>
          </p:cNvCxnSpPr>
          <p:nvPr/>
        </p:nvCxnSpPr>
        <p:spPr>
          <a:xfrm>
            <a:off x="9498588" y="2102292"/>
            <a:ext cx="0" cy="293496"/>
          </a:xfrm>
          <a:prstGeom prst="line">
            <a:avLst/>
          </a:prstGeom>
          <a:ln w="41275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D2309097-626E-65E5-04F0-283A740A647D}"/>
              </a:ext>
            </a:extLst>
          </p:cNvPr>
          <p:cNvCxnSpPr/>
          <p:nvPr/>
        </p:nvCxnSpPr>
        <p:spPr>
          <a:xfrm flipV="1">
            <a:off x="3238594" y="2395788"/>
            <a:ext cx="968776" cy="1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86743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D0879-4C21-ED81-9D82-BBE7F600C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207996-B7C2-6B3C-822C-135D8D5F6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23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197235-F991-66F6-7B1F-E37E0A6DF93C}"/>
              </a:ext>
            </a:extLst>
          </p:cNvPr>
          <p:cNvSpPr/>
          <p:nvPr/>
        </p:nvSpPr>
        <p:spPr>
          <a:xfrm>
            <a:off x="1173388" y="412637"/>
            <a:ext cx="56115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dirty="0">
                <a:solidFill>
                  <a:srgbClr val="000000"/>
                </a:solidFill>
              </a:rPr>
              <a:t>Clock monitoring (another GTU plugin module)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77B5F7A-4490-B8D6-CB2B-FCC03763443E}"/>
              </a:ext>
            </a:extLst>
          </p:cNvPr>
          <p:cNvCxnSpPr/>
          <p:nvPr/>
        </p:nvCxnSpPr>
        <p:spPr>
          <a:xfrm>
            <a:off x="765637" y="2314372"/>
            <a:ext cx="927075" cy="0"/>
          </a:xfrm>
          <a:prstGeom prst="straightConnector1">
            <a:avLst/>
          </a:prstGeom>
          <a:ln w="1905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7FAD74C-002A-2363-8BA7-13AD3EA1E720}"/>
              </a:ext>
            </a:extLst>
          </p:cNvPr>
          <p:cNvSpPr/>
          <p:nvPr/>
        </p:nvSpPr>
        <p:spPr>
          <a:xfrm>
            <a:off x="1692712" y="1778968"/>
            <a:ext cx="837280" cy="1070811"/>
          </a:xfrm>
          <a:prstGeom prst="rect">
            <a:avLst/>
          </a:prstGeom>
          <a:solidFill>
            <a:schemeClr val="accent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64D816-2ADE-AF37-BA51-102B9F7BED81}"/>
              </a:ext>
            </a:extLst>
          </p:cNvPr>
          <p:cNvSpPr txBox="1"/>
          <p:nvPr/>
        </p:nvSpPr>
        <p:spPr>
          <a:xfrm>
            <a:off x="1692712" y="1991207"/>
            <a:ext cx="8372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Clock</a:t>
            </a:r>
          </a:p>
          <a:p>
            <a:pPr algn="ctr"/>
            <a:r>
              <a:rPr lang="en-US" dirty="0"/>
              <a:t>Fanout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52E386C-465B-DEB2-39EA-69560233D31C}"/>
              </a:ext>
            </a:extLst>
          </p:cNvPr>
          <p:cNvSpPr/>
          <p:nvPr/>
        </p:nvSpPr>
        <p:spPr>
          <a:xfrm>
            <a:off x="1692712" y="3290937"/>
            <a:ext cx="837280" cy="1070811"/>
          </a:xfrm>
          <a:prstGeom prst="rect">
            <a:avLst/>
          </a:prstGeom>
          <a:solidFill>
            <a:schemeClr val="accent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68B7B2B-F31F-7113-4702-5156EA792F1D}"/>
              </a:ext>
            </a:extLst>
          </p:cNvPr>
          <p:cNvSpPr txBox="1"/>
          <p:nvPr/>
        </p:nvSpPr>
        <p:spPr>
          <a:xfrm>
            <a:off x="1692712" y="3503176"/>
            <a:ext cx="8372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Clock</a:t>
            </a:r>
          </a:p>
          <a:p>
            <a:pPr algn="ctr"/>
            <a:r>
              <a:rPr lang="en-US" dirty="0"/>
              <a:t>Fanout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4126ACE-B9D0-CF8E-5B1D-3BD1B276D885}"/>
              </a:ext>
            </a:extLst>
          </p:cNvPr>
          <p:cNvSpPr/>
          <p:nvPr/>
        </p:nvSpPr>
        <p:spPr>
          <a:xfrm>
            <a:off x="3700379" y="1778968"/>
            <a:ext cx="931129" cy="1070811"/>
          </a:xfrm>
          <a:prstGeom prst="rect">
            <a:avLst/>
          </a:prstGeom>
          <a:solidFill>
            <a:schemeClr val="accent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E54DC10-A848-7B2E-EE89-0397D71C5885}"/>
              </a:ext>
            </a:extLst>
          </p:cNvPr>
          <p:cNvSpPr txBox="1"/>
          <p:nvPr/>
        </p:nvSpPr>
        <p:spPr>
          <a:xfrm>
            <a:off x="3700379" y="1991207"/>
            <a:ext cx="10249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QSFP </a:t>
            </a:r>
            <a:r>
              <a:rPr lang="en-US" dirty="0" err="1"/>
              <a:t>opticTRx</a:t>
            </a:r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8CE3780-B96F-52EC-728A-BA3608CC424E}"/>
              </a:ext>
            </a:extLst>
          </p:cNvPr>
          <p:cNvSpPr/>
          <p:nvPr/>
        </p:nvSpPr>
        <p:spPr>
          <a:xfrm>
            <a:off x="5635060" y="3290937"/>
            <a:ext cx="837280" cy="1070811"/>
          </a:xfrm>
          <a:prstGeom prst="rect">
            <a:avLst/>
          </a:prstGeom>
          <a:solidFill>
            <a:schemeClr val="accent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2D1B3F2-5C42-9401-4958-0A1E086CC1DE}"/>
              </a:ext>
            </a:extLst>
          </p:cNvPr>
          <p:cNvSpPr txBox="1"/>
          <p:nvPr/>
        </p:nvSpPr>
        <p:spPr>
          <a:xfrm>
            <a:off x="5452120" y="3488293"/>
            <a:ext cx="1156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FireFly</a:t>
            </a:r>
            <a:r>
              <a:rPr lang="en-US" dirty="0"/>
              <a:t> </a:t>
            </a:r>
            <a:r>
              <a:rPr lang="en-US" dirty="0" err="1"/>
              <a:t>opticTRx</a:t>
            </a:r>
            <a:endParaRPr lang="en-US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B3A1666-0F1A-C3DA-9C01-564B8AD33CA6}"/>
              </a:ext>
            </a:extLst>
          </p:cNvPr>
          <p:cNvCxnSpPr/>
          <p:nvPr/>
        </p:nvCxnSpPr>
        <p:spPr>
          <a:xfrm>
            <a:off x="2529992" y="3859947"/>
            <a:ext cx="3093395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reeform 23">
            <a:extLst>
              <a:ext uri="{FF2B5EF4-FFF2-40B4-BE49-F238E27FC236}">
                <a16:creationId xmlns:a16="http://schemas.microsoft.com/office/drawing/2014/main" id="{39F69727-C246-B02F-D1E2-674BE0949BC9}"/>
              </a:ext>
            </a:extLst>
          </p:cNvPr>
          <p:cNvSpPr/>
          <p:nvPr/>
        </p:nvSpPr>
        <p:spPr>
          <a:xfrm rot="10800000">
            <a:off x="5798010" y="2523676"/>
            <a:ext cx="323847" cy="780190"/>
          </a:xfrm>
          <a:custGeom>
            <a:avLst/>
            <a:gdLst>
              <a:gd name="connsiteX0" fmla="*/ 9690 w 323847"/>
              <a:gd name="connsiteY0" fmla="*/ 0 h 780190"/>
              <a:gd name="connsiteX1" fmla="*/ 33753 w 323847"/>
              <a:gd name="connsiteY1" fmla="*/ 745958 h 780190"/>
              <a:gd name="connsiteX2" fmla="*/ 286416 w 323847"/>
              <a:gd name="connsiteY2" fmla="*/ 589548 h 780190"/>
              <a:gd name="connsiteX3" fmla="*/ 322511 w 323847"/>
              <a:gd name="connsiteY3" fmla="*/ 12032 h 780190"/>
              <a:gd name="connsiteX4" fmla="*/ 322511 w 323847"/>
              <a:gd name="connsiteY4" fmla="*/ 12032 h 780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3847" h="780190">
                <a:moveTo>
                  <a:pt x="9690" y="0"/>
                </a:moveTo>
                <a:cubicBezTo>
                  <a:pt x="-1339" y="323850"/>
                  <a:pt x="-12368" y="647700"/>
                  <a:pt x="33753" y="745958"/>
                </a:cubicBezTo>
                <a:cubicBezTo>
                  <a:pt x="79874" y="844216"/>
                  <a:pt x="238290" y="711869"/>
                  <a:pt x="286416" y="589548"/>
                </a:cubicBezTo>
                <a:cubicBezTo>
                  <a:pt x="334542" y="467227"/>
                  <a:pt x="322511" y="12032"/>
                  <a:pt x="322511" y="12032"/>
                </a:cubicBezTo>
                <a:lnTo>
                  <a:pt x="322511" y="12032"/>
                </a:lnTo>
              </a:path>
            </a:pathLst>
          </a:custGeom>
          <a:noFill/>
          <a:ln w="38100">
            <a:solidFill>
              <a:srgbClr val="DF25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EB6D2BBD-CF12-DF4F-5B0B-5F82FE9BB472}"/>
              </a:ext>
            </a:extLst>
          </p:cNvPr>
          <p:cNvCxnSpPr/>
          <p:nvPr/>
        </p:nvCxnSpPr>
        <p:spPr>
          <a:xfrm>
            <a:off x="6472340" y="3784549"/>
            <a:ext cx="789347" cy="3443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Freeform 25">
            <a:extLst>
              <a:ext uri="{FF2B5EF4-FFF2-40B4-BE49-F238E27FC236}">
                <a16:creationId xmlns:a16="http://schemas.microsoft.com/office/drawing/2014/main" id="{15F5B761-CC55-0BFC-D246-F1C7388255EC}"/>
              </a:ext>
            </a:extLst>
          </p:cNvPr>
          <p:cNvSpPr/>
          <p:nvPr/>
        </p:nvSpPr>
        <p:spPr>
          <a:xfrm>
            <a:off x="3979176" y="1048152"/>
            <a:ext cx="320236" cy="744352"/>
          </a:xfrm>
          <a:custGeom>
            <a:avLst/>
            <a:gdLst>
              <a:gd name="connsiteX0" fmla="*/ 72586 w 320236"/>
              <a:gd name="connsiteY0" fmla="*/ 715777 h 744352"/>
              <a:gd name="connsiteX1" fmla="*/ 5911 w 320236"/>
              <a:gd name="connsiteY1" fmla="*/ 96652 h 744352"/>
              <a:gd name="connsiteX2" fmla="*/ 205936 w 320236"/>
              <a:gd name="connsiteY2" fmla="*/ 68077 h 744352"/>
              <a:gd name="connsiteX3" fmla="*/ 320236 w 320236"/>
              <a:gd name="connsiteY3" fmla="*/ 744352 h 744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36" h="744352">
                <a:moveTo>
                  <a:pt x="72586" y="715777"/>
                </a:moveTo>
                <a:cubicBezTo>
                  <a:pt x="28136" y="460189"/>
                  <a:pt x="-16314" y="204602"/>
                  <a:pt x="5911" y="96652"/>
                </a:cubicBezTo>
                <a:cubicBezTo>
                  <a:pt x="28136" y="-11298"/>
                  <a:pt x="153549" y="-39873"/>
                  <a:pt x="205936" y="68077"/>
                </a:cubicBezTo>
                <a:cubicBezTo>
                  <a:pt x="258323" y="176027"/>
                  <a:pt x="289279" y="460189"/>
                  <a:pt x="320236" y="744352"/>
                </a:cubicBezTo>
              </a:path>
            </a:pathLst>
          </a:custGeom>
          <a:noFill/>
          <a:ln w="25400">
            <a:solidFill>
              <a:srgbClr val="DF25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Elbow Connector 26">
            <a:extLst>
              <a:ext uri="{FF2B5EF4-FFF2-40B4-BE49-F238E27FC236}">
                <a16:creationId xmlns:a16="http://schemas.microsoft.com/office/drawing/2014/main" id="{FB002695-A26F-DB14-B550-E9B99ACB139C}"/>
              </a:ext>
            </a:extLst>
          </p:cNvPr>
          <p:cNvCxnSpPr/>
          <p:nvPr/>
        </p:nvCxnSpPr>
        <p:spPr>
          <a:xfrm>
            <a:off x="4631508" y="2637538"/>
            <a:ext cx="1003552" cy="865638"/>
          </a:xfrm>
          <a:prstGeom prst="bentConnector3">
            <a:avLst/>
          </a:prstGeom>
          <a:ln w="254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B1CDF3BC-6EE5-397B-CDB5-CA043AE6B9F7}"/>
              </a:ext>
            </a:extLst>
          </p:cNvPr>
          <p:cNvCxnSpPr/>
          <p:nvPr/>
        </p:nvCxnSpPr>
        <p:spPr>
          <a:xfrm>
            <a:off x="4631508" y="2196882"/>
            <a:ext cx="2630179" cy="0"/>
          </a:xfrm>
          <a:prstGeom prst="straightConnector1">
            <a:avLst/>
          </a:prstGeom>
          <a:ln w="254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BDFE614A-DBE2-D4FA-985B-484180044813}"/>
              </a:ext>
            </a:extLst>
          </p:cNvPr>
          <p:cNvCxnSpPr>
            <a:stCxn id="12" idx="3"/>
            <a:endCxn id="21" idx="1"/>
          </p:cNvCxnSpPr>
          <p:nvPr/>
        </p:nvCxnSpPr>
        <p:spPr>
          <a:xfrm>
            <a:off x="2529992" y="2314373"/>
            <a:ext cx="1170387" cy="0"/>
          </a:xfrm>
          <a:prstGeom prst="straightConnector1">
            <a:avLst/>
          </a:prstGeom>
          <a:ln w="508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Freeform 29">
            <a:extLst>
              <a:ext uri="{FF2B5EF4-FFF2-40B4-BE49-F238E27FC236}">
                <a16:creationId xmlns:a16="http://schemas.microsoft.com/office/drawing/2014/main" id="{CD534803-3CE7-EF72-7232-842C407EDE7A}"/>
              </a:ext>
            </a:extLst>
          </p:cNvPr>
          <p:cNvSpPr/>
          <p:nvPr/>
        </p:nvSpPr>
        <p:spPr>
          <a:xfrm>
            <a:off x="1376338" y="5833572"/>
            <a:ext cx="124938" cy="231681"/>
          </a:xfrm>
          <a:custGeom>
            <a:avLst/>
            <a:gdLst>
              <a:gd name="connsiteX0" fmla="*/ 9690 w 323847"/>
              <a:gd name="connsiteY0" fmla="*/ 0 h 780190"/>
              <a:gd name="connsiteX1" fmla="*/ 33753 w 323847"/>
              <a:gd name="connsiteY1" fmla="*/ 745958 h 780190"/>
              <a:gd name="connsiteX2" fmla="*/ 286416 w 323847"/>
              <a:gd name="connsiteY2" fmla="*/ 589548 h 780190"/>
              <a:gd name="connsiteX3" fmla="*/ 322511 w 323847"/>
              <a:gd name="connsiteY3" fmla="*/ 12032 h 780190"/>
              <a:gd name="connsiteX4" fmla="*/ 322511 w 323847"/>
              <a:gd name="connsiteY4" fmla="*/ 12032 h 780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3847" h="780190">
                <a:moveTo>
                  <a:pt x="9690" y="0"/>
                </a:moveTo>
                <a:cubicBezTo>
                  <a:pt x="-1339" y="323850"/>
                  <a:pt x="-12368" y="647700"/>
                  <a:pt x="33753" y="745958"/>
                </a:cubicBezTo>
                <a:cubicBezTo>
                  <a:pt x="79874" y="844216"/>
                  <a:pt x="238290" y="711869"/>
                  <a:pt x="286416" y="589548"/>
                </a:cubicBezTo>
                <a:cubicBezTo>
                  <a:pt x="334542" y="467227"/>
                  <a:pt x="322511" y="12032"/>
                  <a:pt x="322511" y="12032"/>
                </a:cubicBezTo>
                <a:lnTo>
                  <a:pt x="322511" y="12032"/>
                </a:lnTo>
              </a:path>
            </a:pathLst>
          </a:custGeom>
          <a:noFill/>
          <a:ln w="38100">
            <a:solidFill>
              <a:srgbClr val="DF25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5A1D23B-F682-67CE-15C9-071FA0F0BDE3}"/>
              </a:ext>
            </a:extLst>
          </p:cNvPr>
          <p:cNvSpPr txBox="1"/>
          <p:nvPr/>
        </p:nvSpPr>
        <p:spPr>
          <a:xfrm>
            <a:off x="1501276" y="5793700"/>
            <a:ext cx="72086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Fiber loopback, either the spares between GTU and </a:t>
            </a:r>
            <a:r>
              <a:rPr lang="en-US" sz="1600" dirty="0"/>
              <a:t>DAM</a:t>
            </a:r>
            <a:r>
              <a:rPr lang="en-US" sz="1400" dirty="0"/>
              <a:t>, or the spares between DAM and RDO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12844E51-9253-5808-BD46-2AEC3A022136}"/>
              </a:ext>
            </a:extLst>
          </p:cNvPr>
          <p:cNvCxnSpPr/>
          <p:nvPr/>
        </p:nvCxnSpPr>
        <p:spPr>
          <a:xfrm>
            <a:off x="9115887" y="3781220"/>
            <a:ext cx="831850" cy="1322"/>
          </a:xfrm>
          <a:prstGeom prst="straightConnector1">
            <a:avLst/>
          </a:prstGeom>
          <a:ln w="508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EA3A58C4-9D34-D8FE-2006-76A87C361640}"/>
              </a:ext>
            </a:extLst>
          </p:cNvPr>
          <p:cNvSpPr/>
          <p:nvPr/>
        </p:nvSpPr>
        <p:spPr>
          <a:xfrm>
            <a:off x="7261687" y="1778968"/>
            <a:ext cx="1854200" cy="4016557"/>
          </a:xfrm>
          <a:prstGeom prst="rect">
            <a:avLst/>
          </a:prstGeom>
          <a:solidFill>
            <a:srgbClr val="92D050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60F8C2A-771D-9ED3-6E99-DCCAAD45A110}"/>
              </a:ext>
            </a:extLst>
          </p:cNvPr>
          <p:cNvSpPr txBox="1"/>
          <p:nvPr/>
        </p:nvSpPr>
        <p:spPr>
          <a:xfrm>
            <a:off x="7401387" y="3339155"/>
            <a:ext cx="157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FPGA (SOM)</a:t>
            </a:r>
          </a:p>
          <a:p>
            <a:pPr algn="ctr"/>
            <a:r>
              <a:rPr lang="en-US" dirty="0"/>
              <a:t>Clock phase measurement</a:t>
            </a:r>
          </a:p>
        </p:txBody>
      </p:sp>
      <p:cxnSp>
        <p:nvCxnSpPr>
          <p:cNvPr id="57" name="Elbow Connector 34">
            <a:extLst>
              <a:ext uri="{FF2B5EF4-FFF2-40B4-BE49-F238E27FC236}">
                <a16:creationId xmlns:a16="http://schemas.microsoft.com/office/drawing/2014/main" id="{47A8D52A-AADC-29FF-54B0-BD9358D56114}"/>
              </a:ext>
            </a:extLst>
          </p:cNvPr>
          <p:cNvCxnSpPr/>
          <p:nvPr/>
        </p:nvCxnSpPr>
        <p:spPr>
          <a:xfrm>
            <a:off x="2529992" y="2637538"/>
            <a:ext cx="4731695" cy="2053741"/>
          </a:xfrm>
          <a:prstGeom prst="bentConnector3">
            <a:avLst>
              <a:gd name="adj1" fmla="val 17792"/>
            </a:avLst>
          </a:prstGeom>
          <a:ln w="254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Elbow Connector 35">
            <a:extLst>
              <a:ext uri="{FF2B5EF4-FFF2-40B4-BE49-F238E27FC236}">
                <a16:creationId xmlns:a16="http://schemas.microsoft.com/office/drawing/2014/main" id="{62857961-9D14-BC0D-9BA8-D84DF22CF3DA}"/>
              </a:ext>
            </a:extLst>
          </p:cNvPr>
          <p:cNvCxnSpPr/>
          <p:nvPr/>
        </p:nvCxnSpPr>
        <p:spPr>
          <a:xfrm>
            <a:off x="2529992" y="4132460"/>
            <a:ext cx="4731695" cy="1009668"/>
          </a:xfrm>
          <a:prstGeom prst="bentConnector3">
            <a:avLst>
              <a:gd name="adj1" fmla="val 9136"/>
            </a:avLst>
          </a:prstGeom>
          <a:ln w="127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54E1342B-0274-2CA1-CA7D-11CB6B7940B5}"/>
              </a:ext>
            </a:extLst>
          </p:cNvPr>
          <p:cNvCxnSpPr/>
          <p:nvPr/>
        </p:nvCxnSpPr>
        <p:spPr>
          <a:xfrm flipV="1">
            <a:off x="797860" y="5581459"/>
            <a:ext cx="6463827" cy="30723"/>
          </a:xfrm>
          <a:prstGeom prst="straightConnector1">
            <a:avLst/>
          </a:prstGeom>
          <a:ln w="1905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13B0F759-8BEB-C4FD-C4AB-E5754E0FFD00}"/>
              </a:ext>
            </a:extLst>
          </p:cNvPr>
          <p:cNvCxnSpPr/>
          <p:nvPr/>
        </p:nvCxnSpPr>
        <p:spPr>
          <a:xfrm>
            <a:off x="765636" y="3782542"/>
            <a:ext cx="927075" cy="0"/>
          </a:xfrm>
          <a:prstGeom prst="straightConnector1">
            <a:avLst/>
          </a:prstGeom>
          <a:ln w="1905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9F342E53-0157-FF00-B02F-30ABF400A5B2}"/>
              </a:ext>
            </a:extLst>
          </p:cNvPr>
          <p:cNvSpPr txBox="1"/>
          <p:nvPr/>
        </p:nvSpPr>
        <p:spPr>
          <a:xfrm>
            <a:off x="786799" y="2002855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Clock_A</a:t>
            </a:r>
            <a:endParaRPr lang="en-US" dirty="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D72529CB-2D49-8BC9-FE17-FF78992F87F8}"/>
              </a:ext>
            </a:extLst>
          </p:cNvPr>
          <p:cNvSpPr txBox="1"/>
          <p:nvPr/>
        </p:nvSpPr>
        <p:spPr>
          <a:xfrm>
            <a:off x="724302" y="3467792"/>
            <a:ext cx="925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Clock_B</a:t>
            </a:r>
            <a:endParaRPr lang="en-US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CFE0065A-A716-F30E-91F6-E79C5C869AB2}"/>
              </a:ext>
            </a:extLst>
          </p:cNvPr>
          <p:cNvSpPr txBox="1"/>
          <p:nvPr/>
        </p:nvSpPr>
        <p:spPr>
          <a:xfrm>
            <a:off x="724379" y="5276578"/>
            <a:ext cx="92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Clock_C</a:t>
            </a:r>
            <a:endParaRPr lang="en-US" dirty="0"/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C568D1BC-B112-E5EE-34F7-A7F370602F44}"/>
              </a:ext>
            </a:extLst>
          </p:cNvPr>
          <p:cNvCxnSpPr/>
          <p:nvPr/>
        </p:nvCxnSpPr>
        <p:spPr>
          <a:xfrm>
            <a:off x="1361157" y="6337793"/>
            <a:ext cx="332616" cy="1"/>
          </a:xfrm>
          <a:prstGeom prst="straightConnector1">
            <a:avLst/>
          </a:prstGeom>
          <a:ln w="1905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id="{75953591-A2D4-FB63-5D68-4FA86D60FBD9}"/>
              </a:ext>
            </a:extLst>
          </p:cNvPr>
          <p:cNvSpPr txBox="1"/>
          <p:nvPr/>
        </p:nvSpPr>
        <p:spPr>
          <a:xfrm>
            <a:off x="1642212" y="6160664"/>
            <a:ext cx="69267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Clocks from the GTU base board, and the phase measurement results to the GTU base board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26DC9222-A8A5-41BC-0BD6-23A28AB76AE6}"/>
              </a:ext>
            </a:extLst>
          </p:cNvPr>
          <p:cNvSpPr txBox="1"/>
          <p:nvPr/>
        </p:nvSpPr>
        <p:spPr>
          <a:xfrm>
            <a:off x="9003566" y="3458054"/>
            <a:ext cx="937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Clocks’ phases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56D82140-F59C-B807-4032-CD8F9C23B084}"/>
              </a:ext>
            </a:extLst>
          </p:cNvPr>
          <p:cNvSpPr txBox="1"/>
          <p:nvPr/>
        </p:nvSpPr>
        <p:spPr>
          <a:xfrm>
            <a:off x="2740487" y="1991207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(4)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0A198F89-21C9-D74F-7104-F7ECECD24586}"/>
              </a:ext>
            </a:extLst>
          </p:cNvPr>
          <p:cNvSpPr txBox="1"/>
          <p:nvPr/>
        </p:nvSpPr>
        <p:spPr>
          <a:xfrm>
            <a:off x="2721332" y="3564257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(10)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A291C247-7D86-BC83-D35D-D635E67FD3CE}"/>
              </a:ext>
            </a:extLst>
          </p:cNvPr>
          <p:cNvSpPr txBox="1"/>
          <p:nvPr/>
        </p:nvSpPr>
        <p:spPr>
          <a:xfrm>
            <a:off x="2767250" y="2334952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(1)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30B391EA-6133-9FD3-8088-11A1D3787A72}"/>
              </a:ext>
            </a:extLst>
          </p:cNvPr>
          <p:cNvSpPr txBox="1"/>
          <p:nvPr/>
        </p:nvSpPr>
        <p:spPr>
          <a:xfrm>
            <a:off x="5116296" y="3182187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(2)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91F4E170-A640-24D5-57C3-E6E243E8AA1A}"/>
              </a:ext>
            </a:extLst>
          </p:cNvPr>
          <p:cNvSpPr txBox="1"/>
          <p:nvPr/>
        </p:nvSpPr>
        <p:spPr>
          <a:xfrm>
            <a:off x="5681342" y="1863213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(2)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A60DDCE3-B065-AFD9-F540-CF71A0C9E314}"/>
              </a:ext>
            </a:extLst>
          </p:cNvPr>
          <p:cNvSpPr txBox="1"/>
          <p:nvPr/>
        </p:nvSpPr>
        <p:spPr>
          <a:xfrm>
            <a:off x="2644781" y="3828170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(1)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7B020F0C-54A0-190D-AC6E-DD8EF0C883BF}"/>
              </a:ext>
            </a:extLst>
          </p:cNvPr>
          <p:cNvSpPr txBox="1"/>
          <p:nvPr/>
        </p:nvSpPr>
        <p:spPr>
          <a:xfrm>
            <a:off x="6655280" y="3472942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(12)</a:t>
            </a:r>
          </a:p>
        </p:txBody>
      </p:sp>
    </p:spTree>
    <p:extLst>
      <p:ext uri="{BB962C8B-B14F-4D97-AF65-F5344CB8AC3E}">
        <p14:creationId xmlns:p14="http://schemas.microsoft.com/office/powerpoint/2010/main" val="5981264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C3274-1088-7DBE-5D56-BEBF853BF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529D6E-2BCE-5A95-0287-1F448AA74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24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43F43E-752D-1596-CF25-7C15E6829CAF}"/>
              </a:ext>
            </a:extLst>
          </p:cNvPr>
          <p:cNvSpPr/>
          <p:nvPr/>
        </p:nvSpPr>
        <p:spPr>
          <a:xfrm>
            <a:off x="1093694" y="417752"/>
            <a:ext cx="49155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dirty="0">
                <a:solidFill>
                  <a:srgbClr val="000000"/>
                </a:solidFill>
              </a:rPr>
              <a:t>Beam pickup signal: stand alone PCB design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A30D8FD-22D3-2743-DA51-C2C7C7DC48B1}"/>
              </a:ext>
            </a:extLst>
          </p:cNvPr>
          <p:cNvSpPr/>
          <p:nvPr/>
        </p:nvSpPr>
        <p:spPr>
          <a:xfrm>
            <a:off x="1239570" y="2707597"/>
            <a:ext cx="5965081" cy="3521934"/>
          </a:xfrm>
          <a:prstGeom prst="rect">
            <a:avLst/>
          </a:prstGeom>
          <a:solidFill>
            <a:srgbClr val="FFC0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7" name="Freeform 31">
            <a:extLst>
              <a:ext uri="{FF2B5EF4-FFF2-40B4-BE49-F238E27FC236}">
                <a16:creationId xmlns:a16="http://schemas.microsoft.com/office/drawing/2014/main" id="{2F802E5C-ED55-6136-24CE-34D061C80CDD}"/>
              </a:ext>
            </a:extLst>
          </p:cNvPr>
          <p:cNvSpPr/>
          <p:nvPr/>
        </p:nvSpPr>
        <p:spPr>
          <a:xfrm>
            <a:off x="1599938" y="5198964"/>
            <a:ext cx="436953" cy="899007"/>
          </a:xfrm>
          <a:custGeom>
            <a:avLst/>
            <a:gdLst>
              <a:gd name="connsiteX0" fmla="*/ 0 w 1233488"/>
              <a:gd name="connsiteY0" fmla="*/ 517738 h 899007"/>
              <a:gd name="connsiteX1" fmla="*/ 295275 w 1233488"/>
              <a:gd name="connsiteY1" fmla="*/ 8151 h 899007"/>
              <a:gd name="connsiteX2" fmla="*/ 778669 w 1233488"/>
              <a:gd name="connsiteY2" fmla="*/ 879688 h 899007"/>
              <a:gd name="connsiteX3" fmla="*/ 1233488 w 1233488"/>
              <a:gd name="connsiteY3" fmla="*/ 527263 h 899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488" h="899007">
                <a:moveTo>
                  <a:pt x="0" y="517738"/>
                </a:moveTo>
                <a:cubicBezTo>
                  <a:pt x="82748" y="232782"/>
                  <a:pt x="165497" y="-52174"/>
                  <a:pt x="295275" y="8151"/>
                </a:cubicBezTo>
                <a:cubicBezTo>
                  <a:pt x="425053" y="68476"/>
                  <a:pt x="622300" y="793169"/>
                  <a:pt x="778669" y="879688"/>
                </a:cubicBezTo>
                <a:cubicBezTo>
                  <a:pt x="935038" y="966207"/>
                  <a:pt x="1084263" y="746735"/>
                  <a:pt x="1233488" y="52726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914074-153C-79B6-B52F-0FCE6C10C9FF}"/>
              </a:ext>
            </a:extLst>
          </p:cNvPr>
          <p:cNvCxnSpPr/>
          <p:nvPr/>
        </p:nvCxnSpPr>
        <p:spPr>
          <a:xfrm flipV="1">
            <a:off x="2036891" y="5711146"/>
            <a:ext cx="564411" cy="12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E83FCB-8736-2FB2-932E-657E6D4FBB81}"/>
              </a:ext>
            </a:extLst>
          </p:cNvPr>
          <p:cNvCxnSpPr>
            <a:stCxn id="7" idx="0"/>
          </p:cNvCxnSpPr>
          <p:nvPr/>
        </p:nvCxnSpPr>
        <p:spPr>
          <a:xfrm flipH="1" flipV="1">
            <a:off x="1178457" y="5711146"/>
            <a:ext cx="421481" cy="55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34">
            <a:extLst>
              <a:ext uri="{FF2B5EF4-FFF2-40B4-BE49-F238E27FC236}">
                <a16:creationId xmlns:a16="http://schemas.microsoft.com/office/drawing/2014/main" id="{CF6EEA55-FF95-91D5-4B1E-4F5C082B7D75}"/>
              </a:ext>
            </a:extLst>
          </p:cNvPr>
          <p:cNvSpPr/>
          <p:nvPr/>
        </p:nvSpPr>
        <p:spPr>
          <a:xfrm>
            <a:off x="3022783" y="5193969"/>
            <a:ext cx="436953" cy="899007"/>
          </a:xfrm>
          <a:custGeom>
            <a:avLst/>
            <a:gdLst>
              <a:gd name="connsiteX0" fmla="*/ 0 w 1233488"/>
              <a:gd name="connsiteY0" fmla="*/ 517738 h 899007"/>
              <a:gd name="connsiteX1" fmla="*/ 295275 w 1233488"/>
              <a:gd name="connsiteY1" fmla="*/ 8151 h 899007"/>
              <a:gd name="connsiteX2" fmla="*/ 778669 w 1233488"/>
              <a:gd name="connsiteY2" fmla="*/ 879688 h 899007"/>
              <a:gd name="connsiteX3" fmla="*/ 1233488 w 1233488"/>
              <a:gd name="connsiteY3" fmla="*/ 527263 h 899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488" h="899007">
                <a:moveTo>
                  <a:pt x="0" y="517738"/>
                </a:moveTo>
                <a:cubicBezTo>
                  <a:pt x="82748" y="232782"/>
                  <a:pt x="165497" y="-52174"/>
                  <a:pt x="295275" y="8151"/>
                </a:cubicBezTo>
                <a:cubicBezTo>
                  <a:pt x="425053" y="68476"/>
                  <a:pt x="622300" y="793169"/>
                  <a:pt x="778669" y="879688"/>
                </a:cubicBezTo>
                <a:cubicBezTo>
                  <a:pt x="935038" y="966207"/>
                  <a:pt x="1084263" y="746735"/>
                  <a:pt x="1233488" y="52726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0D8FE72-A77E-9C8D-7C28-F7BE66721002}"/>
              </a:ext>
            </a:extLst>
          </p:cNvPr>
          <p:cNvCxnSpPr/>
          <p:nvPr/>
        </p:nvCxnSpPr>
        <p:spPr>
          <a:xfrm flipV="1">
            <a:off x="3459736" y="5711146"/>
            <a:ext cx="572041" cy="7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9F58094-66BB-CE82-9D32-746F0D2C8682}"/>
              </a:ext>
            </a:extLst>
          </p:cNvPr>
          <p:cNvCxnSpPr>
            <a:stCxn id="14" idx="0"/>
          </p:cNvCxnSpPr>
          <p:nvPr/>
        </p:nvCxnSpPr>
        <p:spPr>
          <a:xfrm flipH="1" flipV="1">
            <a:off x="2601302" y="5706151"/>
            <a:ext cx="421481" cy="55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reeform 37">
            <a:extLst>
              <a:ext uri="{FF2B5EF4-FFF2-40B4-BE49-F238E27FC236}">
                <a16:creationId xmlns:a16="http://schemas.microsoft.com/office/drawing/2014/main" id="{324548C8-F5C4-91DA-26CD-1B705CE81F46}"/>
              </a:ext>
            </a:extLst>
          </p:cNvPr>
          <p:cNvSpPr/>
          <p:nvPr/>
        </p:nvSpPr>
        <p:spPr>
          <a:xfrm>
            <a:off x="4453258" y="5191938"/>
            <a:ext cx="436953" cy="899007"/>
          </a:xfrm>
          <a:custGeom>
            <a:avLst/>
            <a:gdLst>
              <a:gd name="connsiteX0" fmla="*/ 0 w 1233488"/>
              <a:gd name="connsiteY0" fmla="*/ 517738 h 899007"/>
              <a:gd name="connsiteX1" fmla="*/ 295275 w 1233488"/>
              <a:gd name="connsiteY1" fmla="*/ 8151 h 899007"/>
              <a:gd name="connsiteX2" fmla="*/ 778669 w 1233488"/>
              <a:gd name="connsiteY2" fmla="*/ 879688 h 899007"/>
              <a:gd name="connsiteX3" fmla="*/ 1233488 w 1233488"/>
              <a:gd name="connsiteY3" fmla="*/ 527263 h 899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488" h="899007">
                <a:moveTo>
                  <a:pt x="0" y="517738"/>
                </a:moveTo>
                <a:cubicBezTo>
                  <a:pt x="82748" y="232782"/>
                  <a:pt x="165497" y="-52174"/>
                  <a:pt x="295275" y="8151"/>
                </a:cubicBezTo>
                <a:cubicBezTo>
                  <a:pt x="425053" y="68476"/>
                  <a:pt x="622300" y="793169"/>
                  <a:pt x="778669" y="879688"/>
                </a:cubicBezTo>
                <a:cubicBezTo>
                  <a:pt x="935038" y="966207"/>
                  <a:pt x="1084263" y="746735"/>
                  <a:pt x="1233488" y="52726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201B73D-A150-8363-CB15-D44C4F640164}"/>
              </a:ext>
            </a:extLst>
          </p:cNvPr>
          <p:cNvCxnSpPr/>
          <p:nvPr/>
        </p:nvCxnSpPr>
        <p:spPr>
          <a:xfrm flipV="1">
            <a:off x="4890211" y="5711146"/>
            <a:ext cx="1142319" cy="56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30DD356-41FC-B00E-0A9D-F20C044872BE}"/>
              </a:ext>
            </a:extLst>
          </p:cNvPr>
          <p:cNvCxnSpPr>
            <a:stCxn id="18" idx="0"/>
          </p:cNvCxnSpPr>
          <p:nvPr/>
        </p:nvCxnSpPr>
        <p:spPr>
          <a:xfrm flipH="1" flipV="1">
            <a:off x="4031777" y="5704120"/>
            <a:ext cx="421481" cy="55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reeform 40">
            <a:extLst>
              <a:ext uri="{FF2B5EF4-FFF2-40B4-BE49-F238E27FC236}">
                <a16:creationId xmlns:a16="http://schemas.microsoft.com/office/drawing/2014/main" id="{5A2412BE-5ACB-B47A-1467-97A52C670A95}"/>
              </a:ext>
            </a:extLst>
          </p:cNvPr>
          <p:cNvSpPr/>
          <p:nvPr/>
        </p:nvSpPr>
        <p:spPr>
          <a:xfrm>
            <a:off x="6412078" y="5198964"/>
            <a:ext cx="436953" cy="899007"/>
          </a:xfrm>
          <a:custGeom>
            <a:avLst/>
            <a:gdLst>
              <a:gd name="connsiteX0" fmla="*/ 0 w 1233488"/>
              <a:gd name="connsiteY0" fmla="*/ 517738 h 899007"/>
              <a:gd name="connsiteX1" fmla="*/ 295275 w 1233488"/>
              <a:gd name="connsiteY1" fmla="*/ 8151 h 899007"/>
              <a:gd name="connsiteX2" fmla="*/ 778669 w 1233488"/>
              <a:gd name="connsiteY2" fmla="*/ 879688 h 899007"/>
              <a:gd name="connsiteX3" fmla="*/ 1233488 w 1233488"/>
              <a:gd name="connsiteY3" fmla="*/ 527263 h 899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488" h="899007">
                <a:moveTo>
                  <a:pt x="0" y="517738"/>
                </a:moveTo>
                <a:cubicBezTo>
                  <a:pt x="82748" y="232782"/>
                  <a:pt x="165497" y="-52174"/>
                  <a:pt x="295275" y="8151"/>
                </a:cubicBezTo>
                <a:cubicBezTo>
                  <a:pt x="425053" y="68476"/>
                  <a:pt x="622300" y="793169"/>
                  <a:pt x="778669" y="879688"/>
                </a:cubicBezTo>
                <a:cubicBezTo>
                  <a:pt x="935038" y="966207"/>
                  <a:pt x="1084263" y="746735"/>
                  <a:pt x="1233488" y="52726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56F151B-186F-D365-C568-4544A8356AFC}"/>
              </a:ext>
            </a:extLst>
          </p:cNvPr>
          <p:cNvCxnSpPr/>
          <p:nvPr/>
        </p:nvCxnSpPr>
        <p:spPr>
          <a:xfrm>
            <a:off x="6849031" y="5723846"/>
            <a:ext cx="5798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45FA911-4C6A-DEE0-AC8A-9B2F7EF500B4}"/>
              </a:ext>
            </a:extLst>
          </p:cNvPr>
          <p:cNvCxnSpPr>
            <a:stCxn id="23" idx="0"/>
          </p:cNvCxnSpPr>
          <p:nvPr/>
        </p:nvCxnSpPr>
        <p:spPr>
          <a:xfrm flipH="1" flipV="1">
            <a:off x="5990597" y="5711146"/>
            <a:ext cx="421481" cy="55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81098A4-1763-29DB-FE29-D59C9EC8514F}"/>
              </a:ext>
            </a:extLst>
          </p:cNvPr>
          <p:cNvCxnSpPr/>
          <p:nvPr/>
        </p:nvCxnSpPr>
        <p:spPr>
          <a:xfrm flipH="1">
            <a:off x="3879880" y="5544604"/>
            <a:ext cx="151897" cy="3572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DB91B07-A292-9F3B-C203-5E0E5A031061}"/>
              </a:ext>
            </a:extLst>
          </p:cNvPr>
          <p:cNvCxnSpPr/>
          <p:nvPr/>
        </p:nvCxnSpPr>
        <p:spPr>
          <a:xfrm flipH="1">
            <a:off x="4008675" y="5544604"/>
            <a:ext cx="151897" cy="3572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020C346-508B-1507-B1E7-D5363A71CE51}"/>
              </a:ext>
            </a:extLst>
          </p:cNvPr>
          <p:cNvCxnSpPr/>
          <p:nvPr/>
        </p:nvCxnSpPr>
        <p:spPr>
          <a:xfrm>
            <a:off x="2240386" y="4972114"/>
            <a:ext cx="6829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F4B1377-2E0C-0942-FF23-6B9B0FB724A0}"/>
              </a:ext>
            </a:extLst>
          </p:cNvPr>
          <p:cNvCxnSpPr/>
          <p:nvPr/>
        </p:nvCxnSpPr>
        <p:spPr>
          <a:xfrm flipV="1">
            <a:off x="2919912" y="4724535"/>
            <a:ext cx="725667" cy="14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6E5519A-6E6B-50F6-3D9A-8243CADEBA33}"/>
              </a:ext>
            </a:extLst>
          </p:cNvPr>
          <p:cNvCxnSpPr/>
          <p:nvPr/>
        </p:nvCxnSpPr>
        <p:spPr>
          <a:xfrm>
            <a:off x="2923301" y="4718114"/>
            <a:ext cx="0" cy="254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504936E-08CF-6953-A9B9-8BBD519B0950}"/>
              </a:ext>
            </a:extLst>
          </p:cNvPr>
          <p:cNvCxnSpPr/>
          <p:nvPr/>
        </p:nvCxnSpPr>
        <p:spPr>
          <a:xfrm>
            <a:off x="3648968" y="4716644"/>
            <a:ext cx="4704" cy="2484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82B7A1E-CFD8-4A4E-FC0C-1912BFC7CCD5}"/>
              </a:ext>
            </a:extLst>
          </p:cNvPr>
          <p:cNvCxnSpPr/>
          <p:nvPr/>
        </p:nvCxnSpPr>
        <p:spPr>
          <a:xfrm>
            <a:off x="3639269" y="4978535"/>
            <a:ext cx="6829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C9F7E60-5C6B-503F-E643-A3AC2DD10E44}"/>
              </a:ext>
            </a:extLst>
          </p:cNvPr>
          <p:cNvCxnSpPr/>
          <p:nvPr/>
        </p:nvCxnSpPr>
        <p:spPr>
          <a:xfrm flipV="1">
            <a:off x="4322184" y="4723065"/>
            <a:ext cx="725667" cy="14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333FE6D5-F9FE-8519-B64B-1F0EF0A09E63}"/>
              </a:ext>
            </a:extLst>
          </p:cNvPr>
          <p:cNvCxnSpPr/>
          <p:nvPr/>
        </p:nvCxnSpPr>
        <p:spPr>
          <a:xfrm>
            <a:off x="4322184" y="4724535"/>
            <a:ext cx="0" cy="254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B25C13C-0ECA-989A-790C-F6BA306FE2CC}"/>
              </a:ext>
            </a:extLst>
          </p:cNvPr>
          <p:cNvCxnSpPr/>
          <p:nvPr/>
        </p:nvCxnSpPr>
        <p:spPr>
          <a:xfrm>
            <a:off x="5047851" y="4723065"/>
            <a:ext cx="4704" cy="2484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03B3402-CCD6-7038-4E25-4A6E52C6E4FC}"/>
              </a:ext>
            </a:extLst>
          </p:cNvPr>
          <p:cNvCxnSpPr/>
          <p:nvPr/>
        </p:nvCxnSpPr>
        <p:spPr>
          <a:xfrm>
            <a:off x="836955" y="4981583"/>
            <a:ext cx="6829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347E4ECF-F8B8-8B9C-6357-7987B552D1A6}"/>
              </a:ext>
            </a:extLst>
          </p:cNvPr>
          <p:cNvCxnSpPr/>
          <p:nvPr/>
        </p:nvCxnSpPr>
        <p:spPr>
          <a:xfrm flipV="1">
            <a:off x="1519870" y="4726113"/>
            <a:ext cx="725667" cy="14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A78D96A7-EA97-A050-6D6E-8C87D07315C2}"/>
              </a:ext>
            </a:extLst>
          </p:cNvPr>
          <p:cNvCxnSpPr/>
          <p:nvPr/>
        </p:nvCxnSpPr>
        <p:spPr>
          <a:xfrm>
            <a:off x="1519870" y="4727583"/>
            <a:ext cx="0" cy="254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ED3F9558-0435-6365-FDD7-9DEE7AEB1BF2}"/>
              </a:ext>
            </a:extLst>
          </p:cNvPr>
          <p:cNvCxnSpPr/>
          <p:nvPr/>
        </p:nvCxnSpPr>
        <p:spPr>
          <a:xfrm>
            <a:off x="2245537" y="4726113"/>
            <a:ext cx="4704" cy="2484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575ADBBA-AE3A-699E-CC2B-00A112E0B4F9}"/>
              </a:ext>
            </a:extLst>
          </p:cNvPr>
          <p:cNvCxnSpPr/>
          <p:nvPr/>
        </p:nvCxnSpPr>
        <p:spPr>
          <a:xfrm>
            <a:off x="5047851" y="4971493"/>
            <a:ext cx="1204932" cy="151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899AADCB-5433-AA16-2508-36D0CC228A6B}"/>
              </a:ext>
            </a:extLst>
          </p:cNvPr>
          <p:cNvCxnSpPr/>
          <p:nvPr/>
        </p:nvCxnSpPr>
        <p:spPr>
          <a:xfrm flipV="1">
            <a:off x="6252783" y="4731125"/>
            <a:ext cx="725667" cy="14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3DE339DB-2307-A2C7-6927-3F2D968A3C6C}"/>
              </a:ext>
            </a:extLst>
          </p:cNvPr>
          <p:cNvCxnSpPr/>
          <p:nvPr/>
        </p:nvCxnSpPr>
        <p:spPr>
          <a:xfrm>
            <a:off x="6252783" y="4732595"/>
            <a:ext cx="0" cy="254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D5E95B4C-8615-F897-48BC-965C5E3F7618}"/>
              </a:ext>
            </a:extLst>
          </p:cNvPr>
          <p:cNvCxnSpPr/>
          <p:nvPr/>
        </p:nvCxnSpPr>
        <p:spPr>
          <a:xfrm>
            <a:off x="6978450" y="4731125"/>
            <a:ext cx="4704" cy="2484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82B0F76A-C9FC-F085-FC04-712E0BFCD172}"/>
              </a:ext>
            </a:extLst>
          </p:cNvPr>
          <p:cNvCxnSpPr/>
          <p:nvPr/>
        </p:nvCxnSpPr>
        <p:spPr>
          <a:xfrm flipH="1">
            <a:off x="5612391" y="4794604"/>
            <a:ext cx="173922" cy="335095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3194FC6D-8FCB-9CFA-9810-A53F942131FF}"/>
              </a:ext>
            </a:extLst>
          </p:cNvPr>
          <p:cNvCxnSpPr/>
          <p:nvPr/>
        </p:nvCxnSpPr>
        <p:spPr>
          <a:xfrm flipH="1">
            <a:off x="5733352" y="4798549"/>
            <a:ext cx="173922" cy="335095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187F4C59-3225-33F6-1B6E-AE0A468E366B}"/>
              </a:ext>
            </a:extLst>
          </p:cNvPr>
          <p:cNvCxnSpPr/>
          <p:nvPr/>
        </p:nvCxnSpPr>
        <p:spPr>
          <a:xfrm flipH="1">
            <a:off x="5595058" y="5564804"/>
            <a:ext cx="173922" cy="335095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04231B92-AC76-420B-B6FC-63F0E3B2EA2E}"/>
              </a:ext>
            </a:extLst>
          </p:cNvPr>
          <p:cNvCxnSpPr/>
          <p:nvPr/>
        </p:nvCxnSpPr>
        <p:spPr>
          <a:xfrm flipH="1">
            <a:off x="5716019" y="5568749"/>
            <a:ext cx="173922" cy="335095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5CF66913-BEB4-758A-54C0-CC47F3F7C744}"/>
              </a:ext>
            </a:extLst>
          </p:cNvPr>
          <p:cNvCxnSpPr/>
          <p:nvPr/>
        </p:nvCxnSpPr>
        <p:spPr>
          <a:xfrm flipH="1">
            <a:off x="3931923" y="4814547"/>
            <a:ext cx="151897" cy="3572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53799534-0898-A229-0D2C-5529654FED68}"/>
              </a:ext>
            </a:extLst>
          </p:cNvPr>
          <p:cNvCxnSpPr/>
          <p:nvPr/>
        </p:nvCxnSpPr>
        <p:spPr>
          <a:xfrm flipH="1">
            <a:off x="4060718" y="4814547"/>
            <a:ext cx="151897" cy="3572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1D0735BF-0C45-9651-B641-820D3EB937CD}"/>
              </a:ext>
            </a:extLst>
          </p:cNvPr>
          <p:cNvSpPr txBox="1"/>
          <p:nvPr/>
        </p:nvSpPr>
        <p:spPr>
          <a:xfrm>
            <a:off x="762146" y="5390758"/>
            <a:ext cx="10379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baseline="30000" dirty="0"/>
              <a:t>-</a:t>
            </a:r>
            <a:r>
              <a:rPr lang="en-US" sz="1400" dirty="0"/>
              <a:t> Beam pickup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EB0D650-640C-3D3C-CB37-6AB9B43AD06C}"/>
              </a:ext>
            </a:extLst>
          </p:cNvPr>
          <p:cNvSpPr txBox="1"/>
          <p:nvPr/>
        </p:nvSpPr>
        <p:spPr>
          <a:xfrm>
            <a:off x="735203" y="4663429"/>
            <a:ext cx="14055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RDO(area) Clock</a:t>
            </a:r>
          </a:p>
        </p:txBody>
      </p:sp>
      <p:sp>
        <p:nvSpPr>
          <p:cNvPr id="69" name="Up Arrow 69">
            <a:extLst>
              <a:ext uri="{FF2B5EF4-FFF2-40B4-BE49-F238E27FC236}">
                <a16:creationId xmlns:a16="http://schemas.microsoft.com/office/drawing/2014/main" id="{795C1E54-8AA2-D957-4617-4ABC1E5CCBC5}"/>
              </a:ext>
            </a:extLst>
          </p:cNvPr>
          <p:cNvSpPr/>
          <p:nvPr/>
        </p:nvSpPr>
        <p:spPr>
          <a:xfrm>
            <a:off x="3675940" y="4000053"/>
            <a:ext cx="484632" cy="65374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cxnSp>
        <p:nvCxnSpPr>
          <p:cNvPr id="70" name="Curved Connector 70">
            <a:extLst>
              <a:ext uri="{FF2B5EF4-FFF2-40B4-BE49-F238E27FC236}">
                <a16:creationId xmlns:a16="http://schemas.microsoft.com/office/drawing/2014/main" id="{8D4A8BFF-6CBF-DC3F-F571-825B47CDC397}"/>
              </a:ext>
            </a:extLst>
          </p:cNvPr>
          <p:cNvCxnSpPr/>
          <p:nvPr/>
        </p:nvCxnSpPr>
        <p:spPr>
          <a:xfrm rot="16200000" flipH="1">
            <a:off x="2652461" y="5111698"/>
            <a:ext cx="859638" cy="317958"/>
          </a:xfrm>
          <a:prstGeom prst="curvedConnector3">
            <a:avLst>
              <a:gd name="adj1" fmla="val 10998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9EC9DEFF-6CDE-4BA4-448D-A10699056960}"/>
              </a:ext>
            </a:extLst>
          </p:cNvPr>
          <p:cNvSpPr txBox="1"/>
          <p:nvPr/>
        </p:nvSpPr>
        <p:spPr>
          <a:xfrm>
            <a:off x="1161495" y="3713092"/>
            <a:ext cx="8002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Phase#1</a:t>
            </a:r>
          </a:p>
        </p:txBody>
      </p:sp>
      <p:cxnSp>
        <p:nvCxnSpPr>
          <p:cNvPr id="72" name="Curved Connector 72">
            <a:extLst>
              <a:ext uri="{FF2B5EF4-FFF2-40B4-BE49-F238E27FC236}">
                <a16:creationId xmlns:a16="http://schemas.microsoft.com/office/drawing/2014/main" id="{33F42D7A-25F0-863A-65E8-5D63258D50F4}"/>
              </a:ext>
            </a:extLst>
          </p:cNvPr>
          <p:cNvCxnSpPr/>
          <p:nvPr/>
        </p:nvCxnSpPr>
        <p:spPr>
          <a:xfrm rot="16200000" flipH="1">
            <a:off x="1220393" y="5125423"/>
            <a:ext cx="859638" cy="317958"/>
          </a:xfrm>
          <a:prstGeom prst="curvedConnector3">
            <a:avLst>
              <a:gd name="adj1" fmla="val 10998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urved Connector 73">
            <a:extLst>
              <a:ext uri="{FF2B5EF4-FFF2-40B4-BE49-F238E27FC236}">
                <a16:creationId xmlns:a16="http://schemas.microsoft.com/office/drawing/2014/main" id="{CF5BDEED-383A-C8D8-7949-8A557B067D21}"/>
              </a:ext>
            </a:extLst>
          </p:cNvPr>
          <p:cNvCxnSpPr/>
          <p:nvPr/>
        </p:nvCxnSpPr>
        <p:spPr>
          <a:xfrm rot="16200000" flipH="1">
            <a:off x="4075606" y="5091081"/>
            <a:ext cx="833327" cy="332879"/>
          </a:xfrm>
          <a:prstGeom prst="curvedConnector3">
            <a:avLst>
              <a:gd name="adj1" fmla="val 23711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urved Connector 74">
            <a:extLst>
              <a:ext uri="{FF2B5EF4-FFF2-40B4-BE49-F238E27FC236}">
                <a16:creationId xmlns:a16="http://schemas.microsoft.com/office/drawing/2014/main" id="{4A33C5BA-F2A7-2EEA-91AF-A18F83AC7397}"/>
              </a:ext>
            </a:extLst>
          </p:cNvPr>
          <p:cNvCxnSpPr/>
          <p:nvPr/>
        </p:nvCxnSpPr>
        <p:spPr>
          <a:xfrm rot="16200000" flipH="1">
            <a:off x="6033398" y="5123335"/>
            <a:ext cx="821095" cy="362369"/>
          </a:xfrm>
          <a:prstGeom prst="curvedConnector3">
            <a:avLst>
              <a:gd name="adj1" fmla="val 16939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D99324BF-96A9-452F-A442-66F61BF36D03}"/>
              </a:ext>
            </a:extLst>
          </p:cNvPr>
          <p:cNvSpPr txBox="1"/>
          <p:nvPr/>
        </p:nvSpPr>
        <p:spPr>
          <a:xfrm>
            <a:off x="2478406" y="3704481"/>
            <a:ext cx="8002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Phase#2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8964A49-FBDB-20FC-FE4E-8CC8CB108FC0}"/>
              </a:ext>
            </a:extLst>
          </p:cNvPr>
          <p:cNvSpPr txBox="1"/>
          <p:nvPr/>
        </p:nvSpPr>
        <p:spPr>
          <a:xfrm>
            <a:off x="3879880" y="3730033"/>
            <a:ext cx="10743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Phase#1160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3440F52-2D32-F338-E7FA-EF245D811CCD}"/>
              </a:ext>
            </a:extLst>
          </p:cNvPr>
          <p:cNvSpPr txBox="1"/>
          <p:nvPr/>
        </p:nvSpPr>
        <p:spPr>
          <a:xfrm>
            <a:off x="5831972" y="3730033"/>
            <a:ext cx="8002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Phase#1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F458CEC-6335-6B9D-529B-13DE8488F118}"/>
              </a:ext>
            </a:extLst>
          </p:cNvPr>
          <p:cNvSpPr txBox="1"/>
          <p:nvPr/>
        </p:nvSpPr>
        <p:spPr>
          <a:xfrm>
            <a:off x="3116629" y="2751242"/>
            <a:ext cx="1718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PhaseOrbit</a:t>
            </a:r>
            <a:r>
              <a:rPr lang="en-US" sz="1400" dirty="0"/>
              <a:t> (average)</a:t>
            </a:r>
          </a:p>
        </p:txBody>
      </p:sp>
      <p:sp>
        <p:nvSpPr>
          <p:cNvPr id="79" name="Up Arrow 79">
            <a:extLst>
              <a:ext uri="{FF2B5EF4-FFF2-40B4-BE49-F238E27FC236}">
                <a16:creationId xmlns:a16="http://schemas.microsoft.com/office/drawing/2014/main" id="{83B578B9-4D3E-C435-8C66-D2D6350A62FC}"/>
              </a:ext>
            </a:extLst>
          </p:cNvPr>
          <p:cNvSpPr/>
          <p:nvPr/>
        </p:nvSpPr>
        <p:spPr>
          <a:xfrm>
            <a:off x="3656250" y="3029428"/>
            <a:ext cx="484632" cy="65374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80" name="Up Arrow 80">
            <a:extLst>
              <a:ext uri="{FF2B5EF4-FFF2-40B4-BE49-F238E27FC236}">
                <a16:creationId xmlns:a16="http://schemas.microsoft.com/office/drawing/2014/main" id="{118A23BB-8A02-A206-AB7F-FBC42AD6A33E}"/>
              </a:ext>
            </a:extLst>
          </p:cNvPr>
          <p:cNvSpPr/>
          <p:nvPr/>
        </p:nvSpPr>
        <p:spPr>
          <a:xfrm>
            <a:off x="3637564" y="2144570"/>
            <a:ext cx="484632" cy="65374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CE931A3D-5184-91E5-8343-53880A7CD8D9}"/>
              </a:ext>
            </a:extLst>
          </p:cNvPr>
          <p:cNvSpPr txBox="1"/>
          <p:nvPr/>
        </p:nvSpPr>
        <p:spPr>
          <a:xfrm>
            <a:off x="3439581" y="1641589"/>
            <a:ext cx="28194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GTU</a:t>
            </a:r>
            <a:r>
              <a:rPr lang="en-US" sz="2000" dirty="0"/>
              <a:t>: Phase Correction</a:t>
            </a:r>
            <a:endParaRPr lang="en-US" sz="3200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C77CE233-4352-FF45-8834-2CCC3019940F}"/>
              </a:ext>
            </a:extLst>
          </p:cNvPr>
          <p:cNvSpPr txBox="1"/>
          <p:nvPr/>
        </p:nvSpPr>
        <p:spPr>
          <a:xfrm>
            <a:off x="6059686" y="2662475"/>
            <a:ext cx="12570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RF-</a:t>
            </a:r>
            <a:r>
              <a:rPr lang="en-US" sz="2000" b="1" dirty="0" err="1"/>
              <a:t>SoC</a:t>
            </a:r>
            <a:r>
              <a:rPr lang="en-US" sz="2000" b="1" dirty="0"/>
              <a:t> (?)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BD8E3D9C-95A4-9238-5916-10D608ABCDD6}"/>
              </a:ext>
            </a:extLst>
          </p:cNvPr>
          <p:cNvSpPr/>
          <p:nvPr/>
        </p:nvSpPr>
        <p:spPr>
          <a:xfrm>
            <a:off x="3348605" y="1727809"/>
            <a:ext cx="1029264" cy="434082"/>
          </a:xfrm>
          <a:prstGeom prst="rect">
            <a:avLst/>
          </a:prstGeom>
          <a:solidFill>
            <a:srgbClr val="FFC000">
              <a:alpha val="2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1DA14599-A01C-55A1-0ADE-2F45470A11CC}"/>
              </a:ext>
            </a:extLst>
          </p:cNvPr>
          <p:cNvCxnSpPr/>
          <p:nvPr/>
        </p:nvCxnSpPr>
        <p:spPr>
          <a:xfrm>
            <a:off x="3439581" y="3897312"/>
            <a:ext cx="440299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3866A854-8BAB-C3A3-27BF-0F37DAC0B35C}"/>
              </a:ext>
            </a:extLst>
          </p:cNvPr>
          <p:cNvCxnSpPr/>
          <p:nvPr/>
        </p:nvCxnSpPr>
        <p:spPr>
          <a:xfrm>
            <a:off x="5318795" y="3910962"/>
            <a:ext cx="440299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597E4B73-15CD-9F11-201C-709FEEF8390D}"/>
              </a:ext>
            </a:extLst>
          </p:cNvPr>
          <p:cNvSpPr txBox="1"/>
          <p:nvPr/>
        </p:nvSpPr>
        <p:spPr>
          <a:xfrm>
            <a:off x="7962900" y="2905130"/>
            <a:ext cx="301460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Phase adjustment: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Si5395 (I2C) : ~70 ps steps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AD9510 (SPI) : ~25 ps steps</a:t>
            </a:r>
          </a:p>
        </p:txBody>
      </p:sp>
    </p:spTree>
    <p:extLst>
      <p:ext uri="{BB962C8B-B14F-4D97-AF65-F5344CB8AC3E}">
        <p14:creationId xmlns:p14="http://schemas.microsoft.com/office/powerpoint/2010/main" val="34652605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lide Number Placeholder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25</a:t>
            </a:fld>
            <a:endParaRPr lang="en-US" dirty="0"/>
          </a:p>
        </p:txBody>
      </p:sp>
      <p:sp>
        <p:nvSpPr>
          <p:cNvPr id="56" name="Title 1"/>
          <p:cNvSpPr txBox="1">
            <a:spLocks/>
          </p:cNvSpPr>
          <p:nvPr/>
        </p:nvSpPr>
        <p:spPr>
          <a:xfrm>
            <a:off x="1397064" y="560501"/>
            <a:ext cx="7372032" cy="480349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900" b="1" dirty="0"/>
              <a:t>FLX155a</a:t>
            </a:r>
            <a:r>
              <a:rPr lang="en-US" sz="2400" b="1" dirty="0"/>
              <a:t> </a:t>
            </a:r>
            <a:r>
              <a:rPr lang="en-US" sz="2100" dirty="0"/>
              <a:t>– without the Firefly modules and front panel</a:t>
            </a: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469626-5D91-0B94-AABE-0418596C00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" t="1915" b="1"/>
          <a:stretch>
            <a:fillRect/>
          </a:stretch>
        </p:blipFill>
        <p:spPr>
          <a:xfrm>
            <a:off x="713232" y="2065767"/>
            <a:ext cx="11030712" cy="3924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3403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7228" y="347861"/>
            <a:ext cx="38420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DAM (FLX155) clock interface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26352" y="1016873"/>
            <a:ext cx="376250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Dedicated Clock input,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up to three MGT lanes (</a:t>
            </a:r>
            <a:r>
              <a:rPr lang="en-US" sz="2000" dirty="0" err="1"/>
              <a:t>Tx</a:t>
            </a:r>
            <a:r>
              <a:rPr lang="en-US" sz="2000" dirty="0"/>
              <a:t>/Rx)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MTP multimode 850µm optical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" t="4625" r="1299" b="7739"/>
          <a:stretch/>
        </p:blipFill>
        <p:spPr>
          <a:xfrm>
            <a:off x="746449" y="2908896"/>
            <a:ext cx="8752114" cy="37746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3" r="2004" b="3276"/>
          <a:stretch/>
        </p:blipFill>
        <p:spPr>
          <a:xfrm>
            <a:off x="5122506" y="891976"/>
            <a:ext cx="6460533" cy="22811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77400" y="5410200"/>
            <a:ext cx="251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* These two diagrams are from FLX155 presentations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26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AEF672-E02E-4C50-146C-7765248492DB}"/>
              </a:ext>
            </a:extLst>
          </p:cNvPr>
          <p:cNvSpPr txBox="1"/>
          <p:nvPr/>
        </p:nvSpPr>
        <p:spPr>
          <a:xfrm>
            <a:off x="276224" y="6115982"/>
            <a:ext cx="48462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7030A0"/>
                </a:solidFill>
              </a:rPr>
              <a:t>NB7VQ14M (and </a:t>
            </a:r>
            <a:r>
              <a:rPr lang="en-US" sz="1600" dirty="0">
                <a:solidFill>
                  <a:schemeClr val="accent3">
                    <a:lumMod val="50000"/>
                  </a:schemeClr>
                </a:solidFill>
              </a:rPr>
              <a:t>2:1): </a:t>
            </a:r>
            <a:r>
              <a:rPr lang="en-US" sz="1600" dirty="0">
                <a:solidFill>
                  <a:srgbClr val="7030A0"/>
                </a:solidFill>
              </a:rPr>
              <a:t> not on FLX182, FLX712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5B8FBD-72D2-2CFA-40B3-8406EB579BEF}"/>
              </a:ext>
            </a:extLst>
          </p:cNvPr>
          <p:cNvSpPr/>
          <p:nvPr/>
        </p:nvSpPr>
        <p:spPr>
          <a:xfrm>
            <a:off x="876300" y="3076575"/>
            <a:ext cx="4067369" cy="1223963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9B09192-E18F-07A7-DD0C-B8D5890BCA04}"/>
              </a:ext>
            </a:extLst>
          </p:cNvPr>
          <p:cNvSpPr/>
          <p:nvPr/>
        </p:nvSpPr>
        <p:spPr>
          <a:xfrm>
            <a:off x="4943669" y="3923191"/>
            <a:ext cx="4554894" cy="2042833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F9B183-96DF-6B61-8782-63D826C0D2BD}"/>
              </a:ext>
            </a:extLst>
          </p:cNvPr>
          <p:cNvSpPr/>
          <p:nvPr/>
        </p:nvSpPr>
        <p:spPr>
          <a:xfrm>
            <a:off x="6562726" y="5966024"/>
            <a:ext cx="2935838" cy="488512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287ED30-9501-7310-0E28-C0E2F38B2F21}"/>
              </a:ext>
            </a:extLst>
          </p:cNvPr>
          <p:cNvSpPr/>
          <p:nvPr/>
        </p:nvSpPr>
        <p:spPr>
          <a:xfrm>
            <a:off x="276223" y="5702587"/>
            <a:ext cx="2442150" cy="488512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* DAM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27109445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F5740-96E2-32D7-5511-DEEB299F9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lide Number Placeholder 36">
            <a:extLst>
              <a:ext uri="{FF2B5EF4-FFF2-40B4-BE49-F238E27FC236}">
                <a16:creationId xmlns:a16="http://schemas.microsoft.com/office/drawing/2014/main" id="{9051253C-C31F-8464-D251-C4DABB162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27</a:t>
            </a:fld>
            <a:endParaRPr lang="en-US" dirty="0"/>
          </a:p>
        </p:txBody>
      </p:sp>
      <p:sp>
        <p:nvSpPr>
          <p:cNvPr id="56" name="Title 1">
            <a:extLst>
              <a:ext uri="{FF2B5EF4-FFF2-40B4-BE49-F238E27FC236}">
                <a16:creationId xmlns:a16="http://schemas.microsoft.com/office/drawing/2014/main" id="{6FA994BD-4568-BA43-CC27-84F4DF745513}"/>
              </a:ext>
            </a:extLst>
          </p:cNvPr>
          <p:cNvSpPr txBox="1">
            <a:spLocks/>
          </p:cNvSpPr>
          <p:nvPr/>
        </p:nvSpPr>
        <p:spPr>
          <a:xfrm>
            <a:off x="1406208" y="395909"/>
            <a:ext cx="3633525" cy="480349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/>
              <a:t>FADE on Axau15p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15A39614-168B-B667-BA3A-F12DD16B6A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5" t="5335" r="551" b="16090"/>
          <a:stretch/>
        </p:blipFill>
        <p:spPr>
          <a:xfrm>
            <a:off x="1303594" y="2767725"/>
            <a:ext cx="6461761" cy="363728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972407FD-4C11-7ECA-6451-8BEA676D3EC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21" r="2868" b="1926"/>
          <a:stretch/>
        </p:blipFill>
        <p:spPr>
          <a:xfrm>
            <a:off x="1674077" y="3316211"/>
            <a:ext cx="2241910" cy="2540308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E67BAFD8-FFAC-8FF9-4FF5-1DB9488ABAF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" t="1926" r="2022" b="1185"/>
          <a:stretch/>
        </p:blipFill>
        <p:spPr>
          <a:xfrm>
            <a:off x="1519952" y="949085"/>
            <a:ext cx="2550159" cy="2275312"/>
          </a:xfrm>
          <a:prstGeom prst="rect">
            <a:avLst/>
          </a:prstGeom>
          <a:scene3d>
            <a:camera prst="orthographicFront">
              <a:rot lat="0" lon="0" rev="10800000"/>
            </a:camera>
            <a:lightRig rig="threePt" dir="t"/>
          </a:scene3d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E47C3C21-FEC9-879A-C4AB-44FB73E0DC3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7" t="14426" r="54159" b="59152"/>
          <a:stretch/>
        </p:blipFill>
        <p:spPr>
          <a:xfrm flipV="1">
            <a:off x="772160" y="1094739"/>
            <a:ext cx="2562124" cy="673157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19B38C0D-4202-6511-A9FE-2A7578AD0FF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7" t="14425" r="54159" b="59116"/>
          <a:stretch/>
        </p:blipFill>
        <p:spPr>
          <a:xfrm flipV="1">
            <a:off x="734060" y="2367280"/>
            <a:ext cx="2562124" cy="67409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22045368-B358-E9F7-35EC-2FF24F73E6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58" t="23496" r="55499" b="33911"/>
          <a:stretch/>
        </p:blipFill>
        <p:spPr>
          <a:xfrm>
            <a:off x="3512542" y="1160941"/>
            <a:ext cx="498159" cy="1841412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D0A65967-38D2-CC67-6BF8-07E9731BE8C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86" b="32626"/>
          <a:stretch/>
        </p:blipFill>
        <p:spPr>
          <a:xfrm>
            <a:off x="747792" y="1774379"/>
            <a:ext cx="2234565" cy="608563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7CAB3814-82F3-F4C3-3EB6-D5FB410EA059}"/>
              </a:ext>
            </a:extLst>
          </p:cNvPr>
          <p:cNvSpPr txBox="1"/>
          <p:nvPr/>
        </p:nvSpPr>
        <p:spPr>
          <a:xfrm>
            <a:off x="4082076" y="1397951"/>
            <a:ext cx="39684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With this </a:t>
            </a:r>
            <a:r>
              <a:rPr lang="en-US" sz="1400" b="1" dirty="0"/>
              <a:t>FMC adaptor </a:t>
            </a:r>
            <a:r>
              <a:rPr lang="en-US" sz="1400" dirty="0"/>
              <a:t>( 20 pieces in hand ), the Axau15P can be  GTU, DAM, or RDO.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/>
              <a:t>Platform For DAQ software development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/>
              <a:t>Platform for firmware development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/>
              <a:t>Mini-daq for detector/FEB/ASIC test</a:t>
            </a:r>
          </a:p>
        </p:txBody>
      </p:sp>
      <p:sp>
        <p:nvSpPr>
          <p:cNvPr id="70" name="Curved Right Arrow 69">
            <a:extLst>
              <a:ext uri="{FF2B5EF4-FFF2-40B4-BE49-F238E27FC236}">
                <a16:creationId xmlns:a16="http://schemas.microsoft.com/office/drawing/2014/main" id="{C05EEFFC-1525-8F5A-6EFE-B90878391A8A}"/>
              </a:ext>
            </a:extLst>
          </p:cNvPr>
          <p:cNvSpPr/>
          <p:nvPr/>
        </p:nvSpPr>
        <p:spPr>
          <a:xfrm>
            <a:off x="904240" y="2123440"/>
            <a:ext cx="615712" cy="2804160"/>
          </a:xfrm>
          <a:prstGeom prst="curv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25504E4-CCFB-6087-64FE-909F2D6E9D4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70" t="33424" r="31405" b="35171"/>
          <a:stretch/>
        </p:blipFill>
        <p:spPr>
          <a:xfrm>
            <a:off x="8164709" y="1759212"/>
            <a:ext cx="3666114" cy="205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308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3468572" y="3447910"/>
            <a:ext cx="1148035" cy="438641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434009" y="1883251"/>
            <a:ext cx="1633537" cy="721226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3420549" y="4895845"/>
            <a:ext cx="1126514" cy="624270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85758" y="338557"/>
            <a:ext cx="81812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1. </a:t>
            </a:r>
            <a:r>
              <a:rPr lang="en-US" sz="2800" b="1" dirty="0" err="1"/>
              <a:t>ePIC</a:t>
            </a:r>
            <a:r>
              <a:rPr lang="en-US" sz="2800" b="1" dirty="0"/>
              <a:t>  DAQ Introduction </a:t>
            </a:r>
            <a:r>
              <a:rPr lang="en-US" sz="2400" dirty="0"/>
              <a:t>- Detailed signal implementations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847897" y="806255"/>
            <a:ext cx="24644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1.1 Clock Distribution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3381621" y="893531"/>
            <a:ext cx="1095375" cy="574161"/>
          </a:xfrm>
          <a:prstGeom prst="rect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301827" y="915251"/>
            <a:ext cx="127802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EIC</a:t>
            </a:r>
          </a:p>
          <a:p>
            <a:pPr algn="ctr"/>
            <a:r>
              <a:rPr lang="en-US" sz="1100" dirty="0"/>
              <a:t>common platform</a:t>
            </a:r>
          </a:p>
        </p:txBody>
      </p:sp>
      <p:sp>
        <p:nvSpPr>
          <p:cNvPr id="6" name="Rectangle 5"/>
          <p:cNvSpPr/>
          <p:nvPr/>
        </p:nvSpPr>
        <p:spPr>
          <a:xfrm>
            <a:off x="3381621" y="1871052"/>
            <a:ext cx="3838575" cy="815840"/>
          </a:xfrm>
          <a:prstGeom prst="rect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001418" y="2419811"/>
            <a:ext cx="751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GTU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846" y="753317"/>
            <a:ext cx="1276350" cy="714375"/>
          </a:xfrm>
          <a:prstGeom prst="rect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943846" y="787338"/>
            <a:ext cx="13708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RunControl</a:t>
            </a:r>
            <a:r>
              <a:rPr lang="en-US" dirty="0"/>
              <a:t> computer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92936" y="1794396"/>
            <a:ext cx="14072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System clock </a:t>
            </a:r>
          </a:p>
          <a:p>
            <a:pPr algn="ctr"/>
            <a:r>
              <a:rPr lang="en-US" sz="1400" dirty="0"/>
              <a:t>(98.5MHz in, 19.7 MHz out)</a:t>
            </a:r>
          </a:p>
          <a:p>
            <a:pPr algn="ctr"/>
            <a:r>
              <a:rPr lang="en-US" sz="1400" dirty="0"/>
              <a:t>two-level fanout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62720" y="1883251"/>
            <a:ext cx="781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Beam orbit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503402" y="1888907"/>
            <a:ext cx="1633537" cy="721226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/>
          <p:cNvCxnSpPr>
            <a:endCxn id="12" idx="0"/>
          </p:cNvCxnSpPr>
          <p:nvPr/>
        </p:nvCxnSpPr>
        <p:spPr>
          <a:xfrm>
            <a:off x="4250777" y="1467692"/>
            <a:ext cx="1" cy="415559"/>
          </a:xfrm>
          <a:prstGeom prst="straightConnector1">
            <a:avLst/>
          </a:prstGeom>
          <a:ln w="2222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6410571" y="1467692"/>
            <a:ext cx="9525" cy="415559"/>
          </a:xfrm>
          <a:prstGeom prst="straightConnector1">
            <a:avLst/>
          </a:prstGeom>
          <a:ln w="2222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332105" y="1486778"/>
            <a:ext cx="8227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6">
                    <a:lumMod val="50000"/>
                  </a:schemeClr>
                </a:solidFill>
              </a:rPr>
              <a:t>Ethernet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5067546" y="2053480"/>
            <a:ext cx="435856" cy="2381"/>
          </a:xfrm>
          <a:prstGeom prst="straightConnector1">
            <a:avLst/>
          </a:prstGeom>
          <a:ln w="158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067546" y="2418670"/>
            <a:ext cx="435856" cy="0"/>
          </a:xfrm>
          <a:prstGeom prst="straightConnector1">
            <a:avLst/>
          </a:prstGeom>
          <a:ln w="158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3381621" y="3424886"/>
            <a:ext cx="3838575" cy="815840"/>
          </a:xfrm>
          <a:prstGeom prst="rect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4789001" y="3370111"/>
            <a:ext cx="751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DAM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273674" y="3381636"/>
            <a:ext cx="1477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Clock reconstruct</a:t>
            </a:r>
          </a:p>
          <a:p>
            <a:pPr algn="ctr"/>
            <a:r>
              <a:rPr lang="en-US" sz="1000" dirty="0"/>
              <a:t>(&amp; jitter cleaner)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62764" y="3420335"/>
            <a:ext cx="55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DAQ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426552" y="3443266"/>
            <a:ext cx="539853" cy="328096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1221828" y="1795870"/>
            <a:ext cx="177959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PCB and </a:t>
            </a:r>
            <a:r>
              <a:rPr lang="en-US" sz="1600" dirty="0" err="1"/>
              <a:t>fanouts</a:t>
            </a:r>
            <a:r>
              <a:rPr lang="en-US" sz="1600" dirty="0"/>
              <a:t>:</a:t>
            </a:r>
          </a:p>
          <a:p>
            <a:r>
              <a:rPr lang="en-US" sz="1600" dirty="0"/>
              <a:t>Additive Jitter &lt;1ps</a:t>
            </a:r>
          </a:p>
          <a:p>
            <a:r>
              <a:rPr lang="en-US" sz="1600" dirty="0"/>
              <a:t>Phase: fixed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555351" y="2622113"/>
            <a:ext cx="24305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Fiber cable </a:t>
            </a:r>
            <a:r>
              <a:rPr lang="en-US" sz="1600" dirty="0">
                <a:solidFill>
                  <a:srgbClr val="FFC000"/>
                </a:solidFill>
              </a:rPr>
              <a:t>(one per DAM):</a:t>
            </a:r>
          </a:p>
          <a:p>
            <a:r>
              <a:rPr lang="en-US" sz="1600" dirty="0"/>
              <a:t>Additive Jitter &lt;1ps</a:t>
            </a:r>
          </a:p>
          <a:p>
            <a:r>
              <a:rPr lang="en-US" sz="1600" dirty="0"/>
              <a:t>Phase: fixed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152261" y="3360847"/>
            <a:ext cx="177959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PCB and </a:t>
            </a:r>
            <a:r>
              <a:rPr lang="en-US" sz="1600" dirty="0" err="1"/>
              <a:t>fanouts</a:t>
            </a:r>
            <a:r>
              <a:rPr lang="en-US" sz="1600" dirty="0"/>
              <a:t>:</a:t>
            </a:r>
          </a:p>
          <a:p>
            <a:r>
              <a:rPr lang="en-US" sz="1600" dirty="0"/>
              <a:t>Additive Jitter &lt;1ps</a:t>
            </a:r>
          </a:p>
          <a:p>
            <a:r>
              <a:rPr lang="en-US" sz="1600" dirty="0"/>
              <a:t>Phase: fixed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400945" y="4889428"/>
            <a:ext cx="3838575" cy="815840"/>
          </a:xfrm>
          <a:prstGeom prst="rect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5020742" y="5438187"/>
            <a:ext cx="751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RDO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358954" y="4836543"/>
            <a:ext cx="1273105" cy="6617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Clock recovery</a:t>
            </a:r>
          </a:p>
          <a:p>
            <a:r>
              <a:rPr lang="en-US" sz="900" dirty="0"/>
              <a:t>(</a:t>
            </a:r>
            <a:r>
              <a:rPr lang="en-US" sz="900" dirty="0" err="1"/>
              <a:t>iitter</a:t>
            </a:r>
            <a:r>
              <a:rPr lang="en-US" sz="900" dirty="0"/>
              <a:t> cleaner)</a:t>
            </a:r>
          </a:p>
          <a:p>
            <a:r>
              <a:rPr lang="en-US" sz="1400" dirty="0"/>
              <a:t>Clock </a:t>
            </a:r>
            <a:r>
              <a:rPr lang="en-US" sz="1400" dirty="0" err="1"/>
              <a:t>fanouts</a:t>
            </a:r>
            <a:endParaRPr lang="en-US" sz="1400" dirty="0"/>
          </a:p>
        </p:txBody>
      </p:sp>
      <p:sp>
        <p:nvSpPr>
          <p:cNvPr id="38" name="TextBox 37"/>
          <p:cNvSpPr txBox="1"/>
          <p:nvPr/>
        </p:nvSpPr>
        <p:spPr>
          <a:xfrm>
            <a:off x="6299752" y="4847905"/>
            <a:ext cx="7810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Control</a:t>
            </a:r>
          </a:p>
          <a:p>
            <a:r>
              <a:rPr lang="en-US" sz="1400" dirty="0"/>
              <a:t>Config</a:t>
            </a:r>
          </a:p>
          <a:p>
            <a:r>
              <a:rPr lang="en-US" sz="1400" dirty="0"/>
              <a:t>DAQ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161180" y="4901627"/>
            <a:ext cx="1058194" cy="721226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Arrow Connector 40"/>
          <p:cNvCxnSpPr/>
          <p:nvPr/>
        </p:nvCxnSpPr>
        <p:spPr>
          <a:xfrm flipV="1">
            <a:off x="4539607" y="5010691"/>
            <a:ext cx="250453" cy="7097"/>
          </a:xfrm>
          <a:prstGeom prst="straightConnector1">
            <a:avLst/>
          </a:prstGeom>
          <a:ln w="158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4369046" y="5520115"/>
            <a:ext cx="0" cy="476108"/>
          </a:xfrm>
          <a:prstGeom prst="straightConnector1">
            <a:avLst/>
          </a:prstGeom>
          <a:ln w="158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1468630" y="4156014"/>
            <a:ext cx="177959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Optic fiber cable:</a:t>
            </a:r>
          </a:p>
          <a:p>
            <a:r>
              <a:rPr lang="en-US" sz="1600" dirty="0"/>
              <a:t>Additive Jitter &lt;1ps</a:t>
            </a:r>
          </a:p>
          <a:p>
            <a:r>
              <a:rPr lang="en-US" sz="1600" dirty="0"/>
              <a:t>Phase: fixed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65011" y="4901202"/>
            <a:ext cx="17432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GTY REC Clock:</a:t>
            </a:r>
          </a:p>
          <a:p>
            <a:r>
              <a:rPr lang="en-US" sz="1600" dirty="0"/>
              <a:t>Or </a:t>
            </a:r>
            <a:r>
              <a:rPr lang="en-US" sz="1600" dirty="0" err="1"/>
              <a:t>LpGBT</a:t>
            </a:r>
            <a:r>
              <a:rPr lang="en-US" sz="1600" dirty="0"/>
              <a:t> rec clock</a:t>
            </a:r>
            <a:endParaRPr lang="en-US" sz="1600" dirty="0">
              <a:solidFill>
                <a:srgbClr val="7030A0"/>
              </a:solidFill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4054086" y="2686892"/>
            <a:ext cx="0" cy="737994"/>
          </a:xfrm>
          <a:prstGeom prst="straightConnector1">
            <a:avLst/>
          </a:prstGeom>
          <a:ln w="127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7189240" y="1857942"/>
            <a:ext cx="4418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dirty="0" err="1"/>
              <a:t>RunControl</a:t>
            </a:r>
            <a:r>
              <a:rPr lang="en-US" dirty="0"/>
              <a:t>: </a:t>
            </a:r>
            <a:r>
              <a:rPr lang="en-US" sz="1400" dirty="0" err="1"/>
              <a:t>Run_Start</a:t>
            </a:r>
            <a:r>
              <a:rPr lang="en-US" sz="1400" dirty="0"/>
              <a:t>/Stop, </a:t>
            </a:r>
            <a:r>
              <a:rPr lang="en-US" sz="1400" dirty="0" err="1"/>
              <a:t>Run_type</a:t>
            </a:r>
            <a:r>
              <a:rPr lang="en-US" sz="1400" dirty="0"/>
              <a:t>, config, Reset, Synchronization, SRO </a:t>
            </a:r>
            <a:r>
              <a:rPr lang="en-US" sz="1400" dirty="0" err="1"/>
              <a:t>time_start</a:t>
            </a:r>
            <a:r>
              <a:rPr lang="en-US" sz="1400" dirty="0"/>
              <a:t>/stop, Throttling…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220196" y="2332643"/>
            <a:ext cx="2718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Status: </a:t>
            </a:r>
            <a:r>
              <a:rPr lang="en-US" sz="1400" dirty="0"/>
              <a:t>Buffer busy, out of sync </a:t>
            </a:r>
            <a:r>
              <a:rPr lang="en-US" sz="1100" dirty="0"/>
              <a:t>…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928080" y="3990492"/>
            <a:ext cx="4877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GTY</a:t>
            </a:r>
          </a:p>
        </p:txBody>
      </p:sp>
      <p:sp>
        <p:nvSpPr>
          <p:cNvPr id="50" name="Rectangle 49"/>
          <p:cNvSpPr/>
          <p:nvPr/>
        </p:nvSpPr>
        <p:spPr>
          <a:xfrm>
            <a:off x="4669046" y="3821858"/>
            <a:ext cx="1178950" cy="425286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5506172" y="3368214"/>
            <a:ext cx="1027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Control config, status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609277" y="3442637"/>
            <a:ext cx="817010" cy="328096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6867011" y="2814194"/>
            <a:ext cx="851142" cy="368312"/>
          </a:xfrm>
          <a:prstGeom prst="rect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/>
          <p:cNvSpPr txBox="1"/>
          <p:nvPr/>
        </p:nvSpPr>
        <p:spPr>
          <a:xfrm>
            <a:off x="6867011" y="2801971"/>
            <a:ext cx="909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Host PC</a:t>
            </a:r>
          </a:p>
        </p:txBody>
      </p:sp>
      <p:cxnSp>
        <p:nvCxnSpPr>
          <p:cNvPr id="56" name="Straight Arrow Connector 55"/>
          <p:cNvCxnSpPr/>
          <p:nvPr/>
        </p:nvCxnSpPr>
        <p:spPr>
          <a:xfrm flipH="1">
            <a:off x="6507318" y="3171303"/>
            <a:ext cx="629620" cy="248507"/>
          </a:xfrm>
          <a:prstGeom prst="straightConnector1">
            <a:avLst/>
          </a:prstGeom>
          <a:ln w="3492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>
            <a:off x="5943846" y="2686892"/>
            <a:ext cx="0" cy="73291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V="1">
            <a:off x="6339494" y="2701975"/>
            <a:ext cx="18776" cy="717835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331667" y="3867433"/>
            <a:ext cx="6481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TX/RX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4579847" y="3777775"/>
            <a:ext cx="7467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RefClk</a:t>
            </a:r>
            <a:endParaRPr lang="en-US" sz="1400" dirty="0"/>
          </a:p>
        </p:txBody>
      </p:sp>
      <p:sp>
        <p:nvSpPr>
          <p:cNvPr id="63" name="TextBox 62"/>
          <p:cNvSpPr txBox="1"/>
          <p:nvPr/>
        </p:nvSpPr>
        <p:spPr>
          <a:xfrm>
            <a:off x="5836430" y="1863928"/>
            <a:ext cx="1166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Beam Orbit </a:t>
            </a:r>
            <a:r>
              <a:rPr lang="en-US" sz="1400" dirty="0"/>
              <a:t>synchronized </a:t>
            </a:r>
            <a:r>
              <a:rPr lang="en-US" sz="1400" dirty="0" err="1"/>
              <a:t>RunControl</a:t>
            </a:r>
            <a:endParaRPr lang="en-US" sz="1400" dirty="0"/>
          </a:p>
        </p:txBody>
      </p:sp>
      <p:cxnSp>
        <p:nvCxnSpPr>
          <p:cNvPr id="65" name="Elbow Connector 64"/>
          <p:cNvCxnSpPr/>
          <p:nvPr/>
        </p:nvCxnSpPr>
        <p:spPr>
          <a:xfrm>
            <a:off x="4369046" y="3886551"/>
            <a:ext cx="300000" cy="59693"/>
          </a:xfrm>
          <a:prstGeom prst="bentConnector3">
            <a:avLst/>
          </a:prstGeom>
          <a:ln w="127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V="1">
            <a:off x="5847995" y="3777775"/>
            <a:ext cx="572101" cy="352443"/>
          </a:xfrm>
          <a:prstGeom prst="straightConnector1">
            <a:avLst/>
          </a:prstGeom>
          <a:ln w="317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>
            <a:off x="4616607" y="3667894"/>
            <a:ext cx="1029944" cy="73"/>
          </a:xfrm>
          <a:prstGeom prst="straightConnector1">
            <a:avLst/>
          </a:prstGeom>
          <a:ln w="127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5206948" y="5099218"/>
            <a:ext cx="4877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GTY</a:t>
            </a:r>
          </a:p>
        </p:txBody>
      </p:sp>
      <p:sp>
        <p:nvSpPr>
          <p:cNvPr id="74" name="Rectangle 73"/>
          <p:cNvSpPr/>
          <p:nvPr/>
        </p:nvSpPr>
        <p:spPr>
          <a:xfrm>
            <a:off x="4782097" y="4891653"/>
            <a:ext cx="1056435" cy="425286"/>
          </a:xfrm>
          <a:prstGeom prst="rect">
            <a:avLst/>
          </a:prstGeom>
          <a:solidFill>
            <a:srgbClr val="FFFF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/>
          <p:cNvSpPr txBox="1"/>
          <p:nvPr/>
        </p:nvSpPr>
        <p:spPr>
          <a:xfrm>
            <a:off x="5335236" y="4883413"/>
            <a:ext cx="6481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TX/RX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4704033" y="4862497"/>
            <a:ext cx="7467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RefClk</a:t>
            </a:r>
            <a:endParaRPr lang="en-US" sz="1200" dirty="0"/>
          </a:p>
        </p:txBody>
      </p:sp>
      <p:sp>
        <p:nvSpPr>
          <p:cNvPr id="77" name="TextBox 76"/>
          <p:cNvSpPr txBox="1"/>
          <p:nvPr/>
        </p:nvSpPr>
        <p:spPr>
          <a:xfrm>
            <a:off x="4697101" y="5089718"/>
            <a:ext cx="7467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RecClk</a:t>
            </a:r>
            <a:endParaRPr lang="en-US" sz="1400" dirty="0"/>
          </a:p>
        </p:txBody>
      </p:sp>
      <p:cxnSp>
        <p:nvCxnSpPr>
          <p:cNvPr id="78" name="Straight Arrow Connector 77"/>
          <p:cNvCxnSpPr/>
          <p:nvPr/>
        </p:nvCxnSpPr>
        <p:spPr>
          <a:xfrm flipH="1">
            <a:off x="5579590" y="4249510"/>
            <a:ext cx="1" cy="619833"/>
          </a:xfrm>
          <a:prstGeom prst="straightConnector1">
            <a:avLst/>
          </a:prstGeom>
          <a:ln w="28575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/>
          <p:nvPr/>
        </p:nvCxnSpPr>
        <p:spPr>
          <a:xfrm flipV="1">
            <a:off x="4547063" y="5236722"/>
            <a:ext cx="242744" cy="12836"/>
          </a:xfrm>
          <a:prstGeom prst="straightConnector1">
            <a:avLst/>
          </a:prstGeom>
          <a:ln w="15875">
            <a:solidFill>
              <a:srgbClr val="FFC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/>
          <p:nvPr/>
        </p:nvCxnSpPr>
        <p:spPr>
          <a:xfrm>
            <a:off x="4543819" y="5462843"/>
            <a:ext cx="1617361" cy="4507"/>
          </a:xfrm>
          <a:prstGeom prst="straightConnector1">
            <a:avLst/>
          </a:prstGeom>
          <a:ln w="158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/>
          <p:nvPr/>
        </p:nvCxnSpPr>
        <p:spPr>
          <a:xfrm>
            <a:off x="5837872" y="5017788"/>
            <a:ext cx="317029" cy="0"/>
          </a:xfrm>
          <a:prstGeom prst="straightConnector1">
            <a:avLst/>
          </a:prstGeom>
          <a:ln w="317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tangle 93"/>
          <p:cNvSpPr/>
          <p:nvPr/>
        </p:nvSpPr>
        <p:spPr>
          <a:xfrm>
            <a:off x="3391026" y="5996223"/>
            <a:ext cx="3838575" cy="233033"/>
          </a:xfrm>
          <a:prstGeom prst="rect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TextBox 94"/>
          <p:cNvSpPr txBox="1"/>
          <p:nvPr/>
        </p:nvSpPr>
        <p:spPr>
          <a:xfrm>
            <a:off x="4732250" y="5924202"/>
            <a:ext cx="1040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FEB/ASIC</a:t>
            </a:r>
          </a:p>
        </p:txBody>
      </p:sp>
      <p:cxnSp>
        <p:nvCxnSpPr>
          <p:cNvPr id="97" name="Straight Arrow Connector 96"/>
          <p:cNvCxnSpPr/>
          <p:nvPr/>
        </p:nvCxnSpPr>
        <p:spPr>
          <a:xfrm>
            <a:off x="6462764" y="5622853"/>
            <a:ext cx="0" cy="37337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 flipV="1">
            <a:off x="6919913" y="5622853"/>
            <a:ext cx="0" cy="37337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7790818" y="898382"/>
            <a:ext cx="27792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1.2 </a:t>
            </a:r>
            <a:r>
              <a:rPr lang="en-US" sz="2000" b="1" dirty="0" err="1"/>
              <a:t>RunControl</a:t>
            </a:r>
            <a:r>
              <a:rPr lang="en-US" sz="2000" b="1" dirty="0"/>
              <a:t> and DAQ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7166441" y="3374842"/>
            <a:ext cx="4418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dirty="0" err="1"/>
              <a:t>RunControl</a:t>
            </a:r>
            <a:r>
              <a:rPr lang="en-US" dirty="0"/>
              <a:t>: </a:t>
            </a:r>
            <a:r>
              <a:rPr lang="en-US" sz="1400" dirty="0"/>
              <a:t>forward or ‘hijack’ the GTU control;</a:t>
            </a:r>
          </a:p>
          <a:p>
            <a:pPr marL="457200" indent="-457200"/>
            <a:r>
              <a:rPr lang="en-US" sz="1400" dirty="0"/>
              <a:t>DAM, RDO, FEB/ASIC configuration, readout backpressure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7157422" y="3894837"/>
            <a:ext cx="2065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Status: </a:t>
            </a:r>
            <a:r>
              <a:rPr lang="en-US" sz="1400" dirty="0"/>
              <a:t>Buffer, sync, etc.</a:t>
            </a:r>
            <a:endParaRPr lang="en-US" sz="1100" dirty="0"/>
          </a:p>
        </p:txBody>
      </p:sp>
      <p:sp>
        <p:nvSpPr>
          <p:cNvPr id="104" name="TextBox 103"/>
          <p:cNvSpPr txBox="1"/>
          <p:nvPr/>
        </p:nvSpPr>
        <p:spPr>
          <a:xfrm>
            <a:off x="7220196" y="4867064"/>
            <a:ext cx="4714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Config synchronized with beam orbit, FEB/ASIC readout and control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7222082" y="5369937"/>
            <a:ext cx="2065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Status: </a:t>
            </a:r>
            <a:r>
              <a:rPr lang="en-US" sz="1400" dirty="0"/>
              <a:t>Buffer, sync, etc.</a:t>
            </a:r>
            <a:endParaRPr lang="en-US" sz="1100" dirty="0"/>
          </a:p>
        </p:txBody>
      </p:sp>
      <p:sp>
        <p:nvSpPr>
          <p:cNvPr id="14" name="TextBox 13"/>
          <p:cNvSpPr txBox="1"/>
          <p:nvPr/>
        </p:nvSpPr>
        <p:spPr>
          <a:xfrm>
            <a:off x="631346" y="6336553"/>
            <a:ext cx="2960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Beam Crossing phase aligned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474E96D-1F84-DCB5-53D9-20D5A1E93025}"/>
              </a:ext>
            </a:extLst>
          </p:cNvPr>
          <p:cNvSpPr txBox="1"/>
          <p:nvPr/>
        </p:nvSpPr>
        <p:spPr>
          <a:xfrm>
            <a:off x="7807831" y="2649843"/>
            <a:ext cx="33602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7030A0"/>
                </a:solidFill>
              </a:rPr>
              <a:t>(two fibers per DAM):</a:t>
            </a:r>
          </a:p>
          <a:p>
            <a:r>
              <a:rPr lang="en-US" sz="1600" dirty="0">
                <a:solidFill>
                  <a:srgbClr val="7030A0"/>
                </a:solidFill>
              </a:rPr>
              <a:t>control/Downlink, </a:t>
            </a:r>
            <a:r>
              <a:rPr lang="en-US" sz="1600" dirty="0" err="1">
                <a:solidFill>
                  <a:srgbClr val="7030A0"/>
                </a:solidFill>
              </a:rPr>
              <a:t>Data_Status</a:t>
            </a:r>
            <a:r>
              <a:rPr lang="en-US" sz="1600" dirty="0">
                <a:solidFill>
                  <a:srgbClr val="7030A0"/>
                </a:solidFill>
              </a:rPr>
              <a:t>/uplink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CDBD74B-9075-E027-4FBB-1EF162B39D9F}"/>
              </a:ext>
            </a:extLst>
          </p:cNvPr>
          <p:cNvSpPr txBox="1"/>
          <p:nvPr/>
        </p:nvSpPr>
        <p:spPr>
          <a:xfrm>
            <a:off x="7108712" y="4309513"/>
            <a:ext cx="33602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7030A0"/>
                </a:solidFill>
              </a:rPr>
              <a:t>(two fibers per RDO):</a:t>
            </a:r>
          </a:p>
          <a:p>
            <a:r>
              <a:rPr lang="en-US" sz="1600" dirty="0">
                <a:solidFill>
                  <a:srgbClr val="7030A0"/>
                </a:solidFill>
              </a:rPr>
              <a:t>control/Downlink, </a:t>
            </a:r>
            <a:r>
              <a:rPr lang="en-US" sz="1600" dirty="0" err="1">
                <a:solidFill>
                  <a:srgbClr val="7030A0"/>
                </a:solidFill>
              </a:rPr>
              <a:t>Data_Status</a:t>
            </a:r>
            <a:r>
              <a:rPr lang="en-US" sz="1600" dirty="0">
                <a:solidFill>
                  <a:srgbClr val="7030A0"/>
                </a:solidFill>
              </a:rPr>
              <a:t>/uplink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763C9DC-A896-6D91-D030-EBBAD80B90EA}"/>
              </a:ext>
            </a:extLst>
          </p:cNvPr>
          <p:cNvSpPr txBox="1"/>
          <p:nvPr/>
        </p:nvSpPr>
        <p:spPr>
          <a:xfrm>
            <a:off x="7712750" y="3114466"/>
            <a:ext cx="42220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DAM to PC: 2xPCIe5x8, DAM to switch: 100 GBE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6FA8610-E85B-2002-47A3-02AD69187BE2}"/>
              </a:ext>
            </a:extLst>
          </p:cNvPr>
          <p:cNvSpPr txBox="1"/>
          <p:nvPr/>
        </p:nvSpPr>
        <p:spPr>
          <a:xfrm>
            <a:off x="7609551" y="6151887"/>
            <a:ext cx="3128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DAQ time slice/window aligned</a:t>
            </a:r>
          </a:p>
        </p:txBody>
      </p:sp>
    </p:spTree>
    <p:extLst>
      <p:ext uri="{BB962C8B-B14F-4D97-AF65-F5344CB8AC3E}">
        <p14:creationId xmlns:p14="http://schemas.microsoft.com/office/powerpoint/2010/main" val="1930624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2570E-3281-4A6F-814E-1FC34705B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>
            <a:extLst>
              <a:ext uri="{FF2B5EF4-FFF2-40B4-BE49-F238E27FC236}">
                <a16:creationId xmlns:a16="http://schemas.microsoft.com/office/drawing/2014/main" id="{DDF869D9-4D0B-1AC5-DB3B-82C3A47E006D}"/>
              </a:ext>
            </a:extLst>
          </p:cNvPr>
          <p:cNvSpPr/>
          <p:nvPr/>
        </p:nvSpPr>
        <p:spPr>
          <a:xfrm>
            <a:off x="1183490" y="363173"/>
            <a:ext cx="65802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2800" b="1" dirty="0">
                <a:solidFill>
                  <a:srgbClr val="000000"/>
                </a:solidFill>
              </a:rPr>
              <a:t>2. </a:t>
            </a:r>
            <a:r>
              <a:rPr lang="en-US" sz="2800" b="1" dirty="0" err="1"/>
              <a:t>ePIC</a:t>
            </a:r>
            <a:r>
              <a:rPr lang="en-US" sz="2800" b="1" dirty="0"/>
              <a:t>  GTU Design </a:t>
            </a:r>
            <a:r>
              <a:rPr lang="en-US" sz="2400" dirty="0"/>
              <a:t>- </a:t>
            </a:r>
            <a:r>
              <a:rPr lang="en-US" sz="2400" dirty="0">
                <a:solidFill>
                  <a:srgbClr val="000000"/>
                </a:solidFill>
              </a:rPr>
              <a:t>The </a:t>
            </a:r>
            <a:r>
              <a:rPr lang="en-US" sz="2400" dirty="0" err="1">
                <a:solidFill>
                  <a:srgbClr val="000000"/>
                </a:solidFill>
              </a:rPr>
              <a:t>ePIC</a:t>
            </a:r>
            <a:r>
              <a:rPr lang="en-US" sz="2400" dirty="0">
                <a:solidFill>
                  <a:srgbClr val="000000"/>
                </a:solidFill>
              </a:rPr>
              <a:t> clocks: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C5CE7A33-7B82-6081-5BE0-5254F975237D}"/>
              </a:ext>
            </a:extLst>
          </p:cNvPr>
          <p:cNvSpPr txBox="1"/>
          <p:nvPr/>
        </p:nvSpPr>
        <p:spPr>
          <a:xfrm>
            <a:off x="3933897" y="836247"/>
            <a:ext cx="44883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Single clock source, distributed to the whole system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CB79A92-EBA5-2B56-7106-693C47FE1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4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78338EA-B526-749C-46A1-275D33C2B568}"/>
              </a:ext>
            </a:extLst>
          </p:cNvPr>
          <p:cNvSpPr/>
          <p:nvPr/>
        </p:nvSpPr>
        <p:spPr>
          <a:xfrm>
            <a:off x="2880221" y="1193338"/>
            <a:ext cx="176213" cy="958989"/>
          </a:xfrm>
          <a:prstGeom prst="rect">
            <a:avLst/>
          </a:prstGeom>
          <a:solidFill>
            <a:srgbClr val="5B9BD5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067ABF-79D8-5EBE-9E4B-E6A7E37C63CF}"/>
              </a:ext>
            </a:extLst>
          </p:cNvPr>
          <p:cNvSpPr/>
          <p:nvPr/>
        </p:nvSpPr>
        <p:spPr>
          <a:xfrm>
            <a:off x="3061194" y="1193338"/>
            <a:ext cx="176213" cy="958989"/>
          </a:xfrm>
          <a:prstGeom prst="rect">
            <a:avLst/>
          </a:prstGeom>
          <a:solidFill>
            <a:srgbClr val="5B9BD5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D8D006-BB57-51DB-3CD3-DD3247767E41}"/>
              </a:ext>
            </a:extLst>
          </p:cNvPr>
          <p:cNvSpPr/>
          <p:nvPr/>
        </p:nvSpPr>
        <p:spPr>
          <a:xfrm>
            <a:off x="3237407" y="1193338"/>
            <a:ext cx="176213" cy="958989"/>
          </a:xfrm>
          <a:prstGeom prst="rect">
            <a:avLst/>
          </a:prstGeom>
          <a:solidFill>
            <a:srgbClr val="5B9BD5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EFE46F0-5DD5-E0CD-8F88-11554E54BC0D}"/>
              </a:ext>
            </a:extLst>
          </p:cNvPr>
          <p:cNvSpPr/>
          <p:nvPr/>
        </p:nvSpPr>
        <p:spPr>
          <a:xfrm>
            <a:off x="3418380" y="1193338"/>
            <a:ext cx="176213" cy="958989"/>
          </a:xfrm>
          <a:prstGeom prst="rect">
            <a:avLst/>
          </a:prstGeom>
          <a:solidFill>
            <a:srgbClr val="5B9BD5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278173-F3CC-1BC5-BA28-8A285AA0BA4E}"/>
              </a:ext>
            </a:extLst>
          </p:cNvPr>
          <p:cNvSpPr/>
          <p:nvPr/>
        </p:nvSpPr>
        <p:spPr>
          <a:xfrm>
            <a:off x="3577928" y="1193338"/>
            <a:ext cx="176213" cy="958989"/>
          </a:xfrm>
          <a:prstGeom prst="rect">
            <a:avLst/>
          </a:prstGeom>
          <a:solidFill>
            <a:srgbClr val="5B9BD5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AD20A6A-7E87-776E-83C1-74B77AF2272A}"/>
              </a:ext>
            </a:extLst>
          </p:cNvPr>
          <p:cNvSpPr/>
          <p:nvPr/>
        </p:nvSpPr>
        <p:spPr>
          <a:xfrm>
            <a:off x="3758901" y="1193338"/>
            <a:ext cx="176213" cy="958989"/>
          </a:xfrm>
          <a:prstGeom prst="rect">
            <a:avLst/>
          </a:prstGeom>
          <a:solidFill>
            <a:srgbClr val="5B9BD5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2377AE-4EC8-AC6C-5821-0C065C3FEFBB}"/>
              </a:ext>
            </a:extLst>
          </p:cNvPr>
          <p:cNvSpPr/>
          <p:nvPr/>
        </p:nvSpPr>
        <p:spPr>
          <a:xfrm>
            <a:off x="3935114" y="1193338"/>
            <a:ext cx="176213" cy="958989"/>
          </a:xfrm>
          <a:prstGeom prst="rect">
            <a:avLst/>
          </a:prstGeom>
          <a:solidFill>
            <a:srgbClr val="5B9BD5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231784-B2EA-3E46-546D-440752ED2539}"/>
              </a:ext>
            </a:extLst>
          </p:cNvPr>
          <p:cNvSpPr/>
          <p:nvPr/>
        </p:nvSpPr>
        <p:spPr>
          <a:xfrm>
            <a:off x="4116087" y="1193338"/>
            <a:ext cx="176213" cy="958989"/>
          </a:xfrm>
          <a:prstGeom prst="rect">
            <a:avLst/>
          </a:prstGeom>
          <a:solidFill>
            <a:srgbClr val="5B9BD5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4A3E811-313F-3E6A-8A91-53591D9BA3FE}"/>
              </a:ext>
            </a:extLst>
          </p:cNvPr>
          <p:cNvSpPr/>
          <p:nvPr/>
        </p:nvSpPr>
        <p:spPr>
          <a:xfrm>
            <a:off x="4928093" y="1193338"/>
            <a:ext cx="176213" cy="958989"/>
          </a:xfrm>
          <a:prstGeom prst="rect">
            <a:avLst/>
          </a:prstGeom>
          <a:solidFill>
            <a:srgbClr val="5B9BD5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5468065-FEF5-C2D5-BE18-7C0AED2F0941}"/>
              </a:ext>
            </a:extLst>
          </p:cNvPr>
          <p:cNvSpPr/>
          <p:nvPr/>
        </p:nvSpPr>
        <p:spPr>
          <a:xfrm>
            <a:off x="5109066" y="1193338"/>
            <a:ext cx="176213" cy="958989"/>
          </a:xfrm>
          <a:prstGeom prst="rect">
            <a:avLst/>
          </a:prstGeom>
          <a:solidFill>
            <a:srgbClr val="5B9BD5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68CBE38-8917-CE9E-7D6D-271969D5E4C3}"/>
              </a:ext>
            </a:extLst>
          </p:cNvPr>
          <p:cNvSpPr/>
          <p:nvPr/>
        </p:nvSpPr>
        <p:spPr>
          <a:xfrm>
            <a:off x="5285279" y="1193338"/>
            <a:ext cx="176213" cy="958989"/>
          </a:xfrm>
          <a:prstGeom prst="rect">
            <a:avLst/>
          </a:prstGeom>
          <a:solidFill>
            <a:srgbClr val="5B9BD5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09366506-EB65-2BF5-BB57-856205D45072}"/>
              </a:ext>
            </a:extLst>
          </p:cNvPr>
          <p:cNvSpPr/>
          <p:nvPr/>
        </p:nvSpPr>
        <p:spPr>
          <a:xfrm>
            <a:off x="5466252" y="1193338"/>
            <a:ext cx="176213" cy="958989"/>
          </a:xfrm>
          <a:prstGeom prst="rect">
            <a:avLst/>
          </a:prstGeom>
          <a:solidFill>
            <a:srgbClr val="5B9BD5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A5A5F33-0838-CC3D-88C7-34E808E73F69}"/>
              </a:ext>
            </a:extLst>
          </p:cNvPr>
          <p:cNvSpPr/>
          <p:nvPr/>
        </p:nvSpPr>
        <p:spPr>
          <a:xfrm>
            <a:off x="5625800" y="1193338"/>
            <a:ext cx="176213" cy="958989"/>
          </a:xfrm>
          <a:prstGeom prst="rect">
            <a:avLst/>
          </a:prstGeom>
          <a:solidFill>
            <a:srgbClr val="5B9BD5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4DAFBDBA-1F4E-6E34-D93A-15A6E1B6E055}"/>
              </a:ext>
            </a:extLst>
          </p:cNvPr>
          <p:cNvSpPr/>
          <p:nvPr/>
        </p:nvSpPr>
        <p:spPr>
          <a:xfrm>
            <a:off x="5806773" y="1193338"/>
            <a:ext cx="176213" cy="958989"/>
          </a:xfrm>
          <a:prstGeom prst="rect">
            <a:avLst/>
          </a:prstGeom>
          <a:solidFill>
            <a:srgbClr val="5B9BD5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6A692764-A775-EC26-4C75-6BF3A8C2DF3D}"/>
              </a:ext>
            </a:extLst>
          </p:cNvPr>
          <p:cNvSpPr/>
          <p:nvPr/>
        </p:nvSpPr>
        <p:spPr>
          <a:xfrm>
            <a:off x="5982986" y="1193338"/>
            <a:ext cx="176213" cy="958989"/>
          </a:xfrm>
          <a:prstGeom prst="rect">
            <a:avLst/>
          </a:prstGeom>
          <a:solidFill>
            <a:srgbClr val="5B9BD5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02DAE9A0-8BD9-4E34-F19B-1318F41F4AC8}"/>
              </a:ext>
            </a:extLst>
          </p:cNvPr>
          <p:cNvSpPr/>
          <p:nvPr/>
        </p:nvSpPr>
        <p:spPr>
          <a:xfrm>
            <a:off x="6163959" y="1193338"/>
            <a:ext cx="176213" cy="958989"/>
          </a:xfrm>
          <a:prstGeom prst="rect">
            <a:avLst/>
          </a:prstGeom>
          <a:solidFill>
            <a:srgbClr val="5B9BD5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EFE221A4-E531-252C-B6E9-16B3B5A5F830}"/>
              </a:ext>
            </a:extLst>
          </p:cNvPr>
          <p:cNvSpPr/>
          <p:nvPr/>
        </p:nvSpPr>
        <p:spPr>
          <a:xfrm>
            <a:off x="6347314" y="1192075"/>
            <a:ext cx="176213" cy="958989"/>
          </a:xfrm>
          <a:prstGeom prst="rect">
            <a:avLst/>
          </a:prstGeom>
          <a:solidFill>
            <a:srgbClr val="92D050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81598B4C-8B75-CD3D-58EF-29636E5922C9}"/>
              </a:ext>
            </a:extLst>
          </p:cNvPr>
          <p:cNvSpPr/>
          <p:nvPr/>
        </p:nvSpPr>
        <p:spPr>
          <a:xfrm>
            <a:off x="6528287" y="1192075"/>
            <a:ext cx="176213" cy="958989"/>
          </a:xfrm>
          <a:prstGeom prst="rect">
            <a:avLst/>
          </a:prstGeom>
          <a:solidFill>
            <a:srgbClr val="92D050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EF131037-9A26-E95E-303E-AA3E3D1FF128}"/>
              </a:ext>
            </a:extLst>
          </p:cNvPr>
          <p:cNvSpPr/>
          <p:nvPr/>
        </p:nvSpPr>
        <p:spPr>
          <a:xfrm>
            <a:off x="6704500" y="1192075"/>
            <a:ext cx="176213" cy="958989"/>
          </a:xfrm>
          <a:prstGeom prst="rect">
            <a:avLst/>
          </a:prstGeom>
          <a:solidFill>
            <a:srgbClr val="92D050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9D5BC588-13BB-635F-3F41-BC4B3D02896D}"/>
              </a:ext>
            </a:extLst>
          </p:cNvPr>
          <p:cNvSpPr/>
          <p:nvPr/>
        </p:nvSpPr>
        <p:spPr>
          <a:xfrm>
            <a:off x="6885473" y="1192075"/>
            <a:ext cx="176213" cy="958989"/>
          </a:xfrm>
          <a:prstGeom prst="rect">
            <a:avLst/>
          </a:prstGeom>
          <a:solidFill>
            <a:srgbClr val="92D050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F6EAE0-B646-5A0A-BBCE-6708AF594058}"/>
              </a:ext>
            </a:extLst>
          </p:cNvPr>
          <p:cNvSpPr/>
          <p:nvPr/>
        </p:nvSpPr>
        <p:spPr>
          <a:xfrm>
            <a:off x="7764145" y="1199413"/>
            <a:ext cx="176213" cy="958989"/>
          </a:xfrm>
          <a:prstGeom prst="rect">
            <a:avLst/>
          </a:prstGeom>
          <a:solidFill>
            <a:srgbClr val="92D050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BBB3614E-5042-17E0-A20B-84D184D13877}"/>
              </a:ext>
            </a:extLst>
          </p:cNvPr>
          <p:cNvSpPr/>
          <p:nvPr/>
        </p:nvSpPr>
        <p:spPr>
          <a:xfrm>
            <a:off x="7945118" y="1199413"/>
            <a:ext cx="176213" cy="958989"/>
          </a:xfrm>
          <a:prstGeom prst="rect">
            <a:avLst/>
          </a:prstGeom>
          <a:solidFill>
            <a:srgbClr val="92D050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F92777A9-62B7-3D20-3630-5F27CBB2C520}"/>
              </a:ext>
            </a:extLst>
          </p:cNvPr>
          <p:cNvSpPr/>
          <p:nvPr/>
        </p:nvSpPr>
        <p:spPr>
          <a:xfrm>
            <a:off x="8121331" y="1199413"/>
            <a:ext cx="176213" cy="958989"/>
          </a:xfrm>
          <a:prstGeom prst="rect">
            <a:avLst/>
          </a:prstGeom>
          <a:solidFill>
            <a:srgbClr val="92D050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FDBF444F-1B0F-8783-79CC-AE29D08B5A62}"/>
              </a:ext>
            </a:extLst>
          </p:cNvPr>
          <p:cNvSpPr/>
          <p:nvPr/>
        </p:nvSpPr>
        <p:spPr>
          <a:xfrm>
            <a:off x="8302304" y="1199413"/>
            <a:ext cx="176213" cy="958989"/>
          </a:xfrm>
          <a:prstGeom prst="rect">
            <a:avLst/>
          </a:prstGeom>
          <a:solidFill>
            <a:srgbClr val="92D050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78BFCD0-900D-E979-A213-2056ADAA7AB3}"/>
              </a:ext>
            </a:extLst>
          </p:cNvPr>
          <p:cNvSpPr txBox="1"/>
          <p:nvPr/>
        </p:nvSpPr>
        <p:spPr>
          <a:xfrm>
            <a:off x="2834909" y="1881356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1 2 3 4  5 6 7 8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C3A685B-21D2-3B96-2F4E-B7E0549461A8}"/>
              </a:ext>
            </a:extLst>
          </p:cNvPr>
          <p:cNvSpPr txBox="1"/>
          <p:nvPr/>
        </p:nvSpPr>
        <p:spPr>
          <a:xfrm>
            <a:off x="4859038" y="1866679"/>
            <a:ext cx="2276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3 4 5  6 7 8 9 0  1 2 3 4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72F6403C-4075-DAA8-CA67-B77C9B489FEC}"/>
              </a:ext>
            </a:extLst>
          </p:cNvPr>
          <p:cNvSpPr txBox="1"/>
          <p:nvPr/>
        </p:nvSpPr>
        <p:spPr>
          <a:xfrm>
            <a:off x="4870459" y="1682013"/>
            <a:ext cx="2329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5 5 5  5 5 5 5 6  6 6 6 6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9E2C6E0D-C900-46B6-482C-198536F670D5}"/>
              </a:ext>
            </a:extLst>
          </p:cNvPr>
          <p:cNvSpPr txBox="1"/>
          <p:nvPr/>
        </p:nvSpPr>
        <p:spPr>
          <a:xfrm>
            <a:off x="4870459" y="1482671"/>
            <a:ext cx="2276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1 1 1  1 1 1 1 1  1 1 1 1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3C32D0E4-3BED-A49B-26D8-08A15B716396}"/>
              </a:ext>
            </a:extLst>
          </p:cNvPr>
          <p:cNvSpPr txBox="1"/>
          <p:nvPr/>
        </p:nvSpPr>
        <p:spPr>
          <a:xfrm>
            <a:off x="4870458" y="1298005"/>
            <a:ext cx="2276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1 1 1  1 1 1 1 1  1 1 1 1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9E62C89E-4BF8-33DD-82D6-D609B838DC01}"/>
              </a:ext>
            </a:extLst>
          </p:cNvPr>
          <p:cNvSpPr txBox="1"/>
          <p:nvPr/>
        </p:nvSpPr>
        <p:spPr>
          <a:xfrm>
            <a:off x="7704394" y="1516651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2 2 2 2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9A5CE469-7C2C-835F-4EAD-D13FDCC9A3FF}"/>
              </a:ext>
            </a:extLst>
          </p:cNvPr>
          <p:cNvSpPr txBox="1"/>
          <p:nvPr/>
        </p:nvSpPr>
        <p:spPr>
          <a:xfrm>
            <a:off x="7704393" y="1331985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1 1 1 1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102A485A-4A04-524F-CA1F-BB3B637E4100}"/>
              </a:ext>
            </a:extLst>
          </p:cNvPr>
          <p:cNvSpPr txBox="1"/>
          <p:nvPr/>
        </p:nvSpPr>
        <p:spPr>
          <a:xfrm>
            <a:off x="7704394" y="1875981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7 8 9 0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2C599904-6DAE-4DE6-A23C-9E3A2F9C7E43}"/>
              </a:ext>
            </a:extLst>
          </p:cNvPr>
          <p:cNvSpPr txBox="1"/>
          <p:nvPr/>
        </p:nvSpPr>
        <p:spPr>
          <a:xfrm>
            <a:off x="7704393" y="1691315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5 5 5 6</a:t>
            </a: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32ED92F0-516E-72D5-65D8-6AE3E3E51F31}"/>
              </a:ext>
            </a:extLst>
          </p:cNvPr>
          <p:cNvSpPr/>
          <p:nvPr/>
        </p:nvSpPr>
        <p:spPr>
          <a:xfrm>
            <a:off x="3067855" y="1191186"/>
            <a:ext cx="176213" cy="958989"/>
          </a:xfrm>
          <a:prstGeom prst="rect">
            <a:avLst/>
          </a:prstGeom>
          <a:solidFill>
            <a:srgbClr val="5B9BD5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0438EACE-5CB1-CF34-C31F-A4206BA3975F}"/>
              </a:ext>
            </a:extLst>
          </p:cNvPr>
          <p:cNvSpPr/>
          <p:nvPr/>
        </p:nvSpPr>
        <p:spPr>
          <a:xfrm>
            <a:off x="3748086" y="1188470"/>
            <a:ext cx="176213" cy="958989"/>
          </a:xfrm>
          <a:prstGeom prst="rect">
            <a:avLst/>
          </a:prstGeom>
          <a:solidFill>
            <a:srgbClr val="5B9BD5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0F3A4B24-AAFE-A81A-3168-D400AD7D9936}"/>
              </a:ext>
            </a:extLst>
          </p:cNvPr>
          <p:cNvSpPr/>
          <p:nvPr/>
        </p:nvSpPr>
        <p:spPr>
          <a:xfrm>
            <a:off x="5796296" y="1188470"/>
            <a:ext cx="176213" cy="958989"/>
          </a:xfrm>
          <a:prstGeom prst="rect">
            <a:avLst/>
          </a:prstGeom>
          <a:solidFill>
            <a:srgbClr val="5B9BD5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85D3DAD4-AF68-F53D-E404-E23CF09FD2C3}"/>
              </a:ext>
            </a:extLst>
          </p:cNvPr>
          <p:cNvSpPr/>
          <p:nvPr/>
        </p:nvSpPr>
        <p:spPr>
          <a:xfrm>
            <a:off x="5112399" y="1199413"/>
            <a:ext cx="176213" cy="958989"/>
          </a:xfrm>
          <a:prstGeom prst="rect">
            <a:avLst/>
          </a:prstGeom>
          <a:solidFill>
            <a:srgbClr val="5B9BD5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id="{233B9B50-9701-3F2D-80A2-2AFFEEBF796F}"/>
              </a:ext>
            </a:extLst>
          </p:cNvPr>
          <p:cNvCxnSpPr/>
          <p:nvPr/>
        </p:nvCxnSpPr>
        <p:spPr>
          <a:xfrm>
            <a:off x="6335354" y="1221346"/>
            <a:ext cx="0" cy="129066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sp>
        <p:nvSpPr>
          <p:cNvPr id="168" name="Rectangle 167">
            <a:extLst>
              <a:ext uri="{FF2B5EF4-FFF2-40B4-BE49-F238E27FC236}">
                <a16:creationId xmlns:a16="http://schemas.microsoft.com/office/drawing/2014/main" id="{EBC19677-DF96-C372-E059-E6A94281CB7C}"/>
              </a:ext>
            </a:extLst>
          </p:cNvPr>
          <p:cNvSpPr/>
          <p:nvPr/>
        </p:nvSpPr>
        <p:spPr>
          <a:xfrm>
            <a:off x="8478872" y="1195463"/>
            <a:ext cx="176213" cy="958989"/>
          </a:xfrm>
          <a:prstGeom prst="rect">
            <a:avLst/>
          </a:prstGeom>
          <a:solidFill>
            <a:srgbClr val="5B9BD5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A7EC70BF-80D0-561D-DEF8-57E371D0A36C}"/>
              </a:ext>
            </a:extLst>
          </p:cNvPr>
          <p:cNvSpPr/>
          <p:nvPr/>
        </p:nvSpPr>
        <p:spPr>
          <a:xfrm>
            <a:off x="8659845" y="1195463"/>
            <a:ext cx="176213" cy="958989"/>
          </a:xfrm>
          <a:prstGeom prst="rect">
            <a:avLst/>
          </a:prstGeom>
          <a:solidFill>
            <a:srgbClr val="5B9BD5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B5503F88-407B-0E68-68BA-2A4B7CEE6B2A}"/>
              </a:ext>
            </a:extLst>
          </p:cNvPr>
          <p:cNvSpPr/>
          <p:nvPr/>
        </p:nvSpPr>
        <p:spPr>
          <a:xfrm>
            <a:off x="8836058" y="1195463"/>
            <a:ext cx="176213" cy="958989"/>
          </a:xfrm>
          <a:prstGeom prst="rect">
            <a:avLst/>
          </a:prstGeom>
          <a:solidFill>
            <a:srgbClr val="5B9BD5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CF47AB23-6EA1-ADCF-75C7-5A34DDEC847E}"/>
              </a:ext>
            </a:extLst>
          </p:cNvPr>
          <p:cNvSpPr/>
          <p:nvPr/>
        </p:nvSpPr>
        <p:spPr>
          <a:xfrm>
            <a:off x="9017031" y="1195463"/>
            <a:ext cx="176213" cy="958989"/>
          </a:xfrm>
          <a:prstGeom prst="rect">
            <a:avLst/>
          </a:prstGeom>
          <a:solidFill>
            <a:srgbClr val="5B9BD5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B50BCFBD-E4F4-A4D2-89AD-72BD45DA7261}"/>
              </a:ext>
            </a:extLst>
          </p:cNvPr>
          <p:cNvSpPr/>
          <p:nvPr/>
        </p:nvSpPr>
        <p:spPr>
          <a:xfrm>
            <a:off x="8666506" y="1193311"/>
            <a:ext cx="176213" cy="958989"/>
          </a:xfrm>
          <a:prstGeom prst="rect">
            <a:avLst/>
          </a:prstGeom>
          <a:solidFill>
            <a:srgbClr val="5B9BD5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27CAD785-20D4-FB78-54BB-036A22D638E1}"/>
              </a:ext>
            </a:extLst>
          </p:cNvPr>
          <p:cNvSpPr/>
          <p:nvPr/>
        </p:nvSpPr>
        <p:spPr>
          <a:xfrm>
            <a:off x="2179412" y="1195463"/>
            <a:ext cx="176213" cy="958989"/>
          </a:xfrm>
          <a:prstGeom prst="rect">
            <a:avLst/>
          </a:prstGeom>
          <a:solidFill>
            <a:srgbClr val="92D050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0F6FA162-4624-1ACB-8AE3-B79F9583E59C}"/>
              </a:ext>
            </a:extLst>
          </p:cNvPr>
          <p:cNvSpPr/>
          <p:nvPr/>
        </p:nvSpPr>
        <p:spPr>
          <a:xfrm>
            <a:off x="2360385" y="1195463"/>
            <a:ext cx="176213" cy="958989"/>
          </a:xfrm>
          <a:prstGeom prst="rect">
            <a:avLst/>
          </a:prstGeom>
          <a:solidFill>
            <a:srgbClr val="92D050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0F678DF8-3FD6-52FB-9225-BE6BE276EC5C}"/>
              </a:ext>
            </a:extLst>
          </p:cNvPr>
          <p:cNvSpPr/>
          <p:nvPr/>
        </p:nvSpPr>
        <p:spPr>
          <a:xfrm>
            <a:off x="2536598" y="1195463"/>
            <a:ext cx="176213" cy="958989"/>
          </a:xfrm>
          <a:prstGeom prst="rect">
            <a:avLst/>
          </a:prstGeom>
          <a:solidFill>
            <a:srgbClr val="92D050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CDB4E9C0-828F-BC24-4A99-58DE94203A20}"/>
              </a:ext>
            </a:extLst>
          </p:cNvPr>
          <p:cNvSpPr/>
          <p:nvPr/>
        </p:nvSpPr>
        <p:spPr>
          <a:xfrm>
            <a:off x="2717571" y="1195463"/>
            <a:ext cx="176213" cy="958989"/>
          </a:xfrm>
          <a:prstGeom prst="rect">
            <a:avLst/>
          </a:prstGeom>
          <a:solidFill>
            <a:srgbClr val="92D050">
              <a:alpha val="3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807A0952-5CF4-A724-8DE2-402A0B2460D7}"/>
              </a:ext>
            </a:extLst>
          </p:cNvPr>
          <p:cNvSpPr txBox="1"/>
          <p:nvPr/>
        </p:nvSpPr>
        <p:spPr>
          <a:xfrm>
            <a:off x="2119661" y="1512701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2 2 2 2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7CD4CDC3-A4F3-FE83-A54C-A7265A762B65}"/>
              </a:ext>
            </a:extLst>
          </p:cNvPr>
          <p:cNvSpPr txBox="1"/>
          <p:nvPr/>
        </p:nvSpPr>
        <p:spPr>
          <a:xfrm>
            <a:off x="2119660" y="1328035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1 1 1 1</a:t>
            </a: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A7A2CB62-92FF-376B-6998-249A26194B07}"/>
              </a:ext>
            </a:extLst>
          </p:cNvPr>
          <p:cNvSpPr txBox="1"/>
          <p:nvPr/>
        </p:nvSpPr>
        <p:spPr>
          <a:xfrm>
            <a:off x="2119661" y="1872031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7 8 9 0</a:t>
            </a: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FC8617B7-3CAF-6606-FFAC-30F31712BF88}"/>
              </a:ext>
            </a:extLst>
          </p:cNvPr>
          <p:cNvSpPr txBox="1"/>
          <p:nvPr/>
        </p:nvSpPr>
        <p:spPr>
          <a:xfrm>
            <a:off x="2119660" y="1687365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5 5 5 6</a:t>
            </a: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C827B18E-173D-DB26-7023-2308DE6AC1DE}"/>
              </a:ext>
            </a:extLst>
          </p:cNvPr>
          <p:cNvSpPr txBox="1"/>
          <p:nvPr/>
        </p:nvSpPr>
        <p:spPr>
          <a:xfrm>
            <a:off x="8439854" y="1857347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1 2 3 4</a:t>
            </a:r>
          </a:p>
        </p:txBody>
      </p:sp>
      <p:cxnSp>
        <p:nvCxnSpPr>
          <p:cNvPr id="246" name="Straight Connector 245">
            <a:extLst>
              <a:ext uri="{FF2B5EF4-FFF2-40B4-BE49-F238E27FC236}">
                <a16:creationId xmlns:a16="http://schemas.microsoft.com/office/drawing/2014/main" id="{7672EFDA-3433-3896-411F-5A5AA41AB732}"/>
              </a:ext>
            </a:extLst>
          </p:cNvPr>
          <p:cNvCxnSpPr/>
          <p:nvPr/>
        </p:nvCxnSpPr>
        <p:spPr>
          <a:xfrm>
            <a:off x="9251295" y="1788955"/>
            <a:ext cx="542889" cy="0"/>
          </a:xfrm>
          <a:prstGeom prst="line">
            <a:avLst/>
          </a:prstGeom>
          <a:noFill/>
          <a:ln w="31750" cap="flat" cmpd="sng" algn="ctr">
            <a:solidFill>
              <a:srgbClr val="5B9BD5"/>
            </a:solidFill>
            <a:prstDash val="sysDash"/>
            <a:miter lim="800000"/>
          </a:ln>
          <a:effectLst/>
        </p:spPr>
      </p:cxnSp>
      <p:cxnSp>
        <p:nvCxnSpPr>
          <p:cNvPr id="247" name="Straight Connector 246">
            <a:extLst>
              <a:ext uri="{FF2B5EF4-FFF2-40B4-BE49-F238E27FC236}">
                <a16:creationId xmlns:a16="http://schemas.microsoft.com/office/drawing/2014/main" id="{553A27F8-BBD3-22B7-4A66-D1E9508C52C3}"/>
              </a:ext>
            </a:extLst>
          </p:cNvPr>
          <p:cNvCxnSpPr/>
          <p:nvPr/>
        </p:nvCxnSpPr>
        <p:spPr>
          <a:xfrm>
            <a:off x="4327569" y="1788955"/>
            <a:ext cx="542889" cy="0"/>
          </a:xfrm>
          <a:prstGeom prst="line">
            <a:avLst/>
          </a:prstGeom>
          <a:noFill/>
          <a:ln w="31750" cap="flat" cmpd="sng" algn="ctr">
            <a:solidFill>
              <a:srgbClr val="5B9BD5"/>
            </a:solidFill>
            <a:prstDash val="sysDash"/>
            <a:miter lim="800000"/>
          </a:ln>
          <a:effectLst/>
        </p:spPr>
      </p:cxnSp>
      <p:cxnSp>
        <p:nvCxnSpPr>
          <p:cNvPr id="248" name="Straight Connector 247">
            <a:extLst>
              <a:ext uri="{FF2B5EF4-FFF2-40B4-BE49-F238E27FC236}">
                <a16:creationId xmlns:a16="http://schemas.microsoft.com/office/drawing/2014/main" id="{CD41EC40-61EB-06CA-B6C0-A89A74C83B05}"/>
              </a:ext>
            </a:extLst>
          </p:cNvPr>
          <p:cNvCxnSpPr/>
          <p:nvPr/>
        </p:nvCxnSpPr>
        <p:spPr>
          <a:xfrm>
            <a:off x="7147043" y="1788955"/>
            <a:ext cx="542889" cy="0"/>
          </a:xfrm>
          <a:prstGeom prst="line">
            <a:avLst/>
          </a:prstGeom>
          <a:noFill/>
          <a:ln w="31750" cap="flat" cmpd="sng" algn="ctr">
            <a:solidFill>
              <a:srgbClr val="00B050"/>
            </a:solidFill>
            <a:prstDash val="sysDash"/>
            <a:miter lim="800000"/>
          </a:ln>
          <a:effectLst/>
        </p:spPr>
      </p:cxnSp>
      <p:cxnSp>
        <p:nvCxnSpPr>
          <p:cNvPr id="249" name="Straight Connector 248">
            <a:extLst>
              <a:ext uri="{FF2B5EF4-FFF2-40B4-BE49-F238E27FC236}">
                <a16:creationId xmlns:a16="http://schemas.microsoft.com/office/drawing/2014/main" id="{D8284356-A579-81FE-E237-69A23EFC5F93}"/>
              </a:ext>
            </a:extLst>
          </p:cNvPr>
          <p:cNvCxnSpPr/>
          <p:nvPr/>
        </p:nvCxnSpPr>
        <p:spPr>
          <a:xfrm>
            <a:off x="1576771" y="1788955"/>
            <a:ext cx="542889" cy="0"/>
          </a:xfrm>
          <a:prstGeom prst="line">
            <a:avLst/>
          </a:prstGeom>
          <a:noFill/>
          <a:ln w="31750" cap="flat" cmpd="sng" algn="ctr">
            <a:solidFill>
              <a:srgbClr val="00B050"/>
            </a:solidFill>
            <a:prstDash val="sysDash"/>
            <a:miter lim="800000"/>
          </a:ln>
          <a:effectLst/>
        </p:spPr>
      </p:cxnSp>
      <p:cxnSp>
        <p:nvCxnSpPr>
          <p:cNvPr id="250" name="Straight Connector 249">
            <a:extLst>
              <a:ext uri="{FF2B5EF4-FFF2-40B4-BE49-F238E27FC236}">
                <a16:creationId xmlns:a16="http://schemas.microsoft.com/office/drawing/2014/main" id="{E0E8D99C-DA91-F111-7158-1E968BF42C75}"/>
              </a:ext>
            </a:extLst>
          </p:cNvPr>
          <p:cNvCxnSpPr/>
          <p:nvPr/>
        </p:nvCxnSpPr>
        <p:spPr>
          <a:xfrm>
            <a:off x="2893784" y="2512011"/>
            <a:ext cx="5584733" cy="0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sp>
        <p:nvSpPr>
          <p:cNvPr id="251" name="TextBox 250">
            <a:extLst>
              <a:ext uri="{FF2B5EF4-FFF2-40B4-BE49-F238E27FC236}">
                <a16:creationId xmlns:a16="http://schemas.microsoft.com/office/drawing/2014/main" id="{5B871BEF-2D95-94C2-6359-74148223DD7C}"/>
              </a:ext>
            </a:extLst>
          </p:cNvPr>
          <p:cNvSpPr txBox="1"/>
          <p:nvPr/>
        </p:nvSpPr>
        <p:spPr>
          <a:xfrm>
            <a:off x="3316803" y="2202142"/>
            <a:ext cx="2749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1160 (all or 1/4 with beam)</a:t>
            </a: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620A928F-1814-5B2D-7235-94AE6ED143F3}"/>
              </a:ext>
            </a:extLst>
          </p:cNvPr>
          <p:cNvSpPr txBox="1"/>
          <p:nvPr/>
        </p:nvSpPr>
        <p:spPr>
          <a:xfrm>
            <a:off x="6419828" y="2216677"/>
            <a:ext cx="2051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100 (no-beam /gap)</a:t>
            </a: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7ACA3E7A-5EBA-0888-6434-743BE3071041}"/>
              </a:ext>
            </a:extLst>
          </p:cNvPr>
          <p:cNvSpPr txBox="1"/>
          <p:nvPr/>
        </p:nvSpPr>
        <p:spPr>
          <a:xfrm>
            <a:off x="2842843" y="1130589"/>
            <a:ext cx="1478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* </a:t>
            </a:r>
            <a:r>
              <a:rPr lang="en-US" b="1" dirty="0">
                <a:solidFill>
                  <a:prstClr val="black"/>
                </a:solidFill>
                <a:latin typeface="Calibri" panose="020F0502020204030204"/>
              </a:rPr>
              <a:t>* 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* * * </a:t>
            </a:r>
            <a:r>
              <a:rPr lang="en-US" b="1" dirty="0">
                <a:solidFill>
                  <a:prstClr val="black"/>
                </a:solidFill>
                <a:latin typeface="Calibri" panose="020F0502020204030204"/>
              </a:rPr>
              <a:t>* 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* *</a:t>
            </a: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4EA68CBD-8E40-6EF6-33B1-00F72AB11110}"/>
              </a:ext>
            </a:extLst>
          </p:cNvPr>
          <p:cNvSpPr txBox="1"/>
          <p:nvPr/>
        </p:nvSpPr>
        <p:spPr>
          <a:xfrm>
            <a:off x="4894503" y="1130589"/>
            <a:ext cx="1478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* </a:t>
            </a:r>
            <a:r>
              <a:rPr lang="en-US" b="1" dirty="0">
                <a:solidFill>
                  <a:prstClr val="black"/>
                </a:solidFill>
                <a:latin typeface="Calibri" panose="020F0502020204030204"/>
              </a:rPr>
              <a:t>* 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* * * </a:t>
            </a:r>
            <a:r>
              <a:rPr lang="en-US" b="1" dirty="0">
                <a:solidFill>
                  <a:prstClr val="black"/>
                </a:solidFill>
                <a:latin typeface="Calibri" panose="020F0502020204030204"/>
              </a:rPr>
              <a:t>* 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* *</a:t>
            </a: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F883DF5D-DA91-4CE9-3EB1-6611B5F08475}"/>
              </a:ext>
            </a:extLst>
          </p:cNvPr>
          <p:cNvSpPr txBox="1"/>
          <p:nvPr/>
        </p:nvSpPr>
        <p:spPr>
          <a:xfrm>
            <a:off x="8439854" y="1143090"/>
            <a:ext cx="1478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* </a:t>
            </a:r>
            <a:r>
              <a:rPr lang="en-US" b="1" dirty="0">
                <a:solidFill>
                  <a:prstClr val="black"/>
                </a:solidFill>
                <a:latin typeface="Calibri" panose="020F0502020204030204"/>
              </a:rPr>
              <a:t>* 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* * * </a:t>
            </a:r>
            <a:r>
              <a:rPr lang="en-US" b="1" dirty="0">
                <a:solidFill>
                  <a:prstClr val="black"/>
                </a:solidFill>
                <a:latin typeface="Calibri" panose="020F0502020204030204"/>
              </a:rPr>
              <a:t>* 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* *</a:t>
            </a: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527E014D-6BAE-2D68-8653-0743F026778B}"/>
              </a:ext>
            </a:extLst>
          </p:cNvPr>
          <p:cNvSpPr txBox="1"/>
          <p:nvPr/>
        </p:nvSpPr>
        <p:spPr>
          <a:xfrm>
            <a:off x="490543" y="2582907"/>
            <a:ext cx="2454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prstClr val="black"/>
                </a:solidFill>
                <a:latin typeface="Calibri" panose="020F0502020204030204"/>
              </a:rPr>
              <a:t>EIC_BX_Clock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, 98.5 MHz</a:t>
            </a:r>
          </a:p>
        </p:txBody>
      </p:sp>
      <p:cxnSp>
        <p:nvCxnSpPr>
          <p:cNvPr id="257" name="Elbow Connector 68">
            <a:extLst>
              <a:ext uri="{FF2B5EF4-FFF2-40B4-BE49-F238E27FC236}">
                <a16:creationId xmlns:a16="http://schemas.microsoft.com/office/drawing/2014/main" id="{522F6FB9-31E6-7116-A4CE-379184EE94B6}"/>
              </a:ext>
            </a:extLst>
          </p:cNvPr>
          <p:cNvCxnSpPr/>
          <p:nvPr/>
        </p:nvCxnSpPr>
        <p:spPr>
          <a:xfrm>
            <a:off x="3030423" y="2737559"/>
            <a:ext cx="174977" cy="11989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58" name="Elbow Connector 69">
            <a:extLst>
              <a:ext uri="{FF2B5EF4-FFF2-40B4-BE49-F238E27FC236}">
                <a16:creationId xmlns:a16="http://schemas.microsoft.com/office/drawing/2014/main" id="{2BC0411E-DFF7-7FD6-8F0D-9E498E61E491}"/>
              </a:ext>
            </a:extLst>
          </p:cNvPr>
          <p:cNvCxnSpPr/>
          <p:nvPr/>
        </p:nvCxnSpPr>
        <p:spPr>
          <a:xfrm>
            <a:off x="3207959" y="2738572"/>
            <a:ext cx="170254" cy="114721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59" name="Straight Connector 258">
            <a:extLst>
              <a:ext uri="{FF2B5EF4-FFF2-40B4-BE49-F238E27FC236}">
                <a16:creationId xmlns:a16="http://schemas.microsoft.com/office/drawing/2014/main" id="{550DE34A-F18C-E4C7-9533-4FAB7CD917BF}"/>
              </a:ext>
            </a:extLst>
          </p:cNvPr>
          <p:cNvCxnSpPr/>
          <p:nvPr/>
        </p:nvCxnSpPr>
        <p:spPr>
          <a:xfrm flipH="1">
            <a:off x="3205400" y="2737559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60" name="Straight Connector 259">
            <a:extLst>
              <a:ext uri="{FF2B5EF4-FFF2-40B4-BE49-F238E27FC236}">
                <a16:creationId xmlns:a16="http://schemas.microsoft.com/office/drawing/2014/main" id="{FCE4EA9C-473C-EAC3-B995-1C11CE5BBA3C}"/>
              </a:ext>
            </a:extLst>
          </p:cNvPr>
          <p:cNvCxnSpPr/>
          <p:nvPr/>
        </p:nvCxnSpPr>
        <p:spPr>
          <a:xfrm flipH="1">
            <a:off x="3373851" y="2738724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61" name="Elbow Connector 72">
            <a:extLst>
              <a:ext uri="{FF2B5EF4-FFF2-40B4-BE49-F238E27FC236}">
                <a16:creationId xmlns:a16="http://schemas.microsoft.com/office/drawing/2014/main" id="{7DD8E3CD-FD63-70AB-3D14-F02E66F7F4AC}"/>
              </a:ext>
            </a:extLst>
          </p:cNvPr>
          <p:cNvCxnSpPr/>
          <p:nvPr/>
        </p:nvCxnSpPr>
        <p:spPr>
          <a:xfrm>
            <a:off x="3373732" y="2737559"/>
            <a:ext cx="174977" cy="11989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62" name="Elbow Connector 73">
            <a:extLst>
              <a:ext uri="{FF2B5EF4-FFF2-40B4-BE49-F238E27FC236}">
                <a16:creationId xmlns:a16="http://schemas.microsoft.com/office/drawing/2014/main" id="{310C0EA8-9646-5F02-8455-53D5F760614F}"/>
              </a:ext>
            </a:extLst>
          </p:cNvPr>
          <p:cNvCxnSpPr/>
          <p:nvPr/>
        </p:nvCxnSpPr>
        <p:spPr>
          <a:xfrm>
            <a:off x="3551268" y="2738572"/>
            <a:ext cx="170254" cy="114721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63" name="Straight Connector 262">
            <a:extLst>
              <a:ext uri="{FF2B5EF4-FFF2-40B4-BE49-F238E27FC236}">
                <a16:creationId xmlns:a16="http://schemas.microsoft.com/office/drawing/2014/main" id="{D4B0953A-98D0-D325-6FFC-EB41D45B480C}"/>
              </a:ext>
            </a:extLst>
          </p:cNvPr>
          <p:cNvCxnSpPr/>
          <p:nvPr/>
        </p:nvCxnSpPr>
        <p:spPr>
          <a:xfrm flipH="1">
            <a:off x="3548709" y="2737559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64" name="Straight Connector 263">
            <a:extLst>
              <a:ext uri="{FF2B5EF4-FFF2-40B4-BE49-F238E27FC236}">
                <a16:creationId xmlns:a16="http://schemas.microsoft.com/office/drawing/2014/main" id="{DF63F300-596C-298D-672B-1699C47DD74D}"/>
              </a:ext>
            </a:extLst>
          </p:cNvPr>
          <p:cNvCxnSpPr/>
          <p:nvPr/>
        </p:nvCxnSpPr>
        <p:spPr>
          <a:xfrm flipH="1">
            <a:off x="3717160" y="2738724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65" name="Elbow Connector 76">
            <a:extLst>
              <a:ext uri="{FF2B5EF4-FFF2-40B4-BE49-F238E27FC236}">
                <a16:creationId xmlns:a16="http://schemas.microsoft.com/office/drawing/2014/main" id="{B7EB61A3-B0CC-F862-0926-21BE4F4122A0}"/>
              </a:ext>
            </a:extLst>
          </p:cNvPr>
          <p:cNvCxnSpPr/>
          <p:nvPr/>
        </p:nvCxnSpPr>
        <p:spPr>
          <a:xfrm>
            <a:off x="3718442" y="2738051"/>
            <a:ext cx="174977" cy="11989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66" name="Elbow Connector 77">
            <a:extLst>
              <a:ext uri="{FF2B5EF4-FFF2-40B4-BE49-F238E27FC236}">
                <a16:creationId xmlns:a16="http://schemas.microsoft.com/office/drawing/2014/main" id="{7174DA07-5D07-3188-2D87-BB4264E9010C}"/>
              </a:ext>
            </a:extLst>
          </p:cNvPr>
          <p:cNvCxnSpPr/>
          <p:nvPr/>
        </p:nvCxnSpPr>
        <p:spPr>
          <a:xfrm>
            <a:off x="3895978" y="2739064"/>
            <a:ext cx="170254" cy="114721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67" name="Straight Connector 266">
            <a:extLst>
              <a:ext uri="{FF2B5EF4-FFF2-40B4-BE49-F238E27FC236}">
                <a16:creationId xmlns:a16="http://schemas.microsoft.com/office/drawing/2014/main" id="{D35C15B2-DFF6-3A4B-6EAD-C2C7ED32B670}"/>
              </a:ext>
            </a:extLst>
          </p:cNvPr>
          <p:cNvCxnSpPr/>
          <p:nvPr/>
        </p:nvCxnSpPr>
        <p:spPr>
          <a:xfrm flipH="1">
            <a:off x="3893419" y="2738051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68" name="Straight Connector 267">
            <a:extLst>
              <a:ext uri="{FF2B5EF4-FFF2-40B4-BE49-F238E27FC236}">
                <a16:creationId xmlns:a16="http://schemas.microsoft.com/office/drawing/2014/main" id="{EA186388-99E5-A93B-7A36-BF425B3255CF}"/>
              </a:ext>
            </a:extLst>
          </p:cNvPr>
          <p:cNvCxnSpPr/>
          <p:nvPr/>
        </p:nvCxnSpPr>
        <p:spPr>
          <a:xfrm flipH="1">
            <a:off x="4061870" y="2739216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69" name="Elbow Connector 80">
            <a:extLst>
              <a:ext uri="{FF2B5EF4-FFF2-40B4-BE49-F238E27FC236}">
                <a16:creationId xmlns:a16="http://schemas.microsoft.com/office/drawing/2014/main" id="{AC5CCBC2-FFBF-E8AB-76A3-B4098D46CEAA}"/>
              </a:ext>
            </a:extLst>
          </p:cNvPr>
          <p:cNvCxnSpPr/>
          <p:nvPr/>
        </p:nvCxnSpPr>
        <p:spPr>
          <a:xfrm>
            <a:off x="4061751" y="2738051"/>
            <a:ext cx="174977" cy="11989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70" name="Elbow Connector 81">
            <a:extLst>
              <a:ext uri="{FF2B5EF4-FFF2-40B4-BE49-F238E27FC236}">
                <a16:creationId xmlns:a16="http://schemas.microsoft.com/office/drawing/2014/main" id="{D53BC3EF-AAFF-267D-94C6-2A200B9E4F4F}"/>
              </a:ext>
            </a:extLst>
          </p:cNvPr>
          <p:cNvCxnSpPr/>
          <p:nvPr/>
        </p:nvCxnSpPr>
        <p:spPr>
          <a:xfrm>
            <a:off x="4239287" y="2739064"/>
            <a:ext cx="170254" cy="114721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71" name="Straight Connector 270">
            <a:extLst>
              <a:ext uri="{FF2B5EF4-FFF2-40B4-BE49-F238E27FC236}">
                <a16:creationId xmlns:a16="http://schemas.microsoft.com/office/drawing/2014/main" id="{D2109C54-30ED-4516-089E-FAC528C6CFD6}"/>
              </a:ext>
            </a:extLst>
          </p:cNvPr>
          <p:cNvCxnSpPr/>
          <p:nvPr/>
        </p:nvCxnSpPr>
        <p:spPr>
          <a:xfrm flipH="1">
            <a:off x="4236728" y="2738051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72" name="Straight Connector 271">
            <a:extLst>
              <a:ext uri="{FF2B5EF4-FFF2-40B4-BE49-F238E27FC236}">
                <a16:creationId xmlns:a16="http://schemas.microsoft.com/office/drawing/2014/main" id="{2C849874-E645-3A2C-895B-FFE33A05ECFA}"/>
              </a:ext>
            </a:extLst>
          </p:cNvPr>
          <p:cNvCxnSpPr/>
          <p:nvPr/>
        </p:nvCxnSpPr>
        <p:spPr>
          <a:xfrm flipH="1">
            <a:off x="4405179" y="2739216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73" name="Elbow Connector 84">
            <a:extLst>
              <a:ext uri="{FF2B5EF4-FFF2-40B4-BE49-F238E27FC236}">
                <a16:creationId xmlns:a16="http://schemas.microsoft.com/office/drawing/2014/main" id="{5E35A560-E1A3-6645-4F20-585549854F4F}"/>
              </a:ext>
            </a:extLst>
          </p:cNvPr>
          <p:cNvCxnSpPr/>
          <p:nvPr/>
        </p:nvCxnSpPr>
        <p:spPr>
          <a:xfrm>
            <a:off x="4412931" y="2736347"/>
            <a:ext cx="174977" cy="11989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74" name="Elbow Connector 85">
            <a:extLst>
              <a:ext uri="{FF2B5EF4-FFF2-40B4-BE49-F238E27FC236}">
                <a16:creationId xmlns:a16="http://schemas.microsoft.com/office/drawing/2014/main" id="{21A151EA-96A1-C51D-20F1-F18945E717B3}"/>
              </a:ext>
            </a:extLst>
          </p:cNvPr>
          <p:cNvCxnSpPr/>
          <p:nvPr/>
        </p:nvCxnSpPr>
        <p:spPr>
          <a:xfrm>
            <a:off x="4590467" y="2737360"/>
            <a:ext cx="170254" cy="114721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75" name="Straight Connector 274">
            <a:extLst>
              <a:ext uri="{FF2B5EF4-FFF2-40B4-BE49-F238E27FC236}">
                <a16:creationId xmlns:a16="http://schemas.microsoft.com/office/drawing/2014/main" id="{0A6E53A5-20B2-D748-6D50-A38EA8C5FAD5}"/>
              </a:ext>
            </a:extLst>
          </p:cNvPr>
          <p:cNvCxnSpPr/>
          <p:nvPr/>
        </p:nvCxnSpPr>
        <p:spPr>
          <a:xfrm flipH="1">
            <a:off x="4587908" y="2736347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76" name="Straight Connector 275">
            <a:extLst>
              <a:ext uri="{FF2B5EF4-FFF2-40B4-BE49-F238E27FC236}">
                <a16:creationId xmlns:a16="http://schemas.microsoft.com/office/drawing/2014/main" id="{DA5E7E3C-3AE5-EA11-CF63-0362FB594393}"/>
              </a:ext>
            </a:extLst>
          </p:cNvPr>
          <p:cNvCxnSpPr/>
          <p:nvPr/>
        </p:nvCxnSpPr>
        <p:spPr>
          <a:xfrm flipH="1">
            <a:off x="4756359" y="2737512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77" name="Elbow Connector 88">
            <a:extLst>
              <a:ext uri="{FF2B5EF4-FFF2-40B4-BE49-F238E27FC236}">
                <a16:creationId xmlns:a16="http://schemas.microsoft.com/office/drawing/2014/main" id="{3D1F2B80-014E-4F5D-077B-9C58EE7A34F9}"/>
              </a:ext>
            </a:extLst>
          </p:cNvPr>
          <p:cNvCxnSpPr/>
          <p:nvPr/>
        </p:nvCxnSpPr>
        <p:spPr>
          <a:xfrm>
            <a:off x="4756240" y="2736347"/>
            <a:ext cx="174977" cy="11989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78" name="Elbow Connector 89">
            <a:extLst>
              <a:ext uri="{FF2B5EF4-FFF2-40B4-BE49-F238E27FC236}">
                <a16:creationId xmlns:a16="http://schemas.microsoft.com/office/drawing/2014/main" id="{79831365-41FA-186B-72C6-D2D8754E861E}"/>
              </a:ext>
            </a:extLst>
          </p:cNvPr>
          <p:cNvCxnSpPr/>
          <p:nvPr/>
        </p:nvCxnSpPr>
        <p:spPr>
          <a:xfrm>
            <a:off x="4933776" y="2737360"/>
            <a:ext cx="170254" cy="114721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79" name="Straight Connector 278">
            <a:extLst>
              <a:ext uri="{FF2B5EF4-FFF2-40B4-BE49-F238E27FC236}">
                <a16:creationId xmlns:a16="http://schemas.microsoft.com/office/drawing/2014/main" id="{717F8FE9-19B5-0701-67A4-105D3CD8BAC8}"/>
              </a:ext>
            </a:extLst>
          </p:cNvPr>
          <p:cNvCxnSpPr/>
          <p:nvPr/>
        </p:nvCxnSpPr>
        <p:spPr>
          <a:xfrm flipH="1">
            <a:off x="4931217" y="2736347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80" name="Straight Connector 279">
            <a:extLst>
              <a:ext uri="{FF2B5EF4-FFF2-40B4-BE49-F238E27FC236}">
                <a16:creationId xmlns:a16="http://schemas.microsoft.com/office/drawing/2014/main" id="{F7DC3F4B-7262-74CE-5678-112C02DDEF8D}"/>
              </a:ext>
            </a:extLst>
          </p:cNvPr>
          <p:cNvCxnSpPr/>
          <p:nvPr/>
        </p:nvCxnSpPr>
        <p:spPr>
          <a:xfrm flipH="1">
            <a:off x="5099668" y="2737512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81" name="Elbow Connector 92">
            <a:extLst>
              <a:ext uri="{FF2B5EF4-FFF2-40B4-BE49-F238E27FC236}">
                <a16:creationId xmlns:a16="http://schemas.microsoft.com/office/drawing/2014/main" id="{D4A51FA6-4559-87CB-E6AB-5CB0ABE01D91}"/>
              </a:ext>
            </a:extLst>
          </p:cNvPr>
          <p:cNvCxnSpPr/>
          <p:nvPr/>
        </p:nvCxnSpPr>
        <p:spPr>
          <a:xfrm>
            <a:off x="5100950" y="2736839"/>
            <a:ext cx="174977" cy="11989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82" name="Elbow Connector 93">
            <a:extLst>
              <a:ext uri="{FF2B5EF4-FFF2-40B4-BE49-F238E27FC236}">
                <a16:creationId xmlns:a16="http://schemas.microsoft.com/office/drawing/2014/main" id="{C2D75612-99B1-A5AE-8791-380B279C4BD5}"/>
              </a:ext>
            </a:extLst>
          </p:cNvPr>
          <p:cNvCxnSpPr/>
          <p:nvPr/>
        </p:nvCxnSpPr>
        <p:spPr>
          <a:xfrm>
            <a:off x="5278486" y="2737852"/>
            <a:ext cx="170254" cy="114721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83" name="Straight Connector 282">
            <a:extLst>
              <a:ext uri="{FF2B5EF4-FFF2-40B4-BE49-F238E27FC236}">
                <a16:creationId xmlns:a16="http://schemas.microsoft.com/office/drawing/2014/main" id="{D4C54145-F3E7-044D-4527-F1433BFE7F50}"/>
              </a:ext>
            </a:extLst>
          </p:cNvPr>
          <p:cNvCxnSpPr/>
          <p:nvPr/>
        </p:nvCxnSpPr>
        <p:spPr>
          <a:xfrm flipH="1">
            <a:off x="5275927" y="2736839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84" name="Straight Connector 283">
            <a:extLst>
              <a:ext uri="{FF2B5EF4-FFF2-40B4-BE49-F238E27FC236}">
                <a16:creationId xmlns:a16="http://schemas.microsoft.com/office/drawing/2014/main" id="{4A8A1C53-FD90-9676-3411-3F2C1C69B1DD}"/>
              </a:ext>
            </a:extLst>
          </p:cNvPr>
          <p:cNvCxnSpPr/>
          <p:nvPr/>
        </p:nvCxnSpPr>
        <p:spPr>
          <a:xfrm flipH="1">
            <a:off x="5444378" y="2738004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85" name="Elbow Connector 96">
            <a:extLst>
              <a:ext uri="{FF2B5EF4-FFF2-40B4-BE49-F238E27FC236}">
                <a16:creationId xmlns:a16="http://schemas.microsoft.com/office/drawing/2014/main" id="{939F8568-0081-CE4D-F73B-5B15505F1788}"/>
              </a:ext>
            </a:extLst>
          </p:cNvPr>
          <p:cNvCxnSpPr/>
          <p:nvPr/>
        </p:nvCxnSpPr>
        <p:spPr>
          <a:xfrm>
            <a:off x="5444259" y="2736839"/>
            <a:ext cx="174977" cy="11989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86" name="Elbow Connector 97">
            <a:extLst>
              <a:ext uri="{FF2B5EF4-FFF2-40B4-BE49-F238E27FC236}">
                <a16:creationId xmlns:a16="http://schemas.microsoft.com/office/drawing/2014/main" id="{A70B375F-DD21-CEC7-8DD3-C8A5FD007E75}"/>
              </a:ext>
            </a:extLst>
          </p:cNvPr>
          <p:cNvCxnSpPr/>
          <p:nvPr/>
        </p:nvCxnSpPr>
        <p:spPr>
          <a:xfrm>
            <a:off x="5621795" y="2737852"/>
            <a:ext cx="170254" cy="114721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87" name="Straight Connector 286">
            <a:extLst>
              <a:ext uri="{FF2B5EF4-FFF2-40B4-BE49-F238E27FC236}">
                <a16:creationId xmlns:a16="http://schemas.microsoft.com/office/drawing/2014/main" id="{4C9A489E-923F-40E6-55CA-0574544F6B7C}"/>
              </a:ext>
            </a:extLst>
          </p:cNvPr>
          <p:cNvCxnSpPr/>
          <p:nvPr/>
        </p:nvCxnSpPr>
        <p:spPr>
          <a:xfrm flipH="1">
            <a:off x="5619236" y="2736839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88" name="Straight Connector 287">
            <a:extLst>
              <a:ext uri="{FF2B5EF4-FFF2-40B4-BE49-F238E27FC236}">
                <a16:creationId xmlns:a16="http://schemas.microsoft.com/office/drawing/2014/main" id="{9DBC7034-7EB1-3C4C-5F23-07D023262F15}"/>
              </a:ext>
            </a:extLst>
          </p:cNvPr>
          <p:cNvCxnSpPr/>
          <p:nvPr/>
        </p:nvCxnSpPr>
        <p:spPr>
          <a:xfrm flipH="1">
            <a:off x="5787687" y="2738004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89" name="Elbow Connector 103">
            <a:extLst>
              <a:ext uri="{FF2B5EF4-FFF2-40B4-BE49-F238E27FC236}">
                <a16:creationId xmlns:a16="http://schemas.microsoft.com/office/drawing/2014/main" id="{EBA47933-4C29-952D-A2FF-AF411A559D16}"/>
              </a:ext>
            </a:extLst>
          </p:cNvPr>
          <p:cNvCxnSpPr/>
          <p:nvPr/>
        </p:nvCxnSpPr>
        <p:spPr>
          <a:xfrm>
            <a:off x="8616148" y="2735028"/>
            <a:ext cx="174977" cy="11989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90" name="Elbow Connector 104">
            <a:extLst>
              <a:ext uri="{FF2B5EF4-FFF2-40B4-BE49-F238E27FC236}">
                <a16:creationId xmlns:a16="http://schemas.microsoft.com/office/drawing/2014/main" id="{C7E7CC76-8CBD-2FA7-C532-97ADDB916D50}"/>
              </a:ext>
            </a:extLst>
          </p:cNvPr>
          <p:cNvCxnSpPr/>
          <p:nvPr/>
        </p:nvCxnSpPr>
        <p:spPr>
          <a:xfrm>
            <a:off x="8793684" y="2736041"/>
            <a:ext cx="170254" cy="114721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91" name="Straight Connector 290">
            <a:extLst>
              <a:ext uri="{FF2B5EF4-FFF2-40B4-BE49-F238E27FC236}">
                <a16:creationId xmlns:a16="http://schemas.microsoft.com/office/drawing/2014/main" id="{AF577E5D-1E1E-03EC-1467-543688BDD683}"/>
              </a:ext>
            </a:extLst>
          </p:cNvPr>
          <p:cNvCxnSpPr/>
          <p:nvPr/>
        </p:nvCxnSpPr>
        <p:spPr>
          <a:xfrm flipH="1">
            <a:off x="8791125" y="2735028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92" name="Straight Connector 291">
            <a:extLst>
              <a:ext uri="{FF2B5EF4-FFF2-40B4-BE49-F238E27FC236}">
                <a16:creationId xmlns:a16="http://schemas.microsoft.com/office/drawing/2014/main" id="{E792751D-C20A-78C9-50E7-12D5193CE174}"/>
              </a:ext>
            </a:extLst>
          </p:cNvPr>
          <p:cNvCxnSpPr/>
          <p:nvPr/>
        </p:nvCxnSpPr>
        <p:spPr>
          <a:xfrm flipH="1">
            <a:off x="8959576" y="2736193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93" name="Elbow Connector 107">
            <a:extLst>
              <a:ext uri="{FF2B5EF4-FFF2-40B4-BE49-F238E27FC236}">
                <a16:creationId xmlns:a16="http://schemas.microsoft.com/office/drawing/2014/main" id="{8DF82D00-AD65-FB81-1B82-6786D170479E}"/>
              </a:ext>
            </a:extLst>
          </p:cNvPr>
          <p:cNvCxnSpPr/>
          <p:nvPr/>
        </p:nvCxnSpPr>
        <p:spPr>
          <a:xfrm>
            <a:off x="8959457" y="2735028"/>
            <a:ext cx="174977" cy="11989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94" name="Elbow Connector 108">
            <a:extLst>
              <a:ext uri="{FF2B5EF4-FFF2-40B4-BE49-F238E27FC236}">
                <a16:creationId xmlns:a16="http://schemas.microsoft.com/office/drawing/2014/main" id="{3805D1DC-B64F-EC95-3CE3-11F1BA99719E}"/>
              </a:ext>
            </a:extLst>
          </p:cNvPr>
          <p:cNvCxnSpPr/>
          <p:nvPr/>
        </p:nvCxnSpPr>
        <p:spPr>
          <a:xfrm>
            <a:off x="9136993" y="2736041"/>
            <a:ext cx="170254" cy="114721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95" name="Straight Connector 294">
            <a:extLst>
              <a:ext uri="{FF2B5EF4-FFF2-40B4-BE49-F238E27FC236}">
                <a16:creationId xmlns:a16="http://schemas.microsoft.com/office/drawing/2014/main" id="{5D14A350-73D0-97AC-9389-07112C929A22}"/>
              </a:ext>
            </a:extLst>
          </p:cNvPr>
          <p:cNvCxnSpPr/>
          <p:nvPr/>
        </p:nvCxnSpPr>
        <p:spPr>
          <a:xfrm flipH="1">
            <a:off x="9134434" y="2735028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96" name="Straight Connector 295">
            <a:extLst>
              <a:ext uri="{FF2B5EF4-FFF2-40B4-BE49-F238E27FC236}">
                <a16:creationId xmlns:a16="http://schemas.microsoft.com/office/drawing/2014/main" id="{0E55007D-34F4-BF48-1B09-B9C9E408D637}"/>
              </a:ext>
            </a:extLst>
          </p:cNvPr>
          <p:cNvCxnSpPr/>
          <p:nvPr/>
        </p:nvCxnSpPr>
        <p:spPr>
          <a:xfrm flipH="1">
            <a:off x="9302885" y="2736193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97" name="Elbow Connector 111">
            <a:extLst>
              <a:ext uri="{FF2B5EF4-FFF2-40B4-BE49-F238E27FC236}">
                <a16:creationId xmlns:a16="http://schemas.microsoft.com/office/drawing/2014/main" id="{5247338E-8FF7-2EC3-2DBD-72379260CDE5}"/>
              </a:ext>
            </a:extLst>
          </p:cNvPr>
          <p:cNvCxnSpPr/>
          <p:nvPr/>
        </p:nvCxnSpPr>
        <p:spPr>
          <a:xfrm>
            <a:off x="9304167" y="2735520"/>
            <a:ext cx="174977" cy="11989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98" name="Elbow Connector 112">
            <a:extLst>
              <a:ext uri="{FF2B5EF4-FFF2-40B4-BE49-F238E27FC236}">
                <a16:creationId xmlns:a16="http://schemas.microsoft.com/office/drawing/2014/main" id="{7B415B7E-812D-BEB3-03EF-AA5EF5AE9A74}"/>
              </a:ext>
            </a:extLst>
          </p:cNvPr>
          <p:cNvCxnSpPr/>
          <p:nvPr/>
        </p:nvCxnSpPr>
        <p:spPr>
          <a:xfrm>
            <a:off x="7751184" y="2739556"/>
            <a:ext cx="170254" cy="114721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299" name="Straight Connector 298">
            <a:extLst>
              <a:ext uri="{FF2B5EF4-FFF2-40B4-BE49-F238E27FC236}">
                <a16:creationId xmlns:a16="http://schemas.microsoft.com/office/drawing/2014/main" id="{37F0D02A-FE4B-B242-09CA-7EA37720A7BB}"/>
              </a:ext>
            </a:extLst>
          </p:cNvPr>
          <p:cNvCxnSpPr/>
          <p:nvPr/>
        </p:nvCxnSpPr>
        <p:spPr>
          <a:xfrm flipH="1">
            <a:off x="9479144" y="2735520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00" name="Straight Connector 299">
            <a:extLst>
              <a:ext uri="{FF2B5EF4-FFF2-40B4-BE49-F238E27FC236}">
                <a16:creationId xmlns:a16="http://schemas.microsoft.com/office/drawing/2014/main" id="{AE8F2D58-3B4A-5989-B8B1-9A15140E76E0}"/>
              </a:ext>
            </a:extLst>
          </p:cNvPr>
          <p:cNvCxnSpPr/>
          <p:nvPr/>
        </p:nvCxnSpPr>
        <p:spPr>
          <a:xfrm flipH="1">
            <a:off x="7917076" y="2739708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01" name="Elbow Connector 115">
            <a:extLst>
              <a:ext uri="{FF2B5EF4-FFF2-40B4-BE49-F238E27FC236}">
                <a16:creationId xmlns:a16="http://schemas.microsoft.com/office/drawing/2014/main" id="{7CC10ED9-7B5C-F6AC-93E6-072F980541F0}"/>
              </a:ext>
            </a:extLst>
          </p:cNvPr>
          <p:cNvCxnSpPr/>
          <p:nvPr/>
        </p:nvCxnSpPr>
        <p:spPr>
          <a:xfrm>
            <a:off x="7916957" y="2738543"/>
            <a:ext cx="174977" cy="11989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02" name="Elbow Connector 116">
            <a:extLst>
              <a:ext uri="{FF2B5EF4-FFF2-40B4-BE49-F238E27FC236}">
                <a16:creationId xmlns:a16="http://schemas.microsoft.com/office/drawing/2014/main" id="{3050F3D0-DD62-D88B-1F20-A47C56811AB9}"/>
              </a:ext>
            </a:extLst>
          </p:cNvPr>
          <p:cNvCxnSpPr/>
          <p:nvPr/>
        </p:nvCxnSpPr>
        <p:spPr>
          <a:xfrm>
            <a:off x="8094493" y="2739556"/>
            <a:ext cx="170254" cy="114721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03" name="Straight Connector 302">
            <a:extLst>
              <a:ext uri="{FF2B5EF4-FFF2-40B4-BE49-F238E27FC236}">
                <a16:creationId xmlns:a16="http://schemas.microsoft.com/office/drawing/2014/main" id="{C5D4CADA-20AD-C3C3-E0EF-BCC850718478}"/>
              </a:ext>
            </a:extLst>
          </p:cNvPr>
          <p:cNvCxnSpPr/>
          <p:nvPr/>
        </p:nvCxnSpPr>
        <p:spPr>
          <a:xfrm flipH="1">
            <a:off x="8091934" y="2738543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04" name="Straight Connector 303">
            <a:extLst>
              <a:ext uri="{FF2B5EF4-FFF2-40B4-BE49-F238E27FC236}">
                <a16:creationId xmlns:a16="http://schemas.microsoft.com/office/drawing/2014/main" id="{AE2B364D-7F91-399B-19A0-6EEB64C2B76C}"/>
              </a:ext>
            </a:extLst>
          </p:cNvPr>
          <p:cNvCxnSpPr/>
          <p:nvPr/>
        </p:nvCxnSpPr>
        <p:spPr>
          <a:xfrm flipH="1">
            <a:off x="8260385" y="2739708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05" name="Elbow Connector 119">
            <a:extLst>
              <a:ext uri="{FF2B5EF4-FFF2-40B4-BE49-F238E27FC236}">
                <a16:creationId xmlns:a16="http://schemas.microsoft.com/office/drawing/2014/main" id="{EBAC73DC-5EF9-F09F-2461-7AFA9E3179E7}"/>
              </a:ext>
            </a:extLst>
          </p:cNvPr>
          <p:cNvCxnSpPr/>
          <p:nvPr/>
        </p:nvCxnSpPr>
        <p:spPr>
          <a:xfrm>
            <a:off x="8268137" y="2736839"/>
            <a:ext cx="174977" cy="11989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06" name="Elbow Connector 120">
            <a:extLst>
              <a:ext uri="{FF2B5EF4-FFF2-40B4-BE49-F238E27FC236}">
                <a16:creationId xmlns:a16="http://schemas.microsoft.com/office/drawing/2014/main" id="{287A8043-750A-B0EC-7D4B-04B7558B604E}"/>
              </a:ext>
            </a:extLst>
          </p:cNvPr>
          <p:cNvCxnSpPr/>
          <p:nvPr/>
        </p:nvCxnSpPr>
        <p:spPr>
          <a:xfrm>
            <a:off x="8445673" y="2737852"/>
            <a:ext cx="170254" cy="114721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07" name="Straight Connector 306">
            <a:extLst>
              <a:ext uri="{FF2B5EF4-FFF2-40B4-BE49-F238E27FC236}">
                <a16:creationId xmlns:a16="http://schemas.microsoft.com/office/drawing/2014/main" id="{C1C1C4BA-6813-BD96-C4F0-D96833121862}"/>
              </a:ext>
            </a:extLst>
          </p:cNvPr>
          <p:cNvCxnSpPr/>
          <p:nvPr/>
        </p:nvCxnSpPr>
        <p:spPr>
          <a:xfrm flipH="1">
            <a:off x="8443114" y="2736839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08" name="Straight Connector 307">
            <a:extLst>
              <a:ext uri="{FF2B5EF4-FFF2-40B4-BE49-F238E27FC236}">
                <a16:creationId xmlns:a16="http://schemas.microsoft.com/office/drawing/2014/main" id="{6484C7A6-D73E-F0FE-8856-CF4FA83B4DEB}"/>
              </a:ext>
            </a:extLst>
          </p:cNvPr>
          <p:cNvCxnSpPr/>
          <p:nvPr/>
        </p:nvCxnSpPr>
        <p:spPr>
          <a:xfrm flipH="1">
            <a:off x="8611565" y="2738004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09" name="Straight Connector 308">
            <a:extLst>
              <a:ext uri="{FF2B5EF4-FFF2-40B4-BE49-F238E27FC236}">
                <a16:creationId xmlns:a16="http://schemas.microsoft.com/office/drawing/2014/main" id="{167FC806-7542-AB9C-DC7E-408EEAC5A829}"/>
              </a:ext>
            </a:extLst>
          </p:cNvPr>
          <p:cNvCxnSpPr/>
          <p:nvPr/>
        </p:nvCxnSpPr>
        <p:spPr>
          <a:xfrm>
            <a:off x="5818887" y="2792235"/>
            <a:ext cx="1924649" cy="0"/>
          </a:xfrm>
          <a:prstGeom prst="line">
            <a:avLst/>
          </a:prstGeom>
          <a:noFill/>
          <a:ln w="19050" cap="flat" cmpd="sng" algn="ctr">
            <a:solidFill>
              <a:srgbClr val="5B9BD5"/>
            </a:solidFill>
            <a:prstDash val="dash"/>
            <a:miter lim="800000"/>
          </a:ln>
          <a:effectLst/>
        </p:spPr>
      </p:cxnSp>
      <p:sp>
        <p:nvSpPr>
          <p:cNvPr id="310" name="TextBox 309">
            <a:extLst>
              <a:ext uri="{FF2B5EF4-FFF2-40B4-BE49-F238E27FC236}">
                <a16:creationId xmlns:a16="http://schemas.microsoft.com/office/drawing/2014/main" id="{ADF47708-8758-540E-EC90-D928FE1EF206}"/>
              </a:ext>
            </a:extLst>
          </p:cNvPr>
          <p:cNvSpPr txBox="1"/>
          <p:nvPr/>
        </p:nvSpPr>
        <p:spPr>
          <a:xfrm>
            <a:off x="652179" y="3256849"/>
            <a:ext cx="24984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Calibri" panose="020F0502020204030204"/>
              </a:rPr>
              <a:t>GTU</a:t>
            </a:r>
            <a:r>
              <a:rPr lang="en-US" b="1" dirty="0">
                <a:solidFill>
                  <a:prstClr val="black"/>
                </a:solidFill>
                <a:latin typeface="Calibri" panose="020F0502020204030204"/>
                <a:sym typeface="Wingdings" panose="05000000000000000000" pitchFamily="2" charset="2"/>
              </a:rPr>
              <a:t>DAM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, 19.7 MHz</a:t>
            </a:r>
          </a:p>
          <a:p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(Frequency divided by 5)</a:t>
            </a:r>
          </a:p>
        </p:txBody>
      </p:sp>
      <p:cxnSp>
        <p:nvCxnSpPr>
          <p:cNvPr id="311" name="Elbow Connector 129">
            <a:extLst>
              <a:ext uri="{FF2B5EF4-FFF2-40B4-BE49-F238E27FC236}">
                <a16:creationId xmlns:a16="http://schemas.microsoft.com/office/drawing/2014/main" id="{2D929E2D-A84C-4163-FAD7-FB435F52E89C}"/>
              </a:ext>
            </a:extLst>
          </p:cNvPr>
          <p:cNvCxnSpPr/>
          <p:nvPr/>
        </p:nvCxnSpPr>
        <p:spPr>
          <a:xfrm>
            <a:off x="3213934" y="3355376"/>
            <a:ext cx="877461" cy="218559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12" name="Straight Connector 311">
            <a:extLst>
              <a:ext uri="{FF2B5EF4-FFF2-40B4-BE49-F238E27FC236}">
                <a16:creationId xmlns:a16="http://schemas.microsoft.com/office/drawing/2014/main" id="{FAEF048C-8BAF-2362-33E2-535368EEE8CC}"/>
              </a:ext>
            </a:extLst>
          </p:cNvPr>
          <p:cNvCxnSpPr/>
          <p:nvPr/>
        </p:nvCxnSpPr>
        <p:spPr>
          <a:xfrm flipV="1">
            <a:off x="4091395" y="3351141"/>
            <a:ext cx="9596" cy="237240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13" name="Elbow Connector 131">
            <a:extLst>
              <a:ext uri="{FF2B5EF4-FFF2-40B4-BE49-F238E27FC236}">
                <a16:creationId xmlns:a16="http://schemas.microsoft.com/office/drawing/2014/main" id="{C2A6203C-D065-BE7E-1BCC-D661AB38F2D4}"/>
              </a:ext>
            </a:extLst>
          </p:cNvPr>
          <p:cNvCxnSpPr/>
          <p:nvPr/>
        </p:nvCxnSpPr>
        <p:spPr>
          <a:xfrm>
            <a:off x="4105717" y="3362671"/>
            <a:ext cx="877461" cy="218559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14" name="Straight Connector 313">
            <a:extLst>
              <a:ext uri="{FF2B5EF4-FFF2-40B4-BE49-F238E27FC236}">
                <a16:creationId xmlns:a16="http://schemas.microsoft.com/office/drawing/2014/main" id="{AFE9A431-B982-8340-B7AD-18565180169A}"/>
              </a:ext>
            </a:extLst>
          </p:cNvPr>
          <p:cNvCxnSpPr/>
          <p:nvPr/>
        </p:nvCxnSpPr>
        <p:spPr>
          <a:xfrm flipV="1">
            <a:off x="4983178" y="3358436"/>
            <a:ext cx="9596" cy="237240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15" name="Elbow Connector 133">
            <a:extLst>
              <a:ext uri="{FF2B5EF4-FFF2-40B4-BE49-F238E27FC236}">
                <a16:creationId xmlns:a16="http://schemas.microsoft.com/office/drawing/2014/main" id="{D3145611-1651-90AB-1681-0B4A4907727E}"/>
              </a:ext>
            </a:extLst>
          </p:cNvPr>
          <p:cNvCxnSpPr/>
          <p:nvPr/>
        </p:nvCxnSpPr>
        <p:spPr>
          <a:xfrm>
            <a:off x="4974311" y="3362081"/>
            <a:ext cx="877461" cy="218559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16" name="Straight Connector 315">
            <a:extLst>
              <a:ext uri="{FF2B5EF4-FFF2-40B4-BE49-F238E27FC236}">
                <a16:creationId xmlns:a16="http://schemas.microsoft.com/office/drawing/2014/main" id="{4BC0BC8C-0895-455A-B0F0-06174CFB1231}"/>
              </a:ext>
            </a:extLst>
          </p:cNvPr>
          <p:cNvCxnSpPr/>
          <p:nvPr/>
        </p:nvCxnSpPr>
        <p:spPr>
          <a:xfrm flipV="1">
            <a:off x="5851772" y="3357846"/>
            <a:ext cx="9596" cy="237240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17" name="Elbow Connector 135">
            <a:extLst>
              <a:ext uri="{FF2B5EF4-FFF2-40B4-BE49-F238E27FC236}">
                <a16:creationId xmlns:a16="http://schemas.microsoft.com/office/drawing/2014/main" id="{8966BD87-62C2-59BC-E831-8C8E8CA80DE2}"/>
              </a:ext>
            </a:extLst>
          </p:cNvPr>
          <p:cNvCxnSpPr/>
          <p:nvPr/>
        </p:nvCxnSpPr>
        <p:spPr>
          <a:xfrm>
            <a:off x="5844801" y="3361674"/>
            <a:ext cx="877461" cy="218559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18" name="Straight Connector 317">
            <a:extLst>
              <a:ext uri="{FF2B5EF4-FFF2-40B4-BE49-F238E27FC236}">
                <a16:creationId xmlns:a16="http://schemas.microsoft.com/office/drawing/2014/main" id="{90E7672D-901C-351F-13C3-2752D69FC3A2}"/>
              </a:ext>
            </a:extLst>
          </p:cNvPr>
          <p:cNvCxnSpPr/>
          <p:nvPr/>
        </p:nvCxnSpPr>
        <p:spPr>
          <a:xfrm flipV="1">
            <a:off x="7934407" y="3389925"/>
            <a:ext cx="9596" cy="237240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19" name="Elbow Connector 137">
            <a:extLst>
              <a:ext uri="{FF2B5EF4-FFF2-40B4-BE49-F238E27FC236}">
                <a16:creationId xmlns:a16="http://schemas.microsoft.com/office/drawing/2014/main" id="{B38DC12D-828F-D58F-D16D-8C58F8A72B7D}"/>
              </a:ext>
            </a:extLst>
          </p:cNvPr>
          <p:cNvCxnSpPr/>
          <p:nvPr/>
        </p:nvCxnSpPr>
        <p:spPr>
          <a:xfrm>
            <a:off x="8790425" y="3362216"/>
            <a:ext cx="877461" cy="218559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20" name="Elbow Connector 138">
            <a:extLst>
              <a:ext uri="{FF2B5EF4-FFF2-40B4-BE49-F238E27FC236}">
                <a16:creationId xmlns:a16="http://schemas.microsoft.com/office/drawing/2014/main" id="{8548A36F-5965-D1CF-2035-872B1B895B78}"/>
              </a:ext>
            </a:extLst>
          </p:cNvPr>
          <p:cNvCxnSpPr/>
          <p:nvPr/>
        </p:nvCxnSpPr>
        <p:spPr>
          <a:xfrm>
            <a:off x="7929826" y="3399839"/>
            <a:ext cx="877461" cy="218559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21" name="Straight Connector 320">
            <a:extLst>
              <a:ext uri="{FF2B5EF4-FFF2-40B4-BE49-F238E27FC236}">
                <a16:creationId xmlns:a16="http://schemas.microsoft.com/office/drawing/2014/main" id="{C2E9CE13-94D1-1984-48C1-3DA449A329FF}"/>
              </a:ext>
            </a:extLst>
          </p:cNvPr>
          <p:cNvCxnSpPr/>
          <p:nvPr/>
        </p:nvCxnSpPr>
        <p:spPr>
          <a:xfrm flipV="1">
            <a:off x="8807287" y="3395604"/>
            <a:ext cx="9596" cy="237240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22" name="Straight Connector 321">
            <a:extLst>
              <a:ext uri="{FF2B5EF4-FFF2-40B4-BE49-F238E27FC236}">
                <a16:creationId xmlns:a16="http://schemas.microsoft.com/office/drawing/2014/main" id="{7E02E6F4-FA7C-7A3C-6CF9-F8B30B3303E5}"/>
              </a:ext>
            </a:extLst>
          </p:cNvPr>
          <p:cNvCxnSpPr/>
          <p:nvPr/>
        </p:nvCxnSpPr>
        <p:spPr>
          <a:xfrm>
            <a:off x="6729130" y="3532838"/>
            <a:ext cx="1175600" cy="17538"/>
          </a:xfrm>
          <a:prstGeom prst="line">
            <a:avLst/>
          </a:prstGeom>
          <a:noFill/>
          <a:ln w="19050" cap="flat" cmpd="sng" algn="ctr">
            <a:solidFill>
              <a:srgbClr val="5B9BD5"/>
            </a:solidFill>
            <a:prstDash val="dash"/>
            <a:miter lim="800000"/>
          </a:ln>
          <a:effectLst/>
        </p:spPr>
      </p:cxnSp>
      <p:sp>
        <p:nvSpPr>
          <p:cNvPr id="323" name="TextBox 322">
            <a:extLst>
              <a:ext uri="{FF2B5EF4-FFF2-40B4-BE49-F238E27FC236}">
                <a16:creationId xmlns:a16="http://schemas.microsoft.com/office/drawing/2014/main" id="{C6070398-852A-FF28-E98E-7DD7571A28F6}"/>
              </a:ext>
            </a:extLst>
          </p:cNvPr>
          <p:cNvSpPr txBox="1"/>
          <p:nvPr/>
        </p:nvSpPr>
        <p:spPr>
          <a:xfrm>
            <a:off x="9253882" y="3183688"/>
            <a:ext cx="23735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C00000"/>
                </a:solidFill>
                <a:latin typeface="Calibri" panose="020F0502020204030204"/>
              </a:rPr>
              <a:t>ePIC</a:t>
            </a:r>
            <a:r>
              <a:rPr lang="en-US" sz="2400" dirty="0">
                <a:solidFill>
                  <a:srgbClr val="C00000"/>
                </a:solidFill>
                <a:latin typeface="Calibri" panose="020F0502020204030204"/>
              </a:rPr>
              <a:t> system clock</a:t>
            </a:r>
          </a:p>
        </p:txBody>
      </p:sp>
      <p:sp>
        <p:nvSpPr>
          <p:cNvPr id="324" name="TextBox 323">
            <a:extLst>
              <a:ext uri="{FF2B5EF4-FFF2-40B4-BE49-F238E27FC236}">
                <a16:creationId xmlns:a16="http://schemas.microsoft.com/office/drawing/2014/main" id="{8422CA6B-0F5F-3719-6A89-870E982CB813}"/>
              </a:ext>
            </a:extLst>
          </p:cNvPr>
          <p:cNvSpPr txBox="1"/>
          <p:nvPr/>
        </p:nvSpPr>
        <p:spPr>
          <a:xfrm>
            <a:off x="334058" y="1760987"/>
            <a:ext cx="1851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EIC_beam_orbit</a:t>
            </a:r>
            <a:endParaRPr lang="en-US" dirty="0"/>
          </a:p>
        </p:txBody>
      </p:sp>
      <p:cxnSp>
        <p:nvCxnSpPr>
          <p:cNvPr id="325" name="Straight Connector 324">
            <a:extLst>
              <a:ext uri="{FF2B5EF4-FFF2-40B4-BE49-F238E27FC236}">
                <a16:creationId xmlns:a16="http://schemas.microsoft.com/office/drawing/2014/main" id="{BADAE305-9CCB-1470-ACD7-2454F62A4569}"/>
              </a:ext>
            </a:extLst>
          </p:cNvPr>
          <p:cNvCxnSpPr/>
          <p:nvPr/>
        </p:nvCxnSpPr>
        <p:spPr>
          <a:xfrm flipV="1">
            <a:off x="3211207" y="3346035"/>
            <a:ext cx="9596" cy="237240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26" name="Straight Connector 325">
            <a:extLst>
              <a:ext uri="{FF2B5EF4-FFF2-40B4-BE49-F238E27FC236}">
                <a16:creationId xmlns:a16="http://schemas.microsoft.com/office/drawing/2014/main" id="{238C0AE5-BD88-EB04-22AF-A37F463ADFBF}"/>
              </a:ext>
            </a:extLst>
          </p:cNvPr>
          <p:cNvCxnSpPr/>
          <p:nvPr/>
        </p:nvCxnSpPr>
        <p:spPr>
          <a:xfrm flipH="1">
            <a:off x="2968327" y="3588381"/>
            <a:ext cx="237073" cy="6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Straight Connector 326">
            <a:extLst>
              <a:ext uri="{FF2B5EF4-FFF2-40B4-BE49-F238E27FC236}">
                <a16:creationId xmlns:a16="http://schemas.microsoft.com/office/drawing/2014/main" id="{78FFDB39-2561-60DB-1FC3-F1FBE2027256}"/>
              </a:ext>
            </a:extLst>
          </p:cNvPr>
          <p:cNvCxnSpPr/>
          <p:nvPr/>
        </p:nvCxnSpPr>
        <p:spPr>
          <a:xfrm flipH="1">
            <a:off x="3030912" y="2744579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28" name="Curved Connector 233">
            <a:extLst>
              <a:ext uri="{FF2B5EF4-FFF2-40B4-BE49-F238E27FC236}">
                <a16:creationId xmlns:a16="http://schemas.microsoft.com/office/drawing/2014/main" id="{1A4F63D4-BCC9-4FDA-14F1-523E0940971B}"/>
              </a:ext>
            </a:extLst>
          </p:cNvPr>
          <p:cNvCxnSpPr/>
          <p:nvPr/>
        </p:nvCxnSpPr>
        <p:spPr>
          <a:xfrm rot="16200000" flipH="1">
            <a:off x="2428409" y="2694369"/>
            <a:ext cx="1316908" cy="237073"/>
          </a:xfrm>
          <a:prstGeom prst="curvedConnector3">
            <a:avLst>
              <a:gd name="adj1" fmla="val 35775"/>
            </a:avLst>
          </a:prstGeom>
          <a:ln>
            <a:solidFill>
              <a:srgbClr val="7030A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Curved Connector 235">
            <a:extLst>
              <a:ext uri="{FF2B5EF4-FFF2-40B4-BE49-F238E27FC236}">
                <a16:creationId xmlns:a16="http://schemas.microsoft.com/office/drawing/2014/main" id="{F69E34EC-59F5-68CD-5C67-5B265E1EAD9D}"/>
              </a:ext>
            </a:extLst>
          </p:cNvPr>
          <p:cNvCxnSpPr/>
          <p:nvPr/>
        </p:nvCxnSpPr>
        <p:spPr>
          <a:xfrm rot="16200000" flipH="1">
            <a:off x="2781311" y="3049316"/>
            <a:ext cx="669574" cy="174513"/>
          </a:xfrm>
          <a:prstGeom prst="curvedConnector3">
            <a:avLst>
              <a:gd name="adj1" fmla="val 95996"/>
            </a:avLst>
          </a:prstGeom>
          <a:ln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Curved Connector 238">
            <a:extLst>
              <a:ext uri="{FF2B5EF4-FFF2-40B4-BE49-F238E27FC236}">
                <a16:creationId xmlns:a16="http://schemas.microsoft.com/office/drawing/2014/main" id="{7F243B9F-C977-99AD-9A72-DE35B35F5A95}"/>
              </a:ext>
            </a:extLst>
          </p:cNvPr>
          <p:cNvCxnSpPr/>
          <p:nvPr/>
        </p:nvCxnSpPr>
        <p:spPr>
          <a:xfrm rot="16200000" flipH="1">
            <a:off x="3646108" y="3932032"/>
            <a:ext cx="391995" cy="214164"/>
          </a:xfrm>
          <a:prstGeom prst="curvedConnector3">
            <a:avLst>
              <a:gd name="adj1" fmla="val 79159"/>
            </a:avLst>
          </a:prstGeom>
          <a:ln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1" name="TextBox 330">
            <a:extLst>
              <a:ext uri="{FF2B5EF4-FFF2-40B4-BE49-F238E27FC236}">
                <a16:creationId xmlns:a16="http://schemas.microsoft.com/office/drawing/2014/main" id="{0710BA15-FC65-C6E8-F72E-6366F7B2E8B6}"/>
              </a:ext>
            </a:extLst>
          </p:cNvPr>
          <p:cNvSpPr txBox="1"/>
          <p:nvPr/>
        </p:nvSpPr>
        <p:spPr>
          <a:xfrm>
            <a:off x="3829164" y="3823288"/>
            <a:ext cx="377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Fixed delay (divider, cable, PCB delays)</a:t>
            </a:r>
          </a:p>
        </p:txBody>
      </p:sp>
      <p:cxnSp>
        <p:nvCxnSpPr>
          <p:cNvPr id="332" name="Curved Connector 240">
            <a:extLst>
              <a:ext uri="{FF2B5EF4-FFF2-40B4-BE49-F238E27FC236}">
                <a16:creationId xmlns:a16="http://schemas.microsoft.com/office/drawing/2014/main" id="{E92C68F3-7A2A-6B86-4792-051B8E6ABE10}"/>
              </a:ext>
            </a:extLst>
          </p:cNvPr>
          <p:cNvCxnSpPr/>
          <p:nvPr/>
        </p:nvCxnSpPr>
        <p:spPr>
          <a:xfrm rot="16200000" flipH="1">
            <a:off x="3628135" y="4383297"/>
            <a:ext cx="358955" cy="214163"/>
          </a:xfrm>
          <a:prstGeom prst="curvedConnector3">
            <a:avLst>
              <a:gd name="adj1" fmla="val 50000"/>
            </a:avLst>
          </a:prstGeom>
          <a:ln>
            <a:solidFill>
              <a:srgbClr val="7030A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3" name="TextBox 332">
            <a:extLst>
              <a:ext uri="{FF2B5EF4-FFF2-40B4-BE49-F238E27FC236}">
                <a16:creationId xmlns:a16="http://schemas.microsoft.com/office/drawing/2014/main" id="{69F58BE5-55B9-59FC-5025-BFE2431D1EF5}"/>
              </a:ext>
            </a:extLst>
          </p:cNvPr>
          <p:cNvSpPr txBox="1"/>
          <p:nvPr/>
        </p:nvSpPr>
        <p:spPr>
          <a:xfrm>
            <a:off x="3880311" y="4285524"/>
            <a:ext cx="6173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The phase (divider) is determined by the orbit information</a:t>
            </a:r>
          </a:p>
        </p:txBody>
      </p:sp>
      <p:cxnSp>
        <p:nvCxnSpPr>
          <p:cNvPr id="334" name="Elbow Connector 283">
            <a:extLst>
              <a:ext uri="{FF2B5EF4-FFF2-40B4-BE49-F238E27FC236}">
                <a16:creationId xmlns:a16="http://schemas.microsoft.com/office/drawing/2014/main" id="{EF56EE31-B386-455A-509D-B4BA0654D117}"/>
              </a:ext>
            </a:extLst>
          </p:cNvPr>
          <p:cNvCxnSpPr/>
          <p:nvPr/>
        </p:nvCxnSpPr>
        <p:spPr>
          <a:xfrm>
            <a:off x="3295671" y="4979169"/>
            <a:ext cx="425372" cy="11811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35" name="Straight Connector 334">
            <a:extLst>
              <a:ext uri="{FF2B5EF4-FFF2-40B4-BE49-F238E27FC236}">
                <a16:creationId xmlns:a16="http://schemas.microsoft.com/office/drawing/2014/main" id="{9037FC50-394D-3B1B-940E-A735586F3A02}"/>
              </a:ext>
            </a:extLst>
          </p:cNvPr>
          <p:cNvCxnSpPr/>
          <p:nvPr/>
        </p:nvCxnSpPr>
        <p:spPr>
          <a:xfrm flipH="1">
            <a:off x="3721044" y="4975085"/>
            <a:ext cx="1334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36" name="Elbow Connector 285">
            <a:extLst>
              <a:ext uri="{FF2B5EF4-FFF2-40B4-BE49-F238E27FC236}">
                <a16:creationId xmlns:a16="http://schemas.microsoft.com/office/drawing/2014/main" id="{D2CD65F6-1068-FC13-C9E2-E593F18A58B5}"/>
              </a:ext>
            </a:extLst>
          </p:cNvPr>
          <p:cNvCxnSpPr/>
          <p:nvPr/>
        </p:nvCxnSpPr>
        <p:spPr>
          <a:xfrm>
            <a:off x="3723582" y="4973766"/>
            <a:ext cx="431920" cy="114686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37" name="Elbow Connector 286">
            <a:extLst>
              <a:ext uri="{FF2B5EF4-FFF2-40B4-BE49-F238E27FC236}">
                <a16:creationId xmlns:a16="http://schemas.microsoft.com/office/drawing/2014/main" id="{B9B7A3D3-90C3-FC4D-81CB-4DD00C0CC919}"/>
              </a:ext>
            </a:extLst>
          </p:cNvPr>
          <p:cNvCxnSpPr/>
          <p:nvPr/>
        </p:nvCxnSpPr>
        <p:spPr>
          <a:xfrm>
            <a:off x="4155502" y="4972718"/>
            <a:ext cx="428900" cy="109057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38" name="Straight Connector 337">
            <a:extLst>
              <a:ext uri="{FF2B5EF4-FFF2-40B4-BE49-F238E27FC236}">
                <a16:creationId xmlns:a16="http://schemas.microsoft.com/office/drawing/2014/main" id="{6652C436-F016-D0CF-F9EA-278964D4AF20}"/>
              </a:ext>
            </a:extLst>
          </p:cNvPr>
          <p:cNvCxnSpPr/>
          <p:nvPr/>
        </p:nvCxnSpPr>
        <p:spPr>
          <a:xfrm flipH="1">
            <a:off x="4583826" y="4959528"/>
            <a:ext cx="1334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39" name="Elbow Connector 288">
            <a:extLst>
              <a:ext uri="{FF2B5EF4-FFF2-40B4-BE49-F238E27FC236}">
                <a16:creationId xmlns:a16="http://schemas.microsoft.com/office/drawing/2014/main" id="{43AC168E-0DF9-816C-055E-E004D44B784D}"/>
              </a:ext>
            </a:extLst>
          </p:cNvPr>
          <p:cNvCxnSpPr/>
          <p:nvPr/>
        </p:nvCxnSpPr>
        <p:spPr>
          <a:xfrm>
            <a:off x="4586364" y="4958209"/>
            <a:ext cx="430586" cy="115734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40" name="Straight Connector 339">
            <a:extLst>
              <a:ext uri="{FF2B5EF4-FFF2-40B4-BE49-F238E27FC236}">
                <a16:creationId xmlns:a16="http://schemas.microsoft.com/office/drawing/2014/main" id="{6033D445-10CF-6D2E-5F0F-B8C61BF58770}"/>
              </a:ext>
            </a:extLst>
          </p:cNvPr>
          <p:cNvCxnSpPr/>
          <p:nvPr/>
        </p:nvCxnSpPr>
        <p:spPr>
          <a:xfrm flipH="1">
            <a:off x="4157250" y="4979169"/>
            <a:ext cx="854" cy="112482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41" name="Straight Connector 340">
            <a:extLst>
              <a:ext uri="{FF2B5EF4-FFF2-40B4-BE49-F238E27FC236}">
                <a16:creationId xmlns:a16="http://schemas.microsoft.com/office/drawing/2014/main" id="{A7D2BD53-7A0D-89A4-08A2-47829187F49B}"/>
              </a:ext>
            </a:extLst>
          </p:cNvPr>
          <p:cNvCxnSpPr/>
          <p:nvPr/>
        </p:nvCxnSpPr>
        <p:spPr>
          <a:xfrm flipH="1">
            <a:off x="5018724" y="4958209"/>
            <a:ext cx="1334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42" name="Elbow Connector 291">
            <a:extLst>
              <a:ext uri="{FF2B5EF4-FFF2-40B4-BE49-F238E27FC236}">
                <a16:creationId xmlns:a16="http://schemas.microsoft.com/office/drawing/2014/main" id="{D5333883-ED40-0A8E-024D-7928F4699EBA}"/>
              </a:ext>
            </a:extLst>
          </p:cNvPr>
          <p:cNvCxnSpPr/>
          <p:nvPr/>
        </p:nvCxnSpPr>
        <p:spPr>
          <a:xfrm>
            <a:off x="5018887" y="4955969"/>
            <a:ext cx="425372" cy="11811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43" name="Straight Connector 342">
            <a:extLst>
              <a:ext uri="{FF2B5EF4-FFF2-40B4-BE49-F238E27FC236}">
                <a16:creationId xmlns:a16="http://schemas.microsoft.com/office/drawing/2014/main" id="{0B2FED11-E085-7A4F-5A05-69D89EDAC609}"/>
              </a:ext>
            </a:extLst>
          </p:cNvPr>
          <p:cNvCxnSpPr/>
          <p:nvPr/>
        </p:nvCxnSpPr>
        <p:spPr>
          <a:xfrm flipH="1">
            <a:off x="5444260" y="4951885"/>
            <a:ext cx="1334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44" name="Elbow Connector 293">
            <a:extLst>
              <a:ext uri="{FF2B5EF4-FFF2-40B4-BE49-F238E27FC236}">
                <a16:creationId xmlns:a16="http://schemas.microsoft.com/office/drawing/2014/main" id="{4EF74B8C-E0F4-07F4-1420-13BC2B4CC3DD}"/>
              </a:ext>
            </a:extLst>
          </p:cNvPr>
          <p:cNvCxnSpPr/>
          <p:nvPr/>
        </p:nvCxnSpPr>
        <p:spPr>
          <a:xfrm>
            <a:off x="5446798" y="4950566"/>
            <a:ext cx="431920" cy="114686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45" name="Elbow Connector 294">
            <a:extLst>
              <a:ext uri="{FF2B5EF4-FFF2-40B4-BE49-F238E27FC236}">
                <a16:creationId xmlns:a16="http://schemas.microsoft.com/office/drawing/2014/main" id="{F9927046-340E-7366-AF39-6514958DA2C9}"/>
              </a:ext>
            </a:extLst>
          </p:cNvPr>
          <p:cNvCxnSpPr/>
          <p:nvPr/>
        </p:nvCxnSpPr>
        <p:spPr>
          <a:xfrm>
            <a:off x="5878718" y="4949518"/>
            <a:ext cx="428900" cy="109057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46" name="Straight Connector 345">
            <a:extLst>
              <a:ext uri="{FF2B5EF4-FFF2-40B4-BE49-F238E27FC236}">
                <a16:creationId xmlns:a16="http://schemas.microsoft.com/office/drawing/2014/main" id="{E7176C57-7C44-1C94-11CC-491BB8CEA947}"/>
              </a:ext>
            </a:extLst>
          </p:cNvPr>
          <p:cNvCxnSpPr/>
          <p:nvPr/>
        </p:nvCxnSpPr>
        <p:spPr>
          <a:xfrm flipH="1">
            <a:off x="6307042" y="4936328"/>
            <a:ext cx="1334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47" name="Elbow Connector 296">
            <a:extLst>
              <a:ext uri="{FF2B5EF4-FFF2-40B4-BE49-F238E27FC236}">
                <a16:creationId xmlns:a16="http://schemas.microsoft.com/office/drawing/2014/main" id="{373240D1-BE0B-D67E-81BE-8C8CBC315553}"/>
              </a:ext>
            </a:extLst>
          </p:cNvPr>
          <p:cNvCxnSpPr/>
          <p:nvPr/>
        </p:nvCxnSpPr>
        <p:spPr>
          <a:xfrm>
            <a:off x="6309580" y="4935009"/>
            <a:ext cx="430586" cy="115734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48" name="Straight Connector 347">
            <a:extLst>
              <a:ext uri="{FF2B5EF4-FFF2-40B4-BE49-F238E27FC236}">
                <a16:creationId xmlns:a16="http://schemas.microsoft.com/office/drawing/2014/main" id="{F294B94A-B3D1-1DCE-DAB7-A334F3B7ADA7}"/>
              </a:ext>
            </a:extLst>
          </p:cNvPr>
          <p:cNvCxnSpPr/>
          <p:nvPr/>
        </p:nvCxnSpPr>
        <p:spPr>
          <a:xfrm flipH="1">
            <a:off x="5880466" y="4955969"/>
            <a:ext cx="854" cy="112482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49" name="Elbow Connector 298">
            <a:extLst>
              <a:ext uri="{FF2B5EF4-FFF2-40B4-BE49-F238E27FC236}">
                <a16:creationId xmlns:a16="http://schemas.microsoft.com/office/drawing/2014/main" id="{4A92FE59-6EBF-5162-DFC9-4ACBE2A6E46D}"/>
              </a:ext>
            </a:extLst>
          </p:cNvPr>
          <p:cNvCxnSpPr/>
          <p:nvPr/>
        </p:nvCxnSpPr>
        <p:spPr>
          <a:xfrm>
            <a:off x="3290897" y="5473394"/>
            <a:ext cx="715895" cy="12337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50" name="Straight Connector 349">
            <a:extLst>
              <a:ext uri="{FF2B5EF4-FFF2-40B4-BE49-F238E27FC236}">
                <a16:creationId xmlns:a16="http://schemas.microsoft.com/office/drawing/2014/main" id="{E14733E0-EB6D-2D55-F1C0-150FE88B8032}"/>
              </a:ext>
            </a:extLst>
          </p:cNvPr>
          <p:cNvCxnSpPr/>
          <p:nvPr/>
        </p:nvCxnSpPr>
        <p:spPr>
          <a:xfrm flipH="1">
            <a:off x="4006125" y="5472346"/>
            <a:ext cx="1334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51" name="Elbow Connector 300">
            <a:extLst>
              <a:ext uri="{FF2B5EF4-FFF2-40B4-BE49-F238E27FC236}">
                <a16:creationId xmlns:a16="http://schemas.microsoft.com/office/drawing/2014/main" id="{6CF190AF-2C72-7472-326C-26295445F6C3}"/>
              </a:ext>
            </a:extLst>
          </p:cNvPr>
          <p:cNvCxnSpPr/>
          <p:nvPr/>
        </p:nvCxnSpPr>
        <p:spPr>
          <a:xfrm>
            <a:off x="4001994" y="5470283"/>
            <a:ext cx="715895" cy="12337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52" name="Straight Connector 351">
            <a:extLst>
              <a:ext uri="{FF2B5EF4-FFF2-40B4-BE49-F238E27FC236}">
                <a16:creationId xmlns:a16="http://schemas.microsoft.com/office/drawing/2014/main" id="{12EB32B4-D9F3-D7C1-609A-5D249C0FD53A}"/>
              </a:ext>
            </a:extLst>
          </p:cNvPr>
          <p:cNvCxnSpPr/>
          <p:nvPr/>
        </p:nvCxnSpPr>
        <p:spPr>
          <a:xfrm flipH="1">
            <a:off x="4717222" y="5469235"/>
            <a:ext cx="1334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53" name="Elbow Connector 302">
            <a:extLst>
              <a:ext uri="{FF2B5EF4-FFF2-40B4-BE49-F238E27FC236}">
                <a16:creationId xmlns:a16="http://schemas.microsoft.com/office/drawing/2014/main" id="{29C18F29-C602-A144-E475-43886606349C}"/>
              </a:ext>
            </a:extLst>
          </p:cNvPr>
          <p:cNvCxnSpPr/>
          <p:nvPr/>
        </p:nvCxnSpPr>
        <p:spPr>
          <a:xfrm>
            <a:off x="4714490" y="5474853"/>
            <a:ext cx="715895" cy="12337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54" name="Straight Connector 353">
            <a:extLst>
              <a:ext uri="{FF2B5EF4-FFF2-40B4-BE49-F238E27FC236}">
                <a16:creationId xmlns:a16="http://schemas.microsoft.com/office/drawing/2014/main" id="{62C9C8D2-51C0-4719-71AD-956BA4F9A985}"/>
              </a:ext>
            </a:extLst>
          </p:cNvPr>
          <p:cNvCxnSpPr/>
          <p:nvPr/>
        </p:nvCxnSpPr>
        <p:spPr>
          <a:xfrm flipH="1">
            <a:off x="5429718" y="5473805"/>
            <a:ext cx="1334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55" name="Elbow Connector 304">
            <a:extLst>
              <a:ext uri="{FF2B5EF4-FFF2-40B4-BE49-F238E27FC236}">
                <a16:creationId xmlns:a16="http://schemas.microsoft.com/office/drawing/2014/main" id="{EC3E4D0F-2E3C-655D-42D0-21DCAD82D07D}"/>
              </a:ext>
            </a:extLst>
          </p:cNvPr>
          <p:cNvCxnSpPr/>
          <p:nvPr/>
        </p:nvCxnSpPr>
        <p:spPr>
          <a:xfrm>
            <a:off x="8871284" y="4934299"/>
            <a:ext cx="425372" cy="11811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56" name="Straight Connector 355">
            <a:extLst>
              <a:ext uri="{FF2B5EF4-FFF2-40B4-BE49-F238E27FC236}">
                <a16:creationId xmlns:a16="http://schemas.microsoft.com/office/drawing/2014/main" id="{0B3BE594-5B2E-AFB4-39FB-2ECE4C62489B}"/>
              </a:ext>
            </a:extLst>
          </p:cNvPr>
          <p:cNvCxnSpPr/>
          <p:nvPr/>
        </p:nvCxnSpPr>
        <p:spPr>
          <a:xfrm flipH="1">
            <a:off x="9296657" y="4930215"/>
            <a:ext cx="1334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57" name="Elbow Connector 306">
            <a:extLst>
              <a:ext uri="{FF2B5EF4-FFF2-40B4-BE49-F238E27FC236}">
                <a16:creationId xmlns:a16="http://schemas.microsoft.com/office/drawing/2014/main" id="{17EE3B84-E056-6B7E-FD20-69A73EADB15B}"/>
              </a:ext>
            </a:extLst>
          </p:cNvPr>
          <p:cNvCxnSpPr/>
          <p:nvPr/>
        </p:nvCxnSpPr>
        <p:spPr>
          <a:xfrm>
            <a:off x="9299195" y="4928896"/>
            <a:ext cx="431920" cy="114686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58" name="Elbow Connector 307">
            <a:extLst>
              <a:ext uri="{FF2B5EF4-FFF2-40B4-BE49-F238E27FC236}">
                <a16:creationId xmlns:a16="http://schemas.microsoft.com/office/drawing/2014/main" id="{68D7B088-2A09-85AB-C02F-CAE1014339D7}"/>
              </a:ext>
            </a:extLst>
          </p:cNvPr>
          <p:cNvCxnSpPr/>
          <p:nvPr/>
        </p:nvCxnSpPr>
        <p:spPr>
          <a:xfrm>
            <a:off x="8011007" y="4948693"/>
            <a:ext cx="428900" cy="109057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59" name="Straight Connector 358">
            <a:extLst>
              <a:ext uri="{FF2B5EF4-FFF2-40B4-BE49-F238E27FC236}">
                <a16:creationId xmlns:a16="http://schemas.microsoft.com/office/drawing/2014/main" id="{FFBF7143-38CA-B860-776B-373E47F00C3C}"/>
              </a:ext>
            </a:extLst>
          </p:cNvPr>
          <p:cNvCxnSpPr/>
          <p:nvPr/>
        </p:nvCxnSpPr>
        <p:spPr>
          <a:xfrm flipH="1">
            <a:off x="8439331" y="4935503"/>
            <a:ext cx="1334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60" name="Elbow Connector 309">
            <a:extLst>
              <a:ext uri="{FF2B5EF4-FFF2-40B4-BE49-F238E27FC236}">
                <a16:creationId xmlns:a16="http://schemas.microsoft.com/office/drawing/2014/main" id="{50B86150-222D-22B0-138D-1D296348DA2B}"/>
              </a:ext>
            </a:extLst>
          </p:cNvPr>
          <p:cNvCxnSpPr/>
          <p:nvPr/>
        </p:nvCxnSpPr>
        <p:spPr>
          <a:xfrm>
            <a:off x="8441869" y="4934184"/>
            <a:ext cx="430586" cy="115734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61" name="Straight Connector 360">
            <a:extLst>
              <a:ext uri="{FF2B5EF4-FFF2-40B4-BE49-F238E27FC236}">
                <a16:creationId xmlns:a16="http://schemas.microsoft.com/office/drawing/2014/main" id="{6122FF6A-E184-7BDF-9BA8-FB00574767BE}"/>
              </a:ext>
            </a:extLst>
          </p:cNvPr>
          <p:cNvCxnSpPr/>
          <p:nvPr/>
        </p:nvCxnSpPr>
        <p:spPr>
          <a:xfrm flipH="1">
            <a:off x="9732863" y="4934299"/>
            <a:ext cx="854" cy="112482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62" name="Straight Connector 361">
            <a:extLst>
              <a:ext uri="{FF2B5EF4-FFF2-40B4-BE49-F238E27FC236}">
                <a16:creationId xmlns:a16="http://schemas.microsoft.com/office/drawing/2014/main" id="{2C1E804C-E083-AD10-4856-5C3DCA985A5A}"/>
              </a:ext>
            </a:extLst>
          </p:cNvPr>
          <p:cNvCxnSpPr/>
          <p:nvPr/>
        </p:nvCxnSpPr>
        <p:spPr>
          <a:xfrm flipH="1">
            <a:off x="8874229" y="4934184"/>
            <a:ext cx="1334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63" name="Elbow Connector 312">
            <a:extLst>
              <a:ext uri="{FF2B5EF4-FFF2-40B4-BE49-F238E27FC236}">
                <a16:creationId xmlns:a16="http://schemas.microsoft.com/office/drawing/2014/main" id="{5AB4B893-07EC-7C26-EFAA-D57F93BC3930}"/>
              </a:ext>
            </a:extLst>
          </p:cNvPr>
          <p:cNvCxnSpPr/>
          <p:nvPr/>
        </p:nvCxnSpPr>
        <p:spPr>
          <a:xfrm>
            <a:off x="8865649" y="5463391"/>
            <a:ext cx="715895" cy="12337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64" name="Straight Connector 363">
            <a:extLst>
              <a:ext uri="{FF2B5EF4-FFF2-40B4-BE49-F238E27FC236}">
                <a16:creationId xmlns:a16="http://schemas.microsoft.com/office/drawing/2014/main" id="{38434EDF-68DF-3681-A065-356B8780B89D}"/>
              </a:ext>
            </a:extLst>
          </p:cNvPr>
          <p:cNvCxnSpPr/>
          <p:nvPr/>
        </p:nvCxnSpPr>
        <p:spPr>
          <a:xfrm flipH="1">
            <a:off x="8148611" y="5468122"/>
            <a:ext cx="1334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65" name="Elbow Connector 314">
            <a:extLst>
              <a:ext uri="{FF2B5EF4-FFF2-40B4-BE49-F238E27FC236}">
                <a16:creationId xmlns:a16="http://schemas.microsoft.com/office/drawing/2014/main" id="{EB15D8E0-867C-0BDF-50BA-AFCE2AB2F602}"/>
              </a:ext>
            </a:extLst>
          </p:cNvPr>
          <p:cNvCxnSpPr/>
          <p:nvPr/>
        </p:nvCxnSpPr>
        <p:spPr>
          <a:xfrm>
            <a:off x="8144480" y="5466059"/>
            <a:ext cx="715895" cy="12337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66" name="Straight Connector 365">
            <a:extLst>
              <a:ext uri="{FF2B5EF4-FFF2-40B4-BE49-F238E27FC236}">
                <a16:creationId xmlns:a16="http://schemas.microsoft.com/office/drawing/2014/main" id="{F58E96F5-9B5B-4F04-A5E1-0EF5025E2289}"/>
              </a:ext>
            </a:extLst>
          </p:cNvPr>
          <p:cNvCxnSpPr/>
          <p:nvPr/>
        </p:nvCxnSpPr>
        <p:spPr>
          <a:xfrm flipH="1">
            <a:off x="8859708" y="5465011"/>
            <a:ext cx="1334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67" name="Straight Connector 366">
            <a:extLst>
              <a:ext uri="{FF2B5EF4-FFF2-40B4-BE49-F238E27FC236}">
                <a16:creationId xmlns:a16="http://schemas.microsoft.com/office/drawing/2014/main" id="{113560C5-B4D8-D1F6-5AAF-2BD916F07702}"/>
              </a:ext>
            </a:extLst>
          </p:cNvPr>
          <p:cNvCxnSpPr/>
          <p:nvPr/>
        </p:nvCxnSpPr>
        <p:spPr>
          <a:xfrm>
            <a:off x="6703198" y="4980655"/>
            <a:ext cx="1301574" cy="19754"/>
          </a:xfrm>
          <a:prstGeom prst="line">
            <a:avLst/>
          </a:prstGeom>
          <a:noFill/>
          <a:ln w="19050" cap="flat" cmpd="sng" algn="ctr">
            <a:solidFill>
              <a:srgbClr val="5B9BD5"/>
            </a:solidFill>
            <a:prstDash val="dash"/>
            <a:miter lim="800000"/>
          </a:ln>
          <a:effectLst/>
        </p:spPr>
      </p:cxnSp>
      <p:cxnSp>
        <p:nvCxnSpPr>
          <p:cNvPr id="368" name="Straight Connector 367">
            <a:extLst>
              <a:ext uri="{FF2B5EF4-FFF2-40B4-BE49-F238E27FC236}">
                <a16:creationId xmlns:a16="http://schemas.microsoft.com/office/drawing/2014/main" id="{E112D7B7-D9B3-ED0A-1946-EE63A22872A6}"/>
              </a:ext>
            </a:extLst>
          </p:cNvPr>
          <p:cNvCxnSpPr/>
          <p:nvPr/>
        </p:nvCxnSpPr>
        <p:spPr>
          <a:xfrm>
            <a:off x="5452578" y="5535079"/>
            <a:ext cx="2691648" cy="0"/>
          </a:xfrm>
          <a:prstGeom prst="line">
            <a:avLst/>
          </a:prstGeom>
          <a:noFill/>
          <a:ln w="19050" cap="flat" cmpd="sng" algn="ctr">
            <a:solidFill>
              <a:srgbClr val="5B9BD5"/>
            </a:solidFill>
            <a:prstDash val="dash"/>
            <a:miter lim="800000"/>
          </a:ln>
          <a:effectLst/>
        </p:spPr>
      </p:cxnSp>
      <p:sp>
        <p:nvSpPr>
          <p:cNvPr id="369" name="TextBox 368">
            <a:extLst>
              <a:ext uri="{FF2B5EF4-FFF2-40B4-BE49-F238E27FC236}">
                <a16:creationId xmlns:a16="http://schemas.microsoft.com/office/drawing/2014/main" id="{ADDCE948-F524-10DF-85D7-27FD56ABE95D}"/>
              </a:ext>
            </a:extLst>
          </p:cNvPr>
          <p:cNvSpPr txBox="1"/>
          <p:nvPr/>
        </p:nvSpPr>
        <p:spPr>
          <a:xfrm>
            <a:off x="816491" y="5066220"/>
            <a:ext cx="1632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Calibri" panose="020F0502020204030204"/>
              </a:rPr>
              <a:t>DAM rec. Clock</a:t>
            </a:r>
          </a:p>
        </p:txBody>
      </p:sp>
      <p:cxnSp>
        <p:nvCxnSpPr>
          <p:cNvPr id="370" name="Elbow Connector 319">
            <a:extLst>
              <a:ext uri="{FF2B5EF4-FFF2-40B4-BE49-F238E27FC236}">
                <a16:creationId xmlns:a16="http://schemas.microsoft.com/office/drawing/2014/main" id="{61010AD2-4A5D-6004-3697-E5A7A4052A0A}"/>
              </a:ext>
            </a:extLst>
          </p:cNvPr>
          <p:cNvCxnSpPr/>
          <p:nvPr/>
        </p:nvCxnSpPr>
        <p:spPr>
          <a:xfrm>
            <a:off x="3289073" y="5186659"/>
            <a:ext cx="174977" cy="11989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71" name="Elbow Connector 320">
            <a:extLst>
              <a:ext uri="{FF2B5EF4-FFF2-40B4-BE49-F238E27FC236}">
                <a16:creationId xmlns:a16="http://schemas.microsoft.com/office/drawing/2014/main" id="{828FEEAA-CE4A-5861-9E7B-364147A2C61F}"/>
              </a:ext>
            </a:extLst>
          </p:cNvPr>
          <p:cNvCxnSpPr/>
          <p:nvPr/>
        </p:nvCxnSpPr>
        <p:spPr>
          <a:xfrm>
            <a:off x="3466609" y="5187672"/>
            <a:ext cx="170254" cy="114721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72" name="Straight Connector 371">
            <a:extLst>
              <a:ext uri="{FF2B5EF4-FFF2-40B4-BE49-F238E27FC236}">
                <a16:creationId xmlns:a16="http://schemas.microsoft.com/office/drawing/2014/main" id="{0F27A5AC-1BBA-5C60-EE6B-07DB40ADA610}"/>
              </a:ext>
            </a:extLst>
          </p:cNvPr>
          <p:cNvCxnSpPr/>
          <p:nvPr/>
        </p:nvCxnSpPr>
        <p:spPr>
          <a:xfrm flipH="1">
            <a:off x="3464050" y="5186659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73" name="Straight Connector 372">
            <a:extLst>
              <a:ext uri="{FF2B5EF4-FFF2-40B4-BE49-F238E27FC236}">
                <a16:creationId xmlns:a16="http://schemas.microsoft.com/office/drawing/2014/main" id="{9B4058E7-7C56-33F2-0FFA-B52815BB4450}"/>
              </a:ext>
            </a:extLst>
          </p:cNvPr>
          <p:cNvCxnSpPr/>
          <p:nvPr/>
        </p:nvCxnSpPr>
        <p:spPr>
          <a:xfrm flipH="1">
            <a:off x="3632501" y="5187824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74" name="Elbow Connector 323">
            <a:extLst>
              <a:ext uri="{FF2B5EF4-FFF2-40B4-BE49-F238E27FC236}">
                <a16:creationId xmlns:a16="http://schemas.microsoft.com/office/drawing/2014/main" id="{4F2E630C-7682-C4BF-3821-B9DC05741E1B}"/>
              </a:ext>
            </a:extLst>
          </p:cNvPr>
          <p:cNvCxnSpPr/>
          <p:nvPr/>
        </p:nvCxnSpPr>
        <p:spPr>
          <a:xfrm>
            <a:off x="3632382" y="5186659"/>
            <a:ext cx="174977" cy="11989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75" name="Elbow Connector 324">
            <a:extLst>
              <a:ext uri="{FF2B5EF4-FFF2-40B4-BE49-F238E27FC236}">
                <a16:creationId xmlns:a16="http://schemas.microsoft.com/office/drawing/2014/main" id="{11F9F34F-4284-2D3B-233B-A9955C413252}"/>
              </a:ext>
            </a:extLst>
          </p:cNvPr>
          <p:cNvCxnSpPr/>
          <p:nvPr/>
        </p:nvCxnSpPr>
        <p:spPr>
          <a:xfrm>
            <a:off x="3809918" y="5187672"/>
            <a:ext cx="170254" cy="114721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76" name="Straight Connector 375">
            <a:extLst>
              <a:ext uri="{FF2B5EF4-FFF2-40B4-BE49-F238E27FC236}">
                <a16:creationId xmlns:a16="http://schemas.microsoft.com/office/drawing/2014/main" id="{25FDC92B-1DED-CE67-A226-4117FE356B25}"/>
              </a:ext>
            </a:extLst>
          </p:cNvPr>
          <p:cNvCxnSpPr/>
          <p:nvPr/>
        </p:nvCxnSpPr>
        <p:spPr>
          <a:xfrm flipH="1">
            <a:off x="3807359" y="5186659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77" name="Straight Connector 376">
            <a:extLst>
              <a:ext uri="{FF2B5EF4-FFF2-40B4-BE49-F238E27FC236}">
                <a16:creationId xmlns:a16="http://schemas.microsoft.com/office/drawing/2014/main" id="{1C004A97-2F1F-5669-D836-910B48A3E2DD}"/>
              </a:ext>
            </a:extLst>
          </p:cNvPr>
          <p:cNvCxnSpPr/>
          <p:nvPr/>
        </p:nvCxnSpPr>
        <p:spPr>
          <a:xfrm flipH="1">
            <a:off x="3975810" y="5187824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78" name="Elbow Connector 327">
            <a:extLst>
              <a:ext uri="{FF2B5EF4-FFF2-40B4-BE49-F238E27FC236}">
                <a16:creationId xmlns:a16="http://schemas.microsoft.com/office/drawing/2014/main" id="{0E732166-928C-37F2-4460-CF24B11E2D78}"/>
              </a:ext>
            </a:extLst>
          </p:cNvPr>
          <p:cNvCxnSpPr/>
          <p:nvPr/>
        </p:nvCxnSpPr>
        <p:spPr>
          <a:xfrm>
            <a:off x="3977092" y="5187151"/>
            <a:ext cx="174977" cy="11989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79" name="Elbow Connector 328">
            <a:extLst>
              <a:ext uri="{FF2B5EF4-FFF2-40B4-BE49-F238E27FC236}">
                <a16:creationId xmlns:a16="http://schemas.microsoft.com/office/drawing/2014/main" id="{1BE982BA-E513-2499-5C2F-0279CA479346}"/>
              </a:ext>
            </a:extLst>
          </p:cNvPr>
          <p:cNvCxnSpPr/>
          <p:nvPr/>
        </p:nvCxnSpPr>
        <p:spPr>
          <a:xfrm>
            <a:off x="4154628" y="5188164"/>
            <a:ext cx="170254" cy="114721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80" name="Straight Connector 379">
            <a:extLst>
              <a:ext uri="{FF2B5EF4-FFF2-40B4-BE49-F238E27FC236}">
                <a16:creationId xmlns:a16="http://schemas.microsoft.com/office/drawing/2014/main" id="{BCE597FD-29B0-F70C-BABC-78AF697C95DF}"/>
              </a:ext>
            </a:extLst>
          </p:cNvPr>
          <p:cNvCxnSpPr/>
          <p:nvPr/>
        </p:nvCxnSpPr>
        <p:spPr>
          <a:xfrm flipH="1">
            <a:off x="4152069" y="5187151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81" name="Straight Connector 380">
            <a:extLst>
              <a:ext uri="{FF2B5EF4-FFF2-40B4-BE49-F238E27FC236}">
                <a16:creationId xmlns:a16="http://schemas.microsoft.com/office/drawing/2014/main" id="{E099BB3A-ED57-E353-092A-5CA24BA0D80B}"/>
              </a:ext>
            </a:extLst>
          </p:cNvPr>
          <p:cNvCxnSpPr/>
          <p:nvPr/>
        </p:nvCxnSpPr>
        <p:spPr>
          <a:xfrm flipH="1">
            <a:off x="4320520" y="5188316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82" name="Elbow Connector 331">
            <a:extLst>
              <a:ext uri="{FF2B5EF4-FFF2-40B4-BE49-F238E27FC236}">
                <a16:creationId xmlns:a16="http://schemas.microsoft.com/office/drawing/2014/main" id="{87436E24-76C2-B0AE-A576-0CDFA1521571}"/>
              </a:ext>
            </a:extLst>
          </p:cNvPr>
          <p:cNvCxnSpPr/>
          <p:nvPr/>
        </p:nvCxnSpPr>
        <p:spPr>
          <a:xfrm>
            <a:off x="4320401" y="5187151"/>
            <a:ext cx="174977" cy="11989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83" name="Elbow Connector 332">
            <a:extLst>
              <a:ext uri="{FF2B5EF4-FFF2-40B4-BE49-F238E27FC236}">
                <a16:creationId xmlns:a16="http://schemas.microsoft.com/office/drawing/2014/main" id="{1B6697FB-5679-BB21-A62E-A25FB4ABEB0C}"/>
              </a:ext>
            </a:extLst>
          </p:cNvPr>
          <p:cNvCxnSpPr/>
          <p:nvPr/>
        </p:nvCxnSpPr>
        <p:spPr>
          <a:xfrm>
            <a:off x="4497937" y="5188164"/>
            <a:ext cx="170254" cy="114721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84" name="Straight Connector 383">
            <a:extLst>
              <a:ext uri="{FF2B5EF4-FFF2-40B4-BE49-F238E27FC236}">
                <a16:creationId xmlns:a16="http://schemas.microsoft.com/office/drawing/2014/main" id="{40DD10AE-5DF3-5F41-01A7-96B270FA4FB5}"/>
              </a:ext>
            </a:extLst>
          </p:cNvPr>
          <p:cNvCxnSpPr/>
          <p:nvPr/>
        </p:nvCxnSpPr>
        <p:spPr>
          <a:xfrm flipH="1">
            <a:off x="4495378" y="5187151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85" name="Straight Connector 384">
            <a:extLst>
              <a:ext uri="{FF2B5EF4-FFF2-40B4-BE49-F238E27FC236}">
                <a16:creationId xmlns:a16="http://schemas.microsoft.com/office/drawing/2014/main" id="{0706D61A-9D4E-6494-0F02-D72A4F9FFE47}"/>
              </a:ext>
            </a:extLst>
          </p:cNvPr>
          <p:cNvCxnSpPr/>
          <p:nvPr/>
        </p:nvCxnSpPr>
        <p:spPr>
          <a:xfrm flipH="1">
            <a:off x="4663829" y="5188316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86" name="Elbow Connector 335">
            <a:extLst>
              <a:ext uri="{FF2B5EF4-FFF2-40B4-BE49-F238E27FC236}">
                <a16:creationId xmlns:a16="http://schemas.microsoft.com/office/drawing/2014/main" id="{94F8B291-81B8-5EC1-7705-2621F0CB7632}"/>
              </a:ext>
            </a:extLst>
          </p:cNvPr>
          <p:cNvCxnSpPr/>
          <p:nvPr/>
        </p:nvCxnSpPr>
        <p:spPr>
          <a:xfrm>
            <a:off x="4671581" y="5185447"/>
            <a:ext cx="174977" cy="11989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87" name="Elbow Connector 336">
            <a:extLst>
              <a:ext uri="{FF2B5EF4-FFF2-40B4-BE49-F238E27FC236}">
                <a16:creationId xmlns:a16="http://schemas.microsoft.com/office/drawing/2014/main" id="{EE297BDF-00D8-6807-951E-9641C0A520A7}"/>
              </a:ext>
            </a:extLst>
          </p:cNvPr>
          <p:cNvCxnSpPr/>
          <p:nvPr/>
        </p:nvCxnSpPr>
        <p:spPr>
          <a:xfrm>
            <a:off x="4849117" y="5186460"/>
            <a:ext cx="170254" cy="114721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88" name="Straight Connector 387">
            <a:extLst>
              <a:ext uri="{FF2B5EF4-FFF2-40B4-BE49-F238E27FC236}">
                <a16:creationId xmlns:a16="http://schemas.microsoft.com/office/drawing/2014/main" id="{142616FC-8B04-981A-AFEC-2FC6AA5EA970}"/>
              </a:ext>
            </a:extLst>
          </p:cNvPr>
          <p:cNvCxnSpPr/>
          <p:nvPr/>
        </p:nvCxnSpPr>
        <p:spPr>
          <a:xfrm flipH="1">
            <a:off x="4846558" y="5185447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89" name="Straight Connector 388">
            <a:extLst>
              <a:ext uri="{FF2B5EF4-FFF2-40B4-BE49-F238E27FC236}">
                <a16:creationId xmlns:a16="http://schemas.microsoft.com/office/drawing/2014/main" id="{C42F3CD9-DE18-1165-CB9B-46704C00BF23}"/>
              </a:ext>
            </a:extLst>
          </p:cNvPr>
          <p:cNvCxnSpPr/>
          <p:nvPr/>
        </p:nvCxnSpPr>
        <p:spPr>
          <a:xfrm flipH="1">
            <a:off x="5015009" y="5186612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90" name="Elbow Connector 339">
            <a:extLst>
              <a:ext uri="{FF2B5EF4-FFF2-40B4-BE49-F238E27FC236}">
                <a16:creationId xmlns:a16="http://schemas.microsoft.com/office/drawing/2014/main" id="{544F8BC6-81F9-1CF9-805E-C42F49777D6E}"/>
              </a:ext>
            </a:extLst>
          </p:cNvPr>
          <p:cNvCxnSpPr/>
          <p:nvPr/>
        </p:nvCxnSpPr>
        <p:spPr>
          <a:xfrm>
            <a:off x="5014890" y="5185447"/>
            <a:ext cx="174977" cy="11989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91" name="Elbow Connector 340">
            <a:extLst>
              <a:ext uri="{FF2B5EF4-FFF2-40B4-BE49-F238E27FC236}">
                <a16:creationId xmlns:a16="http://schemas.microsoft.com/office/drawing/2014/main" id="{866F939F-1D0B-FDDA-461B-92AF326FF57F}"/>
              </a:ext>
            </a:extLst>
          </p:cNvPr>
          <p:cNvCxnSpPr/>
          <p:nvPr/>
        </p:nvCxnSpPr>
        <p:spPr>
          <a:xfrm>
            <a:off x="5192426" y="5186460"/>
            <a:ext cx="170254" cy="114721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92" name="Straight Connector 391">
            <a:extLst>
              <a:ext uri="{FF2B5EF4-FFF2-40B4-BE49-F238E27FC236}">
                <a16:creationId xmlns:a16="http://schemas.microsoft.com/office/drawing/2014/main" id="{CC151253-EF4A-45C6-873E-5933B28A37EE}"/>
              </a:ext>
            </a:extLst>
          </p:cNvPr>
          <p:cNvCxnSpPr/>
          <p:nvPr/>
        </p:nvCxnSpPr>
        <p:spPr>
          <a:xfrm flipH="1">
            <a:off x="5189867" y="5185447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93" name="Straight Connector 392">
            <a:extLst>
              <a:ext uri="{FF2B5EF4-FFF2-40B4-BE49-F238E27FC236}">
                <a16:creationId xmlns:a16="http://schemas.microsoft.com/office/drawing/2014/main" id="{120B445B-6898-5D58-7EC9-E450C709569C}"/>
              </a:ext>
            </a:extLst>
          </p:cNvPr>
          <p:cNvCxnSpPr/>
          <p:nvPr/>
        </p:nvCxnSpPr>
        <p:spPr>
          <a:xfrm flipH="1">
            <a:off x="5358318" y="5186612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94" name="Elbow Connector 343">
            <a:extLst>
              <a:ext uri="{FF2B5EF4-FFF2-40B4-BE49-F238E27FC236}">
                <a16:creationId xmlns:a16="http://schemas.microsoft.com/office/drawing/2014/main" id="{496FF48A-23A7-D1DB-20B7-44EDE51631D6}"/>
              </a:ext>
            </a:extLst>
          </p:cNvPr>
          <p:cNvCxnSpPr/>
          <p:nvPr/>
        </p:nvCxnSpPr>
        <p:spPr>
          <a:xfrm>
            <a:off x="5359600" y="5185939"/>
            <a:ext cx="174977" cy="11989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95" name="Elbow Connector 344">
            <a:extLst>
              <a:ext uri="{FF2B5EF4-FFF2-40B4-BE49-F238E27FC236}">
                <a16:creationId xmlns:a16="http://schemas.microsoft.com/office/drawing/2014/main" id="{76269E10-0233-9178-DA19-7F3D372D2984}"/>
              </a:ext>
            </a:extLst>
          </p:cNvPr>
          <p:cNvCxnSpPr/>
          <p:nvPr/>
        </p:nvCxnSpPr>
        <p:spPr>
          <a:xfrm>
            <a:off x="5537136" y="5186952"/>
            <a:ext cx="170254" cy="114721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96" name="Straight Connector 395">
            <a:extLst>
              <a:ext uri="{FF2B5EF4-FFF2-40B4-BE49-F238E27FC236}">
                <a16:creationId xmlns:a16="http://schemas.microsoft.com/office/drawing/2014/main" id="{8001A860-8EEC-6688-30F3-80186A806A9E}"/>
              </a:ext>
            </a:extLst>
          </p:cNvPr>
          <p:cNvCxnSpPr/>
          <p:nvPr/>
        </p:nvCxnSpPr>
        <p:spPr>
          <a:xfrm flipH="1">
            <a:off x="5534577" y="5185939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97" name="Straight Connector 396">
            <a:extLst>
              <a:ext uri="{FF2B5EF4-FFF2-40B4-BE49-F238E27FC236}">
                <a16:creationId xmlns:a16="http://schemas.microsoft.com/office/drawing/2014/main" id="{1B9F821E-D8B2-6DC0-D868-C0B198C65F70}"/>
              </a:ext>
            </a:extLst>
          </p:cNvPr>
          <p:cNvCxnSpPr/>
          <p:nvPr/>
        </p:nvCxnSpPr>
        <p:spPr>
          <a:xfrm flipH="1">
            <a:off x="5703028" y="5187104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98" name="Elbow Connector 347">
            <a:extLst>
              <a:ext uri="{FF2B5EF4-FFF2-40B4-BE49-F238E27FC236}">
                <a16:creationId xmlns:a16="http://schemas.microsoft.com/office/drawing/2014/main" id="{581DC161-7F76-2EFA-16CA-2D00C783D2AE}"/>
              </a:ext>
            </a:extLst>
          </p:cNvPr>
          <p:cNvCxnSpPr/>
          <p:nvPr/>
        </p:nvCxnSpPr>
        <p:spPr>
          <a:xfrm>
            <a:off x="5702909" y="5185939"/>
            <a:ext cx="174977" cy="11989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399" name="Elbow Connector 348">
            <a:extLst>
              <a:ext uri="{FF2B5EF4-FFF2-40B4-BE49-F238E27FC236}">
                <a16:creationId xmlns:a16="http://schemas.microsoft.com/office/drawing/2014/main" id="{6994B3F2-89CF-73D4-C612-2C7F77FA9D29}"/>
              </a:ext>
            </a:extLst>
          </p:cNvPr>
          <p:cNvCxnSpPr/>
          <p:nvPr/>
        </p:nvCxnSpPr>
        <p:spPr>
          <a:xfrm>
            <a:off x="5880445" y="5186952"/>
            <a:ext cx="170254" cy="114721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400" name="Straight Connector 399">
            <a:extLst>
              <a:ext uri="{FF2B5EF4-FFF2-40B4-BE49-F238E27FC236}">
                <a16:creationId xmlns:a16="http://schemas.microsoft.com/office/drawing/2014/main" id="{2C0FB4BE-40DC-79FD-2376-0428D0007C42}"/>
              </a:ext>
            </a:extLst>
          </p:cNvPr>
          <p:cNvCxnSpPr/>
          <p:nvPr/>
        </p:nvCxnSpPr>
        <p:spPr>
          <a:xfrm flipH="1">
            <a:off x="5877886" y="5185939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401" name="Straight Connector 400">
            <a:extLst>
              <a:ext uri="{FF2B5EF4-FFF2-40B4-BE49-F238E27FC236}">
                <a16:creationId xmlns:a16="http://schemas.microsoft.com/office/drawing/2014/main" id="{EAFF9FEE-109A-9233-90E1-956FE2464C8C}"/>
              </a:ext>
            </a:extLst>
          </p:cNvPr>
          <p:cNvCxnSpPr/>
          <p:nvPr/>
        </p:nvCxnSpPr>
        <p:spPr>
          <a:xfrm flipH="1">
            <a:off x="6046337" y="5187104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402" name="Elbow Connector 351">
            <a:extLst>
              <a:ext uri="{FF2B5EF4-FFF2-40B4-BE49-F238E27FC236}">
                <a16:creationId xmlns:a16="http://schemas.microsoft.com/office/drawing/2014/main" id="{6255DA69-4F5B-80CE-094F-7491D5F74452}"/>
              </a:ext>
            </a:extLst>
          </p:cNvPr>
          <p:cNvCxnSpPr/>
          <p:nvPr/>
        </p:nvCxnSpPr>
        <p:spPr>
          <a:xfrm>
            <a:off x="8874798" y="5184128"/>
            <a:ext cx="174977" cy="11989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403" name="Elbow Connector 352">
            <a:extLst>
              <a:ext uri="{FF2B5EF4-FFF2-40B4-BE49-F238E27FC236}">
                <a16:creationId xmlns:a16="http://schemas.microsoft.com/office/drawing/2014/main" id="{DA141F78-C52D-6CB6-3EFD-1F865A4726E1}"/>
              </a:ext>
            </a:extLst>
          </p:cNvPr>
          <p:cNvCxnSpPr/>
          <p:nvPr/>
        </p:nvCxnSpPr>
        <p:spPr>
          <a:xfrm>
            <a:off x="9052334" y="5185141"/>
            <a:ext cx="170254" cy="114721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404" name="Straight Connector 403">
            <a:extLst>
              <a:ext uri="{FF2B5EF4-FFF2-40B4-BE49-F238E27FC236}">
                <a16:creationId xmlns:a16="http://schemas.microsoft.com/office/drawing/2014/main" id="{0AE92A16-6140-B407-458C-411E17E7EAAD}"/>
              </a:ext>
            </a:extLst>
          </p:cNvPr>
          <p:cNvCxnSpPr/>
          <p:nvPr/>
        </p:nvCxnSpPr>
        <p:spPr>
          <a:xfrm flipH="1">
            <a:off x="9049775" y="5184128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405" name="Straight Connector 404">
            <a:extLst>
              <a:ext uri="{FF2B5EF4-FFF2-40B4-BE49-F238E27FC236}">
                <a16:creationId xmlns:a16="http://schemas.microsoft.com/office/drawing/2014/main" id="{FED517D8-B703-D8AF-AA04-A3322A5FCDB7}"/>
              </a:ext>
            </a:extLst>
          </p:cNvPr>
          <p:cNvCxnSpPr/>
          <p:nvPr/>
        </p:nvCxnSpPr>
        <p:spPr>
          <a:xfrm flipH="1">
            <a:off x="9218226" y="5185293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406" name="Elbow Connector 355">
            <a:extLst>
              <a:ext uri="{FF2B5EF4-FFF2-40B4-BE49-F238E27FC236}">
                <a16:creationId xmlns:a16="http://schemas.microsoft.com/office/drawing/2014/main" id="{58372874-FE95-FE54-861A-C7C1EAD1F8F4}"/>
              </a:ext>
            </a:extLst>
          </p:cNvPr>
          <p:cNvCxnSpPr/>
          <p:nvPr/>
        </p:nvCxnSpPr>
        <p:spPr>
          <a:xfrm>
            <a:off x="9218107" y="5184128"/>
            <a:ext cx="174977" cy="11989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407" name="Elbow Connector 356">
            <a:extLst>
              <a:ext uri="{FF2B5EF4-FFF2-40B4-BE49-F238E27FC236}">
                <a16:creationId xmlns:a16="http://schemas.microsoft.com/office/drawing/2014/main" id="{2CF5FF5E-8D95-7866-9F29-2EE0AC44384E}"/>
              </a:ext>
            </a:extLst>
          </p:cNvPr>
          <p:cNvCxnSpPr/>
          <p:nvPr/>
        </p:nvCxnSpPr>
        <p:spPr>
          <a:xfrm>
            <a:off x="9395643" y="5185141"/>
            <a:ext cx="170254" cy="114721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408" name="Straight Connector 407">
            <a:extLst>
              <a:ext uri="{FF2B5EF4-FFF2-40B4-BE49-F238E27FC236}">
                <a16:creationId xmlns:a16="http://schemas.microsoft.com/office/drawing/2014/main" id="{564DB0FE-BF31-5732-E973-7354B5C8A6D8}"/>
              </a:ext>
            </a:extLst>
          </p:cNvPr>
          <p:cNvCxnSpPr/>
          <p:nvPr/>
        </p:nvCxnSpPr>
        <p:spPr>
          <a:xfrm flipH="1">
            <a:off x="9393084" y="5184128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409" name="Straight Connector 408">
            <a:extLst>
              <a:ext uri="{FF2B5EF4-FFF2-40B4-BE49-F238E27FC236}">
                <a16:creationId xmlns:a16="http://schemas.microsoft.com/office/drawing/2014/main" id="{5E6D658E-C000-2D7D-BFB0-74E29015269D}"/>
              </a:ext>
            </a:extLst>
          </p:cNvPr>
          <p:cNvCxnSpPr/>
          <p:nvPr/>
        </p:nvCxnSpPr>
        <p:spPr>
          <a:xfrm flipH="1">
            <a:off x="9561535" y="5185293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410" name="Elbow Connector 359">
            <a:extLst>
              <a:ext uri="{FF2B5EF4-FFF2-40B4-BE49-F238E27FC236}">
                <a16:creationId xmlns:a16="http://schemas.microsoft.com/office/drawing/2014/main" id="{3A46BA1D-ECCE-9F95-B959-A461CE7CBC1E}"/>
              </a:ext>
            </a:extLst>
          </p:cNvPr>
          <p:cNvCxnSpPr/>
          <p:nvPr/>
        </p:nvCxnSpPr>
        <p:spPr>
          <a:xfrm>
            <a:off x="9562817" y="5184620"/>
            <a:ext cx="174977" cy="11989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411" name="Elbow Connector 360">
            <a:extLst>
              <a:ext uri="{FF2B5EF4-FFF2-40B4-BE49-F238E27FC236}">
                <a16:creationId xmlns:a16="http://schemas.microsoft.com/office/drawing/2014/main" id="{E0C887C6-2BD6-24CA-98EB-67EDA620A00E}"/>
              </a:ext>
            </a:extLst>
          </p:cNvPr>
          <p:cNvCxnSpPr/>
          <p:nvPr/>
        </p:nvCxnSpPr>
        <p:spPr>
          <a:xfrm>
            <a:off x="8009834" y="5188656"/>
            <a:ext cx="170254" cy="114721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412" name="Straight Connector 411">
            <a:extLst>
              <a:ext uri="{FF2B5EF4-FFF2-40B4-BE49-F238E27FC236}">
                <a16:creationId xmlns:a16="http://schemas.microsoft.com/office/drawing/2014/main" id="{612CC8F7-797F-C72D-556D-E12D3437159A}"/>
              </a:ext>
            </a:extLst>
          </p:cNvPr>
          <p:cNvCxnSpPr/>
          <p:nvPr/>
        </p:nvCxnSpPr>
        <p:spPr>
          <a:xfrm flipH="1">
            <a:off x="9737794" y="5184620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413" name="Straight Connector 412">
            <a:extLst>
              <a:ext uri="{FF2B5EF4-FFF2-40B4-BE49-F238E27FC236}">
                <a16:creationId xmlns:a16="http://schemas.microsoft.com/office/drawing/2014/main" id="{B4DE8653-AEB7-B7E8-F708-E9F256C0F7F9}"/>
              </a:ext>
            </a:extLst>
          </p:cNvPr>
          <p:cNvCxnSpPr/>
          <p:nvPr/>
        </p:nvCxnSpPr>
        <p:spPr>
          <a:xfrm flipH="1">
            <a:off x="8175726" y="5188808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414" name="Elbow Connector 363">
            <a:extLst>
              <a:ext uri="{FF2B5EF4-FFF2-40B4-BE49-F238E27FC236}">
                <a16:creationId xmlns:a16="http://schemas.microsoft.com/office/drawing/2014/main" id="{D08E2CB4-BB98-CDE9-A485-93055F76D88F}"/>
              </a:ext>
            </a:extLst>
          </p:cNvPr>
          <p:cNvCxnSpPr/>
          <p:nvPr/>
        </p:nvCxnSpPr>
        <p:spPr>
          <a:xfrm>
            <a:off x="8175607" y="5187643"/>
            <a:ext cx="174977" cy="11989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415" name="Elbow Connector 364">
            <a:extLst>
              <a:ext uri="{FF2B5EF4-FFF2-40B4-BE49-F238E27FC236}">
                <a16:creationId xmlns:a16="http://schemas.microsoft.com/office/drawing/2014/main" id="{7EBBF88C-BF00-A8B3-C364-925DA77D5BFB}"/>
              </a:ext>
            </a:extLst>
          </p:cNvPr>
          <p:cNvCxnSpPr/>
          <p:nvPr/>
        </p:nvCxnSpPr>
        <p:spPr>
          <a:xfrm>
            <a:off x="8353143" y="5188656"/>
            <a:ext cx="170254" cy="114721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416" name="Straight Connector 415">
            <a:extLst>
              <a:ext uri="{FF2B5EF4-FFF2-40B4-BE49-F238E27FC236}">
                <a16:creationId xmlns:a16="http://schemas.microsoft.com/office/drawing/2014/main" id="{AA5894B2-400A-2182-52E6-2559405ABD87}"/>
              </a:ext>
            </a:extLst>
          </p:cNvPr>
          <p:cNvCxnSpPr/>
          <p:nvPr/>
        </p:nvCxnSpPr>
        <p:spPr>
          <a:xfrm flipH="1">
            <a:off x="8350584" y="5187643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417" name="Straight Connector 416">
            <a:extLst>
              <a:ext uri="{FF2B5EF4-FFF2-40B4-BE49-F238E27FC236}">
                <a16:creationId xmlns:a16="http://schemas.microsoft.com/office/drawing/2014/main" id="{D92662B8-33E1-7D15-04D7-B37E74D55CE1}"/>
              </a:ext>
            </a:extLst>
          </p:cNvPr>
          <p:cNvCxnSpPr/>
          <p:nvPr/>
        </p:nvCxnSpPr>
        <p:spPr>
          <a:xfrm flipH="1">
            <a:off x="8519035" y="5188808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418" name="Elbow Connector 367">
            <a:extLst>
              <a:ext uri="{FF2B5EF4-FFF2-40B4-BE49-F238E27FC236}">
                <a16:creationId xmlns:a16="http://schemas.microsoft.com/office/drawing/2014/main" id="{85672D88-EB6C-C15D-5672-D4F0F6B21E47}"/>
              </a:ext>
            </a:extLst>
          </p:cNvPr>
          <p:cNvCxnSpPr/>
          <p:nvPr/>
        </p:nvCxnSpPr>
        <p:spPr>
          <a:xfrm>
            <a:off x="8526787" y="5185939"/>
            <a:ext cx="174977" cy="119890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419" name="Elbow Connector 368">
            <a:extLst>
              <a:ext uri="{FF2B5EF4-FFF2-40B4-BE49-F238E27FC236}">
                <a16:creationId xmlns:a16="http://schemas.microsoft.com/office/drawing/2014/main" id="{686C5375-0F41-4E83-447C-F4CEE5D51257}"/>
              </a:ext>
            </a:extLst>
          </p:cNvPr>
          <p:cNvCxnSpPr/>
          <p:nvPr/>
        </p:nvCxnSpPr>
        <p:spPr>
          <a:xfrm>
            <a:off x="8704323" y="5186952"/>
            <a:ext cx="170254" cy="114721"/>
          </a:xfrm>
          <a:prstGeom prst="bentConnector3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420" name="Straight Connector 419">
            <a:extLst>
              <a:ext uri="{FF2B5EF4-FFF2-40B4-BE49-F238E27FC236}">
                <a16:creationId xmlns:a16="http://schemas.microsoft.com/office/drawing/2014/main" id="{B2584DAB-372B-A85E-9D7F-B74277E32AF9}"/>
              </a:ext>
            </a:extLst>
          </p:cNvPr>
          <p:cNvCxnSpPr/>
          <p:nvPr/>
        </p:nvCxnSpPr>
        <p:spPr>
          <a:xfrm flipH="1">
            <a:off x="8701764" y="5185939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421" name="Straight Connector 420">
            <a:extLst>
              <a:ext uri="{FF2B5EF4-FFF2-40B4-BE49-F238E27FC236}">
                <a16:creationId xmlns:a16="http://schemas.microsoft.com/office/drawing/2014/main" id="{0FFDAD96-93EE-F302-A946-100CD79F9B58}"/>
              </a:ext>
            </a:extLst>
          </p:cNvPr>
          <p:cNvCxnSpPr/>
          <p:nvPr/>
        </p:nvCxnSpPr>
        <p:spPr>
          <a:xfrm flipH="1">
            <a:off x="8870215" y="5187104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422" name="Straight Connector 421">
            <a:extLst>
              <a:ext uri="{FF2B5EF4-FFF2-40B4-BE49-F238E27FC236}">
                <a16:creationId xmlns:a16="http://schemas.microsoft.com/office/drawing/2014/main" id="{2B186D56-288C-D779-44BB-167ED1BDCAC5}"/>
              </a:ext>
            </a:extLst>
          </p:cNvPr>
          <p:cNvCxnSpPr/>
          <p:nvPr/>
        </p:nvCxnSpPr>
        <p:spPr>
          <a:xfrm>
            <a:off x="6077537" y="5241335"/>
            <a:ext cx="1924649" cy="0"/>
          </a:xfrm>
          <a:prstGeom prst="line">
            <a:avLst/>
          </a:prstGeom>
          <a:noFill/>
          <a:ln w="19050" cap="flat" cmpd="sng" algn="ctr">
            <a:solidFill>
              <a:srgbClr val="5B9BD5"/>
            </a:solidFill>
            <a:prstDash val="dash"/>
            <a:miter lim="800000"/>
          </a:ln>
          <a:effectLst/>
        </p:spPr>
      </p:cxnSp>
      <p:cxnSp>
        <p:nvCxnSpPr>
          <p:cNvPr id="423" name="Straight Connector 422">
            <a:extLst>
              <a:ext uri="{FF2B5EF4-FFF2-40B4-BE49-F238E27FC236}">
                <a16:creationId xmlns:a16="http://schemas.microsoft.com/office/drawing/2014/main" id="{9D3962AD-B7E4-F372-F82C-6405CD9EA82A}"/>
              </a:ext>
            </a:extLst>
          </p:cNvPr>
          <p:cNvCxnSpPr/>
          <p:nvPr/>
        </p:nvCxnSpPr>
        <p:spPr>
          <a:xfrm flipH="1">
            <a:off x="3289562" y="5193679"/>
            <a:ext cx="1335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424" name="Straight Connector 423">
            <a:extLst>
              <a:ext uri="{FF2B5EF4-FFF2-40B4-BE49-F238E27FC236}">
                <a16:creationId xmlns:a16="http://schemas.microsoft.com/office/drawing/2014/main" id="{E013D984-DCF4-5895-15FE-55F70908D2C4}"/>
              </a:ext>
            </a:extLst>
          </p:cNvPr>
          <p:cNvCxnSpPr/>
          <p:nvPr/>
        </p:nvCxnSpPr>
        <p:spPr>
          <a:xfrm flipH="1">
            <a:off x="3289073" y="4859245"/>
            <a:ext cx="6598" cy="7548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5" name="Straight Connector 424">
            <a:extLst>
              <a:ext uri="{FF2B5EF4-FFF2-40B4-BE49-F238E27FC236}">
                <a16:creationId xmlns:a16="http://schemas.microsoft.com/office/drawing/2014/main" id="{A3C14E14-51D7-C5E5-109D-4A3A2A9CEFCA}"/>
              </a:ext>
            </a:extLst>
          </p:cNvPr>
          <p:cNvCxnSpPr/>
          <p:nvPr/>
        </p:nvCxnSpPr>
        <p:spPr>
          <a:xfrm flipH="1">
            <a:off x="3296796" y="4975673"/>
            <a:ext cx="1334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426" name="Straight Connector 425">
            <a:extLst>
              <a:ext uri="{FF2B5EF4-FFF2-40B4-BE49-F238E27FC236}">
                <a16:creationId xmlns:a16="http://schemas.microsoft.com/office/drawing/2014/main" id="{F17E0166-D8AF-B7E4-BCE7-6C6EAB519C11}"/>
              </a:ext>
            </a:extLst>
          </p:cNvPr>
          <p:cNvCxnSpPr/>
          <p:nvPr/>
        </p:nvCxnSpPr>
        <p:spPr>
          <a:xfrm flipH="1">
            <a:off x="3292954" y="5473394"/>
            <a:ext cx="1334" cy="114415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sp>
        <p:nvSpPr>
          <p:cNvPr id="427" name="TextBox 426">
            <a:extLst>
              <a:ext uri="{FF2B5EF4-FFF2-40B4-BE49-F238E27FC236}">
                <a16:creationId xmlns:a16="http://schemas.microsoft.com/office/drawing/2014/main" id="{792EB61E-4C9E-E960-7E34-3FC713C2D8ED}"/>
              </a:ext>
            </a:extLst>
          </p:cNvPr>
          <p:cNvSpPr txBox="1"/>
          <p:nvPr/>
        </p:nvSpPr>
        <p:spPr>
          <a:xfrm>
            <a:off x="2381128" y="4896441"/>
            <a:ext cx="78739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39.4 MHz</a:t>
            </a:r>
          </a:p>
        </p:txBody>
      </p:sp>
      <p:sp>
        <p:nvSpPr>
          <p:cNvPr id="428" name="TextBox 427">
            <a:extLst>
              <a:ext uri="{FF2B5EF4-FFF2-40B4-BE49-F238E27FC236}">
                <a16:creationId xmlns:a16="http://schemas.microsoft.com/office/drawing/2014/main" id="{49B8D722-8158-27D9-3B07-4AC218113D58}"/>
              </a:ext>
            </a:extLst>
          </p:cNvPr>
          <p:cNvSpPr txBox="1"/>
          <p:nvPr/>
        </p:nvSpPr>
        <p:spPr>
          <a:xfrm>
            <a:off x="2376686" y="5105868"/>
            <a:ext cx="78739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98.5 MHz</a:t>
            </a:r>
          </a:p>
        </p:txBody>
      </p:sp>
      <p:sp>
        <p:nvSpPr>
          <p:cNvPr id="429" name="TextBox 428">
            <a:extLst>
              <a:ext uri="{FF2B5EF4-FFF2-40B4-BE49-F238E27FC236}">
                <a16:creationId xmlns:a16="http://schemas.microsoft.com/office/drawing/2014/main" id="{398DF28F-CD8F-F80C-6F95-5DA25A83942D}"/>
              </a:ext>
            </a:extLst>
          </p:cNvPr>
          <p:cNvSpPr txBox="1"/>
          <p:nvPr/>
        </p:nvSpPr>
        <p:spPr>
          <a:xfrm>
            <a:off x="2394822" y="5381719"/>
            <a:ext cx="5757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others</a:t>
            </a:r>
          </a:p>
        </p:txBody>
      </p:sp>
      <p:cxnSp>
        <p:nvCxnSpPr>
          <p:cNvPr id="430" name="Curved Connector 380">
            <a:extLst>
              <a:ext uri="{FF2B5EF4-FFF2-40B4-BE49-F238E27FC236}">
                <a16:creationId xmlns:a16="http://schemas.microsoft.com/office/drawing/2014/main" id="{5E93FB10-C696-D8B3-43AF-E2A246CB5271}"/>
              </a:ext>
            </a:extLst>
          </p:cNvPr>
          <p:cNvCxnSpPr/>
          <p:nvPr/>
        </p:nvCxnSpPr>
        <p:spPr>
          <a:xfrm rot="16200000" flipH="1">
            <a:off x="2489693" y="4244764"/>
            <a:ext cx="1524701" cy="87260"/>
          </a:xfrm>
          <a:prstGeom prst="curvedConnector3">
            <a:avLst>
              <a:gd name="adj1" fmla="val 97478"/>
            </a:avLst>
          </a:prstGeom>
          <a:ln w="15875"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EAD42236-6A62-46BC-41E8-6CF6DABB9164}"/>
              </a:ext>
            </a:extLst>
          </p:cNvPr>
          <p:cNvSpPr txBox="1"/>
          <p:nvPr/>
        </p:nvSpPr>
        <p:spPr>
          <a:xfrm>
            <a:off x="596684" y="3787073"/>
            <a:ext cx="2640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252 </a:t>
            </a:r>
            <a:r>
              <a:rPr lang="en-US" dirty="0" err="1"/>
              <a:t>clock_cycles</a:t>
            </a:r>
            <a:r>
              <a:rPr lang="en-US" dirty="0"/>
              <a:t> per Orbit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8AB5F3-40FE-0004-3E2A-236E36D3CCE4}"/>
              </a:ext>
            </a:extLst>
          </p:cNvPr>
          <p:cNvSpPr txBox="1"/>
          <p:nvPr/>
        </p:nvSpPr>
        <p:spPr>
          <a:xfrm>
            <a:off x="608585" y="5475665"/>
            <a:ext cx="25769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n*252 </a:t>
            </a:r>
            <a:r>
              <a:rPr lang="en-US" sz="1600" dirty="0" err="1"/>
              <a:t>clock_cycles</a:t>
            </a:r>
            <a:r>
              <a:rPr lang="en-US" sz="1600" dirty="0"/>
              <a:t> per Orbit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12C6BA-9905-05AF-0C2B-08CFC3BBAA5F}"/>
              </a:ext>
            </a:extLst>
          </p:cNvPr>
          <p:cNvSpPr txBox="1"/>
          <p:nvPr/>
        </p:nvSpPr>
        <p:spPr>
          <a:xfrm>
            <a:off x="2118704" y="6052553"/>
            <a:ext cx="97985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All the reconstructed clocks are synchronized (same frequency, fixed phase)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8A2A01-4188-EE2E-76A1-D7C4156B234D}"/>
              </a:ext>
            </a:extLst>
          </p:cNvPr>
          <p:cNvSpPr txBox="1"/>
          <p:nvPr/>
        </p:nvSpPr>
        <p:spPr>
          <a:xfrm>
            <a:off x="9290313" y="1746738"/>
            <a:ext cx="24892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Beam crossing: 98.5MHz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Orbit period: 12.7886 µs</a:t>
            </a:r>
          </a:p>
        </p:txBody>
      </p:sp>
    </p:spTree>
    <p:extLst>
      <p:ext uri="{BB962C8B-B14F-4D97-AF65-F5344CB8AC3E}">
        <p14:creationId xmlns:p14="http://schemas.microsoft.com/office/powerpoint/2010/main" val="2487862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0E382-255C-E552-4C0A-499056707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Rectangle 298">
            <a:extLst>
              <a:ext uri="{FF2B5EF4-FFF2-40B4-BE49-F238E27FC236}">
                <a16:creationId xmlns:a16="http://schemas.microsoft.com/office/drawing/2014/main" id="{4FF04551-2B07-17CE-FA19-9C97A08C4FA5}"/>
              </a:ext>
            </a:extLst>
          </p:cNvPr>
          <p:cNvSpPr/>
          <p:nvPr/>
        </p:nvSpPr>
        <p:spPr>
          <a:xfrm>
            <a:off x="520482" y="3657719"/>
            <a:ext cx="11151035" cy="1368535"/>
          </a:xfrm>
          <a:prstGeom prst="rect">
            <a:avLst/>
          </a:prstGeom>
          <a:solidFill>
            <a:srgbClr val="7030A0">
              <a:alpha val="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3ED57E23-35C6-D44D-9116-65A0AEEAC87F}"/>
              </a:ext>
            </a:extLst>
          </p:cNvPr>
          <p:cNvSpPr/>
          <p:nvPr/>
        </p:nvSpPr>
        <p:spPr>
          <a:xfrm>
            <a:off x="1226617" y="339351"/>
            <a:ext cx="98541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2800" b="1" dirty="0">
                <a:solidFill>
                  <a:srgbClr val="000000"/>
                </a:solidFill>
              </a:rPr>
              <a:t>2. </a:t>
            </a:r>
            <a:r>
              <a:rPr lang="en-US" sz="2800" b="1" dirty="0" err="1"/>
              <a:t>ePIC</a:t>
            </a:r>
            <a:r>
              <a:rPr lang="en-US" sz="2800" b="1" dirty="0"/>
              <a:t>  GTU Design </a:t>
            </a:r>
            <a:r>
              <a:rPr lang="en-US" sz="2400" dirty="0"/>
              <a:t>-</a:t>
            </a:r>
            <a:r>
              <a:rPr lang="en-US" sz="2400" dirty="0">
                <a:solidFill>
                  <a:srgbClr val="000000"/>
                </a:solidFill>
              </a:rPr>
              <a:t> run-control (downlink) and Data/status (uplink)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F0404A2-E060-D603-A708-14B032D60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5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6ACFE8-DC15-00EF-D99C-535F90CFD632}"/>
              </a:ext>
            </a:extLst>
          </p:cNvPr>
          <p:cNvSpPr/>
          <p:nvPr/>
        </p:nvSpPr>
        <p:spPr>
          <a:xfrm>
            <a:off x="520482" y="1380933"/>
            <a:ext cx="11151035" cy="2052385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24B9F6-A1EB-FA18-2117-6A76F3A23BCD}"/>
              </a:ext>
            </a:extLst>
          </p:cNvPr>
          <p:cNvSpPr/>
          <p:nvPr/>
        </p:nvSpPr>
        <p:spPr>
          <a:xfrm>
            <a:off x="529366" y="5139921"/>
            <a:ext cx="11151035" cy="1135590"/>
          </a:xfrm>
          <a:prstGeom prst="rect">
            <a:avLst/>
          </a:prstGeom>
          <a:solidFill>
            <a:srgbClr val="00B050">
              <a:alpha val="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0A245F-87BC-C82B-5F8F-6F21F72613CE}"/>
              </a:ext>
            </a:extLst>
          </p:cNvPr>
          <p:cNvSpPr/>
          <p:nvPr/>
        </p:nvSpPr>
        <p:spPr>
          <a:xfrm>
            <a:off x="2122878" y="2526680"/>
            <a:ext cx="1619108" cy="356641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C6FE6A7-F370-C947-015E-3EE69A7A0731}"/>
              </a:ext>
            </a:extLst>
          </p:cNvPr>
          <p:cNvSpPr/>
          <p:nvPr/>
        </p:nvSpPr>
        <p:spPr>
          <a:xfrm>
            <a:off x="3749639" y="2521933"/>
            <a:ext cx="4094230" cy="356641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843E59C-D13F-7743-F942-E1568C729972}"/>
              </a:ext>
            </a:extLst>
          </p:cNvPr>
          <p:cNvSpPr/>
          <p:nvPr/>
        </p:nvSpPr>
        <p:spPr>
          <a:xfrm>
            <a:off x="7847696" y="2526315"/>
            <a:ext cx="3242312" cy="356641"/>
          </a:xfrm>
          <a:prstGeom prst="rect">
            <a:avLst/>
          </a:prstGeom>
          <a:solidFill>
            <a:srgbClr val="0070C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Elbow Connector 223">
            <a:extLst>
              <a:ext uri="{FF2B5EF4-FFF2-40B4-BE49-F238E27FC236}">
                <a16:creationId xmlns:a16="http://schemas.microsoft.com/office/drawing/2014/main" id="{9EA66763-D90E-8127-5929-EFCF4242DD5A}"/>
              </a:ext>
            </a:extLst>
          </p:cNvPr>
          <p:cNvCxnSpPr/>
          <p:nvPr/>
        </p:nvCxnSpPr>
        <p:spPr>
          <a:xfrm>
            <a:off x="3056363" y="1743357"/>
            <a:ext cx="4077405" cy="510212"/>
          </a:xfrm>
          <a:prstGeom prst="bentConnector3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243">
            <a:extLst>
              <a:ext uri="{FF2B5EF4-FFF2-40B4-BE49-F238E27FC236}">
                <a16:creationId xmlns:a16="http://schemas.microsoft.com/office/drawing/2014/main" id="{F493D34F-0D5D-84A1-C9FE-060441947A5C}"/>
              </a:ext>
            </a:extLst>
          </p:cNvPr>
          <p:cNvCxnSpPr/>
          <p:nvPr/>
        </p:nvCxnSpPr>
        <p:spPr>
          <a:xfrm flipV="1">
            <a:off x="1032300" y="1745155"/>
            <a:ext cx="4048126" cy="504825"/>
          </a:xfrm>
          <a:prstGeom prst="bentConnector3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lbow Connector 245">
            <a:extLst>
              <a:ext uri="{FF2B5EF4-FFF2-40B4-BE49-F238E27FC236}">
                <a16:creationId xmlns:a16="http://schemas.microsoft.com/office/drawing/2014/main" id="{EC67DFC1-F6FD-FADD-8EA5-5C5877E96FAB}"/>
              </a:ext>
            </a:extLst>
          </p:cNvPr>
          <p:cNvCxnSpPr/>
          <p:nvPr/>
        </p:nvCxnSpPr>
        <p:spPr>
          <a:xfrm>
            <a:off x="7154802" y="1761686"/>
            <a:ext cx="4048125" cy="504825"/>
          </a:xfrm>
          <a:prstGeom prst="bentConnector3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246">
            <a:extLst>
              <a:ext uri="{FF2B5EF4-FFF2-40B4-BE49-F238E27FC236}">
                <a16:creationId xmlns:a16="http://schemas.microsoft.com/office/drawing/2014/main" id="{41BED3D5-EA96-3275-A37C-D0EDF3FD5FDE}"/>
              </a:ext>
            </a:extLst>
          </p:cNvPr>
          <p:cNvCxnSpPr/>
          <p:nvPr/>
        </p:nvCxnSpPr>
        <p:spPr>
          <a:xfrm flipV="1">
            <a:off x="5080426" y="1755090"/>
            <a:ext cx="4076254" cy="505076"/>
          </a:xfrm>
          <a:prstGeom prst="bentConnector3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0F6682C-EEB5-F3AB-285D-7C729535475A}"/>
              </a:ext>
            </a:extLst>
          </p:cNvPr>
          <p:cNvSpPr txBox="1"/>
          <p:nvPr/>
        </p:nvSpPr>
        <p:spPr>
          <a:xfrm>
            <a:off x="794893" y="1617471"/>
            <a:ext cx="20826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ePIC</a:t>
            </a:r>
            <a:r>
              <a:rPr lang="en-US" dirty="0"/>
              <a:t> system clock</a:t>
            </a:r>
          </a:p>
          <a:p>
            <a:r>
              <a:rPr lang="en-US" dirty="0"/>
              <a:t>(19.7 MHz)</a:t>
            </a:r>
          </a:p>
        </p:txBody>
      </p:sp>
      <p:cxnSp>
        <p:nvCxnSpPr>
          <p:cNvPr id="18" name="Elbow Connector 230">
            <a:extLst>
              <a:ext uri="{FF2B5EF4-FFF2-40B4-BE49-F238E27FC236}">
                <a16:creationId xmlns:a16="http://schemas.microsoft.com/office/drawing/2014/main" id="{B460761D-E3BD-EA01-87EF-2B8B33333DA5}"/>
              </a:ext>
            </a:extLst>
          </p:cNvPr>
          <p:cNvCxnSpPr/>
          <p:nvPr/>
        </p:nvCxnSpPr>
        <p:spPr>
          <a:xfrm flipV="1">
            <a:off x="3785148" y="2521935"/>
            <a:ext cx="1626319" cy="35663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279">
            <a:extLst>
              <a:ext uri="{FF2B5EF4-FFF2-40B4-BE49-F238E27FC236}">
                <a16:creationId xmlns:a16="http://schemas.microsoft.com/office/drawing/2014/main" id="{4E61506D-80BB-A004-1293-8B970B72383D}"/>
              </a:ext>
            </a:extLst>
          </p:cNvPr>
          <p:cNvCxnSpPr/>
          <p:nvPr/>
        </p:nvCxnSpPr>
        <p:spPr>
          <a:xfrm>
            <a:off x="3783994" y="2521933"/>
            <a:ext cx="1627473" cy="3566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Elbow Connector 373">
            <a:extLst>
              <a:ext uri="{FF2B5EF4-FFF2-40B4-BE49-F238E27FC236}">
                <a16:creationId xmlns:a16="http://schemas.microsoft.com/office/drawing/2014/main" id="{8EC600F7-92DA-8EE4-F92A-23515B70C615}"/>
              </a:ext>
            </a:extLst>
          </p:cNvPr>
          <p:cNvCxnSpPr/>
          <p:nvPr/>
        </p:nvCxnSpPr>
        <p:spPr>
          <a:xfrm flipV="1">
            <a:off x="4595058" y="2521935"/>
            <a:ext cx="1626319" cy="35663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lbow Connector 381">
            <a:extLst>
              <a:ext uri="{FF2B5EF4-FFF2-40B4-BE49-F238E27FC236}">
                <a16:creationId xmlns:a16="http://schemas.microsoft.com/office/drawing/2014/main" id="{656F610B-1D7A-E8D6-287D-0339D3629BE5}"/>
              </a:ext>
            </a:extLst>
          </p:cNvPr>
          <p:cNvCxnSpPr/>
          <p:nvPr/>
        </p:nvCxnSpPr>
        <p:spPr>
          <a:xfrm>
            <a:off x="4593904" y="2521933"/>
            <a:ext cx="1627473" cy="3566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Elbow Connector 382">
            <a:extLst>
              <a:ext uri="{FF2B5EF4-FFF2-40B4-BE49-F238E27FC236}">
                <a16:creationId xmlns:a16="http://schemas.microsoft.com/office/drawing/2014/main" id="{B76360C6-37C1-B92E-03CB-01211B1AE878}"/>
              </a:ext>
            </a:extLst>
          </p:cNvPr>
          <p:cNvCxnSpPr/>
          <p:nvPr/>
        </p:nvCxnSpPr>
        <p:spPr>
          <a:xfrm flipV="1">
            <a:off x="5407640" y="2521935"/>
            <a:ext cx="1626319" cy="35663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383">
            <a:extLst>
              <a:ext uri="{FF2B5EF4-FFF2-40B4-BE49-F238E27FC236}">
                <a16:creationId xmlns:a16="http://schemas.microsoft.com/office/drawing/2014/main" id="{1426FF31-B67A-F6D8-C6DC-A51632EB6593}"/>
              </a:ext>
            </a:extLst>
          </p:cNvPr>
          <p:cNvCxnSpPr/>
          <p:nvPr/>
        </p:nvCxnSpPr>
        <p:spPr>
          <a:xfrm>
            <a:off x="5406486" y="2521933"/>
            <a:ext cx="1627473" cy="3566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384">
            <a:extLst>
              <a:ext uri="{FF2B5EF4-FFF2-40B4-BE49-F238E27FC236}">
                <a16:creationId xmlns:a16="http://schemas.microsoft.com/office/drawing/2014/main" id="{37F8836C-D7F4-6E11-48DA-785B99820403}"/>
              </a:ext>
            </a:extLst>
          </p:cNvPr>
          <p:cNvCxnSpPr/>
          <p:nvPr/>
        </p:nvCxnSpPr>
        <p:spPr>
          <a:xfrm flipV="1">
            <a:off x="6217550" y="2521935"/>
            <a:ext cx="1626319" cy="35663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Elbow Connector 385">
            <a:extLst>
              <a:ext uri="{FF2B5EF4-FFF2-40B4-BE49-F238E27FC236}">
                <a16:creationId xmlns:a16="http://schemas.microsoft.com/office/drawing/2014/main" id="{EDED3B48-A19A-887B-98DC-FDCE6FA10CAC}"/>
              </a:ext>
            </a:extLst>
          </p:cNvPr>
          <p:cNvCxnSpPr/>
          <p:nvPr/>
        </p:nvCxnSpPr>
        <p:spPr>
          <a:xfrm>
            <a:off x="6216396" y="2521933"/>
            <a:ext cx="1627473" cy="3566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Elbow Connector 386">
            <a:extLst>
              <a:ext uri="{FF2B5EF4-FFF2-40B4-BE49-F238E27FC236}">
                <a16:creationId xmlns:a16="http://schemas.microsoft.com/office/drawing/2014/main" id="{E711F26D-ED52-745A-7FEA-4FA15BDE84A0}"/>
              </a:ext>
            </a:extLst>
          </p:cNvPr>
          <p:cNvCxnSpPr/>
          <p:nvPr/>
        </p:nvCxnSpPr>
        <p:spPr>
          <a:xfrm flipV="1">
            <a:off x="7027460" y="2521936"/>
            <a:ext cx="1626319" cy="35663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Elbow Connector 387">
            <a:extLst>
              <a:ext uri="{FF2B5EF4-FFF2-40B4-BE49-F238E27FC236}">
                <a16:creationId xmlns:a16="http://schemas.microsoft.com/office/drawing/2014/main" id="{4640310F-B85E-723A-0E65-E6CDF9DB3836}"/>
              </a:ext>
            </a:extLst>
          </p:cNvPr>
          <p:cNvCxnSpPr/>
          <p:nvPr/>
        </p:nvCxnSpPr>
        <p:spPr>
          <a:xfrm>
            <a:off x="7026306" y="2521934"/>
            <a:ext cx="1627473" cy="3566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Elbow Connector 388">
            <a:extLst>
              <a:ext uri="{FF2B5EF4-FFF2-40B4-BE49-F238E27FC236}">
                <a16:creationId xmlns:a16="http://schemas.microsoft.com/office/drawing/2014/main" id="{D8FD81ED-C503-4470-CAEE-1BDAC8F4F118}"/>
              </a:ext>
            </a:extLst>
          </p:cNvPr>
          <p:cNvCxnSpPr/>
          <p:nvPr/>
        </p:nvCxnSpPr>
        <p:spPr>
          <a:xfrm flipV="1">
            <a:off x="7837370" y="2521936"/>
            <a:ext cx="1626319" cy="35663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Elbow Connector 389">
            <a:extLst>
              <a:ext uri="{FF2B5EF4-FFF2-40B4-BE49-F238E27FC236}">
                <a16:creationId xmlns:a16="http://schemas.microsoft.com/office/drawing/2014/main" id="{482F9985-87DD-3B6C-902C-DFD8A6FB03A5}"/>
              </a:ext>
            </a:extLst>
          </p:cNvPr>
          <p:cNvCxnSpPr/>
          <p:nvPr/>
        </p:nvCxnSpPr>
        <p:spPr>
          <a:xfrm>
            <a:off x="7836216" y="2521934"/>
            <a:ext cx="1627473" cy="3566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Elbow Connector 390">
            <a:extLst>
              <a:ext uri="{FF2B5EF4-FFF2-40B4-BE49-F238E27FC236}">
                <a16:creationId xmlns:a16="http://schemas.microsoft.com/office/drawing/2014/main" id="{6E1A03CD-3B8C-37A3-0B65-A5D9AC2D8104}"/>
              </a:ext>
            </a:extLst>
          </p:cNvPr>
          <p:cNvCxnSpPr/>
          <p:nvPr/>
        </p:nvCxnSpPr>
        <p:spPr>
          <a:xfrm flipV="1">
            <a:off x="8653779" y="2524692"/>
            <a:ext cx="1626319" cy="35663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Elbow Connector 391">
            <a:extLst>
              <a:ext uri="{FF2B5EF4-FFF2-40B4-BE49-F238E27FC236}">
                <a16:creationId xmlns:a16="http://schemas.microsoft.com/office/drawing/2014/main" id="{58BF3F22-25CE-370F-7791-ED88D40084B4}"/>
              </a:ext>
            </a:extLst>
          </p:cNvPr>
          <p:cNvCxnSpPr/>
          <p:nvPr/>
        </p:nvCxnSpPr>
        <p:spPr>
          <a:xfrm>
            <a:off x="8652625" y="2524690"/>
            <a:ext cx="1627473" cy="3566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Elbow Connector 392">
            <a:extLst>
              <a:ext uri="{FF2B5EF4-FFF2-40B4-BE49-F238E27FC236}">
                <a16:creationId xmlns:a16="http://schemas.microsoft.com/office/drawing/2014/main" id="{82E78CC8-8B81-C3A4-5CC4-A6C4FD9A5BE9}"/>
              </a:ext>
            </a:extLst>
          </p:cNvPr>
          <p:cNvCxnSpPr/>
          <p:nvPr/>
        </p:nvCxnSpPr>
        <p:spPr>
          <a:xfrm flipV="1">
            <a:off x="9463689" y="2524692"/>
            <a:ext cx="1626319" cy="35663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Elbow Connector 393">
            <a:extLst>
              <a:ext uri="{FF2B5EF4-FFF2-40B4-BE49-F238E27FC236}">
                <a16:creationId xmlns:a16="http://schemas.microsoft.com/office/drawing/2014/main" id="{7265BE2C-4DD2-5B01-4745-6F8C66DE0A78}"/>
              </a:ext>
            </a:extLst>
          </p:cNvPr>
          <p:cNvCxnSpPr/>
          <p:nvPr/>
        </p:nvCxnSpPr>
        <p:spPr>
          <a:xfrm>
            <a:off x="9462535" y="2524690"/>
            <a:ext cx="1627473" cy="3566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Elbow Connector 394">
            <a:extLst>
              <a:ext uri="{FF2B5EF4-FFF2-40B4-BE49-F238E27FC236}">
                <a16:creationId xmlns:a16="http://schemas.microsoft.com/office/drawing/2014/main" id="{91A7C35F-C230-F01A-7F8F-E2D6041226E0}"/>
              </a:ext>
            </a:extLst>
          </p:cNvPr>
          <p:cNvCxnSpPr/>
          <p:nvPr/>
        </p:nvCxnSpPr>
        <p:spPr>
          <a:xfrm flipV="1">
            <a:off x="2127147" y="2521935"/>
            <a:ext cx="1626319" cy="35663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Elbow Connector 395">
            <a:extLst>
              <a:ext uri="{FF2B5EF4-FFF2-40B4-BE49-F238E27FC236}">
                <a16:creationId xmlns:a16="http://schemas.microsoft.com/office/drawing/2014/main" id="{00924D8C-B98B-E42E-C558-27BB2F1E5D3B}"/>
              </a:ext>
            </a:extLst>
          </p:cNvPr>
          <p:cNvCxnSpPr/>
          <p:nvPr/>
        </p:nvCxnSpPr>
        <p:spPr>
          <a:xfrm>
            <a:off x="2125993" y="2521933"/>
            <a:ext cx="1627473" cy="3566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Elbow Connector 396">
            <a:extLst>
              <a:ext uri="{FF2B5EF4-FFF2-40B4-BE49-F238E27FC236}">
                <a16:creationId xmlns:a16="http://schemas.microsoft.com/office/drawing/2014/main" id="{10BC86B9-B9DD-1578-4C7D-4C0B9B97FB4C}"/>
              </a:ext>
            </a:extLst>
          </p:cNvPr>
          <p:cNvCxnSpPr/>
          <p:nvPr/>
        </p:nvCxnSpPr>
        <p:spPr>
          <a:xfrm flipV="1">
            <a:off x="2937057" y="2521935"/>
            <a:ext cx="1626319" cy="35663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Elbow Connector 397">
            <a:extLst>
              <a:ext uri="{FF2B5EF4-FFF2-40B4-BE49-F238E27FC236}">
                <a16:creationId xmlns:a16="http://schemas.microsoft.com/office/drawing/2014/main" id="{6BB1438A-8133-CC81-B808-40C6D5A99AFF}"/>
              </a:ext>
            </a:extLst>
          </p:cNvPr>
          <p:cNvCxnSpPr/>
          <p:nvPr/>
        </p:nvCxnSpPr>
        <p:spPr>
          <a:xfrm>
            <a:off x="2935903" y="2521933"/>
            <a:ext cx="1627473" cy="3566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Elbow Connector 402">
            <a:extLst>
              <a:ext uri="{FF2B5EF4-FFF2-40B4-BE49-F238E27FC236}">
                <a16:creationId xmlns:a16="http://schemas.microsoft.com/office/drawing/2014/main" id="{46D164CB-052F-C66A-3413-CEC287B8E25C}"/>
              </a:ext>
            </a:extLst>
          </p:cNvPr>
          <p:cNvCxnSpPr/>
          <p:nvPr/>
        </p:nvCxnSpPr>
        <p:spPr>
          <a:xfrm flipV="1">
            <a:off x="7857087" y="2529344"/>
            <a:ext cx="1626319" cy="35663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Elbow Connector 403">
            <a:extLst>
              <a:ext uri="{FF2B5EF4-FFF2-40B4-BE49-F238E27FC236}">
                <a16:creationId xmlns:a16="http://schemas.microsoft.com/office/drawing/2014/main" id="{038319A2-B56D-3487-66DE-2F932FBBFBA1}"/>
              </a:ext>
            </a:extLst>
          </p:cNvPr>
          <p:cNvCxnSpPr/>
          <p:nvPr/>
        </p:nvCxnSpPr>
        <p:spPr>
          <a:xfrm>
            <a:off x="7849001" y="2519141"/>
            <a:ext cx="1627473" cy="3566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Elbow Connector 404">
            <a:extLst>
              <a:ext uri="{FF2B5EF4-FFF2-40B4-BE49-F238E27FC236}">
                <a16:creationId xmlns:a16="http://schemas.microsoft.com/office/drawing/2014/main" id="{13270DD5-7EA0-650B-6C63-F7E14DF21753}"/>
              </a:ext>
            </a:extLst>
          </p:cNvPr>
          <p:cNvCxnSpPr/>
          <p:nvPr/>
        </p:nvCxnSpPr>
        <p:spPr>
          <a:xfrm flipV="1">
            <a:off x="8656592" y="2539080"/>
            <a:ext cx="1626319" cy="35663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Elbow Connector 405">
            <a:extLst>
              <a:ext uri="{FF2B5EF4-FFF2-40B4-BE49-F238E27FC236}">
                <a16:creationId xmlns:a16="http://schemas.microsoft.com/office/drawing/2014/main" id="{5EA209B8-FAF0-617A-26A9-97086BC95B30}"/>
              </a:ext>
            </a:extLst>
          </p:cNvPr>
          <p:cNvCxnSpPr/>
          <p:nvPr/>
        </p:nvCxnSpPr>
        <p:spPr>
          <a:xfrm>
            <a:off x="8648798" y="2517840"/>
            <a:ext cx="1627473" cy="3566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Elbow Connector 406">
            <a:extLst>
              <a:ext uri="{FF2B5EF4-FFF2-40B4-BE49-F238E27FC236}">
                <a16:creationId xmlns:a16="http://schemas.microsoft.com/office/drawing/2014/main" id="{1E0657B9-2E38-66B5-3528-F77016F84803}"/>
              </a:ext>
            </a:extLst>
          </p:cNvPr>
          <p:cNvCxnSpPr/>
          <p:nvPr/>
        </p:nvCxnSpPr>
        <p:spPr>
          <a:xfrm flipV="1">
            <a:off x="9458708" y="2532586"/>
            <a:ext cx="1626319" cy="35663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Elbow Connector 407">
            <a:extLst>
              <a:ext uri="{FF2B5EF4-FFF2-40B4-BE49-F238E27FC236}">
                <a16:creationId xmlns:a16="http://schemas.microsoft.com/office/drawing/2014/main" id="{57769982-B532-D270-F7D2-FD90EFF2846C}"/>
              </a:ext>
            </a:extLst>
          </p:cNvPr>
          <p:cNvCxnSpPr/>
          <p:nvPr/>
        </p:nvCxnSpPr>
        <p:spPr>
          <a:xfrm>
            <a:off x="9453284" y="2535832"/>
            <a:ext cx="1627473" cy="3566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Curved Connector 276">
            <a:extLst>
              <a:ext uri="{FF2B5EF4-FFF2-40B4-BE49-F238E27FC236}">
                <a16:creationId xmlns:a16="http://schemas.microsoft.com/office/drawing/2014/main" id="{C2312E4F-83EF-7341-E3E4-D61983A688E1}"/>
              </a:ext>
            </a:extLst>
          </p:cNvPr>
          <p:cNvCxnSpPr/>
          <p:nvPr/>
        </p:nvCxnSpPr>
        <p:spPr>
          <a:xfrm>
            <a:off x="3085957" y="1918654"/>
            <a:ext cx="665066" cy="648873"/>
          </a:xfrm>
          <a:prstGeom prst="curvedConnector3">
            <a:avLst/>
          </a:prstGeom>
          <a:ln w="190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TextBox 166">
            <a:extLst>
              <a:ext uri="{FF2B5EF4-FFF2-40B4-BE49-F238E27FC236}">
                <a16:creationId xmlns:a16="http://schemas.microsoft.com/office/drawing/2014/main" id="{200A5691-F296-95FA-E37D-216111281A38}"/>
              </a:ext>
            </a:extLst>
          </p:cNvPr>
          <p:cNvSpPr txBox="1"/>
          <p:nvPr/>
        </p:nvSpPr>
        <p:spPr>
          <a:xfrm>
            <a:off x="2441105" y="3063987"/>
            <a:ext cx="9230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GP</a:t>
            </a:r>
            <a:r>
              <a:rPr lang="en-US" baseline="-10000" dirty="0"/>
              <a:t>N</a:t>
            </a:r>
            <a:r>
              <a:rPr lang="en-US" dirty="0"/>
              <a:t>, Five 64-bit words, 8b/10b encoding, </a:t>
            </a:r>
            <a:r>
              <a:rPr lang="en-US" dirty="0">
                <a:sym typeface="Wingdings" panose="05000000000000000000" pitchFamily="2" charset="2"/>
              </a:rPr>
              <a:t> 7.88 </a:t>
            </a:r>
            <a:r>
              <a:rPr lang="en-US" dirty="0" err="1">
                <a:sym typeface="Wingdings" panose="05000000000000000000" pitchFamily="2" charset="2"/>
              </a:rPr>
              <a:t>Gbps</a:t>
            </a:r>
            <a:r>
              <a:rPr lang="en-US" dirty="0">
                <a:sym typeface="Wingdings" panose="05000000000000000000" pitchFamily="2" charset="2"/>
              </a:rPr>
              <a:t>, </a:t>
            </a:r>
            <a:r>
              <a:rPr lang="en-US" sz="1600" dirty="0">
                <a:sym typeface="Wingdings" panose="05000000000000000000" pitchFamily="2" charset="2"/>
              </a:rPr>
              <a:t>320-bit per </a:t>
            </a:r>
            <a:r>
              <a:rPr lang="en-US" sz="1600" dirty="0" err="1">
                <a:sym typeface="Wingdings" panose="05000000000000000000" pitchFamily="2" charset="2"/>
              </a:rPr>
              <a:t>ePIC</a:t>
            </a:r>
            <a:r>
              <a:rPr lang="en-US" sz="1600" dirty="0">
                <a:sym typeface="Wingdings" panose="05000000000000000000" pitchFamily="2" charset="2"/>
              </a:rPr>
              <a:t> system clock cycle</a:t>
            </a:r>
            <a:endParaRPr lang="en-US" sz="1600" dirty="0"/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AD179EAC-6CC7-30FF-43BC-32FC4FB6DD0E}"/>
              </a:ext>
            </a:extLst>
          </p:cNvPr>
          <p:cNvSpPr/>
          <p:nvPr/>
        </p:nvSpPr>
        <p:spPr>
          <a:xfrm>
            <a:off x="3928430" y="2539080"/>
            <a:ext cx="713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GP</a:t>
            </a:r>
            <a:r>
              <a:rPr lang="en-US" baseline="-10000" dirty="0"/>
              <a:t>N</a:t>
            </a:r>
            <a:r>
              <a:rPr lang="en-US" baseline="30000" dirty="0"/>
              <a:t>1</a:t>
            </a:r>
            <a:endParaRPr lang="en-US" dirty="0"/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840632C8-5EB0-FD24-F286-5A1BE4493FFF}"/>
              </a:ext>
            </a:extLst>
          </p:cNvPr>
          <p:cNvSpPr/>
          <p:nvPr/>
        </p:nvSpPr>
        <p:spPr>
          <a:xfrm>
            <a:off x="8583286" y="2514954"/>
            <a:ext cx="8034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GP</a:t>
            </a:r>
            <a:r>
              <a:rPr lang="en-US" baseline="-10000" dirty="0"/>
              <a:t>N+1</a:t>
            </a:r>
            <a:endParaRPr lang="en-US" dirty="0"/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F235C85E-B523-3685-6F39-8774669D5070}"/>
              </a:ext>
            </a:extLst>
          </p:cNvPr>
          <p:cNvSpPr/>
          <p:nvPr/>
        </p:nvSpPr>
        <p:spPr>
          <a:xfrm>
            <a:off x="2576603" y="2521933"/>
            <a:ext cx="7649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GP</a:t>
            </a:r>
            <a:r>
              <a:rPr lang="en-US" baseline="-10000" dirty="0"/>
              <a:t>N-1</a:t>
            </a:r>
            <a:endParaRPr lang="en-US" dirty="0"/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77BBA092-9CC1-64FB-D156-6271946BBD87}"/>
              </a:ext>
            </a:extLst>
          </p:cNvPr>
          <p:cNvSpPr/>
          <p:nvPr/>
        </p:nvSpPr>
        <p:spPr>
          <a:xfrm>
            <a:off x="7148808" y="2555090"/>
            <a:ext cx="713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GP</a:t>
            </a:r>
            <a:r>
              <a:rPr lang="en-US" baseline="-10000" dirty="0"/>
              <a:t>N</a:t>
            </a:r>
            <a:r>
              <a:rPr lang="en-US" baseline="30000" dirty="0"/>
              <a:t>5</a:t>
            </a:r>
            <a:endParaRPr lang="en-US" dirty="0"/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ECA6B62B-BA25-43E1-AEBE-96E6882E2D68}"/>
              </a:ext>
            </a:extLst>
          </p:cNvPr>
          <p:cNvSpPr/>
          <p:nvPr/>
        </p:nvSpPr>
        <p:spPr>
          <a:xfrm>
            <a:off x="6354036" y="2539080"/>
            <a:ext cx="713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GP</a:t>
            </a:r>
            <a:r>
              <a:rPr lang="en-US" baseline="-10000" dirty="0"/>
              <a:t>N</a:t>
            </a:r>
            <a:r>
              <a:rPr lang="en-US" baseline="30000" dirty="0"/>
              <a:t>4</a:t>
            </a:r>
            <a:endParaRPr lang="en-US" dirty="0"/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4FDFFC10-C4E8-D5D2-3629-F53BD0D1C66E}"/>
              </a:ext>
            </a:extLst>
          </p:cNvPr>
          <p:cNvSpPr/>
          <p:nvPr/>
        </p:nvSpPr>
        <p:spPr>
          <a:xfrm>
            <a:off x="5446992" y="2539080"/>
            <a:ext cx="713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GP</a:t>
            </a:r>
            <a:r>
              <a:rPr lang="en-US" baseline="-10000" dirty="0"/>
              <a:t>N</a:t>
            </a:r>
            <a:r>
              <a:rPr lang="en-US" baseline="30000" dirty="0"/>
              <a:t>3</a:t>
            </a:r>
            <a:endParaRPr lang="en-US" dirty="0"/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84FEFAE1-9DB9-1B63-35F2-84A8925929FD}"/>
              </a:ext>
            </a:extLst>
          </p:cNvPr>
          <p:cNvSpPr/>
          <p:nvPr/>
        </p:nvSpPr>
        <p:spPr>
          <a:xfrm>
            <a:off x="4682409" y="2539080"/>
            <a:ext cx="713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GP</a:t>
            </a:r>
            <a:r>
              <a:rPr lang="en-US" baseline="-10000" dirty="0"/>
              <a:t>N</a:t>
            </a:r>
            <a:r>
              <a:rPr lang="en-US" baseline="30000" dirty="0"/>
              <a:t>2</a:t>
            </a:r>
            <a:endParaRPr lang="en-US" dirty="0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14D6C190-E933-5712-AA6C-8495142FB024}"/>
              </a:ext>
            </a:extLst>
          </p:cNvPr>
          <p:cNvSpPr txBox="1"/>
          <p:nvPr/>
        </p:nvSpPr>
        <p:spPr>
          <a:xfrm>
            <a:off x="520482" y="3572884"/>
            <a:ext cx="29432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DAM </a:t>
            </a:r>
            <a:r>
              <a:rPr lang="en-US" sz="2000" dirty="0">
                <a:sym typeface="Wingdings" panose="05000000000000000000" pitchFamily="2" charset="2"/>
              </a:rPr>
              <a:t> </a:t>
            </a:r>
            <a:r>
              <a:rPr lang="en-US" sz="2000" dirty="0" err="1">
                <a:sym typeface="Wingdings" panose="05000000000000000000" pitchFamily="2" charset="2"/>
              </a:rPr>
              <a:t>LpGBT</a:t>
            </a:r>
            <a:r>
              <a:rPr lang="en-US" sz="2000" dirty="0">
                <a:sym typeface="Wingdings" panose="05000000000000000000" pitchFamily="2" charset="2"/>
              </a:rPr>
              <a:t> (39.4 MHz)</a:t>
            </a:r>
            <a:endParaRPr lang="en-US" sz="1600" dirty="0"/>
          </a:p>
        </p:txBody>
      </p:sp>
      <p:cxnSp>
        <p:nvCxnSpPr>
          <p:cNvPr id="186" name="Elbow Connector 426">
            <a:extLst>
              <a:ext uri="{FF2B5EF4-FFF2-40B4-BE49-F238E27FC236}">
                <a16:creationId xmlns:a16="http://schemas.microsoft.com/office/drawing/2014/main" id="{D9684F1F-4EF0-D95E-3B89-3ABE7F7870AA}"/>
              </a:ext>
            </a:extLst>
          </p:cNvPr>
          <p:cNvCxnSpPr/>
          <p:nvPr/>
        </p:nvCxnSpPr>
        <p:spPr>
          <a:xfrm>
            <a:off x="3928430" y="4121084"/>
            <a:ext cx="4077405" cy="510212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Elbow Connector 427">
            <a:extLst>
              <a:ext uri="{FF2B5EF4-FFF2-40B4-BE49-F238E27FC236}">
                <a16:creationId xmlns:a16="http://schemas.microsoft.com/office/drawing/2014/main" id="{C07E432E-1F9E-1013-33B8-13E9F30ECB50}"/>
              </a:ext>
            </a:extLst>
          </p:cNvPr>
          <p:cNvCxnSpPr/>
          <p:nvPr/>
        </p:nvCxnSpPr>
        <p:spPr>
          <a:xfrm flipV="1">
            <a:off x="1904367" y="4122882"/>
            <a:ext cx="4048126" cy="504825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Elbow Connector 428">
            <a:extLst>
              <a:ext uri="{FF2B5EF4-FFF2-40B4-BE49-F238E27FC236}">
                <a16:creationId xmlns:a16="http://schemas.microsoft.com/office/drawing/2014/main" id="{BCF1E57C-75E4-900E-81EE-00032D6037BE}"/>
              </a:ext>
            </a:extLst>
          </p:cNvPr>
          <p:cNvCxnSpPr/>
          <p:nvPr/>
        </p:nvCxnSpPr>
        <p:spPr>
          <a:xfrm>
            <a:off x="5952493" y="4125831"/>
            <a:ext cx="4077405" cy="510212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Elbow Connector 429">
            <a:extLst>
              <a:ext uri="{FF2B5EF4-FFF2-40B4-BE49-F238E27FC236}">
                <a16:creationId xmlns:a16="http://schemas.microsoft.com/office/drawing/2014/main" id="{E786BA10-06E1-C128-6E59-DD2576487756}"/>
              </a:ext>
            </a:extLst>
          </p:cNvPr>
          <p:cNvCxnSpPr/>
          <p:nvPr/>
        </p:nvCxnSpPr>
        <p:spPr>
          <a:xfrm flipV="1">
            <a:off x="3928430" y="4127629"/>
            <a:ext cx="4048126" cy="504825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Elbow Connector 430">
            <a:extLst>
              <a:ext uri="{FF2B5EF4-FFF2-40B4-BE49-F238E27FC236}">
                <a16:creationId xmlns:a16="http://schemas.microsoft.com/office/drawing/2014/main" id="{8A22FD6E-25CC-39F3-7D49-7B426D2111D0}"/>
              </a:ext>
            </a:extLst>
          </p:cNvPr>
          <p:cNvCxnSpPr/>
          <p:nvPr/>
        </p:nvCxnSpPr>
        <p:spPr>
          <a:xfrm>
            <a:off x="1904367" y="4096104"/>
            <a:ext cx="4077405" cy="510212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Elbow Connector 431">
            <a:extLst>
              <a:ext uri="{FF2B5EF4-FFF2-40B4-BE49-F238E27FC236}">
                <a16:creationId xmlns:a16="http://schemas.microsoft.com/office/drawing/2014/main" id="{9C6928FE-5F62-A240-344C-E04D759103EA}"/>
              </a:ext>
            </a:extLst>
          </p:cNvPr>
          <p:cNvCxnSpPr/>
          <p:nvPr/>
        </p:nvCxnSpPr>
        <p:spPr>
          <a:xfrm flipV="1">
            <a:off x="5996412" y="4135965"/>
            <a:ext cx="4048126" cy="504825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Rectangle 245">
            <a:extLst>
              <a:ext uri="{FF2B5EF4-FFF2-40B4-BE49-F238E27FC236}">
                <a16:creationId xmlns:a16="http://schemas.microsoft.com/office/drawing/2014/main" id="{A7796BAA-564C-2C60-EC72-A0485E5786DF}"/>
              </a:ext>
            </a:extLst>
          </p:cNvPr>
          <p:cNvSpPr/>
          <p:nvPr/>
        </p:nvSpPr>
        <p:spPr>
          <a:xfrm>
            <a:off x="3939102" y="4122883"/>
            <a:ext cx="4094230" cy="520024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" name="Rectangle 246">
            <a:extLst>
              <a:ext uri="{FF2B5EF4-FFF2-40B4-BE49-F238E27FC236}">
                <a16:creationId xmlns:a16="http://schemas.microsoft.com/office/drawing/2014/main" id="{3D6E2E36-B316-FE5E-7642-77FCB73FB7BB}"/>
              </a:ext>
            </a:extLst>
          </p:cNvPr>
          <p:cNvSpPr/>
          <p:nvPr/>
        </p:nvSpPr>
        <p:spPr>
          <a:xfrm>
            <a:off x="8016507" y="4133848"/>
            <a:ext cx="3073501" cy="502195"/>
          </a:xfrm>
          <a:prstGeom prst="rect">
            <a:avLst/>
          </a:prstGeom>
          <a:solidFill>
            <a:srgbClr val="0070C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Rectangle 247">
            <a:extLst>
              <a:ext uri="{FF2B5EF4-FFF2-40B4-BE49-F238E27FC236}">
                <a16:creationId xmlns:a16="http://schemas.microsoft.com/office/drawing/2014/main" id="{6979EBE0-4091-8458-6B67-833845CBD8FC}"/>
              </a:ext>
            </a:extLst>
          </p:cNvPr>
          <p:cNvSpPr/>
          <p:nvPr/>
        </p:nvSpPr>
        <p:spPr>
          <a:xfrm>
            <a:off x="2122878" y="4110631"/>
            <a:ext cx="1808904" cy="481679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Rectangle 248">
            <a:extLst>
              <a:ext uri="{FF2B5EF4-FFF2-40B4-BE49-F238E27FC236}">
                <a16:creationId xmlns:a16="http://schemas.microsoft.com/office/drawing/2014/main" id="{CCFA9681-45E6-D3F3-BCA4-21982427385E}"/>
              </a:ext>
            </a:extLst>
          </p:cNvPr>
          <p:cNvSpPr/>
          <p:nvPr/>
        </p:nvSpPr>
        <p:spPr>
          <a:xfrm>
            <a:off x="4384121" y="4166544"/>
            <a:ext cx="8290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DgP</a:t>
            </a:r>
            <a:r>
              <a:rPr lang="en-US" baseline="-10000" dirty="0"/>
              <a:t>N</a:t>
            </a:r>
            <a:r>
              <a:rPr lang="en-US" baseline="30000" dirty="0"/>
              <a:t>1</a:t>
            </a:r>
            <a:endParaRPr lang="en-US" dirty="0"/>
          </a:p>
        </p:txBody>
      </p:sp>
      <p:sp>
        <p:nvSpPr>
          <p:cNvPr id="250" name="Rectangle 249">
            <a:extLst>
              <a:ext uri="{FF2B5EF4-FFF2-40B4-BE49-F238E27FC236}">
                <a16:creationId xmlns:a16="http://schemas.microsoft.com/office/drawing/2014/main" id="{5F767944-2D1E-FD6B-26CF-1189D4328990}"/>
              </a:ext>
            </a:extLst>
          </p:cNvPr>
          <p:cNvSpPr/>
          <p:nvPr/>
        </p:nvSpPr>
        <p:spPr>
          <a:xfrm>
            <a:off x="6540089" y="4166544"/>
            <a:ext cx="8290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DgP</a:t>
            </a:r>
            <a:r>
              <a:rPr lang="en-US" baseline="-10000" dirty="0"/>
              <a:t>N</a:t>
            </a:r>
            <a:r>
              <a:rPr lang="en-US" baseline="30000" dirty="0"/>
              <a:t>2</a:t>
            </a:r>
            <a:endParaRPr lang="en-US" dirty="0"/>
          </a:p>
        </p:txBody>
      </p:sp>
      <p:sp>
        <p:nvSpPr>
          <p:cNvPr id="251" name="Rectangle 250">
            <a:extLst>
              <a:ext uri="{FF2B5EF4-FFF2-40B4-BE49-F238E27FC236}">
                <a16:creationId xmlns:a16="http://schemas.microsoft.com/office/drawing/2014/main" id="{8983E565-0730-B68D-D5F4-98C918A384CF}"/>
              </a:ext>
            </a:extLst>
          </p:cNvPr>
          <p:cNvSpPr/>
          <p:nvPr/>
        </p:nvSpPr>
        <p:spPr>
          <a:xfrm>
            <a:off x="8634605" y="4166544"/>
            <a:ext cx="9188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DgP</a:t>
            </a:r>
            <a:r>
              <a:rPr lang="en-US" baseline="-10000" dirty="0"/>
              <a:t>N+1</a:t>
            </a:r>
            <a:endParaRPr lang="en-US" dirty="0"/>
          </a:p>
        </p:txBody>
      </p:sp>
      <p:sp>
        <p:nvSpPr>
          <p:cNvPr id="252" name="Rectangle 251">
            <a:extLst>
              <a:ext uri="{FF2B5EF4-FFF2-40B4-BE49-F238E27FC236}">
                <a16:creationId xmlns:a16="http://schemas.microsoft.com/office/drawing/2014/main" id="{EC1BD45F-CD21-3787-4A1E-E862AA0A1B2A}"/>
              </a:ext>
            </a:extLst>
          </p:cNvPr>
          <p:cNvSpPr/>
          <p:nvPr/>
        </p:nvSpPr>
        <p:spPr>
          <a:xfrm>
            <a:off x="2511455" y="4137166"/>
            <a:ext cx="880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DgP</a:t>
            </a:r>
            <a:r>
              <a:rPr lang="en-US" baseline="-10000" dirty="0"/>
              <a:t>N-1</a:t>
            </a:r>
            <a:endParaRPr lang="en-US" dirty="0"/>
          </a:p>
        </p:txBody>
      </p:sp>
      <p:sp>
        <p:nvSpPr>
          <p:cNvPr id="253" name="Rectangle 252">
            <a:extLst>
              <a:ext uri="{FF2B5EF4-FFF2-40B4-BE49-F238E27FC236}">
                <a16:creationId xmlns:a16="http://schemas.microsoft.com/office/drawing/2014/main" id="{B299BC05-B884-3288-33FC-B32D590A1213}"/>
              </a:ext>
            </a:extLst>
          </p:cNvPr>
          <p:cNvSpPr/>
          <p:nvPr/>
        </p:nvSpPr>
        <p:spPr>
          <a:xfrm>
            <a:off x="2511455" y="4656922"/>
            <a:ext cx="7441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DgP</a:t>
            </a:r>
            <a:r>
              <a:rPr lang="en-US" baseline="-10000" dirty="0" err="1"/>
              <a:t>N</a:t>
            </a:r>
            <a:endParaRPr lang="en-US" dirty="0"/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C2995F27-2FDD-129E-9238-F6177C7926AB}"/>
              </a:ext>
            </a:extLst>
          </p:cNvPr>
          <p:cNvSpPr txBox="1"/>
          <p:nvPr/>
        </p:nvSpPr>
        <p:spPr>
          <a:xfrm>
            <a:off x="3251454" y="4690244"/>
            <a:ext cx="8184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LpGBT</a:t>
            </a:r>
            <a:r>
              <a:rPr lang="en-US" dirty="0"/>
              <a:t> and </a:t>
            </a:r>
            <a:r>
              <a:rPr lang="en-US" dirty="0" err="1"/>
              <a:t>VTRx</a:t>
            </a:r>
            <a:r>
              <a:rPr lang="en-US" dirty="0"/>
              <a:t>+ dictated package format, extracted (repackaged) from GP</a:t>
            </a:r>
            <a:r>
              <a:rPr lang="en-US" baseline="-10000" dirty="0"/>
              <a:t>N</a:t>
            </a:r>
            <a:r>
              <a:rPr lang="en-US" dirty="0"/>
              <a:t> </a:t>
            </a: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E351AE38-17DD-0E8D-6E7B-659EC6D89F4E}"/>
              </a:ext>
            </a:extLst>
          </p:cNvPr>
          <p:cNvSpPr txBox="1"/>
          <p:nvPr/>
        </p:nvSpPr>
        <p:spPr>
          <a:xfrm>
            <a:off x="492985" y="4990937"/>
            <a:ext cx="54011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DAM </a:t>
            </a:r>
            <a:r>
              <a:rPr lang="en-US" sz="2000" dirty="0">
                <a:sym typeface="Wingdings" panose="05000000000000000000" pitchFamily="2" charset="2"/>
              </a:rPr>
              <a:t> RDO (non-</a:t>
            </a:r>
            <a:r>
              <a:rPr lang="en-US" sz="2000" dirty="0" err="1">
                <a:sym typeface="Wingdings" panose="05000000000000000000" pitchFamily="2" charset="2"/>
              </a:rPr>
              <a:t>LpGBT</a:t>
            </a:r>
            <a:r>
              <a:rPr lang="en-US" sz="2000" dirty="0">
                <a:sym typeface="Wingdings" panose="05000000000000000000" pitchFamily="2" charset="2"/>
              </a:rPr>
              <a:t>) (98.5 MHz for example)</a:t>
            </a:r>
            <a:endParaRPr lang="en-US" sz="1600" dirty="0"/>
          </a:p>
        </p:txBody>
      </p:sp>
      <p:sp>
        <p:nvSpPr>
          <p:cNvPr id="256" name="Rectangle 255">
            <a:extLst>
              <a:ext uri="{FF2B5EF4-FFF2-40B4-BE49-F238E27FC236}">
                <a16:creationId xmlns:a16="http://schemas.microsoft.com/office/drawing/2014/main" id="{A5279E3E-F869-AA8A-63CE-645E72BEFB15}"/>
              </a:ext>
            </a:extLst>
          </p:cNvPr>
          <p:cNvSpPr/>
          <p:nvPr/>
        </p:nvSpPr>
        <p:spPr>
          <a:xfrm>
            <a:off x="2207472" y="5537523"/>
            <a:ext cx="1619108" cy="356641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7" name="Rectangle 256">
            <a:extLst>
              <a:ext uri="{FF2B5EF4-FFF2-40B4-BE49-F238E27FC236}">
                <a16:creationId xmlns:a16="http://schemas.microsoft.com/office/drawing/2014/main" id="{C88952D9-C84E-33EB-0B87-EA73E7B515DC}"/>
              </a:ext>
            </a:extLst>
          </p:cNvPr>
          <p:cNvSpPr/>
          <p:nvPr/>
        </p:nvSpPr>
        <p:spPr>
          <a:xfrm>
            <a:off x="3834233" y="5532776"/>
            <a:ext cx="4094230" cy="356641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8" name="Rectangle 257">
            <a:extLst>
              <a:ext uri="{FF2B5EF4-FFF2-40B4-BE49-F238E27FC236}">
                <a16:creationId xmlns:a16="http://schemas.microsoft.com/office/drawing/2014/main" id="{BECA8C68-E57B-2890-0116-57F8DF183365}"/>
              </a:ext>
            </a:extLst>
          </p:cNvPr>
          <p:cNvSpPr/>
          <p:nvPr/>
        </p:nvSpPr>
        <p:spPr>
          <a:xfrm>
            <a:off x="7932290" y="5537158"/>
            <a:ext cx="3242312" cy="356641"/>
          </a:xfrm>
          <a:prstGeom prst="rect">
            <a:avLst/>
          </a:prstGeom>
          <a:solidFill>
            <a:srgbClr val="0070C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9" name="Elbow Connector 475">
            <a:extLst>
              <a:ext uri="{FF2B5EF4-FFF2-40B4-BE49-F238E27FC236}">
                <a16:creationId xmlns:a16="http://schemas.microsoft.com/office/drawing/2014/main" id="{3A2668E1-D15E-4B92-66F8-71353EBD9BD3}"/>
              </a:ext>
            </a:extLst>
          </p:cNvPr>
          <p:cNvCxnSpPr/>
          <p:nvPr/>
        </p:nvCxnSpPr>
        <p:spPr>
          <a:xfrm flipV="1">
            <a:off x="3869742" y="5532778"/>
            <a:ext cx="1626319" cy="35663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Elbow Connector 476">
            <a:extLst>
              <a:ext uri="{FF2B5EF4-FFF2-40B4-BE49-F238E27FC236}">
                <a16:creationId xmlns:a16="http://schemas.microsoft.com/office/drawing/2014/main" id="{7266B4E0-713F-7D9A-92BD-189C58B20E33}"/>
              </a:ext>
            </a:extLst>
          </p:cNvPr>
          <p:cNvCxnSpPr/>
          <p:nvPr/>
        </p:nvCxnSpPr>
        <p:spPr>
          <a:xfrm>
            <a:off x="3868588" y="5532776"/>
            <a:ext cx="1627473" cy="3566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Elbow Connector 477">
            <a:extLst>
              <a:ext uri="{FF2B5EF4-FFF2-40B4-BE49-F238E27FC236}">
                <a16:creationId xmlns:a16="http://schemas.microsoft.com/office/drawing/2014/main" id="{918E97B9-F75A-2170-A1A8-C82FD2CFE8B0}"/>
              </a:ext>
            </a:extLst>
          </p:cNvPr>
          <p:cNvCxnSpPr/>
          <p:nvPr/>
        </p:nvCxnSpPr>
        <p:spPr>
          <a:xfrm flipV="1">
            <a:off x="4679652" y="5532778"/>
            <a:ext cx="1626319" cy="35663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Elbow Connector 478">
            <a:extLst>
              <a:ext uri="{FF2B5EF4-FFF2-40B4-BE49-F238E27FC236}">
                <a16:creationId xmlns:a16="http://schemas.microsoft.com/office/drawing/2014/main" id="{8AC7840C-D57E-29C8-3420-DF5007138212}"/>
              </a:ext>
            </a:extLst>
          </p:cNvPr>
          <p:cNvCxnSpPr/>
          <p:nvPr/>
        </p:nvCxnSpPr>
        <p:spPr>
          <a:xfrm>
            <a:off x="4678498" y="5532776"/>
            <a:ext cx="1627473" cy="3566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Elbow Connector 479">
            <a:extLst>
              <a:ext uri="{FF2B5EF4-FFF2-40B4-BE49-F238E27FC236}">
                <a16:creationId xmlns:a16="http://schemas.microsoft.com/office/drawing/2014/main" id="{22AB4D48-9787-7A89-C80B-5F4955BB5459}"/>
              </a:ext>
            </a:extLst>
          </p:cNvPr>
          <p:cNvCxnSpPr/>
          <p:nvPr/>
        </p:nvCxnSpPr>
        <p:spPr>
          <a:xfrm flipV="1">
            <a:off x="5492234" y="5532778"/>
            <a:ext cx="1626319" cy="35663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Elbow Connector 480">
            <a:extLst>
              <a:ext uri="{FF2B5EF4-FFF2-40B4-BE49-F238E27FC236}">
                <a16:creationId xmlns:a16="http://schemas.microsoft.com/office/drawing/2014/main" id="{50631D31-D8FD-1F5C-D72A-780C4285018A}"/>
              </a:ext>
            </a:extLst>
          </p:cNvPr>
          <p:cNvCxnSpPr/>
          <p:nvPr/>
        </p:nvCxnSpPr>
        <p:spPr>
          <a:xfrm>
            <a:off x="5491080" y="5532776"/>
            <a:ext cx="1627473" cy="3566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Elbow Connector 481">
            <a:extLst>
              <a:ext uri="{FF2B5EF4-FFF2-40B4-BE49-F238E27FC236}">
                <a16:creationId xmlns:a16="http://schemas.microsoft.com/office/drawing/2014/main" id="{D2659514-2727-E9D9-20D2-DB73D9339D0C}"/>
              </a:ext>
            </a:extLst>
          </p:cNvPr>
          <p:cNvCxnSpPr/>
          <p:nvPr/>
        </p:nvCxnSpPr>
        <p:spPr>
          <a:xfrm flipV="1">
            <a:off x="6302144" y="5532778"/>
            <a:ext cx="1626319" cy="35663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Elbow Connector 482">
            <a:extLst>
              <a:ext uri="{FF2B5EF4-FFF2-40B4-BE49-F238E27FC236}">
                <a16:creationId xmlns:a16="http://schemas.microsoft.com/office/drawing/2014/main" id="{D726B98D-3B37-520C-A9CA-0B9388CDE7D1}"/>
              </a:ext>
            </a:extLst>
          </p:cNvPr>
          <p:cNvCxnSpPr/>
          <p:nvPr/>
        </p:nvCxnSpPr>
        <p:spPr>
          <a:xfrm>
            <a:off x="6300990" y="5532776"/>
            <a:ext cx="1627473" cy="3566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Elbow Connector 483">
            <a:extLst>
              <a:ext uri="{FF2B5EF4-FFF2-40B4-BE49-F238E27FC236}">
                <a16:creationId xmlns:a16="http://schemas.microsoft.com/office/drawing/2014/main" id="{66F75669-6565-A4EF-97B6-3087A13007BF}"/>
              </a:ext>
            </a:extLst>
          </p:cNvPr>
          <p:cNvCxnSpPr/>
          <p:nvPr/>
        </p:nvCxnSpPr>
        <p:spPr>
          <a:xfrm flipV="1">
            <a:off x="7112054" y="5532779"/>
            <a:ext cx="1626319" cy="35663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Elbow Connector 484">
            <a:extLst>
              <a:ext uri="{FF2B5EF4-FFF2-40B4-BE49-F238E27FC236}">
                <a16:creationId xmlns:a16="http://schemas.microsoft.com/office/drawing/2014/main" id="{49D94B3A-8DBB-4543-68A7-CDA1C7872B02}"/>
              </a:ext>
            </a:extLst>
          </p:cNvPr>
          <p:cNvCxnSpPr/>
          <p:nvPr/>
        </p:nvCxnSpPr>
        <p:spPr>
          <a:xfrm>
            <a:off x="7110900" y="5532777"/>
            <a:ext cx="1627473" cy="3566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Elbow Connector 485">
            <a:extLst>
              <a:ext uri="{FF2B5EF4-FFF2-40B4-BE49-F238E27FC236}">
                <a16:creationId xmlns:a16="http://schemas.microsoft.com/office/drawing/2014/main" id="{9ADCC294-AE58-783C-0D1F-ED8C25F95058}"/>
              </a:ext>
            </a:extLst>
          </p:cNvPr>
          <p:cNvCxnSpPr/>
          <p:nvPr/>
        </p:nvCxnSpPr>
        <p:spPr>
          <a:xfrm flipV="1">
            <a:off x="7921964" y="5532779"/>
            <a:ext cx="1626319" cy="35663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Elbow Connector 486">
            <a:extLst>
              <a:ext uri="{FF2B5EF4-FFF2-40B4-BE49-F238E27FC236}">
                <a16:creationId xmlns:a16="http://schemas.microsoft.com/office/drawing/2014/main" id="{594931A1-DD91-FB06-4BC9-D8A2AF202BEA}"/>
              </a:ext>
            </a:extLst>
          </p:cNvPr>
          <p:cNvCxnSpPr/>
          <p:nvPr/>
        </p:nvCxnSpPr>
        <p:spPr>
          <a:xfrm>
            <a:off x="7920810" y="5532777"/>
            <a:ext cx="1627473" cy="3566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Elbow Connector 487">
            <a:extLst>
              <a:ext uri="{FF2B5EF4-FFF2-40B4-BE49-F238E27FC236}">
                <a16:creationId xmlns:a16="http://schemas.microsoft.com/office/drawing/2014/main" id="{5B092EDC-4CD1-5D6B-9BC9-E8CDA78972F3}"/>
              </a:ext>
            </a:extLst>
          </p:cNvPr>
          <p:cNvCxnSpPr/>
          <p:nvPr/>
        </p:nvCxnSpPr>
        <p:spPr>
          <a:xfrm flipV="1">
            <a:off x="8738373" y="5535535"/>
            <a:ext cx="1626319" cy="35663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Elbow Connector 488">
            <a:extLst>
              <a:ext uri="{FF2B5EF4-FFF2-40B4-BE49-F238E27FC236}">
                <a16:creationId xmlns:a16="http://schemas.microsoft.com/office/drawing/2014/main" id="{704DC260-72E1-6997-6701-6A5B4BC44301}"/>
              </a:ext>
            </a:extLst>
          </p:cNvPr>
          <p:cNvCxnSpPr/>
          <p:nvPr/>
        </p:nvCxnSpPr>
        <p:spPr>
          <a:xfrm>
            <a:off x="8737219" y="5535533"/>
            <a:ext cx="1627473" cy="3566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Elbow Connector 489">
            <a:extLst>
              <a:ext uri="{FF2B5EF4-FFF2-40B4-BE49-F238E27FC236}">
                <a16:creationId xmlns:a16="http://schemas.microsoft.com/office/drawing/2014/main" id="{46475689-732E-98E1-EB63-484F0938F5D3}"/>
              </a:ext>
            </a:extLst>
          </p:cNvPr>
          <p:cNvCxnSpPr/>
          <p:nvPr/>
        </p:nvCxnSpPr>
        <p:spPr>
          <a:xfrm flipV="1">
            <a:off x="9548283" y="5535535"/>
            <a:ext cx="1626319" cy="35663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Elbow Connector 490">
            <a:extLst>
              <a:ext uri="{FF2B5EF4-FFF2-40B4-BE49-F238E27FC236}">
                <a16:creationId xmlns:a16="http://schemas.microsoft.com/office/drawing/2014/main" id="{6878E078-AC62-B700-29E1-3BB0C6E6B8F5}"/>
              </a:ext>
            </a:extLst>
          </p:cNvPr>
          <p:cNvCxnSpPr/>
          <p:nvPr/>
        </p:nvCxnSpPr>
        <p:spPr>
          <a:xfrm>
            <a:off x="9547129" y="5535533"/>
            <a:ext cx="1627473" cy="3566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Elbow Connector 491">
            <a:extLst>
              <a:ext uri="{FF2B5EF4-FFF2-40B4-BE49-F238E27FC236}">
                <a16:creationId xmlns:a16="http://schemas.microsoft.com/office/drawing/2014/main" id="{298E73EF-4A57-8E87-A714-44FA3F729B19}"/>
              </a:ext>
            </a:extLst>
          </p:cNvPr>
          <p:cNvCxnSpPr/>
          <p:nvPr/>
        </p:nvCxnSpPr>
        <p:spPr>
          <a:xfrm flipV="1">
            <a:off x="2211741" y="5532778"/>
            <a:ext cx="1626319" cy="35663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Elbow Connector 492">
            <a:extLst>
              <a:ext uri="{FF2B5EF4-FFF2-40B4-BE49-F238E27FC236}">
                <a16:creationId xmlns:a16="http://schemas.microsoft.com/office/drawing/2014/main" id="{CB5D8EA4-9673-8A99-7CB6-67FFE88DBEDC}"/>
              </a:ext>
            </a:extLst>
          </p:cNvPr>
          <p:cNvCxnSpPr/>
          <p:nvPr/>
        </p:nvCxnSpPr>
        <p:spPr>
          <a:xfrm>
            <a:off x="2210587" y="5532776"/>
            <a:ext cx="1627473" cy="3566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Elbow Connector 493">
            <a:extLst>
              <a:ext uri="{FF2B5EF4-FFF2-40B4-BE49-F238E27FC236}">
                <a16:creationId xmlns:a16="http://schemas.microsoft.com/office/drawing/2014/main" id="{059A052B-49B1-5B1E-762C-03E99261DCD1}"/>
              </a:ext>
            </a:extLst>
          </p:cNvPr>
          <p:cNvCxnSpPr/>
          <p:nvPr/>
        </p:nvCxnSpPr>
        <p:spPr>
          <a:xfrm flipV="1">
            <a:off x="3021651" y="5532778"/>
            <a:ext cx="1626319" cy="35663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Elbow Connector 494">
            <a:extLst>
              <a:ext uri="{FF2B5EF4-FFF2-40B4-BE49-F238E27FC236}">
                <a16:creationId xmlns:a16="http://schemas.microsoft.com/office/drawing/2014/main" id="{05816135-ED58-3D04-A435-0581618CB755}"/>
              </a:ext>
            </a:extLst>
          </p:cNvPr>
          <p:cNvCxnSpPr/>
          <p:nvPr/>
        </p:nvCxnSpPr>
        <p:spPr>
          <a:xfrm>
            <a:off x="3020497" y="5532776"/>
            <a:ext cx="1627473" cy="3566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" name="Elbow Connector 495">
            <a:extLst>
              <a:ext uri="{FF2B5EF4-FFF2-40B4-BE49-F238E27FC236}">
                <a16:creationId xmlns:a16="http://schemas.microsoft.com/office/drawing/2014/main" id="{01DE42B1-F04D-2688-8F70-8AD712B5B708}"/>
              </a:ext>
            </a:extLst>
          </p:cNvPr>
          <p:cNvCxnSpPr/>
          <p:nvPr/>
        </p:nvCxnSpPr>
        <p:spPr>
          <a:xfrm flipV="1">
            <a:off x="7941681" y="5540187"/>
            <a:ext cx="1626319" cy="35663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" name="Elbow Connector 496">
            <a:extLst>
              <a:ext uri="{FF2B5EF4-FFF2-40B4-BE49-F238E27FC236}">
                <a16:creationId xmlns:a16="http://schemas.microsoft.com/office/drawing/2014/main" id="{88E823BF-A56B-8D58-6877-8AC10428A24B}"/>
              </a:ext>
            </a:extLst>
          </p:cNvPr>
          <p:cNvCxnSpPr/>
          <p:nvPr/>
        </p:nvCxnSpPr>
        <p:spPr>
          <a:xfrm>
            <a:off x="7933595" y="5529984"/>
            <a:ext cx="1627473" cy="3566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Elbow Connector 497">
            <a:extLst>
              <a:ext uri="{FF2B5EF4-FFF2-40B4-BE49-F238E27FC236}">
                <a16:creationId xmlns:a16="http://schemas.microsoft.com/office/drawing/2014/main" id="{6864DC02-4E3B-310C-1D60-3D213CD303F5}"/>
              </a:ext>
            </a:extLst>
          </p:cNvPr>
          <p:cNvCxnSpPr/>
          <p:nvPr/>
        </p:nvCxnSpPr>
        <p:spPr>
          <a:xfrm flipV="1">
            <a:off x="8741186" y="5549923"/>
            <a:ext cx="1626319" cy="35663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Elbow Connector 498">
            <a:extLst>
              <a:ext uri="{FF2B5EF4-FFF2-40B4-BE49-F238E27FC236}">
                <a16:creationId xmlns:a16="http://schemas.microsoft.com/office/drawing/2014/main" id="{05025CCB-8C24-28FD-1E84-B20B3A7ED4FA}"/>
              </a:ext>
            </a:extLst>
          </p:cNvPr>
          <p:cNvCxnSpPr/>
          <p:nvPr/>
        </p:nvCxnSpPr>
        <p:spPr>
          <a:xfrm>
            <a:off x="8733392" y="5528683"/>
            <a:ext cx="1627473" cy="3566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" name="Elbow Connector 499">
            <a:extLst>
              <a:ext uri="{FF2B5EF4-FFF2-40B4-BE49-F238E27FC236}">
                <a16:creationId xmlns:a16="http://schemas.microsoft.com/office/drawing/2014/main" id="{99162ACE-F444-7AD9-9E6B-C284612EE1B2}"/>
              </a:ext>
            </a:extLst>
          </p:cNvPr>
          <p:cNvCxnSpPr/>
          <p:nvPr/>
        </p:nvCxnSpPr>
        <p:spPr>
          <a:xfrm flipV="1">
            <a:off x="9543302" y="5543429"/>
            <a:ext cx="1626319" cy="35663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Elbow Connector 500">
            <a:extLst>
              <a:ext uri="{FF2B5EF4-FFF2-40B4-BE49-F238E27FC236}">
                <a16:creationId xmlns:a16="http://schemas.microsoft.com/office/drawing/2014/main" id="{7FF28F42-E51E-A66F-F6A4-C874DEFFA6E1}"/>
              </a:ext>
            </a:extLst>
          </p:cNvPr>
          <p:cNvCxnSpPr/>
          <p:nvPr/>
        </p:nvCxnSpPr>
        <p:spPr>
          <a:xfrm>
            <a:off x="9537878" y="5546675"/>
            <a:ext cx="1627473" cy="3566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5" name="Rectangle 284">
            <a:extLst>
              <a:ext uri="{FF2B5EF4-FFF2-40B4-BE49-F238E27FC236}">
                <a16:creationId xmlns:a16="http://schemas.microsoft.com/office/drawing/2014/main" id="{02AA76E8-EA5A-E993-0294-D583993452DF}"/>
              </a:ext>
            </a:extLst>
          </p:cNvPr>
          <p:cNvSpPr/>
          <p:nvPr/>
        </p:nvSpPr>
        <p:spPr>
          <a:xfrm>
            <a:off x="4013024" y="5549923"/>
            <a:ext cx="7777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DrP</a:t>
            </a:r>
            <a:r>
              <a:rPr lang="en-US" baseline="-10000" dirty="0"/>
              <a:t>N</a:t>
            </a:r>
            <a:r>
              <a:rPr lang="en-US" baseline="30000" dirty="0"/>
              <a:t>1</a:t>
            </a:r>
            <a:endParaRPr lang="en-US" dirty="0"/>
          </a:p>
        </p:txBody>
      </p:sp>
      <p:sp>
        <p:nvSpPr>
          <p:cNvPr id="286" name="Rectangle 285">
            <a:extLst>
              <a:ext uri="{FF2B5EF4-FFF2-40B4-BE49-F238E27FC236}">
                <a16:creationId xmlns:a16="http://schemas.microsoft.com/office/drawing/2014/main" id="{EC389368-A769-E8FF-D2B4-48129F0C0A18}"/>
              </a:ext>
            </a:extLst>
          </p:cNvPr>
          <p:cNvSpPr/>
          <p:nvPr/>
        </p:nvSpPr>
        <p:spPr>
          <a:xfrm>
            <a:off x="8667880" y="5525797"/>
            <a:ext cx="8675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DrP</a:t>
            </a:r>
            <a:r>
              <a:rPr lang="en-US" baseline="-10000" dirty="0"/>
              <a:t>N+1</a:t>
            </a:r>
            <a:endParaRPr lang="en-US" dirty="0"/>
          </a:p>
        </p:txBody>
      </p:sp>
      <p:sp>
        <p:nvSpPr>
          <p:cNvPr id="287" name="Rectangle 286">
            <a:extLst>
              <a:ext uri="{FF2B5EF4-FFF2-40B4-BE49-F238E27FC236}">
                <a16:creationId xmlns:a16="http://schemas.microsoft.com/office/drawing/2014/main" id="{A6EE3D76-BC57-BAB1-BE67-35E4F198674C}"/>
              </a:ext>
            </a:extLst>
          </p:cNvPr>
          <p:cNvSpPr/>
          <p:nvPr/>
        </p:nvSpPr>
        <p:spPr>
          <a:xfrm>
            <a:off x="2661197" y="5532776"/>
            <a:ext cx="8290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DrP</a:t>
            </a:r>
            <a:r>
              <a:rPr lang="en-US" baseline="-10000" dirty="0"/>
              <a:t>N-1</a:t>
            </a:r>
            <a:endParaRPr lang="en-US" dirty="0"/>
          </a:p>
        </p:txBody>
      </p:sp>
      <p:sp>
        <p:nvSpPr>
          <p:cNvPr id="288" name="Rectangle 287">
            <a:extLst>
              <a:ext uri="{FF2B5EF4-FFF2-40B4-BE49-F238E27FC236}">
                <a16:creationId xmlns:a16="http://schemas.microsoft.com/office/drawing/2014/main" id="{CDB6FFA1-BC04-6AE1-F924-1A3FA0D20094}"/>
              </a:ext>
            </a:extLst>
          </p:cNvPr>
          <p:cNvSpPr/>
          <p:nvPr/>
        </p:nvSpPr>
        <p:spPr>
          <a:xfrm>
            <a:off x="7233402" y="5565933"/>
            <a:ext cx="7777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DrP</a:t>
            </a:r>
            <a:r>
              <a:rPr lang="en-US" baseline="-10000" dirty="0"/>
              <a:t>N</a:t>
            </a:r>
            <a:r>
              <a:rPr lang="en-US" baseline="30000" dirty="0"/>
              <a:t>5</a:t>
            </a:r>
            <a:endParaRPr lang="en-US" dirty="0"/>
          </a:p>
        </p:txBody>
      </p:sp>
      <p:sp>
        <p:nvSpPr>
          <p:cNvPr id="289" name="Rectangle 288">
            <a:extLst>
              <a:ext uri="{FF2B5EF4-FFF2-40B4-BE49-F238E27FC236}">
                <a16:creationId xmlns:a16="http://schemas.microsoft.com/office/drawing/2014/main" id="{FA030202-DECA-AC38-A5CC-D4DE39931DB4}"/>
              </a:ext>
            </a:extLst>
          </p:cNvPr>
          <p:cNvSpPr/>
          <p:nvPr/>
        </p:nvSpPr>
        <p:spPr>
          <a:xfrm>
            <a:off x="6438630" y="5549923"/>
            <a:ext cx="7777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DrP</a:t>
            </a:r>
            <a:r>
              <a:rPr lang="en-US" baseline="-10000" dirty="0"/>
              <a:t>N</a:t>
            </a:r>
            <a:r>
              <a:rPr lang="en-US" baseline="30000" dirty="0"/>
              <a:t>4</a:t>
            </a:r>
            <a:endParaRPr lang="en-US" dirty="0"/>
          </a:p>
        </p:txBody>
      </p:sp>
      <p:sp>
        <p:nvSpPr>
          <p:cNvPr id="290" name="Rectangle 289">
            <a:extLst>
              <a:ext uri="{FF2B5EF4-FFF2-40B4-BE49-F238E27FC236}">
                <a16:creationId xmlns:a16="http://schemas.microsoft.com/office/drawing/2014/main" id="{2760C743-823B-9C0E-F1C3-174148C17711}"/>
              </a:ext>
            </a:extLst>
          </p:cNvPr>
          <p:cNvSpPr/>
          <p:nvPr/>
        </p:nvSpPr>
        <p:spPr>
          <a:xfrm>
            <a:off x="5531586" y="5549923"/>
            <a:ext cx="7777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DrP</a:t>
            </a:r>
            <a:r>
              <a:rPr lang="en-US" baseline="-10000" dirty="0"/>
              <a:t>N</a:t>
            </a:r>
            <a:r>
              <a:rPr lang="en-US" baseline="30000" dirty="0"/>
              <a:t>3</a:t>
            </a:r>
            <a:endParaRPr lang="en-US" dirty="0"/>
          </a:p>
        </p:txBody>
      </p:sp>
      <p:sp>
        <p:nvSpPr>
          <p:cNvPr id="291" name="Rectangle 290">
            <a:extLst>
              <a:ext uri="{FF2B5EF4-FFF2-40B4-BE49-F238E27FC236}">
                <a16:creationId xmlns:a16="http://schemas.microsoft.com/office/drawing/2014/main" id="{2FB84C52-13AA-711C-AC61-953CFAF11850}"/>
              </a:ext>
            </a:extLst>
          </p:cNvPr>
          <p:cNvSpPr/>
          <p:nvPr/>
        </p:nvSpPr>
        <p:spPr>
          <a:xfrm>
            <a:off x="4767003" y="5549923"/>
            <a:ext cx="7777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DrP</a:t>
            </a:r>
            <a:r>
              <a:rPr lang="en-US" baseline="-10000" dirty="0"/>
              <a:t>N</a:t>
            </a:r>
            <a:r>
              <a:rPr lang="en-US" baseline="30000" dirty="0"/>
              <a:t>2</a:t>
            </a:r>
            <a:endParaRPr lang="en-US" dirty="0"/>
          </a:p>
        </p:txBody>
      </p:sp>
      <p:sp>
        <p:nvSpPr>
          <p:cNvPr id="292" name="Rectangle 291">
            <a:extLst>
              <a:ext uri="{FF2B5EF4-FFF2-40B4-BE49-F238E27FC236}">
                <a16:creationId xmlns:a16="http://schemas.microsoft.com/office/drawing/2014/main" id="{00A90A30-F052-2263-6AD2-ADABF2B5D36E}"/>
              </a:ext>
            </a:extLst>
          </p:cNvPr>
          <p:cNvSpPr/>
          <p:nvPr/>
        </p:nvSpPr>
        <p:spPr>
          <a:xfrm>
            <a:off x="2485506" y="5876373"/>
            <a:ext cx="6928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DrP</a:t>
            </a:r>
            <a:r>
              <a:rPr lang="en-US" baseline="-10000" dirty="0" err="1"/>
              <a:t>N</a:t>
            </a:r>
            <a:endParaRPr lang="en-US" dirty="0"/>
          </a:p>
        </p:txBody>
      </p:sp>
      <p:sp>
        <p:nvSpPr>
          <p:cNvPr id="293" name="TextBox 292">
            <a:extLst>
              <a:ext uri="{FF2B5EF4-FFF2-40B4-BE49-F238E27FC236}">
                <a16:creationId xmlns:a16="http://schemas.microsoft.com/office/drawing/2014/main" id="{7CD96C8E-7DF8-0AF2-6AD9-D0F42FFC0FAF}"/>
              </a:ext>
            </a:extLst>
          </p:cNvPr>
          <p:cNvSpPr txBox="1"/>
          <p:nvPr/>
        </p:nvSpPr>
        <p:spPr>
          <a:xfrm>
            <a:off x="3219853" y="5857583"/>
            <a:ext cx="6822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RDO dictated package format, extracted (repackaged) from GP</a:t>
            </a:r>
            <a:r>
              <a:rPr lang="en-US" baseline="-10000" dirty="0"/>
              <a:t>N</a:t>
            </a:r>
            <a:r>
              <a:rPr lang="en-US" dirty="0"/>
              <a:t> </a:t>
            </a:r>
          </a:p>
        </p:txBody>
      </p:sp>
      <p:pic>
        <p:nvPicPr>
          <p:cNvPr id="294" name="Picture 293">
            <a:extLst>
              <a:ext uri="{FF2B5EF4-FFF2-40B4-BE49-F238E27FC236}">
                <a16:creationId xmlns:a16="http://schemas.microsoft.com/office/drawing/2014/main" id="{7B763873-635F-D4EE-0A04-A067E02A5C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5969" y="1753129"/>
            <a:ext cx="1072510" cy="2689776"/>
          </a:xfrm>
          <a:prstGeom prst="rect">
            <a:avLst/>
          </a:prstGeom>
        </p:spPr>
      </p:pic>
      <p:pic>
        <p:nvPicPr>
          <p:cNvPr id="295" name="Picture 294">
            <a:extLst>
              <a:ext uri="{FF2B5EF4-FFF2-40B4-BE49-F238E27FC236}">
                <a16:creationId xmlns:a16="http://schemas.microsoft.com/office/drawing/2014/main" id="{8E6DC086-C12E-5F10-0A4C-F4EEDA14C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8229" y="1758180"/>
            <a:ext cx="1072510" cy="2689776"/>
          </a:xfrm>
          <a:prstGeom prst="rect">
            <a:avLst/>
          </a:prstGeom>
        </p:spPr>
      </p:pic>
      <p:cxnSp>
        <p:nvCxnSpPr>
          <p:cNvPr id="296" name="Curved Connector 512">
            <a:extLst>
              <a:ext uri="{FF2B5EF4-FFF2-40B4-BE49-F238E27FC236}">
                <a16:creationId xmlns:a16="http://schemas.microsoft.com/office/drawing/2014/main" id="{109A59F7-EF83-B61A-9DA4-B303209DF8E6}"/>
              </a:ext>
            </a:extLst>
          </p:cNvPr>
          <p:cNvCxnSpPr/>
          <p:nvPr/>
        </p:nvCxnSpPr>
        <p:spPr>
          <a:xfrm>
            <a:off x="7136837" y="1905059"/>
            <a:ext cx="665066" cy="648873"/>
          </a:xfrm>
          <a:prstGeom prst="curvedConnector3">
            <a:avLst/>
          </a:prstGeom>
          <a:ln w="190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7" name="Picture 296">
            <a:extLst>
              <a:ext uri="{FF2B5EF4-FFF2-40B4-BE49-F238E27FC236}">
                <a16:creationId xmlns:a16="http://schemas.microsoft.com/office/drawing/2014/main" id="{487CD4E0-62A6-3158-E483-8B1EC23FDC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3696" y="1675950"/>
            <a:ext cx="989391" cy="4385089"/>
          </a:xfrm>
          <a:prstGeom prst="rect">
            <a:avLst/>
          </a:prstGeom>
        </p:spPr>
      </p:pic>
      <p:pic>
        <p:nvPicPr>
          <p:cNvPr id="298" name="Picture 297">
            <a:extLst>
              <a:ext uri="{FF2B5EF4-FFF2-40B4-BE49-F238E27FC236}">
                <a16:creationId xmlns:a16="http://schemas.microsoft.com/office/drawing/2014/main" id="{CB2E01A5-15AE-B179-4CB3-199E8D50B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5590" y="1753129"/>
            <a:ext cx="989391" cy="43850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C2D050-02C9-AF4A-72E4-A4BBA14DD1B9}"/>
              </a:ext>
            </a:extLst>
          </p:cNvPr>
          <p:cNvSpPr txBox="1"/>
          <p:nvPr/>
        </p:nvSpPr>
        <p:spPr>
          <a:xfrm>
            <a:off x="547569" y="2389545"/>
            <a:ext cx="60944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GTU</a:t>
            </a:r>
            <a:r>
              <a:rPr lang="en-US" sz="2400" dirty="0">
                <a:sym typeface="Wingdings" panose="05000000000000000000" pitchFamily="2" charset="2"/>
              </a:rPr>
              <a:t></a:t>
            </a:r>
            <a:r>
              <a:rPr lang="en-US" sz="2400" dirty="0"/>
              <a:t>DAM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319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139548" y="353200"/>
            <a:ext cx="88712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2400" b="1" dirty="0">
                <a:solidFill>
                  <a:srgbClr val="000000"/>
                </a:solidFill>
              </a:rPr>
              <a:t>2. </a:t>
            </a:r>
            <a:r>
              <a:rPr lang="en-US" sz="2400" b="1" dirty="0" err="1"/>
              <a:t>ePIC</a:t>
            </a:r>
            <a:r>
              <a:rPr lang="en-US" sz="2400" b="1" dirty="0"/>
              <a:t>  GTU Design </a:t>
            </a:r>
            <a:r>
              <a:rPr lang="en-US" sz="2400" dirty="0"/>
              <a:t>- </a:t>
            </a:r>
            <a:r>
              <a:rPr lang="en-US" sz="2400" dirty="0">
                <a:solidFill>
                  <a:srgbClr val="000000"/>
                </a:solidFill>
              </a:rPr>
              <a:t>DAQ partition (multiple run-control support)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10387" y="1335713"/>
            <a:ext cx="95323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Hardware: Each MGT transceiver corresponds to one DAM.  It can be ‘controlled’ independently.</a:t>
            </a:r>
          </a:p>
          <a:p>
            <a:r>
              <a:rPr lang="en-US" dirty="0"/>
              <a:t>Firmware: supports 32 run-control processes, (ID#0-31), with ID#0 and #31 reserved for global run.</a:t>
            </a:r>
          </a:p>
          <a:p>
            <a:r>
              <a:rPr lang="en-US" dirty="0"/>
              <a:t>Software: to be developed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32611" y="2259043"/>
            <a:ext cx="1033454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dirty="0"/>
              <a:t>Run-control-N requests for a new system ID (1 to 30) by reading the sub-system (bookkeeping) register (32-bit, offset 0x200) from GTU, and set the </a:t>
            </a:r>
            <a:r>
              <a:rPr lang="en-US" dirty="0" err="1"/>
              <a:t>bit</a:t>
            </a:r>
            <a:r>
              <a:rPr lang="en-US" sz="1600" dirty="0" err="1"/>
              <a:t>#</a:t>
            </a:r>
            <a:r>
              <a:rPr lang="en-US" dirty="0" err="1"/>
              <a:t>ID</a:t>
            </a:r>
            <a:r>
              <a:rPr lang="en-US" dirty="0"/>
              <a:t> to ‘1’ (means that </a:t>
            </a:r>
            <a:r>
              <a:rPr lang="en-US" dirty="0" err="1"/>
              <a:t>subsystem</a:t>
            </a:r>
            <a:r>
              <a:rPr lang="en-US" sz="1600" dirty="0" err="1"/>
              <a:t>#</a:t>
            </a:r>
            <a:r>
              <a:rPr lang="en-US" dirty="0" err="1"/>
              <a:t>ID</a:t>
            </a:r>
            <a:r>
              <a:rPr lang="en-US" dirty="0"/>
              <a:t> is being used);</a:t>
            </a:r>
          </a:p>
          <a:p>
            <a:pPr marL="342900" indent="-342900">
              <a:buFont typeface="+mj-lt"/>
              <a:buAutoNum type="arabicParenR"/>
            </a:pPr>
            <a:r>
              <a:rPr lang="en-US" dirty="0"/>
              <a:t>Run-control loads the corresponding DAM/MGT with the sub-system ID. (the DAM/MGT with the same ID numbers belong to the same sub-system, and controlled by the run-control-N, N and ID can be different); </a:t>
            </a:r>
          </a:p>
          <a:p>
            <a:pPr marL="342900" indent="-342900">
              <a:buFont typeface="+mj-lt"/>
              <a:buAutoNum type="arabicParenR"/>
            </a:pPr>
            <a:r>
              <a:rPr lang="en-US" dirty="0"/>
              <a:t>The ID will be propagated from the GTU_MGT to the corresponding DAM via the GTU_DAM downlink;</a:t>
            </a:r>
          </a:p>
          <a:p>
            <a:pPr marL="342900" indent="-342900">
              <a:buFont typeface="+mj-lt"/>
              <a:buAutoNum type="arabicParenR"/>
            </a:pPr>
            <a:r>
              <a:rPr lang="en-US" dirty="0"/>
              <a:t>The DAM remembers its sub-system ID, and direct the data to run-control-N;</a:t>
            </a:r>
          </a:p>
          <a:p>
            <a:pPr marL="342900" indent="-342900">
              <a:buFont typeface="+mj-lt"/>
              <a:buAutoNum type="arabicParenR"/>
            </a:pPr>
            <a:r>
              <a:rPr lang="en-US" dirty="0"/>
              <a:t>At the end of run-control-N, release the DAM/MGT by unloading the sub-system ID (reverse the step#2 above), release the subsystem ID (set </a:t>
            </a:r>
            <a:r>
              <a:rPr lang="en-US" dirty="0" err="1"/>
              <a:t>bit</a:t>
            </a:r>
            <a:r>
              <a:rPr lang="en-US" sz="1600" dirty="0" err="1"/>
              <a:t>#</a:t>
            </a:r>
            <a:r>
              <a:rPr lang="en-US" dirty="0" err="1"/>
              <a:t>ID</a:t>
            </a:r>
            <a:r>
              <a:rPr lang="en-US" dirty="0"/>
              <a:t> to ‘0’ in sub-system bookkeeping register, reverse the step#1 above).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10387" y="4974088"/>
            <a:ext cx="79884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Maximum sub-system can be running simultaneously: 30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Number of DAMs per sub-system: min: 1, max: 148 (not to overlap with other sub-systems)</a:t>
            </a:r>
          </a:p>
        </p:txBody>
      </p:sp>
    </p:spTree>
    <p:extLst>
      <p:ext uri="{BB962C8B-B14F-4D97-AF65-F5344CB8AC3E}">
        <p14:creationId xmlns:p14="http://schemas.microsoft.com/office/powerpoint/2010/main" val="138133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DF3BC-4EC9-1D1B-9C75-07A325651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046737-7E05-624A-1CE6-6AF5FEB83E93}"/>
              </a:ext>
            </a:extLst>
          </p:cNvPr>
          <p:cNvSpPr/>
          <p:nvPr/>
        </p:nvSpPr>
        <p:spPr>
          <a:xfrm>
            <a:off x="1139548" y="353200"/>
            <a:ext cx="88712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2400" b="1" dirty="0">
                <a:solidFill>
                  <a:srgbClr val="000000"/>
                </a:solidFill>
              </a:rPr>
              <a:t>2. </a:t>
            </a:r>
            <a:r>
              <a:rPr lang="en-US" sz="2400" b="1" dirty="0" err="1"/>
              <a:t>ePIC</a:t>
            </a:r>
            <a:r>
              <a:rPr lang="en-US" sz="2400" b="1" dirty="0"/>
              <a:t>  GTU Design </a:t>
            </a:r>
            <a:r>
              <a:rPr lang="en-US" sz="2400" dirty="0"/>
              <a:t>- </a:t>
            </a:r>
            <a:r>
              <a:rPr lang="en-US" sz="2400" dirty="0">
                <a:solidFill>
                  <a:srgbClr val="000000"/>
                </a:solidFill>
              </a:rPr>
              <a:t>DAQ partition (multiple run-control support)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460AFC-1340-AF3E-E4EA-EB1150D9B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7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DB3D04-F857-18EA-A5F6-4DEEB2873714}"/>
              </a:ext>
            </a:extLst>
          </p:cNvPr>
          <p:cNvSpPr txBox="1"/>
          <p:nvPr/>
        </p:nvSpPr>
        <p:spPr>
          <a:xfrm>
            <a:off x="1239571" y="1050330"/>
            <a:ext cx="29724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Firmware implementation: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6804A8-0E84-B491-6460-94979EA83DDA}"/>
              </a:ext>
            </a:extLst>
          </p:cNvPr>
          <p:cNvSpPr txBox="1"/>
          <p:nvPr/>
        </p:nvSpPr>
        <p:spPr>
          <a:xfrm>
            <a:off x="1467527" y="1419662"/>
            <a:ext cx="1015572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One 32-bit sub-system (bookkeeping) register (offset 0x200) in GTU;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One set of Beam-crossing counters (64-bit, up to 4000 years), beam-crossing number within the orbit (11-bit, from 0 to 1159), and the first beam-crossing signal (BX0) in the orbit;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32 (sub system ID#0~31) sets of: orbit counters (32-bit, up to 14 hours), streaming time intervals (or windows, 14-bit at 19.7 MHz, up to 800 µs), streaming START/STOP/PAUSE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Sub-system ID tagged run control command (8-bit code, run-start, run-stop, various resets etc.), which affects the DAM with the specific ID only.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E7B634-D10D-485F-E997-58C3BD2E8C1A}"/>
              </a:ext>
            </a:extLst>
          </p:cNvPr>
          <p:cNvSpPr/>
          <p:nvPr/>
        </p:nvSpPr>
        <p:spPr>
          <a:xfrm>
            <a:off x="1036352" y="4144027"/>
            <a:ext cx="2486025" cy="276225"/>
          </a:xfrm>
          <a:prstGeom prst="rect">
            <a:avLst/>
          </a:prstGeom>
          <a:solidFill>
            <a:srgbClr val="00B0F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RUN_CONTROL_USER_1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1295D7-855C-7BCA-9E2D-8DAB7A1B80FA}"/>
              </a:ext>
            </a:extLst>
          </p:cNvPr>
          <p:cNvSpPr/>
          <p:nvPr/>
        </p:nvSpPr>
        <p:spPr>
          <a:xfrm>
            <a:off x="1036352" y="4614145"/>
            <a:ext cx="2486025" cy="276225"/>
          </a:xfrm>
          <a:prstGeom prst="rect">
            <a:avLst/>
          </a:prstGeom>
          <a:solidFill>
            <a:srgbClr val="00B0F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RUN_CONTROL_USER_2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892AE2-AE10-6FFB-DCE2-96000C326C8A}"/>
              </a:ext>
            </a:extLst>
          </p:cNvPr>
          <p:cNvSpPr/>
          <p:nvPr/>
        </p:nvSpPr>
        <p:spPr>
          <a:xfrm>
            <a:off x="1036352" y="5905320"/>
            <a:ext cx="2612097" cy="276225"/>
          </a:xfrm>
          <a:prstGeom prst="rect">
            <a:avLst/>
          </a:prstGeom>
          <a:solidFill>
            <a:srgbClr val="00B0F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RUN_CONTROL_USER_31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5DBE1FE-8D1F-C00E-1EF5-D66BA5533E06}"/>
              </a:ext>
            </a:extLst>
          </p:cNvPr>
          <p:cNvSpPr/>
          <p:nvPr/>
        </p:nvSpPr>
        <p:spPr>
          <a:xfrm>
            <a:off x="4500374" y="3653490"/>
            <a:ext cx="3467092" cy="2549011"/>
          </a:xfrm>
          <a:prstGeom prst="rect">
            <a:avLst/>
          </a:prstGeom>
          <a:solidFill>
            <a:srgbClr val="FFC000">
              <a:alpha val="2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GTU_FPGAs</a:t>
            </a:r>
          </a:p>
          <a:p>
            <a:pPr algn="ctr"/>
            <a:r>
              <a:rPr lang="en-US" sz="2400" dirty="0">
                <a:solidFill>
                  <a:srgbClr val="C00000"/>
                </a:solidFill>
              </a:rPr>
              <a:t>CROSS-POINT</a:t>
            </a:r>
          </a:p>
          <a:p>
            <a:pPr algn="ctr"/>
            <a:r>
              <a:rPr lang="en-US" sz="2400" dirty="0">
                <a:solidFill>
                  <a:srgbClr val="C00000"/>
                </a:solidFill>
              </a:rPr>
              <a:t>switch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2693174-E450-1089-8F37-F6A8EEB18B02}"/>
              </a:ext>
            </a:extLst>
          </p:cNvPr>
          <p:cNvSpPr/>
          <p:nvPr/>
        </p:nvSpPr>
        <p:spPr>
          <a:xfrm>
            <a:off x="8936242" y="3842479"/>
            <a:ext cx="1976920" cy="276225"/>
          </a:xfrm>
          <a:prstGeom prst="rect">
            <a:avLst/>
          </a:prstGeom>
          <a:solidFill>
            <a:srgbClr val="00B05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MGT/DAM_1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7C7338A-DC61-930E-2F4A-0A4E7FA34644}"/>
              </a:ext>
            </a:extLst>
          </p:cNvPr>
          <p:cNvSpPr/>
          <p:nvPr/>
        </p:nvSpPr>
        <p:spPr>
          <a:xfrm>
            <a:off x="8936242" y="4312597"/>
            <a:ext cx="1976920" cy="276225"/>
          </a:xfrm>
          <a:prstGeom prst="rect">
            <a:avLst/>
          </a:prstGeom>
          <a:solidFill>
            <a:srgbClr val="00B05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MGT/DAM_2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5BC9C5-E749-375B-272B-F5B5C1875ED0}"/>
              </a:ext>
            </a:extLst>
          </p:cNvPr>
          <p:cNvSpPr/>
          <p:nvPr/>
        </p:nvSpPr>
        <p:spPr>
          <a:xfrm>
            <a:off x="8936242" y="5603772"/>
            <a:ext cx="1976920" cy="276225"/>
          </a:xfrm>
          <a:prstGeom prst="rect">
            <a:avLst/>
          </a:prstGeom>
          <a:solidFill>
            <a:srgbClr val="00B05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MGT/DAM_148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B6B2E8C-9504-7201-39E8-39E8C0374CF4}"/>
              </a:ext>
            </a:extLst>
          </p:cNvPr>
          <p:cNvCxnSpPr>
            <a:stCxn id="3" idx="3"/>
          </p:cNvCxnSpPr>
          <p:nvPr/>
        </p:nvCxnSpPr>
        <p:spPr>
          <a:xfrm flipV="1">
            <a:off x="3522377" y="4282139"/>
            <a:ext cx="968776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E6CEA0C-7AAD-AD92-2096-CFE01050A864}"/>
              </a:ext>
            </a:extLst>
          </p:cNvPr>
          <p:cNvCxnSpPr/>
          <p:nvPr/>
        </p:nvCxnSpPr>
        <p:spPr>
          <a:xfrm flipV="1">
            <a:off x="3513156" y="5316373"/>
            <a:ext cx="968776" cy="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44113DA-CDEC-C55E-0E43-C718FF631785}"/>
              </a:ext>
            </a:extLst>
          </p:cNvPr>
          <p:cNvCxnSpPr/>
          <p:nvPr/>
        </p:nvCxnSpPr>
        <p:spPr>
          <a:xfrm flipV="1">
            <a:off x="3513156" y="4752257"/>
            <a:ext cx="968776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EE2BA86-46C6-BFF6-2500-8A2EDF1C0B3F}"/>
              </a:ext>
            </a:extLst>
          </p:cNvPr>
          <p:cNvCxnSpPr/>
          <p:nvPr/>
        </p:nvCxnSpPr>
        <p:spPr>
          <a:xfrm flipV="1">
            <a:off x="3522377" y="6043432"/>
            <a:ext cx="968776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7DE3D8-91A8-9AB8-F294-41BF4ACBF1CA}"/>
              </a:ext>
            </a:extLst>
          </p:cNvPr>
          <p:cNvCxnSpPr/>
          <p:nvPr/>
        </p:nvCxnSpPr>
        <p:spPr>
          <a:xfrm flipV="1">
            <a:off x="7967466" y="5096296"/>
            <a:ext cx="968776" cy="1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AF0DDFD-D1EB-4696-062C-2B98C8421675}"/>
              </a:ext>
            </a:extLst>
          </p:cNvPr>
          <p:cNvCxnSpPr/>
          <p:nvPr/>
        </p:nvCxnSpPr>
        <p:spPr>
          <a:xfrm flipV="1">
            <a:off x="7958245" y="4019051"/>
            <a:ext cx="968776" cy="1"/>
          </a:xfrm>
          <a:prstGeom prst="line">
            <a:avLst/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E55F229-CF76-6A44-6B5F-529F5069F32D}"/>
              </a:ext>
            </a:extLst>
          </p:cNvPr>
          <p:cNvCxnSpPr/>
          <p:nvPr/>
        </p:nvCxnSpPr>
        <p:spPr>
          <a:xfrm flipV="1">
            <a:off x="7967466" y="4460633"/>
            <a:ext cx="968776" cy="1"/>
          </a:xfrm>
          <a:prstGeom prst="line">
            <a:avLst/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0E72E3C-C544-58CE-79FA-3C525AD7D93A}"/>
              </a:ext>
            </a:extLst>
          </p:cNvPr>
          <p:cNvCxnSpPr/>
          <p:nvPr/>
        </p:nvCxnSpPr>
        <p:spPr>
          <a:xfrm flipV="1">
            <a:off x="7958245" y="5741883"/>
            <a:ext cx="968776" cy="1"/>
          </a:xfrm>
          <a:prstGeom prst="line">
            <a:avLst/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CCF4450-4DD7-0DEA-76C3-2F783805CB09}"/>
              </a:ext>
            </a:extLst>
          </p:cNvPr>
          <p:cNvCxnSpPr/>
          <p:nvPr/>
        </p:nvCxnSpPr>
        <p:spPr>
          <a:xfrm>
            <a:off x="9767540" y="4718779"/>
            <a:ext cx="0" cy="714375"/>
          </a:xfrm>
          <a:prstGeom prst="line">
            <a:avLst/>
          </a:prstGeom>
          <a:ln w="41275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3BDC612-4BFC-9F36-59E2-A885A44FA514}"/>
              </a:ext>
            </a:extLst>
          </p:cNvPr>
          <p:cNvCxnSpPr/>
          <p:nvPr/>
        </p:nvCxnSpPr>
        <p:spPr>
          <a:xfrm>
            <a:off x="2176731" y="5054944"/>
            <a:ext cx="0" cy="714375"/>
          </a:xfrm>
          <a:prstGeom prst="line">
            <a:avLst/>
          </a:prstGeom>
          <a:ln w="41275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9F295872-4570-1978-F29E-F1BA903C6D82}"/>
              </a:ext>
            </a:extLst>
          </p:cNvPr>
          <p:cNvSpPr/>
          <p:nvPr/>
        </p:nvSpPr>
        <p:spPr>
          <a:xfrm>
            <a:off x="1045573" y="3736519"/>
            <a:ext cx="2486025" cy="276225"/>
          </a:xfrm>
          <a:prstGeom prst="rect">
            <a:avLst/>
          </a:prstGeom>
          <a:solidFill>
            <a:srgbClr val="00B0F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chemeClr val="bg1">
                    <a:lumMod val="50000"/>
                  </a:schemeClr>
                </a:solidFill>
              </a:rPr>
              <a:t>RUN_CONTROL_USER_0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43AF82E-C8C9-8FC8-D530-D64AFAFDBDE5}"/>
              </a:ext>
            </a:extLst>
          </p:cNvPr>
          <p:cNvCxnSpPr/>
          <p:nvPr/>
        </p:nvCxnSpPr>
        <p:spPr>
          <a:xfrm flipV="1">
            <a:off x="3498325" y="3911789"/>
            <a:ext cx="968776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9285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C1982-58AE-BC9D-64AE-8338A5653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extLst>
              <a:ext uri="{FF2B5EF4-FFF2-40B4-BE49-F238E27FC236}">
                <a16:creationId xmlns:a16="http://schemas.microsoft.com/office/drawing/2014/main" id="{18B518E5-4684-E0FB-75A9-161E2E3966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63" b="3886"/>
          <a:stretch>
            <a:fillRect/>
          </a:stretch>
        </p:blipFill>
        <p:spPr>
          <a:xfrm>
            <a:off x="1123580" y="1674796"/>
            <a:ext cx="10256337" cy="3779850"/>
          </a:xfrm>
          <a:prstGeom prst="rect">
            <a:avLst/>
          </a:prstGeom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B775D7B9-2F10-E4C8-77A5-7026C580EBDD}"/>
              </a:ext>
            </a:extLst>
          </p:cNvPr>
          <p:cNvSpPr/>
          <p:nvPr/>
        </p:nvSpPr>
        <p:spPr>
          <a:xfrm>
            <a:off x="1096206" y="1654213"/>
            <a:ext cx="1288295" cy="1096622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AACDC6-D359-E2E5-2537-3F29C06B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8</a:t>
            </a:fld>
            <a:endParaRPr lang="en-US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08271DC-B10B-4D89-7D5E-B7E0A0E56B65}"/>
              </a:ext>
            </a:extLst>
          </p:cNvPr>
          <p:cNvSpPr txBox="1"/>
          <p:nvPr/>
        </p:nvSpPr>
        <p:spPr>
          <a:xfrm>
            <a:off x="8605426" y="838823"/>
            <a:ext cx="18343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/>
              <a:t>proto</a:t>
            </a:r>
            <a:r>
              <a:rPr lang="en-US" sz="3200" b="1" dirty="0" err="1"/>
              <a:t>GTU</a:t>
            </a:r>
            <a:endParaRPr lang="en-US" sz="3200" b="1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835EE0D-EA7C-E5C8-295F-25270971F851}"/>
              </a:ext>
            </a:extLst>
          </p:cNvPr>
          <p:cNvSpPr txBox="1"/>
          <p:nvPr/>
        </p:nvSpPr>
        <p:spPr>
          <a:xfrm>
            <a:off x="5377666" y="1066937"/>
            <a:ext cx="24591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opticPlugIn</a:t>
            </a:r>
            <a:r>
              <a:rPr lang="en-US" sz="2800" b="1" dirty="0" err="1"/>
              <a:t>GTU</a:t>
            </a:r>
            <a:endParaRPr lang="en-US" sz="2800" b="1" dirty="0"/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03BCA21B-A24D-A329-C843-0E6800128CBA}"/>
              </a:ext>
            </a:extLst>
          </p:cNvPr>
          <p:cNvCxnSpPr>
            <a:cxnSpLocks/>
          </p:cNvCxnSpPr>
          <p:nvPr/>
        </p:nvCxnSpPr>
        <p:spPr>
          <a:xfrm flipH="1">
            <a:off x="8120437" y="1328547"/>
            <a:ext cx="1379194" cy="1843056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6AD415B0-186C-89EA-F12E-7AF2B8054F48}"/>
              </a:ext>
            </a:extLst>
          </p:cNvPr>
          <p:cNvCxnSpPr>
            <a:cxnSpLocks/>
          </p:cNvCxnSpPr>
          <p:nvPr/>
        </p:nvCxnSpPr>
        <p:spPr>
          <a:xfrm>
            <a:off x="6997081" y="1527600"/>
            <a:ext cx="756269" cy="69252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775043C2-4269-72BA-DC4C-04F12DA5002A}"/>
              </a:ext>
            </a:extLst>
          </p:cNvPr>
          <p:cNvSpPr txBox="1"/>
          <p:nvPr/>
        </p:nvSpPr>
        <p:spPr>
          <a:xfrm>
            <a:off x="1272700" y="5933386"/>
            <a:ext cx="20299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FADE</a:t>
            </a:r>
            <a:r>
              <a:rPr lang="en-US" sz="2400" dirty="0"/>
              <a:t>on</a:t>
            </a:r>
            <a:r>
              <a:rPr lang="en-US" sz="2400" b="1" dirty="0"/>
              <a:t>AXU15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CE6E632D-67C8-9DBA-DEFA-0AA990062D8F}"/>
              </a:ext>
            </a:extLst>
          </p:cNvPr>
          <p:cNvCxnSpPr>
            <a:cxnSpLocks/>
          </p:cNvCxnSpPr>
          <p:nvPr/>
        </p:nvCxnSpPr>
        <p:spPr>
          <a:xfrm flipV="1">
            <a:off x="2236485" y="3919290"/>
            <a:ext cx="542133" cy="207632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300E878D-DF4C-0215-7AFF-B61EBB24B524}"/>
              </a:ext>
            </a:extLst>
          </p:cNvPr>
          <p:cNvSpPr txBox="1"/>
          <p:nvPr/>
        </p:nvSpPr>
        <p:spPr>
          <a:xfrm>
            <a:off x="3425059" y="5682096"/>
            <a:ext cx="16001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FLX155a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670486-DF00-F083-B933-27A26754D859}"/>
              </a:ext>
            </a:extLst>
          </p:cNvPr>
          <p:cNvSpPr txBox="1"/>
          <p:nvPr/>
        </p:nvSpPr>
        <p:spPr>
          <a:xfrm>
            <a:off x="9307184" y="5902609"/>
            <a:ext cx="13869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Si5344H</a:t>
            </a:r>
            <a:endParaRPr lang="en-US" sz="2800" b="1" dirty="0"/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8991479B-35BE-93F4-4D89-9743D9FDFA65}"/>
              </a:ext>
            </a:extLst>
          </p:cNvPr>
          <p:cNvCxnSpPr>
            <a:cxnSpLocks/>
          </p:cNvCxnSpPr>
          <p:nvPr/>
        </p:nvCxnSpPr>
        <p:spPr>
          <a:xfrm flipH="1" flipV="1">
            <a:off x="3865074" y="4303603"/>
            <a:ext cx="54148" cy="1494682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28A48820-64CD-2A96-2521-E2304F5DF658}"/>
              </a:ext>
            </a:extLst>
          </p:cNvPr>
          <p:cNvCxnSpPr>
            <a:cxnSpLocks/>
          </p:cNvCxnSpPr>
          <p:nvPr/>
        </p:nvCxnSpPr>
        <p:spPr>
          <a:xfrm flipH="1" flipV="1">
            <a:off x="9387481" y="5085522"/>
            <a:ext cx="613162" cy="101307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A365EB95-43D7-C6E0-1491-4235CADCDB8B}"/>
              </a:ext>
            </a:extLst>
          </p:cNvPr>
          <p:cNvCxnSpPr>
            <a:cxnSpLocks/>
          </p:cNvCxnSpPr>
          <p:nvPr/>
        </p:nvCxnSpPr>
        <p:spPr>
          <a:xfrm>
            <a:off x="1069336" y="2218796"/>
            <a:ext cx="1634121" cy="119162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2640349D-C25E-52BB-0BD8-B9DF8EC52724}"/>
              </a:ext>
            </a:extLst>
          </p:cNvPr>
          <p:cNvCxnSpPr>
            <a:cxnSpLocks/>
          </p:cNvCxnSpPr>
          <p:nvPr/>
        </p:nvCxnSpPr>
        <p:spPr>
          <a:xfrm flipH="1" flipV="1">
            <a:off x="6461693" y="4994400"/>
            <a:ext cx="291143" cy="62420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1B2EB20A-472B-5D10-E57F-8527A4148421}"/>
              </a:ext>
            </a:extLst>
          </p:cNvPr>
          <p:cNvSpPr txBox="1"/>
          <p:nvPr/>
        </p:nvSpPr>
        <p:spPr>
          <a:xfrm>
            <a:off x="229745" y="1739896"/>
            <a:ext cx="17876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JTAGcables</a:t>
            </a:r>
            <a:endParaRPr lang="en-US" sz="2800" b="1" dirty="0"/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E872FB7F-F4C9-C2D9-DB69-6342DB5F2BC1}"/>
              </a:ext>
            </a:extLst>
          </p:cNvPr>
          <p:cNvCxnSpPr>
            <a:cxnSpLocks/>
          </p:cNvCxnSpPr>
          <p:nvPr/>
        </p:nvCxnSpPr>
        <p:spPr>
          <a:xfrm flipH="1" flipV="1">
            <a:off x="5927291" y="5306501"/>
            <a:ext cx="360158" cy="79209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22557F19-EBAC-DFC1-F232-C338B7FAAFD7}"/>
              </a:ext>
            </a:extLst>
          </p:cNvPr>
          <p:cNvSpPr txBox="1"/>
          <p:nvPr/>
        </p:nvSpPr>
        <p:spPr>
          <a:xfrm>
            <a:off x="6203952" y="5475229"/>
            <a:ext cx="300928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GTU02</a:t>
            </a:r>
            <a:r>
              <a:rPr lang="en-US" sz="2800" dirty="0"/>
              <a:t>.phy.bnl.gov</a:t>
            </a:r>
            <a:endParaRPr lang="en-US" sz="2800" b="1" dirty="0"/>
          </a:p>
          <a:p>
            <a:r>
              <a:rPr lang="en-US" sz="2800" b="1" dirty="0"/>
              <a:t>GTU01</a:t>
            </a:r>
            <a:r>
              <a:rPr lang="en-US" sz="2800" dirty="0"/>
              <a:t>.phy.bnl.gov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6A641A00-C9BE-AF8D-94A1-B2BD8CA813D2}"/>
              </a:ext>
            </a:extLst>
          </p:cNvPr>
          <p:cNvSpPr/>
          <p:nvPr/>
        </p:nvSpPr>
        <p:spPr>
          <a:xfrm>
            <a:off x="1226617" y="339351"/>
            <a:ext cx="67195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2800" b="1" dirty="0">
                <a:solidFill>
                  <a:srgbClr val="000000"/>
                </a:solidFill>
              </a:rPr>
              <a:t>3. The </a:t>
            </a:r>
            <a:r>
              <a:rPr lang="en-US" sz="2800" b="1" dirty="0" err="1">
                <a:solidFill>
                  <a:srgbClr val="000000"/>
                </a:solidFill>
              </a:rPr>
              <a:t>ePIC</a:t>
            </a:r>
            <a:r>
              <a:rPr lang="en-US" sz="2800" b="1" dirty="0">
                <a:solidFill>
                  <a:srgbClr val="000000"/>
                </a:solidFill>
              </a:rPr>
              <a:t> DAQ setup </a:t>
            </a:r>
            <a:r>
              <a:rPr lang="en-US" sz="2800" dirty="0">
                <a:solidFill>
                  <a:srgbClr val="000000"/>
                </a:solidFill>
              </a:rPr>
              <a:t>- at BNL (510_1-231)</a:t>
            </a:r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047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879AA-8CFB-1F6E-790A-0EFD54BDD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82647876-DB2E-F7EE-46CD-7D863CF9872A}"/>
              </a:ext>
            </a:extLst>
          </p:cNvPr>
          <p:cNvSpPr/>
          <p:nvPr/>
        </p:nvSpPr>
        <p:spPr>
          <a:xfrm>
            <a:off x="374372" y="2630427"/>
            <a:ext cx="4808767" cy="2303229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88E56A-ABD4-732E-F5ED-D464C73073A0}"/>
              </a:ext>
            </a:extLst>
          </p:cNvPr>
          <p:cNvSpPr txBox="1"/>
          <p:nvPr/>
        </p:nvSpPr>
        <p:spPr>
          <a:xfrm>
            <a:off x="3823324" y="1983554"/>
            <a:ext cx="4951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Axu15DAM </a:t>
            </a:r>
            <a:r>
              <a:rPr lang="en-US" dirty="0"/>
              <a:t>on GTU02  xcau15p firmware</a:t>
            </a:r>
            <a:endParaRPr lang="en-US" sz="2000" dirty="0"/>
          </a:p>
          <a:p>
            <a:r>
              <a:rPr lang="en-US" sz="2000" dirty="0"/>
              <a:t>Flx155DAM </a:t>
            </a:r>
            <a:r>
              <a:rPr lang="en-US" dirty="0"/>
              <a:t>on GTU02  xcvp1552 firmware</a:t>
            </a:r>
            <a:endParaRPr lang="en-US" sz="2000" b="1" dirty="0"/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2FD435A5-D2AB-E923-B07A-7BAB6E8475B0}"/>
              </a:ext>
            </a:extLst>
          </p:cNvPr>
          <p:cNvSpPr/>
          <p:nvPr/>
        </p:nvSpPr>
        <p:spPr>
          <a:xfrm>
            <a:off x="5991706" y="1792083"/>
            <a:ext cx="2315228" cy="875069"/>
          </a:xfrm>
          <a:prstGeom prst="roundRect">
            <a:avLst/>
          </a:prstGeom>
          <a:solidFill>
            <a:schemeClr val="accent6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2A0492A9-3826-5C12-DC5D-92BB23D362CA}"/>
              </a:ext>
            </a:extLst>
          </p:cNvPr>
          <p:cNvSpPr/>
          <p:nvPr/>
        </p:nvSpPr>
        <p:spPr>
          <a:xfrm>
            <a:off x="6096000" y="2664188"/>
            <a:ext cx="4808767" cy="2087961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CFDE08-35FF-44CC-8DAB-DEE956017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F7473-35CC-4359-AC04-EFEE0D39A7D2}" type="slidenum">
              <a:rPr lang="en-US" smtClean="0"/>
              <a:t>9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0607B6-7D5E-0661-91C1-44DC63A096D0}"/>
              </a:ext>
            </a:extLst>
          </p:cNvPr>
          <p:cNvSpPr txBox="1"/>
          <p:nvPr/>
        </p:nvSpPr>
        <p:spPr>
          <a:xfrm>
            <a:off x="2889566" y="4068661"/>
            <a:ext cx="16466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proto</a:t>
            </a:r>
            <a:r>
              <a:rPr lang="en-US" sz="2800" b="1" dirty="0" err="1"/>
              <a:t>GTU</a:t>
            </a:r>
            <a:endParaRPr lang="en-US" sz="28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296C39-DF95-14D7-19B9-130D4AB60547}"/>
              </a:ext>
            </a:extLst>
          </p:cNvPr>
          <p:cNvSpPr txBox="1"/>
          <p:nvPr/>
        </p:nvSpPr>
        <p:spPr>
          <a:xfrm>
            <a:off x="2600291" y="4508823"/>
            <a:ext cx="21310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opticPlugIn</a:t>
            </a:r>
            <a:r>
              <a:rPr lang="en-US" sz="2400" b="1" dirty="0" err="1"/>
              <a:t>GTU</a:t>
            </a:r>
            <a:endParaRPr lang="en-US" sz="24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0997D04-1868-F1CA-34B7-B8E5995BB7FD}"/>
              </a:ext>
            </a:extLst>
          </p:cNvPr>
          <p:cNvSpPr txBox="1"/>
          <p:nvPr/>
        </p:nvSpPr>
        <p:spPr>
          <a:xfrm>
            <a:off x="8652507" y="4035875"/>
            <a:ext cx="23416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FADE</a:t>
            </a:r>
            <a:r>
              <a:rPr lang="en-US" sz="2800" dirty="0"/>
              <a:t>on</a:t>
            </a:r>
            <a:r>
              <a:rPr lang="en-US" sz="2800" b="1" dirty="0"/>
              <a:t>AXU15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6C83709-22C9-20C5-DCBE-89CEA5EB2E8F}"/>
              </a:ext>
            </a:extLst>
          </p:cNvPr>
          <p:cNvSpPr txBox="1"/>
          <p:nvPr/>
        </p:nvSpPr>
        <p:spPr>
          <a:xfrm>
            <a:off x="2305456" y="2630427"/>
            <a:ext cx="29528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GTU01</a:t>
            </a:r>
            <a:r>
              <a:rPr lang="en-US" sz="2800" dirty="0"/>
              <a:t>.phy.bnl.gov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C16487C-A23D-7C7C-858B-17B1234680E2}"/>
              </a:ext>
            </a:extLst>
          </p:cNvPr>
          <p:cNvSpPr txBox="1"/>
          <p:nvPr/>
        </p:nvSpPr>
        <p:spPr>
          <a:xfrm>
            <a:off x="6525592" y="4181851"/>
            <a:ext cx="12474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FLX155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B386E7E-3E89-75C5-153D-5186130B011A}"/>
              </a:ext>
            </a:extLst>
          </p:cNvPr>
          <p:cNvSpPr txBox="1"/>
          <p:nvPr/>
        </p:nvSpPr>
        <p:spPr>
          <a:xfrm>
            <a:off x="333915" y="4010239"/>
            <a:ext cx="13869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Si5344H</a:t>
            </a:r>
            <a:endParaRPr lang="en-US" sz="2800" b="1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73D0AA3-5528-EB51-BE9A-50E3C34D03F1}"/>
              </a:ext>
            </a:extLst>
          </p:cNvPr>
          <p:cNvCxnSpPr>
            <a:cxnSpLocks/>
          </p:cNvCxnSpPr>
          <p:nvPr/>
        </p:nvCxnSpPr>
        <p:spPr>
          <a:xfrm flipV="1">
            <a:off x="4195692" y="3149527"/>
            <a:ext cx="0" cy="936445"/>
          </a:xfrm>
          <a:prstGeom prst="straightConnector1">
            <a:avLst/>
          </a:prstGeom>
          <a:ln w="508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5CB22A39-37E0-EBCA-8AF8-ADC135F3273A}"/>
              </a:ext>
            </a:extLst>
          </p:cNvPr>
          <p:cNvSpPr txBox="1"/>
          <p:nvPr/>
        </p:nvSpPr>
        <p:spPr>
          <a:xfrm>
            <a:off x="1859944" y="738802"/>
            <a:ext cx="641771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AlmaLinux</a:t>
            </a:r>
            <a:r>
              <a:rPr lang="en-US" sz="2400" dirty="0"/>
              <a:t> 10</a:t>
            </a:r>
          </a:p>
          <a:p>
            <a:r>
              <a:rPr lang="en-US" sz="2000" dirty="0"/>
              <a:t>/tools/Xilinx/Vivado &amp; Vitis </a:t>
            </a:r>
            <a:r>
              <a:rPr lang="en-US" sz="2000" b="1" dirty="0"/>
              <a:t>2024.1  </a:t>
            </a:r>
            <a:r>
              <a:rPr lang="en-US" dirty="0"/>
              <a:t>license @maia.phy.bnl.gov</a:t>
            </a:r>
            <a:endParaRPr lang="en-US" sz="2000" dirty="0"/>
          </a:p>
          <a:p>
            <a:r>
              <a:rPr lang="en-US" sz="2000" dirty="0"/>
              <a:t>/data/</a:t>
            </a:r>
            <a:r>
              <a:rPr lang="en-US" sz="2000" dirty="0" err="1"/>
              <a:t>PCIeControl</a:t>
            </a:r>
            <a:r>
              <a:rPr lang="en-US" sz="2000" dirty="0"/>
              <a:t>/Axu15DAM </a:t>
            </a:r>
            <a:r>
              <a:rPr lang="en-US" dirty="0"/>
              <a:t>on GTU02 xdma software/driver</a:t>
            </a:r>
            <a:endParaRPr lang="en-US" sz="2000" dirty="0"/>
          </a:p>
          <a:p>
            <a:r>
              <a:rPr lang="en-US" sz="2000" dirty="0"/>
              <a:t>/data/fpga_v2024/GTUzu19     </a:t>
            </a:r>
            <a:r>
              <a:rPr lang="en-US" dirty="0"/>
              <a:t>on GTU01 xc</a:t>
            </a:r>
            <a:r>
              <a:rPr lang="en-US" sz="1600" dirty="0"/>
              <a:t>zu19EG firmware</a:t>
            </a:r>
            <a:endParaRPr lang="en-US" sz="20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2FDC588-EAB7-7060-CD9C-BC2D643717D3}"/>
              </a:ext>
            </a:extLst>
          </p:cNvPr>
          <p:cNvCxnSpPr>
            <a:cxnSpLocks/>
          </p:cNvCxnSpPr>
          <p:nvPr/>
        </p:nvCxnSpPr>
        <p:spPr>
          <a:xfrm flipV="1">
            <a:off x="3424167" y="3149527"/>
            <a:ext cx="0" cy="936445"/>
          </a:xfrm>
          <a:prstGeom prst="straightConnector1">
            <a:avLst/>
          </a:prstGeom>
          <a:ln w="508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B67F86E-B3CF-3F16-80B0-DEDAF57402E8}"/>
              </a:ext>
            </a:extLst>
          </p:cNvPr>
          <p:cNvSpPr txBox="1"/>
          <p:nvPr/>
        </p:nvSpPr>
        <p:spPr>
          <a:xfrm>
            <a:off x="2792815" y="3257211"/>
            <a:ext cx="6805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USB</a:t>
            </a:r>
          </a:p>
          <a:p>
            <a:r>
              <a:rPr lang="en-US" sz="2000" dirty="0"/>
              <a:t>JTAG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5D4E57E-F20A-739E-7E80-D68A47A3BE05}"/>
              </a:ext>
            </a:extLst>
          </p:cNvPr>
          <p:cNvSpPr txBox="1"/>
          <p:nvPr/>
        </p:nvSpPr>
        <p:spPr>
          <a:xfrm>
            <a:off x="4146548" y="3318804"/>
            <a:ext cx="7552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USB</a:t>
            </a:r>
          </a:p>
          <a:p>
            <a:r>
              <a:rPr lang="en-US" sz="2000" dirty="0"/>
              <a:t>UART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D09D14C-EF41-08CD-7777-8C52089A492F}"/>
              </a:ext>
            </a:extLst>
          </p:cNvPr>
          <p:cNvSpPr txBox="1"/>
          <p:nvPr/>
        </p:nvSpPr>
        <p:spPr>
          <a:xfrm>
            <a:off x="6978300" y="2658372"/>
            <a:ext cx="29528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GTU02</a:t>
            </a:r>
            <a:r>
              <a:rPr lang="en-US" sz="2800" dirty="0"/>
              <a:t>.phy.bnl.gov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03785DB-5B1C-5534-8D8C-588306068F61}"/>
              </a:ext>
            </a:extLst>
          </p:cNvPr>
          <p:cNvCxnSpPr>
            <a:cxnSpLocks/>
          </p:cNvCxnSpPr>
          <p:nvPr/>
        </p:nvCxnSpPr>
        <p:spPr>
          <a:xfrm flipV="1">
            <a:off x="9217756" y="3184530"/>
            <a:ext cx="0" cy="936445"/>
          </a:xfrm>
          <a:prstGeom prst="straightConnector1">
            <a:avLst/>
          </a:prstGeom>
          <a:ln w="508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52BC0E65-F546-4106-C5EB-836816774944}"/>
              </a:ext>
            </a:extLst>
          </p:cNvPr>
          <p:cNvSpPr txBox="1"/>
          <p:nvPr/>
        </p:nvSpPr>
        <p:spPr>
          <a:xfrm>
            <a:off x="8586404" y="3292214"/>
            <a:ext cx="6805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USB</a:t>
            </a:r>
          </a:p>
          <a:p>
            <a:r>
              <a:rPr lang="en-US" sz="2000" dirty="0"/>
              <a:t>JTAG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C97F2B0A-36ED-DD59-BE28-E3B073286E61}"/>
              </a:ext>
            </a:extLst>
          </p:cNvPr>
          <p:cNvCxnSpPr>
            <a:cxnSpLocks/>
          </p:cNvCxnSpPr>
          <p:nvPr/>
        </p:nvCxnSpPr>
        <p:spPr>
          <a:xfrm flipV="1">
            <a:off x="7287617" y="3166126"/>
            <a:ext cx="0" cy="1117988"/>
          </a:xfrm>
          <a:prstGeom prst="straightConnector1">
            <a:avLst/>
          </a:prstGeom>
          <a:ln w="508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8937EC28-DB49-3834-709F-21B26FD8C0C9}"/>
              </a:ext>
            </a:extLst>
          </p:cNvPr>
          <p:cNvSpPr txBox="1"/>
          <p:nvPr/>
        </p:nvSpPr>
        <p:spPr>
          <a:xfrm>
            <a:off x="6533159" y="3406860"/>
            <a:ext cx="83760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USB</a:t>
            </a:r>
          </a:p>
          <a:p>
            <a:r>
              <a:rPr lang="en-US" sz="2000" dirty="0"/>
              <a:t>(JTAG)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F57A7216-030D-BD3B-D701-6DF81D423C1E}"/>
              </a:ext>
            </a:extLst>
          </p:cNvPr>
          <p:cNvCxnSpPr>
            <a:cxnSpLocks/>
          </p:cNvCxnSpPr>
          <p:nvPr/>
        </p:nvCxnSpPr>
        <p:spPr>
          <a:xfrm flipV="1">
            <a:off x="9823340" y="3177934"/>
            <a:ext cx="0" cy="936445"/>
          </a:xfrm>
          <a:prstGeom prst="straightConnector1">
            <a:avLst/>
          </a:prstGeom>
          <a:ln w="508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A8C2E313-F67A-10A5-4699-75A194E3D044}"/>
              </a:ext>
            </a:extLst>
          </p:cNvPr>
          <p:cNvSpPr txBox="1"/>
          <p:nvPr/>
        </p:nvSpPr>
        <p:spPr>
          <a:xfrm>
            <a:off x="9758789" y="3362111"/>
            <a:ext cx="10166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PCIe3x4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B58F2530-7AB1-FC03-599D-040ED5202F51}"/>
              </a:ext>
            </a:extLst>
          </p:cNvPr>
          <p:cNvCxnSpPr>
            <a:cxnSpLocks/>
          </p:cNvCxnSpPr>
          <p:nvPr/>
        </p:nvCxnSpPr>
        <p:spPr>
          <a:xfrm>
            <a:off x="1704932" y="4306872"/>
            <a:ext cx="1087883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47CBEF89-3E52-1330-D640-CE0AFBAF69D4}"/>
              </a:ext>
            </a:extLst>
          </p:cNvPr>
          <p:cNvSpPr txBox="1"/>
          <p:nvPr/>
        </p:nvSpPr>
        <p:spPr>
          <a:xfrm>
            <a:off x="1802402" y="3995497"/>
            <a:ext cx="7409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Clock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83C5A122-A92A-B3B0-51AC-8950EAEA0D59}"/>
              </a:ext>
            </a:extLst>
          </p:cNvPr>
          <p:cNvCxnSpPr>
            <a:cxnSpLocks/>
          </p:cNvCxnSpPr>
          <p:nvPr/>
        </p:nvCxnSpPr>
        <p:spPr>
          <a:xfrm flipV="1">
            <a:off x="7623065" y="3149526"/>
            <a:ext cx="0" cy="1122323"/>
          </a:xfrm>
          <a:prstGeom prst="straightConnector1">
            <a:avLst/>
          </a:prstGeom>
          <a:ln w="508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C5D4D8C2-EBDE-FD02-7B8A-A991197B8087}"/>
              </a:ext>
            </a:extLst>
          </p:cNvPr>
          <p:cNvSpPr txBox="1"/>
          <p:nvPr/>
        </p:nvSpPr>
        <p:spPr>
          <a:xfrm>
            <a:off x="7541330" y="3481666"/>
            <a:ext cx="10086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/>
              <a:t>PCIe4x8</a:t>
            </a:r>
          </a:p>
          <a:p>
            <a:r>
              <a:rPr lang="en-US" sz="2000" i="1" dirty="0"/>
              <a:t>PCIe4x8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8918684-BACC-D467-531C-8135DEFED0B6}"/>
              </a:ext>
            </a:extLst>
          </p:cNvPr>
          <p:cNvSpPr/>
          <p:nvPr/>
        </p:nvSpPr>
        <p:spPr>
          <a:xfrm>
            <a:off x="2889566" y="4176301"/>
            <a:ext cx="1582711" cy="382794"/>
          </a:xfrm>
          <a:prstGeom prst="rect">
            <a:avLst/>
          </a:prstGeom>
          <a:solidFill>
            <a:srgbClr val="FF00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9D443CCE-CC91-8888-EB32-5A51A05C079E}"/>
              </a:ext>
            </a:extLst>
          </p:cNvPr>
          <p:cNvSpPr/>
          <p:nvPr/>
        </p:nvSpPr>
        <p:spPr>
          <a:xfrm>
            <a:off x="2710118" y="4661156"/>
            <a:ext cx="1930100" cy="272500"/>
          </a:xfrm>
          <a:prstGeom prst="rect">
            <a:avLst/>
          </a:prstGeom>
          <a:solidFill>
            <a:srgbClr val="FF00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45A2446-5991-4F7C-5EF1-7F9071A41C67}"/>
              </a:ext>
            </a:extLst>
          </p:cNvPr>
          <p:cNvSpPr/>
          <p:nvPr/>
        </p:nvSpPr>
        <p:spPr>
          <a:xfrm>
            <a:off x="2341712" y="2700640"/>
            <a:ext cx="2841430" cy="382794"/>
          </a:xfrm>
          <a:prstGeom prst="rect">
            <a:avLst/>
          </a:prstGeom>
          <a:solidFill>
            <a:srgbClr val="FF00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B973462-940B-A260-BB46-B4E45B5C185A}"/>
              </a:ext>
            </a:extLst>
          </p:cNvPr>
          <p:cNvSpPr/>
          <p:nvPr/>
        </p:nvSpPr>
        <p:spPr>
          <a:xfrm>
            <a:off x="7003693" y="2765499"/>
            <a:ext cx="2952860" cy="382794"/>
          </a:xfrm>
          <a:prstGeom prst="rect">
            <a:avLst/>
          </a:prstGeom>
          <a:solidFill>
            <a:srgbClr val="FF00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2451753-3630-C475-63F6-D4175727FF8E}"/>
              </a:ext>
            </a:extLst>
          </p:cNvPr>
          <p:cNvSpPr/>
          <p:nvPr/>
        </p:nvSpPr>
        <p:spPr>
          <a:xfrm>
            <a:off x="6466931" y="4278362"/>
            <a:ext cx="1582711" cy="382794"/>
          </a:xfrm>
          <a:prstGeom prst="rect">
            <a:avLst/>
          </a:prstGeom>
          <a:solidFill>
            <a:srgbClr val="FF00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B6FA565-127B-2305-DE37-A80E99D92DC7}"/>
              </a:ext>
            </a:extLst>
          </p:cNvPr>
          <p:cNvSpPr/>
          <p:nvPr/>
        </p:nvSpPr>
        <p:spPr>
          <a:xfrm>
            <a:off x="8728524" y="4109996"/>
            <a:ext cx="2136449" cy="382794"/>
          </a:xfrm>
          <a:prstGeom prst="rect">
            <a:avLst/>
          </a:prstGeom>
          <a:solidFill>
            <a:srgbClr val="FF00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47E6D6DA-1BFA-918F-A8A1-9D550DAE2E98}"/>
              </a:ext>
            </a:extLst>
          </p:cNvPr>
          <p:cNvSpPr/>
          <p:nvPr/>
        </p:nvSpPr>
        <p:spPr>
          <a:xfrm>
            <a:off x="374372" y="4110097"/>
            <a:ext cx="1278048" cy="382793"/>
          </a:xfrm>
          <a:prstGeom prst="rect">
            <a:avLst/>
          </a:prstGeom>
          <a:solidFill>
            <a:srgbClr val="FF00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E41F64FD-353C-774B-5689-67FC4C28F9DA}"/>
              </a:ext>
            </a:extLst>
          </p:cNvPr>
          <p:cNvSpPr/>
          <p:nvPr/>
        </p:nvSpPr>
        <p:spPr>
          <a:xfrm>
            <a:off x="4116222" y="4601081"/>
            <a:ext cx="3276772" cy="648172"/>
          </a:xfrm>
          <a:custGeom>
            <a:avLst/>
            <a:gdLst>
              <a:gd name="csX0" fmla="*/ 121 w 3276772"/>
              <a:gd name="csY0" fmla="*/ 333741 h 648172"/>
              <a:gd name="csX1" fmla="*/ 133471 w 3276772"/>
              <a:gd name="csY1" fmla="*/ 581391 h 648172"/>
              <a:gd name="csX2" fmla="*/ 809746 w 3276772"/>
              <a:gd name="csY2" fmla="*/ 648066 h 648172"/>
              <a:gd name="csX3" fmla="*/ 2181346 w 3276772"/>
              <a:gd name="csY3" fmla="*/ 571866 h 648172"/>
              <a:gd name="csX4" fmla="*/ 3029071 w 3276772"/>
              <a:gd name="csY4" fmla="*/ 476616 h 648172"/>
              <a:gd name="csX5" fmla="*/ 3257671 w 3276772"/>
              <a:gd name="csY5" fmla="*/ 47991 h 648172"/>
              <a:gd name="csX6" fmla="*/ 3248146 w 3276772"/>
              <a:gd name="csY6" fmla="*/ 28941 h 6481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276772" h="648172">
                <a:moveTo>
                  <a:pt x="121" y="333741"/>
                </a:moveTo>
                <a:cubicBezTo>
                  <a:pt x="-673" y="431372"/>
                  <a:pt x="-1467" y="529004"/>
                  <a:pt x="133471" y="581391"/>
                </a:cubicBezTo>
                <a:cubicBezTo>
                  <a:pt x="268409" y="633779"/>
                  <a:pt x="468434" y="649653"/>
                  <a:pt x="809746" y="648066"/>
                </a:cubicBezTo>
                <a:cubicBezTo>
                  <a:pt x="1151058" y="646479"/>
                  <a:pt x="1811458" y="600441"/>
                  <a:pt x="2181346" y="571866"/>
                </a:cubicBezTo>
                <a:cubicBezTo>
                  <a:pt x="2551234" y="543291"/>
                  <a:pt x="2849684" y="563928"/>
                  <a:pt x="3029071" y="476616"/>
                </a:cubicBezTo>
                <a:cubicBezTo>
                  <a:pt x="3208458" y="389304"/>
                  <a:pt x="3221159" y="122603"/>
                  <a:pt x="3257671" y="47991"/>
                </a:cubicBezTo>
                <a:cubicBezTo>
                  <a:pt x="3294183" y="-26621"/>
                  <a:pt x="3271164" y="1160"/>
                  <a:pt x="3248146" y="28941"/>
                </a:cubicBezTo>
              </a:path>
            </a:pathLst>
          </a:cu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42EE9EFE-FEEB-1764-5C11-A24DFA862D36}"/>
              </a:ext>
            </a:extLst>
          </p:cNvPr>
          <p:cNvSpPr/>
          <p:nvPr/>
        </p:nvSpPr>
        <p:spPr>
          <a:xfrm>
            <a:off x="3513357" y="4526134"/>
            <a:ext cx="6245432" cy="915181"/>
          </a:xfrm>
          <a:custGeom>
            <a:avLst/>
            <a:gdLst>
              <a:gd name="csX0" fmla="*/ 121 w 3276772"/>
              <a:gd name="csY0" fmla="*/ 333741 h 648172"/>
              <a:gd name="csX1" fmla="*/ 133471 w 3276772"/>
              <a:gd name="csY1" fmla="*/ 581391 h 648172"/>
              <a:gd name="csX2" fmla="*/ 809746 w 3276772"/>
              <a:gd name="csY2" fmla="*/ 648066 h 648172"/>
              <a:gd name="csX3" fmla="*/ 2181346 w 3276772"/>
              <a:gd name="csY3" fmla="*/ 571866 h 648172"/>
              <a:gd name="csX4" fmla="*/ 3029071 w 3276772"/>
              <a:gd name="csY4" fmla="*/ 476616 h 648172"/>
              <a:gd name="csX5" fmla="*/ 3257671 w 3276772"/>
              <a:gd name="csY5" fmla="*/ 47991 h 648172"/>
              <a:gd name="csX6" fmla="*/ 3248146 w 3276772"/>
              <a:gd name="csY6" fmla="*/ 28941 h 6481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276772" h="648172">
                <a:moveTo>
                  <a:pt x="121" y="333741"/>
                </a:moveTo>
                <a:cubicBezTo>
                  <a:pt x="-673" y="431372"/>
                  <a:pt x="-1467" y="529004"/>
                  <a:pt x="133471" y="581391"/>
                </a:cubicBezTo>
                <a:cubicBezTo>
                  <a:pt x="268409" y="633779"/>
                  <a:pt x="468434" y="649653"/>
                  <a:pt x="809746" y="648066"/>
                </a:cubicBezTo>
                <a:cubicBezTo>
                  <a:pt x="1151058" y="646479"/>
                  <a:pt x="1811458" y="600441"/>
                  <a:pt x="2181346" y="571866"/>
                </a:cubicBezTo>
                <a:cubicBezTo>
                  <a:pt x="2551234" y="543291"/>
                  <a:pt x="2849684" y="563928"/>
                  <a:pt x="3029071" y="476616"/>
                </a:cubicBezTo>
                <a:cubicBezTo>
                  <a:pt x="3208458" y="389304"/>
                  <a:pt x="3221159" y="122603"/>
                  <a:pt x="3257671" y="47991"/>
                </a:cubicBezTo>
                <a:cubicBezTo>
                  <a:pt x="3294183" y="-26621"/>
                  <a:pt x="3271164" y="1160"/>
                  <a:pt x="3248146" y="28941"/>
                </a:cubicBezTo>
              </a:path>
            </a:pathLst>
          </a:cu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4364180-87BE-D309-A279-E35939A590CD}"/>
              </a:ext>
            </a:extLst>
          </p:cNvPr>
          <p:cNvSpPr txBox="1"/>
          <p:nvPr/>
        </p:nvSpPr>
        <p:spPr>
          <a:xfrm>
            <a:off x="4901755" y="4804899"/>
            <a:ext cx="15291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MTP fibers</a:t>
            </a:r>
            <a:endParaRPr lang="en-US" sz="2000" dirty="0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AA7FF448-FDF4-E741-2CBF-7317CF43B1CD}"/>
              </a:ext>
            </a:extLst>
          </p:cNvPr>
          <p:cNvSpPr/>
          <p:nvPr/>
        </p:nvSpPr>
        <p:spPr>
          <a:xfrm>
            <a:off x="6978300" y="5652956"/>
            <a:ext cx="4432650" cy="880019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986E3088-876C-D9E5-FEF0-5BED36D20E06}"/>
              </a:ext>
            </a:extLst>
          </p:cNvPr>
          <p:cNvSpPr/>
          <p:nvPr/>
        </p:nvSpPr>
        <p:spPr>
          <a:xfrm>
            <a:off x="7635655" y="5887018"/>
            <a:ext cx="1205271" cy="382794"/>
          </a:xfrm>
          <a:prstGeom prst="rect">
            <a:avLst/>
          </a:prstGeom>
          <a:solidFill>
            <a:srgbClr val="FF00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7B0C34BC-3656-2835-DEB0-2BCA29EEE2D6}"/>
              </a:ext>
            </a:extLst>
          </p:cNvPr>
          <p:cNvSpPr txBox="1"/>
          <p:nvPr/>
        </p:nvSpPr>
        <p:spPr>
          <a:xfrm>
            <a:off x="9834794" y="5763008"/>
            <a:ext cx="9973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RDOs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BFE1F8B-08D8-2F6C-E2CF-3B78E8133CF7}"/>
              </a:ext>
            </a:extLst>
          </p:cNvPr>
          <p:cNvSpPr txBox="1"/>
          <p:nvPr/>
        </p:nvSpPr>
        <p:spPr>
          <a:xfrm>
            <a:off x="7777878" y="5789888"/>
            <a:ext cx="9973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RDOs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77799C78-5CBA-A675-62D0-20F8B7F847C6}"/>
              </a:ext>
            </a:extLst>
          </p:cNvPr>
          <p:cNvSpPr/>
          <p:nvPr/>
        </p:nvSpPr>
        <p:spPr>
          <a:xfrm>
            <a:off x="9788903" y="5846661"/>
            <a:ext cx="1205271" cy="382794"/>
          </a:xfrm>
          <a:prstGeom prst="rect">
            <a:avLst/>
          </a:prstGeom>
          <a:solidFill>
            <a:srgbClr val="FF00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5" name="Connector: Curved 74">
            <a:extLst>
              <a:ext uri="{FF2B5EF4-FFF2-40B4-BE49-F238E27FC236}">
                <a16:creationId xmlns:a16="http://schemas.microsoft.com/office/drawing/2014/main" id="{E63147E9-93EC-C825-21BE-FDEAD67F9C23}"/>
              </a:ext>
            </a:extLst>
          </p:cNvPr>
          <p:cNvCxnSpPr/>
          <p:nvPr/>
        </p:nvCxnSpPr>
        <p:spPr>
          <a:xfrm rot="5400000">
            <a:off x="9623411" y="5079810"/>
            <a:ext cx="1230793" cy="189363"/>
          </a:xfrm>
          <a:prstGeom prst="curvedConnector3">
            <a:avLst/>
          </a:prstGeom>
          <a:ln w="25400">
            <a:solidFill>
              <a:srgbClr val="C00000">
                <a:alpha val="2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or: Curved 75">
            <a:extLst>
              <a:ext uri="{FF2B5EF4-FFF2-40B4-BE49-F238E27FC236}">
                <a16:creationId xmlns:a16="http://schemas.microsoft.com/office/drawing/2014/main" id="{33F255CF-6CEF-88CD-C6A5-C9D1D3D02911}"/>
              </a:ext>
            </a:extLst>
          </p:cNvPr>
          <p:cNvCxnSpPr>
            <a:cxnSpLocks/>
          </p:cNvCxnSpPr>
          <p:nvPr/>
        </p:nvCxnSpPr>
        <p:spPr>
          <a:xfrm rot="16200000" flipH="1">
            <a:off x="7340619" y="5099585"/>
            <a:ext cx="1202902" cy="369973"/>
          </a:xfrm>
          <a:prstGeom prst="curvedConnector3">
            <a:avLst/>
          </a:prstGeom>
          <a:ln w="25400">
            <a:solidFill>
              <a:srgbClr val="C00000">
                <a:alpha val="2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85FDAB02-0DAF-52A5-2206-3DF4423BDB51}"/>
              </a:ext>
            </a:extLst>
          </p:cNvPr>
          <p:cNvSpPr/>
          <p:nvPr/>
        </p:nvSpPr>
        <p:spPr>
          <a:xfrm>
            <a:off x="5991706" y="1519842"/>
            <a:ext cx="2315228" cy="234767"/>
          </a:xfrm>
          <a:prstGeom prst="roundRect">
            <a:avLst/>
          </a:prstGeom>
          <a:solidFill>
            <a:schemeClr val="accent6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0E6C6B5-F3BE-031A-C635-518F1855206F}"/>
              </a:ext>
            </a:extLst>
          </p:cNvPr>
          <p:cNvSpPr/>
          <p:nvPr/>
        </p:nvSpPr>
        <p:spPr>
          <a:xfrm>
            <a:off x="1112517" y="231533"/>
            <a:ext cx="67195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2800" b="1" dirty="0">
                <a:solidFill>
                  <a:srgbClr val="000000"/>
                </a:solidFill>
              </a:rPr>
              <a:t>3. The </a:t>
            </a:r>
            <a:r>
              <a:rPr lang="en-US" sz="2800" b="1" dirty="0" err="1">
                <a:solidFill>
                  <a:srgbClr val="000000"/>
                </a:solidFill>
              </a:rPr>
              <a:t>ePIC</a:t>
            </a:r>
            <a:r>
              <a:rPr lang="en-US" sz="2800" b="1" dirty="0">
                <a:solidFill>
                  <a:srgbClr val="000000"/>
                </a:solidFill>
              </a:rPr>
              <a:t> DAQ setup </a:t>
            </a:r>
            <a:r>
              <a:rPr lang="en-US" sz="2800" dirty="0">
                <a:solidFill>
                  <a:srgbClr val="000000"/>
                </a:solidFill>
              </a:rPr>
              <a:t>- at BNL (510_1-231)</a:t>
            </a:r>
            <a:endParaRPr lang="en-US" sz="2000" dirty="0">
              <a:solidFill>
                <a:srgbClr val="000000"/>
              </a:solidFill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1175A8C-D449-202A-D63B-AAEF8FE39369}"/>
              </a:ext>
            </a:extLst>
          </p:cNvPr>
          <p:cNvCxnSpPr>
            <a:cxnSpLocks/>
          </p:cNvCxnSpPr>
          <p:nvPr/>
        </p:nvCxnSpPr>
        <p:spPr>
          <a:xfrm flipV="1">
            <a:off x="912200" y="5392323"/>
            <a:ext cx="0" cy="432083"/>
          </a:xfrm>
          <a:prstGeom prst="straightConnector1">
            <a:avLst/>
          </a:prstGeom>
          <a:ln w="508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C6B9EEA-B837-C3D8-D777-06F6D1265AD4}"/>
              </a:ext>
            </a:extLst>
          </p:cNvPr>
          <p:cNvCxnSpPr>
            <a:cxnSpLocks/>
          </p:cNvCxnSpPr>
          <p:nvPr/>
        </p:nvCxnSpPr>
        <p:spPr>
          <a:xfrm flipV="1">
            <a:off x="912200" y="5846661"/>
            <a:ext cx="0" cy="423151"/>
          </a:xfrm>
          <a:prstGeom prst="straightConnector1">
            <a:avLst/>
          </a:prstGeom>
          <a:ln w="50800">
            <a:solidFill>
              <a:srgbClr val="C00000">
                <a:alpha val="20000"/>
              </a:srgb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709B6E9-F352-6DD1-A7C9-65B620C52B39}"/>
              </a:ext>
            </a:extLst>
          </p:cNvPr>
          <p:cNvSpPr txBox="1"/>
          <p:nvPr/>
        </p:nvSpPr>
        <p:spPr>
          <a:xfrm>
            <a:off x="958092" y="5365281"/>
            <a:ext cx="1859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Implemented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AC66B1-F4C7-34A2-C2FE-99D607185D44}"/>
              </a:ext>
            </a:extLst>
          </p:cNvPr>
          <p:cNvSpPr txBox="1"/>
          <p:nvPr/>
        </p:nvSpPr>
        <p:spPr>
          <a:xfrm>
            <a:off x="929946" y="5827403"/>
            <a:ext cx="2598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To be implemented</a:t>
            </a:r>
          </a:p>
        </p:txBody>
      </p:sp>
    </p:spTree>
    <p:extLst>
      <p:ext uri="{BB962C8B-B14F-4D97-AF65-F5344CB8AC3E}">
        <p14:creationId xmlns:p14="http://schemas.microsoft.com/office/powerpoint/2010/main" val="30596041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59830</TotalTime>
  <Words>2866</Words>
  <Application>Microsoft Office PowerPoint</Application>
  <PresentationFormat>Widescreen</PresentationFormat>
  <Paragraphs>573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Wingdings</vt:lpstr>
      <vt:lpstr>Office Theme</vt:lpstr>
      <vt:lpstr>GTU updates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JLAB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William Gu</dc:creator>
  <cp:lastModifiedBy>William Gu</cp:lastModifiedBy>
  <cp:revision>553</cp:revision>
  <cp:lastPrinted>2024-11-25T19:53:14Z</cp:lastPrinted>
  <dcterms:created xsi:type="dcterms:W3CDTF">2024-11-15T15:29:01Z</dcterms:created>
  <dcterms:modified xsi:type="dcterms:W3CDTF">2026-07-15T13:07:40Z</dcterms:modified>
</cp:coreProperties>
</file>