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1"/>
  </p:notesMasterIdLst>
  <p:sldIdLst>
    <p:sldId id="11157" r:id="rId5"/>
    <p:sldId id="2134959468" r:id="rId6"/>
    <p:sldId id="11152" r:id="rId7"/>
    <p:sldId id="11126" r:id="rId8"/>
    <p:sldId id="264" r:id="rId9"/>
    <p:sldId id="520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4" autoAdjust="0"/>
    <p:restoredTop sz="94660"/>
  </p:normalViewPr>
  <p:slideViewPr>
    <p:cSldViewPr snapToGrid="0">
      <p:cViewPr varScale="1">
        <p:scale>
          <a:sx n="118" d="100"/>
          <a:sy n="118" d="100"/>
        </p:scale>
        <p:origin x="592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2F603E-822F-41D2-AE33-F75902CB991C}" type="datetimeFigureOut">
              <a:rPr lang="en-GB" smtClean="0"/>
              <a:t>12/07/2026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BAE876-A8D0-49FA-91C6-D5B837F79A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07583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r>
              <a:rPr lang="en-US"/>
              <a:t>Four Colleges</a:t>
            </a:r>
          </a:p>
          <a:p>
            <a:endParaRPr lang="en-US"/>
          </a:p>
          <a:p>
            <a:r>
              <a:rPr lang="en-US"/>
              <a:t>CoSE:	6 Schools</a:t>
            </a:r>
          </a:p>
          <a:p>
            <a:r>
              <a:rPr lang="en-US"/>
              <a:t>	Links to UESTC University of Electronic Science and Technology of China and </a:t>
            </a:r>
          </a:p>
          <a:p>
            <a:r>
              <a:rPr lang="en-US"/>
              <a:t>	SIT , Singapore Institute of Technology </a:t>
            </a:r>
          </a:p>
          <a:p>
            <a:endParaRPr lang="en-US"/>
          </a:p>
          <a:p>
            <a:endParaRPr lang="en-US"/>
          </a:p>
          <a:p>
            <a:r>
              <a:rPr lang="en-US"/>
              <a:t>MVLS:	7 Schools &amp; Institutes</a:t>
            </a:r>
          </a:p>
          <a:p>
            <a:endParaRPr lang="en-US"/>
          </a:p>
          <a:p>
            <a:r>
              <a:rPr lang="en-US"/>
              <a:t>CoSS:	6 Schools &amp; Institutes</a:t>
            </a:r>
          </a:p>
          <a:p>
            <a:endParaRPr lang="en-US"/>
          </a:p>
          <a:p>
            <a:r>
              <a:rPr lang="en-US"/>
              <a:t>CoA:	5 Schools</a:t>
            </a:r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A02F00-C535-204F-B4B5-528FB2DC4FE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128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0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A02F00-C535-204F-B4B5-528FB2DC4FE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6428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24E5BB-E6B0-B84A-ABCD-9A3E9C2D78C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4554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1499A-A333-985B-78AA-5FAF240F51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51B9F0B-DA8C-DF75-AA4A-23F0DBE2BD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A3BC2A-2074-A05C-9BB9-D5CB4143E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3B5C7-699C-4791-A45D-5AE2F16CE607}" type="datetimeFigureOut">
              <a:rPr lang="en-GB" smtClean="0"/>
              <a:t>12/07/2026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6A647A-B1AF-E4F4-750D-C5CC9A00E6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30C28C-FF57-A0A7-C038-284C7601C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095EB-A308-4A6F-B9F3-9C7B86E8DB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36731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DA2FCB-828A-85FA-CF5B-DF322C741C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BD4CEB2-9CE6-396F-3CD7-1A35CA1107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09DB5F-3013-0D9E-1EB4-158FBF73AD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3B5C7-699C-4791-A45D-5AE2F16CE607}" type="datetimeFigureOut">
              <a:rPr lang="en-GB" smtClean="0"/>
              <a:t>12/07/2026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47C0CF-7026-DE05-F747-5AB989F66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4DBFD9-FEF5-ED46-A268-6B1F5B2C5F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095EB-A308-4A6F-B9F3-9C7B86E8DB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81718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BE1D06F-7FDB-C4E6-BDF5-4CF15EB70C0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FECB87C-7643-8F94-0126-E73DBE08C9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132FD3-2CCE-86CB-F16F-2581A868E3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3B5C7-699C-4791-A45D-5AE2F16CE607}" type="datetimeFigureOut">
              <a:rPr lang="en-GB" smtClean="0"/>
              <a:t>12/07/2026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EA1245-4051-2A73-F3E2-50C8419472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03F1F1-51FB-AD06-3223-6A2158373D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095EB-A308-4A6F-B9F3-9C7B86E8DB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84738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3BB4406-02B4-284F-84C5-A21F22E6BA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9236" y="533614"/>
            <a:ext cx="9210963" cy="888786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1" name="Content Placeholder 7">
            <a:extLst>
              <a:ext uri="{FF2B5EF4-FFF2-40B4-BE49-F238E27FC236}">
                <a16:creationId xmlns:a16="http://schemas.microsoft.com/office/drawing/2014/main" id="{5FEA054A-F191-E34B-8C26-BA11F3F0C09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85750" y="1627188"/>
            <a:ext cx="11474450" cy="460692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05267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9784E3-3F64-C659-868D-887C13D013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07B8A9-F52A-51C9-C691-EA46C41E42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6B90DE-1249-1DC3-8131-06FEAB0E6B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3B5C7-699C-4791-A45D-5AE2F16CE607}" type="datetimeFigureOut">
              <a:rPr lang="en-GB" smtClean="0"/>
              <a:t>12/07/2026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5F0EAF-FB65-BECD-4862-25C8607D90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1F8E2E-CDAA-9D3D-40A1-EC1AAF378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095EB-A308-4A6F-B9F3-9C7B86E8DB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1754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126907-1F8D-AC06-4BA5-6F38F99FF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D7C566-C2F5-F050-A969-46D23793FA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9DCD20-0C4B-F361-FFB4-9AD4BB52FE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3B5C7-699C-4791-A45D-5AE2F16CE607}" type="datetimeFigureOut">
              <a:rPr lang="en-GB" smtClean="0"/>
              <a:t>12/07/2026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B3EA44-07A8-6485-BB07-C1850E69D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7B32A2-E08C-E34E-8599-626F488D9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095EB-A308-4A6F-B9F3-9C7B86E8DB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11135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3F848-76C1-DDE2-FE26-B5A1CAB092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46B716-3B38-2F14-3B81-E81B07B906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E0AEDB-5D3D-E293-8EB5-690BBC9602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B33ABD-D913-158A-7D3D-576C62CC7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3B5C7-699C-4791-A45D-5AE2F16CE607}" type="datetimeFigureOut">
              <a:rPr lang="en-GB" smtClean="0"/>
              <a:t>12/07/2026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604936-BDF1-9B8C-70A2-B94AD8E0F3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107B7D-424E-2AF2-98D4-21E7320BC7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095EB-A308-4A6F-B9F3-9C7B86E8DB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80625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FA6A33-E5FF-3211-E04C-C9654A6F66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0F39B1-56C4-8431-5F81-6CA631869E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246A44-7D43-37A8-150E-65F63352DF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6A8971-D58A-4234-BC56-2D036F9B56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1E8B10B-A36B-6080-CF52-219A9FFC3E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2B36117-2083-6668-89C8-5E2B383D0D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3B5C7-699C-4791-A45D-5AE2F16CE607}" type="datetimeFigureOut">
              <a:rPr lang="en-GB" smtClean="0"/>
              <a:t>12/07/2026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AB7CA40-F403-5469-736C-5D322D95F4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B0610DD-C279-1D33-5D9A-178CEAD892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095EB-A308-4A6F-B9F3-9C7B86E8DB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066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A4EC08-99E6-1AA8-569C-7939500051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66FFA2-BC90-CCB6-63E7-617400D130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3B5C7-699C-4791-A45D-5AE2F16CE607}" type="datetimeFigureOut">
              <a:rPr lang="en-GB" smtClean="0"/>
              <a:t>12/07/2026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5821BF-DDBA-32C2-9AC3-0F6A97EBB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A4A4B98-F4F0-1BB3-6E73-755EA2120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095EB-A308-4A6F-B9F3-9C7B86E8DB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6583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45BA805-66BB-FB8A-6DE3-A7ED5CCCB0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3B5C7-699C-4791-A45D-5AE2F16CE607}" type="datetimeFigureOut">
              <a:rPr lang="en-GB" smtClean="0"/>
              <a:t>12/07/2026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2E76F7E-2D36-42AB-107F-7C463E032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FBC04D-7839-0217-5605-A858BDBC4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095EB-A308-4A6F-B9F3-9C7B86E8DB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7537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63214E-D1D9-52FB-049A-231D86940A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BC9D32-85AE-B024-9937-1ADB4951C5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B766D6-9DBF-3BF8-049E-4730C34DE0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A6F4C1-6AF2-EE03-95BC-40CC5CE1F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3B5C7-699C-4791-A45D-5AE2F16CE607}" type="datetimeFigureOut">
              <a:rPr lang="en-GB" smtClean="0"/>
              <a:t>12/07/2026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CEC910-C73B-A73B-F5A9-41365928E0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85940E-27F7-E5D2-004B-8AF1E373B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095EB-A308-4A6F-B9F3-9C7B86E8DB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06551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4AF51C-8EDF-5A9D-2AEC-FB3BCEC7B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94DBAD5-D3A4-102C-1061-F01E4FE60AC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F80FA3-023E-BCA9-4803-D1F15DF2AD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0B2222-DA70-864A-771B-941B9A0443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3B5C7-699C-4791-A45D-5AE2F16CE607}" type="datetimeFigureOut">
              <a:rPr lang="en-GB" smtClean="0"/>
              <a:t>12/07/2026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27974E-CA5C-54F3-CB18-D4A96DFB23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9B7CA4-EDE5-E316-E678-B42904654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095EB-A308-4A6F-B9F3-9C7B86E8DB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718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828FF68-054C-A35C-9AFF-C53C08DFC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BF1FC1-C8AD-59F7-E2AC-C62945EE13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D9D064-74B3-4EBF-D627-D3D791BA42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0D3B5C7-699C-4791-A45D-5AE2F16CE607}" type="datetimeFigureOut">
              <a:rPr lang="en-GB" smtClean="0"/>
              <a:t>12/07/2026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6D79EF-6EDB-3FA3-1423-2083F7ED0B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118F9F-4ABD-2B77-E2F6-15EC5134DC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3B095EB-A308-4A6F-B9F3-9C7B86E8DB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49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jpeg"/><Relationship Id="rId4" Type="http://schemas.openxmlformats.org/officeDocument/2006/relationships/image" Target="../media/image8.png"/><Relationship Id="rId9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uilding with glass windows&#10;&#10;AI-generated content may be incorrect.">
            <a:extLst>
              <a:ext uri="{FF2B5EF4-FFF2-40B4-BE49-F238E27FC236}">
                <a16:creationId xmlns:a16="http://schemas.microsoft.com/office/drawing/2014/main" id="{AD2C9D80-0302-81C8-F2AA-1DE6E5E982E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0BCB56D-B56B-1394-29F1-95CACEEE38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825246" y="760423"/>
            <a:ext cx="6624311" cy="4929393"/>
          </a:xfrm>
          <a:prstGeom prst="rect">
            <a:avLst/>
          </a:prstGeom>
          <a:solidFill>
            <a:schemeClr val="bg1">
              <a:alpha val="9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200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ECC5F77-9D19-8212-FE04-5DEC6DC6FF6D}"/>
              </a:ext>
            </a:extLst>
          </p:cNvPr>
          <p:cNvSpPr txBox="1">
            <a:spLocks/>
          </p:cNvSpPr>
          <p:nvPr/>
        </p:nvSpPr>
        <p:spPr>
          <a:xfrm>
            <a:off x="910825" y="1183349"/>
            <a:ext cx="6536420" cy="406209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4000" b="1" kern="0">
                <a:solidFill>
                  <a:srgbClr val="00355F"/>
                </a:solidFill>
                <a:latin typeface="Calibri"/>
                <a:ea typeface="Calibri"/>
                <a:cs typeface="Calibri"/>
              </a:rPr>
              <a:t>University of Glasgow</a:t>
            </a:r>
            <a:endParaRPr lang="en-US" sz="4000" kern="0">
              <a:solidFill>
                <a:srgbClr val="00355F"/>
              </a:solidFill>
              <a:latin typeface="Calibri"/>
              <a:ea typeface="Calibri"/>
              <a:cs typeface="Calibri"/>
            </a:endParaRPr>
          </a:p>
          <a:p>
            <a:pPr marL="380365" indent="-380365"/>
            <a:r>
              <a:rPr lang="en-US" kern="0">
                <a:solidFill>
                  <a:srgbClr val="00355F"/>
                </a:solidFill>
                <a:latin typeface="Arial"/>
                <a:ea typeface="Arial" charset="0"/>
                <a:cs typeface="Arial"/>
              </a:rPr>
              <a:t>Established in 1451</a:t>
            </a:r>
            <a:endParaRPr lang="en-US">
              <a:latin typeface="Arial"/>
              <a:cs typeface="Arial"/>
            </a:endParaRPr>
          </a:p>
          <a:p>
            <a:pPr marL="380365" indent="-380365"/>
            <a:r>
              <a:rPr lang="en-US" kern="0">
                <a:solidFill>
                  <a:srgbClr val="00355F"/>
                </a:solidFill>
                <a:latin typeface="Arial"/>
                <a:ea typeface="Arial" charset="0"/>
                <a:cs typeface="Arial"/>
              </a:rPr>
              <a:t>New Principal – Professor Andy Schofield</a:t>
            </a:r>
          </a:p>
          <a:p>
            <a:pPr marL="380365" indent="-380365"/>
            <a:r>
              <a:rPr lang="en-US" kern="0">
                <a:solidFill>
                  <a:srgbClr val="00355F"/>
                </a:solidFill>
                <a:latin typeface="Arial"/>
                <a:ea typeface="Arial" charset="0"/>
                <a:cs typeface="Arial"/>
              </a:rPr>
              <a:t>Member of the Russell Group of research-intensive UK universities</a:t>
            </a:r>
          </a:p>
          <a:p>
            <a:pPr marL="380365" indent="-380365"/>
            <a:r>
              <a:rPr lang="en-GB" kern="0">
                <a:solidFill>
                  <a:srgbClr val="00355F"/>
                </a:solidFill>
                <a:latin typeface="Arial"/>
                <a:cs typeface="Arial"/>
              </a:rPr>
              <a:t>Over </a:t>
            </a:r>
            <a:r>
              <a:rPr lang="en-US" kern="0">
                <a:solidFill>
                  <a:srgbClr val="00355F"/>
                </a:solidFill>
                <a:latin typeface="Arial"/>
                <a:cs typeface="Arial"/>
              </a:rPr>
              <a:t>35,000 students from140 countries</a:t>
            </a:r>
            <a:endParaRPr lang="en-US" kern="0">
              <a:solidFill>
                <a:srgbClr val="00355F"/>
              </a:solidFill>
              <a:latin typeface="Arial" charset="0"/>
              <a:cs typeface="Arial" charset="0"/>
            </a:endParaRPr>
          </a:p>
          <a:p>
            <a:pPr marL="380365" indent="-380365"/>
            <a:r>
              <a:rPr lang="en-US" kern="0">
                <a:solidFill>
                  <a:srgbClr val="00355F"/>
                </a:solidFill>
                <a:latin typeface="Arial"/>
                <a:cs typeface="Arial"/>
              </a:rPr>
              <a:t>4 Colleges </a:t>
            </a:r>
            <a:endParaRPr lang="en-US" kern="0">
              <a:solidFill>
                <a:srgbClr val="00355F"/>
              </a:solidFill>
              <a:latin typeface="Arial" charset="0"/>
              <a:ea typeface="Arial" charset="0"/>
              <a:cs typeface="Arial" charset="0"/>
            </a:endParaRPr>
          </a:p>
          <a:p>
            <a:pPr marL="380365" indent="-380365"/>
            <a:r>
              <a:rPr lang="en-US" kern="0">
                <a:solidFill>
                  <a:srgbClr val="00355F"/>
                </a:solidFill>
                <a:latin typeface="Arial"/>
                <a:ea typeface="Arial" charset="0"/>
                <a:cs typeface="Arial"/>
              </a:rPr>
              <a:t>Eight Nobel Laureates, </a:t>
            </a:r>
            <a:r>
              <a:rPr lang="en-US" kern="0">
                <a:solidFill>
                  <a:srgbClr val="00355F"/>
                </a:solidFill>
                <a:latin typeface="Arial"/>
                <a:cs typeface="Arial"/>
              </a:rPr>
              <a:t>3 Prime Ministers, </a:t>
            </a:r>
            <a:br>
              <a:rPr lang="en-US" kern="0">
                <a:latin typeface="Arial"/>
                <a:cs typeface="Arial"/>
              </a:rPr>
            </a:br>
            <a:r>
              <a:rPr lang="en-US" kern="0">
                <a:solidFill>
                  <a:srgbClr val="00355F"/>
                </a:solidFill>
                <a:latin typeface="Arial"/>
                <a:cs typeface="Arial"/>
              </a:rPr>
              <a:t>3 First Ministers of Scotland </a:t>
            </a:r>
          </a:p>
        </p:txBody>
      </p:sp>
    </p:spTree>
    <p:extLst>
      <p:ext uri="{BB962C8B-B14F-4D97-AF65-F5344CB8AC3E}">
        <p14:creationId xmlns:p14="http://schemas.microsoft.com/office/powerpoint/2010/main" val="17300686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0F72CB-269E-64C9-72BA-B206453274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404" y="524470"/>
            <a:ext cx="9210963" cy="888786"/>
          </a:xfrm>
        </p:spPr>
        <p:txBody>
          <a:bodyPr/>
          <a:lstStyle/>
          <a:p>
            <a:r>
              <a:rPr lang="en-GB" b="1" dirty="0"/>
              <a:t>University Rankings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ACA5CF-7079-D520-AEF1-DA2EFE74520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15364" y="1640038"/>
            <a:ext cx="11744885" cy="460692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 dirty="0">
                <a:latin typeface="Arial"/>
                <a:cs typeface="Arial"/>
              </a:rPr>
              <a:t>Ranked </a:t>
            </a:r>
            <a:r>
              <a:rPr lang="en-GB" b="1" dirty="0">
                <a:latin typeface="Arial"/>
                <a:cs typeface="Arial"/>
              </a:rPr>
              <a:t>79th in the 2025 QS World Rankings</a:t>
            </a:r>
            <a:r>
              <a:rPr lang="en-GB" dirty="0">
                <a:latin typeface="Arial"/>
                <a:cs typeface="Arial"/>
              </a:rPr>
              <a:t>. </a:t>
            </a:r>
          </a:p>
          <a:p>
            <a:r>
              <a:rPr lang="en-GB" dirty="0">
                <a:latin typeface="Arial"/>
                <a:cs typeface="Arial"/>
              </a:rPr>
              <a:t>Ranked </a:t>
            </a:r>
            <a:r>
              <a:rPr lang="en-GB" b="1" dirty="0">
                <a:latin typeface="Arial"/>
                <a:cs typeface="Arial"/>
              </a:rPr>
              <a:t>12th</a:t>
            </a:r>
            <a:r>
              <a:rPr lang="en-GB" dirty="0">
                <a:latin typeface="Arial"/>
                <a:cs typeface="Arial"/>
              </a:rPr>
              <a:t> in the UK in the annual global university league table</a:t>
            </a:r>
            <a:endParaRPr lang="en-US" dirty="0">
              <a:latin typeface="Arial"/>
              <a:cs typeface="Arial"/>
            </a:endParaRPr>
          </a:p>
          <a:p>
            <a:r>
              <a:rPr lang="en-GB" b="1" dirty="0">
                <a:latin typeface="Arial"/>
                <a:cs typeface="Arial"/>
              </a:rPr>
              <a:t>84</a:t>
            </a:r>
            <a:r>
              <a:rPr lang="en-GB" b="1" baseline="30000" dirty="0">
                <a:latin typeface="Arial"/>
                <a:cs typeface="Arial"/>
              </a:rPr>
              <a:t>th</a:t>
            </a:r>
            <a:r>
              <a:rPr lang="en-GB" dirty="0">
                <a:latin typeface="Arial"/>
                <a:cs typeface="Arial"/>
              </a:rPr>
              <a:t> in the </a:t>
            </a:r>
            <a:r>
              <a:rPr lang="en-GB" b="1" dirty="0">
                <a:latin typeface="Arial"/>
                <a:cs typeface="Arial"/>
              </a:rPr>
              <a:t>Times Higher Education (THE) World University Rankings</a:t>
            </a:r>
          </a:p>
          <a:p>
            <a:r>
              <a:rPr lang="en-GB" dirty="0">
                <a:latin typeface="Arial"/>
                <a:cs typeface="Arial"/>
              </a:rPr>
              <a:t>Ranked </a:t>
            </a:r>
            <a:r>
              <a:rPr lang="en-GB" b="1" dirty="0">
                <a:latin typeface="Arial"/>
                <a:cs typeface="Arial"/>
              </a:rPr>
              <a:t>12th</a:t>
            </a:r>
            <a:r>
              <a:rPr lang="en-GB" dirty="0">
                <a:latin typeface="Arial"/>
                <a:cs typeface="Arial"/>
              </a:rPr>
              <a:t> in the world in the </a:t>
            </a:r>
            <a:r>
              <a:rPr lang="en-GB" b="1" dirty="0">
                <a:latin typeface="Arial"/>
                <a:cs typeface="Arial"/>
              </a:rPr>
              <a:t>Times Higher Education (THE) Impact Rankings</a:t>
            </a:r>
          </a:p>
          <a:p>
            <a:r>
              <a:rPr lang="en-GB" dirty="0">
                <a:latin typeface="Arial"/>
                <a:cs typeface="Arial"/>
              </a:rPr>
              <a:t>The Times &amp; Sunday Times’ Scottish University of the Year for 2024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79673CD-B7FC-A1A3-9C4A-434524A9B55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3583" t="42667" r="7167" b="18400"/>
          <a:stretch/>
        </p:blipFill>
        <p:spPr>
          <a:xfrm>
            <a:off x="736819" y="5109637"/>
            <a:ext cx="1276248" cy="167866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B588E71-3F68-13ED-4767-271340C9AFC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62438"/>
          <a:stretch/>
        </p:blipFill>
        <p:spPr>
          <a:xfrm>
            <a:off x="2549236" y="5214212"/>
            <a:ext cx="1421789" cy="1516713"/>
          </a:xfrm>
          <a:prstGeom prst="rect">
            <a:avLst/>
          </a:prstGeom>
        </p:spPr>
      </p:pic>
      <p:pic>
        <p:nvPicPr>
          <p:cNvPr id="3074" name="Picture 2" descr="QS World University Rankings 2025 | QS">
            <a:extLst>
              <a:ext uri="{FF2B5EF4-FFF2-40B4-BE49-F238E27FC236}">
                <a16:creationId xmlns:a16="http://schemas.microsoft.com/office/drawing/2014/main" id="{C27987BD-5DDA-C95F-E551-E6EA358574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3165" y="5337130"/>
            <a:ext cx="3212165" cy="1223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World University Rankings 2024 | Times Higher Education (THE)">
            <a:extLst>
              <a:ext uri="{FF2B5EF4-FFF2-40B4-BE49-F238E27FC236}">
                <a16:creationId xmlns:a16="http://schemas.microsoft.com/office/drawing/2014/main" id="{58626E99-29F8-5E36-195C-D9FE5B7F38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2993" y="5173060"/>
            <a:ext cx="2643337" cy="1387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6096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876E10B-F9F5-41C1-8886-B2D7D691081D}"/>
              </a:ext>
            </a:extLst>
          </p:cNvPr>
          <p:cNvSpPr/>
          <p:nvPr/>
        </p:nvSpPr>
        <p:spPr>
          <a:xfrm>
            <a:off x="3112938" y="458660"/>
            <a:ext cx="7402662" cy="8893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B" sz="3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College of Science &amp; Engineering </a:t>
            </a:r>
          </a:p>
          <a:p>
            <a:endParaRPr lang="en-GB" sz="32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3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76A3A1C-8FBC-4C9C-82EC-BC8A130C3C50}"/>
              </a:ext>
            </a:extLst>
          </p:cNvPr>
          <p:cNvSpPr/>
          <p:nvPr/>
        </p:nvSpPr>
        <p:spPr>
          <a:xfrm>
            <a:off x="4329606" y="2138463"/>
            <a:ext cx="2983062" cy="34705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b="1">
                <a:solidFill>
                  <a:schemeClr val="tx1"/>
                </a:solidFill>
              </a:rPr>
              <a:t> </a:t>
            </a:r>
            <a:endParaRPr lang="en-US" sz="2000">
              <a:solidFill>
                <a:schemeClr val="tx1"/>
              </a:solidFill>
            </a:endParaRPr>
          </a:p>
          <a:p>
            <a:pPr algn="ctr"/>
            <a:endParaRPr lang="en-US" sz="200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>
              <a:solidFill>
                <a:schemeClr val="tx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031EA00-F3AD-45F0-90AF-0D9BFB8872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138463"/>
            <a:ext cx="5541659" cy="369376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43C8EC4-857E-D446-1AFB-0459DE86577B}"/>
              </a:ext>
            </a:extLst>
          </p:cNvPr>
          <p:cNvSpPr/>
          <p:nvPr/>
        </p:nvSpPr>
        <p:spPr>
          <a:xfrm>
            <a:off x="6206201" y="1216449"/>
            <a:ext cx="5384903" cy="27024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spcAft>
                <a:spcPts val="600"/>
              </a:spcAft>
            </a:pPr>
            <a:r>
              <a:rPr lang="en-GB"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Six Schools: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School of Chemistry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School of Computing Science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James Watt School of Engineering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School of Geography &amp; Earth Sciences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School of Mathematics &amp; Statistics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School of Physics &amp; Astronomy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FE191ED-D615-A7B2-DE4C-4DA2AB758104}"/>
              </a:ext>
            </a:extLst>
          </p:cNvPr>
          <p:cNvSpPr/>
          <p:nvPr/>
        </p:nvSpPr>
        <p:spPr>
          <a:xfrm>
            <a:off x="6096000" y="3918857"/>
            <a:ext cx="5767001" cy="2609959"/>
          </a:xfrm>
          <a:prstGeom prst="roundRect">
            <a:avLst/>
          </a:prstGeom>
          <a:solidFill>
            <a:prstClr val="white"/>
          </a:solidFill>
          <a:ln w="19050" cap="flat" cmpd="sng" algn="ctr">
            <a:solidFill>
              <a:prstClr val="white">
                <a:hueOff val="0"/>
                <a:satOff val="0"/>
                <a:lumOff val="0"/>
                <a:alphaOff val="0"/>
              </a:prstClr>
            </a:solidFill>
            <a:prstDash val="solid"/>
            <a:miter lim="800000"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lang="en-US" sz="2000" b="1">
                <a:solidFill>
                  <a:srgbClr val="0E2841">
                    <a:lumMod val="75000"/>
                    <a:lumOff val="25000"/>
                  </a:srgbClr>
                </a:solidFill>
                <a:latin typeface="Aptos" panose="02110004020202020204"/>
              </a:rPr>
              <a:t>People: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solidFill>
                  <a:srgbClr val="0E2841">
                    <a:lumMod val="75000"/>
                    <a:lumOff val="25000"/>
                  </a:srgbClr>
                </a:solidFill>
                <a:latin typeface="Aptos" panose="02110004020202020204"/>
              </a:rPr>
              <a:t>	Academic staff		~450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solidFill>
                  <a:srgbClr val="0E2841">
                    <a:lumMod val="75000"/>
                    <a:lumOff val="25000"/>
                  </a:srgbClr>
                </a:solidFill>
                <a:latin typeface="Aptos" panose="02110004020202020204"/>
              </a:rPr>
              <a:t>	Research staff		~510</a:t>
            </a: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tabLst/>
              <a:defRPr/>
            </a:pPr>
            <a:r>
              <a:rPr lang="en-US" b="1">
                <a:solidFill>
                  <a:srgbClr val="0E2841">
                    <a:lumMod val="75000"/>
                    <a:lumOff val="25000"/>
                  </a:srgbClr>
                </a:solidFill>
                <a:latin typeface="Aptos" panose="02110004020202020204"/>
              </a:rPr>
              <a:t>	Professional staff 	~330</a:t>
            </a: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tabLst/>
              <a:defRPr/>
            </a:pPr>
            <a:r>
              <a:rPr lang="en-US" b="1">
                <a:solidFill>
                  <a:srgbClr val="0E2841">
                    <a:lumMod val="75000"/>
                    <a:lumOff val="25000"/>
                  </a:srgbClr>
                </a:solidFill>
                <a:latin typeface="Aptos" panose="02110004020202020204"/>
              </a:rPr>
              <a:t>	PGR students	          	1,135</a:t>
            </a: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tabLst/>
              <a:defRPr/>
            </a:pPr>
            <a:r>
              <a:rPr lang="en-US" b="1">
                <a:solidFill>
                  <a:srgbClr val="0E2841">
                    <a:lumMod val="75000"/>
                    <a:lumOff val="25000"/>
                  </a:srgbClr>
                </a:solidFill>
                <a:latin typeface="Aptos" panose="02110004020202020204"/>
              </a:rPr>
              <a:t>	UG students		5,633</a:t>
            </a: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tabLst/>
              <a:defRPr/>
            </a:pPr>
            <a:r>
              <a:rPr lang="en-US" b="1">
                <a:solidFill>
                  <a:srgbClr val="0E2841">
                    <a:lumMod val="75000"/>
                    <a:lumOff val="25000"/>
                  </a:srgbClr>
                </a:solidFill>
                <a:latin typeface="Aptos" panose="02110004020202020204"/>
              </a:rPr>
              <a:t>	PGT students	         	1,792</a:t>
            </a:r>
          </a:p>
        </p:txBody>
      </p:sp>
    </p:spTree>
    <p:extLst>
      <p:ext uri="{BB962C8B-B14F-4D97-AF65-F5344CB8AC3E}">
        <p14:creationId xmlns:p14="http://schemas.microsoft.com/office/powerpoint/2010/main" val="28866602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8CD63CB1-065D-418A-94D3-2675E1E77822}"/>
              </a:ext>
            </a:extLst>
          </p:cNvPr>
          <p:cNvSpPr/>
          <p:nvPr/>
        </p:nvSpPr>
        <p:spPr>
          <a:xfrm>
            <a:off x="6068523" y="3509914"/>
            <a:ext cx="2489073" cy="5095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Sustainability &amp; </a:t>
            </a:r>
          </a:p>
          <a:p>
            <a:pPr algn="ctr"/>
            <a:r>
              <a:rPr lang="en-GB"/>
              <a:t>Net Zero Future</a:t>
            </a:r>
          </a:p>
        </p:txBody>
      </p:sp>
      <p:pic>
        <p:nvPicPr>
          <p:cNvPr id="1041" name="Picture 17" descr="DA Tile">
            <a:extLst>
              <a:ext uri="{FF2B5EF4-FFF2-40B4-BE49-F238E27FC236}">
                <a16:creationId xmlns:a16="http://schemas.microsoft.com/office/drawing/2014/main" id="{EC13DF39-9F36-4381-B04F-BFF21E20C0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8386" y="4158076"/>
            <a:ext cx="2489073" cy="1638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itle 1">
            <a:extLst>
              <a:ext uri="{FF2B5EF4-FFF2-40B4-BE49-F238E27FC236}">
                <a16:creationId xmlns:a16="http://schemas.microsoft.com/office/drawing/2014/main" id="{333D7A7E-5165-458E-A474-D6EF474BECF1}"/>
              </a:ext>
            </a:extLst>
          </p:cNvPr>
          <p:cNvSpPr txBox="1">
            <a:spLocks/>
          </p:cNvSpPr>
          <p:nvPr/>
        </p:nvSpPr>
        <p:spPr>
          <a:xfrm>
            <a:off x="2670840" y="425535"/>
            <a:ext cx="7448072" cy="436418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/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en-GB">
                <a:solidFill>
                  <a:schemeClr val="tx1"/>
                </a:solidFill>
              </a:rPr>
              <a:t>Research Themes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7B3E3B-F1D0-4D01-A2B5-978061119D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68523" y="1807679"/>
            <a:ext cx="2489073" cy="1660327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B6E3DAF4-C407-49B8-8486-1D9B74B69278}"/>
              </a:ext>
            </a:extLst>
          </p:cNvPr>
          <p:cNvSpPr/>
          <p:nvPr/>
        </p:nvSpPr>
        <p:spPr>
          <a:xfrm>
            <a:off x="710218" y="3521757"/>
            <a:ext cx="2489072" cy="5095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Quantum &amp; Nano Technologies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40286E8-DC9E-46AA-8508-B006A5A028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89371" y="1807679"/>
            <a:ext cx="2489072" cy="1643945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AD85B66E-693E-43AE-B8B0-513D12ECD680}"/>
              </a:ext>
            </a:extLst>
          </p:cNvPr>
          <p:cNvSpPr/>
          <p:nvPr/>
        </p:nvSpPr>
        <p:spPr>
          <a:xfrm>
            <a:off x="3389371" y="3521757"/>
            <a:ext cx="2489072" cy="5095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Healthcare Technologies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48CA696-BF4A-4BF1-94D7-FDE35D86F276}"/>
              </a:ext>
            </a:extLst>
          </p:cNvPr>
          <p:cNvSpPr/>
          <p:nvPr/>
        </p:nvSpPr>
        <p:spPr>
          <a:xfrm>
            <a:off x="3388385" y="5881379"/>
            <a:ext cx="2489074" cy="5095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Data Science &amp; AI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A227BAFF-77F3-4538-9CCC-B856A20AFB9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8741" y="4115861"/>
            <a:ext cx="2489073" cy="1665318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232A36C3-0E72-419B-89B0-833DF1E2BDC5}"/>
              </a:ext>
            </a:extLst>
          </p:cNvPr>
          <p:cNvSpPr/>
          <p:nvPr/>
        </p:nvSpPr>
        <p:spPr>
          <a:xfrm>
            <a:off x="708740" y="5865731"/>
            <a:ext cx="2489073" cy="5095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Communications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1CBDAD2-27BA-4178-AA73-1DBAEB48968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0218" y="1807679"/>
            <a:ext cx="2489072" cy="1665317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D4A41E38-9784-4918-B131-17EC2CF15E69}"/>
              </a:ext>
            </a:extLst>
          </p:cNvPr>
          <p:cNvSpPr/>
          <p:nvPr/>
        </p:nvSpPr>
        <p:spPr>
          <a:xfrm>
            <a:off x="6068031" y="5913486"/>
            <a:ext cx="2489074" cy="5095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Autonomous Systems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83E690A4-FEF8-4EF0-8221-39426707FB6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68031" y="4115861"/>
            <a:ext cx="2489073" cy="169858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009AA63-161F-A5C8-336C-E7AD1FB08C16}"/>
              </a:ext>
            </a:extLst>
          </p:cNvPr>
          <p:cNvSpPr/>
          <p:nvPr/>
        </p:nvSpPr>
        <p:spPr>
          <a:xfrm>
            <a:off x="8747677" y="3470975"/>
            <a:ext cx="2489074" cy="5095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Physical &amp; Mathematical Sciences Powerhouse</a:t>
            </a:r>
          </a:p>
        </p:txBody>
      </p:sp>
      <p:pic>
        <p:nvPicPr>
          <p:cNvPr id="6" name="Picture 2" descr="Chemputer' promises app-controlled revolution for drug production">
            <a:extLst>
              <a:ext uri="{FF2B5EF4-FFF2-40B4-BE49-F238E27FC236}">
                <a16:creationId xmlns:a16="http://schemas.microsoft.com/office/drawing/2014/main" id="{DBB8D4AA-7DE3-1F46-EC3A-4A3D913F18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7676" y="4090367"/>
            <a:ext cx="2489074" cy="1721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9A9CDD4-DE1A-114F-DE70-CC20C091D23C}"/>
              </a:ext>
            </a:extLst>
          </p:cNvPr>
          <p:cNvSpPr/>
          <p:nvPr/>
        </p:nvSpPr>
        <p:spPr>
          <a:xfrm>
            <a:off x="8747677" y="5900232"/>
            <a:ext cx="2489074" cy="5095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Digital Chemistry</a:t>
            </a:r>
          </a:p>
        </p:txBody>
      </p:sp>
      <p:pic>
        <p:nvPicPr>
          <p:cNvPr id="2050" name="Picture 2" descr="The 7 Biggest Unanswered Questions in Physics">
            <a:extLst>
              <a:ext uri="{FF2B5EF4-FFF2-40B4-BE49-F238E27FC236}">
                <a16:creationId xmlns:a16="http://schemas.microsoft.com/office/drawing/2014/main" id="{2EE6EFC3-5E9D-8806-337A-874025D62D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7676" y="1807680"/>
            <a:ext cx="2489074" cy="1635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71660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16644" y="445905"/>
            <a:ext cx="8308703" cy="1009651"/>
          </a:xfrm>
        </p:spPr>
        <p:txBody>
          <a:bodyPr>
            <a:normAutofit/>
          </a:bodyPr>
          <a:lstStyle/>
          <a:p>
            <a:pPr algn="l"/>
            <a:r>
              <a:rPr sz="3200"/>
              <a:t>T</a:t>
            </a:r>
            <a:r>
              <a:rPr lang="en-GB" sz="3200" err="1"/>
              <a:t>ransnational</a:t>
            </a:r>
            <a:r>
              <a:rPr lang="en-GB" sz="3200"/>
              <a:t> Education</a:t>
            </a:r>
            <a:r>
              <a:rPr sz="3200"/>
              <a:t> </a:t>
            </a:r>
            <a:r>
              <a:rPr sz="3200" err="1"/>
              <a:t>Programmes</a:t>
            </a:r>
            <a:endParaRPr sz="32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7600" y="1755956"/>
            <a:ext cx="10515600" cy="4351338"/>
          </a:xfrm>
        </p:spPr>
        <p:txBody>
          <a:bodyPr>
            <a:normAutofit lnSpcReduction="10000"/>
          </a:bodyPr>
          <a:lstStyle/>
          <a:p>
            <a:r>
              <a:t>S</a:t>
            </a:r>
            <a:r>
              <a:rPr lang="en-GB" err="1"/>
              <a:t>ingapore</a:t>
            </a:r>
            <a:r>
              <a:rPr lang="en-GB"/>
              <a:t> Institute of Technology (SIT)</a:t>
            </a:r>
            <a:r>
              <a:t>:</a:t>
            </a:r>
          </a:p>
          <a:p>
            <a:r>
              <a:t>4 Joint Degrees in Engineering </a:t>
            </a:r>
            <a:r>
              <a:rPr lang="en-GB"/>
              <a:t>and</a:t>
            </a:r>
            <a:r>
              <a:t> </a:t>
            </a:r>
            <a:r>
              <a:rPr lang="en-GB"/>
              <a:t>Computing </a:t>
            </a:r>
            <a:r>
              <a:t>S</a:t>
            </a:r>
            <a:r>
              <a:rPr lang="en-GB" err="1"/>
              <a:t>cience</a:t>
            </a:r>
            <a:endParaRPr/>
          </a:p>
          <a:p>
            <a:r>
              <a:t>~</a:t>
            </a:r>
            <a:r>
              <a:rPr lang="en-GB"/>
              <a:t> </a:t>
            </a:r>
            <a:r>
              <a:t>400 students/year</a:t>
            </a:r>
          </a:p>
          <a:p>
            <a:r>
              <a:t>17 academic staff based in Singapore</a:t>
            </a:r>
          </a:p>
          <a:p>
            <a:endParaRPr/>
          </a:p>
          <a:p>
            <a:r>
              <a:t>U</a:t>
            </a:r>
            <a:r>
              <a:rPr lang="en-GB" err="1"/>
              <a:t>niversity</a:t>
            </a:r>
            <a:r>
              <a:rPr lang="en-GB"/>
              <a:t> of Electronic Science and Technology of</a:t>
            </a:r>
            <a:r>
              <a:t> China</a:t>
            </a:r>
            <a:r>
              <a:rPr lang="en-GB"/>
              <a:t> (UESTC)</a:t>
            </a:r>
            <a:r>
              <a:t>:</a:t>
            </a:r>
          </a:p>
          <a:p>
            <a:r>
              <a:t>Double degrees in Engineering</a:t>
            </a:r>
          </a:p>
          <a:p>
            <a:r>
              <a:t>~</a:t>
            </a:r>
            <a:r>
              <a:rPr lang="en-GB"/>
              <a:t> </a:t>
            </a:r>
            <a:r>
              <a:t>660 students/year</a:t>
            </a:r>
          </a:p>
          <a:p>
            <a:r>
              <a:rPr lang="en-GB"/>
              <a:t>~ 50</a:t>
            </a:r>
            <a:r>
              <a:t> Glasgow-based academic staff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5F3BC7C-62EE-44F0-087E-D1936CF3B2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2707" y="4537120"/>
            <a:ext cx="3943751" cy="19594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D30CEC9-3A85-45EC-2C1D-B1ACAEF9C2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55108" y="1755956"/>
            <a:ext cx="3181350" cy="143827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he Gilbert Scott Building with Glasgow behind">
            <a:extLst>
              <a:ext uri="{FF2B5EF4-FFF2-40B4-BE49-F238E27FC236}">
                <a16:creationId xmlns:a16="http://schemas.microsoft.com/office/drawing/2014/main" id="{FB490565-CA6F-63D2-44A5-C5F369F50F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753165" y="1604801"/>
            <a:ext cx="7320571" cy="4427866"/>
          </a:xfrm>
          <a:prstGeom prst="rect">
            <a:avLst/>
          </a:prstGeom>
          <a:solidFill>
            <a:schemeClr val="bg1">
              <a:alpha val="9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200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 idx="4294967295"/>
          </p:nvPr>
        </p:nvSpPr>
        <p:spPr>
          <a:xfrm>
            <a:off x="753165" y="1604800"/>
            <a:ext cx="7117206" cy="672073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 algn="l"/>
            <a:r>
              <a:rPr lang="en-GB">
                <a:solidFill>
                  <a:schemeClr val="tx1"/>
                </a:solidFill>
              </a:rPr>
              <a:t>Our city, our partner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2F2B87-FAD0-C2AB-13D6-96D9297B270D}"/>
              </a:ext>
            </a:extLst>
          </p:cNvPr>
          <p:cNvSpPr txBox="1">
            <a:spLocks/>
          </p:cNvSpPr>
          <p:nvPr/>
        </p:nvSpPr>
        <p:spPr>
          <a:xfrm>
            <a:off x="753165" y="2180864"/>
            <a:ext cx="7320571" cy="38518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ker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The University was founded for the benefit of the city and its people.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ker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Our staff and students are engaged in strong, enduring research and community partnerships to improve health, boost the economy, and build a better future for those living in Glasgow.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ker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The University is a key player in the city’s ambitious plans for the regeneration of the River Clyde and in the development of a Glasgow Riverside Innovation District.</a:t>
            </a:r>
            <a:endParaRPr lang="en-US" sz="2133" ker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44135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5faee51-03ad-48b3-9404-d464a3d07344">
      <Terms xmlns="http://schemas.microsoft.com/office/infopath/2007/PartnerControls"/>
    </lcf76f155ced4ddcb4097134ff3c332f>
    <TaxCatchAll xmlns="6ece90a6-8704-4686-9695-9eaf9d8756bd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931ABC31F7A2543B15E346D052A21D2" ma:contentTypeVersion="12" ma:contentTypeDescription="Create a new document." ma:contentTypeScope="" ma:versionID="6f7d808ed84a240caa066b0ba14e1602">
  <xsd:schema xmlns:xsd="http://www.w3.org/2001/XMLSchema" xmlns:xs="http://www.w3.org/2001/XMLSchema" xmlns:p="http://schemas.microsoft.com/office/2006/metadata/properties" xmlns:ns2="25faee51-03ad-48b3-9404-d464a3d07344" xmlns:ns3="6ece90a6-8704-4686-9695-9eaf9d8756bd" targetNamespace="http://schemas.microsoft.com/office/2006/metadata/properties" ma:root="true" ma:fieldsID="31d8ac9208beee514288de76eb0b90ba" ns2:_="" ns3:_="">
    <xsd:import namespace="25faee51-03ad-48b3-9404-d464a3d07344"/>
    <xsd:import namespace="6ece90a6-8704-4686-9695-9eaf9d8756b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faee51-03ad-48b3-9404-d464a3d0734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7306b285-ac2c-4225-b56d-e54690cf9c9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1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ce90a6-8704-4686-9695-9eaf9d8756bd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9eeb0128-9730-4314-8da8-4dcbe1effa2a}" ma:internalName="TaxCatchAll" ma:showField="CatchAllData" ma:web="6ece90a6-8704-4686-9695-9eaf9d8756b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712642E-5FB5-45B0-849D-14C463264ACD}">
  <ds:schemaRefs>
    <ds:schemaRef ds:uri="http://purl.org/dc/elements/1.1/"/>
    <ds:schemaRef ds:uri="http://www.w3.org/XML/1998/namespace"/>
    <ds:schemaRef ds:uri="http://schemas.microsoft.com/office/2006/documentManagement/types"/>
    <ds:schemaRef ds:uri="http://schemas.microsoft.com/office/2006/metadata/properties"/>
    <ds:schemaRef ds:uri="25faee51-03ad-48b3-9404-d464a3d07344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6ece90a6-8704-4686-9695-9eaf9d8756bd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3C7F5160-D1BA-4140-BA8B-1C3E039A9EB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5faee51-03ad-48b3-9404-d464a3d07344"/>
    <ds:schemaRef ds:uri="6ece90a6-8704-4686-9695-9eaf9d8756b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6C11C5B-3713-46DC-9C4E-9508AC4700C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401</Words>
  <Application>Microsoft Macintosh PowerPoint</Application>
  <PresentationFormat>Widescreen</PresentationFormat>
  <Paragraphs>71</Paragraphs>
  <Slides>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Aptos</vt:lpstr>
      <vt:lpstr>Aptos Display</vt:lpstr>
      <vt:lpstr>Arial</vt:lpstr>
      <vt:lpstr>Calibri</vt:lpstr>
      <vt:lpstr>Office Theme</vt:lpstr>
      <vt:lpstr>PowerPoint Presentation</vt:lpstr>
      <vt:lpstr>University Rankings</vt:lpstr>
      <vt:lpstr>PowerPoint Presentation</vt:lpstr>
      <vt:lpstr>PowerPoint Presentation</vt:lpstr>
      <vt:lpstr>Transnational Education Programmes</vt:lpstr>
      <vt:lpstr>Our city, our partner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Mairi McIntosh</dc:creator>
  <cp:lastModifiedBy>Rachel Ann Montgomery</cp:lastModifiedBy>
  <cp:revision>1</cp:revision>
  <dcterms:created xsi:type="dcterms:W3CDTF">2026-06-03T14:18:17Z</dcterms:created>
  <dcterms:modified xsi:type="dcterms:W3CDTF">2026-07-12T22:15:27Z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0x0101008931ABC31F7A2543B15E346D052A21D2</vt:lpwstr>
  </property>
</Properties>
</file>