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555" r:id="rId2"/>
    <p:sldId id="594" r:id="rId3"/>
    <p:sldId id="585" r:id="rId4"/>
    <p:sldId id="584" r:id="rId5"/>
    <p:sldId id="586" r:id="rId6"/>
    <p:sldId id="591" r:id="rId7"/>
    <p:sldId id="588" r:id="rId8"/>
    <p:sldId id="592" r:id="rId9"/>
    <p:sldId id="589" r:id="rId10"/>
    <p:sldId id="593" r:id="rId11"/>
    <p:sldId id="590" r:id="rId12"/>
    <p:sldId id="583" r:id="rId1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300"/>
    <a:srgbClr val="3837D6"/>
    <a:srgbClr val="FD1208"/>
    <a:srgbClr val="2A9E8E"/>
    <a:srgbClr val="E66F50"/>
    <a:srgbClr val="F3A261"/>
    <a:srgbClr val="254553"/>
    <a:srgbClr val="EAC46B"/>
    <a:srgbClr val="E1242E"/>
    <a:srgbClr val="E225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059"/>
    <p:restoredTop sz="97030"/>
  </p:normalViewPr>
  <p:slideViewPr>
    <p:cSldViewPr snapToGrid="0">
      <p:cViewPr>
        <p:scale>
          <a:sx n="103" d="100"/>
          <a:sy n="103" d="100"/>
        </p:scale>
        <p:origin x="896" y="704"/>
      </p:cViewPr>
      <p:guideLst/>
    </p:cSldViewPr>
  </p:slideViewPr>
  <p:outlineViewPr>
    <p:cViewPr>
      <p:scale>
        <a:sx n="33" d="100"/>
        <a:sy n="33" d="100"/>
      </p:scale>
      <p:origin x="0" y="-505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50EB1A-E6A4-B24C-9D10-513BE24FC150}" type="datetimeFigureOut">
              <a:rPr kumimoji="1" lang="ja-JP" altLang="en-US" smtClean="0"/>
              <a:t>2026/7/16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9FFD72-C36C-E94F-82C2-9022EB93DEF5}" type="slidenum">
              <a:rPr kumimoji="1" lang="ja-JP" altLang="en-US" smtClean="0"/>
              <a:t>‹#›</a:t>
            </a:fld>
            <a:endParaRPr kumimoji="1" lang="ja-JP" altLang="en-US"/>
          </a:p>
        </p:txBody>
      </p:sp>
    </p:spTree>
    <p:extLst>
      <p:ext uri="{BB962C8B-B14F-4D97-AF65-F5344CB8AC3E}">
        <p14:creationId xmlns:p14="http://schemas.microsoft.com/office/powerpoint/2010/main" val="47825893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F9FFD72-C36C-E94F-82C2-9022EB93DEF5}" type="slidenum">
              <a:rPr kumimoji="1" lang="ja-JP" altLang="en-US" smtClean="0"/>
              <a:t>1</a:t>
            </a:fld>
            <a:endParaRPr kumimoji="1" lang="ja-JP" altLang="en-US"/>
          </a:p>
        </p:txBody>
      </p:sp>
    </p:spTree>
    <p:extLst>
      <p:ext uri="{BB962C8B-B14F-4D97-AF65-F5344CB8AC3E}">
        <p14:creationId xmlns:p14="http://schemas.microsoft.com/office/powerpoint/2010/main" val="3494896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F611630-D19A-3318-A480-081E91C8014F}"/>
              </a:ext>
            </a:extLst>
          </p:cNvPr>
          <p:cNvSpPr>
            <a:spLocks noGrp="1"/>
          </p:cNvSpPr>
          <p:nvPr>
            <p:ph type="ctrTitle"/>
          </p:nvPr>
        </p:nvSpPr>
        <p:spPr>
          <a:xfrm>
            <a:off x="1524000" y="1122363"/>
            <a:ext cx="9144000" cy="2387600"/>
          </a:xfrm>
        </p:spPr>
        <p:txBody>
          <a:bodyPr anchor="b"/>
          <a:lstStyle>
            <a:lvl1pPr algn="ctr">
              <a:defRPr sz="6000" b="1">
                <a:latin typeface="Avenir Next" panose="020B0503020202020204" pitchFamily="34" charset="0"/>
                <a:ea typeface="Hiragino Kaku Gothic Pro W3" panose="020B0300000000000000" pitchFamily="34" charset="-128"/>
                <a:cs typeface="Arial" panose="020B0604020202020204" pitchFamily="34" charset="0"/>
              </a:defRPr>
            </a:lvl1pPr>
          </a:lstStyle>
          <a:p>
            <a:r>
              <a:rPr kumimoji="1" lang="ja-JP" altLang="en-US"/>
              <a:t>マスター タイトルの書式設定</a:t>
            </a:r>
          </a:p>
        </p:txBody>
      </p:sp>
      <p:sp>
        <p:nvSpPr>
          <p:cNvPr id="3" name="字幕 2">
            <a:extLst>
              <a:ext uri="{FF2B5EF4-FFF2-40B4-BE49-F238E27FC236}">
                <a16:creationId xmlns:a16="http://schemas.microsoft.com/office/drawing/2014/main" id="{EDB923D0-29DB-EB7F-0975-B6832C953E9D}"/>
              </a:ext>
            </a:extLst>
          </p:cNvPr>
          <p:cNvSpPr>
            <a:spLocks noGrp="1"/>
          </p:cNvSpPr>
          <p:nvPr>
            <p:ph type="subTitle" idx="1"/>
          </p:nvPr>
        </p:nvSpPr>
        <p:spPr>
          <a:xfrm>
            <a:off x="1524000" y="3602038"/>
            <a:ext cx="9144000" cy="1655762"/>
          </a:xfrm>
        </p:spPr>
        <p:txBody>
          <a:bodyPr/>
          <a:lstStyle>
            <a:lvl1pPr marL="0" indent="0" algn="ctr">
              <a:buNone/>
              <a:defRPr sz="2400">
                <a:latin typeface="Avenir Next" panose="020B0503020202020204" pitchFamily="34" charset="0"/>
                <a:ea typeface="Hiragino Kaku Gothic Pro W3" panose="020B0300000000000000" pitchFamily="34" charset="-128"/>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6A8CF07B-D44D-51BE-BE2A-9E4C64A1EF11}"/>
              </a:ext>
            </a:extLst>
          </p:cNvPr>
          <p:cNvSpPr>
            <a:spLocks noGrp="1"/>
          </p:cNvSpPr>
          <p:nvPr>
            <p:ph type="dt" sz="half" idx="10"/>
          </p:nvPr>
        </p:nvSpPr>
        <p:spPr/>
        <p:txBody>
          <a:bodyPr/>
          <a:lstStyle>
            <a:lvl1pPr>
              <a:defRPr>
                <a:latin typeface="Avenir Next" panose="020B0503020202020204" pitchFamily="34" charset="0"/>
                <a:ea typeface="Hiragino Kaku Gothic Pro W3" panose="020B0300000000000000" pitchFamily="34" charset="-128"/>
                <a:cs typeface="Arial" panose="020B0604020202020204" pitchFamily="34" charset="0"/>
              </a:defRPr>
            </a:lvl1pPr>
          </a:lstStyle>
          <a:p>
            <a:fld id="{84223883-73D9-A747-AE2D-1A713BA4CD68}" type="datetime1">
              <a:rPr lang="ja-JP" altLang="en-US" smtClean="0"/>
              <a:pPr/>
              <a:t>2026/7/16</a:t>
            </a:fld>
            <a:endParaRPr lang="ja-JP" altLang="en-US"/>
          </a:p>
        </p:txBody>
      </p:sp>
      <p:sp>
        <p:nvSpPr>
          <p:cNvPr id="5" name="フッター プレースホルダー 4">
            <a:extLst>
              <a:ext uri="{FF2B5EF4-FFF2-40B4-BE49-F238E27FC236}">
                <a16:creationId xmlns:a16="http://schemas.microsoft.com/office/drawing/2014/main" id="{D1747D41-3BC2-CDD4-DE92-1262B402D50A}"/>
              </a:ext>
            </a:extLst>
          </p:cNvPr>
          <p:cNvSpPr>
            <a:spLocks noGrp="1"/>
          </p:cNvSpPr>
          <p:nvPr>
            <p:ph type="ftr" sz="quarter" idx="11"/>
          </p:nvPr>
        </p:nvSpPr>
        <p:spPr/>
        <p:txBody>
          <a:bodyPr/>
          <a:lstStyle>
            <a:lvl1pPr>
              <a:defRPr>
                <a:latin typeface="Avenir Next" panose="020B0503020202020204" pitchFamily="34" charset="0"/>
                <a:ea typeface="Hiragino Kaku Gothic Pro W3" panose="020B0300000000000000" pitchFamily="34" charset="-128"/>
                <a:cs typeface="Arial" panose="020B0604020202020204" pitchFamily="34" charset="0"/>
              </a:defRPr>
            </a:lvl1pPr>
          </a:lstStyle>
          <a:p>
            <a:endParaRPr lang="ja-JP" altLang="en-US"/>
          </a:p>
        </p:txBody>
      </p:sp>
      <p:sp>
        <p:nvSpPr>
          <p:cNvPr id="6" name="スライド番号プレースホルダー 5">
            <a:extLst>
              <a:ext uri="{FF2B5EF4-FFF2-40B4-BE49-F238E27FC236}">
                <a16:creationId xmlns:a16="http://schemas.microsoft.com/office/drawing/2014/main" id="{8460A815-BF63-E601-48A9-FE3D51E25355}"/>
              </a:ext>
            </a:extLst>
          </p:cNvPr>
          <p:cNvSpPr>
            <a:spLocks noGrp="1"/>
          </p:cNvSpPr>
          <p:nvPr>
            <p:ph type="sldNum" sz="quarter" idx="12"/>
          </p:nvPr>
        </p:nvSpPr>
        <p:spPr/>
        <p:txBody>
          <a:bodyPr/>
          <a:lstStyle>
            <a:lvl1pPr>
              <a:defRPr>
                <a:latin typeface="Avenir Next" panose="020B0503020202020204" pitchFamily="34" charset="0"/>
                <a:ea typeface="Hiragino Kaku Gothic Pro W3" panose="020B0300000000000000" pitchFamily="34" charset="-128"/>
                <a:cs typeface="Arial" panose="020B0604020202020204" pitchFamily="34" charset="0"/>
              </a:defRPr>
            </a:lvl1pPr>
          </a:lstStyle>
          <a:p>
            <a:fld id="{AD205370-C637-4846-87B7-5B2B0087EC4D}" type="slidenum">
              <a:rPr lang="ja-JP" altLang="en-US" smtClean="0"/>
              <a:pPr/>
              <a:t>‹#›</a:t>
            </a:fld>
            <a:endParaRPr lang="ja-JP" altLang="en-US"/>
          </a:p>
        </p:txBody>
      </p:sp>
    </p:spTree>
    <p:extLst>
      <p:ext uri="{BB962C8B-B14F-4D97-AF65-F5344CB8AC3E}">
        <p14:creationId xmlns:p14="http://schemas.microsoft.com/office/powerpoint/2010/main" val="1305025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1B4636-D4E1-701B-89ED-CAC7825FA4CB}"/>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87FA0EC-3DE3-5FEC-A041-2AF3B4E64DDC}"/>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C36FD9F-D710-7C77-2F8F-40CE0DCA0443}"/>
              </a:ext>
            </a:extLst>
          </p:cNvPr>
          <p:cNvSpPr>
            <a:spLocks noGrp="1"/>
          </p:cNvSpPr>
          <p:nvPr>
            <p:ph type="dt" sz="half" idx="10"/>
          </p:nvPr>
        </p:nvSpPr>
        <p:spPr/>
        <p:txBody>
          <a:bodyPr/>
          <a:lstStyle/>
          <a:p>
            <a:fld id="{2D798502-5169-CE4E-9EB3-01E38E239784}" type="datetime1">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5F446F01-15BB-13D8-6F9F-EA8CEC46176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329BFCD-A8E8-3D4A-984D-18D06D1130B9}"/>
              </a:ext>
            </a:extLst>
          </p:cNvPr>
          <p:cNvSpPr>
            <a:spLocks noGrp="1"/>
          </p:cNvSpPr>
          <p:nvPr>
            <p:ph type="sldNum" sz="quarter" idx="12"/>
          </p:nvPr>
        </p:nvSpPr>
        <p:spPr/>
        <p:txBody>
          <a:bodyPr/>
          <a:lstStyle/>
          <a:p>
            <a:fld id="{AD205370-C637-4846-87B7-5B2B0087EC4D}" type="slidenum">
              <a:rPr kumimoji="1" lang="ja-JP" altLang="en-US" smtClean="0"/>
              <a:t>‹#›</a:t>
            </a:fld>
            <a:endParaRPr kumimoji="1" lang="ja-JP" altLang="en-US"/>
          </a:p>
        </p:txBody>
      </p:sp>
    </p:spTree>
    <p:extLst>
      <p:ext uri="{BB962C8B-B14F-4D97-AF65-F5344CB8AC3E}">
        <p14:creationId xmlns:p14="http://schemas.microsoft.com/office/powerpoint/2010/main" val="1068757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D8AB90DD-B226-7CEF-D692-DE5C36721116}"/>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F3D6768-E958-2F07-4AE8-E23AA3079E89}"/>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865BF9B-0B9F-09BD-6023-5AF5DA47A689}"/>
              </a:ext>
            </a:extLst>
          </p:cNvPr>
          <p:cNvSpPr>
            <a:spLocks noGrp="1"/>
          </p:cNvSpPr>
          <p:nvPr>
            <p:ph type="dt" sz="half" idx="10"/>
          </p:nvPr>
        </p:nvSpPr>
        <p:spPr/>
        <p:txBody>
          <a:bodyPr/>
          <a:lstStyle/>
          <a:p>
            <a:fld id="{538103F1-8B50-AC4A-B269-55D29FD34519}" type="datetime1">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A1B25E99-F993-D989-3BF5-7CCF22FD524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32B7BEE-96B0-9569-8860-6AD59D8DF1E6}"/>
              </a:ext>
            </a:extLst>
          </p:cNvPr>
          <p:cNvSpPr>
            <a:spLocks noGrp="1"/>
          </p:cNvSpPr>
          <p:nvPr>
            <p:ph type="sldNum" sz="quarter" idx="12"/>
          </p:nvPr>
        </p:nvSpPr>
        <p:spPr/>
        <p:txBody>
          <a:bodyPr/>
          <a:lstStyle/>
          <a:p>
            <a:fld id="{AD205370-C637-4846-87B7-5B2B0087EC4D}" type="slidenum">
              <a:rPr kumimoji="1" lang="ja-JP" altLang="en-US" smtClean="0"/>
              <a:t>‹#›</a:t>
            </a:fld>
            <a:endParaRPr kumimoji="1" lang="ja-JP" altLang="en-US"/>
          </a:p>
        </p:txBody>
      </p:sp>
    </p:spTree>
    <p:extLst>
      <p:ext uri="{BB962C8B-B14F-4D97-AF65-F5344CB8AC3E}">
        <p14:creationId xmlns:p14="http://schemas.microsoft.com/office/powerpoint/2010/main" val="2236543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8BB8922-7B8C-7967-58A5-CB622037712B}"/>
              </a:ext>
            </a:extLst>
          </p:cNvPr>
          <p:cNvSpPr>
            <a:spLocks noGrp="1"/>
          </p:cNvSpPr>
          <p:nvPr>
            <p:ph type="title"/>
          </p:nvPr>
        </p:nvSpPr>
        <p:spPr/>
        <p:txBody>
          <a:bodyPr/>
          <a:lstStyle>
            <a:lvl1pPr>
              <a:defRPr b="1">
                <a:latin typeface="Hiragino Kaku Gothic Pro W3" panose="020B0300000000000000" pitchFamily="34" charset="-128"/>
                <a:ea typeface="Hiragino Kaku Gothic Pro W3" panose="020B0300000000000000" pitchFamily="34" charset="-128"/>
                <a:cs typeface="Arial" panose="020B0604020202020204" pitchFamily="34" charset="0"/>
              </a:defRPr>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511F96A-52A2-42AA-6A72-15EAF6197C1E}"/>
              </a:ext>
            </a:extLst>
          </p:cNvPr>
          <p:cNvSpPr>
            <a:spLocks noGrp="1"/>
          </p:cNvSpPr>
          <p:nvPr>
            <p:ph idx="1"/>
          </p:nvPr>
        </p:nvSpPr>
        <p:spPr/>
        <p:txBody>
          <a:bodyPr/>
          <a:lstStyle>
            <a:lvl1pPr>
              <a:defRPr>
                <a:latin typeface="Avenir Next" panose="020B0503020202020204" pitchFamily="34" charset="0"/>
                <a:ea typeface="Hiragino Kaku Gothic Pro W3" panose="020B0300000000000000" pitchFamily="34" charset="-128"/>
                <a:cs typeface="Arial" panose="020B0604020202020204" pitchFamily="34" charset="0"/>
              </a:defRPr>
            </a:lvl1pPr>
            <a:lvl2pPr>
              <a:defRPr>
                <a:latin typeface="Avenir Next" panose="020B0503020202020204" pitchFamily="34" charset="0"/>
                <a:ea typeface="Hiragino Kaku Gothic Pro W3" panose="020B0300000000000000" pitchFamily="34" charset="-128"/>
                <a:cs typeface="Arial" panose="020B0604020202020204" pitchFamily="34" charset="0"/>
              </a:defRPr>
            </a:lvl2pPr>
            <a:lvl3pPr>
              <a:defRPr>
                <a:latin typeface="Avenir Next" panose="020B0503020202020204" pitchFamily="34" charset="0"/>
                <a:ea typeface="Hiragino Kaku Gothic Pro W3" panose="020B0300000000000000" pitchFamily="34" charset="-128"/>
                <a:cs typeface="Arial" panose="020B0604020202020204" pitchFamily="34" charset="0"/>
              </a:defRPr>
            </a:lvl3pPr>
            <a:lvl4pPr>
              <a:defRPr>
                <a:latin typeface="Avenir Next" panose="020B0503020202020204" pitchFamily="34" charset="0"/>
                <a:ea typeface="Hiragino Kaku Gothic Pro W3" panose="020B0300000000000000" pitchFamily="34" charset="-128"/>
                <a:cs typeface="Arial" panose="020B0604020202020204" pitchFamily="34" charset="0"/>
              </a:defRPr>
            </a:lvl4pPr>
            <a:lvl5pPr>
              <a:defRPr>
                <a:latin typeface="Avenir Next" panose="020B0503020202020204" pitchFamily="34" charset="0"/>
                <a:ea typeface="Hiragino Kaku Gothic Pro W3" panose="020B0300000000000000" pitchFamily="34" charset="-128"/>
                <a:cs typeface="Arial" panose="020B0604020202020204" pitchFamily="34" charset="0"/>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4" name="日付プレースホルダー 3">
            <a:extLst>
              <a:ext uri="{FF2B5EF4-FFF2-40B4-BE49-F238E27FC236}">
                <a16:creationId xmlns:a16="http://schemas.microsoft.com/office/drawing/2014/main" id="{6A81FBCD-2BC2-BBF7-E1AD-949B09F9E709}"/>
              </a:ext>
            </a:extLst>
          </p:cNvPr>
          <p:cNvSpPr>
            <a:spLocks noGrp="1"/>
          </p:cNvSpPr>
          <p:nvPr>
            <p:ph type="dt" sz="half" idx="10"/>
          </p:nvPr>
        </p:nvSpPr>
        <p:spPr/>
        <p:txBody>
          <a:bodyPr/>
          <a:lstStyle>
            <a:lvl1pPr>
              <a:defRPr>
                <a:latin typeface="Avenir Next" panose="020B0503020202020204" pitchFamily="34" charset="0"/>
                <a:ea typeface="Hiragino Kaku Gothic Pro W3" panose="020B0300000000000000" pitchFamily="34" charset="-128"/>
              </a:defRPr>
            </a:lvl1pPr>
          </a:lstStyle>
          <a:p>
            <a:fld id="{3839DFA5-B658-DF46-ADCB-7B0AEC59A0B0}" type="datetime1">
              <a:rPr lang="ja-JP" altLang="en-US" smtClean="0"/>
              <a:pPr/>
              <a:t>2026/7/16</a:t>
            </a:fld>
            <a:endParaRPr lang="ja-JP" altLang="en-US"/>
          </a:p>
        </p:txBody>
      </p:sp>
      <p:sp>
        <p:nvSpPr>
          <p:cNvPr id="5" name="フッター プレースホルダー 4">
            <a:extLst>
              <a:ext uri="{FF2B5EF4-FFF2-40B4-BE49-F238E27FC236}">
                <a16:creationId xmlns:a16="http://schemas.microsoft.com/office/drawing/2014/main" id="{7AAE61C8-EE0D-F9CA-ACBC-2F60F4BCD20C}"/>
              </a:ext>
            </a:extLst>
          </p:cNvPr>
          <p:cNvSpPr>
            <a:spLocks noGrp="1"/>
          </p:cNvSpPr>
          <p:nvPr>
            <p:ph type="ftr" sz="quarter" idx="11"/>
          </p:nvPr>
        </p:nvSpPr>
        <p:spPr/>
        <p:txBody>
          <a:bodyPr/>
          <a:lstStyle>
            <a:lvl1pPr>
              <a:defRPr>
                <a:latin typeface="Avenir Next" panose="020B0503020202020204" pitchFamily="34" charset="0"/>
                <a:ea typeface="Hiragino Kaku Gothic Pro W3" panose="020B0300000000000000" pitchFamily="34" charset="-128"/>
              </a:defRPr>
            </a:lvl1pPr>
          </a:lstStyle>
          <a:p>
            <a:endParaRPr lang="ja-JP" altLang="en-US"/>
          </a:p>
        </p:txBody>
      </p:sp>
      <p:pic>
        <p:nvPicPr>
          <p:cNvPr id="7" name="図 6">
            <a:extLst>
              <a:ext uri="{FF2B5EF4-FFF2-40B4-BE49-F238E27FC236}">
                <a16:creationId xmlns:a16="http://schemas.microsoft.com/office/drawing/2014/main" id="{DBA924D7-FD40-68C0-CD8B-BF8A1B31A68C}"/>
              </a:ext>
            </a:extLst>
          </p:cNvPr>
          <p:cNvPicPr>
            <a:picLocks noChangeAspect="1"/>
          </p:cNvPicPr>
          <p:nvPr userDrawn="1"/>
        </p:nvPicPr>
        <p:blipFill>
          <a:blip r:embed="rId2"/>
          <a:stretch>
            <a:fillRect/>
          </a:stretch>
        </p:blipFill>
        <p:spPr>
          <a:xfrm>
            <a:off x="10169634" y="183389"/>
            <a:ext cx="1558700" cy="1558700"/>
          </a:xfrm>
          <a:prstGeom prst="rect">
            <a:avLst/>
          </a:prstGeom>
        </p:spPr>
      </p:pic>
      <p:sp>
        <p:nvSpPr>
          <p:cNvPr id="8" name="円/楕円 7">
            <a:extLst>
              <a:ext uri="{FF2B5EF4-FFF2-40B4-BE49-F238E27FC236}">
                <a16:creationId xmlns:a16="http://schemas.microsoft.com/office/drawing/2014/main" id="{6C98174D-30D4-E0B5-E1CC-4B6764669BD0}"/>
              </a:ext>
            </a:extLst>
          </p:cNvPr>
          <p:cNvSpPr/>
          <p:nvPr userDrawn="1"/>
        </p:nvSpPr>
        <p:spPr>
          <a:xfrm>
            <a:off x="10939152" y="697579"/>
            <a:ext cx="576000" cy="5760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スライド番号プレースホルダー 5">
            <a:extLst>
              <a:ext uri="{FF2B5EF4-FFF2-40B4-BE49-F238E27FC236}">
                <a16:creationId xmlns:a16="http://schemas.microsoft.com/office/drawing/2014/main" id="{51EFE357-C86C-42BD-689D-7F4C84FBB3B5}"/>
              </a:ext>
            </a:extLst>
          </p:cNvPr>
          <p:cNvSpPr>
            <a:spLocks noGrp="1"/>
          </p:cNvSpPr>
          <p:nvPr>
            <p:ph type="sldNum" sz="quarter" idx="12"/>
          </p:nvPr>
        </p:nvSpPr>
        <p:spPr>
          <a:xfrm>
            <a:off x="10447954" y="803192"/>
            <a:ext cx="974971" cy="365125"/>
          </a:xfrm>
        </p:spPr>
        <p:txBody>
          <a:bodyPr/>
          <a:lstStyle>
            <a:lvl1pPr>
              <a:defRPr sz="2400">
                <a:latin typeface="Hiragino Kaku Gothic Pro W3" panose="020B0300000000000000" pitchFamily="34" charset="-128"/>
                <a:ea typeface="Hiragino Kaku Gothic Pro W3" panose="020B0300000000000000" pitchFamily="34" charset="-128"/>
              </a:defRPr>
            </a:lvl1pPr>
          </a:lstStyle>
          <a:p>
            <a:fld id="{AD205370-C637-4846-87B7-5B2B0087EC4D}" type="slidenum">
              <a:rPr lang="ja-JP" altLang="en-US" smtClean="0"/>
              <a:pPr/>
              <a:t>‹#›</a:t>
            </a:fld>
            <a:endParaRPr lang="ja-JP" altLang="en-US"/>
          </a:p>
        </p:txBody>
      </p:sp>
    </p:spTree>
    <p:extLst>
      <p:ext uri="{BB962C8B-B14F-4D97-AF65-F5344CB8AC3E}">
        <p14:creationId xmlns:p14="http://schemas.microsoft.com/office/powerpoint/2010/main" val="1436073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F80D560-75F5-74B7-DD99-5CFDA4358F9C}"/>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8136524-E3A3-530B-110E-833B9ADB838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FA39DD99-9B00-F2B4-7401-A23DECE8D4C2}"/>
              </a:ext>
            </a:extLst>
          </p:cNvPr>
          <p:cNvSpPr>
            <a:spLocks noGrp="1"/>
          </p:cNvSpPr>
          <p:nvPr>
            <p:ph type="dt" sz="half" idx="10"/>
          </p:nvPr>
        </p:nvSpPr>
        <p:spPr/>
        <p:txBody>
          <a:bodyPr/>
          <a:lstStyle/>
          <a:p>
            <a:fld id="{E837D930-3653-7C40-AB33-8F59B547B6CE}" type="datetime1">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67AE09F7-D216-B48D-B7B7-9CCE17EC582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7F04B5C-3FB2-C6F6-E4FA-6C4A7736F42B}"/>
              </a:ext>
            </a:extLst>
          </p:cNvPr>
          <p:cNvSpPr>
            <a:spLocks noGrp="1"/>
          </p:cNvSpPr>
          <p:nvPr>
            <p:ph type="sldNum" sz="quarter" idx="12"/>
          </p:nvPr>
        </p:nvSpPr>
        <p:spPr/>
        <p:txBody>
          <a:bodyPr/>
          <a:lstStyle/>
          <a:p>
            <a:fld id="{AD205370-C637-4846-87B7-5B2B0087EC4D}" type="slidenum">
              <a:rPr kumimoji="1" lang="ja-JP" altLang="en-US" smtClean="0"/>
              <a:t>‹#›</a:t>
            </a:fld>
            <a:endParaRPr kumimoji="1" lang="ja-JP" altLang="en-US"/>
          </a:p>
        </p:txBody>
      </p:sp>
    </p:spTree>
    <p:extLst>
      <p:ext uri="{BB962C8B-B14F-4D97-AF65-F5344CB8AC3E}">
        <p14:creationId xmlns:p14="http://schemas.microsoft.com/office/powerpoint/2010/main" val="4140358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B20F176-0C12-B8A5-2A26-E03F5FC23F3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57D54F1-A5C9-ED09-F2D7-8095019B6889}"/>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DB63DB7-C02A-A5B3-5074-5B513C573D1A}"/>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DFBC19D-6239-2B84-412F-5F42B24B29AD}"/>
              </a:ext>
            </a:extLst>
          </p:cNvPr>
          <p:cNvSpPr>
            <a:spLocks noGrp="1"/>
          </p:cNvSpPr>
          <p:nvPr>
            <p:ph type="dt" sz="half" idx="10"/>
          </p:nvPr>
        </p:nvSpPr>
        <p:spPr/>
        <p:txBody>
          <a:bodyPr/>
          <a:lstStyle/>
          <a:p>
            <a:fld id="{748CCA67-6F30-F84A-BA55-FC2C527104FA}" type="datetime1">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169EADF6-EB5A-E031-D324-3B45C7D8F2A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2CA85BF-E9A2-7134-999A-43AABE261B57}"/>
              </a:ext>
            </a:extLst>
          </p:cNvPr>
          <p:cNvSpPr>
            <a:spLocks noGrp="1"/>
          </p:cNvSpPr>
          <p:nvPr>
            <p:ph type="sldNum" sz="quarter" idx="12"/>
          </p:nvPr>
        </p:nvSpPr>
        <p:spPr/>
        <p:txBody>
          <a:bodyPr/>
          <a:lstStyle/>
          <a:p>
            <a:fld id="{AD205370-C637-4846-87B7-5B2B0087EC4D}" type="slidenum">
              <a:rPr kumimoji="1" lang="ja-JP" altLang="en-US" smtClean="0"/>
              <a:t>‹#›</a:t>
            </a:fld>
            <a:endParaRPr kumimoji="1" lang="ja-JP" altLang="en-US"/>
          </a:p>
        </p:txBody>
      </p:sp>
    </p:spTree>
    <p:extLst>
      <p:ext uri="{BB962C8B-B14F-4D97-AF65-F5344CB8AC3E}">
        <p14:creationId xmlns:p14="http://schemas.microsoft.com/office/powerpoint/2010/main" val="1950716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1DC355-7C9C-45AF-8815-4B699A70FB9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25B5BF1-3F80-6B30-B474-39E30E130A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3AA8D50-05E7-48B6-305A-EF86D3011931}"/>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70C829A-E31B-97DC-89DD-B482896260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00DCC4F-510F-7389-9869-753029CA3452}"/>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DF752165-3B13-B8EE-AEB5-872DA9C6AB1D}"/>
              </a:ext>
            </a:extLst>
          </p:cNvPr>
          <p:cNvSpPr>
            <a:spLocks noGrp="1"/>
          </p:cNvSpPr>
          <p:nvPr>
            <p:ph type="dt" sz="half" idx="10"/>
          </p:nvPr>
        </p:nvSpPr>
        <p:spPr/>
        <p:txBody>
          <a:bodyPr/>
          <a:lstStyle/>
          <a:p>
            <a:fld id="{400F162A-92B9-CB41-9D92-198F9643E4AE}" type="datetime1">
              <a:rPr kumimoji="1" lang="ja-JP" altLang="en-US" smtClean="0"/>
              <a:t>2026/7/16</a:t>
            </a:fld>
            <a:endParaRPr kumimoji="1" lang="ja-JP" altLang="en-US"/>
          </a:p>
        </p:txBody>
      </p:sp>
      <p:sp>
        <p:nvSpPr>
          <p:cNvPr id="8" name="フッター プレースホルダー 7">
            <a:extLst>
              <a:ext uri="{FF2B5EF4-FFF2-40B4-BE49-F238E27FC236}">
                <a16:creationId xmlns:a16="http://schemas.microsoft.com/office/drawing/2014/main" id="{3D110F55-C238-019A-E0D7-C4E7FBA304D6}"/>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514E80E-5C86-F2CD-5F9C-414556536A1D}"/>
              </a:ext>
            </a:extLst>
          </p:cNvPr>
          <p:cNvSpPr>
            <a:spLocks noGrp="1"/>
          </p:cNvSpPr>
          <p:nvPr>
            <p:ph type="sldNum" sz="quarter" idx="12"/>
          </p:nvPr>
        </p:nvSpPr>
        <p:spPr/>
        <p:txBody>
          <a:bodyPr/>
          <a:lstStyle/>
          <a:p>
            <a:fld id="{AD205370-C637-4846-87B7-5B2B0087EC4D}" type="slidenum">
              <a:rPr kumimoji="1" lang="ja-JP" altLang="en-US" smtClean="0"/>
              <a:t>‹#›</a:t>
            </a:fld>
            <a:endParaRPr kumimoji="1" lang="ja-JP" altLang="en-US"/>
          </a:p>
        </p:txBody>
      </p:sp>
    </p:spTree>
    <p:extLst>
      <p:ext uri="{BB962C8B-B14F-4D97-AF65-F5344CB8AC3E}">
        <p14:creationId xmlns:p14="http://schemas.microsoft.com/office/powerpoint/2010/main" val="2059428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240E36-0CF4-49F8-E532-036632CF0D23}"/>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D68A6A6-5B7E-7935-06A4-D01A94A21533}"/>
              </a:ext>
            </a:extLst>
          </p:cNvPr>
          <p:cNvSpPr>
            <a:spLocks noGrp="1"/>
          </p:cNvSpPr>
          <p:nvPr>
            <p:ph type="dt" sz="half" idx="10"/>
          </p:nvPr>
        </p:nvSpPr>
        <p:spPr/>
        <p:txBody>
          <a:bodyPr/>
          <a:lstStyle/>
          <a:p>
            <a:fld id="{573AFB3F-7505-3E43-A01A-DF668105CC5E}" type="datetime1">
              <a:rPr kumimoji="1" lang="ja-JP" altLang="en-US" smtClean="0"/>
              <a:t>2026/7/16</a:t>
            </a:fld>
            <a:endParaRPr kumimoji="1" lang="ja-JP" altLang="en-US"/>
          </a:p>
        </p:txBody>
      </p:sp>
      <p:sp>
        <p:nvSpPr>
          <p:cNvPr id="4" name="フッター プレースホルダー 3">
            <a:extLst>
              <a:ext uri="{FF2B5EF4-FFF2-40B4-BE49-F238E27FC236}">
                <a16:creationId xmlns:a16="http://schemas.microsoft.com/office/drawing/2014/main" id="{4F6FF199-6894-1E57-3494-2E0076A4D7A3}"/>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673AC0B-F944-881C-C5CF-CE125DAE5FCE}"/>
              </a:ext>
            </a:extLst>
          </p:cNvPr>
          <p:cNvSpPr>
            <a:spLocks noGrp="1"/>
          </p:cNvSpPr>
          <p:nvPr>
            <p:ph type="sldNum" sz="quarter" idx="12"/>
          </p:nvPr>
        </p:nvSpPr>
        <p:spPr/>
        <p:txBody>
          <a:bodyPr/>
          <a:lstStyle/>
          <a:p>
            <a:fld id="{AD205370-C637-4846-87B7-5B2B0087EC4D}" type="slidenum">
              <a:rPr kumimoji="1" lang="ja-JP" altLang="en-US" smtClean="0"/>
              <a:t>‹#›</a:t>
            </a:fld>
            <a:endParaRPr kumimoji="1" lang="ja-JP" altLang="en-US"/>
          </a:p>
        </p:txBody>
      </p:sp>
    </p:spTree>
    <p:extLst>
      <p:ext uri="{BB962C8B-B14F-4D97-AF65-F5344CB8AC3E}">
        <p14:creationId xmlns:p14="http://schemas.microsoft.com/office/powerpoint/2010/main" val="2383812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DFE428A-4B8A-1D67-E8FA-D9776416C3D3}"/>
              </a:ext>
            </a:extLst>
          </p:cNvPr>
          <p:cNvSpPr>
            <a:spLocks noGrp="1"/>
          </p:cNvSpPr>
          <p:nvPr>
            <p:ph type="dt" sz="half" idx="10"/>
          </p:nvPr>
        </p:nvSpPr>
        <p:spPr/>
        <p:txBody>
          <a:bodyPr/>
          <a:lstStyle/>
          <a:p>
            <a:fld id="{FDA98D0C-6049-7441-90F5-DA50E3FA5B12}" type="datetime1">
              <a:rPr kumimoji="1" lang="ja-JP" altLang="en-US" smtClean="0"/>
              <a:t>2026/7/16</a:t>
            </a:fld>
            <a:endParaRPr kumimoji="1" lang="ja-JP" altLang="en-US"/>
          </a:p>
        </p:txBody>
      </p:sp>
      <p:sp>
        <p:nvSpPr>
          <p:cNvPr id="3" name="フッター プレースホルダー 2">
            <a:extLst>
              <a:ext uri="{FF2B5EF4-FFF2-40B4-BE49-F238E27FC236}">
                <a16:creationId xmlns:a16="http://schemas.microsoft.com/office/drawing/2014/main" id="{1CDC713E-80C4-FDDF-282D-5B3EBFFC70D5}"/>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59BB94E-9EBC-3C5A-65D4-C44D44897C0D}"/>
              </a:ext>
            </a:extLst>
          </p:cNvPr>
          <p:cNvSpPr>
            <a:spLocks noGrp="1"/>
          </p:cNvSpPr>
          <p:nvPr>
            <p:ph type="sldNum" sz="quarter" idx="12"/>
          </p:nvPr>
        </p:nvSpPr>
        <p:spPr/>
        <p:txBody>
          <a:bodyPr/>
          <a:lstStyle/>
          <a:p>
            <a:fld id="{AD205370-C637-4846-87B7-5B2B0087EC4D}" type="slidenum">
              <a:rPr kumimoji="1" lang="ja-JP" altLang="en-US" smtClean="0"/>
              <a:t>‹#›</a:t>
            </a:fld>
            <a:endParaRPr kumimoji="1" lang="ja-JP" altLang="en-US"/>
          </a:p>
        </p:txBody>
      </p:sp>
    </p:spTree>
    <p:extLst>
      <p:ext uri="{BB962C8B-B14F-4D97-AF65-F5344CB8AC3E}">
        <p14:creationId xmlns:p14="http://schemas.microsoft.com/office/powerpoint/2010/main" val="3116844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22F3512-E245-106C-4DD1-6EDD2F34218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0DC360A-C2F4-4208-A285-F15376A0C9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431C622F-5C89-8759-6C6F-0BCEE51175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92DAA34-5184-CD2D-6285-C9EC381A0BF2}"/>
              </a:ext>
            </a:extLst>
          </p:cNvPr>
          <p:cNvSpPr>
            <a:spLocks noGrp="1"/>
          </p:cNvSpPr>
          <p:nvPr>
            <p:ph type="dt" sz="half" idx="10"/>
          </p:nvPr>
        </p:nvSpPr>
        <p:spPr/>
        <p:txBody>
          <a:bodyPr/>
          <a:lstStyle/>
          <a:p>
            <a:fld id="{E539AEE1-6249-A840-BC5F-0020A79F4739}" type="datetime1">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B1B220D6-2575-12F9-FF67-DE6FCDA9FC6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982A30B-EA19-8E39-3536-90633F917E1C}"/>
              </a:ext>
            </a:extLst>
          </p:cNvPr>
          <p:cNvSpPr>
            <a:spLocks noGrp="1"/>
          </p:cNvSpPr>
          <p:nvPr>
            <p:ph type="sldNum" sz="quarter" idx="12"/>
          </p:nvPr>
        </p:nvSpPr>
        <p:spPr/>
        <p:txBody>
          <a:bodyPr/>
          <a:lstStyle/>
          <a:p>
            <a:fld id="{AD205370-C637-4846-87B7-5B2B0087EC4D}" type="slidenum">
              <a:rPr kumimoji="1" lang="ja-JP" altLang="en-US" smtClean="0"/>
              <a:t>‹#›</a:t>
            </a:fld>
            <a:endParaRPr kumimoji="1" lang="ja-JP" altLang="en-US"/>
          </a:p>
        </p:txBody>
      </p:sp>
    </p:spTree>
    <p:extLst>
      <p:ext uri="{BB962C8B-B14F-4D97-AF65-F5344CB8AC3E}">
        <p14:creationId xmlns:p14="http://schemas.microsoft.com/office/powerpoint/2010/main" val="84709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4160250-7895-12AE-D47E-A110FD56A52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DAF4ED8-603C-5DAE-57CE-87D9519B5E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32AA943F-B7B4-A032-11F2-0739502EA4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DD075C7-63A8-A317-7B1A-3D33B4F00C61}"/>
              </a:ext>
            </a:extLst>
          </p:cNvPr>
          <p:cNvSpPr>
            <a:spLocks noGrp="1"/>
          </p:cNvSpPr>
          <p:nvPr>
            <p:ph type="dt" sz="half" idx="10"/>
          </p:nvPr>
        </p:nvSpPr>
        <p:spPr/>
        <p:txBody>
          <a:bodyPr/>
          <a:lstStyle/>
          <a:p>
            <a:fld id="{E70EEA6F-B5B8-2E49-BCEA-257F2FF52E59}" type="datetime1">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48B50AC9-A0B0-44C8-E37B-28ABCABDE97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E9BFAED-4D2B-142F-2C56-6D66875CF241}"/>
              </a:ext>
            </a:extLst>
          </p:cNvPr>
          <p:cNvSpPr>
            <a:spLocks noGrp="1"/>
          </p:cNvSpPr>
          <p:nvPr>
            <p:ph type="sldNum" sz="quarter" idx="12"/>
          </p:nvPr>
        </p:nvSpPr>
        <p:spPr/>
        <p:txBody>
          <a:bodyPr/>
          <a:lstStyle/>
          <a:p>
            <a:fld id="{AD205370-C637-4846-87B7-5B2B0087EC4D}" type="slidenum">
              <a:rPr kumimoji="1" lang="ja-JP" altLang="en-US" smtClean="0"/>
              <a:t>‹#›</a:t>
            </a:fld>
            <a:endParaRPr kumimoji="1" lang="ja-JP" altLang="en-US"/>
          </a:p>
        </p:txBody>
      </p:sp>
    </p:spTree>
    <p:extLst>
      <p:ext uri="{BB962C8B-B14F-4D97-AF65-F5344CB8AC3E}">
        <p14:creationId xmlns:p14="http://schemas.microsoft.com/office/powerpoint/2010/main" val="2821783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614595D-0C4B-81CD-806A-E17968FB15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BADE3DE-6ED0-4B02-E191-9497B1141A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4" name="日付プレースホルダー 3">
            <a:extLst>
              <a:ext uri="{FF2B5EF4-FFF2-40B4-BE49-F238E27FC236}">
                <a16:creationId xmlns:a16="http://schemas.microsoft.com/office/drawing/2014/main" id="{DA6EC947-9FC4-2F3E-E401-1E4671B406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CC83EB2-F445-BB41-B8BF-608EAF17B04C}" type="datetime1">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5B247D90-58EA-99BE-935E-FA195BCB90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439E822-4D97-E4A2-F184-4E72C88F5E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D205370-C637-4846-87B7-5B2B0087EC4D}" type="slidenum">
              <a:rPr kumimoji="1" lang="ja-JP" altLang="en-US" smtClean="0"/>
              <a:t>‹#›</a:t>
            </a:fld>
            <a:endParaRPr kumimoji="1" lang="ja-JP" altLang="en-US"/>
          </a:p>
        </p:txBody>
      </p:sp>
    </p:spTree>
    <p:extLst>
      <p:ext uri="{BB962C8B-B14F-4D97-AF65-F5344CB8AC3E}">
        <p14:creationId xmlns:p14="http://schemas.microsoft.com/office/powerpoint/2010/main" val="3023577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b="1" kern="1200">
          <a:solidFill>
            <a:schemeClr val="tx1"/>
          </a:solidFill>
          <a:latin typeface="Avenir Next" panose="020B05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2EBF6-85B2-9A3C-A5F3-E5FEDC5B4D5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2F77E7A-B54F-7AA5-9C35-0412425E4A03}"/>
              </a:ext>
            </a:extLst>
          </p:cNvPr>
          <p:cNvSpPr>
            <a:spLocks noGrp="1"/>
          </p:cNvSpPr>
          <p:nvPr>
            <p:ph type="ctrTitle"/>
          </p:nvPr>
        </p:nvSpPr>
        <p:spPr>
          <a:xfrm>
            <a:off x="437555" y="2462613"/>
            <a:ext cx="11316877" cy="1641257"/>
          </a:xfrm>
        </p:spPr>
        <p:txBody>
          <a:bodyPr>
            <a:noAutofit/>
          </a:bodyPr>
          <a:lstStyle/>
          <a:p>
            <a:r>
              <a:rPr lang="en-US" altLang="ja-JP" sz="4000" dirty="0">
                <a:latin typeface="Hiragino Kaku Gothic Pro W3" panose="020B0300000000000000" pitchFamily="34" charset="-128"/>
              </a:rPr>
              <a:t>Summary of Preliminary Design Review</a:t>
            </a:r>
            <a:endParaRPr kumimoji="1" lang="ja-JP" altLang="en-US" sz="4000" b="1">
              <a:latin typeface="Hiragino Kaku Gothic Pro W3" panose="020B0300000000000000" pitchFamily="34" charset="-128"/>
            </a:endParaRPr>
          </a:p>
        </p:txBody>
      </p:sp>
      <p:sp>
        <p:nvSpPr>
          <p:cNvPr id="3" name="字幕 2">
            <a:extLst>
              <a:ext uri="{FF2B5EF4-FFF2-40B4-BE49-F238E27FC236}">
                <a16:creationId xmlns:a16="http://schemas.microsoft.com/office/drawing/2014/main" id="{B942E819-B2E2-C9EB-A0C5-EE4D5DD75652}"/>
              </a:ext>
            </a:extLst>
          </p:cNvPr>
          <p:cNvSpPr>
            <a:spLocks noGrp="1"/>
          </p:cNvSpPr>
          <p:nvPr>
            <p:ph type="subTitle" idx="1"/>
          </p:nvPr>
        </p:nvSpPr>
        <p:spPr>
          <a:xfrm>
            <a:off x="1464497" y="4638453"/>
            <a:ext cx="9263006" cy="1016579"/>
          </a:xfrm>
        </p:spPr>
        <p:txBody>
          <a:bodyPr>
            <a:normAutofit/>
          </a:bodyPr>
          <a:lstStyle/>
          <a:p>
            <a:r>
              <a:rPr lang="en-US" altLang="ja-JP" sz="3200" dirty="0">
                <a:latin typeface="Hiragino Kaku Gothic Pro W3" panose="020B0300000000000000" pitchFamily="34" charset="-128"/>
              </a:rPr>
              <a:t>Satoshi YANO</a:t>
            </a:r>
          </a:p>
          <a:p>
            <a:r>
              <a:rPr lang="en-US" altLang="ja-JP" sz="2000" dirty="0">
                <a:latin typeface="Hiragino Kaku Gothic Pro W3" panose="020B0300000000000000" pitchFamily="34" charset="-128"/>
              </a:rPr>
              <a:t>Hiroshima University and RIKEN</a:t>
            </a:r>
          </a:p>
        </p:txBody>
      </p:sp>
      <p:pic>
        <p:nvPicPr>
          <p:cNvPr id="10" name="図 9">
            <a:extLst>
              <a:ext uri="{FF2B5EF4-FFF2-40B4-BE49-F238E27FC236}">
                <a16:creationId xmlns:a16="http://schemas.microsoft.com/office/drawing/2014/main" id="{46D6A1A4-366D-D912-8F44-8CE69B55CE1A}"/>
              </a:ext>
            </a:extLst>
          </p:cNvPr>
          <p:cNvPicPr>
            <a:picLocks noChangeAspect="1"/>
          </p:cNvPicPr>
          <p:nvPr/>
        </p:nvPicPr>
        <p:blipFill>
          <a:blip r:embed="rId3"/>
          <a:stretch>
            <a:fillRect/>
          </a:stretch>
        </p:blipFill>
        <p:spPr>
          <a:xfrm>
            <a:off x="5459240" y="72848"/>
            <a:ext cx="1273513" cy="2015473"/>
          </a:xfrm>
          <a:prstGeom prst="rect">
            <a:avLst/>
          </a:prstGeom>
        </p:spPr>
      </p:pic>
      <p:pic>
        <p:nvPicPr>
          <p:cNvPr id="6150" name="Picture 6" descr="基礎量子科学研究プログラム">
            <a:extLst>
              <a:ext uri="{FF2B5EF4-FFF2-40B4-BE49-F238E27FC236}">
                <a16:creationId xmlns:a16="http://schemas.microsoft.com/office/drawing/2014/main" id="{EBB01597-005B-8E1E-325E-2E42DBA94CE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176" t="30480" r="24178" b="30962"/>
          <a:stretch>
            <a:fillRect/>
          </a:stretch>
        </p:blipFill>
        <p:spPr bwMode="auto">
          <a:xfrm>
            <a:off x="3201041" y="919624"/>
            <a:ext cx="1930890" cy="742448"/>
          </a:xfrm>
          <a:prstGeom prst="rect">
            <a:avLst/>
          </a:prstGeom>
          <a:noFill/>
          <a:extLst>
            <a:ext uri="{909E8E84-426E-40DD-AFC4-6F175D3DCCD1}">
              <a14:hiddenFill xmlns:a14="http://schemas.microsoft.com/office/drawing/2010/main">
                <a:solidFill>
                  <a:srgbClr val="FFFFFF"/>
                </a:solidFill>
              </a14:hiddenFill>
            </a:ext>
          </a:extLst>
        </p:spPr>
      </p:pic>
      <p:pic>
        <p:nvPicPr>
          <p:cNvPr id="6162" name="Picture 18">
            <a:extLst>
              <a:ext uri="{FF2B5EF4-FFF2-40B4-BE49-F238E27FC236}">
                <a16:creationId xmlns:a16="http://schemas.microsoft.com/office/drawing/2014/main" id="{16620C86-55D8-9548-6EFC-5BC30611D8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0113" y="755949"/>
            <a:ext cx="689954" cy="1172081"/>
          </a:xfrm>
          <a:prstGeom prst="rect">
            <a:avLst/>
          </a:prstGeom>
          <a:noFill/>
          <a:extLst>
            <a:ext uri="{909E8E84-426E-40DD-AFC4-6F175D3DCCD1}">
              <a14:hiddenFill xmlns:a14="http://schemas.microsoft.com/office/drawing/2010/main">
                <a:solidFill>
                  <a:srgbClr val="FFFFFF"/>
                </a:solidFill>
              </a14:hiddenFill>
            </a:ext>
          </a:extLst>
        </p:spPr>
      </p:pic>
      <p:pic>
        <p:nvPicPr>
          <p:cNvPr id="22" name="図 21" descr="テキスト&#10;&#10;AI 生成コンテンツは誤りを含む可能性があります。">
            <a:extLst>
              <a:ext uri="{FF2B5EF4-FFF2-40B4-BE49-F238E27FC236}">
                <a16:creationId xmlns:a16="http://schemas.microsoft.com/office/drawing/2014/main" id="{9F1FEF5B-6DCA-04D5-098F-26AE431BC08A}"/>
              </a:ext>
            </a:extLst>
          </p:cNvPr>
          <p:cNvPicPr>
            <a:picLocks noChangeAspect="1"/>
          </p:cNvPicPr>
          <p:nvPr/>
        </p:nvPicPr>
        <p:blipFill>
          <a:blip r:embed="rId6"/>
          <a:stretch>
            <a:fillRect/>
          </a:stretch>
        </p:blipFill>
        <p:spPr>
          <a:xfrm>
            <a:off x="698803" y="818410"/>
            <a:ext cx="2215091" cy="944875"/>
          </a:xfrm>
          <a:prstGeom prst="rect">
            <a:avLst/>
          </a:prstGeom>
        </p:spPr>
      </p:pic>
      <p:pic>
        <p:nvPicPr>
          <p:cNvPr id="24" name="図 23" descr="ロゴ&#10;&#10;AI 生成コンテンツは誤りを含む可能性があります。">
            <a:extLst>
              <a:ext uri="{FF2B5EF4-FFF2-40B4-BE49-F238E27FC236}">
                <a16:creationId xmlns:a16="http://schemas.microsoft.com/office/drawing/2014/main" id="{A6478CD5-AB25-94AD-0450-2AA8DBAE5F42}"/>
              </a:ext>
            </a:extLst>
          </p:cNvPr>
          <p:cNvPicPr>
            <a:picLocks noChangeAspect="1"/>
          </p:cNvPicPr>
          <p:nvPr/>
        </p:nvPicPr>
        <p:blipFill>
          <a:blip r:embed="rId7"/>
          <a:stretch>
            <a:fillRect/>
          </a:stretch>
        </p:blipFill>
        <p:spPr>
          <a:xfrm>
            <a:off x="8435706" y="818410"/>
            <a:ext cx="3141480" cy="1047160"/>
          </a:xfrm>
          <a:prstGeom prst="rect">
            <a:avLst/>
          </a:prstGeom>
        </p:spPr>
      </p:pic>
      <p:sp>
        <p:nvSpPr>
          <p:cNvPr id="4" name="字幕 2">
            <a:extLst>
              <a:ext uri="{FF2B5EF4-FFF2-40B4-BE49-F238E27FC236}">
                <a16:creationId xmlns:a16="http://schemas.microsoft.com/office/drawing/2014/main" id="{4730B605-8389-78C7-D464-8AB173922814}"/>
              </a:ext>
            </a:extLst>
          </p:cNvPr>
          <p:cNvSpPr txBox="1">
            <a:spLocks/>
          </p:cNvSpPr>
          <p:nvPr/>
        </p:nvSpPr>
        <p:spPr>
          <a:xfrm>
            <a:off x="3259979" y="6247422"/>
            <a:ext cx="5672027" cy="4458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Avenir Next" panose="020B0503020202020204" pitchFamily="34" charset="0"/>
                <a:ea typeface="Hiragino Kaku Gothic Pro W3" panose="020B0300000000000000" pitchFamily="34" charset="-128"/>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endParaRPr lang="en-US" altLang="ja-JP" sz="1600" dirty="0">
              <a:latin typeface="Hiragino Kaku Gothic Pro W3" panose="020B0300000000000000" pitchFamily="34" charset="-128"/>
            </a:endParaRPr>
          </a:p>
        </p:txBody>
      </p:sp>
    </p:spTree>
    <p:extLst>
      <p:ext uri="{BB962C8B-B14F-4D97-AF65-F5344CB8AC3E}">
        <p14:creationId xmlns:p14="http://schemas.microsoft.com/office/powerpoint/2010/main" val="909898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9E716-678D-ABC5-E0A5-8989FC205F0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B667E31-6CE8-1B04-651D-EE2674C3EB29}"/>
              </a:ext>
            </a:extLst>
          </p:cNvPr>
          <p:cNvSpPr>
            <a:spLocks noGrp="1"/>
          </p:cNvSpPr>
          <p:nvPr>
            <p:ph type="title"/>
          </p:nvPr>
        </p:nvSpPr>
        <p:spPr/>
        <p:txBody>
          <a:bodyPr/>
          <a:lstStyle/>
          <a:p>
            <a:r>
              <a:rPr lang="en-US" altLang="ja-JP" dirty="0"/>
              <a:t>Comments/Recommendation</a:t>
            </a:r>
            <a:br>
              <a:rPr lang="en-US" altLang="ja-JP" dirty="0"/>
            </a:br>
            <a:r>
              <a:rPr lang="en-US" altLang="ja-JP" dirty="0"/>
              <a:t> from Reviewers (3)</a:t>
            </a:r>
            <a:endParaRPr kumimoji="1" lang="ja-JP" altLang="en-US"/>
          </a:p>
        </p:txBody>
      </p:sp>
      <p:sp>
        <p:nvSpPr>
          <p:cNvPr id="4" name="スライド番号プレースホルダー 3">
            <a:extLst>
              <a:ext uri="{FF2B5EF4-FFF2-40B4-BE49-F238E27FC236}">
                <a16:creationId xmlns:a16="http://schemas.microsoft.com/office/drawing/2014/main" id="{9CF7F97C-B721-0C3A-13C5-BCF7F500B4CE}"/>
              </a:ext>
            </a:extLst>
          </p:cNvPr>
          <p:cNvSpPr>
            <a:spLocks noGrp="1"/>
          </p:cNvSpPr>
          <p:nvPr>
            <p:ph type="sldNum" sz="quarter" idx="12"/>
          </p:nvPr>
        </p:nvSpPr>
        <p:spPr/>
        <p:txBody>
          <a:bodyPr/>
          <a:lstStyle/>
          <a:p>
            <a:r>
              <a:rPr lang="en-US" altLang="ja-JP" dirty="0"/>
              <a:t>6</a:t>
            </a:r>
            <a:endParaRPr lang="ja-JP" altLang="en-US"/>
          </a:p>
        </p:txBody>
      </p:sp>
      <p:sp>
        <p:nvSpPr>
          <p:cNvPr id="7" name="コンテンツ プレースホルダー 2">
            <a:extLst>
              <a:ext uri="{FF2B5EF4-FFF2-40B4-BE49-F238E27FC236}">
                <a16:creationId xmlns:a16="http://schemas.microsoft.com/office/drawing/2014/main" id="{38091059-2E3D-8C03-5107-23C653E82F64}"/>
              </a:ext>
            </a:extLst>
          </p:cNvPr>
          <p:cNvSpPr>
            <a:spLocks noGrp="1"/>
          </p:cNvSpPr>
          <p:nvPr>
            <p:ph idx="1"/>
          </p:nvPr>
        </p:nvSpPr>
        <p:spPr>
          <a:xfrm>
            <a:off x="838200" y="1912883"/>
            <a:ext cx="10515600" cy="4845268"/>
          </a:xfrm>
        </p:spPr>
        <p:txBody>
          <a:bodyPr>
            <a:normAutofit fontScale="62500" lnSpcReduction="20000"/>
          </a:bodyPr>
          <a:lstStyle/>
          <a:p>
            <a:r>
              <a:rPr lang="en-US" altLang="ja-JP" b="1" dirty="0">
                <a:cs typeface="Arial"/>
              </a:rPr>
              <a:t>Improve and complete a more realistic thermal model for both </a:t>
            </a:r>
            <a:r>
              <a:rPr lang="en-US" altLang="ja-JP" b="1" dirty="0" err="1">
                <a:cs typeface="Arial"/>
              </a:rPr>
              <a:t>bTOF</a:t>
            </a:r>
            <a:r>
              <a:rPr lang="en-US" altLang="ja-JP" b="1" dirty="0">
                <a:cs typeface="Arial"/>
              </a:rPr>
              <a:t> and </a:t>
            </a:r>
            <a:r>
              <a:rPr lang="en-US" altLang="ja-JP" b="1" dirty="0" err="1">
                <a:cs typeface="Arial"/>
              </a:rPr>
              <a:t>fTOF</a:t>
            </a:r>
            <a:r>
              <a:rPr lang="en-US" altLang="ja-JP" b="1" dirty="0">
                <a:cs typeface="Arial"/>
              </a:rPr>
              <a:t>.</a:t>
            </a:r>
          </a:p>
          <a:p>
            <a:pPr>
              <a:lnSpc>
                <a:spcPct val="120000"/>
              </a:lnSpc>
            </a:pPr>
            <a:r>
              <a:rPr lang="en-US" altLang="ja-JP" b="1" dirty="0">
                <a:ea typeface="Calibri"/>
                <a:cs typeface="Calibri"/>
              </a:rPr>
              <a:t>Include a detailed analysis of the detector powering scheme for the </a:t>
            </a:r>
            <a:r>
              <a:rPr lang="en-US" altLang="ja-JP" b="1" dirty="0" err="1">
                <a:ea typeface="Calibri"/>
                <a:cs typeface="Calibri"/>
              </a:rPr>
              <a:t>bTOF</a:t>
            </a:r>
            <a:r>
              <a:rPr lang="en-US" altLang="ja-JP" b="1" dirty="0">
                <a:ea typeface="Calibri"/>
                <a:cs typeface="Calibri"/>
              </a:rPr>
              <a:t>.</a:t>
            </a:r>
          </a:p>
          <a:p>
            <a:endParaRPr lang="en-US" altLang="ja-JP" b="1" dirty="0">
              <a:cs typeface="Arial"/>
            </a:endParaRPr>
          </a:p>
          <a:p>
            <a:pPr>
              <a:lnSpc>
                <a:spcPct val="100000"/>
              </a:lnSpc>
            </a:pPr>
            <a:r>
              <a:rPr lang="en-US" altLang="ja-JP" dirty="0">
                <a:cs typeface="Arial"/>
              </a:rPr>
              <a:t>A realistic thermal model for both </a:t>
            </a:r>
            <a:r>
              <a:rPr lang="en-US" altLang="ja-JP" dirty="0" err="1">
                <a:cs typeface="Arial"/>
              </a:rPr>
              <a:t>fTOF</a:t>
            </a:r>
            <a:r>
              <a:rPr lang="en-US" altLang="ja-JP" dirty="0">
                <a:cs typeface="Arial"/>
              </a:rPr>
              <a:t> and </a:t>
            </a:r>
            <a:r>
              <a:rPr lang="en-US" altLang="ja-JP" dirty="0" err="1">
                <a:cs typeface="Arial"/>
              </a:rPr>
              <a:t>bTOF</a:t>
            </a:r>
            <a:r>
              <a:rPr lang="en-US" altLang="ja-JP" dirty="0">
                <a:cs typeface="Arial"/>
              </a:rPr>
              <a:t> should be completed to ensure a workable engineering design and to get a realistic estimate for the material budget coming from the cooling system.</a:t>
            </a:r>
          </a:p>
          <a:p>
            <a:pPr marL="0" indent="0">
              <a:buNone/>
            </a:pPr>
            <a:endParaRPr lang="en" altLang="ja-JP" b="1" dirty="0">
              <a:solidFill>
                <a:srgbClr val="FF0000"/>
              </a:solidFill>
            </a:endParaRPr>
          </a:p>
          <a:p>
            <a:r>
              <a:rPr lang="en" altLang="ja-JP" b="1" dirty="0">
                <a:solidFill>
                  <a:srgbClr val="FF0000"/>
                </a:solidFill>
              </a:rPr>
              <a:t>Next actions</a:t>
            </a:r>
          </a:p>
          <a:p>
            <a:pPr lvl="1"/>
            <a:r>
              <a:rPr lang="en" altLang="ja-JP" b="1" dirty="0">
                <a:solidFill>
                  <a:srgbClr val="FF0000"/>
                </a:solidFill>
              </a:rPr>
              <a:t>Determine the target of sensor's operating temperature (Satoshi)</a:t>
            </a:r>
          </a:p>
          <a:p>
            <a:pPr lvl="2"/>
            <a:r>
              <a:rPr lang="en" altLang="ja-JP" b="1" dirty="0">
                <a:solidFill>
                  <a:srgbClr val="FF0000"/>
                </a:solidFill>
              </a:rPr>
              <a:t>Data with changing temperature has been taken at KEK</a:t>
            </a:r>
          </a:p>
          <a:p>
            <a:pPr lvl="2"/>
            <a:r>
              <a:rPr lang="en" altLang="ja-JP" b="1" dirty="0">
                <a:solidFill>
                  <a:srgbClr val="FF0000"/>
                </a:solidFill>
              </a:rPr>
              <a:t>Preparations are underway to measure temperature dependence using TCT-Scan and Sr-90</a:t>
            </a:r>
          </a:p>
          <a:p>
            <a:pPr lvl="1"/>
            <a:r>
              <a:rPr lang="en" altLang="ja-JP" b="1" dirty="0">
                <a:solidFill>
                  <a:srgbClr val="FF0000"/>
                </a:solidFill>
              </a:rPr>
              <a:t>FEA analysis with realistic parameters (Rachid)</a:t>
            </a:r>
          </a:p>
          <a:p>
            <a:pPr lvl="2"/>
            <a:r>
              <a:rPr lang="en" altLang="ja-JP" b="1" dirty="0">
                <a:solidFill>
                  <a:srgbClr val="FF0000"/>
                </a:solidFill>
              </a:rPr>
              <a:t>Parameters of support structure, FPC, interposer, Service-Hybrid (PB+RDO), and ASIC designer</a:t>
            </a:r>
          </a:p>
          <a:p>
            <a:pPr lvl="1"/>
            <a:r>
              <a:rPr lang="en" altLang="ja-JP" b="1" dirty="0">
                <a:solidFill>
                  <a:srgbClr val="FF0000"/>
                </a:solidFill>
              </a:rPr>
              <a:t>Demonstrate FEA analysis result (</a:t>
            </a:r>
            <a:r>
              <a:rPr lang="en" altLang="ja-JP" b="1" dirty="0" err="1">
                <a:solidFill>
                  <a:srgbClr val="FF0000"/>
                </a:solidFill>
              </a:rPr>
              <a:t>Itaru</a:t>
            </a:r>
            <a:r>
              <a:rPr lang="en" altLang="ja-JP" b="1" dirty="0">
                <a:solidFill>
                  <a:srgbClr val="FF0000"/>
                </a:solidFill>
              </a:rPr>
              <a:t>)</a:t>
            </a:r>
          </a:p>
          <a:p>
            <a:pPr lvl="2"/>
            <a:r>
              <a:rPr lang="en" altLang="ja-JP" b="1" dirty="0">
                <a:solidFill>
                  <a:srgbClr val="FF0000"/>
                </a:solidFill>
              </a:rPr>
              <a:t>Real material FPC/interposer, glue, mimic ASIC by thermocouple</a:t>
            </a:r>
          </a:p>
          <a:p>
            <a:pPr lvl="2"/>
            <a:r>
              <a:rPr lang="en" altLang="ja-JP" b="1" dirty="0">
                <a:solidFill>
                  <a:srgbClr val="FF0000"/>
                </a:solidFill>
              </a:rPr>
              <a:t>If actual size is demonstrated, it would be more convincing</a:t>
            </a:r>
          </a:p>
          <a:p>
            <a:pPr lvl="1"/>
            <a:r>
              <a:rPr lang="en" altLang="ja-JP" b="1" dirty="0">
                <a:solidFill>
                  <a:srgbClr val="FF0000"/>
                </a:solidFill>
              </a:rPr>
              <a:t>Designing and making FPC (Takashi)</a:t>
            </a:r>
          </a:p>
          <a:p>
            <a:pPr lvl="2"/>
            <a:r>
              <a:rPr lang="en" altLang="ja-JP" b="1" dirty="0">
                <a:solidFill>
                  <a:srgbClr val="FF0000"/>
                </a:solidFill>
              </a:rPr>
              <a:t>Designing FPC with simulation</a:t>
            </a:r>
          </a:p>
          <a:p>
            <a:pPr lvl="2"/>
            <a:r>
              <a:rPr lang="en" altLang="ja-JP" b="1" dirty="0">
                <a:solidFill>
                  <a:srgbClr val="FF0000"/>
                </a:solidFill>
              </a:rPr>
              <a:t>Demonstrate the performance with mimic signals and power supply</a:t>
            </a:r>
          </a:p>
        </p:txBody>
      </p:sp>
    </p:spTree>
    <p:extLst>
      <p:ext uri="{BB962C8B-B14F-4D97-AF65-F5344CB8AC3E}">
        <p14:creationId xmlns:p14="http://schemas.microsoft.com/office/powerpoint/2010/main" val="4043916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844B56D-E550-BEC6-D7AF-0B0EE8FE4807}"/>
              </a:ext>
            </a:extLst>
          </p:cNvPr>
          <p:cNvSpPr>
            <a:spLocks noGrp="1"/>
          </p:cNvSpPr>
          <p:nvPr>
            <p:ph type="sldNum" sz="quarter" idx="12"/>
          </p:nvPr>
        </p:nvSpPr>
        <p:spPr/>
        <p:txBody>
          <a:bodyPr/>
          <a:lstStyle/>
          <a:p>
            <a:r>
              <a:rPr lang="en-US" altLang="ja-JP" dirty="0"/>
              <a:t>7</a:t>
            </a:r>
            <a:endParaRPr lang="ja-JP" altLang="en-US"/>
          </a:p>
        </p:txBody>
      </p:sp>
      <p:grpSp>
        <p:nvGrpSpPr>
          <p:cNvPr id="10" name="グループ化 9">
            <a:extLst>
              <a:ext uri="{FF2B5EF4-FFF2-40B4-BE49-F238E27FC236}">
                <a16:creationId xmlns:a16="http://schemas.microsoft.com/office/drawing/2014/main" id="{E0C932D8-6D83-962A-8792-A182ED5C6902}"/>
              </a:ext>
            </a:extLst>
          </p:cNvPr>
          <p:cNvGrpSpPr>
            <a:grpSpLocks noChangeAspect="1"/>
          </p:cNvGrpSpPr>
          <p:nvPr/>
        </p:nvGrpSpPr>
        <p:grpSpPr>
          <a:xfrm>
            <a:off x="769075" y="429699"/>
            <a:ext cx="9831252" cy="6428301"/>
            <a:chOff x="-138499" y="1700211"/>
            <a:chExt cx="5844362" cy="3457577"/>
          </a:xfrm>
        </p:grpSpPr>
        <p:pic>
          <p:nvPicPr>
            <p:cNvPr id="8" name="図 7">
              <a:extLst>
                <a:ext uri="{FF2B5EF4-FFF2-40B4-BE49-F238E27FC236}">
                  <a16:creationId xmlns:a16="http://schemas.microsoft.com/office/drawing/2014/main" id="{26612897-88C0-F0FF-4136-9A36CC8E0A53}"/>
                </a:ext>
              </a:extLst>
            </p:cNvPr>
            <p:cNvPicPr>
              <a:picLocks noChangeAspect="1"/>
            </p:cNvPicPr>
            <p:nvPr/>
          </p:nvPicPr>
          <p:blipFill>
            <a:blip r:embed="rId2"/>
            <a:srcRect l="16576" t="45145" r="50318" b="17652"/>
            <a:stretch>
              <a:fillRect/>
            </a:stretch>
          </p:blipFill>
          <p:spPr>
            <a:xfrm>
              <a:off x="-138499" y="1700211"/>
              <a:ext cx="4753362" cy="3457577"/>
            </a:xfrm>
            <a:prstGeom prst="rect">
              <a:avLst/>
            </a:prstGeom>
          </p:spPr>
        </p:pic>
        <p:pic>
          <p:nvPicPr>
            <p:cNvPr id="9" name="図 8">
              <a:extLst>
                <a:ext uri="{FF2B5EF4-FFF2-40B4-BE49-F238E27FC236}">
                  <a16:creationId xmlns:a16="http://schemas.microsoft.com/office/drawing/2014/main" id="{156FB6C7-7975-768F-1435-48EDB960C0CE}"/>
                </a:ext>
              </a:extLst>
            </p:cNvPr>
            <p:cNvPicPr>
              <a:picLocks noChangeAspect="1"/>
            </p:cNvPicPr>
            <p:nvPr/>
          </p:nvPicPr>
          <p:blipFill>
            <a:blip r:embed="rId2"/>
            <a:srcRect l="77276" t="45145" r="4196" b="17652"/>
            <a:stretch>
              <a:fillRect/>
            </a:stretch>
          </p:blipFill>
          <p:spPr>
            <a:xfrm>
              <a:off x="3045552" y="1700211"/>
              <a:ext cx="2660311" cy="3457577"/>
            </a:xfrm>
            <a:prstGeom prst="rect">
              <a:avLst/>
            </a:prstGeom>
          </p:spPr>
        </p:pic>
      </p:grpSp>
    </p:spTree>
    <p:extLst>
      <p:ext uri="{BB962C8B-B14F-4D97-AF65-F5344CB8AC3E}">
        <p14:creationId xmlns:p14="http://schemas.microsoft.com/office/powerpoint/2010/main" val="2259832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A49C777-E3AE-6BC3-B970-D11B697A88CD}"/>
              </a:ext>
            </a:extLst>
          </p:cNvPr>
          <p:cNvSpPr>
            <a:spLocks noGrp="1"/>
          </p:cNvSpPr>
          <p:nvPr>
            <p:ph type="title"/>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C6EA5AC-8E43-3B01-621F-CD5134FFE26D}"/>
              </a:ext>
            </a:extLst>
          </p:cNvPr>
          <p:cNvSpPr>
            <a:spLocks noGrp="1"/>
          </p:cNvSpPr>
          <p:nvPr>
            <p:ph type="sldNum" sz="quarter" idx="12"/>
          </p:nvPr>
        </p:nvSpPr>
        <p:spPr/>
        <p:txBody>
          <a:bodyPr/>
          <a:lstStyle/>
          <a:p>
            <a:fld id="{AD205370-C637-4846-87B7-5B2B0087EC4D}" type="slidenum">
              <a:rPr lang="ja-JP" altLang="en-US" smtClean="0"/>
              <a:pPr/>
              <a:t>12</a:t>
            </a:fld>
            <a:endParaRPr lang="ja-JP" altLang="en-US"/>
          </a:p>
        </p:txBody>
      </p:sp>
      <p:pic>
        <p:nvPicPr>
          <p:cNvPr id="5" name="図 4" descr="回路, 空気 が含まれている画像&#10;&#10;AI 生成コンテンツは誤りを含む可能性があります。">
            <a:extLst>
              <a:ext uri="{FF2B5EF4-FFF2-40B4-BE49-F238E27FC236}">
                <a16:creationId xmlns:a16="http://schemas.microsoft.com/office/drawing/2014/main" id="{034020F9-1060-F5EA-B01E-2F81D968F1F8}"/>
              </a:ext>
            </a:extLst>
          </p:cNvPr>
          <p:cNvPicPr>
            <a:picLocks noChangeAspect="1"/>
          </p:cNvPicPr>
          <p:nvPr/>
        </p:nvPicPr>
        <p:blipFill>
          <a:blip r:embed="rId2"/>
          <a:stretch>
            <a:fillRect/>
          </a:stretch>
        </p:blipFill>
        <p:spPr>
          <a:xfrm>
            <a:off x="-183131" y="-1310358"/>
            <a:ext cx="12558262" cy="8375038"/>
          </a:xfrm>
          <a:prstGeom prst="rect">
            <a:avLst/>
          </a:prstGeom>
        </p:spPr>
      </p:pic>
      <p:sp>
        <p:nvSpPr>
          <p:cNvPr id="6" name="テキスト ボックス 5">
            <a:extLst>
              <a:ext uri="{FF2B5EF4-FFF2-40B4-BE49-F238E27FC236}">
                <a16:creationId xmlns:a16="http://schemas.microsoft.com/office/drawing/2014/main" id="{54C3A3C8-10B7-645D-C855-35FE6815DDAD}"/>
              </a:ext>
            </a:extLst>
          </p:cNvPr>
          <p:cNvSpPr txBox="1"/>
          <p:nvPr/>
        </p:nvSpPr>
        <p:spPr>
          <a:xfrm>
            <a:off x="1528001" y="1690688"/>
            <a:ext cx="9135998" cy="1862048"/>
          </a:xfrm>
          <a:prstGeom prst="rect">
            <a:avLst/>
          </a:prstGeom>
          <a:noFill/>
        </p:spPr>
        <p:txBody>
          <a:bodyPr wrap="square" rtlCol="0">
            <a:spAutoFit/>
          </a:bodyPr>
          <a:lstStyle/>
          <a:p>
            <a:pPr algn="ctr"/>
            <a:r>
              <a:rPr kumimoji="1" lang="en-US" altLang="ja-JP" sz="11500" b="1" dirty="0">
                <a:solidFill>
                  <a:schemeClr val="bg1"/>
                </a:solidFill>
                <a:latin typeface="Avenir Next" panose="020B0503020202020204" pitchFamily="34" charset="0"/>
              </a:rPr>
              <a:t>Extra</a:t>
            </a:r>
            <a:endParaRPr kumimoji="1" lang="ja-JP" altLang="en-US" sz="11500" b="1">
              <a:solidFill>
                <a:schemeClr val="bg1"/>
              </a:solidFill>
              <a:latin typeface="Avenir Next" panose="020B0503020202020204" pitchFamily="34" charset="0"/>
            </a:endParaRPr>
          </a:p>
        </p:txBody>
      </p:sp>
    </p:spTree>
    <p:extLst>
      <p:ext uri="{BB962C8B-B14F-4D97-AF65-F5344CB8AC3E}">
        <p14:creationId xmlns:p14="http://schemas.microsoft.com/office/powerpoint/2010/main" val="1530244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6D90B95-FB7E-F121-FC60-923E166DC2FC}"/>
              </a:ext>
            </a:extLst>
          </p:cNvPr>
          <p:cNvSpPr>
            <a:spLocks noGrp="1"/>
          </p:cNvSpPr>
          <p:nvPr>
            <p:ph idx="1"/>
          </p:nvPr>
        </p:nvSpPr>
        <p:spPr>
          <a:xfrm>
            <a:off x="838200" y="1828800"/>
            <a:ext cx="10515600" cy="3805881"/>
          </a:xfrm>
        </p:spPr>
        <p:txBody>
          <a:bodyPr>
            <a:normAutofit/>
          </a:bodyPr>
          <a:lstStyle/>
          <a:p>
            <a:r>
              <a:rPr lang="en" altLang="ja-JP" dirty="0"/>
              <a:t>Regarding the comments and suggestions received at the recent PDR, we need to address these issues by the next review, which will take place at the end of this year.</a:t>
            </a:r>
          </a:p>
          <a:p>
            <a:endParaRPr lang="en" altLang="ja-JP" dirty="0"/>
          </a:p>
          <a:p>
            <a:r>
              <a:rPr lang="en" altLang="ja-JP" dirty="0"/>
              <a:t>The main purpose of this </a:t>
            </a:r>
            <a:r>
              <a:rPr lang="en" altLang="ja-JP" dirty="0" err="1"/>
              <a:t>Workfest</a:t>
            </a:r>
            <a:r>
              <a:rPr lang="en" altLang="ja-JP" dirty="0"/>
              <a:t> is to identify the areas that require the most attention, set priorities, and clarify who is responsible for each topic.</a:t>
            </a:r>
            <a:endParaRPr lang="ja-JP" altLang="ja-JP"/>
          </a:p>
        </p:txBody>
      </p:sp>
      <p:sp>
        <p:nvSpPr>
          <p:cNvPr id="4" name="スライド番号プレースホルダー 3">
            <a:extLst>
              <a:ext uri="{FF2B5EF4-FFF2-40B4-BE49-F238E27FC236}">
                <a16:creationId xmlns:a16="http://schemas.microsoft.com/office/drawing/2014/main" id="{912F1172-960D-6A4F-764D-57C994F7647E}"/>
              </a:ext>
            </a:extLst>
          </p:cNvPr>
          <p:cNvSpPr>
            <a:spLocks noGrp="1"/>
          </p:cNvSpPr>
          <p:nvPr>
            <p:ph type="sldNum" sz="quarter" idx="12"/>
          </p:nvPr>
        </p:nvSpPr>
        <p:spPr/>
        <p:txBody>
          <a:bodyPr/>
          <a:lstStyle/>
          <a:p>
            <a:r>
              <a:rPr lang="en-US" altLang="ja-JP" dirty="0"/>
              <a:t>1</a:t>
            </a:r>
            <a:endParaRPr lang="ja-JP" altLang="en-US"/>
          </a:p>
        </p:txBody>
      </p:sp>
    </p:spTree>
    <p:extLst>
      <p:ext uri="{BB962C8B-B14F-4D97-AF65-F5344CB8AC3E}">
        <p14:creationId xmlns:p14="http://schemas.microsoft.com/office/powerpoint/2010/main" val="833863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8F126B1-CD9F-3DB4-CFE3-171A6D18512E}"/>
              </a:ext>
            </a:extLst>
          </p:cNvPr>
          <p:cNvSpPr>
            <a:spLocks noGrp="1"/>
          </p:cNvSpPr>
          <p:nvPr>
            <p:ph type="title"/>
          </p:nvPr>
        </p:nvSpPr>
        <p:spPr/>
        <p:txBody>
          <a:bodyPr/>
          <a:lstStyle/>
          <a:p>
            <a:r>
              <a:rPr lang="en-US" altLang="ja-JP" dirty="0"/>
              <a:t>Schedule (Calendar Year)</a:t>
            </a:r>
            <a:endParaRPr kumimoji="1" lang="ja-JP" altLang="en-US"/>
          </a:p>
        </p:txBody>
      </p:sp>
      <p:cxnSp>
        <p:nvCxnSpPr>
          <p:cNvPr id="8" name="直線コネクタ 7">
            <a:extLst>
              <a:ext uri="{FF2B5EF4-FFF2-40B4-BE49-F238E27FC236}">
                <a16:creationId xmlns:a16="http://schemas.microsoft.com/office/drawing/2014/main" id="{76616D21-018C-EB52-BF43-FB09C767DE5F}"/>
              </a:ext>
            </a:extLst>
          </p:cNvPr>
          <p:cNvCxnSpPr>
            <a:cxnSpLocks/>
          </p:cNvCxnSpPr>
          <p:nvPr/>
        </p:nvCxnSpPr>
        <p:spPr>
          <a:xfrm>
            <a:off x="400835" y="2082419"/>
            <a:ext cx="0" cy="2016691"/>
          </a:xfrm>
          <a:prstGeom prst="line">
            <a:avLst/>
          </a:prstGeom>
          <a:ln w="762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直線コネクタ 8">
            <a:extLst>
              <a:ext uri="{FF2B5EF4-FFF2-40B4-BE49-F238E27FC236}">
                <a16:creationId xmlns:a16="http://schemas.microsoft.com/office/drawing/2014/main" id="{9BE33477-C7C5-BAE5-CA8A-08818F3F78BA}"/>
              </a:ext>
            </a:extLst>
          </p:cNvPr>
          <p:cNvCxnSpPr>
            <a:cxnSpLocks/>
          </p:cNvCxnSpPr>
          <p:nvPr/>
        </p:nvCxnSpPr>
        <p:spPr>
          <a:xfrm>
            <a:off x="1816799" y="2082419"/>
            <a:ext cx="0" cy="2016691"/>
          </a:xfrm>
          <a:prstGeom prst="line">
            <a:avLst/>
          </a:prstGeom>
          <a:ln w="762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直線コネクタ 9">
            <a:extLst>
              <a:ext uri="{FF2B5EF4-FFF2-40B4-BE49-F238E27FC236}">
                <a16:creationId xmlns:a16="http://schemas.microsoft.com/office/drawing/2014/main" id="{C973D3F2-7C36-7010-F23C-78661E729043}"/>
              </a:ext>
            </a:extLst>
          </p:cNvPr>
          <p:cNvCxnSpPr>
            <a:cxnSpLocks/>
          </p:cNvCxnSpPr>
          <p:nvPr/>
        </p:nvCxnSpPr>
        <p:spPr>
          <a:xfrm>
            <a:off x="3232763" y="2082419"/>
            <a:ext cx="0" cy="2016691"/>
          </a:xfrm>
          <a:prstGeom prst="line">
            <a:avLst/>
          </a:prstGeom>
          <a:ln w="762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直線コネクタ 10">
            <a:extLst>
              <a:ext uri="{FF2B5EF4-FFF2-40B4-BE49-F238E27FC236}">
                <a16:creationId xmlns:a16="http://schemas.microsoft.com/office/drawing/2014/main" id="{CE4BCABA-B2DD-D6D6-C58C-0C871937D8D6}"/>
              </a:ext>
            </a:extLst>
          </p:cNvPr>
          <p:cNvCxnSpPr>
            <a:cxnSpLocks/>
          </p:cNvCxnSpPr>
          <p:nvPr/>
        </p:nvCxnSpPr>
        <p:spPr>
          <a:xfrm>
            <a:off x="4648727" y="2082419"/>
            <a:ext cx="0" cy="2016691"/>
          </a:xfrm>
          <a:prstGeom prst="line">
            <a:avLst/>
          </a:prstGeom>
          <a:ln w="762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直線コネクタ 11">
            <a:extLst>
              <a:ext uri="{FF2B5EF4-FFF2-40B4-BE49-F238E27FC236}">
                <a16:creationId xmlns:a16="http://schemas.microsoft.com/office/drawing/2014/main" id="{1CB69F9B-B3DD-BBF0-D2CC-BBF191BF3A5F}"/>
              </a:ext>
            </a:extLst>
          </p:cNvPr>
          <p:cNvCxnSpPr>
            <a:cxnSpLocks/>
          </p:cNvCxnSpPr>
          <p:nvPr/>
        </p:nvCxnSpPr>
        <p:spPr>
          <a:xfrm>
            <a:off x="6064691" y="2082419"/>
            <a:ext cx="0" cy="2016691"/>
          </a:xfrm>
          <a:prstGeom prst="line">
            <a:avLst/>
          </a:prstGeom>
          <a:ln w="762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直線コネクタ 12">
            <a:extLst>
              <a:ext uri="{FF2B5EF4-FFF2-40B4-BE49-F238E27FC236}">
                <a16:creationId xmlns:a16="http://schemas.microsoft.com/office/drawing/2014/main" id="{027D687C-DAED-5D6D-BC68-AE4173981953}"/>
              </a:ext>
            </a:extLst>
          </p:cNvPr>
          <p:cNvCxnSpPr>
            <a:cxnSpLocks/>
          </p:cNvCxnSpPr>
          <p:nvPr/>
        </p:nvCxnSpPr>
        <p:spPr>
          <a:xfrm>
            <a:off x="7480655" y="2082419"/>
            <a:ext cx="0" cy="2016691"/>
          </a:xfrm>
          <a:prstGeom prst="line">
            <a:avLst/>
          </a:prstGeom>
          <a:ln w="762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9741E2D3-2D3B-781E-764F-BF70E1A13EDD}"/>
              </a:ext>
            </a:extLst>
          </p:cNvPr>
          <p:cNvCxnSpPr>
            <a:cxnSpLocks/>
          </p:cNvCxnSpPr>
          <p:nvPr/>
        </p:nvCxnSpPr>
        <p:spPr>
          <a:xfrm>
            <a:off x="8896619" y="2082419"/>
            <a:ext cx="0" cy="2016691"/>
          </a:xfrm>
          <a:prstGeom prst="line">
            <a:avLst/>
          </a:prstGeom>
          <a:ln w="762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直線コネクタ 14">
            <a:extLst>
              <a:ext uri="{FF2B5EF4-FFF2-40B4-BE49-F238E27FC236}">
                <a16:creationId xmlns:a16="http://schemas.microsoft.com/office/drawing/2014/main" id="{169D7635-CF5D-857A-B193-B1522966A15C}"/>
              </a:ext>
            </a:extLst>
          </p:cNvPr>
          <p:cNvCxnSpPr>
            <a:cxnSpLocks/>
          </p:cNvCxnSpPr>
          <p:nvPr/>
        </p:nvCxnSpPr>
        <p:spPr>
          <a:xfrm>
            <a:off x="10312583" y="2082419"/>
            <a:ext cx="0" cy="2016691"/>
          </a:xfrm>
          <a:prstGeom prst="line">
            <a:avLst/>
          </a:prstGeom>
          <a:ln w="762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直線コネクタ 15">
            <a:extLst>
              <a:ext uri="{FF2B5EF4-FFF2-40B4-BE49-F238E27FC236}">
                <a16:creationId xmlns:a16="http://schemas.microsoft.com/office/drawing/2014/main" id="{1120450F-6E5B-7D5A-A3FA-D959BE3D568A}"/>
              </a:ext>
            </a:extLst>
          </p:cNvPr>
          <p:cNvCxnSpPr>
            <a:cxnSpLocks/>
          </p:cNvCxnSpPr>
          <p:nvPr/>
        </p:nvCxnSpPr>
        <p:spPr>
          <a:xfrm>
            <a:off x="11728538" y="2082419"/>
            <a:ext cx="0" cy="2016691"/>
          </a:xfrm>
          <a:prstGeom prst="line">
            <a:avLst/>
          </a:prstGeom>
          <a:ln w="762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テキスト ボックス 16">
            <a:extLst>
              <a:ext uri="{FF2B5EF4-FFF2-40B4-BE49-F238E27FC236}">
                <a16:creationId xmlns:a16="http://schemas.microsoft.com/office/drawing/2014/main" id="{7D166070-7CA2-B3C6-A9AF-8E1A4F8215F5}"/>
              </a:ext>
            </a:extLst>
          </p:cNvPr>
          <p:cNvSpPr txBox="1"/>
          <p:nvPr/>
        </p:nvSpPr>
        <p:spPr>
          <a:xfrm>
            <a:off x="263048" y="1497646"/>
            <a:ext cx="1741116" cy="584775"/>
          </a:xfrm>
          <a:prstGeom prst="rect">
            <a:avLst/>
          </a:prstGeom>
          <a:noFill/>
        </p:spPr>
        <p:txBody>
          <a:bodyPr wrap="square" rtlCol="0">
            <a:spAutoFit/>
          </a:bodyPr>
          <a:lstStyle/>
          <a:p>
            <a:pPr algn="ctr"/>
            <a:r>
              <a:rPr kumimoji="1" lang="en-US" altLang="ja-JP" sz="3200" b="1" dirty="0">
                <a:latin typeface="Avenir Next" panose="020B0503020202020204" pitchFamily="34" charset="0"/>
              </a:rPr>
              <a:t>2026</a:t>
            </a:r>
            <a:endParaRPr kumimoji="1" lang="ja-JP" altLang="en-US" sz="3200" b="1">
              <a:latin typeface="Avenir Next" panose="020B0503020202020204" pitchFamily="34" charset="0"/>
            </a:endParaRPr>
          </a:p>
        </p:txBody>
      </p:sp>
      <p:sp>
        <p:nvSpPr>
          <p:cNvPr id="18" name="テキスト ボックス 17">
            <a:extLst>
              <a:ext uri="{FF2B5EF4-FFF2-40B4-BE49-F238E27FC236}">
                <a16:creationId xmlns:a16="http://schemas.microsoft.com/office/drawing/2014/main" id="{93C87626-0299-7280-5F6C-980DE56E6CD1}"/>
              </a:ext>
            </a:extLst>
          </p:cNvPr>
          <p:cNvSpPr txBox="1"/>
          <p:nvPr/>
        </p:nvSpPr>
        <p:spPr>
          <a:xfrm>
            <a:off x="1684622" y="1497646"/>
            <a:ext cx="1741116" cy="584775"/>
          </a:xfrm>
          <a:prstGeom prst="rect">
            <a:avLst/>
          </a:prstGeom>
          <a:noFill/>
        </p:spPr>
        <p:txBody>
          <a:bodyPr wrap="square" rtlCol="0">
            <a:spAutoFit/>
          </a:bodyPr>
          <a:lstStyle/>
          <a:p>
            <a:pPr algn="ctr"/>
            <a:r>
              <a:rPr kumimoji="1" lang="en-US" altLang="ja-JP" sz="3200" b="1" dirty="0">
                <a:latin typeface="Avenir Next" panose="020B0503020202020204" pitchFamily="34" charset="0"/>
              </a:rPr>
              <a:t>2027</a:t>
            </a:r>
            <a:endParaRPr kumimoji="1" lang="ja-JP" altLang="en-US" sz="3200" b="1">
              <a:latin typeface="Avenir Next" panose="020B0503020202020204" pitchFamily="34" charset="0"/>
            </a:endParaRPr>
          </a:p>
        </p:txBody>
      </p:sp>
      <p:sp>
        <p:nvSpPr>
          <p:cNvPr id="19" name="テキスト ボックス 18">
            <a:extLst>
              <a:ext uri="{FF2B5EF4-FFF2-40B4-BE49-F238E27FC236}">
                <a16:creationId xmlns:a16="http://schemas.microsoft.com/office/drawing/2014/main" id="{A82F67E2-4620-64FD-8B9D-CD08572AA45D}"/>
              </a:ext>
            </a:extLst>
          </p:cNvPr>
          <p:cNvSpPr txBox="1"/>
          <p:nvPr/>
        </p:nvSpPr>
        <p:spPr>
          <a:xfrm>
            <a:off x="3106196" y="1497646"/>
            <a:ext cx="1741116" cy="584775"/>
          </a:xfrm>
          <a:prstGeom prst="rect">
            <a:avLst/>
          </a:prstGeom>
          <a:noFill/>
        </p:spPr>
        <p:txBody>
          <a:bodyPr wrap="square" rtlCol="0">
            <a:spAutoFit/>
          </a:bodyPr>
          <a:lstStyle/>
          <a:p>
            <a:pPr algn="ctr"/>
            <a:r>
              <a:rPr kumimoji="1" lang="en-US" altLang="ja-JP" sz="3200" b="1" dirty="0">
                <a:latin typeface="Avenir Next" panose="020B0503020202020204" pitchFamily="34" charset="0"/>
              </a:rPr>
              <a:t>2028</a:t>
            </a:r>
            <a:endParaRPr kumimoji="1" lang="ja-JP" altLang="en-US" sz="3200" b="1">
              <a:latin typeface="Avenir Next" panose="020B0503020202020204" pitchFamily="34" charset="0"/>
            </a:endParaRPr>
          </a:p>
        </p:txBody>
      </p:sp>
      <p:sp>
        <p:nvSpPr>
          <p:cNvPr id="20" name="テキスト ボックス 19">
            <a:extLst>
              <a:ext uri="{FF2B5EF4-FFF2-40B4-BE49-F238E27FC236}">
                <a16:creationId xmlns:a16="http://schemas.microsoft.com/office/drawing/2014/main" id="{F8029CAF-9E2B-4D26-61E0-048A9F3087EA}"/>
              </a:ext>
            </a:extLst>
          </p:cNvPr>
          <p:cNvSpPr txBox="1"/>
          <p:nvPr/>
        </p:nvSpPr>
        <p:spPr>
          <a:xfrm>
            <a:off x="4527770" y="1497646"/>
            <a:ext cx="1741116" cy="584775"/>
          </a:xfrm>
          <a:prstGeom prst="rect">
            <a:avLst/>
          </a:prstGeom>
          <a:noFill/>
        </p:spPr>
        <p:txBody>
          <a:bodyPr wrap="square" rtlCol="0">
            <a:spAutoFit/>
          </a:bodyPr>
          <a:lstStyle/>
          <a:p>
            <a:pPr algn="ctr"/>
            <a:r>
              <a:rPr kumimoji="1" lang="en-US" altLang="ja-JP" sz="3200" b="1" dirty="0">
                <a:latin typeface="Avenir Next" panose="020B0503020202020204" pitchFamily="34" charset="0"/>
              </a:rPr>
              <a:t>2029</a:t>
            </a:r>
            <a:endParaRPr kumimoji="1" lang="ja-JP" altLang="en-US" sz="3200" b="1">
              <a:latin typeface="Avenir Next" panose="020B0503020202020204" pitchFamily="34" charset="0"/>
            </a:endParaRPr>
          </a:p>
        </p:txBody>
      </p:sp>
      <p:sp>
        <p:nvSpPr>
          <p:cNvPr id="21" name="テキスト ボックス 20">
            <a:extLst>
              <a:ext uri="{FF2B5EF4-FFF2-40B4-BE49-F238E27FC236}">
                <a16:creationId xmlns:a16="http://schemas.microsoft.com/office/drawing/2014/main" id="{19A791AB-9652-42E9-C296-B16CFCC9D7AF}"/>
              </a:ext>
            </a:extLst>
          </p:cNvPr>
          <p:cNvSpPr txBox="1"/>
          <p:nvPr/>
        </p:nvSpPr>
        <p:spPr>
          <a:xfrm>
            <a:off x="5949344" y="1497646"/>
            <a:ext cx="1741116" cy="584775"/>
          </a:xfrm>
          <a:prstGeom prst="rect">
            <a:avLst/>
          </a:prstGeom>
          <a:noFill/>
        </p:spPr>
        <p:txBody>
          <a:bodyPr wrap="square" rtlCol="0">
            <a:spAutoFit/>
          </a:bodyPr>
          <a:lstStyle/>
          <a:p>
            <a:pPr algn="ctr"/>
            <a:r>
              <a:rPr kumimoji="1" lang="en-US" altLang="ja-JP" sz="3200" b="1" dirty="0">
                <a:latin typeface="Avenir Next" panose="020B0503020202020204" pitchFamily="34" charset="0"/>
              </a:rPr>
              <a:t>2030</a:t>
            </a:r>
            <a:endParaRPr kumimoji="1" lang="ja-JP" altLang="en-US" sz="3200" b="1">
              <a:latin typeface="Avenir Next" panose="020B0503020202020204" pitchFamily="34" charset="0"/>
            </a:endParaRPr>
          </a:p>
        </p:txBody>
      </p:sp>
      <p:sp>
        <p:nvSpPr>
          <p:cNvPr id="22" name="テキスト ボックス 21">
            <a:extLst>
              <a:ext uri="{FF2B5EF4-FFF2-40B4-BE49-F238E27FC236}">
                <a16:creationId xmlns:a16="http://schemas.microsoft.com/office/drawing/2014/main" id="{41A6633D-F824-8DA0-3B7B-564395BD264C}"/>
              </a:ext>
            </a:extLst>
          </p:cNvPr>
          <p:cNvSpPr txBox="1"/>
          <p:nvPr/>
        </p:nvSpPr>
        <p:spPr>
          <a:xfrm>
            <a:off x="7370918" y="1497646"/>
            <a:ext cx="1741116" cy="584775"/>
          </a:xfrm>
          <a:prstGeom prst="rect">
            <a:avLst/>
          </a:prstGeom>
          <a:noFill/>
        </p:spPr>
        <p:txBody>
          <a:bodyPr wrap="square" rtlCol="0">
            <a:spAutoFit/>
          </a:bodyPr>
          <a:lstStyle/>
          <a:p>
            <a:pPr algn="ctr"/>
            <a:r>
              <a:rPr kumimoji="1" lang="en-US" altLang="ja-JP" sz="3200" b="1" dirty="0">
                <a:latin typeface="Avenir Next" panose="020B0503020202020204" pitchFamily="34" charset="0"/>
              </a:rPr>
              <a:t>2031</a:t>
            </a:r>
            <a:endParaRPr kumimoji="1" lang="ja-JP" altLang="en-US" sz="3200" b="1">
              <a:latin typeface="Avenir Next" panose="020B0503020202020204" pitchFamily="34" charset="0"/>
            </a:endParaRPr>
          </a:p>
        </p:txBody>
      </p:sp>
      <p:sp>
        <p:nvSpPr>
          <p:cNvPr id="23" name="テキスト ボックス 22">
            <a:extLst>
              <a:ext uri="{FF2B5EF4-FFF2-40B4-BE49-F238E27FC236}">
                <a16:creationId xmlns:a16="http://schemas.microsoft.com/office/drawing/2014/main" id="{1A9BF1EA-D169-3953-A0D2-83678B2D248F}"/>
              </a:ext>
            </a:extLst>
          </p:cNvPr>
          <p:cNvSpPr txBox="1"/>
          <p:nvPr/>
        </p:nvSpPr>
        <p:spPr>
          <a:xfrm>
            <a:off x="8792492" y="1497646"/>
            <a:ext cx="1741116" cy="584775"/>
          </a:xfrm>
          <a:prstGeom prst="rect">
            <a:avLst/>
          </a:prstGeom>
          <a:noFill/>
        </p:spPr>
        <p:txBody>
          <a:bodyPr wrap="square" rtlCol="0">
            <a:spAutoFit/>
          </a:bodyPr>
          <a:lstStyle/>
          <a:p>
            <a:pPr algn="ctr"/>
            <a:r>
              <a:rPr kumimoji="1" lang="en-US" altLang="ja-JP" sz="3200" b="1" dirty="0">
                <a:latin typeface="Avenir Next" panose="020B0503020202020204" pitchFamily="34" charset="0"/>
              </a:rPr>
              <a:t>2032</a:t>
            </a:r>
            <a:endParaRPr kumimoji="1" lang="ja-JP" altLang="en-US" sz="3200" b="1">
              <a:latin typeface="Avenir Next" panose="020B0503020202020204" pitchFamily="34" charset="0"/>
            </a:endParaRPr>
          </a:p>
        </p:txBody>
      </p:sp>
      <p:sp>
        <p:nvSpPr>
          <p:cNvPr id="24" name="テキスト ボックス 23">
            <a:extLst>
              <a:ext uri="{FF2B5EF4-FFF2-40B4-BE49-F238E27FC236}">
                <a16:creationId xmlns:a16="http://schemas.microsoft.com/office/drawing/2014/main" id="{DFFE7CB3-9DB3-8B4F-2536-CA6924246B03}"/>
              </a:ext>
            </a:extLst>
          </p:cNvPr>
          <p:cNvSpPr txBox="1"/>
          <p:nvPr/>
        </p:nvSpPr>
        <p:spPr>
          <a:xfrm>
            <a:off x="10214064" y="1497646"/>
            <a:ext cx="1741116" cy="584775"/>
          </a:xfrm>
          <a:prstGeom prst="rect">
            <a:avLst/>
          </a:prstGeom>
          <a:noFill/>
        </p:spPr>
        <p:txBody>
          <a:bodyPr wrap="square" rtlCol="0">
            <a:spAutoFit/>
          </a:bodyPr>
          <a:lstStyle/>
          <a:p>
            <a:pPr algn="ctr"/>
            <a:r>
              <a:rPr kumimoji="1" lang="en-US" altLang="ja-JP" sz="3200" b="1" dirty="0">
                <a:latin typeface="Avenir Next" panose="020B0503020202020204" pitchFamily="34" charset="0"/>
              </a:rPr>
              <a:t>2033</a:t>
            </a:r>
            <a:endParaRPr kumimoji="1" lang="ja-JP" altLang="en-US" sz="3200" b="1">
              <a:latin typeface="Avenir Next" panose="020B0503020202020204" pitchFamily="34" charset="0"/>
            </a:endParaRPr>
          </a:p>
        </p:txBody>
      </p:sp>
      <p:cxnSp>
        <p:nvCxnSpPr>
          <p:cNvPr id="25" name="直線コネクタ 24">
            <a:extLst>
              <a:ext uri="{FF2B5EF4-FFF2-40B4-BE49-F238E27FC236}">
                <a16:creationId xmlns:a16="http://schemas.microsoft.com/office/drawing/2014/main" id="{D9F398EE-1317-9E64-A8DD-9AD395DAF835}"/>
              </a:ext>
            </a:extLst>
          </p:cNvPr>
          <p:cNvCxnSpPr>
            <a:cxnSpLocks/>
          </p:cNvCxnSpPr>
          <p:nvPr/>
        </p:nvCxnSpPr>
        <p:spPr>
          <a:xfrm>
            <a:off x="754826"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26" name="直線コネクタ 25">
            <a:extLst>
              <a:ext uri="{FF2B5EF4-FFF2-40B4-BE49-F238E27FC236}">
                <a16:creationId xmlns:a16="http://schemas.microsoft.com/office/drawing/2014/main" id="{AD27183E-4FF0-17EE-4A78-1838ABD8353C}"/>
              </a:ext>
            </a:extLst>
          </p:cNvPr>
          <p:cNvCxnSpPr>
            <a:cxnSpLocks/>
          </p:cNvCxnSpPr>
          <p:nvPr/>
        </p:nvCxnSpPr>
        <p:spPr>
          <a:xfrm>
            <a:off x="1108817"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27" name="直線コネクタ 26">
            <a:extLst>
              <a:ext uri="{FF2B5EF4-FFF2-40B4-BE49-F238E27FC236}">
                <a16:creationId xmlns:a16="http://schemas.microsoft.com/office/drawing/2014/main" id="{0B0A27E3-3D9E-714D-FC89-DDD8FB39C908}"/>
              </a:ext>
            </a:extLst>
          </p:cNvPr>
          <p:cNvCxnSpPr>
            <a:cxnSpLocks/>
          </p:cNvCxnSpPr>
          <p:nvPr/>
        </p:nvCxnSpPr>
        <p:spPr>
          <a:xfrm>
            <a:off x="1462808"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28" name="直線コネクタ 27">
            <a:extLst>
              <a:ext uri="{FF2B5EF4-FFF2-40B4-BE49-F238E27FC236}">
                <a16:creationId xmlns:a16="http://schemas.microsoft.com/office/drawing/2014/main" id="{DA38D884-DA33-86F7-9FD9-1E32524843E3}"/>
              </a:ext>
            </a:extLst>
          </p:cNvPr>
          <p:cNvCxnSpPr>
            <a:cxnSpLocks/>
          </p:cNvCxnSpPr>
          <p:nvPr/>
        </p:nvCxnSpPr>
        <p:spPr>
          <a:xfrm>
            <a:off x="2170790"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29" name="直線コネクタ 28">
            <a:extLst>
              <a:ext uri="{FF2B5EF4-FFF2-40B4-BE49-F238E27FC236}">
                <a16:creationId xmlns:a16="http://schemas.microsoft.com/office/drawing/2014/main" id="{AD002A6B-CEED-2A66-5611-EB2AE35C75CC}"/>
              </a:ext>
            </a:extLst>
          </p:cNvPr>
          <p:cNvCxnSpPr>
            <a:cxnSpLocks/>
          </p:cNvCxnSpPr>
          <p:nvPr/>
        </p:nvCxnSpPr>
        <p:spPr>
          <a:xfrm>
            <a:off x="2524781"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30" name="直線コネクタ 29">
            <a:extLst>
              <a:ext uri="{FF2B5EF4-FFF2-40B4-BE49-F238E27FC236}">
                <a16:creationId xmlns:a16="http://schemas.microsoft.com/office/drawing/2014/main" id="{E535C2D2-AB5E-0F7E-9E78-8AF7F6C0FD78}"/>
              </a:ext>
            </a:extLst>
          </p:cNvPr>
          <p:cNvCxnSpPr>
            <a:cxnSpLocks/>
          </p:cNvCxnSpPr>
          <p:nvPr/>
        </p:nvCxnSpPr>
        <p:spPr>
          <a:xfrm>
            <a:off x="2878772"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31" name="直線コネクタ 30">
            <a:extLst>
              <a:ext uri="{FF2B5EF4-FFF2-40B4-BE49-F238E27FC236}">
                <a16:creationId xmlns:a16="http://schemas.microsoft.com/office/drawing/2014/main" id="{22AB7F2B-1FCA-D272-5B9F-EEB16A31E758}"/>
              </a:ext>
            </a:extLst>
          </p:cNvPr>
          <p:cNvCxnSpPr>
            <a:cxnSpLocks/>
          </p:cNvCxnSpPr>
          <p:nvPr/>
        </p:nvCxnSpPr>
        <p:spPr>
          <a:xfrm>
            <a:off x="3586754"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32" name="直線コネクタ 31">
            <a:extLst>
              <a:ext uri="{FF2B5EF4-FFF2-40B4-BE49-F238E27FC236}">
                <a16:creationId xmlns:a16="http://schemas.microsoft.com/office/drawing/2014/main" id="{9F784712-63C5-5901-3E51-49395E1C6008}"/>
              </a:ext>
            </a:extLst>
          </p:cNvPr>
          <p:cNvCxnSpPr>
            <a:cxnSpLocks/>
          </p:cNvCxnSpPr>
          <p:nvPr/>
        </p:nvCxnSpPr>
        <p:spPr>
          <a:xfrm>
            <a:off x="3940745"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33" name="直線コネクタ 32">
            <a:extLst>
              <a:ext uri="{FF2B5EF4-FFF2-40B4-BE49-F238E27FC236}">
                <a16:creationId xmlns:a16="http://schemas.microsoft.com/office/drawing/2014/main" id="{6B100439-DCFA-DE09-2BE1-54DE5EFAA877}"/>
              </a:ext>
            </a:extLst>
          </p:cNvPr>
          <p:cNvCxnSpPr>
            <a:cxnSpLocks/>
          </p:cNvCxnSpPr>
          <p:nvPr/>
        </p:nvCxnSpPr>
        <p:spPr>
          <a:xfrm>
            <a:off x="4294736"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34" name="直線コネクタ 33">
            <a:extLst>
              <a:ext uri="{FF2B5EF4-FFF2-40B4-BE49-F238E27FC236}">
                <a16:creationId xmlns:a16="http://schemas.microsoft.com/office/drawing/2014/main" id="{CC5CE37B-6207-C01C-3F6E-808FDE9B442B}"/>
              </a:ext>
            </a:extLst>
          </p:cNvPr>
          <p:cNvCxnSpPr>
            <a:cxnSpLocks/>
          </p:cNvCxnSpPr>
          <p:nvPr/>
        </p:nvCxnSpPr>
        <p:spPr>
          <a:xfrm>
            <a:off x="5002718"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35" name="直線コネクタ 34">
            <a:extLst>
              <a:ext uri="{FF2B5EF4-FFF2-40B4-BE49-F238E27FC236}">
                <a16:creationId xmlns:a16="http://schemas.microsoft.com/office/drawing/2014/main" id="{07AC5520-7A00-0D67-02E3-8555D6677C8D}"/>
              </a:ext>
            </a:extLst>
          </p:cNvPr>
          <p:cNvCxnSpPr>
            <a:cxnSpLocks/>
          </p:cNvCxnSpPr>
          <p:nvPr/>
        </p:nvCxnSpPr>
        <p:spPr>
          <a:xfrm>
            <a:off x="5356709"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36" name="直線コネクタ 35">
            <a:extLst>
              <a:ext uri="{FF2B5EF4-FFF2-40B4-BE49-F238E27FC236}">
                <a16:creationId xmlns:a16="http://schemas.microsoft.com/office/drawing/2014/main" id="{DC198DB6-87AB-296B-818F-BAE8ADE83510}"/>
              </a:ext>
            </a:extLst>
          </p:cNvPr>
          <p:cNvCxnSpPr>
            <a:cxnSpLocks/>
          </p:cNvCxnSpPr>
          <p:nvPr/>
        </p:nvCxnSpPr>
        <p:spPr>
          <a:xfrm>
            <a:off x="5710700"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37" name="直線コネクタ 36">
            <a:extLst>
              <a:ext uri="{FF2B5EF4-FFF2-40B4-BE49-F238E27FC236}">
                <a16:creationId xmlns:a16="http://schemas.microsoft.com/office/drawing/2014/main" id="{2EFB05FF-4AF1-B7FA-78DF-7E7835FA38C0}"/>
              </a:ext>
            </a:extLst>
          </p:cNvPr>
          <p:cNvCxnSpPr>
            <a:cxnSpLocks/>
          </p:cNvCxnSpPr>
          <p:nvPr/>
        </p:nvCxnSpPr>
        <p:spPr>
          <a:xfrm>
            <a:off x="6418682"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38" name="直線コネクタ 37">
            <a:extLst>
              <a:ext uri="{FF2B5EF4-FFF2-40B4-BE49-F238E27FC236}">
                <a16:creationId xmlns:a16="http://schemas.microsoft.com/office/drawing/2014/main" id="{56E54A26-4822-D7CD-D8CA-261FDB33D6A6}"/>
              </a:ext>
            </a:extLst>
          </p:cNvPr>
          <p:cNvCxnSpPr>
            <a:cxnSpLocks/>
          </p:cNvCxnSpPr>
          <p:nvPr/>
        </p:nvCxnSpPr>
        <p:spPr>
          <a:xfrm>
            <a:off x="6772673"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39" name="直線コネクタ 38">
            <a:extLst>
              <a:ext uri="{FF2B5EF4-FFF2-40B4-BE49-F238E27FC236}">
                <a16:creationId xmlns:a16="http://schemas.microsoft.com/office/drawing/2014/main" id="{B572C4DA-00B0-6795-385E-B29F58542F54}"/>
              </a:ext>
            </a:extLst>
          </p:cNvPr>
          <p:cNvCxnSpPr>
            <a:cxnSpLocks/>
          </p:cNvCxnSpPr>
          <p:nvPr/>
        </p:nvCxnSpPr>
        <p:spPr>
          <a:xfrm>
            <a:off x="7126664"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0" name="直線コネクタ 39">
            <a:extLst>
              <a:ext uri="{FF2B5EF4-FFF2-40B4-BE49-F238E27FC236}">
                <a16:creationId xmlns:a16="http://schemas.microsoft.com/office/drawing/2014/main" id="{6E28FC52-6A2E-8F2A-607A-C2CB55162692}"/>
              </a:ext>
            </a:extLst>
          </p:cNvPr>
          <p:cNvCxnSpPr>
            <a:cxnSpLocks/>
          </p:cNvCxnSpPr>
          <p:nvPr/>
        </p:nvCxnSpPr>
        <p:spPr>
          <a:xfrm>
            <a:off x="7834646"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1" name="直線コネクタ 40">
            <a:extLst>
              <a:ext uri="{FF2B5EF4-FFF2-40B4-BE49-F238E27FC236}">
                <a16:creationId xmlns:a16="http://schemas.microsoft.com/office/drawing/2014/main" id="{E3B46506-7942-16D8-09BA-0DBD2CD511C7}"/>
              </a:ext>
            </a:extLst>
          </p:cNvPr>
          <p:cNvCxnSpPr>
            <a:cxnSpLocks/>
          </p:cNvCxnSpPr>
          <p:nvPr/>
        </p:nvCxnSpPr>
        <p:spPr>
          <a:xfrm>
            <a:off x="8188637"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2" name="直線コネクタ 41">
            <a:extLst>
              <a:ext uri="{FF2B5EF4-FFF2-40B4-BE49-F238E27FC236}">
                <a16:creationId xmlns:a16="http://schemas.microsoft.com/office/drawing/2014/main" id="{07576E30-CDDB-855E-68F9-0B5002AD147F}"/>
              </a:ext>
            </a:extLst>
          </p:cNvPr>
          <p:cNvCxnSpPr>
            <a:cxnSpLocks/>
          </p:cNvCxnSpPr>
          <p:nvPr/>
        </p:nvCxnSpPr>
        <p:spPr>
          <a:xfrm>
            <a:off x="8542628"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3" name="直線コネクタ 42">
            <a:extLst>
              <a:ext uri="{FF2B5EF4-FFF2-40B4-BE49-F238E27FC236}">
                <a16:creationId xmlns:a16="http://schemas.microsoft.com/office/drawing/2014/main" id="{F1B4EBCB-0F21-3D75-D689-17ADE436124F}"/>
              </a:ext>
            </a:extLst>
          </p:cNvPr>
          <p:cNvCxnSpPr>
            <a:cxnSpLocks/>
          </p:cNvCxnSpPr>
          <p:nvPr/>
        </p:nvCxnSpPr>
        <p:spPr>
          <a:xfrm>
            <a:off x="9250610"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4" name="直線コネクタ 43">
            <a:extLst>
              <a:ext uri="{FF2B5EF4-FFF2-40B4-BE49-F238E27FC236}">
                <a16:creationId xmlns:a16="http://schemas.microsoft.com/office/drawing/2014/main" id="{31853543-49FE-C30C-D37C-8BE4F5687C73}"/>
              </a:ext>
            </a:extLst>
          </p:cNvPr>
          <p:cNvCxnSpPr>
            <a:cxnSpLocks/>
          </p:cNvCxnSpPr>
          <p:nvPr/>
        </p:nvCxnSpPr>
        <p:spPr>
          <a:xfrm>
            <a:off x="9604601"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5" name="直線コネクタ 44">
            <a:extLst>
              <a:ext uri="{FF2B5EF4-FFF2-40B4-BE49-F238E27FC236}">
                <a16:creationId xmlns:a16="http://schemas.microsoft.com/office/drawing/2014/main" id="{E907CC81-05D5-7BB5-2F78-28D3370CC58E}"/>
              </a:ext>
            </a:extLst>
          </p:cNvPr>
          <p:cNvCxnSpPr>
            <a:cxnSpLocks/>
          </p:cNvCxnSpPr>
          <p:nvPr/>
        </p:nvCxnSpPr>
        <p:spPr>
          <a:xfrm>
            <a:off x="9958592"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6" name="直線コネクタ 45">
            <a:extLst>
              <a:ext uri="{FF2B5EF4-FFF2-40B4-BE49-F238E27FC236}">
                <a16:creationId xmlns:a16="http://schemas.microsoft.com/office/drawing/2014/main" id="{E36A9393-A81C-8B8F-33FB-09C9B25F7E5C}"/>
              </a:ext>
            </a:extLst>
          </p:cNvPr>
          <p:cNvCxnSpPr>
            <a:cxnSpLocks/>
          </p:cNvCxnSpPr>
          <p:nvPr/>
        </p:nvCxnSpPr>
        <p:spPr>
          <a:xfrm>
            <a:off x="10666574"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7" name="直線コネクタ 46">
            <a:extLst>
              <a:ext uri="{FF2B5EF4-FFF2-40B4-BE49-F238E27FC236}">
                <a16:creationId xmlns:a16="http://schemas.microsoft.com/office/drawing/2014/main" id="{97CEACEC-6DF0-4889-0DE2-0BFD72603ADA}"/>
              </a:ext>
            </a:extLst>
          </p:cNvPr>
          <p:cNvCxnSpPr>
            <a:cxnSpLocks/>
          </p:cNvCxnSpPr>
          <p:nvPr/>
        </p:nvCxnSpPr>
        <p:spPr>
          <a:xfrm>
            <a:off x="11020565"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8" name="直線コネクタ 47">
            <a:extLst>
              <a:ext uri="{FF2B5EF4-FFF2-40B4-BE49-F238E27FC236}">
                <a16:creationId xmlns:a16="http://schemas.microsoft.com/office/drawing/2014/main" id="{E90BC6A1-5B48-D17F-F819-FA46C1D9B056}"/>
              </a:ext>
            </a:extLst>
          </p:cNvPr>
          <p:cNvCxnSpPr>
            <a:cxnSpLocks/>
          </p:cNvCxnSpPr>
          <p:nvPr/>
        </p:nvCxnSpPr>
        <p:spPr>
          <a:xfrm>
            <a:off x="11374556" y="2082419"/>
            <a:ext cx="0" cy="2016691"/>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9" name="円/楕円 48">
            <a:extLst>
              <a:ext uri="{FF2B5EF4-FFF2-40B4-BE49-F238E27FC236}">
                <a16:creationId xmlns:a16="http://schemas.microsoft.com/office/drawing/2014/main" id="{BAB29755-DA10-6669-2099-EB9431F5A9D9}"/>
              </a:ext>
            </a:extLst>
          </p:cNvPr>
          <p:cNvSpPr>
            <a:spLocks noChangeAspect="1"/>
          </p:cNvSpPr>
          <p:nvPr/>
        </p:nvSpPr>
        <p:spPr>
          <a:xfrm>
            <a:off x="1501261" y="2615311"/>
            <a:ext cx="276424" cy="276424"/>
          </a:xfrm>
          <a:prstGeom prst="ellipse">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50" name="円/楕円 49">
            <a:extLst>
              <a:ext uri="{FF2B5EF4-FFF2-40B4-BE49-F238E27FC236}">
                <a16:creationId xmlns:a16="http://schemas.microsoft.com/office/drawing/2014/main" id="{4DADD737-8875-9DF7-D1A3-2C42A85F37C7}"/>
              </a:ext>
            </a:extLst>
          </p:cNvPr>
          <p:cNvSpPr>
            <a:spLocks noChangeAspect="1"/>
          </p:cNvSpPr>
          <p:nvPr/>
        </p:nvSpPr>
        <p:spPr>
          <a:xfrm>
            <a:off x="2918076" y="2615311"/>
            <a:ext cx="276424" cy="276424"/>
          </a:xfrm>
          <a:prstGeom prst="ellipse">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51" name="円/楕円 50">
            <a:extLst>
              <a:ext uri="{FF2B5EF4-FFF2-40B4-BE49-F238E27FC236}">
                <a16:creationId xmlns:a16="http://schemas.microsoft.com/office/drawing/2014/main" id="{4425DC2C-24F3-0DBF-9291-93401E626B60}"/>
              </a:ext>
            </a:extLst>
          </p:cNvPr>
          <p:cNvSpPr>
            <a:spLocks noChangeAspect="1"/>
          </p:cNvSpPr>
          <p:nvPr/>
        </p:nvSpPr>
        <p:spPr>
          <a:xfrm>
            <a:off x="9647042" y="2615311"/>
            <a:ext cx="276424" cy="276424"/>
          </a:xfrm>
          <a:prstGeom prst="ellipse">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4A121BE6-16F5-7776-F3DA-A805A0C94C9E}"/>
              </a:ext>
            </a:extLst>
          </p:cNvPr>
          <p:cNvSpPr txBox="1"/>
          <p:nvPr/>
        </p:nvSpPr>
        <p:spPr>
          <a:xfrm>
            <a:off x="1127477" y="1994737"/>
            <a:ext cx="1093222" cy="584775"/>
          </a:xfrm>
          <a:prstGeom prst="rect">
            <a:avLst/>
          </a:prstGeom>
          <a:solidFill>
            <a:schemeClr val="bg1">
              <a:alpha val="70000"/>
            </a:schemeClr>
          </a:solidFill>
        </p:spPr>
        <p:txBody>
          <a:bodyPr wrap="square" rtlCol="0">
            <a:spAutoFit/>
          </a:bodyPr>
          <a:lstStyle/>
          <a:p>
            <a:pPr algn="ctr"/>
            <a:r>
              <a:rPr kumimoji="1" lang="en-US" altLang="ja-JP" sz="3200" b="1" dirty="0">
                <a:solidFill>
                  <a:srgbClr val="FF0000"/>
                </a:solidFill>
                <a:latin typeface="Avenir Next" panose="020B0503020202020204" pitchFamily="34" charset="0"/>
              </a:rPr>
              <a:t>CD2</a:t>
            </a:r>
            <a:endParaRPr kumimoji="1" lang="ja-JP" altLang="en-US" sz="3200" b="1">
              <a:solidFill>
                <a:srgbClr val="FF0000"/>
              </a:solidFill>
              <a:latin typeface="Avenir Next" panose="020B0503020202020204" pitchFamily="34" charset="0"/>
            </a:endParaRPr>
          </a:p>
        </p:txBody>
      </p:sp>
      <p:sp>
        <p:nvSpPr>
          <p:cNvPr id="54" name="テキスト ボックス 53">
            <a:extLst>
              <a:ext uri="{FF2B5EF4-FFF2-40B4-BE49-F238E27FC236}">
                <a16:creationId xmlns:a16="http://schemas.microsoft.com/office/drawing/2014/main" id="{EEA27CA1-312A-5CFC-6C53-61BDC7193DE3}"/>
              </a:ext>
            </a:extLst>
          </p:cNvPr>
          <p:cNvSpPr txBox="1"/>
          <p:nvPr/>
        </p:nvSpPr>
        <p:spPr>
          <a:xfrm>
            <a:off x="2841913" y="1994737"/>
            <a:ext cx="1093222" cy="584775"/>
          </a:xfrm>
          <a:prstGeom prst="rect">
            <a:avLst/>
          </a:prstGeom>
          <a:solidFill>
            <a:schemeClr val="bg1">
              <a:alpha val="70000"/>
            </a:schemeClr>
          </a:solidFill>
        </p:spPr>
        <p:txBody>
          <a:bodyPr wrap="square" rtlCol="0">
            <a:spAutoFit/>
          </a:bodyPr>
          <a:lstStyle/>
          <a:p>
            <a:pPr algn="ctr"/>
            <a:r>
              <a:rPr kumimoji="1" lang="en-US" altLang="ja-JP" sz="3200" b="1" dirty="0">
                <a:solidFill>
                  <a:srgbClr val="FF0000"/>
                </a:solidFill>
                <a:latin typeface="Avenir Next" panose="020B0503020202020204" pitchFamily="34" charset="0"/>
              </a:rPr>
              <a:t>CD3</a:t>
            </a:r>
            <a:endParaRPr kumimoji="1" lang="ja-JP" altLang="en-US" sz="3200" b="1">
              <a:solidFill>
                <a:srgbClr val="FF0000"/>
              </a:solidFill>
              <a:latin typeface="Avenir Next" panose="020B0503020202020204" pitchFamily="34" charset="0"/>
            </a:endParaRPr>
          </a:p>
        </p:txBody>
      </p:sp>
      <p:sp>
        <p:nvSpPr>
          <p:cNvPr id="55" name="テキスト ボックス 54">
            <a:extLst>
              <a:ext uri="{FF2B5EF4-FFF2-40B4-BE49-F238E27FC236}">
                <a16:creationId xmlns:a16="http://schemas.microsoft.com/office/drawing/2014/main" id="{CE30FFF6-A2B6-E7E9-F74F-2BCE990DF988}"/>
              </a:ext>
            </a:extLst>
          </p:cNvPr>
          <p:cNvSpPr txBox="1"/>
          <p:nvPr/>
        </p:nvSpPr>
        <p:spPr>
          <a:xfrm>
            <a:off x="8861780" y="1994737"/>
            <a:ext cx="1741116" cy="584775"/>
          </a:xfrm>
          <a:prstGeom prst="rect">
            <a:avLst/>
          </a:prstGeom>
          <a:solidFill>
            <a:schemeClr val="bg1">
              <a:alpha val="70000"/>
            </a:schemeClr>
          </a:solidFill>
        </p:spPr>
        <p:txBody>
          <a:bodyPr wrap="square" rtlCol="0">
            <a:spAutoFit/>
          </a:bodyPr>
          <a:lstStyle/>
          <a:p>
            <a:pPr algn="ctr"/>
            <a:r>
              <a:rPr lang="en-US" altLang="ja-JP" sz="3200" b="1" dirty="0">
                <a:solidFill>
                  <a:srgbClr val="FF0000"/>
                </a:solidFill>
                <a:latin typeface="Avenir Next" panose="020B0503020202020204" pitchFamily="34" charset="0"/>
              </a:rPr>
              <a:t>Install</a:t>
            </a:r>
            <a:endParaRPr kumimoji="1" lang="ja-JP" altLang="en-US" sz="3200" b="1">
              <a:solidFill>
                <a:srgbClr val="FF0000"/>
              </a:solidFill>
              <a:latin typeface="Avenir Next" panose="020B0503020202020204" pitchFamily="34" charset="0"/>
            </a:endParaRPr>
          </a:p>
        </p:txBody>
      </p:sp>
      <p:cxnSp>
        <p:nvCxnSpPr>
          <p:cNvPr id="57" name="直線矢印コネクタ 56">
            <a:extLst>
              <a:ext uri="{FF2B5EF4-FFF2-40B4-BE49-F238E27FC236}">
                <a16:creationId xmlns:a16="http://schemas.microsoft.com/office/drawing/2014/main" id="{9A130405-607C-73E7-D90F-45EA9371E822}"/>
              </a:ext>
            </a:extLst>
          </p:cNvPr>
          <p:cNvCxnSpPr>
            <a:stCxn id="50" idx="6"/>
          </p:cNvCxnSpPr>
          <p:nvPr/>
        </p:nvCxnSpPr>
        <p:spPr>
          <a:xfrm>
            <a:off x="3194500" y="2753523"/>
            <a:ext cx="1454227" cy="0"/>
          </a:xfrm>
          <a:prstGeom prst="straightConnector1">
            <a:avLst/>
          </a:prstGeom>
          <a:ln w="76200">
            <a:solidFill>
              <a:srgbClr val="0070C0"/>
            </a:solidFill>
            <a:tailEnd type="arrow"/>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4FCEF685-06A8-60E5-90AC-DB238A30D333}"/>
              </a:ext>
            </a:extLst>
          </p:cNvPr>
          <p:cNvCxnSpPr>
            <a:cxnSpLocks/>
            <a:endCxn id="51" idx="2"/>
          </p:cNvCxnSpPr>
          <p:nvPr/>
        </p:nvCxnSpPr>
        <p:spPr>
          <a:xfrm>
            <a:off x="4661614" y="2753523"/>
            <a:ext cx="4985428" cy="0"/>
          </a:xfrm>
          <a:prstGeom prst="straightConnector1">
            <a:avLst/>
          </a:prstGeom>
          <a:ln w="76200">
            <a:solidFill>
              <a:srgbClr val="00B050"/>
            </a:solidFill>
            <a:tailEnd type="arrow"/>
          </a:ln>
        </p:spPr>
        <p:style>
          <a:lnRef idx="2">
            <a:schemeClr val="accent1"/>
          </a:lnRef>
          <a:fillRef idx="0">
            <a:schemeClr val="accent1"/>
          </a:fillRef>
          <a:effectRef idx="1">
            <a:schemeClr val="accent1"/>
          </a:effectRef>
          <a:fontRef idx="minor">
            <a:schemeClr val="tx1"/>
          </a:fontRef>
        </p:style>
      </p:cxnSp>
      <p:sp>
        <p:nvSpPr>
          <p:cNvPr id="60" name="テキスト ボックス 59">
            <a:extLst>
              <a:ext uri="{FF2B5EF4-FFF2-40B4-BE49-F238E27FC236}">
                <a16:creationId xmlns:a16="http://schemas.microsoft.com/office/drawing/2014/main" id="{887F413F-8E4F-23F5-7CDB-4360017C3B77}"/>
              </a:ext>
            </a:extLst>
          </p:cNvPr>
          <p:cNvSpPr txBox="1"/>
          <p:nvPr/>
        </p:nvSpPr>
        <p:spPr>
          <a:xfrm>
            <a:off x="2458693" y="4099108"/>
            <a:ext cx="3162689" cy="1077218"/>
          </a:xfrm>
          <a:prstGeom prst="rect">
            <a:avLst/>
          </a:prstGeom>
          <a:noFill/>
        </p:spPr>
        <p:txBody>
          <a:bodyPr wrap="square" rtlCol="0">
            <a:spAutoFit/>
          </a:bodyPr>
          <a:lstStyle/>
          <a:p>
            <a:pPr algn="ctr"/>
            <a:r>
              <a:rPr kumimoji="1" lang="en-US" altLang="ja-JP" sz="3200" b="1" dirty="0">
                <a:solidFill>
                  <a:srgbClr val="0070C0"/>
                </a:solidFill>
                <a:latin typeface="Avenir Next" panose="020B0503020202020204" pitchFamily="34" charset="0"/>
              </a:rPr>
              <a:t>Preproductio</a:t>
            </a:r>
            <a:r>
              <a:rPr lang="en-US" altLang="ja-JP" sz="3200" b="1" dirty="0">
                <a:solidFill>
                  <a:srgbClr val="0070C0"/>
                </a:solidFill>
                <a:latin typeface="Avenir Next" panose="020B0503020202020204" pitchFamily="34" charset="0"/>
              </a:rPr>
              <a:t>n</a:t>
            </a:r>
          </a:p>
          <a:p>
            <a:pPr algn="ctr"/>
            <a:r>
              <a:rPr kumimoji="1" lang="en-US" altLang="ja-JP" sz="3200" b="1" dirty="0">
                <a:solidFill>
                  <a:srgbClr val="0070C0"/>
                </a:solidFill>
                <a:latin typeface="Avenir Next" panose="020B0503020202020204" pitchFamily="34" charset="0"/>
              </a:rPr>
              <a:t>10%</a:t>
            </a:r>
            <a:endParaRPr kumimoji="1" lang="ja-JP" altLang="en-US" sz="3200" b="1">
              <a:solidFill>
                <a:srgbClr val="0070C0"/>
              </a:solidFill>
              <a:latin typeface="Avenir Next" panose="020B0503020202020204" pitchFamily="34" charset="0"/>
            </a:endParaRPr>
          </a:p>
        </p:txBody>
      </p:sp>
      <p:sp>
        <p:nvSpPr>
          <p:cNvPr id="61" name="テキスト ボックス 60">
            <a:extLst>
              <a:ext uri="{FF2B5EF4-FFF2-40B4-BE49-F238E27FC236}">
                <a16:creationId xmlns:a16="http://schemas.microsoft.com/office/drawing/2014/main" id="{804DDB22-3309-5B08-2F01-8F79D15F76D9}"/>
              </a:ext>
            </a:extLst>
          </p:cNvPr>
          <p:cNvSpPr txBox="1"/>
          <p:nvPr/>
        </p:nvSpPr>
        <p:spPr>
          <a:xfrm>
            <a:off x="5621382" y="4099110"/>
            <a:ext cx="3162689" cy="1077218"/>
          </a:xfrm>
          <a:prstGeom prst="rect">
            <a:avLst/>
          </a:prstGeom>
          <a:noFill/>
        </p:spPr>
        <p:txBody>
          <a:bodyPr wrap="square" rtlCol="0">
            <a:spAutoFit/>
          </a:bodyPr>
          <a:lstStyle/>
          <a:p>
            <a:pPr algn="ctr"/>
            <a:r>
              <a:rPr kumimoji="1" lang="en-US" altLang="ja-JP" sz="3200" b="1" dirty="0">
                <a:solidFill>
                  <a:srgbClr val="2B9F2B"/>
                </a:solidFill>
                <a:latin typeface="Avenir Next" panose="020B0503020202020204" pitchFamily="34" charset="0"/>
              </a:rPr>
              <a:t>Productio</a:t>
            </a:r>
            <a:r>
              <a:rPr lang="en-US" altLang="ja-JP" sz="3200" b="1" dirty="0">
                <a:solidFill>
                  <a:srgbClr val="2B9F2B"/>
                </a:solidFill>
                <a:latin typeface="Avenir Next" panose="020B0503020202020204" pitchFamily="34" charset="0"/>
              </a:rPr>
              <a:t>n</a:t>
            </a:r>
          </a:p>
          <a:p>
            <a:pPr algn="ctr"/>
            <a:r>
              <a:rPr kumimoji="1" lang="en-US" altLang="ja-JP" sz="3200" b="1" dirty="0">
                <a:solidFill>
                  <a:srgbClr val="2B9F2B"/>
                </a:solidFill>
                <a:latin typeface="Avenir Next" panose="020B0503020202020204" pitchFamily="34" charset="0"/>
              </a:rPr>
              <a:t>90</a:t>
            </a:r>
            <a:r>
              <a:rPr lang="en-US" altLang="ja-JP" sz="3200" b="1" dirty="0">
                <a:solidFill>
                  <a:srgbClr val="2B9F2B"/>
                </a:solidFill>
                <a:latin typeface="Avenir Next" panose="020B0503020202020204" pitchFamily="34" charset="0"/>
              </a:rPr>
              <a:t>%</a:t>
            </a:r>
            <a:endParaRPr kumimoji="1" lang="ja-JP" altLang="en-US" sz="3200" b="1">
              <a:solidFill>
                <a:srgbClr val="2B9F2B"/>
              </a:solidFill>
              <a:latin typeface="Avenir Next" panose="020B0503020202020204" pitchFamily="34" charset="0"/>
            </a:endParaRPr>
          </a:p>
        </p:txBody>
      </p:sp>
      <p:sp>
        <p:nvSpPr>
          <p:cNvPr id="62" name="テキスト ボックス 61">
            <a:extLst>
              <a:ext uri="{FF2B5EF4-FFF2-40B4-BE49-F238E27FC236}">
                <a16:creationId xmlns:a16="http://schemas.microsoft.com/office/drawing/2014/main" id="{C74105CB-41E3-0DD5-C9E5-F01DA987F647}"/>
              </a:ext>
            </a:extLst>
          </p:cNvPr>
          <p:cNvSpPr txBox="1"/>
          <p:nvPr/>
        </p:nvSpPr>
        <p:spPr>
          <a:xfrm>
            <a:off x="798081" y="2907696"/>
            <a:ext cx="1741116" cy="338554"/>
          </a:xfrm>
          <a:prstGeom prst="rect">
            <a:avLst/>
          </a:prstGeom>
          <a:noFill/>
        </p:spPr>
        <p:txBody>
          <a:bodyPr wrap="square" rtlCol="0">
            <a:spAutoFit/>
          </a:bodyPr>
          <a:lstStyle/>
          <a:p>
            <a:pPr algn="ctr"/>
            <a:r>
              <a:rPr kumimoji="1" lang="en-US" altLang="ja-JP" sz="1600" b="1" dirty="0">
                <a:solidFill>
                  <a:srgbClr val="FF0000"/>
                </a:solidFill>
                <a:latin typeface="Avenir Next" panose="020B0503020202020204" pitchFamily="34" charset="0"/>
              </a:rPr>
              <a:t>&gt;60%</a:t>
            </a:r>
            <a:endParaRPr kumimoji="1" lang="ja-JP" altLang="en-US" sz="1600" b="1">
              <a:solidFill>
                <a:srgbClr val="FF0000"/>
              </a:solidFill>
              <a:latin typeface="Avenir Next" panose="020B0503020202020204" pitchFamily="34" charset="0"/>
            </a:endParaRPr>
          </a:p>
        </p:txBody>
      </p:sp>
      <p:sp>
        <p:nvSpPr>
          <p:cNvPr id="63" name="テキスト ボックス 62">
            <a:extLst>
              <a:ext uri="{FF2B5EF4-FFF2-40B4-BE49-F238E27FC236}">
                <a16:creationId xmlns:a16="http://schemas.microsoft.com/office/drawing/2014/main" id="{FDC3EDD8-4DCB-2A07-0648-360655CC4D52}"/>
              </a:ext>
            </a:extLst>
          </p:cNvPr>
          <p:cNvSpPr txBox="1"/>
          <p:nvPr/>
        </p:nvSpPr>
        <p:spPr>
          <a:xfrm>
            <a:off x="2194019" y="2907696"/>
            <a:ext cx="1741116" cy="338554"/>
          </a:xfrm>
          <a:prstGeom prst="rect">
            <a:avLst/>
          </a:prstGeom>
          <a:noFill/>
        </p:spPr>
        <p:txBody>
          <a:bodyPr wrap="square" rtlCol="0">
            <a:spAutoFit/>
          </a:bodyPr>
          <a:lstStyle/>
          <a:p>
            <a:pPr algn="ctr"/>
            <a:r>
              <a:rPr kumimoji="1" lang="en-US" altLang="ja-JP" sz="1600" b="1" dirty="0">
                <a:solidFill>
                  <a:srgbClr val="FF0000"/>
                </a:solidFill>
                <a:latin typeface="Avenir Next" panose="020B0503020202020204" pitchFamily="34" charset="0"/>
              </a:rPr>
              <a:t>&gt;90%</a:t>
            </a:r>
            <a:endParaRPr kumimoji="1" lang="ja-JP" altLang="en-US" sz="1600" b="1">
              <a:solidFill>
                <a:srgbClr val="FF0000"/>
              </a:solidFill>
              <a:latin typeface="Avenir Next" panose="020B0503020202020204" pitchFamily="34" charset="0"/>
            </a:endParaRPr>
          </a:p>
        </p:txBody>
      </p:sp>
      <p:cxnSp>
        <p:nvCxnSpPr>
          <p:cNvPr id="71" name="直線矢印コネクタ 70">
            <a:extLst>
              <a:ext uri="{FF2B5EF4-FFF2-40B4-BE49-F238E27FC236}">
                <a16:creationId xmlns:a16="http://schemas.microsoft.com/office/drawing/2014/main" id="{CB4344EB-A40E-55D2-00BC-879D45228E6D}"/>
              </a:ext>
            </a:extLst>
          </p:cNvPr>
          <p:cNvCxnSpPr>
            <a:cxnSpLocks/>
            <a:stCxn id="51" idx="6"/>
          </p:cNvCxnSpPr>
          <p:nvPr/>
        </p:nvCxnSpPr>
        <p:spPr>
          <a:xfrm>
            <a:off x="9923466" y="2753523"/>
            <a:ext cx="2139098" cy="0"/>
          </a:xfrm>
          <a:prstGeom prst="straightConnector1">
            <a:avLst/>
          </a:prstGeom>
          <a:ln w="76200">
            <a:solidFill>
              <a:srgbClr val="7030A0"/>
            </a:solidFill>
            <a:tailEnd type="arrow"/>
          </a:ln>
        </p:spPr>
        <p:style>
          <a:lnRef idx="2">
            <a:schemeClr val="accent1"/>
          </a:lnRef>
          <a:fillRef idx="0">
            <a:schemeClr val="accent1"/>
          </a:fillRef>
          <a:effectRef idx="1">
            <a:schemeClr val="accent1"/>
          </a:effectRef>
          <a:fontRef idx="minor">
            <a:schemeClr val="tx1"/>
          </a:fontRef>
        </p:style>
      </p:cxnSp>
      <p:sp>
        <p:nvSpPr>
          <p:cNvPr id="4" name="テキスト ボックス 3">
            <a:extLst>
              <a:ext uri="{FF2B5EF4-FFF2-40B4-BE49-F238E27FC236}">
                <a16:creationId xmlns:a16="http://schemas.microsoft.com/office/drawing/2014/main" id="{29FAEF26-4FE4-9453-F356-3A0D393837C0}"/>
              </a:ext>
            </a:extLst>
          </p:cNvPr>
          <p:cNvSpPr txBox="1"/>
          <p:nvPr/>
        </p:nvSpPr>
        <p:spPr>
          <a:xfrm>
            <a:off x="345267" y="4506713"/>
            <a:ext cx="1576670" cy="584775"/>
          </a:xfrm>
          <a:prstGeom prst="rect">
            <a:avLst/>
          </a:prstGeom>
          <a:noFill/>
        </p:spPr>
        <p:txBody>
          <a:bodyPr wrap="square" rtlCol="0">
            <a:spAutoFit/>
          </a:bodyPr>
          <a:lstStyle/>
          <a:p>
            <a:pPr algn="ctr"/>
            <a:r>
              <a:rPr kumimoji="1" lang="en-US" altLang="ja-JP" sz="3200" b="1" dirty="0">
                <a:solidFill>
                  <a:schemeClr val="accent2"/>
                </a:solidFill>
                <a:latin typeface="Avenir Next" panose="020B0503020202020204" pitchFamily="34" charset="0"/>
              </a:rPr>
              <a:t>Today</a:t>
            </a:r>
            <a:endParaRPr kumimoji="1" lang="ja-JP" altLang="en-US" sz="3200" b="1">
              <a:solidFill>
                <a:schemeClr val="accent2"/>
              </a:solidFill>
              <a:latin typeface="Avenir Next" panose="020B0503020202020204" pitchFamily="34" charset="0"/>
            </a:endParaRPr>
          </a:p>
        </p:txBody>
      </p:sp>
      <p:cxnSp>
        <p:nvCxnSpPr>
          <p:cNvPr id="6" name="直線矢印コネクタ 5">
            <a:extLst>
              <a:ext uri="{FF2B5EF4-FFF2-40B4-BE49-F238E27FC236}">
                <a16:creationId xmlns:a16="http://schemas.microsoft.com/office/drawing/2014/main" id="{85FC3781-9374-7509-FC48-0CB3AE28CDD6}"/>
              </a:ext>
            </a:extLst>
          </p:cNvPr>
          <p:cNvCxnSpPr>
            <a:cxnSpLocks/>
          </p:cNvCxnSpPr>
          <p:nvPr/>
        </p:nvCxnSpPr>
        <p:spPr>
          <a:xfrm flipV="1">
            <a:off x="1073968" y="3920359"/>
            <a:ext cx="0" cy="586354"/>
          </a:xfrm>
          <a:prstGeom prst="straightConnector1">
            <a:avLst/>
          </a:prstGeom>
          <a:ln>
            <a:solidFill>
              <a:srgbClr val="FF9300"/>
            </a:solidFill>
            <a:tailEnd type="triangle"/>
          </a:ln>
        </p:spPr>
        <p:style>
          <a:lnRef idx="2">
            <a:schemeClr val="accent1"/>
          </a:lnRef>
          <a:fillRef idx="0">
            <a:schemeClr val="accent1"/>
          </a:fillRef>
          <a:effectRef idx="1">
            <a:schemeClr val="accent1"/>
          </a:effectRef>
          <a:fontRef idx="minor">
            <a:schemeClr val="tx1"/>
          </a:fontRef>
        </p:style>
      </p:cxnSp>
      <p:sp>
        <p:nvSpPr>
          <p:cNvPr id="52" name="星 5 51">
            <a:extLst>
              <a:ext uri="{FF2B5EF4-FFF2-40B4-BE49-F238E27FC236}">
                <a16:creationId xmlns:a16="http://schemas.microsoft.com/office/drawing/2014/main" id="{3A374423-AFA6-0E89-33BE-6D08EE3B3476}"/>
              </a:ext>
            </a:extLst>
          </p:cNvPr>
          <p:cNvSpPr>
            <a:spLocks noChangeAspect="1"/>
          </p:cNvSpPr>
          <p:nvPr/>
        </p:nvSpPr>
        <p:spPr>
          <a:xfrm>
            <a:off x="892698" y="3349997"/>
            <a:ext cx="322682" cy="322682"/>
          </a:xfrm>
          <a:prstGeom prst="star5">
            <a:avLst/>
          </a:prstGeom>
          <a:solidFill>
            <a:srgbClr val="FF9300"/>
          </a:solidFill>
          <a:ln>
            <a:solidFill>
              <a:srgbClr val="FF9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コンテンツ プレースホルダー 2">
            <a:extLst>
              <a:ext uri="{FF2B5EF4-FFF2-40B4-BE49-F238E27FC236}">
                <a16:creationId xmlns:a16="http://schemas.microsoft.com/office/drawing/2014/main" id="{3E2E856F-1E97-CD29-80AB-C93AB64525C0}"/>
              </a:ext>
            </a:extLst>
          </p:cNvPr>
          <p:cNvSpPr>
            <a:spLocks noGrp="1"/>
          </p:cNvSpPr>
          <p:nvPr>
            <p:ph idx="1"/>
          </p:nvPr>
        </p:nvSpPr>
        <p:spPr>
          <a:xfrm>
            <a:off x="838200" y="5360354"/>
            <a:ext cx="10515600" cy="1369627"/>
          </a:xfrm>
        </p:spPr>
        <p:txBody>
          <a:bodyPr>
            <a:normAutofit/>
          </a:bodyPr>
          <a:lstStyle/>
          <a:p>
            <a:r>
              <a:rPr lang="en-US" altLang="ja-JP" dirty="0"/>
              <a:t>CD-2: Baseline Approval (~60% maturity)</a:t>
            </a:r>
          </a:p>
          <a:p>
            <a:r>
              <a:rPr lang="en-US" altLang="ja-JP" dirty="0"/>
              <a:t>CD-3: Construction Start (~90% maturity)</a:t>
            </a:r>
          </a:p>
        </p:txBody>
      </p:sp>
      <p:sp>
        <p:nvSpPr>
          <p:cNvPr id="5" name="円/楕円 4">
            <a:extLst>
              <a:ext uri="{FF2B5EF4-FFF2-40B4-BE49-F238E27FC236}">
                <a16:creationId xmlns:a16="http://schemas.microsoft.com/office/drawing/2014/main" id="{688EAC09-C5F0-02AA-F330-361046489AFB}"/>
              </a:ext>
            </a:extLst>
          </p:cNvPr>
          <p:cNvSpPr>
            <a:spLocks noChangeAspect="1"/>
          </p:cNvSpPr>
          <p:nvPr/>
        </p:nvSpPr>
        <p:spPr>
          <a:xfrm>
            <a:off x="667012" y="2615311"/>
            <a:ext cx="276424" cy="276424"/>
          </a:xfrm>
          <a:prstGeom prst="ellipse">
            <a:avLst/>
          </a:prstGeom>
          <a:solidFill>
            <a:schemeClr val="accent1"/>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D2181806-F5E3-80A3-632B-65CBA2EAE70B}"/>
              </a:ext>
            </a:extLst>
          </p:cNvPr>
          <p:cNvSpPr txBox="1"/>
          <p:nvPr/>
        </p:nvSpPr>
        <p:spPr>
          <a:xfrm>
            <a:off x="321479" y="2026878"/>
            <a:ext cx="871246" cy="461665"/>
          </a:xfrm>
          <a:prstGeom prst="rect">
            <a:avLst/>
          </a:prstGeom>
          <a:solidFill>
            <a:schemeClr val="bg1">
              <a:alpha val="70000"/>
            </a:schemeClr>
          </a:solidFill>
        </p:spPr>
        <p:txBody>
          <a:bodyPr wrap="square" rtlCol="0">
            <a:spAutoFit/>
          </a:bodyPr>
          <a:lstStyle/>
          <a:p>
            <a:pPr algn="ctr"/>
            <a:r>
              <a:rPr kumimoji="1" lang="en-US" altLang="ja-JP" sz="2400" b="1" dirty="0">
                <a:solidFill>
                  <a:schemeClr val="accent1"/>
                </a:solidFill>
                <a:latin typeface="Avenir Next" panose="020B0503020202020204" pitchFamily="34" charset="0"/>
              </a:rPr>
              <a:t>PDR</a:t>
            </a:r>
            <a:endParaRPr kumimoji="1" lang="ja-JP" altLang="en-US" sz="2400" b="1">
              <a:solidFill>
                <a:schemeClr val="accent1"/>
              </a:solidFill>
              <a:latin typeface="Avenir Next" panose="020B0503020202020204" pitchFamily="34" charset="0"/>
            </a:endParaRPr>
          </a:p>
        </p:txBody>
      </p:sp>
      <p:sp>
        <p:nvSpPr>
          <p:cNvPr id="56" name="スライド番号プレースホルダー 3">
            <a:extLst>
              <a:ext uri="{FF2B5EF4-FFF2-40B4-BE49-F238E27FC236}">
                <a16:creationId xmlns:a16="http://schemas.microsoft.com/office/drawing/2014/main" id="{4473667B-202D-2C15-A009-428F77DBC407}"/>
              </a:ext>
            </a:extLst>
          </p:cNvPr>
          <p:cNvSpPr>
            <a:spLocks noGrp="1"/>
          </p:cNvSpPr>
          <p:nvPr>
            <p:ph type="sldNum" sz="quarter" idx="12"/>
          </p:nvPr>
        </p:nvSpPr>
        <p:spPr>
          <a:xfrm>
            <a:off x="10447954" y="803192"/>
            <a:ext cx="974971" cy="365125"/>
          </a:xfrm>
        </p:spPr>
        <p:txBody>
          <a:bodyPr/>
          <a:lstStyle/>
          <a:p>
            <a:fld id="{AD205370-C637-4846-87B7-5B2B0087EC4D}" type="slidenum">
              <a:rPr lang="ja-JP" altLang="en-US" smtClean="0"/>
              <a:pPr/>
              <a:t>3</a:t>
            </a:fld>
            <a:endParaRPr lang="ja-JP" altLang="en-US"/>
          </a:p>
        </p:txBody>
      </p:sp>
    </p:spTree>
    <p:extLst>
      <p:ext uri="{BB962C8B-B14F-4D97-AF65-F5344CB8AC3E}">
        <p14:creationId xmlns:p14="http://schemas.microsoft.com/office/powerpoint/2010/main" val="3714462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C65019-E4AF-69B9-F9F7-3AE4FC55A65C}"/>
              </a:ext>
            </a:extLst>
          </p:cNvPr>
          <p:cNvSpPr>
            <a:spLocks noGrp="1"/>
          </p:cNvSpPr>
          <p:nvPr>
            <p:ph type="title"/>
          </p:nvPr>
        </p:nvSpPr>
        <p:spPr/>
        <p:txBody>
          <a:bodyPr/>
          <a:lstStyle/>
          <a:p>
            <a:r>
              <a:rPr kumimoji="1" lang="en-US" altLang="ja-JP" dirty="0"/>
              <a:t>Preliminary Design Review</a:t>
            </a:r>
            <a:endParaRPr kumimoji="1" lang="ja-JP" altLang="en-US"/>
          </a:p>
        </p:txBody>
      </p:sp>
      <p:sp>
        <p:nvSpPr>
          <p:cNvPr id="3" name="コンテンツ プレースホルダー 2">
            <a:extLst>
              <a:ext uri="{FF2B5EF4-FFF2-40B4-BE49-F238E27FC236}">
                <a16:creationId xmlns:a16="http://schemas.microsoft.com/office/drawing/2014/main" id="{F4872CC8-7117-3EFC-312E-66FC7C7FF94F}"/>
              </a:ext>
            </a:extLst>
          </p:cNvPr>
          <p:cNvSpPr>
            <a:spLocks noGrp="1"/>
          </p:cNvSpPr>
          <p:nvPr>
            <p:ph idx="1"/>
          </p:nvPr>
        </p:nvSpPr>
        <p:spPr/>
        <p:txBody>
          <a:bodyPr>
            <a:normAutofit lnSpcReduction="10000"/>
          </a:bodyPr>
          <a:lstStyle/>
          <a:p>
            <a:r>
              <a:rPr lang="en-US" altLang="ja-JP" dirty="0"/>
              <a:t>PDR was held on 3-4 June by the following reviewers</a:t>
            </a:r>
          </a:p>
          <a:p>
            <a:pPr lvl="1"/>
            <a:r>
              <a:rPr lang="en-US" altLang="ja-JP" dirty="0"/>
              <a:t>Koji Nakamura (KEK)</a:t>
            </a:r>
          </a:p>
          <a:p>
            <a:pPr lvl="1"/>
            <a:r>
              <a:rPr lang="en-US" altLang="ja-JP" dirty="0"/>
              <a:t>Stefania Bufalino (Torino)</a:t>
            </a:r>
          </a:p>
          <a:p>
            <a:pPr lvl="1"/>
            <a:r>
              <a:rPr lang="en-US" altLang="ja-JP" dirty="0"/>
              <a:t>Giovanni </a:t>
            </a:r>
            <a:r>
              <a:rPr lang="en-US" altLang="ja-JP" dirty="0" err="1"/>
              <a:t>Pinaroli</a:t>
            </a:r>
            <a:r>
              <a:rPr lang="en-US" altLang="ja-JP" dirty="0"/>
              <a:t> (BNL) </a:t>
            </a:r>
          </a:p>
          <a:p>
            <a:endParaRPr lang="en-US" altLang="ja-JP" dirty="0"/>
          </a:p>
          <a:p>
            <a:r>
              <a:rPr lang="en-US" altLang="ja-JP" dirty="0"/>
              <a:t>This review was an assessment of the readiness of these detectors towards the upcoming project reviews for CD2 anticipated to be late 2026/early 2027</a:t>
            </a:r>
          </a:p>
          <a:p>
            <a:pPr lvl="1"/>
            <a:r>
              <a:rPr lang="en-US" altLang="ja-JP" dirty="0"/>
              <a:t>The expected design maturity at that stage is 60% or higher, with still some 1-1.5 years for design completion remaining before start of construction anticipated in 2028</a:t>
            </a:r>
          </a:p>
          <a:p>
            <a:endParaRPr lang="en-US" altLang="ja-JP" dirty="0"/>
          </a:p>
          <a:p>
            <a:endParaRPr kumimoji="1" lang="en-US" altLang="ja-JP" dirty="0"/>
          </a:p>
          <a:p>
            <a:endParaRPr kumimoji="1" lang="ja-JP" altLang="en-US"/>
          </a:p>
        </p:txBody>
      </p:sp>
      <p:sp>
        <p:nvSpPr>
          <p:cNvPr id="4" name="スライド番号プレースホルダー 3">
            <a:extLst>
              <a:ext uri="{FF2B5EF4-FFF2-40B4-BE49-F238E27FC236}">
                <a16:creationId xmlns:a16="http://schemas.microsoft.com/office/drawing/2014/main" id="{1DE28BCF-6850-83BC-34AB-9E7026DC4940}"/>
              </a:ext>
            </a:extLst>
          </p:cNvPr>
          <p:cNvSpPr>
            <a:spLocks noGrp="1"/>
          </p:cNvSpPr>
          <p:nvPr>
            <p:ph type="sldNum" sz="quarter" idx="12"/>
          </p:nvPr>
        </p:nvSpPr>
        <p:spPr/>
        <p:txBody>
          <a:bodyPr/>
          <a:lstStyle/>
          <a:p>
            <a:fld id="{AD205370-C637-4846-87B7-5B2B0087EC4D}" type="slidenum">
              <a:rPr lang="ja-JP" altLang="en-US" smtClean="0"/>
              <a:pPr/>
              <a:t>4</a:t>
            </a:fld>
            <a:endParaRPr lang="ja-JP" altLang="en-US"/>
          </a:p>
        </p:txBody>
      </p:sp>
    </p:spTree>
    <p:extLst>
      <p:ext uri="{BB962C8B-B14F-4D97-AF65-F5344CB8AC3E}">
        <p14:creationId xmlns:p14="http://schemas.microsoft.com/office/powerpoint/2010/main" val="2964158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1F839D-B83D-1395-94D4-6133567E07F3}"/>
              </a:ext>
            </a:extLst>
          </p:cNvPr>
          <p:cNvSpPr>
            <a:spLocks noGrp="1"/>
          </p:cNvSpPr>
          <p:nvPr>
            <p:ph type="title"/>
          </p:nvPr>
        </p:nvSpPr>
        <p:spPr/>
        <p:txBody>
          <a:bodyPr/>
          <a:lstStyle/>
          <a:p>
            <a:r>
              <a:rPr kumimoji="1" lang="en-US" altLang="ja-JP" dirty="0"/>
              <a:t>Comments/Recommendation</a:t>
            </a:r>
            <a:br>
              <a:rPr kumimoji="1" lang="en-US" altLang="ja-JP" dirty="0"/>
            </a:br>
            <a:r>
              <a:rPr kumimoji="1" lang="en-US" altLang="ja-JP" dirty="0"/>
              <a:t> from Reviewers (1)</a:t>
            </a:r>
            <a:endParaRPr kumimoji="1" lang="ja-JP" altLang="en-US"/>
          </a:p>
        </p:txBody>
      </p:sp>
      <p:sp>
        <p:nvSpPr>
          <p:cNvPr id="3" name="コンテンツ プレースホルダー 2">
            <a:extLst>
              <a:ext uri="{FF2B5EF4-FFF2-40B4-BE49-F238E27FC236}">
                <a16:creationId xmlns:a16="http://schemas.microsoft.com/office/drawing/2014/main" id="{2F8EA683-6B82-18A1-9F45-97D9DA490173}"/>
              </a:ext>
            </a:extLst>
          </p:cNvPr>
          <p:cNvSpPr>
            <a:spLocks noGrp="1"/>
          </p:cNvSpPr>
          <p:nvPr>
            <p:ph idx="1"/>
          </p:nvPr>
        </p:nvSpPr>
        <p:spPr>
          <a:xfrm>
            <a:off x="838200" y="1912883"/>
            <a:ext cx="10515600" cy="4845268"/>
          </a:xfrm>
        </p:spPr>
        <p:txBody>
          <a:bodyPr>
            <a:normAutofit fontScale="70000" lnSpcReduction="20000"/>
          </a:bodyPr>
          <a:lstStyle/>
          <a:p>
            <a:r>
              <a:rPr lang="en-US" altLang="ja-JP" b="1" dirty="0">
                <a:cs typeface="Arial"/>
              </a:rPr>
              <a:t>Document the allowable material budget estimation for both </a:t>
            </a:r>
            <a:r>
              <a:rPr lang="en-US" altLang="ja-JP" b="1" dirty="0" err="1">
                <a:cs typeface="Arial"/>
              </a:rPr>
              <a:t>bTOF</a:t>
            </a:r>
            <a:r>
              <a:rPr lang="en-US" altLang="ja-JP" b="1" dirty="0">
                <a:cs typeface="Arial"/>
              </a:rPr>
              <a:t> and </a:t>
            </a:r>
            <a:r>
              <a:rPr lang="en-US" altLang="ja-JP" b="1" dirty="0" err="1">
                <a:cs typeface="Arial"/>
              </a:rPr>
              <a:t>fTOF</a:t>
            </a:r>
            <a:r>
              <a:rPr lang="en-US" altLang="ja-JP" b="1" dirty="0">
                <a:cs typeface="Arial"/>
              </a:rPr>
              <a:t>.</a:t>
            </a:r>
          </a:p>
          <a:p>
            <a:pPr marL="0" indent="0">
              <a:buNone/>
            </a:pPr>
            <a:endParaRPr lang="en" altLang="ja-JP" dirty="0"/>
          </a:p>
          <a:p>
            <a:r>
              <a:rPr lang="en" altLang="ja-JP" dirty="0"/>
              <a:t>For ease of external reviewers, the requirements can be stated more clearly, and presenters should coordinate and keep consistency through all presentations. We suggest this to include: </a:t>
            </a:r>
          </a:p>
          <a:p>
            <a:pPr lvl="1"/>
            <a:r>
              <a:rPr lang="en" altLang="ja-JP" dirty="0"/>
              <a:t>The physics requirement for the timing performance needed to achieve the science goals</a:t>
            </a:r>
          </a:p>
          <a:p>
            <a:pPr lvl="1"/>
            <a:r>
              <a:rPr lang="en" altLang="ja-JP" dirty="0"/>
              <a:t>The engineering target for the timing performance that is realistically acceptable for the instrument</a:t>
            </a:r>
          </a:p>
          <a:p>
            <a:endParaRPr lang="en" altLang="ja-JP" dirty="0"/>
          </a:p>
          <a:p>
            <a:r>
              <a:rPr lang="en" altLang="ja-JP" dirty="0"/>
              <a:t>A full simulation, including all material budgets, to ensure the detectors achieve the requirements needs to be performed and documented. This should also address the number of dead channels and staves that can be tolerated without impacting the science</a:t>
            </a:r>
          </a:p>
          <a:p>
            <a:endParaRPr lang="en" altLang="ja-JP" b="1" dirty="0">
              <a:solidFill>
                <a:schemeClr val="bg1"/>
              </a:solidFill>
            </a:endParaRPr>
          </a:p>
          <a:p>
            <a:r>
              <a:rPr lang="en" altLang="ja-JP" b="1" dirty="0">
                <a:solidFill>
                  <a:schemeClr val="bg1"/>
                </a:solidFill>
              </a:rPr>
              <a:t>Next actions</a:t>
            </a:r>
          </a:p>
          <a:p>
            <a:pPr lvl="1"/>
            <a:r>
              <a:rPr lang="en" altLang="ja-JP" b="1" dirty="0">
                <a:solidFill>
                  <a:schemeClr val="bg1"/>
                </a:solidFill>
              </a:rPr>
              <a:t>Full simulation with realistic condition (Kentaro)</a:t>
            </a:r>
          </a:p>
          <a:p>
            <a:pPr lvl="2"/>
            <a:r>
              <a:rPr lang="en" altLang="ja-JP" b="1" dirty="0">
                <a:solidFill>
                  <a:schemeClr val="bg1"/>
                </a:solidFill>
              </a:rPr>
              <a:t>With PWGs: Estimation of detector performance impact on physics results</a:t>
            </a:r>
          </a:p>
          <a:p>
            <a:pPr lvl="2"/>
            <a:r>
              <a:rPr lang="en" altLang="ja-JP" b="1" dirty="0">
                <a:solidFill>
                  <a:schemeClr val="bg1"/>
                </a:solidFill>
              </a:rPr>
              <a:t>With other subsystems: Estimation of detector material impact on the other subsystems, </a:t>
            </a:r>
            <a:r>
              <a:rPr lang="en" altLang="ja-JP" b="1" dirty="0" err="1">
                <a:solidFill>
                  <a:schemeClr val="bg1"/>
                </a:solidFill>
              </a:rPr>
              <a:t>hpDIRC</a:t>
            </a:r>
            <a:r>
              <a:rPr lang="en" altLang="ja-JP" b="1" dirty="0">
                <a:solidFill>
                  <a:schemeClr val="bg1"/>
                </a:solidFill>
              </a:rPr>
              <a:t> and BIC </a:t>
            </a:r>
            <a:endParaRPr kumimoji="1" lang="ja-JP" altLang="en-US" b="1">
              <a:solidFill>
                <a:schemeClr val="bg1"/>
              </a:solidFill>
            </a:endParaRPr>
          </a:p>
        </p:txBody>
      </p:sp>
      <p:sp>
        <p:nvSpPr>
          <p:cNvPr id="4" name="スライド番号プレースホルダー 3">
            <a:extLst>
              <a:ext uri="{FF2B5EF4-FFF2-40B4-BE49-F238E27FC236}">
                <a16:creationId xmlns:a16="http://schemas.microsoft.com/office/drawing/2014/main" id="{9AF413A5-82A7-13D3-2075-9B9A09AADFC4}"/>
              </a:ext>
            </a:extLst>
          </p:cNvPr>
          <p:cNvSpPr>
            <a:spLocks noGrp="1"/>
          </p:cNvSpPr>
          <p:nvPr>
            <p:ph type="sldNum" sz="quarter" idx="12"/>
          </p:nvPr>
        </p:nvSpPr>
        <p:spPr/>
        <p:txBody>
          <a:bodyPr/>
          <a:lstStyle/>
          <a:p>
            <a:r>
              <a:rPr lang="en-US" altLang="ja-JP" dirty="0"/>
              <a:t>4</a:t>
            </a:r>
            <a:endParaRPr lang="ja-JP" altLang="en-US"/>
          </a:p>
        </p:txBody>
      </p:sp>
    </p:spTree>
    <p:extLst>
      <p:ext uri="{BB962C8B-B14F-4D97-AF65-F5344CB8AC3E}">
        <p14:creationId xmlns:p14="http://schemas.microsoft.com/office/powerpoint/2010/main" val="942310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AA787-F809-6853-9B18-4BD749D2D64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DD0F85A-3094-26F7-C57D-24AF4F2AC829}"/>
              </a:ext>
            </a:extLst>
          </p:cNvPr>
          <p:cNvSpPr>
            <a:spLocks noGrp="1"/>
          </p:cNvSpPr>
          <p:nvPr>
            <p:ph type="title"/>
          </p:nvPr>
        </p:nvSpPr>
        <p:spPr/>
        <p:txBody>
          <a:bodyPr/>
          <a:lstStyle/>
          <a:p>
            <a:r>
              <a:rPr kumimoji="1" lang="en-US" altLang="ja-JP" dirty="0"/>
              <a:t>Comments/Recommendation</a:t>
            </a:r>
            <a:br>
              <a:rPr kumimoji="1" lang="en-US" altLang="ja-JP" dirty="0"/>
            </a:br>
            <a:r>
              <a:rPr kumimoji="1" lang="en-US" altLang="ja-JP" dirty="0"/>
              <a:t> from Reviewers (1)</a:t>
            </a:r>
            <a:endParaRPr kumimoji="1" lang="ja-JP" altLang="en-US"/>
          </a:p>
        </p:txBody>
      </p:sp>
      <p:sp>
        <p:nvSpPr>
          <p:cNvPr id="3" name="コンテンツ プレースホルダー 2">
            <a:extLst>
              <a:ext uri="{FF2B5EF4-FFF2-40B4-BE49-F238E27FC236}">
                <a16:creationId xmlns:a16="http://schemas.microsoft.com/office/drawing/2014/main" id="{DC0EB3E7-2022-CB09-619E-6130D365ECD3}"/>
              </a:ext>
            </a:extLst>
          </p:cNvPr>
          <p:cNvSpPr>
            <a:spLocks noGrp="1"/>
          </p:cNvSpPr>
          <p:nvPr>
            <p:ph idx="1"/>
          </p:nvPr>
        </p:nvSpPr>
        <p:spPr>
          <a:xfrm>
            <a:off x="838200" y="1912883"/>
            <a:ext cx="10515600" cy="4845268"/>
          </a:xfrm>
        </p:spPr>
        <p:txBody>
          <a:bodyPr>
            <a:normAutofit fontScale="70000" lnSpcReduction="20000"/>
          </a:bodyPr>
          <a:lstStyle/>
          <a:p>
            <a:r>
              <a:rPr lang="en-US" altLang="ja-JP" b="1" dirty="0">
                <a:cs typeface="Arial"/>
              </a:rPr>
              <a:t>Document the allowable material budget estimation for both </a:t>
            </a:r>
            <a:r>
              <a:rPr lang="en-US" altLang="ja-JP" b="1" dirty="0" err="1">
                <a:cs typeface="Arial"/>
              </a:rPr>
              <a:t>bTOF</a:t>
            </a:r>
            <a:r>
              <a:rPr lang="en-US" altLang="ja-JP" b="1" dirty="0">
                <a:cs typeface="Arial"/>
              </a:rPr>
              <a:t> and </a:t>
            </a:r>
            <a:r>
              <a:rPr lang="en-US" altLang="ja-JP" b="1" dirty="0" err="1">
                <a:cs typeface="Arial"/>
              </a:rPr>
              <a:t>fTOF</a:t>
            </a:r>
            <a:r>
              <a:rPr lang="en-US" altLang="ja-JP" b="1" dirty="0">
                <a:cs typeface="Arial"/>
              </a:rPr>
              <a:t>.</a:t>
            </a:r>
          </a:p>
          <a:p>
            <a:pPr marL="0" indent="0">
              <a:buNone/>
            </a:pPr>
            <a:endParaRPr lang="en" altLang="ja-JP" dirty="0"/>
          </a:p>
          <a:p>
            <a:r>
              <a:rPr lang="en" altLang="ja-JP" dirty="0"/>
              <a:t>For ease of external reviewers, the requirements can be stated more clearly, and presenters should coordinate and keep consistency through all presentations. We suggest this to include: </a:t>
            </a:r>
          </a:p>
          <a:p>
            <a:pPr lvl="1"/>
            <a:r>
              <a:rPr lang="en" altLang="ja-JP" dirty="0"/>
              <a:t>The physics requirement for the timing performance needed to achieve the science goals</a:t>
            </a:r>
          </a:p>
          <a:p>
            <a:pPr lvl="1"/>
            <a:r>
              <a:rPr lang="en" altLang="ja-JP" dirty="0"/>
              <a:t>The engineering target for the timing performance that is realistically acceptable for the instrument</a:t>
            </a:r>
          </a:p>
          <a:p>
            <a:endParaRPr lang="en" altLang="ja-JP" dirty="0"/>
          </a:p>
          <a:p>
            <a:r>
              <a:rPr lang="en" altLang="ja-JP" dirty="0"/>
              <a:t>A full simulation, including all material budgets, to ensure the detectors achieve the requirements needs to be performed and documented. This should also address the number of dead channels and staves that can be tolerated without impacting the science</a:t>
            </a:r>
          </a:p>
          <a:p>
            <a:endParaRPr lang="en" altLang="ja-JP" b="1" dirty="0">
              <a:solidFill>
                <a:srgbClr val="FF0000"/>
              </a:solidFill>
            </a:endParaRPr>
          </a:p>
          <a:p>
            <a:r>
              <a:rPr lang="en" altLang="ja-JP" b="1" dirty="0">
                <a:solidFill>
                  <a:srgbClr val="FF0000"/>
                </a:solidFill>
              </a:rPr>
              <a:t>Next actions</a:t>
            </a:r>
          </a:p>
          <a:p>
            <a:pPr lvl="1"/>
            <a:r>
              <a:rPr lang="en" altLang="ja-JP" b="1" dirty="0">
                <a:solidFill>
                  <a:srgbClr val="FF0000"/>
                </a:solidFill>
              </a:rPr>
              <a:t>Full simulation with realistic condition (Kentaro)</a:t>
            </a:r>
          </a:p>
          <a:p>
            <a:pPr lvl="2"/>
            <a:r>
              <a:rPr lang="en" altLang="ja-JP" b="1" dirty="0">
                <a:solidFill>
                  <a:srgbClr val="FF0000"/>
                </a:solidFill>
              </a:rPr>
              <a:t>With PWGs: Estimation of detector performance impact on physics results</a:t>
            </a:r>
          </a:p>
          <a:p>
            <a:pPr lvl="2"/>
            <a:r>
              <a:rPr lang="en" altLang="ja-JP" b="1" dirty="0">
                <a:solidFill>
                  <a:srgbClr val="FF0000"/>
                </a:solidFill>
              </a:rPr>
              <a:t>With other subsystems: Estimation of detector material impact on the other subsystems, </a:t>
            </a:r>
            <a:r>
              <a:rPr lang="en" altLang="ja-JP" b="1" dirty="0" err="1">
                <a:solidFill>
                  <a:srgbClr val="FF0000"/>
                </a:solidFill>
              </a:rPr>
              <a:t>hpDIRC</a:t>
            </a:r>
            <a:r>
              <a:rPr lang="en" altLang="ja-JP" b="1" dirty="0">
                <a:solidFill>
                  <a:srgbClr val="FF0000"/>
                </a:solidFill>
              </a:rPr>
              <a:t> and BIC </a:t>
            </a:r>
            <a:endParaRPr kumimoji="1" lang="ja-JP" altLang="en-US" b="1">
              <a:solidFill>
                <a:srgbClr val="FF0000"/>
              </a:solidFill>
            </a:endParaRPr>
          </a:p>
        </p:txBody>
      </p:sp>
      <p:sp>
        <p:nvSpPr>
          <p:cNvPr id="4" name="スライド番号プレースホルダー 3">
            <a:extLst>
              <a:ext uri="{FF2B5EF4-FFF2-40B4-BE49-F238E27FC236}">
                <a16:creationId xmlns:a16="http://schemas.microsoft.com/office/drawing/2014/main" id="{B474DE85-8F92-9F5F-CFF7-0784806656C8}"/>
              </a:ext>
            </a:extLst>
          </p:cNvPr>
          <p:cNvSpPr>
            <a:spLocks noGrp="1"/>
          </p:cNvSpPr>
          <p:nvPr>
            <p:ph type="sldNum" sz="quarter" idx="12"/>
          </p:nvPr>
        </p:nvSpPr>
        <p:spPr/>
        <p:txBody>
          <a:bodyPr/>
          <a:lstStyle/>
          <a:p>
            <a:r>
              <a:rPr lang="en-US" altLang="ja-JP" dirty="0"/>
              <a:t>4</a:t>
            </a:r>
            <a:endParaRPr lang="ja-JP" altLang="en-US"/>
          </a:p>
        </p:txBody>
      </p:sp>
    </p:spTree>
    <p:extLst>
      <p:ext uri="{BB962C8B-B14F-4D97-AF65-F5344CB8AC3E}">
        <p14:creationId xmlns:p14="http://schemas.microsoft.com/office/powerpoint/2010/main" val="1916730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20F2F-2A6F-CEB9-DEBC-B641EA46892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BA9BA23-C0DD-3C9A-9930-0030F94EB216}"/>
              </a:ext>
            </a:extLst>
          </p:cNvPr>
          <p:cNvSpPr>
            <a:spLocks noGrp="1"/>
          </p:cNvSpPr>
          <p:nvPr>
            <p:ph type="title"/>
          </p:nvPr>
        </p:nvSpPr>
        <p:spPr/>
        <p:txBody>
          <a:bodyPr/>
          <a:lstStyle/>
          <a:p>
            <a:r>
              <a:rPr lang="en-US" altLang="ja-JP" dirty="0"/>
              <a:t>Comments/Recommendation</a:t>
            </a:r>
            <a:br>
              <a:rPr lang="en-US" altLang="ja-JP" dirty="0"/>
            </a:br>
            <a:r>
              <a:rPr lang="en-US" altLang="ja-JP" dirty="0"/>
              <a:t> from Reviewers (2)</a:t>
            </a:r>
            <a:endParaRPr kumimoji="1" lang="ja-JP" altLang="en-US"/>
          </a:p>
        </p:txBody>
      </p:sp>
      <p:sp>
        <p:nvSpPr>
          <p:cNvPr id="4" name="スライド番号プレースホルダー 3">
            <a:extLst>
              <a:ext uri="{FF2B5EF4-FFF2-40B4-BE49-F238E27FC236}">
                <a16:creationId xmlns:a16="http://schemas.microsoft.com/office/drawing/2014/main" id="{3911F5B3-EF64-7CA6-FE66-18A2673E741D}"/>
              </a:ext>
            </a:extLst>
          </p:cNvPr>
          <p:cNvSpPr>
            <a:spLocks noGrp="1"/>
          </p:cNvSpPr>
          <p:nvPr>
            <p:ph type="sldNum" sz="quarter" idx="12"/>
          </p:nvPr>
        </p:nvSpPr>
        <p:spPr/>
        <p:txBody>
          <a:bodyPr/>
          <a:lstStyle/>
          <a:p>
            <a:r>
              <a:rPr lang="en-US" altLang="ja-JP" dirty="0"/>
              <a:t>5</a:t>
            </a:r>
            <a:endParaRPr lang="ja-JP" altLang="en-US"/>
          </a:p>
        </p:txBody>
      </p:sp>
      <p:sp>
        <p:nvSpPr>
          <p:cNvPr id="7" name="コンテンツ プレースホルダー 2">
            <a:extLst>
              <a:ext uri="{FF2B5EF4-FFF2-40B4-BE49-F238E27FC236}">
                <a16:creationId xmlns:a16="http://schemas.microsoft.com/office/drawing/2014/main" id="{EFA94EA1-7953-1C10-4FA1-FA3C78C9D285}"/>
              </a:ext>
            </a:extLst>
          </p:cNvPr>
          <p:cNvSpPr>
            <a:spLocks noGrp="1"/>
          </p:cNvSpPr>
          <p:nvPr>
            <p:ph idx="1"/>
          </p:nvPr>
        </p:nvSpPr>
        <p:spPr>
          <a:xfrm>
            <a:off x="838200" y="1728951"/>
            <a:ext cx="10515600" cy="5129049"/>
          </a:xfrm>
        </p:spPr>
        <p:txBody>
          <a:bodyPr>
            <a:normAutofit fontScale="62500" lnSpcReduction="20000"/>
          </a:bodyPr>
          <a:lstStyle/>
          <a:p>
            <a:r>
              <a:rPr lang="en-US" altLang="ja-JP" b="1" dirty="0">
                <a:ea typeface="Calibri"/>
                <a:cs typeface="Calibri"/>
              </a:rPr>
              <a:t>Improve the estimation of the work force needed for future construction and acceptance stages</a:t>
            </a:r>
          </a:p>
          <a:p>
            <a:r>
              <a:rPr lang="en-US" altLang="ja-JP" b="1" dirty="0">
                <a:ea typeface="Calibri"/>
                <a:cs typeface="Calibri"/>
              </a:rPr>
              <a:t>Perform a more conservative estimation for the overall detector yield (sensors, module and mechanical assembly/installation).</a:t>
            </a:r>
          </a:p>
          <a:p>
            <a:r>
              <a:rPr lang="en-US" altLang="ja-JP" b="1" dirty="0">
                <a:ea typeface="Calibri"/>
                <a:cs typeface="Calibri"/>
              </a:rPr>
              <a:t>Include precise statements on the acceptance criteria for component quality assurance (e.g., on alignment, glue fill factor, dead channels).</a:t>
            </a:r>
          </a:p>
          <a:p>
            <a:r>
              <a:rPr lang="en-US" altLang="ja-JP" b="1" dirty="0">
                <a:ea typeface="Calibri"/>
                <a:cs typeface="Calibri"/>
              </a:rPr>
              <a:t>Complete a s</a:t>
            </a:r>
            <a:r>
              <a:rPr lang="en-US" altLang="ja-JP" b="1" dirty="0">
                <a:cs typeface="Arial"/>
              </a:rPr>
              <a:t>imulation of the minimum acceptable glue fill factor for the wire bonding.</a:t>
            </a:r>
            <a:endParaRPr lang="en-US" altLang="ja-JP" b="1" dirty="0">
              <a:ea typeface="Calibri"/>
              <a:cs typeface="Calibri"/>
            </a:endParaRPr>
          </a:p>
          <a:p>
            <a:pPr>
              <a:lnSpc>
                <a:spcPct val="100000"/>
              </a:lnSpc>
            </a:pPr>
            <a:endParaRPr lang="en-US" altLang="ja-JP" dirty="0">
              <a:cs typeface="Arial"/>
            </a:endParaRPr>
          </a:p>
          <a:p>
            <a:pPr>
              <a:lnSpc>
                <a:spcPct val="100000"/>
              </a:lnSpc>
            </a:pPr>
            <a:r>
              <a:rPr lang="en-US" altLang="ja-JP" dirty="0">
                <a:cs typeface="Arial"/>
              </a:rPr>
              <a:t>The reviewers suggest to incorporate a precise statement on acceptance criteria for QA (alignment, glue fill factor, dead channels).</a:t>
            </a:r>
          </a:p>
          <a:p>
            <a:pPr marL="0" indent="0">
              <a:buNone/>
            </a:pPr>
            <a:endParaRPr lang="en" altLang="ja-JP" b="1" dirty="0">
              <a:solidFill>
                <a:schemeClr val="bg1"/>
              </a:solidFill>
            </a:endParaRPr>
          </a:p>
          <a:p>
            <a:r>
              <a:rPr lang="en" altLang="ja-JP" b="1" dirty="0">
                <a:solidFill>
                  <a:schemeClr val="bg1"/>
                </a:solidFill>
              </a:rPr>
              <a:t>Next actions</a:t>
            </a:r>
          </a:p>
          <a:p>
            <a:pPr lvl="1"/>
            <a:r>
              <a:rPr lang="en" altLang="ja-JP" b="1" dirty="0">
                <a:solidFill>
                  <a:schemeClr val="bg1"/>
                </a:solidFill>
              </a:rPr>
              <a:t>Brash up assembly procedure (Simone)</a:t>
            </a:r>
          </a:p>
          <a:p>
            <a:pPr lvl="2"/>
            <a:r>
              <a:rPr lang="en" altLang="ja-JP" b="1" dirty="0">
                <a:solidFill>
                  <a:schemeClr val="bg1"/>
                </a:solidFill>
              </a:rPr>
              <a:t>At first, the procedure is imported from ATLAS ITK, </a:t>
            </a:r>
            <a:r>
              <a:rPr lang="en" altLang="ja-JP" b="1" dirty="0" err="1">
                <a:solidFill>
                  <a:schemeClr val="bg1"/>
                </a:solidFill>
              </a:rPr>
              <a:t>sPHENIX</a:t>
            </a:r>
            <a:r>
              <a:rPr lang="en" altLang="ja-JP" b="1" dirty="0">
                <a:solidFill>
                  <a:schemeClr val="bg1"/>
                </a:solidFill>
              </a:rPr>
              <a:t> INTT, and CMS ETL</a:t>
            </a:r>
          </a:p>
          <a:p>
            <a:pPr lvl="2"/>
            <a:r>
              <a:rPr lang="en" altLang="ja-JP" b="1" dirty="0">
                <a:solidFill>
                  <a:schemeClr val="bg1"/>
                </a:solidFill>
              </a:rPr>
              <a:t>Then it is tuned for AC-LGAD TOF</a:t>
            </a:r>
          </a:p>
          <a:p>
            <a:pPr lvl="1"/>
            <a:r>
              <a:rPr lang="en" altLang="ja-JP" b="1" dirty="0">
                <a:solidFill>
                  <a:schemeClr val="bg1"/>
                </a:solidFill>
              </a:rPr>
              <a:t>Demonstrate the assembly procedure (Grigory)</a:t>
            </a:r>
          </a:p>
          <a:p>
            <a:pPr lvl="1"/>
            <a:r>
              <a:rPr lang="en" altLang="ja-JP" b="1" dirty="0">
                <a:solidFill>
                  <a:schemeClr val="bg1"/>
                </a:solidFill>
              </a:rPr>
              <a:t>Make QA list and procedure (Jennifer and Simone)</a:t>
            </a:r>
          </a:p>
          <a:p>
            <a:pPr lvl="2"/>
            <a:r>
              <a:rPr lang="en" altLang="ja-JP" b="1" dirty="0">
                <a:solidFill>
                  <a:schemeClr val="bg1"/>
                </a:solidFill>
              </a:rPr>
              <a:t>At first, list and procedure are imported from ATLAS ITK, </a:t>
            </a:r>
            <a:r>
              <a:rPr lang="en" altLang="ja-JP" b="1" dirty="0" err="1">
                <a:solidFill>
                  <a:schemeClr val="bg1"/>
                </a:solidFill>
              </a:rPr>
              <a:t>sPHENIX</a:t>
            </a:r>
            <a:r>
              <a:rPr lang="en" altLang="ja-JP" b="1" dirty="0">
                <a:solidFill>
                  <a:schemeClr val="bg1"/>
                </a:solidFill>
              </a:rPr>
              <a:t> INTT, and CMS ETL</a:t>
            </a:r>
          </a:p>
          <a:p>
            <a:pPr lvl="2"/>
            <a:r>
              <a:rPr lang="en" altLang="ja-JP" b="1" dirty="0">
                <a:solidFill>
                  <a:schemeClr val="bg1"/>
                </a:solidFill>
              </a:rPr>
              <a:t>Then it is tuned for AC-LGAD TOF</a:t>
            </a:r>
          </a:p>
        </p:txBody>
      </p:sp>
    </p:spTree>
    <p:extLst>
      <p:ext uri="{BB962C8B-B14F-4D97-AF65-F5344CB8AC3E}">
        <p14:creationId xmlns:p14="http://schemas.microsoft.com/office/powerpoint/2010/main" val="2378128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C93CC-AE89-ABBF-7933-967FF95FFBA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EB9E0C9-94E9-A983-7A08-3AF6073E56B5}"/>
              </a:ext>
            </a:extLst>
          </p:cNvPr>
          <p:cNvSpPr>
            <a:spLocks noGrp="1"/>
          </p:cNvSpPr>
          <p:nvPr>
            <p:ph type="title"/>
          </p:nvPr>
        </p:nvSpPr>
        <p:spPr/>
        <p:txBody>
          <a:bodyPr/>
          <a:lstStyle/>
          <a:p>
            <a:r>
              <a:rPr lang="en-US" altLang="ja-JP" dirty="0"/>
              <a:t>Comments/Recommendation</a:t>
            </a:r>
            <a:br>
              <a:rPr lang="en-US" altLang="ja-JP" dirty="0"/>
            </a:br>
            <a:r>
              <a:rPr lang="en-US" altLang="ja-JP" dirty="0"/>
              <a:t> from Reviewers (2)</a:t>
            </a:r>
            <a:endParaRPr kumimoji="1" lang="ja-JP" altLang="en-US"/>
          </a:p>
        </p:txBody>
      </p:sp>
      <p:sp>
        <p:nvSpPr>
          <p:cNvPr id="4" name="スライド番号プレースホルダー 3">
            <a:extLst>
              <a:ext uri="{FF2B5EF4-FFF2-40B4-BE49-F238E27FC236}">
                <a16:creationId xmlns:a16="http://schemas.microsoft.com/office/drawing/2014/main" id="{F32FD38C-8FB3-1813-682E-C97E8FB88C4B}"/>
              </a:ext>
            </a:extLst>
          </p:cNvPr>
          <p:cNvSpPr>
            <a:spLocks noGrp="1"/>
          </p:cNvSpPr>
          <p:nvPr>
            <p:ph type="sldNum" sz="quarter" idx="12"/>
          </p:nvPr>
        </p:nvSpPr>
        <p:spPr/>
        <p:txBody>
          <a:bodyPr/>
          <a:lstStyle/>
          <a:p>
            <a:r>
              <a:rPr lang="en-US" altLang="ja-JP" dirty="0"/>
              <a:t>5</a:t>
            </a:r>
            <a:endParaRPr lang="ja-JP" altLang="en-US"/>
          </a:p>
        </p:txBody>
      </p:sp>
      <p:sp>
        <p:nvSpPr>
          <p:cNvPr id="7" name="コンテンツ プレースホルダー 2">
            <a:extLst>
              <a:ext uri="{FF2B5EF4-FFF2-40B4-BE49-F238E27FC236}">
                <a16:creationId xmlns:a16="http://schemas.microsoft.com/office/drawing/2014/main" id="{018CECFD-3EC2-E3FF-E575-CB5969766685}"/>
              </a:ext>
            </a:extLst>
          </p:cNvPr>
          <p:cNvSpPr>
            <a:spLocks noGrp="1"/>
          </p:cNvSpPr>
          <p:nvPr>
            <p:ph idx="1"/>
          </p:nvPr>
        </p:nvSpPr>
        <p:spPr>
          <a:xfrm>
            <a:off x="838200" y="1728951"/>
            <a:ext cx="10515600" cy="5129049"/>
          </a:xfrm>
        </p:spPr>
        <p:txBody>
          <a:bodyPr>
            <a:normAutofit fontScale="62500" lnSpcReduction="20000"/>
          </a:bodyPr>
          <a:lstStyle/>
          <a:p>
            <a:r>
              <a:rPr lang="en-US" altLang="ja-JP" b="1" dirty="0">
                <a:ea typeface="Calibri"/>
                <a:cs typeface="Calibri"/>
              </a:rPr>
              <a:t>Improve the estimation of the work force needed for future construction and acceptance stages</a:t>
            </a:r>
          </a:p>
          <a:p>
            <a:r>
              <a:rPr lang="en-US" altLang="ja-JP" b="1" dirty="0">
                <a:ea typeface="Calibri"/>
                <a:cs typeface="Calibri"/>
              </a:rPr>
              <a:t>Perform a more conservative estimation for the overall detector yield (sensors, module and mechanical assembly/installation).</a:t>
            </a:r>
          </a:p>
          <a:p>
            <a:r>
              <a:rPr lang="en-US" altLang="ja-JP" b="1" dirty="0">
                <a:ea typeface="Calibri"/>
                <a:cs typeface="Calibri"/>
              </a:rPr>
              <a:t>Include precise statements on the acceptance criteria for component quality assurance (e.g., on alignment, glue fill factor, dead channels).</a:t>
            </a:r>
          </a:p>
          <a:p>
            <a:r>
              <a:rPr lang="en-US" altLang="ja-JP" b="1" dirty="0">
                <a:ea typeface="Calibri"/>
                <a:cs typeface="Calibri"/>
              </a:rPr>
              <a:t>Complete a s</a:t>
            </a:r>
            <a:r>
              <a:rPr lang="en-US" altLang="ja-JP" b="1" dirty="0">
                <a:cs typeface="Arial"/>
              </a:rPr>
              <a:t>imulation of the minimum acceptable glue fill factor for the wire bonding.</a:t>
            </a:r>
            <a:endParaRPr lang="en-US" altLang="ja-JP" b="1" dirty="0">
              <a:ea typeface="Calibri"/>
              <a:cs typeface="Calibri"/>
            </a:endParaRPr>
          </a:p>
          <a:p>
            <a:pPr>
              <a:lnSpc>
                <a:spcPct val="100000"/>
              </a:lnSpc>
            </a:pPr>
            <a:endParaRPr lang="en-US" altLang="ja-JP" dirty="0">
              <a:cs typeface="Arial"/>
            </a:endParaRPr>
          </a:p>
          <a:p>
            <a:pPr>
              <a:lnSpc>
                <a:spcPct val="100000"/>
              </a:lnSpc>
            </a:pPr>
            <a:r>
              <a:rPr lang="en-US" altLang="ja-JP" dirty="0">
                <a:cs typeface="Arial"/>
              </a:rPr>
              <a:t>The reviewers suggest to incorporate a precise statement on acceptance criteria for QA (alignment, glue fill factor, dead channels).</a:t>
            </a:r>
          </a:p>
          <a:p>
            <a:pPr marL="0" indent="0">
              <a:buNone/>
            </a:pPr>
            <a:endParaRPr lang="en" altLang="ja-JP" b="1" dirty="0">
              <a:solidFill>
                <a:srgbClr val="FF0000"/>
              </a:solidFill>
            </a:endParaRPr>
          </a:p>
          <a:p>
            <a:r>
              <a:rPr lang="en" altLang="ja-JP" b="1" dirty="0">
                <a:solidFill>
                  <a:srgbClr val="FF0000"/>
                </a:solidFill>
              </a:rPr>
              <a:t>Next actions</a:t>
            </a:r>
          </a:p>
          <a:p>
            <a:pPr lvl="1"/>
            <a:r>
              <a:rPr lang="en" altLang="ja-JP" b="1" dirty="0">
                <a:solidFill>
                  <a:srgbClr val="FF0000"/>
                </a:solidFill>
              </a:rPr>
              <a:t>Brash up assembly procedure (Simone)</a:t>
            </a:r>
          </a:p>
          <a:p>
            <a:pPr lvl="2"/>
            <a:r>
              <a:rPr lang="en" altLang="ja-JP" b="1" dirty="0">
                <a:solidFill>
                  <a:srgbClr val="FF0000"/>
                </a:solidFill>
              </a:rPr>
              <a:t>At first, the procedure is imported from ATLAS ITK, </a:t>
            </a:r>
            <a:r>
              <a:rPr lang="en" altLang="ja-JP" b="1" dirty="0" err="1">
                <a:solidFill>
                  <a:srgbClr val="FF0000"/>
                </a:solidFill>
              </a:rPr>
              <a:t>sPHENIX</a:t>
            </a:r>
            <a:r>
              <a:rPr lang="en" altLang="ja-JP" b="1" dirty="0">
                <a:solidFill>
                  <a:srgbClr val="FF0000"/>
                </a:solidFill>
              </a:rPr>
              <a:t> INTT, and CMS ETL</a:t>
            </a:r>
          </a:p>
          <a:p>
            <a:pPr lvl="2"/>
            <a:r>
              <a:rPr lang="en" altLang="ja-JP" b="1" dirty="0">
                <a:solidFill>
                  <a:srgbClr val="FF0000"/>
                </a:solidFill>
              </a:rPr>
              <a:t>Then it is tuned for AC-LGAD TOF</a:t>
            </a:r>
          </a:p>
          <a:p>
            <a:pPr lvl="1"/>
            <a:r>
              <a:rPr lang="en" altLang="ja-JP" b="1" dirty="0">
                <a:solidFill>
                  <a:srgbClr val="FF0000"/>
                </a:solidFill>
              </a:rPr>
              <a:t>Demonstrate the assembly procedure (Grigory)</a:t>
            </a:r>
          </a:p>
          <a:p>
            <a:pPr lvl="1"/>
            <a:r>
              <a:rPr lang="en" altLang="ja-JP" b="1" dirty="0">
                <a:solidFill>
                  <a:srgbClr val="FF0000"/>
                </a:solidFill>
              </a:rPr>
              <a:t>Make QA list and procedure (Jennifer and Simone)</a:t>
            </a:r>
          </a:p>
          <a:p>
            <a:pPr lvl="2"/>
            <a:r>
              <a:rPr lang="en" altLang="ja-JP" b="1" dirty="0">
                <a:solidFill>
                  <a:srgbClr val="FF0000"/>
                </a:solidFill>
              </a:rPr>
              <a:t>At first, list and procedure are imported from ATLAS ITK, </a:t>
            </a:r>
            <a:r>
              <a:rPr lang="en" altLang="ja-JP" b="1" dirty="0" err="1">
                <a:solidFill>
                  <a:srgbClr val="FF0000"/>
                </a:solidFill>
              </a:rPr>
              <a:t>sPHENIX</a:t>
            </a:r>
            <a:r>
              <a:rPr lang="en" altLang="ja-JP" b="1" dirty="0">
                <a:solidFill>
                  <a:srgbClr val="FF0000"/>
                </a:solidFill>
              </a:rPr>
              <a:t> INTT, and CMS ETL</a:t>
            </a:r>
          </a:p>
          <a:p>
            <a:pPr lvl="2"/>
            <a:r>
              <a:rPr lang="en" altLang="ja-JP" b="1" dirty="0">
                <a:solidFill>
                  <a:srgbClr val="FF0000"/>
                </a:solidFill>
              </a:rPr>
              <a:t>Then it is tuned for AC-LGAD TOF</a:t>
            </a:r>
          </a:p>
        </p:txBody>
      </p:sp>
    </p:spTree>
    <p:extLst>
      <p:ext uri="{BB962C8B-B14F-4D97-AF65-F5344CB8AC3E}">
        <p14:creationId xmlns:p14="http://schemas.microsoft.com/office/powerpoint/2010/main" val="3333305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89CBE-7F89-B792-297D-E166F437FA7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F164961-A889-C8F6-D9BE-F4A80447A40A}"/>
              </a:ext>
            </a:extLst>
          </p:cNvPr>
          <p:cNvSpPr>
            <a:spLocks noGrp="1"/>
          </p:cNvSpPr>
          <p:nvPr>
            <p:ph type="title"/>
          </p:nvPr>
        </p:nvSpPr>
        <p:spPr/>
        <p:txBody>
          <a:bodyPr/>
          <a:lstStyle/>
          <a:p>
            <a:r>
              <a:rPr lang="en-US" altLang="ja-JP" dirty="0"/>
              <a:t>Comments/Recommendation</a:t>
            </a:r>
            <a:br>
              <a:rPr lang="en-US" altLang="ja-JP" dirty="0"/>
            </a:br>
            <a:r>
              <a:rPr lang="en-US" altLang="ja-JP" dirty="0"/>
              <a:t> from Reviewers (3)</a:t>
            </a:r>
            <a:endParaRPr kumimoji="1" lang="ja-JP" altLang="en-US"/>
          </a:p>
        </p:txBody>
      </p:sp>
      <p:sp>
        <p:nvSpPr>
          <p:cNvPr id="4" name="スライド番号プレースホルダー 3">
            <a:extLst>
              <a:ext uri="{FF2B5EF4-FFF2-40B4-BE49-F238E27FC236}">
                <a16:creationId xmlns:a16="http://schemas.microsoft.com/office/drawing/2014/main" id="{570C6813-37A3-9071-0C18-FF11D3EB67BC}"/>
              </a:ext>
            </a:extLst>
          </p:cNvPr>
          <p:cNvSpPr>
            <a:spLocks noGrp="1"/>
          </p:cNvSpPr>
          <p:nvPr>
            <p:ph type="sldNum" sz="quarter" idx="12"/>
          </p:nvPr>
        </p:nvSpPr>
        <p:spPr/>
        <p:txBody>
          <a:bodyPr/>
          <a:lstStyle/>
          <a:p>
            <a:r>
              <a:rPr lang="en-US" altLang="ja-JP" dirty="0"/>
              <a:t>6</a:t>
            </a:r>
            <a:endParaRPr lang="ja-JP" altLang="en-US"/>
          </a:p>
        </p:txBody>
      </p:sp>
      <p:sp>
        <p:nvSpPr>
          <p:cNvPr id="7" name="コンテンツ プレースホルダー 2">
            <a:extLst>
              <a:ext uri="{FF2B5EF4-FFF2-40B4-BE49-F238E27FC236}">
                <a16:creationId xmlns:a16="http://schemas.microsoft.com/office/drawing/2014/main" id="{F09287F7-7849-D9D8-ABA6-B73E6A0FBA53}"/>
              </a:ext>
            </a:extLst>
          </p:cNvPr>
          <p:cNvSpPr>
            <a:spLocks noGrp="1"/>
          </p:cNvSpPr>
          <p:nvPr>
            <p:ph idx="1"/>
          </p:nvPr>
        </p:nvSpPr>
        <p:spPr>
          <a:xfrm>
            <a:off x="838200" y="1912883"/>
            <a:ext cx="10515600" cy="4845268"/>
          </a:xfrm>
        </p:spPr>
        <p:txBody>
          <a:bodyPr>
            <a:normAutofit fontScale="62500" lnSpcReduction="20000"/>
          </a:bodyPr>
          <a:lstStyle/>
          <a:p>
            <a:r>
              <a:rPr lang="en-US" altLang="ja-JP" b="1" dirty="0">
                <a:cs typeface="Arial"/>
              </a:rPr>
              <a:t>Improve and complete a more realistic thermal model for both </a:t>
            </a:r>
            <a:r>
              <a:rPr lang="en-US" altLang="ja-JP" b="1" dirty="0" err="1">
                <a:cs typeface="Arial"/>
              </a:rPr>
              <a:t>bTOF</a:t>
            </a:r>
            <a:r>
              <a:rPr lang="en-US" altLang="ja-JP" b="1" dirty="0">
                <a:cs typeface="Arial"/>
              </a:rPr>
              <a:t> and </a:t>
            </a:r>
            <a:r>
              <a:rPr lang="en-US" altLang="ja-JP" b="1" dirty="0" err="1">
                <a:cs typeface="Arial"/>
              </a:rPr>
              <a:t>fTOF</a:t>
            </a:r>
            <a:r>
              <a:rPr lang="en-US" altLang="ja-JP" b="1" dirty="0">
                <a:cs typeface="Arial"/>
              </a:rPr>
              <a:t>.</a:t>
            </a:r>
          </a:p>
          <a:p>
            <a:pPr>
              <a:lnSpc>
                <a:spcPct val="120000"/>
              </a:lnSpc>
            </a:pPr>
            <a:r>
              <a:rPr lang="en-US" altLang="ja-JP" b="1" dirty="0">
                <a:ea typeface="Calibri"/>
                <a:cs typeface="Calibri"/>
              </a:rPr>
              <a:t>Include a detailed analysis of the detector powering scheme for the </a:t>
            </a:r>
            <a:r>
              <a:rPr lang="en-US" altLang="ja-JP" b="1" dirty="0" err="1">
                <a:ea typeface="Calibri"/>
                <a:cs typeface="Calibri"/>
              </a:rPr>
              <a:t>bTOF</a:t>
            </a:r>
            <a:r>
              <a:rPr lang="en-US" altLang="ja-JP" b="1" dirty="0">
                <a:ea typeface="Calibri"/>
                <a:cs typeface="Calibri"/>
              </a:rPr>
              <a:t>.</a:t>
            </a:r>
          </a:p>
          <a:p>
            <a:endParaRPr lang="en-US" altLang="ja-JP" b="1" dirty="0">
              <a:cs typeface="Arial"/>
            </a:endParaRPr>
          </a:p>
          <a:p>
            <a:pPr>
              <a:lnSpc>
                <a:spcPct val="100000"/>
              </a:lnSpc>
            </a:pPr>
            <a:r>
              <a:rPr lang="en-US" altLang="ja-JP" dirty="0">
                <a:cs typeface="Arial"/>
              </a:rPr>
              <a:t>A realistic thermal model for both </a:t>
            </a:r>
            <a:r>
              <a:rPr lang="en-US" altLang="ja-JP" dirty="0" err="1">
                <a:cs typeface="Arial"/>
              </a:rPr>
              <a:t>fTOF</a:t>
            </a:r>
            <a:r>
              <a:rPr lang="en-US" altLang="ja-JP" dirty="0">
                <a:cs typeface="Arial"/>
              </a:rPr>
              <a:t> and </a:t>
            </a:r>
            <a:r>
              <a:rPr lang="en-US" altLang="ja-JP" dirty="0" err="1">
                <a:cs typeface="Arial"/>
              </a:rPr>
              <a:t>bTOF</a:t>
            </a:r>
            <a:r>
              <a:rPr lang="en-US" altLang="ja-JP" dirty="0">
                <a:cs typeface="Arial"/>
              </a:rPr>
              <a:t> should be completed to ensure a workable engineering design and to get a realistic estimate for the material budget coming from the cooling system.</a:t>
            </a:r>
          </a:p>
          <a:p>
            <a:pPr marL="0" indent="0">
              <a:buNone/>
            </a:pPr>
            <a:endParaRPr lang="en" altLang="ja-JP" b="1" dirty="0">
              <a:solidFill>
                <a:schemeClr val="bg1"/>
              </a:solidFill>
            </a:endParaRPr>
          </a:p>
          <a:p>
            <a:r>
              <a:rPr lang="en" altLang="ja-JP" b="1" dirty="0">
                <a:solidFill>
                  <a:schemeClr val="bg1"/>
                </a:solidFill>
              </a:rPr>
              <a:t>Next actions</a:t>
            </a:r>
          </a:p>
          <a:p>
            <a:pPr lvl="1"/>
            <a:r>
              <a:rPr lang="en" altLang="ja-JP" b="1" dirty="0">
                <a:solidFill>
                  <a:schemeClr val="bg1"/>
                </a:solidFill>
              </a:rPr>
              <a:t>Determine the sensor's operating target temperature (Satoshi)</a:t>
            </a:r>
          </a:p>
          <a:p>
            <a:pPr lvl="2"/>
            <a:r>
              <a:rPr lang="en" altLang="ja-JP" b="1" dirty="0">
                <a:solidFill>
                  <a:schemeClr val="bg1"/>
                </a:solidFill>
              </a:rPr>
              <a:t>Data with changing temperature has been taken at KEK</a:t>
            </a:r>
          </a:p>
          <a:p>
            <a:pPr lvl="2"/>
            <a:r>
              <a:rPr lang="en" altLang="ja-JP" b="1" dirty="0">
                <a:solidFill>
                  <a:schemeClr val="bg1"/>
                </a:solidFill>
              </a:rPr>
              <a:t>Preparations are underway to measure temperature dependence using TCT-Scan and Sr-90</a:t>
            </a:r>
          </a:p>
          <a:p>
            <a:pPr lvl="1"/>
            <a:r>
              <a:rPr lang="en" altLang="ja-JP" b="1" dirty="0">
                <a:solidFill>
                  <a:schemeClr val="bg1"/>
                </a:solidFill>
              </a:rPr>
              <a:t>FEA analysis with realistic parameters (Rachid)</a:t>
            </a:r>
          </a:p>
          <a:p>
            <a:pPr lvl="2"/>
            <a:r>
              <a:rPr lang="en" altLang="ja-JP" b="1" dirty="0">
                <a:solidFill>
                  <a:schemeClr val="bg1"/>
                </a:solidFill>
              </a:rPr>
              <a:t>Parameters of support structure, FPC, interposer, Service-Hybrid (PB+RDO), and ASIC designer</a:t>
            </a:r>
          </a:p>
          <a:p>
            <a:pPr lvl="1"/>
            <a:r>
              <a:rPr lang="en" altLang="ja-JP" b="1" dirty="0">
                <a:solidFill>
                  <a:schemeClr val="bg1"/>
                </a:solidFill>
              </a:rPr>
              <a:t>Demonstrate FEA analysis result (</a:t>
            </a:r>
            <a:r>
              <a:rPr lang="en" altLang="ja-JP" b="1" dirty="0" err="1">
                <a:solidFill>
                  <a:schemeClr val="bg1"/>
                </a:solidFill>
              </a:rPr>
              <a:t>Itaru</a:t>
            </a:r>
            <a:r>
              <a:rPr lang="en" altLang="ja-JP" b="1" dirty="0">
                <a:solidFill>
                  <a:schemeClr val="bg1"/>
                </a:solidFill>
              </a:rPr>
              <a:t>)</a:t>
            </a:r>
          </a:p>
          <a:p>
            <a:pPr lvl="2"/>
            <a:r>
              <a:rPr lang="en" altLang="ja-JP" b="1" dirty="0">
                <a:solidFill>
                  <a:schemeClr val="bg1"/>
                </a:solidFill>
              </a:rPr>
              <a:t>Real material FPC/interposer, glue, mimic ASIC by thermocouple</a:t>
            </a:r>
          </a:p>
          <a:p>
            <a:pPr lvl="2"/>
            <a:r>
              <a:rPr lang="en" altLang="ja-JP" b="1" dirty="0">
                <a:solidFill>
                  <a:schemeClr val="bg1"/>
                </a:solidFill>
              </a:rPr>
              <a:t>If actual size is demonstrated, it would be more convincing</a:t>
            </a:r>
          </a:p>
          <a:p>
            <a:pPr lvl="1"/>
            <a:r>
              <a:rPr lang="en" altLang="ja-JP" b="1" dirty="0">
                <a:solidFill>
                  <a:schemeClr val="bg1"/>
                </a:solidFill>
              </a:rPr>
              <a:t>Designing and making FPC (Takashi)</a:t>
            </a:r>
          </a:p>
          <a:p>
            <a:pPr lvl="2"/>
            <a:r>
              <a:rPr lang="en" altLang="ja-JP" b="1" dirty="0">
                <a:solidFill>
                  <a:schemeClr val="bg1"/>
                </a:solidFill>
              </a:rPr>
              <a:t>Designing FPC with simulation</a:t>
            </a:r>
          </a:p>
          <a:p>
            <a:pPr lvl="2"/>
            <a:r>
              <a:rPr lang="en" altLang="ja-JP" b="1" dirty="0">
                <a:solidFill>
                  <a:schemeClr val="bg1"/>
                </a:solidFill>
              </a:rPr>
              <a:t>Demonstrate the performance with mimic signals and power supply</a:t>
            </a:r>
          </a:p>
        </p:txBody>
      </p:sp>
    </p:spTree>
    <p:extLst>
      <p:ext uri="{BB962C8B-B14F-4D97-AF65-F5344CB8AC3E}">
        <p14:creationId xmlns:p14="http://schemas.microsoft.com/office/powerpoint/2010/main" val="284667092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178395</TotalTime>
  <Words>1260</Words>
  <Application>Microsoft Macintosh PowerPoint</Application>
  <PresentationFormat>ワイド画面</PresentationFormat>
  <Paragraphs>144</Paragraphs>
  <Slides>12</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12</vt:i4>
      </vt:variant>
    </vt:vector>
  </HeadingPairs>
  <TitlesOfParts>
    <vt:vector size="18" baseType="lpstr">
      <vt:lpstr>Hiragino Kaku Gothic Pro W3</vt:lpstr>
      <vt:lpstr>游ゴシック</vt:lpstr>
      <vt:lpstr>Arial</vt:lpstr>
      <vt:lpstr>Avenir Next</vt:lpstr>
      <vt:lpstr>Calibri</vt:lpstr>
      <vt:lpstr>Office テーマ</vt:lpstr>
      <vt:lpstr>Summary of Preliminary Design Review</vt:lpstr>
      <vt:lpstr>PowerPoint プレゼンテーション</vt:lpstr>
      <vt:lpstr>Schedule (Calendar Year)</vt:lpstr>
      <vt:lpstr>Preliminary Design Review</vt:lpstr>
      <vt:lpstr>Comments/Recommendation  from Reviewers (1)</vt:lpstr>
      <vt:lpstr>Comments/Recommendation  from Reviewers (1)</vt:lpstr>
      <vt:lpstr>Comments/Recommendation  from Reviewers (2)</vt:lpstr>
      <vt:lpstr>Comments/Recommendation  from Reviewers (2)</vt:lpstr>
      <vt:lpstr>Comments/Recommendation  from Reviewers (3)</vt:lpstr>
      <vt:lpstr>Comments/Recommendation  from Reviewers (3)</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CAEN DT5742: 5GHz + TRIG-IN</dc:title>
  <dc:creator>Satoshi YANO</dc:creator>
  <cp:lastModifiedBy>Satoshi YANO</cp:lastModifiedBy>
  <cp:revision>4888</cp:revision>
  <dcterms:created xsi:type="dcterms:W3CDTF">2025-04-11T07:28:13Z</dcterms:created>
  <dcterms:modified xsi:type="dcterms:W3CDTF">2026-07-17T07:33:39Z</dcterms:modified>
</cp:coreProperties>
</file>