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theme/theme21.xml" ContentType="application/vnd.openxmlformats-officedocument.theme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theme/theme22.xml" ContentType="application/vnd.openxmlformats-officedocument.theme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theme/theme23.xml" ContentType="application/vnd.openxmlformats-officedocument.theme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theme/theme24.xml" ContentType="application/vnd.openxmlformats-officedocument.theme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theme/theme25.xml" ContentType="application/vnd.openxmlformats-officedocument.theme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theme/theme26.xml" ContentType="application/vnd.openxmlformats-officedocument.theme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theme/theme27.xml" ContentType="application/vnd.openxmlformats-officedocument.theme+xml"/>
  <Override PartName="/ppt/theme/theme28.xml" ContentType="application/vnd.openxmlformats-officedocument.theme+xml"/>
  <Override PartName="/ppt/theme/theme2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  <p:sldMasterId id="2147483662" r:id="rId14"/>
    <p:sldMasterId id="2147483663" r:id="rId15"/>
    <p:sldMasterId id="2147483664" r:id="rId16"/>
    <p:sldMasterId id="2147483665" r:id="rId17"/>
    <p:sldMasterId id="2147483666" r:id="rId18"/>
    <p:sldMasterId id="2147483667" r:id="rId19"/>
    <p:sldMasterId id="2147483668" r:id="rId20"/>
    <p:sldMasterId id="2147483669" r:id="rId21"/>
    <p:sldMasterId id="2147483670" r:id="rId22"/>
    <p:sldMasterId id="2147483671" r:id="rId23"/>
    <p:sldMasterId id="2147483672" r:id="rId24"/>
    <p:sldMasterId id="2147483673" r:id="rId25"/>
    <p:sldMasterId id="2147483674" r:id="rId26"/>
    <p:sldMasterId id="2147483675" r:id="rId27"/>
  </p:sldMasterIdLst>
  <p:notesMasterIdLst>
    <p:notesMasterId r:id="rId37"/>
  </p:notesMasterIdLst>
  <p:handoutMasterIdLst>
    <p:handoutMasterId r:id="rId38"/>
  </p:handoutMasterIdLst>
  <p:sldIdLst>
    <p:sldId id="257" r:id="rId28"/>
    <p:sldId id="300" r:id="rId29"/>
    <p:sldId id="301" r:id="rId30"/>
    <p:sldId id="268" r:id="rId31"/>
    <p:sldId id="302" r:id="rId32"/>
    <p:sldId id="260" r:id="rId33"/>
    <p:sldId id="303" r:id="rId34"/>
    <p:sldId id="304" r:id="rId35"/>
    <p:sldId id="305" r:id="rId36"/>
  </p:sldIdLst>
  <p:sldSz cx="13003213" cy="9752013"/>
  <p:notesSz cx="6858000" cy="9144000"/>
  <p:defaultTextStyle>
    <a:defPPr>
      <a:defRPr lang="en-GB"/>
    </a:defPPr>
    <a:lvl1pPr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1pPr>
    <a:lvl2pPr marL="742950" indent="-28575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2pPr>
    <a:lvl3pPr marL="1143000" indent="-22860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3pPr>
    <a:lvl4pPr marL="1600200" indent="-22860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4pPr>
    <a:lvl5pPr marL="2057400" indent="-22860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5pPr>
    <a:lvl6pPr marL="22860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6pPr>
    <a:lvl7pPr marL="27432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7pPr>
    <a:lvl8pPr marL="32004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8pPr>
    <a:lvl9pPr marL="36576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AD00"/>
    <a:srgbClr val="FAFFB7"/>
    <a:srgbClr val="004600"/>
    <a:srgbClr val="C6F2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72"/>
    <p:restoredTop sz="50000" autoAdjust="0"/>
  </p:normalViewPr>
  <p:slideViewPr>
    <p:cSldViewPr>
      <p:cViewPr varScale="1">
        <p:scale>
          <a:sx n="88" d="100"/>
          <a:sy n="88" d="100"/>
        </p:scale>
        <p:origin x="1024" y="20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72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presProps" Target="presProps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7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2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5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1.xml"/><Relationship Id="rId36" Type="http://schemas.openxmlformats.org/officeDocument/2006/relationships/slide" Target="slides/slide9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" Target="slides/slide3.xml"/><Relationship Id="rId35" Type="http://schemas.openxmlformats.org/officeDocument/2006/relationships/slide" Target="slides/slide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6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FDEA3-DE62-5748-B08F-A55EDB818D50}" type="datetimeFigureOut">
              <a:rPr lang="en-US" smtClean="0"/>
              <a:t>3/25/26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87693-1090-C54A-9912-2240EF63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429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8300"/>
            <a:ext cx="11788775" cy="1248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9704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243665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E858C8-2492-5001-571C-D43A30632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8487BCBF-3302-CE21-D4CD-E728659CE5B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3663CC49-492B-A325-3B3C-D31DA8BF2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98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10896E-5AC8-9CA0-FBCC-6AC6580A1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6776A38D-66C8-CA78-B793-F4C8D23C082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C1C72CF8-38CD-9E37-17BB-5E2863756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38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87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C804C8-B7DF-0BF0-40DB-18FD3BBBC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DA9ED24B-A132-B863-4A98-1435CDB595B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0C59A66E-B61C-BAED-902E-7A522EFE2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85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48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64AD1F-2082-CF09-FBD3-74AE3AD62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A419A834-C37D-1614-ECFD-666058B7B59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ED9608CA-C44C-E7DC-9094-0B7D9846A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92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9DE7AE-6F66-09B8-FE74-9F47B3B25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94DD6FE5-3605-6690-435E-C9571EB2CAE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BE95BB51-3455-9E54-6725-DF7C69036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653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A44C4F-E7AB-3EDD-9EF0-13C66D310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6E5C33A6-FCE0-CA04-4975-F01B050CE72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0473071E-1A64-1271-195A-AF91C7C2D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82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4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924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022C4-13FB-734F-8574-A72C03BD2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4045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A0712-8108-BF48-95B4-A216FD381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1777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1C938-C957-0344-80B1-38579BF27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026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593DE-CD06-0D40-9D08-03E5225AE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8411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D417D-D5F5-FE45-9515-BD80F9B8F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0230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4C4EA-1526-F84C-B573-6745E1519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8979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09D50-5311-0F49-BB62-5B63F8D4F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5337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C719A-786E-9B47-8DEE-8EDE2FF65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9247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B1090-DC1D-6044-A330-E43E6CED0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1122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8AF36-0378-3B4D-BB23-903E93675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5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2598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A727C-017E-1D4A-8C5F-2B16CE820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336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261023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592204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754701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9300" y="2324100"/>
            <a:ext cx="1949450" cy="89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71150" y="2324100"/>
            <a:ext cx="1951038" cy="89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942194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460750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676277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90863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730274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6112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05587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83480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10898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10898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98811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7498811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421429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129247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863600"/>
            <a:ext cx="5848350" cy="8355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863600"/>
            <a:ext cx="5849938" cy="8355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452578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002350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220825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80880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1550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089247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594974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6231479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90525"/>
            <a:ext cx="2962275" cy="882808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90525"/>
            <a:ext cx="8736013" cy="8828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175215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6425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37910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6889139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472847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090654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054643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6607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614573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348384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212957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032489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221343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5315740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522197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597706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0327824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848784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0771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29519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580381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699234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100731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6400842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1979484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0458136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939666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87205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152286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7087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33331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101882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492208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508604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369932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193685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5339949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21073309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8787933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4035841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5016500"/>
            <a:ext cx="2457450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350" y="5016500"/>
            <a:ext cx="2459038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4316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84329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633104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22001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1628151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8985551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5577982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4510403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3563" y="1320800"/>
            <a:ext cx="1266825" cy="735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1320800"/>
            <a:ext cx="3649663" cy="735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2860269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0643283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8077195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5783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072533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48600" y="8470900"/>
            <a:ext cx="2393950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94950" y="8470900"/>
            <a:ext cx="2395538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2816347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2780258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46075634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7082734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1663704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7198404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1199940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5688" y="7785100"/>
            <a:ext cx="2844800" cy="4346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9700" y="7785100"/>
            <a:ext cx="8383588" cy="4346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5442177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17619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882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848849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409779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3384496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9825087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69818011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0568826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1465066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1137413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0810390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674909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2655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821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556585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4655403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1729411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8560420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2123465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4294559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2232888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2190105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2765734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9877945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80448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980430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888184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9690587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7941083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99092462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0439469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258106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8475591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1998445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6922336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7650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2422247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3126510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69935492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6215391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597594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8892852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643662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6372698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095977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3837258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02107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13411555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3645979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318909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57254295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2348344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7826349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2457450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350" y="2324100"/>
            <a:ext cx="2459038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5795295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9111847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030646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107006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90969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9647626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831070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63321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3563" y="328613"/>
            <a:ext cx="1266825" cy="9313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3649663" cy="9313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4655933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88537052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449822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0258942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3029477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5811037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0707250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33208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4241334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2029096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4842506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45969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0625668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64233454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3098354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648116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2457450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350" y="2324100"/>
            <a:ext cx="2459038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5935344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7112309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07860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8599276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5714633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8325421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7889527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2031553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9313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9313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6183858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3E357-979D-8545-89F5-822D83CC5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55380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B0091-CAD8-4A4F-9DD4-8AD6B1C13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09246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D6ACC-734F-E245-88B7-20D2ACEC0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92150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32E05-7506-A54F-9BF1-C2E2C69AB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55497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57C2B-0416-9B46-9D4B-98CC1FAA5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582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388088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F62A5-C029-5E46-8CD6-80F66CE42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38760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72D46-45B2-A645-9F98-65947C35B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68633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3B41C-BAC7-A148-ADDE-A73E07BDC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26784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734A2-5BE3-9E49-AFC0-F18EF8F60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27696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79433-09A6-1C4F-B506-98EAFAC0A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67521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3F6B1-714D-3440-8BC9-206C4AE21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04543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8C30A-7EAE-9541-B0A4-4D5F08B9C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58064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B757-34E8-C547-954A-0D5926DE2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02401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70F67-02F8-2F43-942A-81A67066F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92114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1238"/>
            <a:ext cx="5768975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1238"/>
            <a:ext cx="5770563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D71D0-F61A-C64E-A244-39FCEEBFD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23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9716167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5BE8E-80A8-4A4A-9B7D-989DBB03F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34867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725A8-0EF9-904F-ABC6-8A3D95147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390817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D5A19-5F14-1444-B4F3-125BD95A0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48551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2C739-91CD-AF44-9A36-203A157C9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10265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DBE46-7FD3-B145-B46C-3E340CFF7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25736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C5D74-9DBD-2845-9933-4727D5CAA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99343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0225" y="388938"/>
            <a:ext cx="2922588" cy="7537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88938"/>
            <a:ext cx="8616950" cy="7537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E7740-4E7D-C64C-BEF3-DAC1E8934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58581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998AA-A84F-5C43-91EE-11B2DED937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65031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F58B8-1878-CB46-B5CA-3331AA433E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32505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B71B8-3DEC-854E-8206-274F2B0AE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642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284710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4725" y="2058988"/>
            <a:ext cx="5443538" cy="659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0663" y="2058988"/>
            <a:ext cx="5445125" cy="659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9DA82-3903-8749-9909-84B0344012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22576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0E790-372F-5B42-B4D4-150D8C76B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45438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8A9DF-C2D2-1446-87EC-9DAF05A7C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88636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D1B73-ED9E-474D-B069-916661F1B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67095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598DA-539F-F443-91BF-AAA7BE757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70477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157FE-5A73-7A4C-B2E6-111184D49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964392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91FAE-BE64-0C49-B08C-B1B2E5D95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2826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56713" y="866775"/>
            <a:ext cx="2759075" cy="7791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4725" y="866775"/>
            <a:ext cx="8129588" cy="779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9EF29-73B2-3B47-857F-D9E789BD1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9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0584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6684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20995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981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2282825"/>
            <a:ext cx="2962275" cy="56451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2282825"/>
            <a:ext cx="8736013" cy="56451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61063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431832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37798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69214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747037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52036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9638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3820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21378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21925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8604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41145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0225" y="388938"/>
            <a:ext cx="2922588" cy="8318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88938"/>
            <a:ext cx="8616950" cy="8318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70722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349EE-647D-2C4C-A4D1-D23182A15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805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9014C-F727-CA43-80A3-B9D035ABD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007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4199E-56D3-8D4B-AAE4-E27AB6E7C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4569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C04B-1E1C-B746-8E1B-09FE8FFB84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07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A3949-9787-B44A-8918-7C57BAAE8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95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76084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4FE7E-9590-DA4C-B7D9-66BFB80FA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814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17740-341E-C547-8366-C330FB5C6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1727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D806D-E244-684C-8FD5-216A5C4D1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5173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3B731-1B25-7345-A8EA-02F23F686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11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7841B-B213-9C44-A146-500537F94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027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0225" y="388938"/>
            <a:ext cx="2922588" cy="8318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88938"/>
            <a:ext cx="8616950" cy="8318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9C6F2-9FAF-6543-9BD2-A3953BA4CE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9012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FE32E-6611-0E42-81D9-E69FBED8E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936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D7E82-4E55-4342-9113-5E632C07DE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216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91A40-AAC3-EE4F-828F-F62E3770E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3770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E2EFE-7898-6E4F-9985-33D8CEC02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12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3996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9275B-B27A-5046-B8B0-A66C5FCC6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585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4976B-0482-0C45-970F-D05EB8615B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314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6F0C3-C80B-334A-8FD0-EFE5254B8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2032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9BB62-FF00-CE40-8532-4AA5744587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316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0B610-4ACA-6745-9643-A289F995E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0679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F0B39-CBAF-E54A-B6AB-5336EF817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263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0ADD7-D299-EA4B-9F24-31804CC71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0956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DCD52-BDD6-0F48-8EF6-6CB1E6BA6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8398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7BB06-45C8-9840-9329-6B4E5F5223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9467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C8940-BF53-6844-848B-F018018F5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52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5434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5BC7E-1A0D-4344-BD1F-D644FFCB7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3639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AF8BB-74BB-464F-A7BA-9A37D4B28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174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B8050-5692-0549-8127-7D5E4F3AD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3199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D889C-F675-244F-B647-AF2E7DCD7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62540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4B371-30EE-5941-8E85-A0CE73D1C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4370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848E4-6C3B-8D45-82DF-170EDEF24B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839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68164-FF09-6D47-BE16-D689A817C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7280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AC43E-8E6E-3E43-81E7-66AE9D519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69674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29910-342F-7241-8A29-AB1339B8B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6855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485B3-ADB6-6740-B866-03E0E0A3E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30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96330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A0D47-F2EF-3A46-B1C2-2F3EBEA32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8266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4D04F-76A8-EF47-B7A3-A6B9A92B7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2252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2A506-835F-2D46-99E8-A7EC6ACEE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66574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8FC3C-9F28-A14C-A5A7-2079C8077A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8000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EA119-AA4E-2A4E-87AE-8B75F695F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2307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28D25-08D3-6C40-986C-34B72D777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6507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215E9-4330-FA45-B983-D71E966C2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5308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E9661-F860-3940-835C-E06907127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5509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24554-936B-594D-AA13-DCF3599F3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757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43782-7F98-C240-B400-941BC47D02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5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39625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CBC84-CF0E-6748-9A51-2D6D5BE0C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393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13F10-CD68-2443-9E49-10ABB3782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6167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AE281-65E5-9D4B-9BFC-76737B3E5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86688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C0DD2-435F-FE47-B667-B04FA794E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6752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ACD1A-655D-1C4C-8EFA-3B465160B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9107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A53AF-FBD6-B34A-8CE3-EE9BAF376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2864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6842D-90FF-7C40-A016-71B6868CA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9829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F4298-CA30-DE4C-A964-C62585A07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145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07073-7A9C-A34F-8457-50ADD26AC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7065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A18DA-02BE-3441-A58D-D1AF053E0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5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3" Type="http://schemas.openxmlformats.org/officeDocument/2006/relationships/slideLayout" Target="../slideLayouts/slideLayout212.xml"/><Relationship Id="rId7" Type="http://schemas.openxmlformats.org/officeDocument/2006/relationships/slideLayout" Target="../slideLayouts/slideLayout216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1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0" Type="http://schemas.openxmlformats.org/officeDocument/2006/relationships/slideLayout" Target="../slideLayouts/slideLayout219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8.xml"/><Relationship Id="rId3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227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22.xml"/><Relationship Id="rId1" Type="http://schemas.openxmlformats.org/officeDocument/2006/relationships/slideLayout" Target="../slideLayouts/slideLayout221.xml"/><Relationship Id="rId6" Type="http://schemas.openxmlformats.org/officeDocument/2006/relationships/slideLayout" Target="../slideLayouts/slideLayout226.xml"/><Relationship Id="rId11" Type="http://schemas.openxmlformats.org/officeDocument/2006/relationships/slideLayout" Target="../slideLayouts/slideLayout231.xml"/><Relationship Id="rId5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230.xml"/><Relationship Id="rId4" Type="http://schemas.openxmlformats.org/officeDocument/2006/relationships/slideLayout" Target="../slideLayouts/slideLayout224.xml"/><Relationship Id="rId9" Type="http://schemas.openxmlformats.org/officeDocument/2006/relationships/slideLayout" Target="../slideLayouts/slideLayout229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9.xml"/><Relationship Id="rId3" Type="http://schemas.openxmlformats.org/officeDocument/2006/relationships/slideLayout" Target="../slideLayouts/slideLayout234.xml"/><Relationship Id="rId7" Type="http://schemas.openxmlformats.org/officeDocument/2006/relationships/slideLayout" Target="../slideLayouts/slideLayout238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33.xml"/><Relationship Id="rId1" Type="http://schemas.openxmlformats.org/officeDocument/2006/relationships/slideLayout" Target="../slideLayouts/slideLayout232.xml"/><Relationship Id="rId6" Type="http://schemas.openxmlformats.org/officeDocument/2006/relationships/slideLayout" Target="../slideLayouts/slideLayout237.xml"/><Relationship Id="rId11" Type="http://schemas.openxmlformats.org/officeDocument/2006/relationships/slideLayout" Target="../slideLayouts/slideLayout242.xml"/><Relationship Id="rId5" Type="http://schemas.openxmlformats.org/officeDocument/2006/relationships/slideLayout" Target="../slideLayouts/slideLayout236.xml"/><Relationship Id="rId10" Type="http://schemas.openxmlformats.org/officeDocument/2006/relationships/slideLayout" Target="../slideLayouts/slideLayout241.xml"/><Relationship Id="rId4" Type="http://schemas.openxmlformats.org/officeDocument/2006/relationships/slideLayout" Target="../slideLayouts/slideLayout235.xml"/><Relationship Id="rId9" Type="http://schemas.openxmlformats.org/officeDocument/2006/relationships/slideLayout" Target="../slideLayouts/slideLayout240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0.xml"/><Relationship Id="rId3" Type="http://schemas.openxmlformats.org/officeDocument/2006/relationships/slideLayout" Target="../slideLayouts/slideLayout245.xml"/><Relationship Id="rId7" Type="http://schemas.openxmlformats.org/officeDocument/2006/relationships/slideLayout" Target="../slideLayouts/slideLayout249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44.xml"/><Relationship Id="rId1" Type="http://schemas.openxmlformats.org/officeDocument/2006/relationships/slideLayout" Target="../slideLayouts/slideLayout243.xml"/><Relationship Id="rId6" Type="http://schemas.openxmlformats.org/officeDocument/2006/relationships/slideLayout" Target="../slideLayouts/slideLayout248.xml"/><Relationship Id="rId11" Type="http://schemas.openxmlformats.org/officeDocument/2006/relationships/slideLayout" Target="../slideLayouts/slideLayout253.xml"/><Relationship Id="rId5" Type="http://schemas.openxmlformats.org/officeDocument/2006/relationships/slideLayout" Target="../slideLayouts/slideLayout247.xml"/><Relationship Id="rId10" Type="http://schemas.openxmlformats.org/officeDocument/2006/relationships/slideLayout" Target="../slideLayouts/slideLayout252.xml"/><Relationship Id="rId4" Type="http://schemas.openxmlformats.org/officeDocument/2006/relationships/slideLayout" Target="../slideLayouts/slideLayout246.xml"/><Relationship Id="rId9" Type="http://schemas.openxmlformats.org/officeDocument/2006/relationships/slideLayout" Target="../slideLayouts/slideLayout251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1.xml"/><Relationship Id="rId3" Type="http://schemas.openxmlformats.org/officeDocument/2006/relationships/slideLayout" Target="../slideLayouts/slideLayout256.xml"/><Relationship Id="rId7" Type="http://schemas.openxmlformats.org/officeDocument/2006/relationships/slideLayout" Target="../slideLayouts/slideLayout260.xml"/><Relationship Id="rId12" Type="http://schemas.openxmlformats.org/officeDocument/2006/relationships/theme" Target="../theme/theme24.xml"/><Relationship Id="rId2" Type="http://schemas.openxmlformats.org/officeDocument/2006/relationships/slideLayout" Target="../slideLayouts/slideLayout255.xml"/><Relationship Id="rId1" Type="http://schemas.openxmlformats.org/officeDocument/2006/relationships/slideLayout" Target="../slideLayouts/slideLayout254.xml"/><Relationship Id="rId6" Type="http://schemas.openxmlformats.org/officeDocument/2006/relationships/slideLayout" Target="../slideLayouts/slideLayout259.xml"/><Relationship Id="rId11" Type="http://schemas.openxmlformats.org/officeDocument/2006/relationships/slideLayout" Target="../slideLayouts/slideLayout264.xml"/><Relationship Id="rId5" Type="http://schemas.openxmlformats.org/officeDocument/2006/relationships/slideLayout" Target="../slideLayouts/slideLayout258.xml"/><Relationship Id="rId10" Type="http://schemas.openxmlformats.org/officeDocument/2006/relationships/slideLayout" Target="../slideLayouts/slideLayout263.xml"/><Relationship Id="rId4" Type="http://schemas.openxmlformats.org/officeDocument/2006/relationships/slideLayout" Target="../slideLayouts/slideLayout257.xml"/><Relationship Id="rId9" Type="http://schemas.openxmlformats.org/officeDocument/2006/relationships/slideLayout" Target="../slideLayouts/slideLayout262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2.xml"/><Relationship Id="rId3" Type="http://schemas.openxmlformats.org/officeDocument/2006/relationships/slideLayout" Target="../slideLayouts/slideLayout267.xml"/><Relationship Id="rId7" Type="http://schemas.openxmlformats.org/officeDocument/2006/relationships/slideLayout" Target="../slideLayouts/slideLayout271.xml"/><Relationship Id="rId12" Type="http://schemas.openxmlformats.org/officeDocument/2006/relationships/theme" Target="../theme/theme25.xml"/><Relationship Id="rId2" Type="http://schemas.openxmlformats.org/officeDocument/2006/relationships/slideLayout" Target="../slideLayouts/slideLayout266.xml"/><Relationship Id="rId1" Type="http://schemas.openxmlformats.org/officeDocument/2006/relationships/slideLayout" Target="../slideLayouts/slideLayout265.xml"/><Relationship Id="rId6" Type="http://schemas.openxmlformats.org/officeDocument/2006/relationships/slideLayout" Target="../slideLayouts/slideLayout270.xml"/><Relationship Id="rId11" Type="http://schemas.openxmlformats.org/officeDocument/2006/relationships/slideLayout" Target="../slideLayouts/slideLayout275.xml"/><Relationship Id="rId5" Type="http://schemas.openxmlformats.org/officeDocument/2006/relationships/slideLayout" Target="../slideLayouts/slideLayout269.xml"/><Relationship Id="rId10" Type="http://schemas.openxmlformats.org/officeDocument/2006/relationships/slideLayout" Target="../slideLayouts/slideLayout274.xml"/><Relationship Id="rId4" Type="http://schemas.openxmlformats.org/officeDocument/2006/relationships/slideLayout" Target="../slideLayouts/slideLayout268.xml"/><Relationship Id="rId9" Type="http://schemas.openxmlformats.org/officeDocument/2006/relationships/slideLayout" Target="../slideLayouts/slideLayout273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78.xml"/><Relationship Id="rId7" Type="http://schemas.openxmlformats.org/officeDocument/2006/relationships/slideLayout" Target="../slideLayouts/slideLayout282.xml"/><Relationship Id="rId12" Type="http://schemas.openxmlformats.org/officeDocument/2006/relationships/theme" Target="../theme/theme26.xml"/><Relationship Id="rId2" Type="http://schemas.openxmlformats.org/officeDocument/2006/relationships/slideLayout" Target="../slideLayouts/slideLayout277.xml"/><Relationship Id="rId1" Type="http://schemas.openxmlformats.org/officeDocument/2006/relationships/slideLayout" Target="../slideLayouts/slideLayout276.xml"/><Relationship Id="rId6" Type="http://schemas.openxmlformats.org/officeDocument/2006/relationships/slideLayout" Target="../slideLayouts/slideLayout281.xml"/><Relationship Id="rId11" Type="http://schemas.openxmlformats.org/officeDocument/2006/relationships/slideLayout" Target="../slideLayouts/slideLayout286.xml"/><Relationship Id="rId5" Type="http://schemas.openxmlformats.org/officeDocument/2006/relationships/slideLayout" Target="../slideLayouts/slideLayout280.xml"/><Relationship Id="rId10" Type="http://schemas.openxmlformats.org/officeDocument/2006/relationships/slideLayout" Target="../slideLayouts/slideLayout285.xml"/><Relationship Id="rId4" Type="http://schemas.openxmlformats.org/officeDocument/2006/relationships/slideLayout" Target="../slideLayouts/slideLayout279.xml"/><Relationship Id="rId9" Type="http://schemas.openxmlformats.org/officeDocument/2006/relationships/slideLayout" Target="../slideLayouts/slideLayout284.xml"/></Relationships>
</file>

<file path=ppt/slideMasters/_rels/slideMaster2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89.xml"/><Relationship Id="rId7" Type="http://schemas.openxmlformats.org/officeDocument/2006/relationships/slideLayout" Target="../slideLayouts/slideLayout293.xml"/><Relationship Id="rId12" Type="http://schemas.openxmlformats.org/officeDocument/2006/relationships/theme" Target="../theme/theme27.xml"/><Relationship Id="rId2" Type="http://schemas.openxmlformats.org/officeDocument/2006/relationships/slideLayout" Target="../slideLayouts/slideLayout288.xml"/><Relationship Id="rId1" Type="http://schemas.openxmlformats.org/officeDocument/2006/relationships/slideLayout" Target="../slideLayouts/slideLayout287.xml"/><Relationship Id="rId6" Type="http://schemas.openxmlformats.org/officeDocument/2006/relationships/slideLayout" Target="../slideLayouts/slideLayout292.xml"/><Relationship Id="rId11" Type="http://schemas.openxmlformats.org/officeDocument/2006/relationships/slideLayout" Target="../slideLayouts/slideLayout297.xml"/><Relationship Id="rId5" Type="http://schemas.openxmlformats.org/officeDocument/2006/relationships/slideLayout" Target="../slideLayouts/slideLayout291.xml"/><Relationship Id="rId10" Type="http://schemas.openxmlformats.org/officeDocument/2006/relationships/slideLayout" Target="../slideLayouts/slideLayout296.xml"/><Relationship Id="rId4" Type="http://schemas.openxmlformats.org/officeDocument/2006/relationships/slideLayout" Target="../slideLayouts/slideLayout290.xml"/><Relationship Id="rId9" Type="http://schemas.openxmlformats.org/officeDocument/2006/relationships/slideLayout" Target="../slideLayouts/slideLayout29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9E15170F-BF4F-F742-BA51-3C0C03EA7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69300" y="2324100"/>
            <a:ext cx="4052888" cy="890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863600"/>
            <a:ext cx="11850688" cy="835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4338" name="Line 2"/>
          <p:cNvSpPr>
            <a:spLocks noChangeShapeType="1"/>
          </p:cNvSpPr>
          <p:nvPr/>
        </p:nvSpPr>
        <p:spPr bwMode="auto">
          <a:xfrm flipH="1">
            <a:off x="9055100" y="519113"/>
            <a:ext cx="23813" cy="79644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9066213" y="3092450"/>
            <a:ext cx="3430587" cy="1588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9066213" y="5873750"/>
            <a:ext cx="3430587" cy="1588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6386" name="Line 2"/>
          <p:cNvSpPr>
            <a:spLocks noChangeShapeType="1"/>
          </p:cNvSpPr>
          <p:nvPr/>
        </p:nvSpPr>
        <p:spPr bwMode="auto">
          <a:xfrm flipH="1">
            <a:off x="4419600" y="1778000"/>
            <a:ext cx="23813" cy="5054600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5016500"/>
            <a:ext cx="5068888" cy="366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647700" y="4749800"/>
            <a:ext cx="4881563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1320800"/>
            <a:ext cx="5068888" cy="316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09700" y="7785100"/>
            <a:ext cx="5780088" cy="169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7543800" y="7975600"/>
            <a:ext cx="1588" cy="1422400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48600" y="8470900"/>
            <a:ext cx="4941888" cy="366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9458" name="Line 2"/>
          <p:cNvSpPr>
            <a:spLocks noChangeShapeType="1"/>
          </p:cNvSpPr>
          <p:nvPr/>
        </p:nvSpPr>
        <p:spPr bwMode="auto">
          <a:xfrm>
            <a:off x="6502400" y="1803400"/>
            <a:ext cx="1588" cy="4318000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0482" name="Line 2"/>
          <p:cNvSpPr>
            <a:spLocks noChangeShapeType="1"/>
          </p:cNvSpPr>
          <p:nvPr/>
        </p:nvSpPr>
        <p:spPr bwMode="auto">
          <a:xfrm flipH="1">
            <a:off x="6477000" y="508000"/>
            <a:ext cx="23813" cy="8013700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1506" name="Line 2"/>
          <p:cNvSpPr>
            <a:spLocks noChangeShapeType="1"/>
          </p:cNvSpPr>
          <p:nvPr/>
        </p:nvSpPr>
        <p:spPr bwMode="auto">
          <a:xfrm flipH="1">
            <a:off x="4432300" y="1776413"/>
            <a:ext cx="23813" cy="50688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 flipH="1">
            <a:off x="8534400" y="1776413"/>
            <a:ext cx="23813" cy="50688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5068888" cy="731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3554" name="Line 2"/>
          <p:cNvSpPr>
            <a:spLocks noChangeShapeType="1"/>
          </p:cNvSpPr>
          <p:nvPr/>
        </p:nvSpPr>
        <p:spPr bwMode="auto">
          <a:xfrm>
            <a:off x="647700" y="1968500"/>
            <a:ext cx="48768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50688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4578" name="Line 2"/>
          <p:cNvSpPr>
            <a:spLocks noChangeShapeType="1"/>
          </p:cNvSpPr>
          <p:nvPr/>
        </p:nvSpPr>
        <p:spPr bwMode="auto">
          <a:xfrm flipH="1">
            <a:off x="6477000" y="519113"/>
            <a:ext cx="23813" cy="79644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6488113" y="4476750"/>
            <a:ext cx="5995987" cy="1588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5068888" cy="731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6626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FC6198F5-EBB4-8446-B074-2C0AE5D5E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8777288"/>
            <a:ext cx="28892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7650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9747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441825" y="8885238"/>
            <a:ext cx="4116388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93186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A4BBA098-45FA-4740-B54A-326D89CB4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88938"/>
            <a:ext cx="116919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1238"/>
            <a:ext cx="11691938" cy="564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298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hf hdr="0"/>
  <p:txStyles>
    <p:titleStyle>
      <a:lvl1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2pPr>
      <a:lvl3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3pPr>
      <a:lvl4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4pPr>
      <a:lvl5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9pPr>
    </p:titleStyle>
    <p:bodyStyle>
      <a:lvl1pPr marL="342900" indent="-342900" algn="l" defTabSz="358775" rtl="0" eaLnBrk="0" fontAlgn="base" hangingPunct="0">
        <a:lnSpc>
          <a:spcPct val="93000"/>
        </a:lnSpc>
        <a:spcBef>
          <a:spcPct val="0"/>
        </a:spcBef>
        <a:spcAft>
          <a:spcPts val="2013"/>
        </a:spcAft>
        <a:buClr>
          <a:srgbClr val="000000"/>
        </a:buClr>
        <a:buSzPct val="100000"/>
        <a:buFont typeface="Times New Roman" charset="0"/>
        <a:defRPr sz="3400" i="1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lnSpc>
          <a:spcPct val="93000"/>
        </a:lnSpc>
        <a:spcBef>
          <a:spcPct val="0"/>
        </a:spcBef>
        <a:spcAft>
          <a:spcPts val="1613"/>
        </a:spcAft>
        <a:buClr>
          <a:srgbClr val="000000"/>
        </a:buClr>
        <a:buSzPct val="100000"/>
        <a:buFont typeface="Times New Roman" charset="0"/>
        <a:defRPr sz="2600" i="1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charset="0"/>
        <a:defRPr sz="2300" i="1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813"/>
        </a:spcAft>
        <a:buClr>
          <a:srgbClr val="000000"/>
        </a:buClr>
        <a:buSzPct val="100000"/>
        <a:buFont typeface="Times New Roman" charset="0"/>
        <a:defRPr sz="2000" i="1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8777288"/>
            <a:ext cx="28892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4725" y="866775"/>
            <a:ext cx="11041063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2058988"/>
            <a:ext cx="11041063" cy="659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9747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441825" y="8885238"/>
            <a:ext cx="4116388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93186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B55B6CC4-C500-8A48-94CD-4A9BC520D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/>
  <p:txStyles>
    <p:titleStyle>
      <a:lvl1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2pPr>
      <a:lvl3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3pPr>
      <a:lvl4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4pPr>
      <a:lvl5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9pPr>
    </p:titleStyle>
    <p:bodyStyle>
      <a:lvl1pPr marL="342900" indent="-342900" algn="l" defTabSz="358775" rtl="0" eaLnBrk="0" fontAlgn="base" hangingPunct="0">
        <a:lnSpc>
          <a:spcPct val="93000"/>
        </a:lnSpc>
        <a:spcBef>
          <a:spcPct val="0"/>
        </a:spcBef>
        <a:spcAft>
          <a:spcPts val="2013"/>
        </a:spcAft>
        <a:buClr>
          <a:srgbClr val="000000"/>
        </a:buClr>
        <a:buSzPct val="100000"/>
        <a:buFont typeface="Times New Roman" charset="0"/>
        <a:defRPr sz="3400" i="1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lnSpc>
          <a:spcPct val="93000"/>
        </a:lnSpc>
        <a:spcBef>
          <a:spcPct val="0"/>
        </a:spcBef>
        <a:spcAft>
          <a:spcPts val="1613"/>
        </a:spcAft>
        <a:buClr>
          <a:srgbClr val="000000"/>
        </a:buClr>
        <a:buSzPct val="100000"/>
        <a:buFont typeface="Times New Roman" charset="0"/>
        <a:defRPr sz="2600" i="1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charset="0"/>
        <a:defRPr sz="2300" i="1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813"/>
        </a:spcAft>
        <a:buClr>
          <a:srgbClr val="000000"/>
        </a:buClr>
        <a:buSzPct val="100000"/>
        <a:buFont typeface="Times New Roman" charset="0"/>
        <a:defRPr sz="2000" i="1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708400"/>
            <a:ext cx="11850688" cy="232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564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88938"/>
            <a:ext cx="11691938" cy="161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FA926AD2-D67B-E04E-BF9D-5B4C5D9F8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88938"/>
            <a:ext cx="11691938" cy="161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5AB99F3E-9034-EC4C-AB9F-1C4B53344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6C080CF3-D0AE-524D-A0B6-6695C259E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B7E25456-F0F1-4445-A779-BF3123C55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BF6931AB-6532-304C-A554-03C4E777D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purschke@hcalgw.phy.bnl.gov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Access to the FELIX test machine in 2-238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1</a:t>
            </a:fld>
            <a:endParaRPr lang="en-US" dirty="0"/>
          </a:p>
        </p:txBody>
      </p:sp>
      <p:sp>
        <p:nvSpPr>
          <p:cNvPr id="19" name="Text Box 2">
            <a:extLst>
              <a:ext uri="{FF2B5EF4-FFF2-40B4-BE49-F238E27FC236}">
                <a16:creationId xmlns:a16="http://schemas.microsoft.com/office/drawing/2014/main" id="{6FDCD940-F2F5-D8F2-F966-BFA757534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406" y="2360214"/>
            <a:ext cx="12374856" cy="2573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From the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sPHENIX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testing era we still have a FELIX development station sitting in what we call the “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HCal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lab” (across from the small kitchen close to Andrii)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It is a 3U machine designed for holding the (172) Felix. Has space, slots, PCIe power…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The machine is running Debian as most of our FELIX servers are Debian (only MVTX’s are Alma)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Can be set up with another OS as needed, plenty of disk slots to hold several OSes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 am opportunistically using it for some tests, but there are plenty of alternatives, so it can be used for FELIX-y tests, no problem.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That machine is currently called “</a:t>
            </a:r>
            <a:r>
              <a:rPr lang="en-US" sz="3000" dirty="0">
                <a:solidFill>
                  <a:srgbClr val="C00000"/>
                </a:solidFill>
                <a:latin typeface="Arial Narrow" charset="0"/>
              </a:rPr>
              <a:t>caloroc2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”  (was used for the Barrel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HCal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tests with the H2GCROC cards)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All the coll. meeting Tonko mentioned that he doesn’t have a playground. I set him up on the machine at the time.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26C040-843E-4E42-CEE2-F7B7D97EE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03D50C15-072D-EC25-F138-A10EA50C1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Private networks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0409A65-2DEF-4CC5-66C9-97FDD4CCA9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2</a:t>
            </a:fld>
            <a:endParaRPr lang="en-US" dirty="0"/>
          </a:p>
        </p:txBody>
      </p:sp>
      <p:sp>
        <p:nvSpPr>
          <p:cNvPr id="19" name="Text Box 2">
            <a:extLst>
              <a:ext uri="{FF2B5EF4-FFF2-40B4-BE49-F238E27FC236}">
                <a16:creationId xmlns:a16="http://schemas.microsoft.com/office/drawing/2014/main" id="{FFD8D914-704F-81DB-6812-A62022107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50" y="2360214"/>
            <a:ext cx="11884634" cy="586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Each of our labs has a “gateway” that complies with all BNL policies, in particular the “no shared user accounts” rule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For the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HCal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lab, that gateway is called “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hcalgw.phy.bnl.gov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”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(we have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emcalgw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silicongw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highbaygw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, …) for our different labs, all with the equivalent role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Behind the gateway is a private network where we keep all the good stuff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The PC, but often we also have network-enabled bias supplies, motor controls,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etc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etc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- no way you can let that be exposed to the entire Lab population, and the ITD scanners. Even a simple scan could tickle a HV supply the wrong way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0679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9A631C-4A51-7BC3-8214-74F51E37D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6F8D3D9E-F9C8-C310-B1B3-8E6E440D0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How to log in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038602-849E-3426-A76A-10127A1591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3</a:t>
            </a:fld>
            <a:endParaRPr lang="en-US" dirty="0"/>
          </a:p>
        </p:txBody>
      </p:sp>
      <p:sp>
        <p:nvSpPr>
          <p:cNvPr id="19" name="Text Box 2">
            <a:extLst>
              <a:ext uri="{FF2B5EF4-FFF2-40B4-BE49-F238E27FC236}">
                <a16:creationId xmlns:a16="http://schemas.microsoft.com/office/drawing/2014/main" id="{45FB0865-D45E-8D5C-61C3-49E88A194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50" y="2360214"/>
            <a:ext cx="11884634" cy="586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You are typically completely “outside BNL” – at home, at  your university, on BNL’s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EduRoam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, … all outside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You are coming in through the “c as in campus”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cssh.sdcc.bnl.gov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gateways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From there you hop on to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hcalgw.phy.bnl.gov</a:t>
            </a: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And then you hop to “</a:t>
            </a:r>
            <a:r>
              <a:rPr lang="en-US" sz="3000">
                <a:solidFill>
                  <a:schemeClr val="tx1"/>
                </a:solidFill>
                <a:latin typeface="Arial Narrow" charset="0"/>
              </a:rPr>
              <a:t>caloroc2”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rgbClr val="C00000"/>
                </a:solidFill>
                <a:latin typeface="Arial Narrow" charset="0"/>
              </a:rPr>
              <a:t>But don’t do it in this tedious way routinely – in a minute.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5435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Accessing the SDCC/RACF gateways</a:t>
            </a: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2996406" y="2086331"/>
            <a:ext cx="7286024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There are two sets of SDCC/RACF gateways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FA59DAB6-E386-554E-AE52-9D2BE82F1DC3}"/>
              </a:ext>
            </a:extLst>
          </p:cNvPr>
          <p:cNvSpPr/>
          <p:nvPr/>
        </p:nvSpPr>
        <p:spPr bwMode="auto">
          <a:xfrm>
            <a:off x="329407" y="5763816"/>
            <a:ext cx="5715000" cy="3455590"/>
          </a:xfrm>
          <a:prstGeom prst="cloud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31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Helvetica Neue Light" charset="0"/>
              <a:ea typeface="ヒラギノ角ゴ ProN W3" charset="0"/>
              <a:cs typeface="ヒラギノ角ゴ ProN W3" charset="0"/>
            </a:endParaRPr>
          </a:p>
          <a:p>
            <a:pPr marL="0" marR="0" indent="0" algn="l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en-US" sz="3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elvetica Neue Light" charset="0"/>
                <a:ea typeface="ヒラギノ角ゴ ProN W3" charset="0"/>
                <a:cs typeface="ヒラギノ角ゴ ProN W3" charset="0"/>
              </a:rPr>
              <a:t>The actual RACF machines, e.g. sphnx01</a:t>
            </a:r>
            <a:r>
              <a:rPr lang="en-US" sz="3100" dirty="0"/>
              <a:t>.rcf.bnl.gov</a:t>
            </a:r>
            <a:endParaRPr kumimoji="0" lang="en-US" sz="31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Helvetica Neue Light" charset="0"/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F3D42E52-C509-1F48-B9E4-51049BF21C65}"/>
              </a:ext>
            </a:extLst>
          </p:cNvPr>
          <p:cNvSpPr/>
          <p:nvPr/>
        </p:nvSpPr>
        <p:spPr bwMode="auto">
          <a:xfrm>
            <a:off x="6882607" y="5737226"/>
            <a:ext cx="5715000" cy="3455590"/>
          </a:xfrm>
          <a:prstGeom prst="cloud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en-US" sz="31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Helvetica Neue Light" charset="0"/>
                <a:ea typeface="ヒラギノ角ゴ ProN W3" charset="0"/>
                <a:cs typeface="ヒラギノ角ゴ ProN W3" charset="0"/>
              </a:rPr>
              <a:t>Machines on the BNL campus network, NOT in the SDCC</a:t>
            </a:r>
            <a:endParaRPr kumimoji="0" lang="en-US" sz="31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FA304E4-F4B7-7641-96B5-F29F4A4C3FF1}"/>
              </a:ext>
            </a:extLst>
          </p:cNvPr>
          <p:cNvSpPr/>
          <p:nvPr/>
        </p:nvSpPr>
        <p:spPr bwMode="auto">
          <a:xfrm>
            <a:off x="1167606" y="4560177"/>
            <a:ext cx="3657600" cy="762000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en-US" sz="2800" b="1" dirty="0" err="1"/>
              <a:t>ssh.sdcc.bnl.gov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Helvetica Neue Light" charset="0"/>
              <a:ea typeface="ヒラギノ角ゴ ProN W3" charset="0"/>
              <a:cs typeface="ヒラギノ角ゴ ProN W3" charset="0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67D8F2D-BF67-4B43-BF84-DC9DB8054DBA}"/>
              </a:ext>
            </a:extLst>
          </p:cNvPr>
          <p:cNvSpPr/>
          <p:nvPr/>
        </p:nvSpPr>
        <p:spPr bwMode="auto">
          <a:xfrm>
            <a:off x="7911307" y="4544616"/>
            <a:ext cx="3657600" cy="762000"/>
          </a:xfrm>
          <a:prstGeom prst="roundRect">
            <a:avLst/>
          </a:prstGeom>
          <a:solidFill>
            <a:srgbClr val="C6F2E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</a:rPr>
              <a:t>cssh.sdcc.bnl.gov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EDF9D42-D89F-984F-887E-994431DAE2F2}"/>
              </a:ext>
            </a:extLst>
          </p:cNvPr>
          <p:cNvCxnSpPr/>
          <p:nvPr/>
        </p:nvCxnSpPr>
        <p:spPr bwMode="auto">
          <a:xfrm>
            <a:off x="2996406" y="5322177"/>
            <a:ext cx="0" cy="441639"/>
          </a:xfrm>
          <a:prstGeom prst="straightConnector1">
            <a:avLst/>
          </a:prstGeom>
          <a:solidFill>
            <a:srgbClr val="00B8FF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5F13323-77CE-4B46-8E54-A9D7FFC45D30}"/>
              </a:ext>
            </a:extLst>
          </p:cNvPr>
          <p:cNvCxnSpPr/>
          <p:nvPr/>
        </p:nvCxnSpPr>
        <p:spPr bwMode="auto">
          <a:xfrm>
            <a:off x="9854406" y="5306616"/>
            <a:ext cx="0" cy="441639"/>
          </a:xfrm>
          <a:prstGeom prst="straightConnector1">
            <a:avLst/>
          </a:prstGeom>
          <a:solidFill>
            <a:srgbClr val="00B8FF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2" name="Cloud 11">
            <a:extLst>
              <a:ext uri="{FF2B5EF4-FFF2-40B4-BE49-F238E27FC236}">
                <a16:creationId xmlns:a16="http://schemas.microsoft.com/office/drawing/2014/main" id="{B0FCDF6F-9EC1-944C-8330-A711F1DCFF7C}"/>
              </a:ext>
            </a:extLst>
          </p:cNvPr>
          <p:cNvSpPr/>
          <p:nvPr/>
        </p:nvSpPr>
        <p:spPr bwMode="auto">
          <a:xfrm>
            <a:off x="4326039" y="2877187"/>
            <a:ext cx="4264819" cy="1160619"/>
          </a:xfrm>
          <a:prstGeom prst="cloud">
            <a:avLst/>
          </a:prstGeom>
          <a:solidFill>
            <a:srgbClr val="FAFFB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Outside world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8DE9208-145B-1C4C-BA3B-EC115107ADA0}"/>
              </a:ext>
            </a:extLst>
          </p:cNvPr>
          <p:cNvCxnSpPr>
            <a:cxnSpLocks/>
          </p:cNvCxnSpPr>
          <p:nvPr/>
        </p:nvCxnSpPr>
        <p:spPr bwMode="auto">
          <a:xfrm flipH="1">
            <a:off x="4275882" y="4037806"/>
            <a:ext cx="975194" cy="506810"/>
          </a:xfrm>
          <a:prstGeom prst="straightConnector1">
            <a:avLst/>
          </a:prstGeom>
          <a:solidFill>
            <a:srgbClr val="00B8FF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F00BFD9-BB03-AD41-BA4B-21AD1CFC0D2E}"/>
              </a:ext>
            </a:extLst>
          </p:cNvPr>
          <p:cNvCxnSpPr>
            <a:cxnSpLocks/>
          </p:cNvCxnSpPr>
          <p:nvPr/>
        </p:nvCxnSpPr>
        <p:spPr bwMode="auto">
          <a:xfrm>
            <a:off x="7426412" y="3977167"/>
            <a:ext cx="961290" cy="491249"/>
          </a:xfrm>
          <a:prstGeom prst="straightConnector1">
            <a:avLst/>
          </a:prstGeom>
          <a:solidFill>
            <a:srgbClr val="00B8FF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1C5D595-319E-D34E-A62E-916DB6D886AE}"/>
              </a:ext>
            </a:extLst>
          </p:cNvPr>
          <p:cNvCxnSpPr/>
          <p:nvPr/>
        </p:nvCxnSpPr>
        <p:spPr bwMode="auto">
          <a:xfrm>
            <a:off x="6425406" y="4435872"/>
            <a:ext cx="0" cy="4783534"/>
          </a:xfrm>
          <a:prstGeom prst="line">
            <a:avLst/>
          </a:prstGeom>
          <a:solidFill>
            <a:srgbClr val="00B8FF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2" name="Text Box 2">
            <a:extLst>
              <a:ext uri="{FF2B5EF4-FFF2-40B4-BE49-F238E27FC236}">
                <a16:creationId xmlns:a16="http://schemas.microsoft.com/office/drawing/2014/main" id="{10B4B2F2-4739-574E-92C9-26B9E74B8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5406" y="9114236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There is no direct connection between these two areas</a:t>
            </a:r>
          </a:p>
        </p:txBody>
      </p:sp>
      <p:sp>
        <p:nvSpPr>
          <p:cNvPr id="23" name="Text Box 2">
            <a:extLst>
              <a:ext uri="{FF2B5EF4-FFF2-40B4-BE49-F238E27FC236}">
                <a16:creationId xmlns:a16="http://schemas.microsoft.com/office/drawing/2014/main" id="{F0C6151A-F55D-F948-B31D-4E07C1B49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4393" y="3460191"/>
            <a:ext cx="2684956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“c” as in “campus”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88AE9FB-FF9C-F244-885E-C31276CCB1D6}"/>
              </a:ext>
            </a:extLst>
          </p:cNvPr>
          <p:cNvCxnSpPr>
            <a:cxnSpLocks/>
          </p:cNvCxnSpPr>
          <p:nvPr/>
        </p:nvCxnSpPr>
        <p:spPr bwMode="auto">
          <a:xfrm flipH="1">
            <a:off x="8590858" y="3956269"/>
            <a:ext cx="1149249" cy="701894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73A53D0-E74E-6BCC-226B-8355AF93A317}"/>
              </a:ext>
            </a:extLst>
          </p:cNvPr>
          <p:cNvSpPr txBox="1"/>
          <p:nvPr/>
        </p:nvSpPr>
        <p:spPr>
          <a:xfrm>
            <a:off x="9101330" y="8029811"/>
            <a:ext cx="2362200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</a:rPr>
              <a:t>hcalgw.phy.bnl.gov</a:t>
            </a:r>
            <a:r>
              <a:rPr lang="en-US" sz="1800" dirty="0">
                <a:solidFill>
                  <a:srgbClr val="C00000"/>
                </a:solidFill>
              </a:rPr>
              <a:t> lives here</a:t>
            </a:r>
          </a:p>
        </p:txBody>
      </p:sp>
    </p:spTree>
    <p:extLst>
      <p:ext uri="{BB962C8B-B14F-4D97-AF65-F5344CB8AC3E}">
        <p14:creationId xmlns:p14="http://schemas.microsoft.com/office/powerpoint/2010/main" val="3914695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4F433A-C0EF-DBEF-D10F-D15E2D972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6EBBEB49-7609-308F-EB42-7F2E1664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The tedious and impractical way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FD1196-A445-6E8F-6157-4C32CF216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5</a:t>
            </a:fld>
            <a:endParaRPr lang="en-US" dirty="0"/>
          </a:p>
        </p:txBody>
      </p:sp>
      <p:sp>
        <p:nvSpPr>
          <p:cNvPr id="19" name="Text Box 2">
            <a:extLst>
              <a:ext uri="{FF2B5EF4-FFF2-40B4-BE49-F238E27FC236}">
                <a16:creationId xmlns:a16="http://schemas.microsoft.com/office/drawing/2014/main" id="{80619205-5AF6-649A-EBE7-BFE0D4273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50" y="2360214"/>
            <a:ext cx="11884634" cy="586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(most login warnings deleted…)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We log in to the SDCC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camus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gateway, log in to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hcalgw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, log in to caloroc2….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You should do this at the beginning to see that it works with the keys and so on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343A81-CEDA-25B0-2366-978068AFE0B3}"/>
              </a:ext>
            </a:extLst>
          </p:cNvPr>
          <p:cNvSpPr txBox="1"/>
          <p:nvPr/>
        </p:nvSpPr>
        <p:spPr>
          <a:xfrm>
            <a:off x="862806" y="3906510"/>
            <a:ext cx="9829800" cy="2308324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mlpmacM2-4:~ </a:t>
            </a:r>
            <a:r>
              <a:rPr lang="en-US" sz="24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purschke</a:t>
            </a:r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ssh </a:t>
            </a:r>
            <a:r>
              <a:rPr lang="en-US" sz="24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cssh.sdcc.bnl.gov</a:t>
            </a:r>
            <a:endParaRPr lang="en-US" sz="24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[purschke@cssh02 </a:t>
            </a:r>
            <a:r>
              <a:rPr lang="en-US" sz="24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purschke</a:t>
            </a:r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]$</a:t>
            </a:r>
          </a:p>
          <a:p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[purschke@cssh02 </a:t>
            </a:r>
            <a:r>
              <a:rPr lang="en-US" sz="2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purschke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]$ ssh </a:t>
            </a:r>
            <a:r>
              <a:rPr lang="en-US" sz="2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hcalgw.phy.bnl.gov</a:t>
            </a:r>
            <a:endParaRPr lang="en-US" sz="2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[purschke@cssh02 </a:t>
            </a:r>
            <a:r>
              <a:rPr lang="en-US" sz="2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purschke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]$ </a:t>
            </a:r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[purschke@cssh02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purschke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]$ ssh caloroc2</a:t>
            </a:r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purschke@caloroc2:~$</a:t>
            </a:r>
          </a:p>
        </p:txBody>
      </p:sp>
    </p:spTree>
    <p:extLst>
      <p:ext uri="{BB962C8B-B14F-4D97-AF65-F5344CB8AC3E}">
        <p14:creationId xmlns:p14="http://schemas.microsoft.com/office/powerpoint/2010/main" val="27875554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Set up your ~/.ssh/config to make your life easier</a:t>
            </a: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527549" y="2133500"/>
            <a:ext cx="11884634" cy="2573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Boilerplate .ssh/config  for BNL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Please convince yourself that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hcalgw.phy.bnl.gov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is caught by the last rule: if you type “ssh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hcalgw.phy.bnl.gov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” you proxy-jump through this gateway.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But now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hcalgw.phy.bnl.gov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can act as a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ProxyJump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host in its own right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DB4EC9-9B89-A760-32BF-B14E054655E1}"/>
              </a:ext>
            </a:extLst>
          </p:cNvPr>
          <p:cNvSpPr/>
          <p:nvPr/>
        </p:nvSpPr>
        <p:spPr>
          <a:xfrm>
            <a:off x="284824" y="2742406"/>
            <a:ext cx="12433564" cy="4524315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ForwardAgent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yes</a:t>
            </a:r>
          </a:p>
          <a:p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ForwardX11 yes</a:t>
            </a:r>
          </a:p>
          <a:p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ForwardX11Trusted yes</a:t>
            </a:r>
          </a:p>
          <a:p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NoHostAuthenticationForLocalhost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yes</a:t>
            </a:r>
          </a:p>
          <a:p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PubkeyAcceptedKeyTypes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+ssh-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rsa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HostKeyAlgorithms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+ssh-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rsa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 ssh*.*.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bnl.gov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cssh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*.*.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bnl.gov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sftp.sdcc.bnl.gov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ssh*.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bnl.gov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ssh.pbn.bnl.gov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ProxyCommand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none</a:t>
            </a:r>
          </a:p>
          <a:p>
            <a:endParaRPr lang="en-US" sz="1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 Lots of other definitions . . .&gt; </a:t>
            </a:r>
          </a:p>
          <a:p>
            <a:endParaRPr lang="en-US" sz="1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and the catch-all rule: whatever doesn’t have an explicit rule before goes here:</a:t>
            </a:r>
          </a:p>
          <a:p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 *.</a:t>
            </a:r>
            <a:r>
              <a:rPr lang="en-US" sz="1800" b="1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bnl.gov</a:t>
            </a:r>
            <a:endParaRPr lang="en-US" sz="1800" b="1" dirty="0">
              <a:solidFill>
                <a:schemeClr val="accent1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800" b="1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ProxyJump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chemeClr val="accent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purschke@cssh.sdcc.bnl.gov</a:t>
            </a:r>
            <a:endParaRPr lang="en-US" sz="1800" b="1" dirty="0">
              <a:solidFill>
                <a:schemeClr val="accent1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5696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F0F26E-6DB5-82CB-A1BB-28A2B0392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32D2083D-A757-53DE-28BE-6CA6AF1CB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A new rule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1D5EE3B9-DF18-16C2-D272-770F619FA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875" y="7531325"/>
            <a:ext cx="11884634" cy="202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To get to caloroc2, this says to jump through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hcalgw.phy.bnl.gov</a:t>
            </a: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And to get to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hcalgw.phy.bnl.gov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, we jump through the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cssh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gateway.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Done. (We also say we want to become use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phnxrc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there unless we say otherwise)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7E6405-2F92-67FF-83A9-1C25FDB04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014FAF-D326-32E6-0021-2781BB849C2E}"/>
              </a:ext>
            </a:extLst>
          </p:cNvPr>
          <p:cNvSpPr/>
          <p:nvPr/>
        </p:nvSpPr>
        <p:spPr>
          <a:xfrm>
            <a:off x="284824" y="2197149"/>
            <a:ext cx="12433564" cy="5078313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ForwardAgent</a:t>
            </a:r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yes</a:t>
            </a:r>
          </a:p>
          <a:p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ForwardX11 yes</a:t>
            </a:r>
          </a:p>
          <a:p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ForwardX11Trusted yes</a:t>
            </a:r>
          </a:p>
          <a:p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NoHostAuthenticationForLocalhost</a:t>
            </a:r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yes</a:t>
            </a:r>
          </a:p>
          <a:p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PubkeyAcceptedKeyTypes</a:t>
            </a:r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+ssh-</a:t>
            </a:r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rsa</a:t>
            </a:r>
            <a:endParaRPr lang="en-US" sz="18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HostKeyAlgorithms</a:t>
            </a:r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+ssh-</a:t>
            </a:r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rsa</a:t>
            </a:r>
            <a:endParaRPr lang="en-US" sz="18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 ssh*.*.</a:t>
            </a:r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bnl.gov</a:t>
            </a:r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cssh</a:t>
            </a:r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*.*.</a:t>
            </a:r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bnl.gov</a:t>
            </a:r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sftp.sdcc.bnl.gov</a:t>
            </a:r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ssh*.</a:t>
            </a:r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bnl.gov</a:t>
            </a:r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ssh.pbn.bnl.gov</a:t>
            </a:r>
            <a:endParaRPr lang="en-US" sz="18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ProxyCommand</a:t>
            </a:r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none</a:t>
            </a:r>
          </a:p>
          <a:p>
            <a:endParaRPr lang="en-US" sz="18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 caloroc2</a:t>
            </a:r>
          </a:p>
          <a:p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User </a:t>
            </a:r>
            <a:r>
              <a:rPr lang="en-US" sz="18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phnxrc</a:t>
            </a:r>
            <a:endParaRPr lang="en-US" sz="18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8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ProxyJump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purschke@hcalgw.phy.bnl.gov</a:t>
            </a:r>
            <a:endParaRPr lang="en-US" sz="18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and the catch-all rule: whatever doesn’t have an explicit rule before goes here:</a:t>
            </a:r>
          </a:p>
          <a:p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 *.</a:t>
            </a:r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bnl.gov</a:t>
            </a:r>
            <a:endParaRPr lang="en-US" sz="18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ProxyJump</a:t>
            </a:r>
            <a:r>
              <a:rPr lang="en-US" sz="18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purschke@cssh.sdcc.bnl.gov</a:t>
            </a:r>
            <a:endParaRPr lang="en-US" sz="18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8540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0C2D19-F8CB-7B56-4FA1-CE9A86E48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999ED5FA-D6AD-6953-52C2-BB946D00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And here we are.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B1834002-F7CC-3EBA-EF0E-3410B725A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659" y="2086993"/>
            <a:ext cx="11884634" cy="202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All the way from my Mac: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Also notice that there are no password prompts.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We always use ssh keys and the ssh-agent. BTW: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B85CB1-395F-9585-03AE-B38127A7FA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799CC3-D30A-F678-2ADC-E5EEE578DBD5}"/>
              </a:ext>
            </a:extLst>
          </p:cNvPr>
          <p:cNvSpPr/>
          <p:nvPr/>
        </p:nvSpPr>
        <p:spPr>
          <a:xfrm>
            <a:off x="287659" y="2971006"/>
            <a:ext cx="12433564" cy="3170099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mlpmacM2-4:~ </a:t>
            </a:r>
            <a:r>
              <a:rPr lang="en-US" sz="20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purschke</a:t>
            </a:r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ssh caloroc2</a:t>
            </a:r>
          </a:p>
          <a:p>
            <a:endParaRPr lang="en-US" sz="20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******************************************************************************</a:t>
            </a:r>
          </a:p>
          <a:p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                                                                           *</a:t>
            </a:r>
          </a:p>
          <a:p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                             NOTICE TO USERS                               *</a:t>
            </a:r>
          </a:p>
          <a:p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                                                                           *</a:t>
            </a:r>
          </a:p>
          <a:p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[ stuff deleted ] </a:t>
            </a:r>
          </a:p>
          <a:p>
            <a:endParaRPr lang="en-US" sz="20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 login: Wed Mar 25 17:21:02 2026 from 192.168.100.99</a:t>
            </a:r>
          </a:p>
          <a:p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phnxrc@caloroc2:~$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241763-6715-D2B4-409B-CBCBC41397A9}"/>
              </a:ext>
            </a:extLst>
          </p:cNvPr>
          <p:cNvSpPr/>
          <p:nvPr/>
        </p:nvSpPr>
        <p:spPr>
          <a:xfrm>
            <a:off x="287659" y="8283118"/>
            <a:ext cx="12433564" cy="1015663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root@caloroc2:~# </a:t>
            </a:r>
            <a:r>
              <a:rPr lang="en-US" sz="20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lspci</a:t>
            </a:r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| grep -</a:t>
            </a:r>
            <a:r>
              <a:rPr lang="en-US" sz="20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cern</a:t>
            </a:r>
            <a:endParaRPr lang="en-US" sz="20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04:00.0 Communication controller: CERN/ECP/EDU Device 0428</a:t>
            </a:r>
          </a:p>
          <a:p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05:00.0 Communication controller: CERN/ECP/EDU Device 0427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5601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CD3604-67F5-8F70-2A45-78DBF9F44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3A360570-13C6-6087-E6D2-F11F918C1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How to get an account on </a:t>
            </a:r>
            <a:r>
              <a:rPr lang="en-US" sz="4200" dirty="0" err="1">
                <a:solidFill>
                  <a:srgbClr val="000000"/>
                </a:solidFill>
                <a:latin typeface="Arial Narrow" charset="0"/>
              </a:rPr>
              <a:t>hcalgw</a:t>
            </a: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?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0F49AA6A-ED03-99F6-C92B-9747EE431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704" y="2285206"/>
            <a:ext cx="11884634" cy="202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I’ll make you one.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 use your SDCC UID as a convenient database for UIDs. One day you will ask for an account on, say,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highbaygw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, and then you get the same there.</a:t>
            </a:r>
          </a:p>
          <a:p>
            <a:pPr eaLnBrk="1" hangingPunct="1">
              <a:spcBef>
                <a:spcPts val="1363"/>
              </a:spcBef>
              <a:buClrTx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But the accounts are completely independent, this is just convenience.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Please tell me that number, or tell me your account name at the SDCC…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Then I’ll ask you to change your pw on first login, and to establish your ssh key.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And then I also add that key to caloroc2’s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authorized_keys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. Done.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As I said, I did all that for Tonko when I offered him this machine as a FELIX playground.</a:t>
            </a:r>
            <a:br>
              <a:rPr lang="en-US" sz="3000" dirty="0">
                <a:solidFill>
                  <a:schemeClr val="tx1"/>
                </a:solidFill>
                <a:latin typeface="Arial Narrow" charset="0"/>
              </a:rPr>
            </a:b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 don’t really feel proprietary if you need the card changed, OS changed…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B2031A-411D-9DDC-1C6B-3ED76DA79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1880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2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Arial Unicode MS"/>
      </a:majorFont>
      <a:minorFont>
        <a:latin typeface="Arial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2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Arial Unicode MS"/>
      </a:majorFont>
      <a:minorFont>
        <a:latin typeface="Arial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104344</TotalTime>
  <Words>1136</Words>
  <Application>Microsoft Macintosh PowerPoint</Application>
  <PresentationFormat>Custom</PresentationFormat>
  <Paragraphs>139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27</vt:i4>
      </vt:variant>
      <vt:variant>
        <vt:lpstr>Slide Titles</vt:lpstr>
      </vt:variant>
      <vt:variant>
        <vt:i4>9</vt:i4>
      </vt:variant>
    </vt:vector>
  </HeadingPairs>
  <TitlesOfParts>
    <vt:vector size="42" baseType="lpstr">
      <vt:lpstr>Arial</vt:lpstr>
      <vt:lpstr>Arial Narrow</vt:lpstr>
      <vt:lpstr>Courier New</vt:lpstr>
      <vt:lpstr>Helvetica Neue</vt:lpstr>
      <vt:lpstr>Helvetica Neue Light</vt:lpstr>
      <vt:lpstr>Times New Roman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13_Office Theme</vt:lpstr>
      <vt:lpstr>14_Office Theme</vt:lpstr>
      <vt:lpstr>15_Office Theme</vt:lpstr>
      <vt:lpstr>16_Office Theme</vt:lpstr>
      <vt:lpstr>17_Office Theme</vt:lpstr>
      <vt:lpstr>18_Office Theme</vt:lpstr>
      <vt:lpstr>19_Office Theme</vt:lpstr>
      <vt:lpstr>20_Office Theme</vt:lpstr>
      <vt:lpstr>21_Office Theme</vt:lpstr>
      <vt:lpstr>22_Office Theme</vt:lpstr>
      <vt:lpstr>23_Office Theme</vt:lpstr>
      <vt:lpstr>24_Office Theme</vt:lpstr>
      <vt:lpstr>25_Office Theme</vt:lpstr>
      <vt:lpstr>26_Office Theme</vt:lpstr>
      <vt:lpstr>27_Office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PET Scanner for Plants at the Brookhaven National Laboratory </dc:title>
  <cp:lastModifiedBy>Purschke, Martin</cp:lastModifiedBy>
  <cp:revision>447</cp:revision>
  <cp:lastPrinted>2019-08-08T02:53:14Z</cp:lastPrinted>
  <dcterms:created xsi:type="dcterms:W3CDTF">1601-01-01T00:00:00Z</dcterms:created>
  <dcterms:modified xsi:type="dcterms:W3CDTF">2026-03-26T13:18:29Z</dcterms:modified>
</cp:coreProperties>
</file>