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674"/>
  </p:normalViewPr>
  <p:slideViewPr>
    <p:cSldViewPr snapToGrid="0" showGuides="1">
      <p:cViewPr varScale="1">
        <p:scale>
          <a:sx n="141" d="100"/>
          <a:sy n="141" d="100"/>
        </p:scale>
        <p:origin x="4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8959-E1B2-4E5A-8E89-166E18D5F51B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14C6-EBB8-4797-B392-58E988AE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8A91-9773-DB6F-E5C3-5874BEAA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B7050-5C2F-E0F6-44ED-65584AA27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D339D-D68A-6C85-4D58-9DF3B8D2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7EB1D-6611-14BD-4798-0961B164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94EC-21FD-1574-A4E9-807F05E6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B565-0B73-3F9E-0425-B8D5FCDB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8BFE9-2DDA-5903-061E-FEB777B0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E472-6D26-2870-4C00-56B3D461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0C32-B61E-BF5B-C2A6-0CE21DD5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D9C4-A9BE-6A13-0474-3CCEFD1B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874EF-5150-2024-4603-FD06D4AC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99C-CAE2-1B3F-0812-567CE8D6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83D9E-1906-FB31-7565-12D3D9E4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027B1-478B-0D15-D433-CF4D727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4E408-A6A4-D502-159A-7DD290D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73D3-5CFF-9C02-856C-ED2E48E4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9FE-EBEC-206D-6D83-262D24F1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6046-0D89-F166-0F9F-B8D2E69C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0612-0D6C-D6ED-00BF-34D7F957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2253-08D1-722A-A9AD-06D59264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49B7-A4DF-B972-6B6C-6607A3E3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6A1A-69C0-EE49-E2BE-E4B26901C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A44A-AA62-4967-7C6A-0484901F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CA8CF-9273-5FF6-89F2-78C13FD2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A971-6B82-C051-4AB0-10DB420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B276-F08F-FAC6-8524-F6A7C8F4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65C9-12B1-469D-2547-CF2750574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1A09-AE0C-E7DA-D4FB-4D74EF949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FD31F-87E8-5EC9-ACA0-10F28283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88D2C-EB09-4B68-7C62-A62AF95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0E801-FC05-2CA3-531C-2DDF916C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B2F6-FAC1-596A-5892-0DCDBD39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DC2C-7D80-75ED-E85F-6CE2A4C2B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9CD97-9616-D1D5-9038-764D064E4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A9F3A-DC63-5369-E43B-402DCE1D4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C805F-8FFF-9046-2309-512E157B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79B5D-238D-2F05-9651-6A71D738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7BD21-304F-94E0-F6A0-4DAE21B2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34456-C156-8241-16D3-A71B57F3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8A36-211B-B9A2-57EE-0041DC96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B80F4-B559-BBDB-B3CA-B1297838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1CE9-D95F-F500-CAB2-186C94F1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2BAE-9B65-A5C2-B298-5B3DD287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72DEF-810B-11BB-F48A-C6819043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F93EE-1560-ABDE-A966-EF2E1041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4FB33-BBDE-D5D7-E520-5B9A5E1F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3FB3-CA8B-944C-5835-2C48B4A4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9A1F-6EED-B1C2-90C3-2A5CE39C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2E920-8304-CDA8-55DE-39D72F167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377E9-18C4-FF58-7060-CB8333C6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EE3EF-742D-E297-2F32-F47505AB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EF9D1-6220-66BB-ACB8-AA0AC4C9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BF7B-1CBF-C137-053E-7D2D5803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FC02B-0C6D-BED8-B4F7-EE4F120CC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C120-840C-B640-720E-6C17E2EBD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DFDB-B90D-80B2-C18F-E484429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CD569-FFE9-9586-B8E7-6D5FB7D6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934EC-CF58-E2F9-C3F9-56D4AF02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374D4-0641-3D51-0259-4FB5B79E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EC9A-7566-CD88-55BD-4B18D0EE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B5315-7FE9-3624-31CC-E10F1564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2/26/2026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AE24-F9C3-D978-1F8F-9C68D86A1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6A410-927B-8203-08B4-E5485B63C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B120-7BAD-B59A-69D7-AE9BFE5E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67" y="110199"/>
            <a:ext cx="5752433" cy="889938"/>
          </a:xfrm>
        </p:spPr>
        <p:txBody>
          <a:bodyPr>
            <a:normAutofit/>
          </a:bodyPr>
          <a:lstStyle/>
          <a:p>
            <a:r>
              <a:rPr lang="en-US" sz="3200" b="1" dirty="0"/>
              <a:t>IP6 – </a:t>
            </a:r>
            <a:r>
              <a:rPr lang="en-US" sz="3200" b="1" dirty="0" err="1"/>
              <a:t>ePIC</a:t>
            </a:r>
            <a:r>
              <a:rPr lang="en-US" sz="3200" b="1" dirty="0"/>
              <a:t> Detector Subsystems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F80-764D-18F5-C66E-C8E897CC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8118B-39CB-F3CA-47EA-B6CBCE8C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26" y="4117212"/>
            <a:ext cx="12192000" cy="249843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2BF83F1C-78B2-31CC-168E-C6B79CA6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678" y="5728508"/>
            <a:ext cx="438709" cy="3156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DD406F-5EB8-5AEC-2A1D-949C6F606AB3}"/>
              </a:ext>
            </a:extLst>
          </p:cNvPr>
          <p:cNvCxnSpPr>
            <a:cxnSpLocks/>
          </p:cNvCxnSpPr>
          <p:nvPr/>
        </p:nvCxnSpPr>
        <p:spPr>
          <a:xfrm flipV="1">
            <a:off x="3681319" y="4725652"/>
            <a:ext cx="1630843" cy="196542"/>
          </a:xfrm>
          <a:prstGeom prst="straightConnector1">
            <a:avLst/>
          </a:prstGeom>
          <a:ln w="381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9C764E-DF6F-89B7-C616-67AB6C5F5C33}"/>
              </a:ext>
            </a:extLst>
          </p:cNvPr>
          <p:cNvCxnSpPr>
            <a:cxnSpLocks/>
          </p:cNvCxnSpPr>
          <p:nvPr/>
        </p:nvCxnSpPr>
        <p:spPr>
          <a:xfrm flipH="1">
            <a:off x="7489453" y="4351107"/>
            <a:ext cx="1901402" cy="227402"/>
          </a:xfrm>
          <a:prstGeom prst="straightConnector1">
            <a:avLst/>
          </a:prstGeom>
          <a:ln w="38100">
            <a:solidFill>
              <a:srgbClr val="FF8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FDCE58-08DA-B479-C279-643BF4725EFC}"/>
              </a:ext>
            </a:extLst>
          </p:cNvPr>
          <p:cNvSpPr txBox="1"/>
          <p:nvPr/>
        </p:nvSpPr>
        <p:spPr>
          <a:xfrm rot="21264767">
            <a:off x="7411571" y="413207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 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D4696-5861-6FD1-F492-10A11F772545}"/>
              </a:ext>
            </a:extLst>
          </p:cNvPr>
          <p:cNvSpPr txBox="1"/>
          <p:nvPr/>
        </p:nvSpPr>
        <p:spPr>
          <a:xfrm rot="21240000">
            <a:off x="3890827" y="4436230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p/A beam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EAD301E2-BF0B-6A9A-359C-D9C74997D94E}"/>
              </a:ext>
            </a:extLst>
          </p:cNvPr>
          <p:cNvSpPr/>
          <p:nvPr/>
        </p:nvSpPr>
        <p:spPr>
          <a:xfrm>
            <a:off x="3009154" y="4913336"/>
            <a:ext cx="629905" cy="729353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E040D95C-9A37-EC26-99E3-D3CBCFC3EC06}"/>
              </a:ext>
            </a:extLst>
          </p:cNvPr>
          <p:cNvSpPr/>
          <p:nvPr/>
        </p:nvSpPr>
        <p:spPr>
          <a:xfrm>
            <a:off x="1977979" y="4913336"/>
            <a:ext cx="73567" cy="944528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2B0820C8-8F7A-2192-49D4-C2D712D06F17}"/>
              </a:ext>
            </a:extLst>
          </p:cNvPr>
          <p:cNvSpPr/>
          <p:nvPr/>
        </p:nvSpPr>
        <p:spPr>
          <a:xfrm flipH="1">
            <a:off x="306404" y="4913336"/>
            <a:ext cx="198231" cy="1000506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489A0201-C5F6-ABC2-9CE4-B01C77609CDB}"/>
              </a:ext>
            </a:extLst>
          </p:cNvPr>
          <p:cNvSpPr txBox="1"/>
          <p:nvPr/>
        </p:nvSpPr>
        <p:spPr>
          <a:xfrm>
            <a:off x="301360" y="4423559"/>
            <a:ext cx="93605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B77C8518-F1A1-9DE9-4DE2-0AC81EA75D97}"/>
              </a:ext>
            </a:extLst>
          </p:cNvPr>
          <p:cNvSpPr txBox="1"/>
          <p:nvPr/>
        </p:nvSpPr>
        <p:spPr>
          <a:xfrm>
            <a:off x="1841400" y="4620896"/>
            <a:ext cx="1780505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Low-Q2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aggers</a:t>
            </a: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40B32C82-0FBD-A182-FC2B-916B3CB81A02}"/>
              </a:ext>
            </a:extLst>
          </p:cNvPr>
          <p:cNvSpPr txBox="1"/>
          <p:nvPr/>
        </p:nvSpPr>
        <p:spPr>
          <a:xfrm>
            <a:off x="9834547" y="3892939"/>
            <a:ext cx="1883701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00" b="0" dirty="0"/>
              <a:t>Zero Degree Calorimeter</a:t>
            </a:r>
            <a:endParaRPr sz="1200" b="0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82C26583-227E-62FF-66CD-46E2B4191248}"/>
              </a:ext>
            </a:extLst>
          </p:cNvPr>
          <p:cNvSpPr/>
          <p:nvPr/>
        </p:nvSpPr>
        <p:spPr>
          <a:xfrm flipH="1" flipV="1">
            <a:off x="9742014" y="4860978"/>
            <a:ext cx="357697" cy="543466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2D860B9D-8C66-5DB9-D66E-9A708A499FF9}"/>
              </a:ext>
            </a:extLst>
          </p:cNvPr>
          <p:cNvSpPr/>
          <p:nvPr/>
        </p:nvSpPr>
        <p:spPr>
          <a:xfrm>
            <a:off x="10678289" y="4163812"/>
            <a:ext cx="361757" cy="553996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21AAD034-DA86-7770-FC64-023D6F8DC2F4}"/>
              </a:ext>
            </a:extLst>
          </p:cNvPr>
          <p:cNvSpPr txBox="1"/>
          <p:nvPr/>
        </p:nvSpPr>
        <p:spPr>
          <a:xfrm>
            <a:off x="7557732" y="5477885"/>
            <a:ext cx="110639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b="0" dirty="0"/>
              <a:t>B0 </a:t>
            </a:r>
            <a:r>
              <a:rPr lang="en-US" sz="1200" b="0" dirty="0"/>
              <a:t>M</a:t>
            </a:r>
            <a:r>
              <a:rPr sz="1200" b="0" dirty="0"/>
              <a:t>agnet</a:t>
            </a:r>
            <a:r>
              <a:rPr lang="en-US" sz="1200" b="0" dirty="0"/>
              <a:t> </a:t>
            </a:r>
          </a:p>
          <a:p>
            <a:r>
              <a:rPr lang="en-US" sz="1200" b="0" dirty="0"/>
              <a:t>Spectrometer</a:t>
            </a:r>
            <a:endParaRPr sz="1200" b="0" dirty="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C476C02D-ABCE-D0A1-03F7-177467281949}"/>
              </a:ext>
            </a:extLst>
          </p:cNvPr>
          <p:cNvSpPr/>
          <p:nvPr/>
        </p:nvSpPr>
        <p:spPr>
          <a:xfrm flipH="1" flipV="1">
            <a:off x="7489453" y="5198018"/>
            <a:ext cx="629904" cy="364677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530968AA-2926-A2CA-0ACB-BF4E4B493C1F}"/>
              </a:ext>
            </a:extLst>
          </p:cNvPr>
          <p:cNvSpPr txBox="1"/>
          <p:nvPr/>
        </p:nvSpPr>
        <p:spPr>
          <a:xfrm>
            <a:off x="9679151" y="5309003"/>
            <a:ext cx="2524682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b="0" dirty="0"/>
              <a:t>Roman Pots </a:t>
            </a:r>
            <a:r>
              <a:rPr lang="en-US" sz="1200" b="0" dirty="0"/>
              <a:t>(RPs) </a:t>
            </a:r>
            <a:r>
              <a:rPr sz="1200" b="0" dirty="0"/>
              <a:t>and </a:t>
            </a:r>
            <a:endParaRPr lang="en-US" sz="1200" b="0" dirty="0"/>
          </a:p>
          <a:p>
            <a:r>
              <a:rPr sz="1200" b="0" dirty="0"/>
              <a:t>Off-Momentum </a:t>
            </a:r>
            <a:r>
              <a:rPr lang="en-US" sz="1200" b="0" dirty="0"/>
              <a:t>D</a:t>
            </a:r>
            <a:r>
              <a:rPr sz="1200" b="0" dirty="0"/>
              <a:t>etectors</a:t>
            </a:r>
            <a:r>
              <a:rPr lang="en-US" sz="1200" b="0" dirty="0"/>
              <a:t> (OMDs)</a:t>
            </a:r>
            <a:r>
              <a:rPr sz="1200" b="0" dirty="0"/>
              <a:t> </a:t>
            </a: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AB41E6DE-3A22-E741-D630-97AEEC927103}"/>
              </a:ext>
            </a:extLst>
          </p:cNvPr>
          <p:cNvSpPr/>
          <p:nvPr/>
        </p:nvSpPr>
        <p:spPr>
          <a:xfrm flipV="1">
            <a:off x="10584655" y="4809082"/>
            <a:ext cx="213273" cy="595361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EB0D63-BCCF-524D-88A8-B1232A1DA571}"/>
              </a:ext>
            </a:extLst>
          </p:cNvPr>
          <p:cNvSpPr txBox="1"/>
          <p:nvPr/>
        </p:nvSpPr>
        <p:spPr>
          <a:xfrm>
            <a:off x="769385" y="1042156"/>
            <a:ext cx="4368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26 Total Detector Subsystems: Bunch crossing : ~100MHz       Interaction rate : ~500kHz</a:t>
            </a:r>
          </a:p>
        </p:txBody>
      </p:sp>
      <p:pic>
        <p:nvPicPr>
          <p:cNvPr id="28" name="Picture 27" descr="Graphical user interface&#10;&#10;AI-generated content may be incorrect.">
            <a:extLst>
              <a:ext uri="{FF2B5EF4-FFF2-40B4-BE49-F238E27FC236}">
                <a16:creationId xmlns:a16="http://schemas.microsoft.com/office/drawing/2014/main" id="{41267D44-D5BE-23D6-2060-0C36CB32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26" y="20551"/>
            <a:ext cx="4993367" cy="37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E701-6DF7-10C4-6056-718F5ECE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7A91-533E-18D4-03D7-B4E8048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Diagram&#10;&#10;AI-generated content may be incorrect.">
            <a:extLst>
              <a:ext uri="{FF2B5EF4-FFF2-40B4-BE49-F238E27FC236}">
                <a16:creationId xmlns:a16="http://schemas.microsoft.com/office/drawing/2014/main" id="{CF8FB892-138B-A9EE-9E40-B84E24F2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295" y="128880"/>
            <a:ext cx="8980968" cy="5154658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D0940C22-2884-5D95-15D1-67CF26E271D8}"/>
              </a:ext>
            </a:extLst>
          </p:cNvPr>
          <p:cNvSpPr/>
          <p:nvPr/>
        </p:nvSpPr>
        <p:spPr>
          <a:xfrm rot="16200000">
            <a:off x="4376671" y="4009979"/>
            <a:ext cx="390418" cy="321716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C725AB7-9E29-E77D-BADD-FC869D27A2B8}"/>
              </a:ext>
            </a:extLst>
          </p:cNvPr>
          <p:cNvSpPr/>
          <p:nvPr/>
        </p:nvSpPr>
        <p:spPr>
          <a:xfrm rot="16200000">
            <a:off x="8115420" y="3499434"/>
            <a:ext cx="390418" cy="420350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EE27DFC-93D1-8506-8708-D71CDF63A2AE}"/>
              </a:ext>
            </a:extLst>
          </p:cNvPr>
          <p:cNvSpPr/>
          <p:nvPr/>
        </p:nvSpPr>
        <p:spPr>
          <a:xfrm rot="16200000">
            <a:off x="10983116" y="4852623"/>
            <a:ext cx="390418" cy="1531881"/>
          </a:xfrm>
          <a:prstGeom prst="leftBrace">
            <a:avLst>
              <a:gd name="adj1" fmla="val 3201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0020B-1473-CD2B-3F56-2F6751B16983}"/>
              </a:ext>
            </a:extLst>
          </p:cNvPr>
          <p:cNvSpPr txBox="1"/>
          <p:nvPr/>
        </p:nvSpPr>
        <p:spPr>
          <a:xfrm>
            <a:off x="3379536" y="5779948"/>
            <a:ext cx="258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Detectors and Electronics</a:t>
            </a:r>
          </a:p>
          <a:p>
            <a:pPr algn="ctr"/>
            <a:r>
              <a:rPr lang="en-US" sz="1600" dirty="0"/>
              <a:t>WBS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9253C-FA85-C176-D417-67375B9DFFED}"/>
              </a:ext>
            </a:extLst>
          </p:cNvPr>
          <p:cNvSpPr txBox="1"/>
          <p:nvPr/>
        </p:nvSpPr>
        <p:spPr>
          <a:xfrm>
            <a:off x="7453779" y="5813773"/>
            <a:ext cx="190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DAQ/Computing</a:t>
            </a:r>
          </a:p>
          <a:p>
            <a:pPr algn="ctr"/>
            <a:r>
              <a:rPr lang="en-US" b="1" dirty="0"/>
              <a:t>WBS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23037-B16C-E68E-BD81-8412B36381F6}"/>
              </a:ext>
            </a:extLst>
          </p:cNvPr>
          <p:cNvSpPr txBox="1"/>
          <p:nvPr/>
        </p:nvSpPr>
        <p:spPr>
          <a:xfrm>
            <a:off x="10632550" y="5813773"/>
            <a:ext cx="1177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Off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7DB61-916C-6E55-1ED4-945F11C7616D}"/>
              </a:ext>
            </a:extLst>
          </p:cNvPr>
          <p:cNvSpPr txBox="1"/>
          <p:nvPr/>
        </p:nvSpPr>
        <p:spPr>
          <a:xfrm>
            <a:off x="118297" y="882333"/>
            <a:ext cx="28449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Hardware interface with Front-End electronics:  ~120 Data Aggregation and Management boards – DAM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Roughly 8000 data path fibers connecting DAM boards to the detector readout electronics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COTS  computing: Echelon 0  ~140 computing nodes interconnected with a 100/400Gb ethernet network.</a:t>
            </a:r>
          </a:p>
          <a:p>
            <a:r>
              <a:rPr lang="en-US" sz="1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Electronics racks for mounting all components in the experimental areas and for Echelon 0 computing (roughly 25-30 total racks).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A9D2A-20C9-1D85-6E0D-08BF654A42BA}"/>
              </a:ext>
            </a:extLst>
          </p:cNvPr>
          <p:cNvSpPr txBox="1"/>
          <p:nvPr/>
        </p:nvSpPr>
        <p:spPr>
          <a:xfrm>
            <a:off x="305583" y="205998"/>
            <a:ext cx="236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ePIC</a:t>
            </a:r>
            <a:r>
              <a:rPr lang="en-US" sz="2400" b="1" dirty="0">
                <a:solidFill>
                  <a:srgbClr val="0070C0"/>
                </a:solidFill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222160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073B-3ADE-618F-4123-EBC911E5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3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AB505-A8C3-EF8A-0D86-B7CFFF23980A}"/>
              </a:ext>
            </a:extLst>
          </p:cNvPr>
          <p:cNvGrpSpPr/>
          <p:nvPr/>
        </p:nvGrpSpPr>
        <p:grpSpPr>
          <a:xfrm>
            <a:off x="6912218" y="3490103"/>
            <a:ext cx="2945892" cy="109728"/>
            <a:chOff x="6990588" y="3465576"/>
            <a:chExt cx="2945892" cy="10972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E6AB2D6-9308-E652-8684-1B86F4007EC9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75304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82EBAA7-6020-F002-A625-98114D5D051F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38728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2FC8074-F820-804A-0F1D-1D942EE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502152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574F3C2-46CB-797F-CFC4-31FBD26F73AA}"/>
                </a:ext>
              </a:extLst>
            </p:cNvPr>
            <p:cNvCxnSpPr>
              <a:cxnSpLocks/>
            </p:cNvCxnSpPr>
            <p:nvPr/>
          </p:nvCxnSpPr>
          <p:spPr>
            <a:xfrm>
              <a:off x="6990588" y="3465576"/>
              <a:ext cx="29458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le 2">
            <a:extLst>
              <a:ext uri="{FF2B5EF4-FFF2-40B4-BE49-F238E27FC236}">
                <a16:creationId xmlns:a16="http://schemas.microsoft.com/office/drawing/2014/main" id="{1326C9A9-FC63-764F-9C6B-5710FCB03310}"/>
              </a:ext>
            </a:extLst>
          </p:cNvPr>
          <p:cNvSpPr>
            <a:spLocks noGrp="1"/>
          </p:cNvSpPr>
          <p:nvPr/>
        </p:nvSpPr>
        <p:spPr>
          <a:xfrm>
            <a:off x="371536" y="24526"/>
            <a:ext cx="11499850" cy="769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Splitting of Echelon 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FD3DAB-476D-997B-2708-F90D4186EF18}"/>
              </a:ext>
            </a:extLst>
          </p:cNvPr>
          <p:cNvSpPr/>
          <p:nvPr/>
        </p:nvSpPr>
        <p:spPr>
          <a:xfrm>
            <a:off x="5299165" y="4648048"/>
            <a:ext cx="2446742" cy="1361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E8E5BAE-7800-3DA7-3F87-6CABEA9E3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46485" y="4109986"/>
            <a:ext cx="1361362" cy="2437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EE87F87-1B79-C279-88EB-4342008050A8}"/>
              </a:ext>
            </a:extLst>
          </p:cNvPr>
          <p:cNvSpPr txBox="1">
            <a:spLocks/>
          </p:cNvSpPr>
          <p:nvPr/>
        </p:nvSpPr>
        <p:spPr>
          <a:xfrm>
            <a:off x="597795" y="742398"/>
            <a:ext cx="11499850" cy="9255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96FF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6FF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70C0"/>
                </a:solidFill>
              </a:rPr>
              <a:t>ePIC</a:t>
            </a:r>
            <a:r>
              <a:rPr lang="en-US" sz="2000" dirty="0">
                <a:solidFill>
                  <a:srgbClr val="0070C0"/>
                </a:solidFill>
              </a:rPr>
              <a:t> DAQ and computing will require network connectivity at BNL between resources in IP-6, SCDF as well as development labs that is bandwidth guaranteed and minimizes routing.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F40A41-82BA-02B4-0915-00988C8744B9}"/>
              </a:ext>
            </a:extLst>
          </p:cNvPr>
          <p:cNvSpPr/>
          <p:nvPr/>
        </p:nvSpPr>
        <p:spPr>
          <a:xfrm>
            <a:off x="9852014" y="3206639"/>
            <a:ext cx="1636776" cy="1746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A0AB8A-FCD2-63A8-3E72-D6EE3BC4E6A8}"/>
              </a:ext>
            </a:extLst>
          </p:cNvPr>
          <p:cNvSpPr/>
          <p:nvPr/>
        </p:nvSpPr>
        <p:spPr>
          <a:xfrm>
            <a:off x="4853028" y="2108237"/>
            <a:ext cx="2359152" cy="14915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A36CCC-204C-1ACF-C05B-FC288E7320CE}"/>
              </a:ext>
            </a:extLst>
          </p:cNvPr>
          <p:cNvSpPr/>
          <p:nvPr/>
        </p:nvSpPr>
        <p:spPr>
          <a:xfrm>
            <a:off x="6776023" y="4715399"/>
            <a:ext cx="377952" cy="6217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774399-A361-741A-D6BD-1560A0B43E41}"/>
              </a:ext>
            </a:extLst>
          </p:cNvPr>
          <p:cNvSpPr/>
          <p:nvPr/>
        </p:nvSpPr>
        <p:spPr>
          <a:xfrm>
            <a:off x="7306375" y="4715399"/>
            <a:ext cx="377952" cy="6217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069316C-B493-F84D-9F99-6D8F99E6D0DD}"/>
              </a:ext>
            </a:extLst>
          </p:cNvPr>
          <p:cNvSpPr/>
          <p:nvPr/>
        </p:nvSpPr>
        <p:spPr>
          <a:xfrm>
            <a:off x="6245671" y="4715399"/>
            <a:ext cx="377952" cy="6217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91EB8332-4262-0903-028E-F0009FDB5586}"/>
              </a:ext>
            </a:extLst>
          </p:cNvPr>
          <p:cNvSpPr txBox="1"/>
          <p:nvPr/>
        </p:nvSpPr>
        <p:spPr>
          <a:xfrm>
            <a:off x="4836608" y="211508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SCDF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E3F372F5-6E43-0C73-2935-F872F1A66400}"/>
              </a:ext>
            </a:extLst>
          </p:cNvPr>
          <p:cNvSpPr txBox="1"/>
          <p:nvPr/>
        </p:nvSpPr>
        <p:spPr>
          <a:xfrm>
            <a:off x="6193235" y="505372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Lab</a:t>
            </a: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DF96C23D-0AA5-9E00-3621-DF2C494CFA5F}"/>
              </a:ext>
            </a:extLst>
          </p:cNvPr>
          <p:cNvSpPr txBox="1"/>
          <p:nvPr/>
        </p:nvSpPr>
        <p:spPr>
          <a:xfrm>
            <a:off x="6729683" y="505982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Lab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3F03B641-1FD0-0C49-4ECA-CD21D831EB18}"/>
              </a:ext>
            </a:extLst>
          </p:cNvPr>
          <p:cNvSpPr txBox="1"/>
          <p:nvPr/>
        </p:nvSpPr>
        <p:spPr>
          <a:xfrm>
            <a:off x="7263083" y="506287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Lab</a:t>
            </a: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E7BFA4E8-3A29-3F14-5EE3-03793B071352}"/>
              </a:ext>
            </a:extLst>
          </p:cNvPr>
          <p:cNvSpPr txBox="1"/>
          <p:nvPr/>
        </p:nvSpPr>
        <p:spPr>
          <a:xfrm>
            <a:off x="10957875" y="317787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IP-6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1AA16D-BCFC-150E-28B5-5FB0DE5135AC}"/>
              </a:ext>
            </a:extLst>
          </p:cNvPr>
          <p:cNvSpPr/>
          <p:nvPr/>
        </p:nvSpPr>
        <p:spPr>
          <a:xfrm>
            <a:off x="9852014" y="3215089"/>
            <a:ext cx="1105861" cy="13613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TextBox 17">
            <a:extLst>
              <a:ext uri="{FF2B5EF4-FFF2-40B4-BE49-F238E27FC236}">
                <a16:creationId xmlns:a16="http://schemas.microsoft.com/office/drawing/2014/main" id="{56F2DDD3-7C11-E932-BDA9-612EA34E0342}"/>
              </a:ext>
            </a:extLst>
          </p:cNvPr>
          <p:cNvSpPr txBox="1"/>
          <p:nvPr/>
        </p:nvSpPr>
        <p:spPr>
          <a:xfrm>
            <a:off x="9845335" y="3651272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DAQ Room</a:t>
            </a:r>
          </a:p>
          <a:p>
            <a:pPr algn="ctr"/>
            <a:r>
              <a:rPr lang="en-US" sz="1000" dirty="0"/>
              <a:t>(~70 computers)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D224ADA-91CD-0350-24D3-68FEA82EF300}"/>
              </a:ext>
            </a:extLst>
          </p:cNvPr>
          <p:cNvSpPr/>
          <p:nvPr/>
        </p:nvSpPr>
        <p:spPr>
          <a:xfrm>
            <a:off x="6121461" y="2713198"/>
            <a:ext cx="1090719" cy="8957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CE4E9E7E-7CD6-C178-7199-901A02C4B99E}"/>
              </a:ext>
            </a:extLst>
          </p:cNvPr>
          <p:cNvSpPr txBox="1"/>
          <p:nvPr/>
        </p:nvSpPr>
        <p:spPr>
          <a:xfrm>
            <a:off x="7153975" y="1994297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To JLAB 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ePIC</a:t>
            </a:r>
            <a:r>
              <a:rPr lang="en-US" sz="1400" dirty="0">
                <a:solidFill>
                  <a:srgbClr val="FF0000"/>
                </a:solidFill>
              </a:rPr>
              <a:t> (Echelon 1)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C1739D-E502-8A5F-47FA-F4D407E02CFD}"/>
              </a:ext>
            </a:extLst>
          </p:cNvPr>
          <p:cNvSpPr/>
          <p:nvPr/>
        </p:nvSpPr>
        <p:spPr>
          <a:xfrm>
            <a:off x="4853028" y="3185118"/>
            <a:ext cx="799610" cy="419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TextBox 21">
            <a:extLst>
              <a:ext uri="{FF2B5EF4-FFF2-40B4-BE49-F238E27FC236}">
                <a16:creationId xmlns:a16="http://schemas.microsoft.com/office/drawing/2014/main" id="{FBB6E92B-F5A5-7261-1A58-44D938CC6ACC}"/>
              </a:ext>
            </a:extLst>
          </p:cNvPr>
          <p:cNvSpPr txBox="1"/>
          <p:nvPr/>
        </p:nvSpPr>
        <p:spPr>
          <a:xfrm>
            <a:off x="4819861" y="3147310"/>
            <a:ext cx="88502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FF00"/>
                </a:solidFill>
              </a:rPr>
              <a:t>BNL </a:t>
            </a:r>
            <a:r>
              <a:rPr lang="en-US" sz="1200" dirty="0" err="1">
                <a:solidFill>
                  <a:srgbClr val="FFFF00"/>
                </a:solidFill>
              </a:rPr>
              <a:t>ePIC</a:t>
            </a:r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>
                <a:solidFill>
                  <a:srgbClr val="FFFF00"/>
                </a:solidFill>
              </a:rPr>
              <a:t>Echelon 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A70A9F-ACE6-50EF-EF47-9E70102248B4}"/>
              </a:ext>
            </a:extLst>
          </p:cNvPr>
          <p:cNvSpPr/>
          <p:nvPr/>
        </p:nvSpPr>
        <p:spPr>
          <a:xfrm>
            <a:off x="6520388" y="2104994"/>
            <a:ext cx="691125" cy="2997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FE4EE74A-8A9E-6D0B-3FC2-4E994127DA50}"/>
              </a:ext>
            </a:extLst>
          </p:cNvPr>
          <p:cNvSpPr txBox="1"/>
          <p:nvPr/>
        </p:nvSpPr>
        <p:spPr>
          <a:xfrm>
            <a:off x="6042934" y="2807441"/>
            <a:ext cx="1207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ePIC</a:t>
            </a:r>
            <a:r>
              <a:rPr lang="en-US" sz="1400" dirty="0"/>
              <a:t> DAQ</a:t>
            </a:r>
          </a:p>
          <a:p>
            <a:pPr algn="ctr"/>
            <a:r>
              <a:rPr lang="en-US" sz="1400" dirty="0"/>
              <a:t>Enclave</a:t>
            </a:r>
          </a:p>
          <a:p>
            <a:pPr algn="ctr"/>
            <a:r>
              <a:rPr lang="en-US" sz="1000" dirty="0"/>
              <a:t>( ~70 computers)</a:t>
            </a: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F8A26BE5-BBED-7510-DDC7-E301C3BC832D}"/>
              </a:ext>
            </a:extLst>
          </p:cNvPr>
          <p:cNvSpPr txBox="1"/>
          <p:nvPr/>
        </p:nvSpPr>
        <p:spPr>
          <a:xfrm>
            <a:off x="6473857" y="2104764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ESNET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BF175A9-F139-5A0B-DC05-0A88340ECF72}"/>
              </a:ext>
            </a:extLst>
          </p:cNvPr>
          <p:cNvCxnSpPr>
            <a:cxnSpLocks/>
          </p:cNvCxnSpPr>
          <p:nvPr/>
        </p:nvCxnSpPr>
        <p:spPr>
          <a:xfrm flipV="1">
            <a:off x="6865950" y="2399289"/>
            <a:ext cx="2" cy="3291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1278792-4680-D371-D849-BA8CB4E7A5B1}"/>
              </a:ext>
            </a:extLst>
          </p:cNvPr>
          <p:cNvCxnSpPr>
            <a:cxnSpLocks/>
          </p:cNvCxnSpPr>
          <p:nvPr/>
        </p:nvCxnSpPr>
        <p:spPr>
          <a:xfrm flipH="1">
            <a:off x="5689759" y="3394760"/>
            <a:ext cx="425552" cy="4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3C7E761-0568-4E12-FBD3-DF522532E2F5}"/>
              </a:ext>
            </a:extLst>
          </p:cNvPr>
          <p:cNvCxnSpPr>
            <a:cxnSpLocks/>
          </p:cNvCxnSpPr>
          <p:nvPr/>
        </p:nvCxnSpPr>
        <p:spPr>
          <a:xfrm flipV="1">
            <a:off x="6964999" y="3616404"/>
            <a:ext cx="0" cy="1097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C1E80FA7-BDD2-3F36-6B04-0B81A315734B}"/>
              </a:ext>
            </a:extLst>
          </p:cNvPr>
          <p:cNvCxnSpPr>
            <a:stCxn id="57" idx="0"/>
          </p:cNvCxnSpPr>
          <p:nvPr/>
        </p:nvCxnSpPr>
        <p:spPr>
          <a:xfrm rot="5400000" flipH="1" flipV="1">
            <a:off x="6066509" y="4005885"/>
            <a:ext cx="1077652" cy="34137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310358C3-EA1E-3DE8-CE2E-FF55C8C514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8395" y="3996070"/>
            <a:ext cx="1077652" cy="34137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35">
            <a:extLst>
              <a:ext uri="{FF2B5EF4-FFF2-40B4-BE49-F238E27FC236}">
                <a16:creationId xmlns:a16="http://schemas.microsoft.com/office/drawing/2014/main" id="{4B4855E8-F7B6-0F14-CCFC-D851139E8750}"/>
              </a:ext>
            </a:extLst>
          </p:cNvPr>
          <p:cNvSpPr txBox="1"/>
          <p:nvPr/>
        </p:nvSpPr>
        <p:spPr>
          <a:xfrm>
            <a:off x="8380059" y="3588902"/>
            <a:ext cx="9925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4Tbps</a:t>
            </a:r>
          </a:p>
          <a:p>
            <a:pPr algn="ctr"/>
            <a:r>
              <a:rPr lang="en-US" sz="1000" dirty="0"/>
              <a:t>(10x400 Gb/s)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5B81D5D7-EE64-1FB0-1DC0-25C8DA453D5E}"/>
              </a:ext>
            </a:extLst>
          </p:cNvPr>
          <p:cNvSpPr txBox="1"/>
          <p:nvPr/>
        </p:nvSpPr>
        <p:spPr>
          <a:xfrm>
            <a:off x="6579524" y="417137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Up to</a:t>
            </a:r>
          </a:p>
          <a:p>
            <a:r>
              <a:rPr lang="en-US" sz="1400" dirty="0"/>
              <a:t>100Gbps</a:t>
            </a:r>
          </a:p>
        </p:txBody>
      </p:sp>
      <p:sp>
        <p:nvSpPr>
          <p:cNvPr id="79" name="TextBox 37">
            <a:extLst>
              <a:ext uri="{FF2B5EF4-FFF2-40B4-BE49-F238E27FC236}">
                <a16:creationId xmlns:a16="http://schemas.microsoft.com/office/drawing/2014/main" id="{54B2EB59-C8A5-B36B-3E42-C0570BC3A7F8}"/>
              </a:ext>
            </a:extLst>
          </p:cNvPr>
          <p:cNvSpPr txBox="1"/>
          <p:nvPr/>
        </p:nvSpPr>
        <p:spPr>
          <a:xfrm>
            <a:off x="6212154" y="2423724"/>
            <a:ext cx="700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400 Gb/s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297B9B20-E42C-25E9-B45C-596687C65F9B}"/>
              </a:ext>
            </a:extLst>
          </p:cNvPr>
          <p:cNvSpPr txBox="1"/>
          <p:nvPr/>
        </p:nvSpPr>
        <p:spPr>
          <a:xfrm>
            <a:off x="5641965" y="3022142"/>
            <a:ext cx="52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400</a:t>
            </a:r>
          </a:p>
          <a:p>
            <a:pPr algn="ctr"/>
            <a:r>
              <a:rPr lang="en-US" sz="1000" dirty="0"/>
              <a:t>Gb/s</a:t>
            </a:r>
          </a:p>
        </p:txBody>
      </p:sp>
      <p:sp>
        <p:nvSpPr>
          <p:cNvPr id="81" name="TextBox 39">
            <a:extLst>
              <a:ext uri="{FF2B5EF4-FFF2-40B4-BE49-F238E27FC236}">
                <a16:creationId xmlns:a16="http://schemas.microsoft.com/office/drawing/2014/main" id="{C286E80B-6D35-4308-2367-F2A95CC28B84}"/>
              </a:ext>
            </a:extLst>
          </p:cNvPr>
          <p:cNvSpPr txBox="1"/>
          <p:nvPr/>
        </p:nvSpPr>
        <p:spPr>
          <a:xfrm>
            <a:off x="72247" y="1571512"/>
            <a:ext cx="4780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Early DAQ &amp; Electronics development will be in labs (Physics, </a:t>
            </a:r>
            <a:r>
              <a:rPr lang="en-US" sz="1600" dirty="0">
                <a:solidFill>
                  <a:srgbClr val="0070C0"/>
                </a:solidFill>
              </a:rPr>
              <a:t>starting early 2026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Initial computing needs for development would best be placed in a central location (SCDF, initially one rack, by </a:t>
            </a:r>
            <a:r>
              <a:rPr lang="en-US" sz="1600" dirty="0">
                <a:solidFill>
                  <a:srgbClr val="0070C0"/>
                </a:solidFill>
              </a:rPr>
              <a:t>Q1 FY27</a:t>
            </a:r>
            <a:r>
              <a:rPr lang="en-US" sz="1600" dirty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DAQ production and interface with Echelon 1 can be worked out with test beds in labs and the SCDF. (</a:t>
            </a:r>
            <a:r>
              <a:rPr lang="en-US" sz="1600" dirty="0">
                <a:solidFill>
                  <a:srgbClr val="0070C0"/>
                </a:solidFill>
              </a:rPr>
              <a:t>Q2 FY27 – Q1 FY30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When beneficial occupancy at IP-6 is attained, additional Echelon 0 computing resources can be placed in both sites (5-6 racks total at SCDF, </a:t>
            </a:r>
            <a:r>
              <a:rPr lang="en-US" sz="1600" dirty="0">
                <a:solidFill>
                  <a:srgbClr val="0070C0"/>
                </a:solidFill>
              </a:rPr>
              <a:t>Q2 FY30</a:t>
            </a:r>
            <a:r>
              <a:rPr lang="en-US" sz="1600" dirty="0"/>
              <a:t>).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For production running it is important to all network infrastructure in place (</a:t>
            </a:r>
            <a:r>
              <a:rPr lang="en-US" sz="1600" dirty="0">
                <a:solidFill>
                  <a:srgbClr val="0070C0"/>
                </a:solidFill>
              </a:rPr>
              <a:t>Q2 FY33</a:t>
            </a:r>
            <a:r>
              <a:rPr lang="en-US" sz="1600" dirty="0"/>
              <a:t>) and have equal and transparent network access from SCDF to both Echelon 1 sites (BNL and JLAB)</a:t>
            </a:r>
          </a:p>
        </p:txBody>
      </p:sp>
      <p:sp>
        <p:nvSpPr>
          <p:cNvPr id="82" name="TextBox 40">
            <a:extLst>
              <a:ext uri="{FF2B5EF4-FFF2-40B4-BE49-F238E27FC236}">
                <a16:creationId xmlns:a16="http://schemas.microsoft.com/office/drawing/2014/main" id="{600354D3-1682-1587-9DA7-4F053364F3B2}"/>
              </a:ext>
            </a:extLst>
          </p:cNvPr>
          <p:cNvSpPr txBox="1"/>
          <p:nvPr/>
        </p:nvSpPr>
        <p:spPr>
          <a:xfrm>
            <a:off x="6734733" y="559775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Physics</a:t>
            </a:r>
          </a:p>
        </p:txBody>
      </p:sp>
      <p:sp>
        <p:nvSpPr>
          <p:cNvPr id="83" name="TextBox 41">
            <a:extLst>
              <a:ext uri="{FF2B5EF4-FFF2-40B4-BE49-F238E27FC236}">
                <a16:creationId xmlns:a16="http://schemas.microsoft.com/office/drawing/2014/main" id="{DC9B13E9-8133-B198-9498-62898CCFACC3}"/>
              </a:ext>
            </a:extLst>
          </p:cNvPr>
          <p:cNvSpPr txBox="1"/>
          <p:nvPr/>
        </p:nvSpPr>
        <p:spPr>
          <a:xfrm>
            <a:off x="8241239" y="5236607"/>
            <a:ext cx="348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Green indicated network &amp; computers owned/administered by </a:t>
            </a:r>
            <a:r>
              <a:rPr lang="en-US" dirty="0" err="1">
                <a:solidFill>
                  <a:srgbClr val="00B050"/>
                </a:solidFill>
              </a:rPr>
              <a:t>ePIC</a:t>
            </a:r>
            <a:r>
              <a:rPr lang="en-US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84" name="Slide Number Placeholder 44">
            <a:extLst>
              <a:ext uri="{FF2B5EF4-FFF2-40B4-BE49-F238E27FC236}">
                <a16:creationId xmlns:a16="http://schemas.microsoft.com/office/drawing/2014/main" id="{8DE93B70-3B84-6332-B4CD-C1C305663D0C}"/>
              </a:ext>
            </a:extLst>
          </p:cNvPr>
          <p:cNvSpPr>
            <a:spLocks noGrp="1"/>
          </p:cNvSpPr>
          <p:nvPr/>
        </p:nvSpPr>
        <p:spPr>
          <a:xfrm>
            <a:off x="11489077" y="6539432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90E97B-6376-B8F3-0962-D4A76EC8FD2A}"/>
              </a:ext>
            </a:extLst>
          </p:cNvPr>
          <p:cNvSpPr txBox="1"/>
          <p:nvPr/>
        </p:nvSpPr>
        <p:spPr>
          <a:xfrm>
            <a:off x="8169291" y="3239480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~2km BNL Campus</a:t>
            </a:r>
          </a:p>
        </p:txBody>
      </p:sp>
    </p:spTree>
    <p:extLst>
      <p:ext uri="{BB962C8B-B14F-4D97-AF65-F5344CB8AC3E}">
        <p14:creationId xmlns:p14="http://schemas.microsoft.com/office/powerpoint/2010/main" val="165133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362</Words>
  <Application>Microsoft Macintosh PowerPoint</Application>
  <PresentationFormat>Widescreen</PresentationFormat>
  <Paragraphs>66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 Theme</vt:lpstr>
      <vt:lpstr>IP6 – ePIC Detector Subsystems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David Abbott</cp:lastModifiedBy>
  <cp:revision>12</cp:revision>
  <dcterms:created xsi:type="dcterms:W3CDTF">2026-01-15T09:09:32Z</dcterms:created>
  <dcterms:modified xsi:type="dcterms:W3CDTF">2026-02-26T18:37:29Z</dcterms:modified>
</cp:coreProperties>
</file>