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1" r:id="rId1"/>
  </p:sldMasterIdLst>
  <p:notesMasterIdLst>
    <p:notesMasterId r:id="rId3"/>
  </p:notesMasterIdLst>
  <p:sldIdLst>
    <p:sldId id="259" r:id="rId2"/>
  </p:sldIdLst>
  <p:sldSz cx="12801600" cy="7772400"/>
  <p:notesSz cx="6858000" cy="9144000"/>
  <p:embeddedFontLst>
    <p:embeddedFont>
      <p:font typeface="Helvetica Neue" panose="02000503000000020004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576">
          <p15:clr>
            <a:srgbClr val="EFEFEF"/>
          </p15:clr>
        </p15:guide>
        <p15:guide id="2" pos="7488">
          <p15:clr>
            <a:srgbClr val="EFEFEF"/>
          </p15:clr>
        </p15:guide>
        <p15:guide id="3" pos="1728">
          <p15:clr>
            <a:srgbClr val="EFEFEF"/>
          </p15:clr>
        </p15:guide>
        <p15:guide id="4" pos="6336">
          <p15:clr>
            <a:srgbClr val="EFEFEF"/>
          </p15:clr>
        </p15:guide>
        <p15:guide id="5" pos="2880">
          <p15:clr>
            <a:srgbClr val="EFEFEF"/>
          </p15:clr>
        </p15:guide>
        <p15:guide id="6" pos="5184">
          <p15:clr>
            <a:srgbClr val="EFEFEF"/>
          </p15:clr>
        </p15:guide>
        <p15:guide id="7" pos="4032">
          <p15:clr>
            <a:srgbClr val="EFEFEF"/>
          </p15:clr>
        </p15:guide>
        <p15:guide id="8" orient="horz" pos="4608">
          <p15:clr>
            <a:srgbClr val="EFEFEF"/>
          </p15:clr>
        </p15:guide>
        <p15:guide id="9" orient="horz" pos="461">
          <p15:clr>
            <a:srgbClr val="EFEFEF"/>
          </p15:clr>
        </p15:guide>
        <p15:guide id="10" orient="horz" pos="1152">
          <p15:clr>
            <a:srgbClr val="EFEFEF"/>
          </p15:clr>
        </p15:guide>
        <p15:guide id="11" orient="horz" pos="1843">
          <p15:clr>
            <a:srgbClr val="EFEFEF"/>
          </p15:clr>
        </p15:guide>
        <p15:guide id="12" orient="horz" pos="2534">
          <p15:clr>
            <a:srgbClr val="EFEFEF"/>
          </p15:clr>
        </p15:guide>
        <p15:guide id="13" orient="horz" pos="3226">
          <p15:clr>
            <a:srgbClr val="EFEFEF"/>
          </p15:clr>
        </p15:guide>
        <p15:guide id="14" orient="horz" pos="3917">
          <p15:clr>
            <a:srgbClr val="EFEFEF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BC363E-AAD3-49B4-9F0C-DA90F0045423}">
  <a:tblStyle styleId="{4DBC363E-AAD3-49B4-9F0C-DA90F004542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072" y="168"/>
      </p:cViewPr>
      <p:guideLst>
        <p:guide pos="576"/>
        <p:guide pos="7488"/>
        <p:guide pos="1728"/>
        <p:guide pos="6336"/>
        <p:guide pos="2880"/>
        <p:guide pos="5184"/>
        <p:guide pos="4032"/>
        <p:guide orient="horz" pos="4608"/>
        <p:guide orient="horz" pos="461"/>
        <p:guide orient="horz" pos="1152"/>
        <p:guide orient="horz" pos="1843"/>
        <p:guide orient="horz" pos="2534"/>
        <p:guide orient="horz" pos="3226"/>
        <p:guide orient="horz"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05419" y="685800"/>
            <a:ext cx="56478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7774b5cd6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685800"/>
            <a:ext cx="56483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7774b5cd6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320040" y="52171"/>
            <a:ext cx="12328200" cy="8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>
                <a:solidFill>
                  <a:schemeClr val="dk1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471275" y="1001612"/>
            <a:ext cx="11946900" cy="6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683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marL="1371600" lvl="2" indent="-3683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marL="1828800" lvl="3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marL="2286000" lvl="4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marL="2743200" lvl="5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marL="3200400" lvl="6" indent="-3365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11766125" y="7331054"/>
            <a:ext cx="768300" cy="441600"/>
          </a:xfrm>
          <a:prstGeom prst="rect">
            <a:avLst/>
          </a:prstGeom>
        </p:spPr>
        <p:txBody>
          <a:bodyPr spcFirstLastPara="1" wrap="square" lIns="98625" tIns="98625" rIns="98625" bIns="98625" anchor="ctr" anchorCtr="0">
            <a:noAutofit/>
          </a:bodyPr>
          <a:lstStyle>
            <a:lvl1pPr lvl="0" rtl="0">
              <a:buNone/>
              <a:defRPr sz="1300" b="0">
                <a:solidFill>
                  <a:srgbClr val="666666"/>
                </a:solidFill>
              </a:defRPr>
            </a:lvl1pPr>
            <a:lvl2pPr lvl="1" rtl="0">
              <a:buNone/>
              <a:defRPr sz="1300" b="0">
                <a:solidFill>
                  <a:srgbClr val="666666"/>
                </a:solidFill>
              </a:defRPr>
            </a:lvl2pPr>
            <a:lvl3pPr lvl="2" rtl="0">
              <a:buNone/>
              <a:defRPr sz="1300" b="0">
                <a:solidFill>
                  <a:srgbClr val="666666"/>
                </a:solidFill>
              </a:defRPr>
            </a:lvl3pPr>
            <a:lvl4pPr lvl="3" rtl="0">
              <a:buNone/>
              <a:defRPr sz="1300" b="0">
                <a:solidFill>
                  <a:srgbClr val="666666"/>
                </a:solidFill>
              </a:defRPr>
            </a:lvl4pPr>
            <a:lvl5pPr lvl="4" rtl="0">
              <a:buNone/>
              <a:defRPr sz="1300" b="0">
                <a:solidFill>
                  <a:srgbClr val="666666"/>
                </a:solidFill>
              </a:defRPr>
            </a:lvl5pPr>
            <a:lvl6pPr lvl="5" rtl="0">
              <a:buNone/>
              <a:defRPr sz="1300" b="0">
                <a:solidFill>
                  <a:srgbClr val="666666"/>
                </a:solidFill>
              </a:defRPr>
            </a:lvl6pPr>
            <a:lvl7pPr lvl="6" rtl="0">
              <a:buNone/>
              <a:defRPr sz="1300" b="0">
                <a:solidFill>
                  <a:srgbClr val="666666"/>
                </a:solidFill>
              </a:defRPr>
            </a:lvl7pPr>
            <a:lvl8pPr lvl="7" rtl="0">
              <a:buNone/>
              <a:defRPr sz="1300" b="0">
                <a:solidFill>
                  <a:srgbClr val="666666"/>
                </a:solidFill>
              </a:defRPr>
            </a:lvl8pPr>
            <a:lvl9pPr lvl="8" rtl="0">
              <a:buNone/>
              <a:defRPr sz="1300" b="0">
                <a:solidFill>
                  <a:srgbClr val="666666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Layout 1">
  <p:cSld name="Content Layout 1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32487" y="272611"/>
            <a:ext cx="11850000" cy="5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49250" rIns="98525" bIns="4925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1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32487" y="1094862"/>
            <a:ext cx="11850000" cy="60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49250" rIns="98525" bIns="4925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683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－"/>
              <a:defRPr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365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－"/>
              <a:defRPr sz="1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500"/>
            </a:lvl6pPr>
            <a:lvl7pPr marL="3200400" lvl="6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500"/>
            </a:lvl7pPr>
            <a:lvl8pPr marL="3657600" lvl="7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500"/>
            </a:lvl8pPr>
            <a:lvl9pPr marL="4114800" lvl="8" indent="-3492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 sz="15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005381" y="7329635"/>
            <a:ext cx="5544900" cy="3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49250" rIns="98525" bIns="4925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>
                <a:solidFill>
                  <a:schemeClr val="dk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ePIC Streaming Computing Model Working Group       May 2025        </a:t>
            </a:r>
            <a:fld id="{00000000-1234-1234-1234-123412341234}" type="slidenum">
              <a:rPr lang="en" b="0" i="0" u="none" strike="noStrike" cap="none"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" name="Google Shape;26;p4"/>
          <p:cNvCxnSpPr/>
          <p:nvPr/>
        </p:nvCxnSpPr>
        <p:spPr>
          <a:xfrm>
            <a:off x="-17299" y="834119"/>
            <a:ext cx="12819000" cy="0"/>
          </a:xfrm>
          <a:prstGeom prst="straightConnector1">
            <a:avLst/>
          </a:prstGeom>
          <a:noFill/>
          <a:ln w="5715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599539" y="7152553"/>
            <a:ext cx="683078" cy="4909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4">
            <a:alphaModFix/>
          </a:blip>
          <a:srcRect r="8332"/>
          <a:stretch/>
        </p:blipFill>
        <p:spPr>
          <a:xfrm>
            <a:off x="-15933" y="-82300"/>
            <a:ext cx="12803510" cy="786384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/>
          <p:nvPr/>
        </p:nvSpPr>
        <p:spPr>
          <a:xfrm>
            <a:off x="9883900" y="6494750"/>
            <a:ext cx="2832000" cy="1201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533350" y="7313476"/>
            <a:ext cx="768300" cy="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625" tIns="98625" rIns="98625" bIns="98625" anchor="ctr" anchorCtr="0">
            <a:noAutofit/>
          </a:bodyPr>
          <a:lstStyle>
            <a:lvl1pPr lvl="0" algn="ctr" rtl="0">
              <a:buNone/>
              <a:defRPr sz="1500" b="1" i="1">
                <a:solidFill>
                  <a:srgbClr val="105C78"/>
                </a:solidFill>
              </a:defRPr>
            </a:lvl1pPr>
            <a:lvl2pPr lvl="1" algn="ctr" rtl="0">
              <a:buNone/>
              <a:defRPr sz="1500" b="1" i="1">
                <a:solidFill>
                  <a:srgbClr val="105C78"/>
                </a:solidFill>
              </a:defRPr>
            </a:lvl2pPr>
            <a:lvl3pPr lvl="2" algn="ctr" rtl="0">
              <a:buNone/>
              <a:defRPr sz="1500" b="1" i="1">
                <a:solidFill>
                  <a:srgbClr val="105C78"/>
                </a:solidFill>
              </a:defRPr>
            </a:lvl3pPr>
            <a:lvl4pPr lvl="3" algn="ctr" rtl="0">
              <a:buNone/>
              <a:defRPr sz="1500" b="1" i="1">
                <a:solidFill>
                  <a:srgbClr val="105C78"/>
                </a:solidFill>
              </a:defRPr>
            </a:lvl4pPr>
            <a:lvl5pPr lvl="4" algn="ctr" rtl="0">
              <a:buNone/>
              <a:defRPr sz="1500" b="1" i="1">
                <a:solidFill>
                  <a:srgbClr val="105C78"/>
                </a:solidFill>
              </a:defRPr>
            </a:lvl5pPr>
            <a:lvl6pPr lvl="5" algn="ctr" rtl="0">
              <a:buNone/>
              <a:defRPr sz="1500" b="1" i="1">
                <a:solidFill>
                  <a:srgbClr val="105C78"/>
                </a:solidFill>
              </a:defRPr>
            </a:lvl6pPr>
            <a:lvl7pPr lvl="6" algn="ctr" rtl="0">
              <a:buNone/>
              <a:defRPr sz="1500" b="1" i="1">
                <a:solidFill>
                  <a:srgbClr val="105C78"/>
                </a:solidFill>
              </a:defRPr>
            </a:lvl7pPr>
            <a:lvl8pPr lvl="7" algn="ctr" rtl="0">
              <a:buNone/>
              <a:defRPr sz="1500" b="1" i="1">
                <a:solidFill>
                  <a:srgbClr val="105C78"/>
                </a:solidFill>
              </a:defRPr>
            </a:lvl8pPr>
            <a:lvl9pPr lvl="8" algn="ctr" rtl="0">
              <a:buNone/>
              <a:defRPr sz="1500" b="1" i="1">
                <a:solidFill>
                  <a:srgbClr val="105C78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3057275" y="511575"/>
            <a:ext cx="1680900" cy="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0;p1"/>
          <p:cNvSpPr txBox="1"/>
          <p:nvPr/>
        </p:nvSpPr>
        <p:spPr>
          <a:xfrm>
            <a:off x="0" y="7323025"/>
            <a:ext cx="12801600" cy="4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T. Wenaus     Feb 2026</a:t>
            </a:r>
            <a:endParaRPr>
              <a:solidFill>
                <a:srgbClr val="66666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91440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66666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9144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320040" y="52171"/>
            <a:ext cx="12328200" cy="8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700"/>
              <a:buFont typeface="Helvetica Neue"/>
              <a:buNone/>
              <a:defRPr sz="37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5200"/>
              <a:buFont typeface="Arial"/>
              <a:buNone/>
              <a:defRPr sz="52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320040" y="52171"/>
            <a:ext cx="12328200" cy="8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ePIC Echelon 0 - Echelon 1 workflows</a:t>
            </a:r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sldNum" idx="12"/>
          </p:nvPr>
        </p:nvSpPr>
        <p:spPr>
          <a:xfrm>
            <a:off x="11766125" y="7331054"/>
            <a:ext cx="768300" cy="441600"/>
          </a:xfrm>
          <a:prstGeom prst="rect">
            <a:avLst/>
          </a:prstGeom>
        </p:spPr>
        <p:txBody>
          <a:bodyPr spcFirstLastPara="1" wrap="square" lIns="98625" tIns="98625" rIns="98625" bIns="986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62" name="Google Shape;62;p8"/>
          <p:cNvSpPr/>
          <p:nvPr/>
        </p:nvSpPr>
        <p:spPr>
          <a:xfrm>
            <a:off x="3396907" y="957412"/>
            <a:ext cx="8885700" cy="30885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8"/>
          <p:cNvSpPr/>
          <p:nvPr/>
        </p:nvSpPr>
        <p:spPr>
          <a:xfrm>
            <a:off x="10431908" y="7242474"/>
            <a:ext cx="2369700" cy="5181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8525" tIns="49250" rIns="98525" bIns="492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793795" y="7152552"/>
            <a:ext cx="572696" cy="5299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8"/>
          <p:cNvSpPr/>
          <p:nvPr/>
        </p:nvSpPr>
        <p:spPr>
          <a:xfrm>
            <a:off x="223283" y="957412"/>
            <a:ext cx="2432700" cy="30885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8"/>
          <p:cNvSpPr/>
          <p:nvPr/>
        </p:nvSpPr>
        <p:spPr>
          <a:xfrm>
            <a:off x="3396907" y="1857251"/>
            <a:ext cx="1176600" cy="2188500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6893723" y="2803895"/>
            <a:ext cx="869400" cy="1031700"/>
          </a:xfrm>
          <a:prstGeom prst="rect">
            <a:avLst/>
          </a:prstGeom>
          <a:solidFill>
            <a:srgbClr val="C27B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Switch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8"/>
          <p:cNvSpPr/>
          <p:nvPr/>
        </p:nvSpPr>
        <p:spPr>
          <a:xfrm>
            <a:off x="5811960" y="4486838"/>
            <a:ext cx="6470700" cy="30885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8"/>
          <p:cNvSpPr/>
          <p:nvPr/>
        </p:nvSpPr>
        <p:spPr>
          <a:xfrm>
            <a:off x="8325686" y="1223178"/>
            <a:ext cx="3956700" cy="28227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8"/>
          <p:cNvSpPr/>
          <p:nvPr/>
        </p:nvSpPr>
        <p:spPr>
          <a:xfrm>
            <a:off x="8325686" y="4486838"/>
            <a:ext cx="3956700" cy="28227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8"/>
          <p:cNvSpPr/>
          <p:nvPr/>
        </p:nvSpPr>
        <p:spPr>
          <a:xfrm>
            <a:off x="6893723" y="4486838"/>
            <a:ext cx="869400" cy="1181400"/>
          </a:xfrm>
          <a:prstGeom prst="rect">
            <a:avLst/>
          </a:prstGeom>
          <a:solidFill>
            <a:srgbClr val="C27B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Switch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" name="Google Shape;72;p8"/>
          <p:cNvCxnSpPr/>
          <p:nvPr/>
        </p:nvCxnSpPr>
        <p:spPr>
          <a:xfrm rot="10800000">
            <a:off x="7107593" y="3807433"/>
            <a:ext cx="20700" cy="73440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3" name="Google Shape;73;p8"/>
          <p:cNvSpPr txBox="1"/>
          <p:nvPr/>
        </p:nvSpPr>
        <p:spPr>
          <a:xfrm>
            <a:off x="2722447" y="3093575"/>
            <a:ext cx="716100" cy="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1" i="0" u="none" strike="noStrike" cap="none">
                <a:solidFill>
                  <a:srgbClr val="3C78D8"/>
                </a:solidFill>
              </a:rPr>
              <a:t>4Tbps</a:t>
            </a:r>
            <a:endParaRPr sz="1300" b="1" i="0" u="none" strike="noStrike" cap="none">
              <a:solidFill>
                <a:srgbClr val="3C78D8"/>
              </a:solidFill>
            </a:endParaRPr>
          </a:p>
        </p:txBody>
      </p:sp>
      <p:sp>
        <p:nvSpPr>
          <p:cNvPr id="74" name="Google Shape;74;p8"/>
          <p:cNvSpPr txBox="1"/>
          <p:nvPr/>
        </p:nvSpPr>
        <p:spPr>
          <a:xfrm>
            <a:off x="5101097" y="4057125"/>
            <a:ext cx="1952100" cy="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A64D79"/>
                </a:solidFill>
                <a:latin typeface="Arial"/>
                <a:ea typeface="Arial"/>
                <a:cs typeface="Arial"/>
                <a:sym typeface="Arial"/>
              </a:rPr>
              <a:t>400Gbps via ESnet</a:t>
            </a:r>
            <a:endParaRPr sz="1300" b="0" i="0" u="none" strike="noStrike" cap="none">
              <a:solidFill>
                <a:srgbClr val="A64D7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8"/>
          <p:cNvSpPr/>
          <p:nvPr/>
        </p:nvSpPr>
        <p:spPr>
          <a:xfrm>
            <a:off x="703815" y="1857222"/>
            <a:ext cx="1952100" cy="2188500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8"/>
          <p:cNvSpPr/>
          <p:nvPr/>
        </p:nvSpPr>
        <p:spPr>
          <a:xfrm>
            <a:off x="9285806" y="2446701"/>
            <a:ext cx="869400" cy="8361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8"/>
          <p:cNvSpPr/>
          <p:nvPr/>
        </p:nvSpPr>
        <p:spPr>
          <a:xfrm>
            <a:off x="9285806" y="5264078"/>
            <a:ext cx="869400" cy="8361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8"/>
          <p:cNvSpPr/>
          <p:nvPr/>
        </p:nvSpPr>
        <p:spPr>
          <a:xfrm>
            <a:off x="9285806" y="1783350"/>
            <a:ext cx="8694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Archive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8"/>
          <p:cNvSpPr/>
          <p:nvPr/>
        </p:nvSpPr>
        <p:spPr>
          <a:xfrm>
            <a:off x="9285806" y="6272858"/>
            <a:ext cx="8694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Archive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8"/>
          <p:cNvSpPr/>
          <p:nvPr/>
        </p:nvSpPr>
        <p:spPr>
          <a:xfrm>
            <a:off x="10315226" y="2885644"/>
            <a:ext cx="18192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 </a:t>
            </a:r>
            <a:r>
              <a:rPr lang="en" sz="1500"/>
              <a:t>monitoring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8"/>
          <p:cNvSpPr/>
          <p:nvPr/>
        </p:nvSpPr>
        <p:spPr>
          <a:xfrm>
            <a:off x="703815" y="1868555"/>
            <a:ext cx="3861000" cy="2188500"/>
          </a:xfrm>
          <a:prstGeom prst="rect">
            <a:avLst/>
          </a:prstGeom>
          <a:noFill/>
          <a:ln w="38100" cap="flat" cmpd="sng">
            <a:solidFill>
              <a:srgbClr val="1155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2" name="Google Shape;82;p8"/>
          <p:cNvCxnSpPr>
            <a:stCxn id="76" idx="0"/>
            <a:endCxn id="78" idx="2"/>
          </p:cNvCxnSpPr>
          <p:nvPr/>
        </p:nvCxnSpPr>
        <p:spPr>
          <a:xfrm rot="10800000">
            <a:off x="9720506" y="2273901"/>
            <a:ext cx="0" cy="1728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3" name="Google Shape;83;p8"/>
          <p:cNvCxnSpPr/>
          <p:nvPr/>
        </p:nvCxnSpPr>
        <p:spPr>
          <a:xfrm rot="10800000">
            <a:off x="9720506" y="6100058"/>
            <a:ext cx="0" cy="1728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4" name="Google Shape;84;p8"/>
          <p:cNvCxnSpPr/>
          <p:nvPr/>
        </p:nvCxnSpPr>
        <p:spPr>
          <a:xfrm>
            <a:off x="10315226" y="5509388"/>
            <a:ext cx="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5" name="Google Shape;85;p8"/>
          <p:cNvCxnSpPr/>
          <p:nvPr/>
        </p:nvCxnSpPr>
        <p:spPr>
          <a:xfrm rot="10800000">
            <a:off x="10155326" y="3017635"/>
            <a:ext cx="1599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6" name="Google Shape;86;p8"/>
          <p:cNvSpPr txBox="1"/>
          <p:nvPr/>
        </p:nvSpPr>
        <p:spPr>
          <a:xfrm>
            <a:off x="3517238" y="880892"/>
            <a:ext cx="22086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BNL data center</a:t>
            </a:r>
            <a:endParaRPr sz="2200">
              <a:solidFill>
                <a:schemeClr val="dk1"/>
              </a:solidFill>
            </a:endParaRPr>
          </a:p>
        </p:txBody>
      </p:sp>
      <p:sp>
        <p:nvSpPr>
          <p:cNvPr id="87" name="Google Shape;87;p8"/>
          <p:cNvSpPr txBox="1"/>
          <p:nvPr/>
        </p:nvSpPr>
        <p:spPr>
          <a:xfrm>
            <a:off x="6024323" y="6779713"/>
            <a:ext cx="2208600" cy="8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JLab data center</a:t>
            </a:r>
            <a:endParaRPr sz="2200">
              <a:solidFill>
                <a:schemeClr val="dk1"/>
              </a:solidFill>
            </a:endParaRPr>
          </a:p>
        </p:txBody>
      </p:sp>
      <p:sp>
        <p:nvSpPr>
          <p:cNvPr id="88" name="Google Shape;88;p8"/>
          <p:cNvSpPr txBox="1"/>
          <p:nvPr/>
        </p:nvSpPr>
        <p:spPr>
          <a:xfrm>
            <a:off x="8422260" y="1235362"/>
            <a:ext cx="30084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ePIC Echelon 1 at BNL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89" name="Google Shape;89;p8"/>
          <p:cNvSpPr txBox="1"/>
          <p:nvPr/>
        </p:nvSpPr>
        <p:spPr>
          <a:xfrm>
            <a:off x="8539860" y="6776971"/>
            <a:ext cx="31731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ePIC Echelon 1 at JLab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90" name="Google Shape;90;p8"/>
          <p:cNvSpPr txBox="1"/>
          <p:nvPr/>
        </p:nvSpPr>
        <p:spPr>
          <a:xfrm>
            <a:off x="383302" y="1062047"/>
            <a:ext cx="750600" cy="5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IP6</a:t>
            </a:r>
            <a:endParaRPr sz="2200">
              <a:solidFill>
                <a:schemeClr val="dk1"/>
              </a:solidFill>
            </a:endParaRPr>
          </a:p>
        </p:txBody>
      </p:sp>
      <p:cxnSp>
        <p:nvCxnSpPr>
          <p:cNvPr id="91" name="Google Shape;91;p8"/>
          <p:cNvCxnSpPr/>
          <p:nvPr/>
        </p:nvCxnSpPr>
        <p:spPr>
          <a:xfrm>
            <a:off x="2655870" y="3034727"/>
            <a:ext cx="748800" cy="5400"/>
          </a:xfrm>
          <a:prstGeom prst="straightConnector1">
            <a:avLst/>
          </a:prstGeom>
          <a:noFill/>
          <a:ln w="152400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92;p8"/>
          <p:cNvSpPr txBox="1"/>
          <p:nvPr/>
        </p:nvSpPr>
        <p:spPr>
          <a:xfrm>
            <a:off x="767340" y="2003025"/>
            <a:ext cx="1074900" cy="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DAQ room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93" name="Google Shape;93;p8"/>
          <p:cNvSpPr txBox="1"/>
          <p:nvPr/>
        </p:nvSpPr>
        <p:spPr>
          <a:xfrm>
            <a:off x="3447780" y="2003025"/>
            <a:ext cx="1074900" cy="6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</a:rPr>
              <a:t>DAQ enclave</a:t>
            </a:r>
            <a:endParaRPr sz="1500">
              <a:solidFill>
                <a:schemeClr val="dk1"/>
              </a:solidFill>
            </a:endParaRPr>
          </a:p>
        </p:txBody>
      </p:sp>
      <p:sp>
        <p:nvSpPr>
          <p:cNvPr id="94" name="Google Shape;94;p8"/>
          <p:cNvSpPr txBox="1"/>
          <p:nvPr/>
        </p:nvSpPr>
        <p:spPr>
          <a:xfrm>
            <a:off x="703815" y="4143183"/>
            <a:ext cx="3861000" cy="429900"/>
          </a:xfrm>
          <a:prstGeom prst="rect">
            <a:avLst/>
          </a:prstGeom>
          <a:solidFill>
            <a:srgbClr val="A4C2F4"/>
          </a:solidFill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1" i="0" u="none" strike="noStrike" cap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Echelon 0</a:t>
            </a:r>
            <a:endParaRPr sz="1500" b="1" i="0" u="none" strike="noStrike" cap="none">
              <a:solidFill>
                <a:srgbClr val="1155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8"/>
          <p:cNvSpPr/>
          <p:nvPr/>
        </p:nvSpPr>
        <p:spPr>
          <a:xfrm>
            <a:off x="3498600" y="2803895"/>
            <a:ext cx="1074900" cy="1031700"/>
          </a:xfrm>
          <a:prstGeom prst="rect">
            <a:avLst/>
          </a:prstGeom>
          <a:solidFill>
            <a:srgbClr val="6D9EE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/>
              <a:t>DAQ STF b</a:t>
            </a: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uffer (</a:t>
            </a:r>
            <a:r>
              <a:rPr lang="en" sz="1500"/>
              <a:t>72hr</a:t>
            </a: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depth)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8"/>
          <p:cNvSpPr/>
          <p:nvPr/>
        </p:nvSpPr>
        <p:spPr>
          <a:xfrm>
            <a:off x="4538730" y="2803895"/>
            <a:ext cx="1273200" cy="1031700"/>
          </a:xfrm>
          <a:prstGeom prst="rect">
            <a:avLst/>
          </a:prstGeom>
          <a:solidFill>
            <a:srgbClr val="6D9EE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/>
              <a:t>Ext subnet for E1 delivery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8"/>
          <p:cNvSpPr/>
          <p:nvPr/>
        </p:nvSpPr>
        <p:spPr>
          <a:xfrm>
            <a:off x="10315226" y="3461901"/>
            <a:ext cx="18192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/>
              <a:t>Fast monitoring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" name="Google Shape;98;p8"/>
          <p:cNvCxnSpPr/>
          <p:nvPr/>
        </p:nvCxnSpPr>
        <p:spPr>
          <a:xfrm>
            <a:off x="5830335" y="3016593"/>
            <a:ext cx="1109400" cy="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9" name="Google Shape;99;p8"/>
          <p:cNvSpPr txBox="1"/>
          <p:nvPr/>
        </p:nvSpPr>
        <p:spPr>
          <a:xfrm>
            <a:off x="5815852" y="2406373"/>
            <a:ext cx="1074900" cy="5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>
                <a:solidFill>
                  <a:srgbClr val="A64D79"/>
                </a:solidFill>
              </a:rPr>
              <a:t>STF stream</a:t>
            </a:r>
            <a:endParaRPr sz="1300">
              <a:solidFill>
                <a:srgbClr val="A64D79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>
                <a:solidFill>
                  <a:srgbClr val="A64D79"/>
                </a:solidFill>
              </a:rPr>
              <a:t>(Rucio)</a:t>
            </a:r>
            <a:endParaRPr sz="1300">
              <a:solidFill>
                <a:srgbClr val="A64D79"/>
              </a:solidFill>
            </a:endParaRPr>
          </a:p>
        </p:txBody>
      </p:sp>
      <p:cxnSp>
        <p:nvCxnSpPr>
          <p:cNvPr id="100" name="Google Shape;100;p8"/>
          <p:cNvCxnSpPr/>
          <p:nvPr/>
        </p:nvCxnSpPr>
        <p:spPr>
          <a:xfrm>
            <a:off x="5767125" y="3629925"/>
            <a:ext cx="1109400" cy="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" name="Google Shape;101;p8"/>
          <p:cNvSpPr txBox="1"/>
          <p:nvPr/>
        </p:nvSpPr>
        <p:spPr>
          <a:xfrm>
            <a:off x="5885395" y="3141530"/>
            <a:ext cx="1074900" cy="5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000">
                <a:solidFill>
                  <a:srgbClr val="A64D79"/>
                </a:solidFill>
              </a:rPr>
              <a:t>TF stream</a:t>
            </a:r>
            <a:endParaRPr sz="1000">
              <a:solidFill>
                <a:srgbClr val="A64D79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000">
                <a:solidFill>
                  <a:srgbClr val="A64D79"/>
                </a:solidFill>
              </a:rPr>
              <a:t>(Messaging)</a:t>
            </a:r>
            <a:endParaRPr sz="1000">
              <a:solidFill>
                <a:srgbClr val="A64D79"/>
              </a:solidFill>
            </a:endParaRPr>
          </a:p>
        </p:txBody>
      </p:sp>
      <p:cxnSp>
        <p:nvCxnSpPr>
          <p:cNvPr id="102" name="Google Shape;102;p8"/>
          <p:cNvCxnSpPr>
            <a:endCxn id="76" idx="1"/>
          </p:cNvCxnSpPr>
          <p:nvPr/>
        </p:nvCxnSpPr>
        <p:spPr>
          <a:xfrm rot="10800000" flipH="1">
            <a:off x="7763006" y="2864751"/>
            <a:ext cx="1522800" cy="510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3" name="Google Shape;103;p8"/>
          <p:cNvCxnSpPr>
            <a:endCxn id="97" idx="1"/>
          </p:cNvCxnSpPr>
          <p:nvPr/>
        </p:nvCxnSpPr>
        <p:spPr>
          <a:xfrm>
            <a:off x="7763126" y="3689451"/>
            <a:ext cx="2552100" cy="1770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4" name="Google Shape;104;p8"/>
          <p:cNvSpPr/>
          <p:nvPr/>
        </p:nvSpPr>
        <p:spPr>
          <a:xfrm>
            <a:off x="10315226" y="4596736"/>
            <a:ext cx="18192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/>
              <a:t>Fast monitoring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5" name="Google Shape;105;p8"/>
          <p:cNvCxnSpPr/>
          <p:nvPr/>
        </p:nvCxnSpPr>
        <p:spPr>
          <a:xfrm>
            <a:off x="7755642" y="4849994"/>
            <a:ext cx="2552100" cy="1770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6" name="Google Shape;106;p8"/>
          <p:cNvCxnSpPr/>
          <p:nvPr/>
        </p:nvCxnSpPr>
        <p:spPr>
          <a:xfrm rot="10800000" flipH="1">
            <a:off x="7763096" y="5506831"/>
            <a:ext cx="1522800" cy="510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7" name="Google Shape;107;p8"/>
          <p:cNvCxnSpPr/>
          <p:nvPr/>
        </p:nvCxnSpPr>
        <p:spPr>
          <a:xfrm rot="10800000">
            <a:off x="7560720" y="3807433"/>
            <a:ext cx="20700" cy="73440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8" name="Google Shape;108;p8"/>
          <p:cNvSpPr txBox="1"/>
          <p:nvPr/>
        </p:nvSpPr>
        <p:spPr>
          <a:xfrm>
            <a:off x="167276" y="4656653"/>
            <a:ext cx="5818800" cy="26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8525" tIns="98525" rIns="98525" bIns="98525" anchor="t" anchorCtr="0">
            <a:spAutoFit/>
          </a:bodyPr>
          <a:lstStyle/>
          <a:p>
            <a:pPr marL="4953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b="1">
                <a:solidFill>
                  <a:schemeClr val="dk1"/>
                </a:solidFill>
              </a:rPr>
              <a:t>Super timeframe (STF) stream</a:t>
            </a:r>
            <a:r>
              <a:rPr lang="en">
                <a:solidFill>
                  <a:schemeClr val="dk1"/>
                </a:solidFill>
              </a:rPr>
              <a:t> - complete raw data</a:t>
            </a:r>
            <a:endParaRPr>
              <a:solidFill>
                <a:schemeClr val="dk1"/>
              </a:solidFill>
            </a:endParaRPr>
          </a:p>
          <a:p>
            <a:pPr marL="9906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STFs are ~2GB files consisting of ~1000 time-ordered timeframes, each STF containing ~½ sec of detector data</a:t>
            </a:r>
            <a:endParaRPr>
              <a:solidFill>
                <a:schemeClr val="dk1"/>
              </a:solidFill>
            </a:endParaRPr>
          </a:p>
          <a:p>
            <a:pPr marL="9906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Managed by Rucio, sent by subscription to the E1 buffers</a:t>
            </a:r>
            <a:endParaRPr>
              <a:solidFill>
                <a:schemeClr val="dk1"/>
              </a:solidFill>
            </a:endParaRPr>
          </a:p>
          <a:p>
            <a:pPr marL="4953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b="1">
                <a:solidFill>
                  <a:schemeClr val="dk1"/>
                </a:solidFill>
              </a:rPr>
              <a:t>Timeframe (TF) sample stream</a:t>
            </a:r>
            <a:r>
              <a:rPr lang="en">
                <a:solidFill>
                  <a:schemeClr val="dk1"/>
                </a:solidFill>
              </a:rPr>
              <a:t> - fast selected subsamples</a:t>
            </a:r>
            <a:endParaRPr>
              <a:solidFill>
                <a:schemeClr val="dk1"/>
              </a:solidFill>
            </a:endParaRPr>
          </a:p>
          <a:p>
            <a:pPr marL="9906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Sent quickly with finer granularity to E1s for fast processing &amp; monitoring</a:t>
            </a:r>
            <a:endParaRPr>
              <a:solidFill>
                <a:schemeClr val="dk1"/>
              </a:solidFill>
            </a:endParaRPr>
          </a:p>
          <a:p>
            <a:pPr marL="9906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Data availability within a few seconds</a:t>
            </a:r>
            <a:endParaRPr>
              <a:solidFill>
                <a:schemeClr val="dk1"/>
              </a:solidFill>
            </a:endParaRPr>
          </a:p>
          <a:p>
            <a:pPr marL="9906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Skimmed from the STFs in the DAQ buffer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>
                <a:solidFill>
                  <a:srgbClr val="CC0000"/>
                </a:solidFill>
              </a:rPr>
              <a:t>The testbed scope is right of the red line</a:t>
            </a:r>
            <a:endParaRPr sz="2100" b="1">
              <a:solidFill>
                <a:srgbClr val="CC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CC0000"/>
              </a:solidFill>
            </a:endParaRPr>
          </a:p>
        </p:txBody>
      </p:sp>
      <p:sp>
        <p:nvSpPr>
          <p:cNvPr id="109" name="Google Shape;109;p8"/>
          <p:cNvSpPr/>
          <p:nvPr/>
        </p:nvSpPr>
        <p:spPr>
          <a:xfrm>
            <a:off x="10315226" y="2342749"/>
            <a:ext cx="18192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 processing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0" name="Google Shape;110;p8"/>
          <p:cNvCxnSpPr/>
          <p:nvPr/>
        </p:nvCxnSpPr>
        <p:spPr>
          <a:xfrm rot="10800000">
            <a:off x="10155326" y="2561100"/>
            <a:ext cx="1599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1" name="Google Shape;111;p8"/>
          <p:cNvSpPr/>
          <p:nvPr/>
        </p:nvSpPr>
        <p:spPr>
          <a:xfrm>
            <a:off x="10315226" y="5753062"/>
            <a:ext cx="18192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 </a:t>
            </a:r>
            <a:r>
              <a:rPr lang="en" sz="1500"/>
              <a:t>monitoring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2" name="Google Shape;112;p8"/>
          <p:cNvCxnSpPr/>
          <p:nvPr/>
        </p:nvCxnSpPr>
        <p:spPr>
          <a:xfrm rot="10800000">
            <a:off x="10155326" y="5989506"/>
            <a:ext cx="1599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3" name="Google Shape;113;p8"/>
          <p:cNvSpPr/>
          <p:nvPr/>
        </p:nvSpPr>
        <p:spPr>
          <a:xfrm>
            <a:off x="10315226" y="5210167"/>
            <a:ext cx="1819200" cy="4905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8525" tIns="98525" rIns="98525" bIns="98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 processing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4" name="Google Shape;114;p8"/>
          <p:cNvCxnSpPr/>
          <p:nvPr/>
        </p:nvCxnSpPr>
        <p:spPr>
          <a:xfrm rot="10800000">
            <a:off x="10155326" y="5455479"/>
            <a:ext cx="1599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5" name="Google Shape;115;p8"/>
          <p:cNvCxnSpPr/>
          <p:nvPr/>
        </p:nvCxnSpPr>
        <p:spPr>
          <a:xfrm rot="10800000">
            <a:off x="4564625" y="1720745"/>
            <a:ext cx="0" cy="2864700"/>
          </a:xfrm>
          <a:prstGeom prst="straightConnector1">
            <a:avLst/>
          </a:prstGeom>
          <a:noFill/>
          <a:ln w="7620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6" name="Google Shape;116;p8"/>
          <p:cNvCxnSpPr/>
          <p:nvPr/>
        </p:nvCxnSpPr>
        <p:spPr>
          <a:xfrm rot="10800000" flipH="1">
            <a:off x="4583165" y="2135175"/>
            <a:ext cx="1888500" cy="9600"/>
          </a:xfrm>
          <a:prstGeom prst="straightConnector1">
            <a:avLst/>
          </a:prstGeom>
          <a:noFill/>
          <a:ln w="1143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98CB985-836A-7024-7BE5-78F13D4BB5A0}"/>
              </a:ext>
            </a:extLst>
          </p:cNvPr>
          <p:cNvSpPr txBox="1"/>
          <p:nvPr/>
        </p:nvSpPr>
        <p:spPr>
          <a:xfrm>
            <a:off x="10661229" y="176350"/>
            <a:ext cx="21034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T.Wenaus</a:t>
            </a:r>
            <a:r>
              <a:rPr lang="en-US" dirty="0"/>
              <a:t> Feb 12,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gel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168</Words>
  <Application>Microsoft Macintosh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 Neue</vt:lpstr>
      <vt:lpstr>Begel</vt:lpstr>
      <vt:lpstr>ePIC Echelon 0 - Echelon 1 workflows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Klimentov, Alexei</cp:lastModifiedBy>
  <cp:revision>2</cp:revision>
  <dcterms:modified xsi:type="dcterms:W3CDTF">2026-02-26T22:06:35Z</dcterms:modified>
</cp:coreProperties>
</file>