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2"/>
  </p:notesMasterIdLst>
  <p:sldIdLst>
    <p:sldId id="4758" r:id="rId5"/>
    <p:sldId id="4771" r:id="rId6"/>
    <p:sldId id="5985" r:id="rId7"/>
    <p:sldId id="5984" r:id="rId8"/>
    <p:sldId id="1175" r:id="rId9"/>
    <p:sldId id="1177" r:id="rId10"/>
    <p:sldId id="47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94724" autoAdjust="0"/>
  </p:normalViewPr>
  <p:slideViewPr>
    <p:cSldViewPr snapToGrid="0">
      <p:cViewPr varScale="1">
        <p:scale>
          <a:sx n="80" d="100"/>
          <a:sy n="80" d="100"/>
        </p:scale>
        <p:origin x="686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1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84623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&lt;Title from SC-2 Agenda&gt;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176" y="4649660"/>
            <a:ext cx="4363736" cy="10196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Director’s Review</a:t>
            </a:r>
          </a:p>
          <a:p>
            <a:r>
              <a:rPr lang="en-US" dirty="0"/>
              <a:t>October 10-13,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175" y="3103114"/>
            <a:ext cx="10334625" cy="4489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800" y="2193629"/>
            <a:ext cx="10334625" cy="501650"/>
          </a:xfr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Includes CD-3a, WBS </a:t>
            </a:r>
            <a:r>
              <a:rPr lang="en-US" sz="2800" dirty="0" err="1"/>
              <a:t>a.b.c.d</a:t>
            </a:r>
            <a:r>
              <a:rPr lang="en-US" sz="2800" dirty="0"/>
              <a:t> (if appropriate)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" y="3994927"/>
            <a:ext cx="10334625" cy="37954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a.bc.def…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800" y="3552825"/>
            <a:ext cx="10334625" cy="4778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2371920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6272" y="6352220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224274-F62A-0549-BAD4-F30ACF48DB45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F7FA5F5-4A14-EA41-87C9-7867F7DC6D20}"/>
              </a:ext>
            </a:extLst>
          </p:cNvPr>
          <p:cNvSpPr txBox="1"/>
          <p:nvPr userDrawn="1"/>
        </p:nvSpPr>
        <p:spPr>
          <a:xfrm>
            <a:off x="368933" y="6577288"/>
            <a:ext cx="42149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/>
              <a:t>EIC CD-3A Review, November 14-16,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C487EC-0BE4-E045-8215-C57AE9AE4102}"/>
              </a:ext>
            </a:extLst>
          </p:cNvPr>
          <p:cNvSpPr txBox="1"/>
          <p:nvPr userDrawn="1"/>
        </p:nvSpPr>
        <p:spPr>
          <a:xfrm>
            <a:off x="4217926" y="6569102"/>
            <a:ext cx="375614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R. Sharma</a:t>
            </a:r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23751"/>
            <a:ext cx="11499925" cy="82517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1609"/>
            <a:ext cx="11499925" cy="486585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62007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9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23751"/>
            <a:ext cx="11499925" cy="58217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62007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61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830179"/>
            <a:ext cx="5181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830179"/>
            <a:ext cx="5181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6">
            <a:extLst>
              <a:ext uri="{FF2B5EF4-FFF2-40B4-BE49-F238E27FC236}">
                <a16:creationId xmlns:a16="http://schemas.microsoft.com/office/drawing/2014/main" id="{EB3CA301-B15F-4483-A740-7D8A58B21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768DCB9-77F2-44BC-8F14-12EF56A871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1C0FEE4-ED1A-4DA8-B83F-76B715BA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914526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41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809111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571500" y="64704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DBE15E-918B-934C-B2BA-5FF9AAD315E2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B45A4DB-8197-4F27-BE59-FDF24299C61C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TIC 10/6/25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4749B-2222-4967-9577-C68C9DD38A21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C5B1C6-3C82-4576-88F8-2AD0C3339FF5}"/>
              </a:ext>
            </a:extLst>
          </p:cNvPr>
          <p:cNvSpPr txBox="1"/>
          <p:nvPr userDrawn="1"/>
        </p:nvSpPr>
        <p:spPr>
          <a:xfrm>
            <a:off x="4306873" y="6490193"/>
            <a:ext cx="3756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R. Wimmer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60CF06-DD34-8E9B-3F88-8E8C30ACF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1D5AA8-F09E-4D68-A0E2-46023E68F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7" r:id="rId4"/>
    <p:sldLayoutId id="2147483668" r:id="rId5"/>
    <p:sldLayoutId id="2147483672" r:id="rId6"/>
    <p:sldLayoutId id="214748367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814" y="1143474"/>
            <a:ext cx="10334625" cy="846237"/>
          </a:xfrm>
        </p:spPr>
        <p:txBody>
          <a:bodyPr>
            <a:normAutofit fontScale="90000"/>
          </a:bodyPr>
          <a:lstStyle/>
          <a:p>
            <a:r>
              <a:rPr lang="en-US" dirty="0"/>
              <a:t>Integration, Installation and Infrastructure (Triple I Group)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103114"/>
            <a:ext cx="10334625" cy="44897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Roland Wimmer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059204-FF2B-03A6-FAB7-9DE25E7F11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95" y="2567210"/>
            <a:ext cx="10334625" cy="501650"/>
          </a:xfrm>
        </p:spPr>
        <p:txBody>
          <a:bodyPr/>
          <a:lstStyle/>
          <a:p>
            <a:r>
              <a:rPr lang="en-US"/>
              <a:t>TIC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06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7F5D9-1416-3D29-155F-338A85D8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E09FD-5FEC-E0C7-5B3B-B1DB47B6B3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5338762" cy="5065713"/>
          </a:xfrm>
        </p:spPr>
        <p:txBody>
          <a:bodyPr>
            <a:normAutofit/>
          </a:bodyPr>
          <a:lstStyle/>
          <a:p>
            <a:r>
              <a:rPr lang="en-US" sz="2000" dirty="0"/>
              <a:t>Recommendations from previous reviews</a:t>
            </a:r>
          </a:p>
          <a:p>
            <a:r>
              <a:rPr lang="en-US" sz="2000" dirty="0"/>
              <a:t>Services Mock up</a:t>
            </a:r>
            <a:endParaRPr lang="en-US" sz="1600" dirty="0"/>
          </a:p>
          <a:p>
            <a:r>
              <a:rPr lang="en-US" sz="2000" dirty="0"/>
              <a:t>GST Updates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 descr="A picture containing text, stationary, computer&#10;&#10;AI-generated content may be incorrect.">
            <a:extLst>
              <a:ext uri="{FF2B5EF4-FFF2-40B4-BE49-F238E27FC236}">
                <a16:creationId xmlns:a16="http://schemas.microsoft.com/office/drawing/2014/main" id="{D89626E4-04C4-5C8C-AC7A-728588D95D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981075"/>
            <a:ext cx="5487010" cy="462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66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155F-1DF6-067B-6D87-391F2267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Recommendations from previous reviews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534011-CCF6-B544-EBB9-70397190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E2679E4-8CD2-F6CC-B3F2-57A2A5E9C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238950"/>
              </p:ext>
            </p:extLst>
          </p:nvPr>
        </p:nvGraphicFramePr>
        <p:xfrm>
          <a:off x="717549" y="800099"/>
          <a:ext cx="10369551" cy="46024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369551">
                  <a:extLst>
                    <a:ext uri="{9D8B030D-6E8A-4147-A177-3AD203B41FA5}">
                      <a16:colId xmlns:a16="http://schemas.microsoft.com/office/drawing/2014/main" val="3775484019"/>
                    </a:ext>
                  </a:extLst>
                </a:gridCol>
              </a:tblGrid>
              <a:tr h="144780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The status of the Cradle, Moving Mechanism and Barrel Access Platforms subsystem is still in a very preliminary state.  It is important that the project address this issue by providing additional staff to the engineering lead.</a:t>
                      </a:r>
                      <a:b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 Assign additional help to complete the design and analysis of the cradle system</a:t>
                      </a:r>
                      <a:b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 Moving the detector assembly from the IR to the assembly hall after initial magnet testing will have a time critical element to keep the MARCO magnet cool. Consider adding redundancy in the air castor system.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2156540840"/>
                  </a:ext>
                </a:extLst>
              </a:tr>
              <a:tr h="50993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Mockup a portion of the services runs to ensure there is enough space to install all services as soon as reasonably possible.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2890967622"/>
                  </a:ext>
                </a:extLst>
              </a:tr>
              <a:tr h="50993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Expedite the analysis and modifications to the floor structure.  Ensure a POC is identified to coordinate and lead this deliverable.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2666006651"/>
                  </a:ext>
                </a:extLst>
              </a:tr>
              <a:tr h="93700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Integration and mechanics:</a:t>
                      </a:r>
                      <a:b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Coordinate interfaces, cross sections and assembly procedures with the neighboring systems at an early stage with an interface control drawing and a detailed assembly sequence.</a:t>
                      </a:r>
                      <a:b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Maintenance should be addressed taking accessibility and expected potential failure rates into account.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2072461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065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E90EE-6D17-A1E1-FD9D-61F83B88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Backwards Services Mock-Up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B97E88-B526-5442-CD4F-0D48EF767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3" name="Picture 12" descr="A picture containing logo&#10;&#10;AI-generated content may be incorrect.">
            <a:extLst>
              <a:ext uri="{FF2B5EF4-FFF2-40B4-BE49-F238E27FC236}">
                <a16:creationId xmlns:a16="http://schemas.microsoft.com/office/drawing/2014/main" id="{D8F5DF39-2026-B6BF-5DCE-840890A16D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3047" y="3475642"/>
            <a:ext cx="3074510" cy="2747435"/>
          </a:xfrm>
          <a:prstGeom prst="rect">
            <a:avLst/>
          </a:prstGeom>
        </p:spPr>
      </p:pic>
      <p:pic>
        <p:nvPicPr>
          <p:cNvPr id="15" name="Picture 14" descr="A picture containing logo&#10;&#10;AI-generated content may be incorrect.">
            <a:extLst>
              <a:ext uri="{FF2B5EF4-FFF2-40B4-BE49-F238E27FC236}">
                <a16:creationId xmlns:a16="http://schemas.microsoft.com/office/drawing/2014/main" id="{7C4FF5AD-F65B-0288-26AF-C7FBBE8E169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089" y="3401584"/>
            <a:ext cx="4075998" cy="2895552"/>
          </a:xfrm>
          <a:prstGeom prst="rect">
            <a:avLst/>
          </a:prstGeom>
        </p:spPr>
      </p:pic>
      <p:pic>
        <p:nvPicPr>
          <p:cNvPr id="19" name="Picture 18" descr="A picture containing text, stationary, computer&#10;&#10;AI-generated content may be incorrect.">
            <a:extLst>
              <a:ext uri="{FF2B5EF4-FFF2-40B4-BE49-F238E27FC236}">
                <a16:creationId xmlns:a16="http://schemas.microsoft.com/office/drawing/2014/main" id="{F1F15C44-8D9D-1133-B45F-06E6FA3B05A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8749" y="660766"/>
            <a:ext cx="4058001" cy="3419109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3357C1B-30D4-32AA-D592-ED5871E2CE62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1971675" y="3758533"/>
            <a:ext cx="1374586" cy="324599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B8F29B1-FFEF-2ECA-4A55-C65F494E0A68}"/>
              </a:ext>
            </a:extLst>
          </p:cNvPr>
          <p:cNvSpPr txBox="1"/>
          <p:nvPr/>
        </p:nvSpPr>
        <p:spPr>
          <a:xfrm>
            <a:off x="3346261" y="3589256"/>
            <a:ext cx="124078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End of PST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1BE5662-8222-BF89-1FFE-26EBA19926FD}"/>
              </a:ext>
            </a:extLst>
          </p:cNvPr>
          <p:cNvCxnSpPr>
            <a:cxnSpLocks/>
            <a:stCxn id="42" idx="0"/>
          </p:cNvCxnSpPr>
          <p:nvPr/>
        </p:nvCxnSpPr>
        <p:spPr>
          <a:xfrm flipV="1">
            <a:off x="10119611" y="2895600"/>
            <a:ext cx="260955" cy="958967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9762E00-DF7A-9824-A906-C7CB885686DD}"/>
              </a:ext>
            </a:extLst>
          </p:cNvPr>
          <p:cNvSpPr txBox="1"/>
          <p:nvPr/>
        </p:nvSpPr>
        <p:spPr>
          <a:xfrm>
            <a:off x="9301670" y="3854567"/>
            <a:ext cx="163588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Inner Tracker Services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B49EDE3-A878-3E6F-2BDC-1AF576C5137F}"/>
              </a:ext>
            </a:extLst>
          </p:cNvPr>
          <p:cNvCxnSpPr>
            <a:cxnSpLocks/>
            <a:stCxn id="42" idx="0"/>
          </p:cNvCxnSpPr>
          <p:nvPr/>
        </p:nvCxnSpPr>
        <p:spPr>
          <a:xfrm flipH="1" flipV="1">
            <a:off x="9806794" y="3238500"/>
            <a:ext cx="312817" cy="616067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6CB1A64-A2F1-B12E-02CF-0376D39EE6AA}"/>
              </a:ext>
            </a:extLst>
          </p:cNvPr>
          <p:cNvCxnSpPr>
            <a:cxnSpLocks/>
            <a:stCxn id="42" idx="0"/>
          </p:cNvCxnSpPr>
          <p:nvPr/>
        </p:nvCxnSpPr>
        <p:spPr>
          <a:xfrm flipH="1" flipV="1">
            <a:off x="10067749" y="3238500"/>
            <a:ext cx="51862" cy="616067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7515F98-60B4-8E2D-6CE7-54132703FB03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4587042" y="3758533"/>
            <a:ext cx="1556785" cy="94029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0F6DD4B-AF56-0079-D909-FBA42F4C661C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2163312" y="4614186"/>
            <a:ext cx="1182949" cy="532983"/>
          </a:xfrm>
          <a:prstGeom prst="straightConnector1">
            <a:avLst/>
          </a:prstGeom>
          <a:ln w="57150">
            <a:solidFill>
              <a:srgbClr val="DB35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79524795-BA6F-01F0-22C8-4F775295254B}"/>
              </a:ext>
            </a:extLst>
          </p:cNvPr>
          <p:cNvSpPr txBox="1"/>
          <p:nvPr/>
        </p:nvSpPr>
        <p:spPr>
          <a:xfrm>
            <a:off x="3346261" y="4444909"/>
            <a:ext cx="1240781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End of </a:t>
            </a:r>
            <a:r>
              <a:rPr lang="en-US" sz="1600" dirty="0" err="1"/>
              <a:t>ToF</a:t>
            </a:r>
            <a:endParaRPr lang="en-US" sz="1600" dirty="0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429B33B-C69D-4985-53BB-B76796092167}"/>
              </a:ext>
            </a:extLst>
          </p:cNvPr>
          <p:cNvCxnSpPr>
            <a:cxnSpLocks/>
            <a:stCxn id="65" idx="3"/>
          </p:cNvCxnSpPr>
          <p:nvPr/>
        </p:nvCxnSpPr>
        <p:spPr>
          <a:xfrm>
            <a:off x="4587042" y="4614186"/>
            <a:ext cx="1361281" cy="1104658"/>
          </a:xfrm>
          <a:prstGeom prst="straightConnector1">
            <a:avLst/>
          </a:prstGeom>
          <a:ln w="57150">
            <a:solidFill>
              <a:srgbClr val="DB35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4AD95F9-8C1A-2BC5-09AE-B740E723C64D}"/>
              </a:ext>
            </a:extLst>
          </p:cNvPr>
          <p:cNvCxnSpPr>
            <a:cxnSpLocks/>
            <a:stCxn id="68" idx="1"/>
          </p:cNvCxnSpPr>
          <p:nvPr/>
        </p:nvCxnSpPr>
        <p:spPr>
          <a:xfrm flipH="1">
            <a:off x="1724025" y="4189738"/>
            <a:ext cx="1345293" cy="883433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A106EE77-3A74-2107-C746-9BC4D586E0A5}"/>
              </a:ext>
            </a:extLst>
          </p:cNvPr>
          <p:cNvSpPr txBox="1"/>
          <p:nvPr/>
        </p:nvSpPr>
        <p:spPr>
          <a:xfrm>
            <a:off x="3069318" y="4020461"/>
            <a:ext cx="1759858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End of CYMBAL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B58E9C1-A208-1CE0-F49A-955FE345E597}"/>
              </a:ext>
            </a:extLst>
          </p:cNvPr>
          <p:cNvCxnSpPr>
            <a:cxnSpLocks/>
            <a:stCxn id="68" idx="3"/>
          </p:cNvCxnSpPr>
          <p:nvPr/>
        </p:nvCxnSpPr>
        <p:spPr>
          <a:xfrm>
            <a:off x="4829176" y="4189738"/>
            <a:ext cx="1132452" cy="112009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0AC8C98-5208-D2E0-E5D7-9A04448A48B7}"/>
              </a:ext>
            </a:extLst>
          </p:cNvPr>
          <p:cNvCxnSpPr>
            <a:cxnSpLocks/>
            <a:stCxn id="85" idx="1"/>
          </p:cNvCxnSpPr>
          <p:nvPr/>
        </p:nvCxnSpPr>
        <p:spPr>
          <a:xfrm flipH="1" flipV="1">
            <a:off x="3771900" y="5625071"/>
            <a:ext cx="619361" cy="21315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34DBF003-8752-51C0-26F5-2ACFB43E41AA}"/>
              </a:ext>
            </a:extLst>
          </p:cNvPr>
          <p:cNvSpPr txBox="1"/>
          <p:nvPr/>
        </p:nvSpPr>
        <p:spPr>
          <a:xfrm>
            <a:off x="4391261" y="5545838"/>
            <a:ext cx="87582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Service Trays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E0F534D-6C2C-02AD-D176-5457FB26B53A}"/>
              </a:ext>
            </a:extLst>
          </p:cNvPr>
          <p:cNvCxnSpPr>
            <a:cxnSpLocks/>
            <a:stCxn id="85" idx="3"/>
          </p:cNvCxnSpPr>
          <p:nvPr/>
        </p:nvCxnSpPr>
        <p:spPr>
          <a:xfrm>
            <a:off x="5267090" y="5838226"/>
            <a:ext cx="1166960" cy="4787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DA8B972A-DC0F-BDAE-F9F2-653CA6818F78}"/>
              </a:ext>
            </a:extLst>
          </p:cNvPr>
          <p:cNvSpPr txBox="1">
            <a:spLocks/>
          </p:cNvSpPr>
          <p:nvPr/>
        </p:nvSpPr>
        <p:spPr>
          <a:xfrm>
            <a:off x="257175" y="622665"/>
            <a:ext cx="7833435" cy="3463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The ends of the detectors will be 3d printed and attached to an 80/20 frame</a:t>
            </a:r>
          </a:p>
          <a:p>
            <a:r>
              <a:rPr lang="en-US" sz="2200" dirty="0"/>
              <a:t>1/12</a:t>
            </a:r>
            <a:r>
              <a:rPr lang="en-US" sz="2200" baseline="30000" dirty="0"/>
              <a:t>th</a:t>
            </a:r>
            <a:r>
              <a:rPr lang="en-US" sz="2200" dirty="0"/>
              <a:t> of the services coming out of the inner trackers will be mocked up</a:t>
            </a:r>
          </a:p>
          <a:p>
            <a:r>
              <a:rPr lang="en-US" sz="2200" dirty="0"/>
              <a:t>Will use old cables from sPHENIX which are similar to what will be used for EIC</a:t>
            </a:r>
          </a:p>
          <a:p>
            <a:r>
              <a:rPr lang="en-US" sz="2200" dirty="0"/>
              <a:t>Will be checking amount of space used by the services along with bend radii</a:t>
            </a:r>
          </a:p>
        </p:txBody>
      </p:sp>
    </p:spTree>
    <p:extLst>
      <p:ext uri="{BB962C8B-B14F-4D97-AF65-F5344CB8AC3E}">
        <p14:creationId xmlns:p14="http://schemas.microsoft.com/office/powerpoint/2010/main" val="1424760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106F51-C46E-FF68-DBA4-20A6C1040E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830179"/>
            <a:ext cx="2482850" cy="302538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Comments received on this version – </a:t>
            </a:r>
          </a:p>
          <a:p>
            <a:pPr marL="457200" indent="-457200">
              <a:buAutoNum type="arabicPeriod"/>
            </a:pPr>
            <a:r>
              <a:rPr lang="en-US" dirty="0"/>
              <a:t>Need it to be a “rolling” foot instead of a sliding foot</a:t>
            </a:r>
          </a:p>
          <a:p>
            <a:pPr marL="457200" indent="-457200">
              <a:buAutoNum type="arabicPeriod"/>
            </a:pPr>
            <a:r>
              <a:rPr lang="en-US" dirty="0"/>
              <a:t>The adjustment for </a:t>
            </a:r>
            <a:r>
              <a:rPr lang="en-US" dirty="0" err="1"/>
              <a:t>EEEMCal</a:t>
            </a:r>
            <a:r>
              <a:rPr lang="en-US" dirty="0"/>
              <a:t> is just to get it “in the volume” </a:t>
            </a:r>
          </a:p>
          <a:p>
            <a:pPr marL="457200" indent="-457200">
              <a:buAutoNum type="arabicPeriod"/>
            </a:pPr>
            <a:r>
              <a:rPr lang="en-US" dirty="0"/>
              <a:t>Adjustment for PST package needs to be more accurate since that has the beam pipe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F8CDC6C-E00E-3DC2-A352-BB0561DB46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40050" y="1174370"/>
            <a:ext cx="5181600" cy="47299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8DFCA-5B24-64EF-1521-EC58D2731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8DCB9-77F2-44BC-8F14-12EF56A871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C6031C-47E5-5CAD-D545-268F27E6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Version 3 of the slider foot concept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BF449FE-E678-DC44-75C4-094D2AD507F7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676900" y="912760"/>
            <a:ext cx="508000" cy="876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0B83D91-1AD9-053D-9F33-3BED852769EB}"/>
              </a:ext>
            </a:extLst>
          </p:cNvPr>
          <p:cNvSpPr txBox="1"/>
          <p:nvPr/>
        </p:nvSpPr>
        <p:spPr>
          <a:xfrm>
            <a:off x="6184900" y="651150"/>
            <a:ext cx="258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The red plate attaches to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EEEMcal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structure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07A59C-87EA-D0C0-7300-6919465231C7}"/>
              </a:ext>
            </a:extLst>
          </p:cNvPr>
          <p:cNvCxnSpPr>
            <a:cxnSpLocks/>
          </p:cNvCxnSpPr>
          <p:nvPr/>
        </p:nvCxnSpPr>
        <p:spPr>
          <a:xfrm flipV="1">
            <a:off x="2146300" y="5232400"/>
            <a:ext cx="2603500" cy="736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AD8540-A219-733A-A194-9337091B93EE}"/>
              </a:ext>
            </a:extLst>
          </p:cNvPr>
          <p:cNvCxnSpPr>
            <a:cxnSpLocks/>
          </p:cNvCxnSpPr>
          <p:nvPr/>
        </p:nvCxnSpPr>
        <p:spPr>
          <a:xfrm flipV="1">
            <a:off x="2146300" y="4812009"/>
            <a:ext cx="4356100" cy="1156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7C880F4-3C3A-8C67-5EFD-7161774C16A5}"/>
              </a:ext>
            </a:extLst>
          </p:cNvPr>
          <p:cNvSpPr txBox="1"/>
          <p:nvPr/>
        </p:nvSpPr>
        <p:spPr>
          <a:xfrm>
            <a:off x="187325" y="5390504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These two bolts allow for rotation about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local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the “z” axis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CD83F4-E24C-D1B2-DB35-50E2639C28C2}"/>
              </a:ext>
            </a:extLst>
          </p:cNvPr>
          <p:cNvSpPr txBox="1"/>
          <p:nvPr/>
        </p:nvSpPr>
        <p:spPr>
          <a:xfrm>
            <a:off x="209550" y="4010620"/>
            <a:ext cx="234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CA1C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These 4 bolts allow for movement in the X-axis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8135EC9-D51C-02E0-12AD-B50CF88E16C9}"/>
              </a:ext>
            </a:extLst>
          </p:cNvPr>
          <p:cNvCxnSpPr>
            <a:cxnSpLocks/>
          </p:cNvCxnSpPr>
          <p:nvPr/>
        </p:nvCxnSpPr>
        <p:spPr>
          <a:xfrm flipV="1">
            <a:off x="2044700" y="3997880"/>
            <a:ext cx="3270250" cy="331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B98D353-50B9-11B0-BB43-305FBA97FEF7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6502400" y="1600716"/>
            <a:ext cx="1854200" cy="577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6D5BBDC-F86F-6DDB-9C2C-FD3F6E7B241E}"/>
              </a:ext>
            </a:extLst>
          </p:cNvPr>
          <p:cNvSpPr txBox="1"/>
          <p:nvPr/>
        </p:nvSpPr>
        <p:spPr>
          <a:xfrm>
            <a:off x="8356600" y="1416050"/>
            <a:ext cx="258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Ignore this plate… just realized I forgot to hide this when taking a screenshot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EE86AF8-E26F-2887-7AF1-8AAF266E8EF6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5848350" y="3124210"/>
            <a:ext cx="2616200" cy="192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E389FFE-674E-EA07-BAF0-788592535E50}"/>
              </a:ext>
            </a:extLst>
          </p:cNvPr>
          <p:cNvSpPr txBox="1"/>
          <p:nvPr/>
        </p:nvSpPr>
        <p:spPr>
          <a:xfrm>
            <a:off x="8464550" y="1970048"/>
            <a:ext cx="2806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BCB57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Spring loaded mechanism to ensure that the sliding mechanism is always in contact with the Rails and does not “jump” while sliding along Z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7B62A59-7CDF-1248-00A8-5C7ABC92D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250" y="4372843"/>
            <a:ext cx="3068421" cy="178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51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ED54A28-F944-6D6E-2ACA-3FEEF05BE4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725" y="0"/>
            <a:ext cx="5181600" cy="32977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E3D0B-7BC0-08B2-A08A-9A95F2F507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This is what the design in the </a:t>
            </a:r>
            <a:r>
              <a:rPr lang="en-US" dirty="0" err="1"/>
              <a:t>EEEMCal</a:t>
            </a:r>
            <a:r>
              <a:rPr lang="en-US" dirty="0"/>
              <a:t> geometry looks like.</a:t>
            </a:r>
          </a:p>
          <a:p>
            <a:r>
              <a:rPr lang="en-US" dirty="0"/>
              <a:t>You can have 1 foot per side – or 2 foot per side – being decided by the FEA and prototypes currently in progress at Purdue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65872-908A-B31B-B2EC-B43309C8D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8DCB9-77F2-44BC-8F14-12EF56A871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BB31F0-A544-9EEE-19D4-422F3BD68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Prototyping progress at Purdue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BC1BD4-0392-40B9-7A8B-579D9F80B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760134"/>
            <a:ext cx="2616200" cy="3488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06594E-BB42-BF7E-64CA-378827818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750" y="2929579"/>
            <a:ext cx="2571750" cy="3429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3C4D6C-5EE1-7358-A6F4-18B89635DB8A}"/>
              </a:ext>
            </a:extLst>
          </p:cNvPr>
          <p:cNvSpPr txBox="1"/>
          <p:nvPr/>
        </p:nvSpPr>
        <p:spPr>
          <a:xfrm>
            <a:off x="196850" y="3670300"/>
            <a:ext cx="6032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On-going work –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FEA of the new conical rails for GST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Prototyping of the mounting mechanism in 1:10 scale including rails and adjustment mechanism of the GST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Refinement of the mounting mechanism for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EEEMCal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and other inner detectors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88DC4B-87E9-3DF8-3269-1ED3EE19C708}"/>
              </a:ext>
            </a:extLst>
          </p:cNvPr>
          <p:cNvSpPr txBox="1"/>
          <p:nvPr/>
        </p:nvSpPr>
        <p:spPr>
          <a:xfrm>
            <a:off x="6816725" y="5499100"/>
            <a:ext cx="306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1:10 scale 3D printed prototype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C0E50B-66B0-6973-5542-A1361D9E8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50" y="1942517"/>
            <a:ext cx="1833973" cy="16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67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A801C-0B2B-47C7-8528-62EECE13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37" y="2919351"/>
            <a:ext cx="11499925" cy="82517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78751577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AD70558AC79641AC36496E6FEE9A6E" ma:contentTypeVersion="4" ma:contentTypeDescription="Create a new document." ma:contentTypeScope="" ma:versionID="c836d54df9ad875ddbfe2777157cbad1">
  <xsd:schema xmlns:xsd="http://www.w3.org/2001/XMLSchema" xmlns:xs="http://www.w3.org/2001/XMLSchema" xmlns:p="http://schemas.microsoft.com/office/2006/metadata/properties" xmlns:ns2="7598c3d8-57a9-49d9-87da-8d2ac3199484" targetNamespace="http://schemas.microsoft.com/office/2006/metadata/properties" ma:root="true" ma:fieldsID="a1dcfe6a7be53e253488c469644543b2" ns2:_="">
    <xsd:import namespace="7598c3d8-57a9-49d9-87da-8d2ac3199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8c3d8-57a9-49d9-87da-8d2ac3199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5637A3-DEB1-4C7D-9F81-D2184D65C3B4}">
  <ds:schemaRefs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7598c3d8-57a9-49d9-87da-8d2ac319948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8754FCC-0321-4AF0-8AFD-07A376B5AD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98c3d8-57a9-49d9-87da-8d2ac3199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5618</TotalTime>
  <Words>513</Words>
  <Application>Microsoft Office PowerPoint</Application>
  <PresentationFormat>Widescreen</PresentationFormat>
  <Paragraphs>47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Verdana</vt:lpstr>
      <vt:lpstr>BNL</vt:lpstr>
      <vt:lpstr>Integration, Installation and Infrastructure (Triple I Group) </vt:lpstr>
      <vt:lpstr>Detector Updates</vt:lpstr>
      <vt:lpstr>Recommendations from previous reviews</vt:lpstr>
      <vt:lpstr>Backwards Services Mock-Up</vt:lpstr>
      <vt:lpstr>Version 3 of the slider foot concept</vt:lpstr>
      <vt:lpstr>Prototyping progress at Purdue </vt:lpstr>
      <vt:lpstr>Backup Slides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Houston, Michelle</dc:creator>
  <cp:keywords/>
  <dc:description/>
  <cp:lastModifiedBy>Wimmer, Roland</cp:lastModifiedBy>
  <cp:revision>100</cp:revision>
  <dcterms:created xsi:type="dcterms:W3CDTF">2023-09-12T20:43:32Z</dcterms:created>
  <dcterms:modified xsi:type="dcterms:W3CDTF">2026-03-09T13:41:22Z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0x010100E9AD70558AC79641AC36496E6FEE9A6E</vt:lpwstr>
  </property>
  <property fmtid="{D5CDD505-2E9C-101B-9397-08002B2CF9AE}" pid="3" name="MediaServiceImageTags">
    <vt:lpwstr/>
  </property>
</Properties>
</file>